
<file path=[Content_Types].xml><?xml version="1.0" encoding="utf-8"?>
<Types xmlns="http://schemas.openxmlformats.org/package/2006/content-types">
  <Default Extension="png" ContentType="image/png"/>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3" Type="http://schemas.openxmlformats.org/package/2006/relationships/metadata/core-properties" Target="docProps/core.xml"/><Relationship Id="rId4" Type="http://schemas.openxmlformats.org/officeDocument/2006/relationships/extended-properties" Target="docProps/app.xml"/><Relationship Id="rId2"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Lst>
  <p:sldSz cx="10692385" cy="10692385"/>
  <p:notesSz cx="6858000" cy="9144000"/>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114" d="100"/>
          <a:sy n="114" d="100"/>
        </p:scale>
        <p:origin x="414" y="1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8" Type="http://schemas.openxmlformats.org/officeDocument/2006/relationships/slide" Target="slides/slide7.xml"/><Relationship Id="rId7" Type="http://schemas.openxmlformats.org/officeDocument/2006/relationships/slide" Target="slides/slide6.xml"/><Relationship Id="rId65" Type="http://schemas.openxmlformats.org/officeDocument/2006/relationships/viewProps" Target="viewProps.xml"/><Relationship Id="rId64" Type="http://schemas.openxmlformats.org/officeDocument/2006/relationships/tableStyles" Target="tableStyles.xml"/><Relationship Id="rId63" Type="http://schemas.openxmlformats.org/officeDocument/2006/relationships/presProps" Target="presProps.xml"/><Relationship Id="rId62" Type="http://schemas.openxmlformats.org/officeDocument/2006/relationships/slide" Target="slides/slide61.xml"/><Relationship Id="rId61" Type="http://schemas.openxmlformats.org/officeDocument/2006/relationships/slide" Target="slides/slide60.xml"/><Relationship Id="rId60" Type="http://schemas.openxmlformats.org/officeDocument/2006/relationships/slide" Target="slides/slide59.xml"/><Relationship Id="rId6" Type="http://schemas.openxmlformats.org/officeDocument/2006/relationships/slide" Target="slides/slide5.xml"/><Relationship Id="rId59" Type="http://schemas.openxmlformats.org/officeDocument/2006/relationships/slide" Target="slides/slide58.xml"/><Relationship Id="rId58" Type="http://schemas.openxmlformats.org/officeDocument/2006/relationships/slide" Target="slides/slide57.xml"/><Relationship Id="rId57" Type="http://schemas.openxmlformats.org/officeDocument/2006/relationships/slide" Target="slides/slide56.xml"/><Relationship Id="rId56" Type="http://schemas.openxmlformats.org/officeDocument/2006/relationships/slide" Target="slides/slide55.xml"/><Relationship Id="rId55" Type="http://schemas.openxmlformats.org/officeDocument/2006/relationships/slide" Target="slides/slide54.xml"/><Relationship Id="rId54" Type="http://schemas.openxmlformats.org/officeDocument/2006/relationships/slide" Target="slides/slide53.xml"/><Relationship Id="rId53" Type="http://schemas.openxmlformats.org/officeDocument/2006/relationships/slide" Target="slides/slide52.xml"/><Relationship Id="rId52" Type="http://schemas.openxmlformats.org/officeDocument/2006/relationships/slide" Target="slides/slide51.xml"/><Relationship Id="rId51" Type="http://schemas.openxmlformats.org/officeDocument/2006/relationships/slide" Target="slides/slide50.xml"/><Relationship Id="rId50" Type="http://schemas.openxmlformats.org/officeDocument/2006/relationships/slide" Target="slides/slide49.xml"/><Relationship Id="rId5" Type="http://schemas.openxmlformats.org/officeDocument/2006/relationships/slide" Target="slides/slide4.xml"/><Relationship Id="rId49" Type="http://schemas.openxmlformats.org/officeDocument/2006/relationships/slide" Target="slides/slide48.xml"/><Relationship Id="rId48" Type="http://schemas.openxmlformats.org/officeDocument/2006/relationships/slide" Target="slides/slide47.xml"/><Relationship Id="rId47" Type="http://schemas.openxmlformats.org/officeDocument/2006/relationships/slide" Target="slides/slide46.xml"/><Relationship Id="rId46" Type="http://schemas.openxmlformats.org/officeDocument/2006/relationships/slide" Target="slides/slide45.xml"/><Relationship Id="rId45" Type="http://schemas.openxmlformats.org/officeDocument/2006/relationships/slide" Target="slides/slide44.xml"/><Relationship Id="rId44" Type="http://schemas.openxmlformats.org/officeDocument/2006/relationships/slide" Target="slides/slide43.xml"/><Relationship Id="rId43" Type="http://schemas.openxmlformats.org/officeDocument/2006/relationships/slide" Target="slides/slide42.xml"/><Relationship Id="rId42" Type="http://schemas.openxmlformats.org/officeDocument/2006/relationships/slide" Target="slides/slide41.xml"/><Relationship Id="rId41" Type="http://schemas.openxmlformats.org/officeDocument/2006/relationships/slide" Target="slides/slide40.xml"/><Relationship Id="rId40" Type="http://schemas.openxmlformats.org/officeDocument/2006/relationships/slide" Target="slides/slide39.xml"/><Relationship Id="rId4" Type="http://schemas.openxmlformats.org/officeDocument/2006/relationships/slide" Target="slides/slide3.xml"/><Relationship Id="rId39" Type="http://schemas.openxmlformats.org/officeDocument/2006/relationships/slide" Target="slides/slide38.xml"/><Relationship Id="rId38" Type="http://schemas.openxmlformats.org/officeDocument/2006/relationships/slide" Target="slides/slide37.xml"/><Relationship Id="rId37" Type="http://schemas.openxmlformats.org/officeDocument/2006/relationships/slide" Target="slides/slide36.xml"/><Relationship Id="rId36" Type="http://schemas.openxmlformats.org/officeDocument/2006/relationships/slide" Target="slides/slide35.xml"/><Relationship Id="rId35" Type="http://schemas.openxmlformats.org/officeDocument/2006/relationships/slide" Target="slides/slide34.xml"/><Relationship Id="rId34" Type="http://schemas.openxmlformats.org/officeDocument/2006/relationships/slide" Target="slides/slide33.xml"/><Relationship Id="rId33" Type="http://schemas.openxmlformats.org/officeDocument/2006/relationships/slide" Target="slides/slide32.xml"/><Relationship Id="rId32" Type="http://schemas.openxmlformats.org/officeDocument/2006/relationships/slide" Target="slides/slide31.xml"/><Relationship Id="rId31" Type="http://schemas.openxmlformats.org/officeDocument/2006/relationships/slide" Target="slides/slide30.xml"/><Relationship Id="rId30" Type="http://schemas.openxmlformats.org/officeDocument/2006/relationships/slide" Target="slides/slide29.xml"/><Relationship Id="rId3" Type="http://schemas.openxmlformats.org/officeDocument/2006/relationships/slide" Target="slides/slide2.xml"/><Relationship Id="rId29" Type="http://schemas.openxmlformats.org/officeDocument/2006/relationships/slide" Target="slides/slide28.xml"/><Relationship Id="rId28" Type="http://schemas.openxmlformats.org/officeDocument/2006/relationships/slide" Target="slides/slide27.xml"/><Relationship Id="rId27" Type="http://schemas.openxmlformats.org/officeDocument/2006/relationships/slide" Target="slides/slide26.xml"/><Relationship Id="rId26" Type="http://schemas.openxmlformats.org/officeDocument/2006/relationships/slide" Target="slides/slide25.xml"/><Relationship Id="rId25" Type="http://schemas.openxmlformats.org/officeDocument/2006/relationships/slide" Target="slides/slide24.xml"/><Relationship Id="rId24" Type="http://schemas.openxmlformats.org/officeDocument/2006/relationships/slide" Target="slides/slide23.xml"/><Relationship Id="rId23" Type="http://schemas.openxmlformats.org/officeDocument/2006/relationships/slide" Target="slides/slide22.xml"/><Relationship Id="rId22" Type="http://schemas.openxmlformats.org/officeDocument/2006/relationships/slide" Target="slides/slide21.xml"/><Relationship Id="rId21" Type="http://schemas.openxmlformats.org/officeDocument/2006/relationships/slide" Target="slides/slide20.xml"/><Relationship Id="rId20" Type="http://schemas.openxmlformats.org/officeDocument/2006/relationships/slide" Target="slides/slide19.xml"/><Relationship Id="rId2" Type="http://schemas.openxmlformats.org/officeDocument/2006/relationships/slide" Target="slides/slide1.xml"/><Relationship Id="rId19" Type="http://schemas.openxmlformats.org/officeDocument/2006/relationships/slide" Target="slides/slide18.xml"/><Relationship Id="rId18" Type="http://schemas.openxmlformats.org/officeDocument/2006/relationships/slide" Target="slides/slide17.xml"/><Relationship Id="rId17" Type="http://schemas.openxmlformats.org/officeDocument/2006/relationships/slide" Target="slides/slide16.xml"/><Relationship Id="rId16" Type="http://schemas.openxmlformats.org/officeDocument/2006/relationships/slide" Target="slides/slide15.xml"/><Relationship Id="rId15" Type="http://schemas.openxmlformats.org/officeDocument/2006/relationships/slide" Target="slides/slide14.xml"/><Relationship Id="rId14" Type="http://schemas.openxmlformats.org/officeDocument/2006/relationships/slide" Target="slides/slide13.xml"/><Relationship Id="rId13" Type="http://schemas.openxmlformats.org/officeDocument/2006/relationships/slide" Target="slides/slide12.xml"/><Relationship Id="rId12" Type="http://schemas.openxmlformats.org/officeDocument/2006/relationships/slide" Target="slides/slide11.xml"/><Relationship Id="rId11" Type="http://schemas.openxmlformats.org/officeDocument/2006/relationships/slide" Target="slides/slide10.xml"/><Relationship Id="rId10" Type="http://schemas.openxmlformats.org/officeDocument/2006/relationships/slide" Target="slides/slide9.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7" Type="http://schemas.openxmlformats.org/officeDocument/2006/relationships/image" Target="../media/image18.png"/><Relationship Id="rId6" Type="http://schemas.openxmlformats.org/officeDocument/2006/relationships/image" Target="../media/image17.jpeg"/><Relationship Id="rId5" Type="http://schemas.openxmlformats.org/officeDocument/2006/relationships/image" Target="../media/image16.png"/><Relationship Id="rId4" Type="http://schemas.openxmlformats.org/officeDocument/2006/relationships/image" Target="../media/image15.jpeg"/><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5" Type="http://schemas.openxmlformats.org/officeDocument/2006/relationships/image" Target="../media/image28.png"/><Relationship Id="rId4" Type="http://schemas.openxmlformats.org/officeDocument/2006/relationships/image" Target="../media/image27.png"/><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9" Type="http://schemas.openxmlformats.org/officeDocument/2006/relationships/slide" Target="slide28.xml"/><Relationship Id="rId8" Type="http://schemas.openxmlformats.org/officeDocument/2006/relationships/slide" Target="slide26.xml"/><Relationship Id="rId7" Type="http://schemas.openxmlformats.org/officeDocument/2006/relationships/slide" Target="slide24.xml"/><Relationship Id="rId6" Type="http://schemas.openxmlformats.org/officeDocument/2006/relationships/slide" Target="slide20.xml"/><Relationship Id="rId5" Type="http://schemas.openxmlformats.org/officeDocument/2006/relationships/slide" Target="slide15.xml"/><Relationship Id="rId4" Type="http://schemas.openxmlformats.org/officeDocument/2006/relationships/slide" Target="slide13.xml"/><Relationship Id="rId3" Type="http://schemas.openxmlformats.org/officeDocument/2006/relationships/slide" Target="slide10.xml"/><Relationship Id="rId23" Type="http://schemas.openxmlformats.org/officeDocument/2006/relationships/slide" Target="slide56.xml"/><Relationship Id="rId22" Type="http://schemas.openxmlformats.org/officeDocument/2006/relationships/slide" Target="slide55.xml"/><Relationship Id="rId21" Type="http://schemas.openxmlformats.org/officeDocument/2006/relationships/slide" Target="slide54.xml"/><Relationship Id="rId20" Type="http://schemas.openxmlformats.org/officeDocument/2006/relationships/slide" Target="slide52.xml"/><Relationship Id="rId2" Type="http://schemas.openxmlformats.org/officeDocument/2006/relationships/slide" Target="slide3.xml"/><Relationship Id="rId19" Type="http://schemas.openxmlformats.org/officeDocument/2006/relationships/slide" Target="slide51.xml"/><Relationship Id="rId18" Type="http://schemas.openxmlformats.org/officeDocument/2006/relationships/slide" Target="slide50.xml"/><Relationship Id="rId17" Type="http://schemas.openxmlformats.org/officeDocument/2006/relationships/slide" Target="slide48.xml"/><Relationship Id="rId16" Type="http://schemas.openxmlformats.org/officeDocument/2006/relationships/slide" Target="slide47.xml"/><Relationship Id="rId15" Type="http://schemas.openxmlformats.org/officeDocument/2006/relationships/slide" Target="slide44.xml"/><Relationship Id="rId14" Type="http://schemas.openxmlformats.org/officeDocument/2006/relationships/slide" Target="slide42.xml"/><Relationship Id="rId13" Type="http://schemas.openxmlformats.org/officeDocument/2006/relationships/slide" Target="slide40.xml"/><Relationship Id="rId12" Type="http://schemas.openxmlformats.org/officeDocument/2006/relationships/slide" Target="slide37.xml"/><Relationship Id="rId11" Type="http://schemas.openxmlformats.org/officeDocument/2006/relationships/slide" Target="slide34.xml"/><Relationship Id="rId10" Type="http://schemas.openxmlformats.org/officeDocument/2006/relationships/slide" Target="slide3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e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jpe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35.png"/><Relationship Id="rId1" Type="http://schemas.openxmlformats.org/officeDocument/2006/relationships/slideLayout" Target="../slideLayouts/slideLayout1.xml"/></Relationships>
</file>

<file path=ppt/slides/_rels/slide25.xml.rels><?xml version="1.0" encoding="UTF-8" standalone="yes"?>
<Relationships xmlns="http://schemas.openxmlformats.org/package/2006/relationships"><Relationship Id="rId5" Type="http://schemas.openxmlformats.org/officeDocument/2006/relationships/image" Target="../media/image40.jpeg"/><Relationship Id="rId4" Type="http://schemas.openxmlformats.org/officeDocument/2006/relationships/image" Target="../media/image39.png"/><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1.xml"/></Relationships>
</file>

<file path=ppt/slides/_rels/slide26.xml.rels><?xml version="1.0" encoding="UTF-8" standalone="yes"?>
<Relationships xmlns="http://schemas.openxmlformats.org/package/2006/relationships"><Relationship Id="rId7" Type="http://schemas.openxmlformats.org/officeDocument/2006/relationships/image" Target="../media/image46.png"/><Relationship Id="rId6" Type="http://schemas.openxmlformats.org/officeDocument/2006/relationships/image" Target="../media/image45.png"/><Relationship Id="rId5" Type="http://schemas.openxmlformats.org/officeDocument/2006/relationships/image" Target="../media/image44.png"/><Relationship Id="rId4" Type="http://schemas.openxmlformats.org/officeDocument/2006/relationships/image" Target="../media/image43.png"/><Relationship Id="rId3" Type="http://schemas.openxmlformats.org/officeDocument/2006/relationships/image" Target="../media/image42.png"/><Relationship Id="rId2" Type="http://schemas.openxmlformats.org/officeDocument/2006/relationships/image" Target="../media/image41.png"/><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5" Type="http://schemas.openxmlformats.org/officeDocument/2006/relationships/image" Target="../media/image50.png"/><Relationship Id="rId4" Type="http://schemas.openxmlformats.org/officeDocument/2006/relationships/image" Target="../media/image49.png"/><Relationship Id="rId3" Type="http://schemas.openxmlformats.org/officeDocument/2006/relationships/image" Target="../media/image48.png"/><Relationship Id="rId2" Type="http://schemas.openxmlformats.org/officeDocument/2006/relationships/image" Target="../media/image47.pn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jpeg"/><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55.jpeg"/><Relationship Id="rId2" Type="http://schemas.openxmlformats.org/officeDocument/2006/relationships/image" Target="../media/image54.jpeg"/><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4" Type="http://schemas.openxmlformats.org/officeDocument/2006/relationships/image" Target="../media/image58.png"/><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4" Type="http://schemas.openxmlformats.org/officeDocument/2006/relationships/image" Target="../media/image61.png"/><Relationship Id="rId3" Type="http://schemas.openxmlformats.org/officeDocument/2006/relationships/image" Target="../media/image60.png"/><Relationship Id="rId2" Type="http://schemas.openxmlformats.org/officeDocument/2006/relationships/image" Target="../media/image59.png"/><Relationship Id="rId1" Type="http://schemas.openxmlformats.org/officeDocument/2006/relationships/slideLayout" Target="../slideLayouts/slideLayout1.xml"/></Relationships>
</file>

<file path=ppt/slides/_rels/slide33.xml.rels><?xml version="1.0" encoding="UTF-8" standalone="yes"?>
<Relationships xmlns="http://schemas.openxmlformats.org/package/2006/relationships"><Relationship Id="rId3" Type="http://schemas.openxmlformats.org/officeDocument/2006/relationships/image" Target="../media/image63.png"/><Relationship Id="rId2" Type="http://schemas.openxmlformats.org/officeDocument/2006/relationships/image" Target="../media/image62.pn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9" Type="http://schemas.openxmlformats.org/officeDocument/2006/relationships/image" Target="../media/image73.png"/><Relationship Id="rId8" Type="http://schemas.openxmlformats.org/officeDocument/2006/relationships/image" Target="../media/image72.jpeg"/><Relationship Id="rId7" Type="http://schemas.openxmlformats.org/officeDocument/2006/relationships/image" Target="../media/image71.jpeg"/><Relationship Id="rId6" Type="http://schemas.openxmlformats.org/officeDocument/2006/relationships/image" Target="../media/image70.jpeg"/><Relationship Id="rId5" Type="http://schemas.openxmlformats.org/officeDocument/2006/relationships/image" Target="../media/image69.png"/><Relationship Id="rId4" Type="http://schemas.openxmlformats.org/officeDocument/2006/relationships/image" Target="../media/image68.jpeg"/><Relationship Id="rId3" Type="http://schemas.openxmlformats.org/officeDocument/2006/relationships/image" Target="../media/image67.jpeg"/><Relationship Id="rId2" Type="http://schemas.openxmlformats.org/officeDocument/2006/relationships/image" Target="../media/image66.jpeg"/><Relationship Id="rId10" Type="http://schemas.openxmlformats.org/officeDocument/2006/relationships/image" Target="../media/image74.jpeg"/><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77.pn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79.png"/><Relationship Id="rId2" Type="http://schemas.openxmlformats.org/officeDocument/2006/relationships/image" Target="../media/image78.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2" Type="http://schemas.openxmlformats.org/officeDocument/2006/relationships/image" Target="../media/image80.png"/><Relationship Id="rId1" Type="http://schemas.openxmlformats.org/officeDocument/2006/relationships/slideLayout" Target="../slideLayouts/slideLayout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
<Relationships xmlns="http://schemas.openxmlformats.org/package/2006/relationships"><Relationship Id="rId4" Type="http://schemas.openxmlformats.org/officeDocument/2006/relationships/image" Target="../media/image83.jpeg"/><Relationship Id="rId3" Type="http://schemas.openxmlformats.org/officeDocument/2006/relationships/image" Target="../media/image82.png"/><Relationship Id="rId2" Type="http://schemas.openxmlformats.org/officeDocument/2006/relationships/image" Target="../media/image81.jpeg"/><Relationship Id="rId1" Type="http://schemas.openxmlformats.org/officeDocument/2006/relationships/slideLayout" Target="../slideLayouts/slideLayout1.xml"/></Relationships>
</file>

<file path=ppt/slides/_rels/slide45.xml.rels><?xml version="1.0" encoding="UTF-8" standalone="yes"?>
<Relationships xmlns="http://schemas.openxmlformats.org/package/2006/relationships"><Relationship Id="rId6" Type="http://schemas.openxmlformats.org/officeDocument/2006/relationships/image" Target="../media/image88.jpeg"/><Relationship Id="rId5" Type="http://schemas.openxmlformats.org/officeDocument/2006/relationships/image" Target="../media/image87.jpeg"/><Relationship Id="rId4" Type="http://schemas.openxmlformats.org/officeDocument/2006/relationships/image" Target="../media/image86.jpeg"/><Relationship Id="rId3" Type="http://schemas.openxmlformats.org/officeDocument/2006/relationships/image" Target="../media/image85.jpeg"/><Relationship Id="rId2" Type="http://schemas.openxmlformats.org/officeDocument/2006/relationships/image" Target="../media/image84.jpeg"/><Relationship Id="rId1" Type="http://schemas.openxmlformats.org/officeDocument/2006/relationships/slideLayout" Target="../slideLayouts/slideLayout1.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
<Relationships xmlns="http://schemas.openxmlformats.org/package/2006/relationships"><Relationship Id="rId7" Type="http://schemas.openxmlformats.org/officeDocument/2006/relationships/image" Target="../media/image92.png"/><Relationship Id="rId6" Type="http://schemas.openxmlformats.org/officeDocument/2006/relationships/image" Target="../media/image44.png"/><Relationship Id="rId5" Type="http://schemas.openxmlformats.org/officeDocument/2006/relationships/image" Target="../media/image91.png"/><Relationship Id="rId4" Type="http://schemas.openxmlformats.org/officeDocument/2006/relationships/image" Target="../media/image46.png"/><Relationship Id="rId3" Type="http://schemas.openxmlformats.org/officeDocument/2006/relationships/image" Target="../media/image90.png"/><Relationship Id="rId2" Type="http://schemas.openxmlformats.org/officeDocument/2006/relationships/image" Target="../media/image89.png"/><Relationship Id="rId1" Type="http://schemas.openxmlformats.org/officeDocument/2006/relationships/slideLayout" Target="../slideLayouts/slideLayout1.xml"/></Relationships>
</file>

<file path=ppt/slides/_rels/slide48.xml.rels><?xml version="1.0" encoding="UTF-8" standalone="yes"?>
<Relationships xmlns="http://schemas.openxmlformats.org/package/2006/relationships"><Relationship Id="rId6" Type="http://schemas.openxmlformats.org/officeDocument/2006/relationships/image" Target="../media/image96.png"/><Relationship Id="rId5" Type="http://schemas.openxmlformats.org/officeDocument/2006/relationships/image" Target="../media/image95.png"/><Relationship Id="rId4" Type="http://schemas.openxmlformats.org/officeDocument/2006/relationships/image" Target="../media/image94.jpeg"/><Relationship Id="rId3" Type="http://schemas.openxmlformats.org/officeDocument/2006/relationships/image" Target="../media/image53.jpeg"/><Relationship Id="rId2" Type="http://schemas.openxmlformats.org/officeDocument/2006/relationships/image" Target="../media/image93.png"/><Relationship Id="rId1" Type="http://schemas.openxmlformats.org/officeDocument/2006/relationships/slideLayout" Target="../slideLayouts/slideLayout1.xml"/></Relationships>
</file>

<file path=ppt/slides/_rels/slide49.xml.rels><?xml version="1.0" encoding="UTF-8" standalone="yes"?>
<Relationships xmlns="http://schemas.openxmlformats.org/package/2006/relationships"><Relationship Id="rId4" Type="http://schemas.openxmlformats.org/officeDocument/2006/relationships/image" Target="../media/image20.jpeg"/><Relationship Id="rId3" Type="http://schemas.openxmlformats.org/officeDocument/2006/relationships/image" Target="../media/image19.jpeg"/><Relationship Id="rId2" Type="http://schemas.openxmlformats.org/officeDocument/2006/relationships/image" Target="../media/image97.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98.png"/><Relationship Id="rId1" Type="http://schemas.openxmlformats.org/officeDocument/2006/relationships/slideLayout" Target="../slideLayouts/slideLayout1.xml"/></Relationships>
</file>

<file path=ppt/slides/_rels/slide51.xml.rels><?xml version="1.0" encoding="UTF-8" standalone="yes"?>
<Relationships xmlns="http://schemas.openxmlformats.org/package/2006/relationships"><Relationship Id="rId2" Type="http://schemas.openxmlformats.org/officeDocument/2006/relationships/image" Target="../media/image99.png"/><Relationship Id="rId1" Type="http://schemas.openxmlformats.org/officeDocument/2006/relationships/slideLayout" Target="../slideLayouts/slideLayout1.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
<Relationships xmlns="http://schemas.openxmlformats.org/package/2006/relationships"><Relationship Id="rId4" Type="http://schemas.openxmlformats.org/officeDocument/2006/relationships/image" Target="../media/image102.jpeg"/><Relationship Id="rId3" Type="http://schemas.openxmlformats.org/officeDocument/2006/relationships/image" Target="../media/image101.jpeg"/><Relationship Id="rId2" Type="http://schemas.openxmlformats.org/officeDocument/2006/relationships/image" Target="../media/image100.jpeg"/><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103.pn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9" Type="http://schemas.openxmlformats.org/officeDocument/2006/relationships/image" Target="../media/image111.png"/><Relationship Id="rId8" Type="http://schemas.openxmlformats.org/officeDocument/2006/relationships/image" Target="../media/image110.png"/><Relationship Id="rId7" Type="http://schemas.openxmlformats.org/officeDocument/2006/relationships/image" Target="../media/image109.png"/><Relationship Id="rId6" Type="http://schemas.openxmlformats.org/officeDocument/2006/relationships/image" Target="../media/image108.png"/><Relationship Id="rId5" Type="http://schemas.openxmlformats.org/officeDocument/2006/relationships/image" Target="../media/image107.png"/><Relationship Id="rId4" Type="http://schemas.openxmlformats.org/officeDocument/2006/relationships/image" Target="../media/image106.png"/><Relationship Id="rId3" Type="http://schemas.openxmlformats.org/officeDocument/2006/relationships/image" Target="../media/image105.png"/><Relationship Id="rId2" Type="http://schemas.openxmlformats.org/officeDocument/2006/relationships/image" Target="../media/image104.jpeg"/><Relationship Id="rId10" Type="http://schemas.openxmlformats.org/officeDocument/2006/relationships/image" Target="../media/image112.pn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9" Type="http://schemas.openxmlformats.org/officeDocument/2006/relationships/image" Target="../media/image120.png"/><Relationship Id="rId8" Type="http://schemas.openxmlformats.org/officeDocument/2006/relationships/image" Target="../media/image119.png"/><Relationship Id="rId7" Type="http://schemas.openxmlformats.org/officeDocument/2006/relationships/image" Target="../media/image118.png"/><Relationship Id="rId6" Type="http://schemas.openxmlformats.org/officeDocument/2006/relationships/image" Target="../media/image117.png"/><Relationship Id="rId5" Type="http://schemas.openxmlformats.org/officeDocument/2006/relationships/image" Target="../media/image116.png"/><Relationship Id="rId4" Type="http://schemas.openxmlformats.org/officeDocument/2006/relationships/image" Target="../media/image115.png"/><Relationship Id="rId3" Type="http://schemas.openxmlformats.org/officeDocument/2006/relationships/image" Target="../media/image114.png"/><Relationship Id="rId2" Type="http://schemas.openxmlformats.org/officeDocument/2006/relationships/image" Target="../media/image113.pn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9" Type="http://schemas.openxmlformats.org/officeDocument/2006/relationships/image" Target="../media/image128.png"/><Relationship Id="rId8" Type="http://schemas.openxmlformats.org/officeDocument/2006/relationships/image" Target="../media/image127.png"/><Relationship Id="rId7" Type="http://schemas.openxmlformats.org/officeDocument/2006/relationships/image" Target="../media/image126.png"/><Relationship Id="rId6" Type="http://schemas.openxmlformats.org/officeDocument/2006/relationships/image" Target="../media/image125.png"/><Relationship Id="rId5" Type="http://schemas.openxmlformats.org/officeDocument/2006/relationships/image" Target="../media/image124.png"/><Relationship Id="rId4" Type="http://schemas.openxmlformats.org/officeDocument/2006/relationships/image" Target="../media/image123.png"/><Relationship Id="rId3" Type="http://schemas.openxmlformats.org/officeDocument/2006/relationships/image" Target="../media/image122.jpeg"/><Relationship Id="rId2" Type="http://schemas.openxmlformats.org/officeDocument/2006/relationships/image" Target="../media/image121.png"/><Relationship Id="rId10" Type="http://schemas.openxmlformats.org/officeDocument/2006/relationships/image" Target="../media/image129.pn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6" Type="http://schemas.openxmlformats.org/officeDocument/2006/relationships/image" Target="../media/image134.png"/><Relationship Id="rId5" Type="http://schemas.openxmlformats.org/officeDocument/2006/relationships/image" Target="../media/image133.jpeg"/><Relationship Id="rId4" Type="http://schemas.openxmlformats.org/officeDocument/2006/relationships/image" Target="../media/image132.jpeg"/><Relationship Id="rId3" Type="http://schemas.openxmlformats.org/officeDocument/2006/relationships/image" Target="../media/image131.jpeg"/><Relationship Id="rId2" Type="http://schemas.openxmlformats.org/officeDocument/2006/relationships/image" Target="../media/image130.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1.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135.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p:nvPr/>
        </p:nvSpPr>
        <p:spPr>
          <a:xfrm>
            <a:off x="3953840" y="4127576"/>
            <a:ext cx="2775585" cy="4749165"/>
          </a:xfrm>
          <a:prstGeom prst="rect">
            <a:avLst/>
          </a:prstGeom>
          <a:noFill/>
          <a:ln w="0" cap="flat">
            <a:noFill/>
            <a:prstDash val="solid"/>
            <a:miter lim="0"/>
          </a:ln>
        </p:spPr>
        <p:txBody>
          <a:bodyPr vert="horz" wrap="square" lIns="0" tIns="0" rIns="0" bIns="0"/>
          <a:lstStyle/>
          <a:p>
            <a:pPr algn="l" rtl="0" eaLnBrk="0">
              <a:lnSpc>
                <a:spcPct val="75121"/>
              </a:lnSpc>
              <a:tabLst/>
            </a:pPr>
            <a:endParaRPr sz="100" dirty="0">
              <a:latin typeface="Arial"/>
              <a:ea typeface="Arial"/>
              <a:cs typeface="Arial"/>
            </a:endParaRPr>
          </a:p>
          <a:p>
            <a:pPr marL="260350" indent="-19050" algn="l" rtl="0" eaLnBrk="0">
              <a:lnSpc>
                <a:spcPct val="140000"/>
              </a:lnSpc>
              <a:tabLst/>
            </a:pPr>
            <a:r>
              <a:rPr sz="3600" b="1" kern="0" spc="-310" dirty="0">
                <a:solidFill>
                  <a:srgbClr val="000000">
                    <a:alpha val="100000"/>
                  </a:srgbClr>
                </a:solidFill>
                <a:latin typeface="KaiTi"/>
                <a:ea typeface="KaiTi"/>
                <a:cs typeface="KaiTi"/>
              </a:rPr>
              <a:t>《预科化学》</a:t>
            </a:r>
            <a:r>
              <a:rPr sz="3600" b="1" kern="0" spc="10" dirty="0">
                <a:solidFill>
                  <a:srgbClr val="000000">
                    <a:alpha val="100000"/>
                  </a:srgbClr>
                </a:solidFill>
                <a:latin typeface="KaiTi"/>
                <a:ea typeface="KaiTi"/>
                <a:cs typeface="KaiTi"/>
              </a:rPr>
              <a:t>复习资料</a:t>
            </a:r>
            <a:r>
              <a:rPr sz="3600" kern="0" spc="-640" dirty="0">
                <a:solidFill>
                  <a:srgbClr val="000000">
                    <a:alpha val="100000"/>
                  </a:srgbClr>
                </a:solidFill>
                <a:latin typeface="KaiTi"/>
                <a:ea typeface="KaiTi"/>
                <a:cs typeface="KaiTi"/>
              </a:rPr>
              <a:t> </a:t>
            </a:r>
            <a:r>
              <a:rPr sz="3600" b="1" kern="0" spc="10" dirty="0">
                <a:solidFill>
                  <a:srgbClr val="000000">
                    <a:alpha val="100000"/>
                  </a:srgbClr>
                </a:solidFill>
                <a:latin typeface="Times New Roman"/>
                <a:ea typeface="Times New Roman"/>
                <a:cs typeface="Times New Roman"/>
              </a:rPr>
              <a:t>1</a:t>
            </a:r>
            <a:r>
              <a:rPr sz="3600" b="1" kern="0" spc="-40" dirty="0">
                <a:solidFill>
                  <a:srgbClr val="000000">
                    <a:alpha val="100000"/>
                  </a:srgbClr>
                </a:solidFill>
                <a:latin typeface="KaiTi"/>
                <a:ea typeface="KaiTi"/>
                <a:cs typeface="KaiTi"/>
              </a:rPr>
              <a:t>知识点总结</a:t>
            </a:r>
            <a:endParaRPr sz="3600" dirty="0">
              <a:latin typeface="KaiTi"/>
              <a:ea typeface="KaiTi"/>
              <a:cs typeface="KaiTi"/>
            </a:endParaRPr>
          </a:p>
          <a:p>
            <a:pPr algn="l" rtl="0" eaLnBrk="0">
              <a:lnSpc>
                <a:spcPct val="109000"/>
              </a:lnSpc>
              <a:tabLst/>
            </a:pPr>
            <a:endParaRPr sz="1000" dirty="0">
              <a:latin typeface="Arial"/>
              <a:ea typeface="Arial"/>
              <a:cs typeface="Arial"/>
            </a:endParaRPr>
          </a:p>
          <a:p>
            <a:pPr algn="l" rtl="0" eaLnBrk="0">
              <a:lnSpc>
                <a:spcPct val="109000"/>
              </a:lnSpc>
              <a:tabLst/>
            </a:pPr>
            <a:endParaRPr sz="1000" dirty="0">
              <a:latin typeface="Arial"/>
              <a:ea typeface="Arial"/>
              <a:cs typeface="Arial"/>
            </a:endParaRPr>
          </a:p>
          <a:p>
            <a:pPr algn="l" rtl="0" eaLnBrk="0">
              <a:lnSpc>
                <a:spcPct val="109000"/>
              </a:lnSpc>
              <a:tabLst/>
            </a:pPr>
            <a:endParaRPr sz="1000" dirty="0">
              <a:latin typeface="Arial"/>
              <a:ea typeface="Arial"/>
              <a:cs typeface="Arial"/>
            </a:endParaRPr>
          </a:p>
          <a:p>
            <a:pPr algn="l" rtl="0" eaLnBrk="0">
              <a:lnSpc>
                <a:spcPct val="109000"/>
              </a:lnSpc>
              <a:tabLst/>
            </a:pPr>
            <a:endParaRPr sz="1000" dirty="0">
              <a:latin typeface="Arial"/>
              <a:ea typeface="Arial"/>
              <a:cs typeface="Arial"/>
            </a:endParaRPr>
          </a:p>
          <a:p>
            <a:pPr algn="l" rtl="0" eaLnBrk="0">
              <a:lnSpc>
                <a:spcPct val="109000"/>
              </a:lnSpc>
              <a:tabLst/>
            </a:pPr>
            <a:endParaRPr sz="1000" dirty="0">
              <a:latin typeface="Arial"/>
              <a:ea typeface="Arial"/>
              <a:cs typeface="Arial"/>
            </a:endParaRPr>
          </a:p>
          <a:p>
            <a:pPr algn="l" rtl="0" eaLnBrk="0">
              <a:lnSpc>
                <a:spcPct val="109000"/>
              </a:lnSpc>
              <a:tabLst/>
            </a:pPr>
            <a:endParaRPr sz="1000" dirty="0">
              <a:latin typeface="Arial"/>
              <a:ea typeface="Arial"/>
              <a:cs typeface="Arial"/>
            </a:endParaRPr>
          </a:p>
          <a:p>
            <a:pPr algn="l" rtl="0" eaLnBrk="0">
              <a:lnSpc>
                <a:spcPct val="109000"/>
              </a:lnSpc>
              <a:tabLst/>
            </a:pPr>
            <a:endParaRPr sz="1000" dirty="0">
              <a:latin typeface="Arial"/>
              <a:ea typeface="Arial"/>
              <a:cs typeface="Arial"/>
            </a:endParaRPr>
          </a:p>
          <a:p>
            <a:pPr algn="l" rtl="0" eaLnBrk="0">
              <a:lnSpc>
                <a:spcPct val="109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marL="514350" algn="l" rtl="0" eaLnBrk="0">
              <a:lnSpc>
                <a:spcPct val="86000"/>
              </a:lnSpc>
              <a:spcBef>
                <a:spcPts val="422"/>
              </a:spcBef>
              <a:tabLst/>
            </a:pPr>
            <a:r>
              <a:rPr sz="1400" b="1" kern="0" spc="-20" dirty="0">
                <a:solidFill>
                  <a:srgbClr val="000000">
                    <a:alpha val="100000"/>
                  </a:srgbClr>
                </a:solidFill>
                <a:latin typeface="KaiTi"/>
                <a:ea typeface="KaiTi"/>
                <a:cs typeface="KaiTi"/>
              </a:rPr>
              <a:t>华侨大学预科教育学院</a:t>
            </a:r>
            <a:endParaRPr sz="1400" dirty="0">
              <a:latin typeface="KaiTi"/>
              <a:ea typeface="KaiTi"/>
              <a:cs typeface="KaiTi"/>
            </a:endParaRPr>
          </a:p>
          <a:p>
            <a:pPr marL="245745" algn="l" rtl="0" eaLnBrk="0">
              <a:lnSpc>
                <a:spcPct val="86000"/>
              </a:lnSpc>
              <a:spcBef>
                <a:spcPts val="1279"/>
              </a:spcBef>
              <a:tabLst/>
            </a:pPr>
            <a:r>
              <a:rPr sz="1400" b="1" kern="0" spc="-20" dirty="0">
                <a:solidFill>
                  <a:srgbClr val="000000">
                    <a:alpha val="100000"/>
                  </a:srgbClr>
                </a:solidFill>
                <a:latin typeface="KaiTi"/>
                <a:ea typeface="KaiTi"/>
                <a:cs typeface="KaiTi"/>
              </a:rPr>
              <a:t>华侨大学材料科学与工程学院</a:t>
            </a:r>
            <a:endParaRPr sz="1400" dirty="0">
              <a:latin typeface="KaiTi"/>
              <a:ea typeface="KaiTi"/>
              <a:cs typeface="KaiTi"/>
            </a:endParaRPr>
          </a:p>
          <a:p>
            <a:pPr algn="l" rtl="0" eaLnBrk="0">
              <a:lnSpc>
                <a:spcPct val="108000"/>
              </a:lnSpc>
              <a:tabLst/>
            </a:pPr>
            <a:endParaRPr sz="1100" dirty="0">
              <a:latin typeface="Arial"/>
              <a:ea typeface="Arial"/>
              <a:cs typeface="Arial"/>
            </a:endParaRPr>
          </a:p>
          <a:p>
            <a:pPr marL="1108075" algn="l" rtl="0" eaLnBrk="0">
              <a:lnSpc>
                <a:spcPct val="75000"/>
              </a:lnSpc>
              <a:spcBef>
                <a:spcPts val="1"/>
              </a:spcBef>
              <a:tabLst/>
            </a:pPr>
            <a:r>
              <a:rPr sz="1400" b="1" kern="0" spc="-10" dirty="0">
                <a:solidFill>
                  <a:srgbClr val="000000">
                    <a:alpha val="100000"/>
                  </a:srgbClr>
                </a:solidFill>
                <a:latin typeface="Times New Roman"/>
                <a:ea typeface="Times New Roman"/>
                <a:cs typeface="Times New Roman"/>
              </a:rPr>
              <a:t>2026.05</a:t>
            </a:r>
            <a:endParaRPr sz="1400" dirty="0">
              <a:latin typeface="Times New Roman"/>
              <a:ea typeface="Times New Roman"/>
              <a:cs typeface="Times New Roman"/>
            </a:endParaRPr>
          </a:p>
        </p:txBody>
      </p:sp>
      <p:pic>
        <p:nvPicPr>
          <p:cNvPr id="4" name="picture 4"/>
          <p:cNvPicPr>
            <a:picLocks noChangeAspect="1"/>
          </p:cNvPicPr>
          <p:nvPr/>
        </p:nvPicPr>
        <p:blipFill>
          <a:blip r:embed="rId2"/>
          <a:stretch>
            <a:fillRect/>
          </a:stretch>
        </p:blipFill>
        <p:spPr>
          <a:xfrm rot="21600000">
            <a:off x="4086225" y="914400"/>
            <a:ext cx="2519553" cy="78866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4" name="rect 234"/>
          <p:cNvSpPr/>
          <p:nvPr/>
        </p:nvSpPr>
        <p:spPr>
          <a:xfrm>
            <a:off x="4773041" y="989025"/>
            <a:ext cx="1147876" cy="247192"/>
          </a:xfrm>
          <a:prstGeom prst="rect">
            <a:avLst/>
          </a:prstGeom>
          <a:solidFill>
            <a:srgbClr val="D3D3D3">
              <a:alpha val="100000"/>
            </a:srgbClr>
          </a:solidFill>
          <a:ln w="0" cap="flat">
            <a:noFill/>
            <a:prstDash val="solid"/>
            <a:miter lim="0"/>
          </a:ln>
        </p:spPr>
        <p:txBody>
          <a:bodyPr rtlCol="0"/>
          <a:lstStyle/>
          <a:p>
            <a:pPr algn="ctr"/>
            <a:endParaRPr lang="zh-CN" altLang="en-US"/>
          </a:p>
        </p:txBody>
      </p:sp>
      <p:sp>
        <p:nvSpPr>
          <p:cNvPr id="236" name="rect 236"/>
          <p:cNvSpPr/>
          <p:nvPr/>
        </p:nvSpPr>
        <p:spPr>
          <a:xfrm>
            <a:off x="2348027" y="3959987"/>
            <a:ext cx="1941829" cy="198119"/>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238" name="rect 238"/>
          <p:cNvSpPr/>
          <p:nvPr/>
        </p:nvSpPr>
        <p:spPr>
          <a:xfrm>
            <a:off x="2348027" y="4519295"/>
            <a:ext cx="1925066" cy="198120"/>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240" name="rect 240"/>
          <p:cNvSpPr/>
          <p:nvPr/>
        </p:nvSpPr>
        <p:spPr>
          <a:xfrm>
            <a:off x="2348027" y="5671693"/>
            <a:ext cx="1925066" cy="198120"/>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242" name="textbox 242"/>
          <p:cNvSpPr/>
          <p:nvPr/>
        </p:nvSpPr>
        <p:spPr>
          <a:xfrm>
            <a:off x="2338375" y="1005014"/>
            <a:ext cx="6064885" cy="5467350"/>
          </a:xfrm>
          <a:prstGeom prst="rect">
            <a:avLst/>
          </a:prstGeom>
          <a:noFill/>
          <a:ln w="0" cap="flat">
            <a:noFill/>
            <a:prstDash val="solid"/>
            <a:miter lim="0"/>
          </a:ln>
        </p:spPr>
        <p:txBody>
          <a:bodyPr vert="horz" wrap="square" lIns="0" tIns="0" rIns="0" bIns="0"/>
          <a:lstStyle/>
          <a:p>
            <a:pPr algn="l" rtl="0" eaLnBrk="0">
              <a:lnSpc>
                <a:spcPct val="77219"/>
              </a:lnSpc>
              <a:tabLst/>
            </a:pPr>
            <a:endParaRPr sz="100" dirty="0">
              <a:latin typeface="Arial"/>
              <a:ea typeface="Arial"/>
              <a:cs typeface="Arial"/>
            </a:endParaRPr>
          </a:p>
          <a:p>
            <a:pPr marL="2452370" algn="l" rtl="0" eaLnBrk="0">
              <a:lnSpc>
                <a:spcPct val="90000"/>
              </a:lnSpc>
              <a:tabLst/>
            </a:pPr>
            <a:r>
              <a:rPr sz="1500" b="1" kern="0" spc="-70" dirty="0">
                <a:solidFill>
                  <a:srgbClr val="EE0000">
                    <a:alpha val="100000"/>
                  </a:srgbClr>
                </a:solidFill>
                <a:latin typeface="KaiTi"/>
                <a:ea typeface="KaiTi"/>
                <a:cs typeface="KaiTi"/>
              </a:rPr>
              <a:t>第</a:t>
            </a:r>
            <a:r>
              <a:rPr sz="1500" kern="0" spc="-330" dirty="0">
                <a:solidFill>
                  <a:srgbClr val="EE0000">
                    <a:alpha val="100000"/>
                  </a:srgbClr>
                </a:solidFill>
                <a:latin typeface="KaiTi"/>
                <a:ea typeface="KaiTi"/>
                <a:cs typeface="KaiTi"/>
              </a:rPr>
              <a:t> </a:t>
            </a:r>
            <a:r>
              <a:rPr sz="1500" b="1" kern="0" spc="-70" dirty="0">
                <a:solidFill>
                  <a:srgbClr val="EE0000">
                    <a:alpha val="100000"/>
                  </a:srgbClr>
                </a:solidFill>
                <a:latin typeface="Times New Roman"/>
                <a:ea typeface="Times New Roman"/>
                <a:cs typeface="Times New Roman"/>
              </a:rPr>
              <a:t>2</a:t>
            </a:r>
            <a:r>
              <a:rPr sz="1500" b="1" kern="0" spc="60" dirty="0">
                <a:solidFill>
                  <a:srgbClr val="EE0000">
                    <a:alpha val="100000"/>
                  </a:srgbClr>
                </a:solidFill>
                <a:latin typeface="Times New Roman"/>
                <a:ea typeface="Times New Roman"/>
                <a:cs typeface="Times New Roman"/>
              </a:rPr>
              <a:t> </a:t>
            </a:r>
            <a:r>
              <a:rPr sz="1500" b="1" kern="0" spc="-70" dirty="0">
                <a:solidFill>
                  <a:srgbClr val="EE0000">
                    <a:alpha val="100000"/>
                  </a:srgbClr>
                </a:solidFill>
                <a:latin typeface="KaiTi"/>
                <a:ea typeface="KaiTi"/>
                <a:cs typeface="KaiTi"/>
              </a:rPr>
              <a:t>章</a:t>
            </a:r>
            <a:r>
              <a:rPr sz="1500" kern="0" spc="60" dirty="0">
                <a:solidFill>
                  <a:srgbClr val="EE0000">
                    <a:alpha val="100000"/>
                  </a:srgbClr>
                </a:solidFill>
                <a:latin typeface="KaiTi"/>
                <a:ea typeface="KaiTi"/>
                <a:cs typeface="KaiTi"/>
              </a:rPr>
              <a:t>  </a:t>
            </a:r>
            <a:r>
              <a:rPr sz="1500" b="1" kern="0" spc="-70" dirty="0">
                <a:solidFill>
                  <a:srgbClr val="EE0000">
                    <a:alpha val="100000"/>
                  </a:srgbClr>
                </a:solidFill>
                <a:latin typeface="KaiTi"/>
                <a:ea typeface="KaiTi"/>
                <a:cs typeface="KaiTi"/>
              </a:rPr>
              <a:t>氢气</a:t>
            </a:r>
            <a:endParaRPr sz="1500" dirty="0">
              <a:latin typeface="KaiTi"/>
              <a:ea typeface="KaiTi"/>
              <a:cs typeface="KaiTi"/>
            </a:endParaRPr>
          </a:p>
          <a:p>
            <a:pPr marL="17780" algn="l" rtl="0" eaLnBrk="0">
              <a:lnSpc>
                <a:spcPct val="84000"/>
              </a:lnSpc>
              <a:spcBef>
                <a:spcPts val="877"/>
              </a:spcBef>
              <a:tabLst/>
            </a:pPr>
            <a:r>
              <a:rPr sz="1200" b="1" kern="0" spc="-20" dirty="0">
                <a:solidFill>
                  <a:srgbClr val="000000">
                    <a:alpha val="100000"/>
                  </a:srgbClr>
                </a:solidFill>
                <a:latin typeface="KaiTi"/>
                <a:ea typeface="KaiTi"/>
                <a:cs typeface="KaiTi"/>
              </a:rPr>
              <a:t>一、词汇储备</a:t>
            </a:r>
            <a:endParaRPr sz="1200" dirty="0">
              <a:latin typeface="KaiTi"/>
              <a:ea typeface="KaiTi"/>
              <a:cs typeface="KaiTi"/>
            </a:endParaRPr>
          </a:p>
          <a:p>
            <a:pPr marL="27305" algn="l" rtl="0" eaLnBrk="0">
              <a:lnSpc>
                <a:spcPts val="1809"/>
              </a:lnSpc>
              <a:spcBef>
                <a:spcPts val="1225"/>
              </a:spcBef>
              <a:tabLst/>
            </a:pPr>
            <a:r>
              <a:rPr sz="1200" kern="0" spc="-10" dirty="0">
                <a:solidFill>
                  <a:srgbClr val="000000">
                    <a:alpha val="100000"/>
                  </a:srgbClr>
                </a:solidFill>
                <a:latin typeface="Times New Roman"/>
                <a:ea typeface="Times New Roman"/>
                <a:cs typeface="Times New Roman"/>
              </a:rPr>
              <a:t>1.  </a:t>
            </a:r>
            <a:r>
              <a:rPr sz="1200" kern="0" spc="-10" dirty="0">
                <a:solidFill>
                  <a:srgbClr val="000000">
                    <a:alpha val="100000"/>
                  </a:srgbClr>
                </a:solidFill>
                <a:latin typeface="Microsoft YaHei"/>
                <a:ea typeface="Microsoft YaHei"/>
                <a:cs typeface="Microsoft YaHei"/>
              </a:rPr>
              <a:t>密度     </a:t>
            </a:r>
            <a:r>
              <a:rPr sz="1200" kern="0" spc="-10" dirty="0">
                <a:solidFill>
                  <a:srgbClr val="000000">
                    <a:alpha val="100000"/>
                  </a:srgbClr>
                </a:solidFill>
                <a:latin typeface="Times New Roman"/>
                <a:ea typeface="Times New Roman"/>
                <a:cs typeface="Times New Roman"/>
              </a:rPr>
              <a:t>2.</a:t>
            </a:r>
            <a:r>
              <a:rPr sz="1200" kern="0" spc="3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Microsoft YaHei"/>
                <a:ea typeface="Microsoft YaHei"/>
                <a:cs typeface="Microsoft YaHei"/>
              </a:rPr>
              <a:t>无毒      </a:t>
            </a:r>
            <a:r>
              <a:rPr sz="1200" kern="0" spc="-10" dirty="0">
                <a:solidFill>
                  <a:srgbClr val="000000">
                    <a:alpha val="100000"/>
                  </a:srgbClr>
                </a:solidFill>
                <a:latin typeface="Times New Roman"/>
                <a:ea typeface="Times New Roman"/>
                <a:cs typeface="Times New Roman"/>
              </a:rPr>
              <a:t>3.  </a:t>
            </a:r>
            <a:r>
              <a:rPr sz="1200" kern="0" spc="-10" dirty="0">
                <a:solidFill>
                  <a:srgbClr val="000000">
                    <a:alpha val="100000"/>
                  </a:srgbClr>
                </a:solidFill>
                <a:latin typeface="Microsoft YaHei"/>
                <a:ea typeface="Microsoft YaHei"/>
                <a:cs typeface="Microsoft YaHei"/>
              </a:rPr>
              <a:t>溶解    </a:t>
            </a:r>
            <a:r>
              <a:rPr sz="1200" kern="0" spc="-2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Times New Roman"/>
                <a:ea typeface="Times New Roman"/>
                <a:cs typeface="Times New Roman"/>
              </a:rPr>
              <a:t>4.</a:t>
            </a:r>
            <a:r>
              <a:rPr sz="1200" kern="0" spc="2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Microsoft YaHei"/>
                <a:ea typeface="Microsoft YaHei"/>
                <a:cs typeface="Microsoft YaHei"/>
              </a:rPr>
              <a:t>性质      </a:t>
            </a:r>
            <a:r>
              <a:rPr sz="1200" kern="0" spc="-20" dirty="0">
                <a:solidFill>
                  <a:srgbClr val="000000">
                    <a:alpha val="100000"/>
                  </a:srgbClr>
                </a:solidFill>
                <a:latin typeface="Times New Roman"/>
                <a:ea typeface="Times New Roman"/>
                <a:cs typeface="Times New Roman"/>
              </a:rPr>
              <a:t>5.  </a:t>
            </a:r>
            <a:r>
              <a:rPr sz="1200" kern="0" spc="-20" dirty="0">
                <a:solidFill>
                  <a:srgbClr val="000000">
                    <a:alpha val="100000"/>
                  </a:srgbClr>
                </a:solidFill>
                <a:latin typeface="Microsoft YaHei"/>
                <a:ea typeface="Microsoft YaHei"/>
                <a:cs typeface="Microsoft YaHei"/>
              </a:rPr>
              <a:t>稳定     </a:t>
            </a:r>
            <a:r>
              <a:rPr sz="1200" kern="0" spc="-20" dirty="0">
                <a:solidFill>
                  <a:srgbClr val="000000">
                    <a:alpha val="100000"/>
                  </a:srgbClr>
                </a:solidFill>
                <a:latin typeface="Times New Roman"/>
                <a:ea typeface="Times New Roman"/>
                <a:cs typeface="Times New Roman"/>
              </a:rPr>
              <a:t>6.</a:t>
            </a:r>
            <a:r>
              <a:rPr sz="1200" kern="0" spc="5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Microsoft YaHei"/>
                <a:ea typeface="Microsoft YaHei"/>
                <a:cs typeface="Microsoft YaHei"/>
              </a:rPr>
              <a:t>点燃     </a:t>
            </a:r>
            <a:r>
              <a:rPr sz="1200" kern="0" spc="-20" dirty="0">
                <a:solidFill>
                  <a:srgbClr val="000000">
                    <a:alpha val="100000"/>
                  </a:srgbClr>
                </a:solidFill>
                <a:latin typeface="Times New Roman"/>
                <a:ea typeface="Times New Roman"/>
                <a:cs typeface="Times New Roman"/>
              </a:rPr>
              <a:t>7.</a:t>
            </a:r>
            <a:r>
              <a:rPr sz="1200" kern="0" spc="2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Microsoft YaHei"/>
                <a:ea typeface="Microsoft YaHei"/>
                <a:cs typeface="Microsoft YaHei"/>
              </a:rPr>
              <a:t>加热      </a:t>
            </a:r>
            <a:r>
              <a:rPr sz="1200" kern="0" spc="-20" dirty="0">
                <a:solidFill>
                  <a:srgbClr val="000000">
                    <a:alpha val="100000"/>
                  </a:srgbClr>
                </a:solidFill>
                <a:latin typeface="Times New Roman"/>
                <a:ea typeface="Times New Roman"/>
                <a:cs typeface="Times New Roman"/>
              </a:rPr>
              <a:t>8.  </a:t>
            </a:r>
            <a:r>
              <a:rPr sz="1200" kern="0" spc="-20" dirty="0">
                <a:solidFill>
                  <a:srgbClr val="000000">
                    <a:alpha val="100000"/>
                  </a:srgbClr>
                </a:solidFill>
                <a:latin typeface="Microsoft YaHei"/>
                <a:ea typeface="Microsoft YaHei"/>
                <a:cs typeface="Microsoft YaHei"/>
              </a:rPr>
              <a:t>燃烧</a:t>
            </a:r>
            <a:endParaRPr sz="1200" dirty="0">
              <a:latin typeface="Microsoft YaHei"/>
              <a:ea typeface="Microsoft YaHei"/>
              <a:cs typeface="Microsoft YaHei"/>
            </a:endParaRPr>
          </a:p>
          <a:p>
            <a:pPr algn="l" rtl="0" eaLnBrk="0">
              <a:lnSpc>
                <a:spcPct val="113000"/>
              </a:lnSpc>
              <a:tabLst/>
            </a:pPr>
            <a:endParaRPr sz="1000" dirty="0">
              <a:latin typeface="Arial"/>
              <a:ea typeface="Arial"/>
              <a:cs typeface="Arial"/>
            </a:endParaRPr>
          </a:p>
          <a:p>
            <a:pPr marL="15240" algn="l" rtl="0" eaLnBrk="0">
              <a:lnSpc>
                <a:spcPts val="1809"/>
              </a:lnSpc>
              <a:spcBef>
                <a:spcPts val="363"/>
              </a:spcBef>
              <a:tabLst/>
            </a:pPr>
            <a:r>
              <a:rPr sz="1200" kern="0" spc="-20" dirty="0">
                <a:solidFill>
                  <a:srgbClr val="000000">
                    <a:alpha val="100000"/>
                  </a:srgbClr>
                </a:solidFill>
                <a:latin typeface="Times New Roman"/>
                <a:ea typeface="Times New Roman"/>
                <a:cs typeface="Times New Roman"/>
              </a:rPr>
              <a:t>9.  </a:t>
            </a:r>
            <a:r>
              <a:rPr sz="1200" kern="0" spc="-20" dirty="0">
                <a:solidFill>
                  <a:srgbClr val="000000">
                    <a:alpha val="100000"/>
                  </a:srgbClr>
                </a:solidFill>
                <a:latin typeface="Microsoft YaHei"/>
                <a:ea typeface="Microsoft YaHei"/>
                <a:cs typeface="Microsoft YaHei"/>
              </a:rPr>
              <a:t>物质    </a:t>
            </a:r>
            <a:r>
              <a:rPr sz="1200" kern="0" spc="-20" dirty="0">
                <a:solidFill>
                  <a:srgbClr val="000000">
                    <a:alpha val="100000"/>
                  </a:srgbClr>
                </a:solidFill>
                <a:latin typeface="Times New Roman"/>
                <a:ea typeface="Times New Roman"/>
                <a:cs typeface="Times New Roman"/>
              </a:rPr>
              <a:t>10.  </a:t>
            </a:r>
            <a:r>
              <a:rPr sz="1200" kern="0" spc="-20" dirty="0">
                <a:solidFill>
                  <a:srgbClr val="000000">
                    <a:alpha val="100000"/>
                  </a:srgbClr>
                </a:solidFill>
                <a:latin typeface="Microsoft YaHei"/>
                <a:ea typeface="Microsoft YaHei"/>
                <a:cs typeface="Microsoft YaHei"/>
              </a:rPr>
              <a:t>化学反应      </a:t>
            </a:r>
            <a:r>
              <a:rPr sz="1200" kern="0" spc="-20" dirty="0">
                <a:solidFill>
                  <a:srgbClr val="000000">
                    <a:alpha val="100000"/>
                  </a:srgbClr>
                </a:solidFill>
                <a:latin typeface="Times New Roman"/>
                <a:ea typeface="Times New Roman"/>
                <a:cs typeface="Times New Roman"/>
              </a:rPr>
              <a:t>11.  </a:t>
            </a:r>
            <a:r>
              <a:rPr sz="1200" kern="0" spc="-20" dirty="0">
                <a:solidFill>
                  <a:srgbClr val="000000">
                    <a:alpha val="100000"/>
                  </a:srgbClr>
                </a:solidFill>
                <a:latin typeface="Microsoft YaHei"/>
                <a:ea typeface="Microsoft YaHei"/>
                <a:cs typeface="Microsoft YaHei"/>
              </a:rPr>
              <a:t>纯净      </a:t>
            </a:r>
            <a:r>
              <a:rPr sz="1200" kern="0" spc="-20" dirty="0">
                <a:solidFill>
                  <a:srgbClr val="000000">
                    <a:alpha val="100000"/>
                  </a:srgbClr>
                </a:solidFill>
                <a:latin typeface="Times New Roman"/>
                <a:ea typeface="Times New Roman"/>
                <a:cs typeface="Times New Roman"/>
              </a:rPr>
              <a:t>12.  </a:t>
            </a:r>
            <a:r>
              <a:rPr sz="1200" kern="0" spc="-20" dirty="0">
                <a:solidFill>
                  <a:srgbClr val="000000">
                    <a:alpha val="100000"/>
                  </a:srgbClr>
                </a:solidFill>
                <a:latin typeface="Microsoft YaHei"/>
                <a:ea typeface="Microsoft YaHei"/>
                <a:cs typeface="Microsoft YaHei"/>
              </a:rPr>
              <a:t>火焰      </a:t>
            </a:r>
            <a:r>
              <a:rPr sz="1200" kern="0" spc="-20" dirty="0">
                <a:solidFill>
                  <a:srgbClr val="000000">
                    <a:alpha val="100000"/>
                  </a:srgbClr>
                </a:solidFill>
                <a:latin typeface="Times New Roman"/>
                <a:ea typeface="Times New Roman"/>
                <a:cs typeface="Times New Roman"/>
              </a:rPr>
              <a:t>13.  </a:t>
            </a:r>
            <a:r>
              <a:rPr sz="1200" kern="0" spc="-20" dirty="0">
                <a:solidFill>
                  <a:srgbClr val="000000">
                    <a:alpha val="100000"/>
                  </a:srgbClr>
                </a:solidFill>
                <a:latin typeface="Microsoft YaHei"/>
                <a:ea typeface="Microsoft YaHei"/>
                <a:cs typeface="Microsoft YaHei"/>
              </a:rPr>
              <a:t>爆炸  </a:t>
            </a:r>
            <a:r>
              <a:rPr sz="1200" kern="0" spc="-3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Times New Roman"/>
                <a:ea typeface="Times New Roman"/>
                <a:cs typeface="Times New Roman"/>
              </a:rPr>
              <a:t>14.  </a:t>
            </a:r>
            <a:r>
              <a:rPr sz="1200" kern="0" spc="-30" dirty="0">
                <a:solidFill>
                  <a:srgbClr val="000000">
                    <a:alpha val="100000"/>
                  </a:srgbClr>
                </a:solidFill>
                <a:latin typeface="Microsoft YaHei"/>
                <a:ea typeface="Microsoft YaHei"/>
                <a:cs typeface="Microsoft YaHei"/>
              </a:rPr>
              <a:t>检验      </a:t>
            </a:r>
            <a:r>
              <a:rPr sz="1200" kern="0" spc="-30" dirty="0">
                <a:solidFill>
                  <a:srgbClr val="000000">
                    <a:alpha val="100000"/>
                  </a:srgbClr>
                </a:solidFill>
                <a:latin typeface="Times New Roman"/>
                <a:ea typeface="Times New Roman"/>
                <a:cs typeface="Times New Roman"/>
              </a:rPr>
              <a:t>15.  </a:t>
            </a:r>
            <a:r>
              <a:rPr sz="1200" kern="0" spc="-30" dirty="0">
                <a:solidFill>
                  <a:srgbClr val="000000">
                    <a:alpha val="100000"/>
                  </a:srgbClr>
                </a:solidFill>
                <a:latin typeface="Microsoft YaHei"/>
                <a:ea typeface="Microsoft YaHei"/>
                <a:cs typeface="Microsoft YaHei"/>
              </a:rPr>
              <a:t>纯度</a:t>
            </a:r>
            <a:endParaRPr sz="1200" dirty="0">
              <a:latin typeface="Microsoft YaHei"/>
              <a:ea typeface="Microsoft YaHei"/>
              <a:cs typeface="Microsoft YaHei"/>
            </a:endParaRPr>
          </a:p>
          <a:p>
            <a:pPr algn="l" rtl="0" eaLnBrk="0">
              <a:lnSpc>
                <a:spcPct val="113000"/>
              </a:lnSpc>
              <a:tabLst/>
            </a:pPr>
            <a:endParaRPr sz="1000" dirty="0">
              <a:latin typeface="Arial"/>
              <a:ea typeface="Arial"/>
              <a:cs typeface="Arial"/>
            </a:endParaRPr>
          </a:p>
          <a:p>
            <a:pPr marL="27305" algn="l" rtl="0" eaLnBrk="0">
              <a:lnSpc>
                <a:spcPts val="1809"/>
              </a:lnSpc>
              <a:spcBef>
                <a:spcPts val="363"/>
              </a:spcBef>
              <a:tabLst/>
            </a:pPr>
            <a:r>
              <a:rPr sz="1200" kern="0" spc="-20" dirty="0">
                <a:solidFill>
                  <a:srgbClr val="000000">
                    <a:alpha val="100000"/>
                  </a:srgbClr>
                </a:solidFill>
                <a:latin typeface="Times New Roman"/>
                <a:ea typeface="Times New Roman"/>
                <a:cs typeface="Times New Roman"/>
              </a:rPr>
              <a:t>16.  </a:t>
            </a:r>
            <a:r>
              <a:rPr sz="1200" kern="0" spc="-20" dirty="0">
                <a:solidFill>
                  <a:srgbClr val="000000">
                    <a:alpha val="100000"/>
                  </a:srgbClr>
                </a:solidFill>
                <a:latin typeface="Microsoft YaHei"/>
                <a:ea typeface="Microsoft YaHei"/>
                <a:cs typeface="Microsoft YaHei"/>
              </a:rPr>
              <a:t>还原</a:t>
            </a:r>
            <a:r>
              <a:rPr sz="1200" kern="0" spc="4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Times New Roman"/>
                <a:ea typeface="Times New Roman"/>
                <a:cs typeface="Times New Roman"/>
              </a:rPr>
              <a:t>17.</a:t>
            </a:r>
            <a:r>
              <a:rPr sz="1200" kern="0" spc="8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Microsoft YaHei"/>
                <a:ea typeface="Microsoft YaHei"/>
                <a:cs typeface="Microsoft YaHei"/>
              </a:rPr>
              <a:t>实验室</a:t>
            </a:r>
            <a:r>
              <a:rPr sz="1200" kern="0" spc="3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Times New Roman"/>
                <a:ea typeface="Times New Roman"/>
                <a:cs typeface="Times New Roman"/>
              </a:rPr>
              <a:t>18.  </a:t>
            </a:r>
            <a:r>
              <a:rPr sz="1200" kern="0" spc="-20" dirty="0">
                <a:solidFill>
                  <a:srgbClr val="000000">
                    <a:alpha val="100000"/>
                  </a:srgbClr>
                </a:solidFill>
                <a:latin typeface="Microsoft YaHei"/>
                <a:ea typeface="Microsoft YaHei"/>
                <a:cs typeface="Microsoft YaHei"/>
              </a:rPr>
              <a:t>制取</a:t>
            </a:r>
            <a:r>
              <a:rPr sz="1200" kern="0" spc="-20" dirty="0">
                <a:solidFill>
                  <a:srgbClr val="000000">
                    <a:alpha val="100000"/>
                  </a:srgbClr>
                </a:solidFill>
                <a:latin typeface="Times New Roman"/>
                <a:ea typeface="Times New Roman"/>
                <a:cs typeface="Times New Roman"/>
              </a:rPr>
              <a:t>/</a:t>
            </a:r>
            <a:r>
              <a:rPr sz="1200" kern="0" spc="-20" dirty="0">
                <a:solidFill>
                  <a:srgbClr val="000000">
                    <a:alpha val="100000"/>
                  </a:srgbClr>
                </a:solidFill>
                <a:latin typeface="Microsoft YaHei"/>
                <a:ea typeface="Microsoft YaHei"/>
                <a:cs typeface="Microsoft YaHei"/>
              </a:rPr>
              <a:t>制备</a:t>
            </a:r>
            <a:r>
              <a:rPr sz="1200" kern="0" spc="3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Times New Roman"/>
                <a:ea typeface="Times New Roman"/>
                <a:cs typeface="Times New Roman"/>
              </a:rPr>
              <a:t>19.  </a:t>
            </a:r>
            <a:r>
              <a:rPr sz="1200" kern="0" spc="-20" dirty="0">
                <a:solidFill>
                  <a:srgbClr val="000000">
                    <a:alpha val="100000"/>
                  </a:srgbClr>
                </a:solidFill>
                <a:latin typeface="Microsoft YaHei"/>
                <a:ea typeface="Microsoft YaHei"/>
                <a:cs typeface="Microsoft YaHei"/>
              </a:rPr>
              <a:t>收集</a:t>
            </a:r>
            <a:r>
              <a:rPr sz="1200" kern="0" spc="1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Times New Roman"/>
                <a:ea typeface="Times New Roman"/>
                <a:cs typeface="Times New Roman"/>
              </a:rPr>
              <a:t>20.  </a:t>
            </a:r>
            <a:r>
              <a:rPr sz="1200" kern="0" spc="-20" dirty="0">
                <a:solidFill>
                  <a:srgbClr val="000000">
                    <a:alpha val="100000"/>
                  </a:srgbClr>
                </a:solidFill>
                <a:latin typeface="Microsoft YaHei"/>
                <a:ea typeface="Microsoft YaHei"/>
                <a:cs typeface="Microsoft YaHei"/>
              </a:rPr>
              <a:t>单质</a:t>
            </a:r>
            <a:r>
              <a:rPr sz="1200" kern="0" spc="2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Times New Roman"/>
                <a:ea typeface="Times New Roman"/>
                <a:cs typeface="Times New Roman"/>
              </a:rPr>
              <a:t>21.</a:t>
            </a:r>
            <a:r>
              <a:rPr sz="1200" kern="0" spc="1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Microsoft YaHei"/>
                <a:ea typeface="Microsoft YaHei"/>
                <a:cs typeface="Microsoft YaHei"/>
              </a:rPr>
              <a:t>化合物</a:t>
            </a:r>
            <a:endParaRPr sz="1200" dirty="0">
              <a:latin typeface="Microsoft YaHei"/>
              <a:ea typeface="Microsoft YaHei"/>
              <a:cs typeface="Microsoft YaHei"/>
            </a:endParaRPr>
          </a:p>
          <a:p>
            <a:pPr algn="l" rtl="0" eaLnBrk="0">
              <a:lnSpc>
                <a:spcPct val="113000"/>
              </a:lnSpc>
              <a:tabLst/>
            </a:pPr>
            <a:endParaRPr sz="1000" dirty="0">
              <a:latin typeface="Arial"/>
              <a:ea typeface="Arial"/>
              <a:cs typeface="Arial"/>
            </a:endParaRPr>
          </a:p>
          <a:p>
            <a:pPr marL="12700" algn="l" rtl="0" eaLnBrk="0">
              <a:lnSpc>
                <a:spcPts val="1809"/>
              </a:lnSpc>
              <a:spcBef>
                <a:spcPts val="366"/>
              </a:spcBef>
              <a:tabLst/>
            </a:pPr>
            <a:r>
              <a:rPr sz="1200" kern="0" spc="0" dirty="0">
                <a:solidFill>
                  <a:srgbClr val="000000">
                    <a:alpha val="100000"/>
                  </a:srgbClr>
                </a:solidFill>
                <a:latin typeface="Times New Roman"/>
                <a:ea typeface="Times New Roman"/>
                <a:cs typeface="Times New Roman"/>
              </a:rPr>
              <a:t>22.  </a:t>
            </a:r>
            <a:r>
              <a:rPr sz="1200" kern="0" spc="0" dirty="0">
                <a:solidFill>
                  <a:srgbClr val="000000">
                    <a:alpha val="100000"/>
                  </a:srgbClr>
                </a:solidFill>
                <a:latin typeface="Microsoft YaHei"/>
                <a:ea typeface="Microsoft YaHei"/>
                <a:cs typeface="Microsoft YaHei"/>
              </a:rPr>
              <a:t>置换反应     </a:t>
            </a:r>
            <a:r>
              <a:rPr sz="1200" kern="0" spc="0" dirty="0">
                <a:solidFill>
                  <a:srgbClr val="000000">
                    <a:alpha val="100000"/>
                  </a:srgbClr>
                </a:solidFill>
                <a:latin typeface="Times New Roman"/>
                <a:ea typeface="Times New Roman"/>
                <a:cs typeface="Times New Roman"/>
              </a:rPr>
              <a:t>23.  </a:t>
            </a:r>
            <a:r>
              <a:rPr sz="1200" kern="0" spc="0" dirty="0">
                <a:solidFill>
                  <a:srgbClr val="000000">
                    <a:alpha val="100000"/>
                  </a:srgbClr>
                </a:solidFill>
                <a:latin typeface="Microsoft YaHei"/>
                <a:ea typeface="Microsoft YaHei"/>
                <a:cs typeface="Microsoft YaHei"/>
              </a:rPr>
              <a:t>化学式     </a:t>
            </a:r>
            <a:r>
              <a:rPr sz="1200" kern="0" spc="0" dirty="0">
                <a:solidFill>
                  <a:srgbClr val="000000">
                    <a:alpha val="100000"/>
                  </a:srgbClr>
                </a:solidFill>
                <a:latin typeface="Times New Roman"/>
                <a:ea typeface="Times New Roman"/>
                <a:cs typeface="Times New Roman"/>
              </a:rPr>
              <a:t>24.</a:t>
            </a:r>
            <a:r>
              <a:rPr sz="1200" kern="0" spc="10" dirty="0">
                <a:solidFill>
                  <a:srgbClr val="000000">
                    <a:alpha val="100000"/>
                  </a:srgbClr>
                </a:solidFill>
                <a:latin typeface="Times New Roman"/>
                <a:ea typeface="Times New Roman"/>
                <a:cs typeface="Times New Roman"/>
              </a:rPr>
              <a:t>  </a:t>
            </a:r>
            <a:r>
              <a:rPr sz="1200" kern="0" spc="0" dirty="0">
                <a:solidFill>
                  <a:srgbClr val="000000">
                    <a:alpha val="100000"/>
                  </a:srgbClr>
                </a:solidFill>
                <a:latin typeface="Microsoft YaHei"/>
                <a:ea typeface="Microsoft YaHei"/>
                <a:cs typeface="Microsoft YaHei"/>
              </a:rPr>
              <a:t>化学反应方</a:t>
            </a:r>
            <a:r>
              <a:rPr sz="1200" kern="0" spc="-10" dirty="0">
                <a:solidFill>
                  <a:srgbClr val="000000">
                    <a:alpha val="100000"/>
                  </a:srgbClr>
                </a:solidFill>
                <a:latin typeface="Microsoft YaHei"/>
                <a:ea typeface="Microsoft YaHei"/>
                <a:cs typeface="Microsoft YaHei"/>
              </a:rPr>
              <a:t>程式</a:t>
            </a:r>
            <a:endParaRPr sz="1200" dirty="0">
              <a:latin typeface="Microsoft YaHei"/>
              <a:ea typeface="Microsoft YaHei"/>
              <a:cs typeface="Microsoft YaHei"/>
            </a:endParaRPr>
          </a:p>
          <a:p>
            <a:pPr algn="l" rtl="0" eaLnBrk="0">
              <a:lnSpc>
                <a:spcPct val="139000"/>
              </a:lnSpc>
              <a:tabLst/>
            </a:pPr>
            <a:endParaRPr sz="1000" dirty="0">
              <a:latin typeface="Arial"/>
              <a:ea typeface="Arial"/>
              <a:cs typeface="Arial"/>
            </a:endParaRPr>
          </a:p>
          <a:p>
            <a:pPr algn="l" rtl="0" eaLnBrk="0">
              <a:lnSpc>
                <a:spcPct val="139000"/>
              </a:lnSpc>
              <a:tabLst/>
            </a:pPr>
            <a:endParaRPr sz="1000" dirty="0">
              <a:latin typeface="Arial"/>
              <a:ea typeface="Arial"/>
              <a:cs typeface="Arial"/>
            </a:endParaRPr>
          </a:p>
          <a:p>
            <a:pPr marL="15875" algn="l" rtl="0" eaLnBrk="0">
              <a:lnSpc>
                <a:spcPct val="83000"/>
              </a:lnSpc>
              <a:spcBef>
                <a:spcPts val="370"/>
              </a:spcBef>
              <a:tabLst/>
            </a:pPr>
            <a:r>
              <a:rPr sz="1200" b="1" kern="0" spc="-10" dirty="0">
                <a:solidFill>
                  <a:srgbClr val="000000">
                    <a:alpha val="100000"/>
                  </a:srgbClr>
                </a:solidFill>
                <a:latin typeface="KaiTi"/>
                <a:ea typeface="KaiTi"/>
                <a:cs typeface="KaiTi"/>
              </a:rPr>
              <a:t>二、知识点总结</a:t>
            </a:r>
            <a:endParaRPr sz="1200" dirty="0">
              <a:latin typeface="KaiTi"/>
              <a:ea typeface="KaiTi"/>
              <a:cs typeface="KaiTi"/>
            </a:endParaRPr>
          </a:p>
          <a:p>
            <a:pPr marL="14605" algn="l" rtl="0" eaLnBrk="0">
              <a:lnSpc>
                <a:spcPct val="90000"/>
              </a:lnSpc>
              <a:spcBef>
                <a:spcPts val="1122"/>
              </a:spcBef>
              <a:tabLst/>
            </a:pPr>
            <a:r>
              <a:rPr sz="1200" b="1" kern="0" spc="-10" dirty="0">
                <a:solidFill>
                  <a:srgbClr val="000000">
                    <a:alpha val="100000"/>
                  </a:srgbClr>
                </a:solidFill>
                <a:latin typeface="KaiTi"/>
                <a:ea typeface="KaiTi"/>
                <a:cs typeface="KaiTi"/>
              </a:rPr>
              <a:t>知识点</a:t>
            </a:r>
            <a:r>
              <a:rPr sz="1200" kern="0" spc="-200" dirty="0">
                <a:solidFill>
                  <a:srgbClr val="000000">
                    <a:alpha val="100000"/>
                  </a:srgbClr>
                </a:solidFill>
                <a:latin typeface="KaiTi"/>
                <a:ea typeface="KaiTi"/>
                <a:cs typeface="KaiTi"/>
              </a:rPr>
              <a:t> </a:t>
            </a:r>
            <a:r>
              <a:rPr sz="1200" b="1" kern="0" spc="-10" dirty="0">
                <a:solidFill>
                  <a:srgbClr val="000000">
                    <a:alpha val="100000"/>
                  </a:srgbClr>
                </a:solidFill>
                <a:latin typeface="Times New Roman"/>
                <a:ea typeface="Times New Roman"/>
                <a:cs typeface="Times New Roman"/>
              </a:rPr>
              <a:t>2-1</a:t>
            </a:r>
            <a:r>
              <a:rPr sz="1200" b="1" kern="0" spc="-10" dirty="0">
                <a:solidFill>
                  <a:srgbClr val="000000">
                    <a:alpha val="100000"/>
                  </a:srgbClr>
                </a:solidFill>
                <a:latin typeface="KaiTi"/>
                <a:ea typeface="KaiTi"/>
                <a:cs typeface="KaiTi"/>
              </a:rPr>
              <a:t>：氢气化学式：</a:t>
            </a:r>
            <a:r>
              <a:rPr sz="1200" b="1" kern="0" spc="-10" dirty="0">
                <a:solidFill>
                  <a:srgbClr val="FF0000">
                    <a:alpha val="100000"/>
                  </a:srgbClr>
                </a:solidFill>
                <a:latin typeface="Times New Roman"/>
                <a:ea typeface="Times New Roman"/>
                <a:cs typeface="Times New Roman"/>
              </a:rPr>
              <a:t>H</a:t>
            </a:r>
            <a:r>
              <a:rPr sz="800" b="1" kern="0" spc="-10" dirty="0">
                <a:solidFill>
                  <a:srgbClr val="FF0000">
                    <a:alpha val="100000"/>
                  </a:srgbClr>
                </a:solidFill>
                <a:latin typeface="Times New Roman"/>
                <a:ea typeface="Times New Roman"/>
                <a:cs typeface="Times New Roman"/>
              </a:rPr>
              <a:t>2</a:t>
            </a:r>
            <a:endParaRPr sz="800" dirty="0">
              <a:latin typeface="Times New Roman"/>
              <a:ea typeface="Times New Roman"/>
              <a:cs typeface="Times New Roman"/>
            </a:endParaRPr>
          </a:p>
          <a:p>
            <a:pPr algn="l" rtl="0" eaLnBrk="0">
              <a:lnSpc>
                <a:spcPct val="114000"/>
              </a:lnSpc>
              <a:tabLst/>
            </a:pPr>
            <a:endParaRPr sz="1000" dirty="0">
              <a:latin typeface="Arial"/>
              <a:ea typeface="Arial"/>
              <a:cs typeface="Arial"/>
            </a:endParaRPr>
          </a:p>
          <a:p>
            <a:pPr algn="l" rtl="0" eaLnBrk="0">
              <a:lnSpc>
                <a:spcPct val="115000"/>
              </a:lnSpc>
              <a:tabLst/>
            </a:pPr>
            <a:endParaRPr sz="1000" dirty="0">
              <a:latin typeface="Arial"/>
              <a:ea typeface="Arial"/>
              <a:cs typeface="Arial"/>
            </a:endParaRPr>
          </a:p>
          <a:p>
            <a:pPr marL="14605" algn="l" rtl="0" eaLnBrk="0">
              <a:lnSpc>
                <a:spcPct val="90000"/>
              </a:lnSpc>
              <a:spcBef>
                <a:spcPts val="360"/>
              </a:spcBef>
              <a:tabLst/>
            </a:pPr>
            <a:r>
              <a:rPr sz="1200" b="1" kern="0" spc="-10" dirty="0">
                <a:solidFill>
                  <a:srgbClr val="000000">
                    <a:alpha val="100000"/>
                  </a:srgbClr>
                </a:solidFill>
                <a:latin typeface="KaiTi"/>
                <a:ea typeface="KaiTi"/>
                <a:cs typeface="KaiTi"/>
              </a:rPr>
              <a:t>知识点</a:t>
            </a:r>
            <a:r>
              <a:rPr sz="1200" kern="0" spc="-270" dirty="0">
                <a:solidFill>
                  <a:srgbClr val="000000">
                    <a:alpha val="100000"/>
                  </a:srgbClr>
                </a:solidFill>
                <a:latin typeface="KaiTi"/>
                <a:ea typeface="KaiTi"/>
                <a:cs typeface="KaiTi"/>
              </a:rPr>
              <a:t> </a:t>
            </a:r>
            <a:r>
              <a:rPr sz="1200" b="1" kern="0" spc="-10" dirty="0">
                <a:solidFill>
                  <a:srgbClr val="000000">
                    <a:alpha val="100000"/>
                  </a:srgbClr>
                </a:solidFill>
                <a:latin typeface="Times New Roman"/>
                <a:ea typeface="Times New Roman"/>
                <a:cs typeface="Times New Roman"/>
              </a:rPr>
              <a:t>2-2</a:t>
            </a:r>
            <a:r>
              <a:rPr sz="1200" b="1" kern="0" spc="-10" dirty="0">
                <a:solidFill>
                  <a:srgbClr val="000000">
                    <a:alpha val="100000"/>
                  </a:srgbClr>
                </a:solidFill>
                <a:latin typeface="KaiTi"/>
                <a:ea typeface="KaiTi"/>
                <a:cs typeface="KaiTi"/>
              </a:rPr>
              <a:t>：氢气的</a:t>
            </a:r>
            <a:r>
              <a:rPr sz="1200" b="1" kern="0" spc="-20" dirty="0">
                <a:solidFill>
                  <a:srgbClr val="000000">
                    <a:alpha val="100000"/>
                  </a:srgbClr>
                </a:solidFill>
                <a:latin typeface="KaiTi"/>
                <a:ea typeface="KaiTi"/>
                <a:cs typeface="KaiTi"/>
              </a:rPr>
              <a:t>物理性质</a:t>
            </a:r>
            <a:endParaRPr sz="1200" dirty="0">
              <a:latin typeface="KaiTi"/>
              <a:ea typeface="KaiTi"/>
              <a:cs typeface="KaiTi"/>
            </a:endParaRPr>
          </a:p>
          <a:p>
            <a:pPr marL="13970" indent="-1270" algn="l" rtl="0" eaLnBrk="0">
              <a:lnSpc>
                <a:spcPct val="159000"/>
              </a:lnSpc>
              <a:spcBef>
                <a:spcPts val="118"/>
              </a:spcBef>
              <a:tabLst/>
            </a:pPr>
            <a:r>
              <a:rPr sz="1200" kern="0" spc="10" dirty="0">
                <a:solidFill>
                  <a:srgbClr val="000000">
                    <a:alpha val="100000"/>
                  </a:srgbClr>
                </a:solidFill>
                <a:latin typeface="KaiTi"/>
                <a:ea typeface="KaiTi"/>
                <a:cs typeface="KaiTi"/>
              </a:rPr>
              <a:t>在通常状况下，氢气是一种</a:t>
            </a:r>
            <a:r>
              <a:rPr sz="1200" u="sng" kern="0" spc="10" dirty="0">
                <a:solidFill>
                  <a:srgbClr val="FF0000">
                    <a:alpha val="100000"/>
                  </a:srgbClr>
                </a:solidFill>
                <a:latin typeface="KaiTi"/>
                <a:ea typeface="KaiTi"/>
                <a:cs typeface="KaiTi"/>
              </a:rPr>
              <a:t>无色</a:t>
            </a:r>
            <a:r>
              <a:rPr sz="1200" kern="0" spc="10" dirty="0">
                <a:solidFill>
                  <a:srgbClr val="000000">
                    <a:alpha val="100000"/>
                  </a:srgbClr>
                </a:solidFill>
                <a:latin typeface="KaiTi"/>
                <a:ea typeface="KaiTi"/>
                <a:cs typeface="KaiTi"/>
              </a:rPr>
              <a:t>、</a:t>
            </a:r>
            <a:r>
              <a:rPr sz="1200" u="sng" kern="0" spc="10" dirty="0">
                <a:solidFill>
                  <a:srgbClr val="FF0000">
                    <a:alpha val="100000"/>
                  </a:srgbClr>
                </a:solidFill>
                <a:latin typeface="KaiTi"/>
                <a:ea typeface="KaiTi"/>
                <a:cs typeface="KaiTi"/>
              </a:rPr>
              <a:t>无味</a:t>
            </a:r>
            <a:r>
              <a:rPr sz="1200" kern="0" spc="10" dirty="0">
                <a:solidFill>
                  <a:srgbClr val="000000">
                    <a:alpha val="100000"/>
                  </a:srgbClr>
                </a:solidFill>
                <a:latin typeface="KaiTi"/>
                <a:ea typeface="KaiTi"/>
                <a:cs typeface="KaiTi"/>
              </a:rPr>
              <a:t>的</a:t>
            </a:r>
            <a:r>
              <a:rPr sz="1200" u="sng" kern="0" spc="10" dirty="0">
                <a:solidFill>
                  <a:srgbClr val="FF0000">
                    <a:alpha val="100000"/>
                  </a:srgbClr>
                </a:solidFill>
                <a:latin typeface="KaiTi"/>
                <a:ea typeface="KaiTi"/>
                <a:cs typeface="KaiTi"/>
              </a:rPr>
              <a:t>气体</a:t>
            </a:r>
            <a:r>
              <a:rPr sz="1200" kern="0" spc="10" dirty="0">
                <a:solidFill>
                  <a:srgbClr val="000000">
                    <a:alpha val="100000"/>
                  </a:srgbClr>
                </a:solidFill>
                <a:latin typeface="KaiTi"/>
                <a:ea typeface="KaiTi"/>
                <a:cs typeface="KaiTi"/>
              </a:rPr>
              <a:t>，密度非常小（</a:t>
            </a:r>
            <a:r>
              <a:rPr sz="1200" kern="0" spc="10" dirty="0">
                <a:solidFill>
                  <a:srgbClr val="FF0000">
                    <a:alpha val="100000"/>
                  </a:srgbClr>
                </a:solidFill>
                <a:latin typeface="KaiTi"/>
                <a:ea typeface="KaiTi"/>
                <a:cs typeface="KaiTi"/>
              </a:rPr>
              <a:t>密度比空气小</a:t>
            </a:r>
            <a:r>
              <a:rPr sz="1200" kern="0" spc="10" dirty="0">
                <a:solidFill>
                  <a:srgbClr val="000000">
                    <a:alpha val="100000"/>
                  </a:srgbClr>
                </a:solidFill>
                <a:latin typeface="KaiTi"/>
                <a:ea typeface="KaiTi"/>
                <a:cs typeface="KaiTi"/>
              </a:rPr>
              <a:t>，比空气</a:t>
            </a:r>
            <a:r>
              <a:rPr sz="1200" kern="0" spc="0" dirty="0">
                <a:solidFill>
                  <a:srgbClr val="000000">
                    <a:alpha val="100000"/>
                  </a:srgbClr>
                </a:solidFill>
                <a:latin typeface="KaiTi"/>
                <a:ea typeface="KaiTi"/>
                <a:cs typeface="KaiTi"/>
              </a:rPr>
              <a:t>轻</a:t>
            </a:r>
            <a:r>
              <a:rPr sz="1200" kern="0" spc="-370" dirty="0">
                <a:solidFill>
                  <a:srgbClr val="000000">
                    <a:alpha val="100000"/>
                  </a:srgbClr>
                </a:solidFill>
                <a:latin typeface="KaiTi"/>
                <a:ea typeface="KaiTi"/>
                <a:cs typeface="KaiTi"/>
              </a:rPr>
              <a:t>），</a:t>
            </a:r>
            <a:r>
              <a:rPr sz="1200" kern="0" spc="-10" dirty="0">
                <a:solidFill>
                  <a:srgbClr val="000000">
                    <a:alpha val="100000"/>
                  </a:srgbClr>
                </a:solidFill>
                <a:latin typeface="KaiTi"/>
                <a:ea typeface="KaiTi"/>
                <a:cs typeface="KaiTi"/>
              </a:rPr>
              <a:t>是世界上最轻的气体。氢气</a:t>
            </a:r>
            <a:r>
              <a:rPr sz="1200" u="sng" kern="0" spc="-10" dirty="0">
                <a:solidFill>
                  <a:srgbClr val="FF0000">
                    <a:alpha val="100000"/>
                  </a:srgbClr>
                </a:solidFill>
                <a:latin typeface="KaiTi"/>
                <a:ea typeface="KaiTi"/>
                <a:cs typeface="KaiTi"/>
              </a:rPr>
              <a:t>无毒</a:t>
            </a:r>
            <a:r>
              <a:rPr sz="1200" kern="0" spc="-10" dirty="0">
                <a:solidFill>
                  <a:srgbClr val="000000">
                    <a:alpha val="100000"/>
                  </a:srgbClr>
                </a:solidFill>
                <a:latin typeface="KaiTi"/>
                <a:ea typeface="KaiTi"/>
                <a:cs typeface="KaiTi"/>
              </a:rPr>
              <a:t>，</a:t>
            </a:r>
            <a:r>
              <a:rPr sz="1200" u="sng" kern="0" spc="-10" dirty="0">
                <a:solidFill>
                  <a:srgbClr val="FF0000">
                    <a:alpha val="100000"/>
                  </a:srgbClr>
                </a:solidFill>
                <a:latin typeface="KaiTi"/>
                <a:ea typeface="KaiTi"/>
                <a:cs typeface="KaiTi"/>
              </a:rPr>
              <a:t>难溶</a:t>
            </a:r>
            <a:r>
              <a:rPr sz="1200" kern="0" spc="-10" dirty="0">
                <a:solidFill>
                  <a:srgbClr val="000000">
                    <a:alpha val="100000"/>
                  </a:srgbClr>
                </a:solidFill>
                <a:latin typeface="KaiTi"/>
                <a:ea typeface="KaiTi"/>
                <a:cs typeface="KaiTi"/>
              </a:rPr>
              <a:t>于水。</a:t>
            </a:r>
            <a:endParaRPr sz="1200" dirty="0">
              <a:latin typeface="KaiTi"/>
              <a:ea typeface="KaiTi"/>
              <a:cs typeface="KaiTi"/>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marL="14605" algn="l" rtl="0" eaLnBrk="0">
              <a:lnSpc>
                <a:spcPct val="90000"/>
              </a:lnSpc>
              <a:spcBef>
                <a:spcPts val="369"/>
              </a:spcBef>
              <a:tabLst/>
            </a:pPr>
            <a:r>
              <a:rPr sz="1200" b="1" kern="0" spc="-10" dirty="0">
                <a:solidFill>
                  <a:srgbClr val="000000">
                    <a:alpha val="100000"/>
                  </a:srgbClr>
                </a:solidFill>
                <a:latin typeface="KaiTi"/>
                <a:ea typeface="KaiTi"/>
                <a:cs typeface="KaiTi"/>
              </a:rPr>
              <a:t>知识点</a:t>
            </a:r>
            <a:r>
              <a:rPr sz="1200" kern="0" spc="-270" dirty="0">
                <a:solidFill>
                  <a:srgbClr val="000000">
                    <a:alpha val="100000"/>
                  </a:srgbClr>
                </a:solidFill>
                <a:latin typeface="KaiTi"/>
                <a:ea typeface="KaiTi"/>
                <a:cs typeface="KaiTi"/>
              </a:rPr>
              <a:t> </a:t>
            </a:r>
            <a:r>
              <a:rPr sz="1200" b="1" kern="0" spc="-10" dirty="0">
                <a:solidFill>
                  <a:srgbClr val="000000">
                    <a:alpha val="100000"/>
                  </a:srgbClr>
                </a:solidFill>
                <a:latin typeface="Times New Roman"/>
                <a:ea typeface="Times New Roman"/>
                <a:cs typeface="Times New Roman"/>
              </a:rPr>
              <a:t>2-3</a:t>
            </a:r>
            <a:r>
              <a:rPr sz="1200" b="1" kern="0" spc="-10" dirty="0">
                <a:solidFill>
                  <a:srgbClr val="000000">
                    <a:alpha val="100000"/>
                  </a:srgbClr>
                </a:solidFill>
                <a:latin typeface="KaiTi"/>
                <a:ea typeface="KaiTi"/>
                <a:cs typeface="KaiTi"/>
              </a:rPr>
              <a:t>：氢气的</a:t>
            </a:r>
            <a:r>
              <a:rPr sz="1200" b="1" kern="0" spc="-20" dirty="0">
                <a:solidFill>
                  <a:srgbClr val="000000">
                    <a:alpha val="100000"/>
                  </a:srgbClr>
                </a:solidFill>
                <a:latin typeface="KaiTi"/>
                <a:ea typeface="KaiTi"/>
                <a:cs typeface="KaiTi"/>
              </a:rPr>
              <a:t>化学性质</a:t>
            </a:r>
            <a:endParaRPr sz="1200" dirty="0">
              <a:latin typeface="KaiTi"/>
              <a:ea typeface="KaiTi"/>
              <a:cs typeface="KaiTi"/>
            </a:endParaRPr>
          </a:p>
          <a:p>
            <a:pPr marL="12700" algn="l" rtl="0" eaLnBrk="0">
              <a:lnSpc>
                <a:spcPct val="90000"/>
              </a:lnSpc>
              <a:spcBef>
                <a:spcPts val="1044"/>
              </a:spcBef>
              <a:tabLst/>
            </a:pPr>
            <a:r>
              <a:rPr sz="1200" b="1" kern="0" spc="-20" dirty="0">
                <a:solidFill>
                  <a:srgbClr val="0101FF">
                    <a:alpha val="100000"/>
                  </a:srgbClr>
                </a:solidFill>
                <a:latin typeface="Times New Roman"/>
                <a:ea typeface="Times New Roman"/>
                <a:cs typeface="Times New Roman"/>
              </a:rPr>
              <a:t>2-3-1</a:t>
            </a:r>
            <a:r>
              <a:rPr sz="1200" b="1" kern="0" spc="140" dirty="0">
                <a:solidFill>
                  <a:srgbClr val="0101FF">
                    <a:alpha val="100000"/>
                  </a:srgbClr>
                </a:solidFill>
                <a:latin typeface="Times New Roman"/>
                <a:ea typeface="Times New Roman"/>
                <a:cs typeface="Times New Roman"/>
              </a:rPr>
              <a:t> </a:t>
            </a:r>
            <a:r>
              <a:rPr sz="1200" b="1" kern="0" spc="-20" dirty="0">
                <a:solidFill>
                  <a:srgbClr val="0101FF">
                    <a:alpha val="100000"/>
                  </a:srgbClr>
                </a:solidFill>
                <a:latin typeface="KaiTi"/>
                <a:ea typeface="KaiTi"/>
                <a:cs typeface="KaiTi"/>
              </a:rPr>
              <a:t>可燃性</a:t>
            </a:r>
            <a:endParaRPr sz="1200" dirty="0">
              <a:latin typeface="KaiTi"/>
              <a:ea typeface="KaiTi"/>
              <a:cs typeface="KaiTi"/>
            </a:endParaRPr>
          </a:p>
          <a:p>
            <a:pPr algn="l" rtl="0" eaLnBrk="0">
              <a:lnSpc>
                <a:spcPct val="107000"/>
              </a:lnSpc>
              <a:tabLst/>
            </a:pPr>
            <a:endParaRPr sz="800" dirty="0">
              <a:latin typeface="Arial"/>
              <a:ea typeface="Arial"/>
              <a:cs typeface="Arial"/>
            </a:endParaRPr>
          </a:p>
          <a:p>
            <a:pPr algn="l" rtl="0" eaLnBrk="0">
              <a:lnSpc>
                <a:spcPct val="7701"/>
              </a:lnSpc>
              <a:tabLst/>
            </a:pPr>
            <a:endParaRPr sz="100" dirty="0">
              <a:latin typeface="Arial"/>
              <a:ea typeface="Arial"/>
              <a:cs typeface="Arial"/>
            </a:endParaRPr>
          </a:p>
          <a:p>
            <a:pPr marL="21590" algn="l" rtl="0" eaLnBrk="0">
              <a:lnSpc>
                <a:spcPct val="87000"/>
              </a:lnSpc>
              <a:tabLst/>
            </a:pPr>
            <a:r>
              <a:rPr sz="1200" kern="0" spc="-20" dirty="0">
                <a:solidFill>
                  <a:srgbClr val="000000">
                    <a:alpha val="100000"/>
                  </a:srgbClr>
                </a:solidFill>
                <a:latin typeface="KaiTi"/>
                <a:ea typeface="KaiTi"/>
                <a:cs typeface="KaiTi"/>
              </a:rPr>
              <a:t>纯净的氢气在空气里安静燃烧，火焰呈</a:t>
            </a:r>
            <a:r>
              <a:rPr sz="1200" u="sng" kern="0" spc="-20" dirty="0">
                <a:solidFill>
                  <a:srgbClr val="FF0000">
                    <a:alpha val="100000"/>
                  </a:srgbClr>
                </a:solidFill>
                <a:latin typeface="KaiTi"/>
                <a:ea typeface="KaiTi"/>
                <a:cs typeface="KaiTi"/>
              </a:rPr>
              <a:t>淡蓝色</a:t>
            </a:r>
            <a:r>
              <a:rPr sz="1200" kern="0" spc="-20" dirty="0">
                <a:solidFill>
                  <a:srgbClr val="000000">
                    <a:alpha val="100000"/>
                  </a:srgbClr>
                </a:solidFill>
                <a:latin typeface="KaiTi"/>
                <a:ea typeface="KaiTi"/>
                <a:cs typeface="KaiTi"/>
              </a:rPr>
              <a:t>，</a:t>
            </a:r>
            <a:r>
              <a:rPr sz="1200" kern="0" spc="-30" dirty="0">
                <a:solidFill>
                  <a:srgbClr val="000000">
                    <a:alpha val="100000"/>
                  </a:srgbClr>
                </a:solidFill>
                <a:latin typeface="KaiTi"/>
                <a:ea typeface="KaiTi"/>
                <a:cs typeface="KaiTi"/>
              </a:rPr>
              <a:t>燃烧生成水，放出大量的热。</a:t>
            </a:r>
            <a:endParaRPr sz="1200" dirty="0">
              <a:latin typeface="KaiTi"/>
              <a:ea typeface="KaiTi"/>
              <a:cs typeface="KaiTi"/>
            </a:endParaRPr>
          </a:p>
        </p:txBody>
      </p:sp>
      <p:sp>
        <p:nvSpPr>
          <p:cNvPr id="244" name="textbox 244"/>
          <p:cNvSpPr/>
          <p:nvPr/>
        </p:nvSpPr>
        <p:spPr>
          <a:xfrm>
            <a:off x="2337765" y="7198385"/>
            <a:ext cx="6024245" cy="2286000"/>
          </a:xfrm>
          <a:prstGeom prst="rect">
            <a:avLst/>
          </a:prstGeom>
          <a:noFill/>
          <a:ln w="0" cap="flat">
            <a:noFill/>
            <a:prstDash val="solid"/>
            <a:miter lim="0"/>
          </a:ln>
        </p:spPr>
        <p:txBody>
          <a:bodyPr vert="horz" wrap="square" lIns="0" tIns="0" rIns="0" bIns="0"/>
          <a:lstStyle/>
          <a:p>
            <a:pPr algn="l" rtl="0" eaLnBrk="0">
              <a:lnSpc>
                <a:spcPct val="87166"/>
              </a:lnSpc>
              <a:tabLst/>
            </a:pPr>
            <a:endParaRPr sz="100" dirty="0">
              <a:latin typeface="Arial"/>
              <a:ea typeface="Arial"/>
              <a:cs typeface="Arial"/>
            </a:endParaRPr>
          </a:p>
          <a:p>
            <a:pPr marL="1876425" algn="l" rtl="0" eaLnBrk="0">
              <a:lnSpc>
                <a:spcPct val="90000"/>
              </a:lnSpc>
              <a:tabLst/>
            </a:pPr>
            <a:r>
              <a:rPr sz="1200" kern="0" spc="0" dirty="0">
                <a:solidFill>
                  <a:srgbClr val="000000">
                    <a:alpha val="100000"/>
                  </a:srgbClr>
                </a:solidFill>
                <a:latin typeface="Times New Roman"/>
                <a:ea typeface="Times New Roman"/>
                <a:cs typeface="Times New Roman"/>
              </a:rPr>
              <a:t>H</a:t>
            </a:r>
            <a:r>
              <a:rPr sz="1200" kern="0" spc="0" baseline="-4340" dirty="0">
                <a:solidFill>
                  <a:srgbClr val="000000">
                    <a:alpha val="100000"/>
                  </a:srgbClr>
                </a:solidFill>
                <a:latin typeface="Times New Roman"/>
                <a:ea typeface="Times New Roman"/>
                <a:cs typeface="Times New Roman"/>
              </a:rPr>
              <a:t>2</a:t>
            </a:r>
            <a:r>
              <a:rPr sz="1200" kern="0" spc="0" dirty="0">
                <a:solidFill>
                  <a:srgbClr val="000000">
                    <a:alpha val="100000"/>
                  </a:srgbClr>
                </a:solidFill>
                <a:latin typeface="KaiTi"/>
                <a:ea typeface="KaiTi"/>
                <a:cs typeface="KaiTi"/>
              </a:rPr>
              <a:t>：氢气</a:t>
            </a:r>
            <a:r>
              <a:rPr sz="1200" kern="0" spc="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O</a:t>
            </a:r>
            <a:r>
              <a:rPr sz="1200" kern="0" spc="-10" baseline="-4340"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KaiTi"/>
                <a:ea typeface="KaiTi"/>
                <a:cs typeface="KaiTi"/>
              </a:rPr>
              <a:t>：氧气</a:t>
            </a:r>
            <a:r>
              <a:rPr sz="1200" kern="0" spc="2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H</a:t>
            </a:r>
            <a:r>
              <a:rPr sz="1200" kern="0" spc="-10" baseline="-4340"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Times New Roman"/>
                <a:ea typeface="Times New Roman"/>
                <a:cs typeface="Times New Roman"/>
              </a:rPr>
              <a:t>O</a:t>
            </a:r>
            <a:r>
              <a:rPr sz="1200" kern="0" spc="-10" dirty="0">
                <a:solidFill>
                  <a:srgbClr val="000000">
                    <a:alpha val="100000"/>
                  </a:srgbClr>
                </a:solidFill>
                <a:latin typeface="KaiTi"/>
                <a:ea typeface="KaiTi"/>
                <a:cs typeface="KaiTi"/>
              </a:rPr>
              <a:t>：水</a:t>
            </a:r>
            <a:endParaRPr sz="1200" dirty="0">
              <a:latin typeface="KaiTi"/>
              <a:ea typeface="KaiTi"/>
              <a:cs typeface="KaiTi"/>
            </a:endParaRPr>
          </a:p>
          <a:p>
            <a:pPr marL="21590" algn="l" rtl="0" eaLnBrk="0">
              <a:lnSpc>
                <a:spcPct val="90000"/>
              </a:lnSpc>
              <a:spcBef>
                <a:spcPts val="1037"/>
              </a:spcBef>
              <a:tabLst/>
            </a:pPr>
            <a:r>
              <a:rPr sz="1200" u="sng" kern="0" spc="0" dirty="0">
                <a:solidFill>
                  <a:srgbClr val="000000">
                    <a:alpha val="100000"/>
                  </a:srgbClr>
                </a:solidFill>
                <a:latin typeface="KaiTi"/>
                <a:ea typeface="KaiTi"/>
                <a:cs typeface="KaiTi"/>
              </a:rPr>
              <a:t>氢气的爆炸极限</a:t>
            </a:r>
            <a:r>
              <a:rPr sz="1200" u="sng" kern="0" spc="0" dirty="0">
                <a:solidFill>
                  <a:srgbClr val="000000">
                    <a:alpha val="100000"/>
                  </a:srgbClr>
                </a:solidFill>
                <a:latin typeface="Times New Roman"/>
                <a:ea typeface="Times New Roman"/>
                <a:cs typeface="Times New Roman"/>
              </a:rPr>
              <a:t>[ex</a:t>
            </a:r>
            <a:r>
              <a:rPr sz="1200" u="sng" kern="0" spc="-10" dirty="0">
                <a:solidFill>
                  <a:srgbClr val="000000">
                    <a:alpha val="100000"/>
                  </a:srgbClr>
                </a:solidFill>
                <a:latin typeface="Times New Roman"/>
                <a:ea typeface="Times New Roman"/>
                <a:cs typeface="Times New Roman"/>
              </a:rPr>
              <a:t>plosive limit]</a:t>
            </a:r>
            <a:endParaRPr sz="1200" dirty="0">
              <a:latin typeface="Times New Roman"/>
              <a:ea typeface="Times New Roman"/>
              <a:cs typeface="Times New Roman"/>
            </a:endParaRPr>
          </a:p>
          <a:p>
            <a:pPr marL="21590" algn="l" rtl="0" eaLnBrk="0">
              <a:lnSpc>
                <a:spcPct val="155000"/>
              </a:lnSpc>
              <a:spcBef>
                <a:spcPts val="233"/>
              </a:spcBef>
              <a:tabLst/>
            </a:pPr>
            <a:r>
              <a:rPr sz="1200" kern="0" spc="30" dirty="0">
                <a:solidFill>
                  <a:srgbClr val="000000">
                    <a:alpha val="100000"/>
                  </a:srgbClr>
                </a:solidFill>
                <a:latin typeface="KaiTi"/>
                <a:ea typeface="KaiTi"/>
                <a:cs typeface="KaiTi"/>
              </a:rPr>
              <a:t>实验测定，</a:t>
            </a:r>
            <a:r>
              <a:rPr sz="1200" kern="0" spc="-350" dirty="0">
                <a:solidFill>
                  <a:srgbClr val="000000">
                    <a:alpha val="100000"/>
                  </a:srgbClr>
                </a:solidFill>
                <a:latin typeface="KaiTi"/>
                <a:ea typeface="KaiTi"/>
                <a:cs typeface="KaiTi"/>
              </a:rPr>
              <a:t> </a:t>
            </a:r>
            <a:r>
              <a:rPr sz="1200" kern="0" spc="30" dirty="0">
                <a:solidFill>
                  <a:srgbClr val="000000">
                    <a:alpha val="100000"/>
                  </a:srgbClr>
                </a:solidFill>
                <a:latin typeface="KaiTi"/>
                <a:ea typeface="KaiTi"/>
                <a:cs typeface="KaiTi"/>
              </a:rPr>
              <a:t>空气中如果混入氢气的体积达到</a:t>
            </a:r>
            <a:r>
              <a:rPr sz="1200" kern="0" spc="20" dirty="0">
                <a:solidFill>
                  <a:srgbClr val="000000">
                    <a:alpha val="100000"/>
                  </a:srgbClr>
                </a:solidFill>
                <a:latin typeface="KaiTi"/>
                <a:ea typeface="KaiTi"/>
                <a:cs typeface="KaiTi"/>
              </a:rPr>
              <a:t>总体积的</a:t>
            </a:r>
            <a:r>
              <a:rPr sz="1200" kern="0" spc="20" dirty="0">
                <a:solidFill>
                  <a:srgbClr val="000000">
                    <a:alpha val="100000"/>
                  </a:srgbClr>
                </a:solidFill>
                <a:latin typeface="KaiTi"/>
                <a:ea typeface="KaiTi"/>
                <a:cs typeface="KaiTi"/>
              </a:rPr>
              <a:t> </a:t>
            </a:r>
            <a:r>
              <a:rPr sz="1200" u="sng" kern="0" spc="20" dirty="0">
                <a:solidFill>
                  <a:srgbClr val="000000">
                    <a:alpha val="100000"/>
                  </a:srgbClr>
                </a:solidFill>
                <a:latin typeface="Times New Roman"/>
                <a:ea typeface="Times New Roman"/>
                <a:cs typeface="Times New Roman"/>
              </a:rPr>
              <a:t>4%~74.2%</a:t>
            </a:r>
            <a:r>
              <a:rPr sz="1200" u="sng" kern="0" spc="-240" dirty="0">
                <a:solidFill>
                  <a:srgbClr val="000000">
                    <a:alpha val="100000"/>
                  </a:srgbClr>
                </a:solidFill>
                <a:latin typeface="Times New Roman"/>
                <a:ea typeface="Times New Roman"/>
                <a:cs typeface="Times New Roman"/>
              </a:rPr>
              <a:t> </a:t>
            </a:r>
            <a:r>
              <a:rPr sz="1200" kern="0" spc="-17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，点燃时就会发生爆炸</a:t>
            </a:r>
            <a:r>
              <a:rPr sz="1200" kern="0" spc="0" dirty="0">
                <a:solidFill>
                  <a:srgbClr val="000000">
                    <a:alpha val="100000"/>
                  </a:srgbClr>
                </a:solidFill>
                <a:latin typeface="Times New Roman"/>
                <a:ea typeface="Times New Roman"/>
                <a:cs typeface="Times New Roman"/>
              </a:rPr>
              <a:t>[explode]</a:t>
            </a:r>
            <a:r>
              <a:rPr sz="1200" kern="0" spc="0" dirty="0">
                <a:solidFill>
                  <a:srgbClr val="000000">
                    <a:alpha val="100000"/>
                  </a:srgbClr>
                </a:solidFill>
                <a:latin typeface="KaiTi"/>
                <a:ea typeface="KaiTi"/>
                <a:cs typeface="KaiTi"/>
              </a:rPr>
              <a:t>。这</a:t>
            </a:r>
            <a:r>
              <a:rPr sz="1200" kern="0" spc="-10" dirty="0">
                <a:solidFill>
                  <a:srgbClr val="000000">
                    <a:alpha val="100000"/>
                  </a:srgbClr>
                </a:solidFill>
                <a:latin typeface="KaiTi"/>
                <a:ea typeface="KaiTi"/>
                <a:cs typeface="KaiTi"/>
              </a:rPr>
              <a:t>个范围</a:t>
            </a:r>
            <a:r>
              <a:rPr sz="1200" kern="0" spc="-10" dirty="0">
                <a:solidFill>
                  <a:srgbClr val="000000">
                    <a:alpha val="100000"/>
                  </a:srgbClr>
                </a:solidFill>
                <a:latin typeface="Times New Roman"/>
                <a:ea typeface="Times New Roman"/>
                <a:cs typeface="Times New Roman"/>
              </a:rPr>
              <a:t>[range]</a:t>
            </a:r>
            <a:r>
              <a:rPr sz="1200" kern="0" spc="-10" dirty="0">
                <a:solidFill>
                  <a:srgbClr val="000000">
                    <a:alpha val="100000"/>
                  </a:srgbClr>
                </a:solidFill>
                <a:latin typeface="KaiTi"/>
                <a:ea typeface="KaiTi"/>
                <a:cs typeface="KaiTi"/>
              </a:rPr>
              <a:t>叫着氢气的爆炸极限。</a:t>
            </a:r>
            <a:endParaRPr sz="1200" dirty="0">
              <a:latin typeface="KaiTi"/>
              <a:ea typeface="KaiTi"/>
              <a:cs typeface="KaiTi"/>
            </a:endParaRPr>
          </a:p>
          <a:p>
            <a:pPr marL="12700" algn="l" rtl="0" eaLnBrk="0">
              <a:lnSpc>
                <a:spcPct val="163000"/>
              </a:lnSpc>
              <a:spcBef>
                <a:spcPts val="34"/>
              </a:spcBef>
              <a:tabLst/>
            </a:pPr>
            <a:r>
              <a:rPr sz="1200" u="sng" kern="0" spc="10" dirty="0">
                <a:solidFill>
                  <a:srgbClr val="000000">
                    <a:alpha val="100000"/>
                  </a:srgbClr>
                </a:solidFill>
                <a:latin typeface="KaiTi"/>
                <a:ea typeface="KaiTi"/>
                <a:cs typeface="KaiTi"/>
              </a:rPr>
              <a:t>在点燃氢气前，一定要检验氢气的纯度</a:t>
            </a:r>
            <a:r>
              <a:rPr sz="1200" kern="0" spc="10" dirty="0">
                <a:solidFill>
                  <a:srgbClr val="000000">
                    <a:alpha val="100000"/>
                  </a:srgbClr>
                </a:solidFill>
                <a:latin typeface="KaiTi"/>
                <a:ea typeface="KaiTi"/>
                <a:cs typeface="KaiTi"/>
              </a:rPr>
              <a:t> </a:t>
            </a:r>
            <a:r>
              <a:rPr sz="1200" kern="0" spc="10" dirty="0">
                <a:solidFill>
                  <a:srgbClr val="000000">
                    <a:alpha val="100000"/>
                  </a:srgbClr>
                </a:solidFill>
                <a:latin typeface="KaiTi"/>
                <a:ea typeface="KaiTi"/>
                <a:cs typeface="KaiTi"/>
              </a:rPr>
              <a:t>（简称为</a:t>
            </a:r>
            <a:r>
              <a:rPr sz="1200" kern="0" spc="10"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KaiTi"/>
                <a:ea typeface="KaiTi"/>
                <a:cs typeface="KaiTi"/>
              </a:rPr>
              <a:t>验纯</a:t>
            </a:r>
            <a:r>
              <a:rPr sz="1200" kern="0" spc="10"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KaiTi"/>
                <a:ea typeface="KaiTi"/>
                <a:cs typeface="KaiTi"/>
              </a:rPr>
              <a:t>）</a:t>
            </a:r>
            <a:r>
              <a:rPr sz="1000" kern="0" spc="10" dirty="0">
                <a:solidFill>
                  <a:srgbClr val="000000">
                    <a:alpha val="100000"/>
                  </a:srgbClr>
                </a:solidFill>
                <a:latin typeface="DengXian"/>
                <a:ea typeface="DengXian"/>
                <a:cs typeface="DengXian"/>
              </a:rPr>
              <a:t>——</a:t>
            </a:r>
            <a:r>
              <a:rPr sz="1200" kern="0" spc="10" dirty="0">
                <a:solidFill>
                  <a:srgbClr val="000000">
                    <a:alpha val="100000"/>
                  </a:srgbClr>
                </a:solidFill>
                <a:latin typeface="KaiTi"/>
                <a:ea typeface="KaiTi"/>
                <a:cs typeface="KaiTi"/>
              </a:rPr>
              <a:t>可通过声音</a:t>
            </a:r>
            <a:r>
              <a:rPr sz="1200" kern="0" spc="0" dirty="0">
                <a:solidFill>
                  <a:srgbClr val="000000">
                    <a:alpha val="100000"/>
                  </a:srgbClr>
                </a:solidFill>
                <a:latin typeface="KaiTi"/>
                <a:ea typeface="KaiTi"/>
                <a:cs typeface="KaiTi"/>
              </a:rPr>
              <a:t>判断纯度（尖锐</a:t>
            </a:r>
            <a:r>
              <a:rPr sz="1200" kern="0" spc="-10" dirty="0">
                <a:solidFill>
                  <a:srgbClr val="000000">
                    <a:alpha val="100000"/>
                  </a:srgbClr>
                </a:solidFill>
                <a:latin typeface="KaiTi"/>
                <a:ea typeface="KaiTi"/>
                <a:cs typeface="KaiTi"/>
              </a:rPr>
              <a:t>爆鸣声不纯，轻微“噗”声纯净）</a:t>
            </a:r>
            <a:endParaRPr sz="1200" dirty="0">
              <a:latin typeface="KaiTi"/>
              <a:ea typeface="KaiTi"/>
              <a:cs typeface="KaiTi"/>
            </a:endParaRPr>
          </a:p>
          <a:p>
            <a:pPr marL="13334" algn="l" rtl="0" eaLnBrk="0">
              <a:lnSpc>
                <a:spcPct val="90000"/>
              </a:lnSpc>
              <a:spcBef>
                <a:spcPts val="1015"/>
              </a:spcBef>
              <a:tabLst/>
            </a:pPr>
            <a:r>
              <a:rPr sz="1200" b="1" kern="0" spc="-10" dirty="0">
                <a:solidFill>
                  <a:srgbClr val="0101FF">
                    <a:alpha val="100000"/>
                  </a:srgbClr>
                </a:solidFill>
                <a:latin typeface="Times New Roman"/>
                <a:ea typeface="Times New Roman"/>
                <a:cs typeface="Times New Roman"/>
              </a:rPr>
              <a:t>2-3-2  </a:t>
            </a:r>
            <a:r>
              <a:rPr sz="1200" b="1" kern="0" spc="-10" dirty="0">
                <a:solidFill>
                  <a:srgbClr val="0101FF">
                    <a:alpha val="100000"/>
                  </a:srgbClr>
                </a:solidFill>
                <a:latin typeface="KaiTi"/>
                <a:ea typeface="KaiTi"/>
                <a:cs typeface="KaiTi"/>
              </a:rPr>
              <a:t>还原性</a:t>
            </a:r>
            <a:endParaRPr sz="1200" dirty="0">
              <a:latin typeface="KaiTi"/>
              <a:ea typeface="KaiTi"/>
              <a:cs typeface="KaiTi"/>
            </a:endParaRPr>
          </a:p>
          <a:p>
            <a:pPr algn="l" rtl="0" eaLnBrk="0">
              <a:lnSpc>
                <a:spcPct val="107000"/>
              </a:lnSpc>
              <a:tabLst/>
            </a:pPr>
            <a:endParaRPr sz="800" dirty="0">
              <a:latin typeface="Arial"/>
              <a:ea typeface="Arial"/>
              <a:cs typeface="Arial"/>
            </a:endParaRPr>
          </a:p>
          <a:p>
            <a:pPr marL="21590" algn="l" rtl="0" eaLnBrk="0">
              <a:lnSpc>
                <a:spcPct val="90000"/>
              </a:lnSpc>
              <a:spcBef>
                <a:spcPts val="5"/>
              </a:spcBef>
              <a:tabLst/>
            </a:pPr>
            <a:r>
              <a:rPr sz="1200" kern="0" spc="0" dirty="0">
                <a:solidFill>
                  <a:srgbClr val="000000">
                    <a:alpha val="100000"/>
                  </a:srgbClr>
                </a:solidFill>
                <a:latin typeface="KaiTi"/>
                <a:ea typeface="KaiTi"/>
                <a:cs typeface="KaiTi"/>
              </a:rPr>
              <a:t>氢气在</a:t>
            </a:r>
            <a:r>
              <a:rPr sz="1200" kern="0" spc="0" dirty="0">
                <a:solidFill>
                  <a:srgbClr val="FF0000">
                    <a:alpha val="100000"/>
                  </a:srgbClr>
                </a:solidFill>
                <a:latin typeface="KaiTi"/>
                <a:ea typeface="KaiTi"/>
                <a:cs typeface="KaiTi"/>
              </a:rPr>
              <a:t>加热</a:t>
            </a:r>
            <a:r>
              <a:rPr sz="1200" kern="0" spc="0" dirty="0">
                <a:solidFill>
                  <a:srgbClr val="000000">
                    <a:alpha val="100000"/>
                  </a:srgbClr>
                </a:solidFill>
                <a:latin typeface="KaiTi"/>
                <a:ea typeface="KaiTi"/>
                <a:cs typeface="KaiTi"/>
              </a:rPr>
              <a:t>的条件下，使</a:t>
            </a:r>
            <a:r>
              <a:rPr sz="1200" u="sng" kern="0" spc="0" dirty="0">
                <a:solidFill>
                  <a:srgbClr val="FF0000">
                    <a:alpha val="100000"/>
                  </a:srgbClr>
                </a:solidFill>
                <a:latin typeface="KaiTi"/>
                <a:ea typeface="KaiTi"/>
                <a:cs typeface="KaiTi"/>
              </a:rPr>
              <a:t>黑色的氧化铜</a:t>
            </a:r>
            <a:r>
              <a:rPr sz="1200" kern="0" spc="0" dirty="0">
                <a:solidFill>
                  <a:srgbClr val="000000">
                    <a:alpha val="100000"/>
                  </a:srgbClr>
                </a:solidFill>
                <a:latin typeface="KaiTi"/>
                <a:ea typeface="KaiTi"/>
                <a:cs typeface="KaiTi"/>
              </a:rPr>
              <a:t>还原</a:t>
            </a:r>
            <a:r>
              <a:rPr sz="1200" kern="0" spc="0" dirty="0">
                <a:solidFill>
                  <a:srgbClr val="000000">
                    <a:alpha val="100000"/>
                  </a:srgbClr>
                </a:solidFill>
                <a:latin typeface="Times New Roman"/>
                <a:ea typeface="Times New Roman"/>
                <a:cs typeface="Times New Roman"/>
              </a:rPr>
              <a:t>[re</a:t>
            </a:r>
            <a:r>
              <a:rPr sz="1200" kern="0" spc="-10" dirty="0">
                <a:solidFill>
                  <a:srgbClr val="000000">
                    <a:alpha val="100000"/>
                  </a:srgbClr>
                </a:solidFill>
                <a:latin typeface="Times New Roman"/>
                <a:ea typeface="Times New Roman"/>
                <a:cs typeface="Times New Roman"/>
              </a:rPr>
              <a:t>duce]</a:t>
            </a:r>
            <a:r>
              <a:rPr sz="1200" kern="0" spc="-10" dirty="0">
                <a:solidFill>
                  <a:srgbClr val="000000">
                    <a:alpha val="100000"/>
                  </a:srgbClr>
                </a:solidFill>
                <a:latin typeface="KaiTi"/>
                <a:ea typeface="KaiTi"/>
                <a:cs typeface="KaiTi"/>
              </a:rPr>
              <a:t>成</a:t>
            </a:r>
            <a:r>
              <a:rPr sz="1200" u="sng" kern="0" spc="-10" dirty="0">
                <a:solidFill>
                  <a:srgbClr val="FF0000">
                    <a:alpha val="100000"/>
                  </a:srgbClr>
                </a:solidFill>
                <a:latin typeface="KaiTi"/>
                <a:ea typeface="KaiTi"/>
                <a:cs typeface="KaiTi"/>
              </a:rPr>
              <a:t>红色的金属铜</a:t>
            </a:r>
            <a:r>
              <a:rPr sz="1200" kern="0" spc="-10" dirty="0">
                <a:solidFill>
                  <a:srgbClr val="000000">
                    <a:alpha val="100000"/>
                  </a:srgbClr>
                </a:solidFill>
                <a:latin typeface="KaiTi"/>
                <a:ea typeface="KaiTi"/>
                <a:cs typeface="KaiTi"/>
              </a:rPr>
              <a:t>。</a:t>
            </a:r>
            <a:endParaRPr sz="1200" dirty="0">
              <a:latin typeface="KaiTi"/>
              <a:ea typeface="KaiTi"/>
              <a:cs typeface="KaiTi"/>
            </a:endParaRPr>
          </a:p>
        </p:txBody>
      </p:sp>
      <p:pic>
        <p:nvPicPr>
          <p:cNvPr id="246" name="picture 246"/>
          <p:cNvPicPr>
            <a:picLocks noChangeAspect="1"/>
          </p:cNvPicPr>
          <p:nvPr/>
        </p:nvPicPr>
        <p:blipFill>
          <a:blip r:embed="rId2"/>
          <a:stretch>
            <a:fillRect/>
          </a:stretch>
        </p:blipFill>
        <p:spPr>
          <a:xfrm rot="21600000">
            <a:off x="4384040" y="6560871"/>
            <a:ext cx="1942719" cy="539445"/>
          </a:xfrm>
          <a:prstGeom prst="rect">
            <a:avLst/>
          </a:prstGeom>
        </p:spPr>
      </p:pic>
      <p:sp>
        <p:nvSpPr>
          <p:cNvPr id="248" name="textbox 248"/>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250" name="path 250"/>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252" name="textbox 252"/>
          <p:cNvSpPr/>
          <p:nvPr/>
        </p:nvSpPr>
        <p:spPr>
          <a:xfrm>
            <a:off x="5243563" y="9946679"/>
            <a:ext cx="213359"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30" dirty="0">
                <a:solidFill>
                  <a:srgbClr val="000000">
                    <a:alpha val="100000"/>
                  </a:srgbClr>
                </a:solidFill>
                <a:latin typeface="Times New Roman"/>
                <a:ea typeface="Times New Roman"/>
                <a:cs typeface="Times New Roman"/>
              </a:rPr>
              <a:t>-</a:t>
            </a:r>
            <a:r>
              <a:rPr sz="900" kern="0" spc="40" dirty="0">
                <a:solidFill>
                  <a:srgbClr val="000000">
                    <a:alpha val="100000"/>
                  </a:srgbClr>
                </a:solidFill>
                <a:latin typeface="Times New Roman"/>
                <a:ea typeface="Times New Roman"/>
                <a:cs typeface="Times New Roman"/>
              </a:rPr>
              <a:t> </a:t>
            </a:r>
            <a:r>
              <a:rPr sz="900" kern="0" spc="-30" dirty="0">
                <a:solidFill>
                  <a:srgbClr val="000000">
                    <a:alpha val="100000"/>
                  </a:srgbClr>
                </a:solidFill>
                <a:latin typeface="Times New Roman"/>
                <a:ea typeface="Times New Roman"/>
                <a:cs typeface="Times New Roman"/>
              </a:rPr>
              <a:t>9</a:t>
            </a:r>
            <a:r>
              <a:rPr sz="900" kern="0" spc="40" dirty="0">
                <a:solidFill>
                  <a:srgbClr val="000000">
                    <a:alpha val="100000"/>
                  </a:srgbClr>
                </a:solidFill>
                <a:latin typeface="Times New Roman"/>
                <a:ea typeface="Times New Roman"/>
                <a:cs typeface="Times New Roman"/>
              </a:rPr>
              <a:t> </a:t>
            </a:r>
            <a:r>
              <a:rPr sz="900" kern="0" spc="-3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4" name="textbox 254"/>
          <p:cNvSpPr/>
          <p:nvPr/>
        </p:nvSpPr>
        <p:spPr>
          <a:xfrm>
            <a:off x="2338984" y="4019068"/>
            <a:ext cx="4993640" cy="2210435"/>
          </a:xfrm>
          <a:prstGeom prst="rect">
            <a:avLst/>
          </a:prstGeom>
          <a:noFill/>
          <a:ln w="0" cap="flat">
            <a:noFill/>
            <a:prstDash val="solid"/>
            <a:miter lim="0"/>
          </a:ln>
        </p:spPr>
        <p:txBody>
          <a:bodyPr vert="horz" wrap="square" lIns="0" tIns="0" rIns="0" bIns="0"/>
          <a:lstStyle/>
          <a:p>
            <a:pPr algn="l" rtl="0" eaLnBrk="0">
              <a:lnSpc>
                <a:spcPct val="85869"/>
              </a:lnSpc>
              <a:tabLst/>
            </a:pPr>
            <a:endParaRPr sz="100" dirty="0">
              <a:latin typeface="Arial"/>
              <a:ea typeface="Arial"/>
              <a:cs typeface="Arial"/>
            </a:endParaRPr>
          </a:p>
          <a:p>
            <a:pPr marL="21590" algn="l" rtl="0" eaLnBrk="0">
              <a:lnSpc>
                <a:spcPct val="87000"/>
              </a:lnSpc>
              <a:tabLst/>
            </a:pPr>
            <a:r>
              <a:rPr sz="1200" kern="0" spc="-40" dirty="0">
                <a:solidFill>
                  <a:srgbClr val="000000">
                    <a:alpha val="100000"/>
                  </a:srgbClr>
                </a:solidFill>
                <a:latin typeface="Wingdings"/>
                <a:ea typeface="Wingdings"/>
                <a:cs typeface="Wingdings"/>
              </a:rPr>
              <a:t>l </a:t>
            </a:r>
            <a:r>
              <a:rPr sz="1200" kern="0" spc="-40" dirty="0">
                <a:solidFill>
                  <a:srgbClr val="000000">
                    <a:alpha val="100000"/>
                  </a:srgbClr>
                </a:solidFill>
                <a:latin typeface="KaiTi"/>
                <a:ea typeface="KaiTi"/>
                <a:cs typeface="KaiTi"/>
              </a:rPr>
              <a:t>金属的位置越靠前，它</a:t>
            </a:r>
            <a:r>
              <a:rPr sz="1200" kern="0" spc="-50" dirty="0">
                <a:solidFill>
                  <a:srgbClr val="000000">
                    <a:alpha val="100000"/>
                  </a:srgbClr>
                </a:solidFill>
                <a:latin typeface="KaiTi"/>
                <a:ea typeface="KaiTi"/>
                <a:cs typeface="KaiTi"/>
              </a:rPr>
              <a:t>的活动性就越强；</a:t>
            </a:r>
            <a:endParaRPr sz="1200" dirty="0">
              <a:latin typeface="KaiTi"/>
              <a:ea typeface="KaiTi"/>
              <a:cs typeface="KaiTi"/>
            </a:endParaRPr>
          </a:p>
          <a:p>
            <a:pPr marL="21590" algn="l" rtl="0" eaLnBrk="0">
              <a:lnSpc>
                <a:spcPct val="90000"/>
              </a:lnSpc>
              <a:spcBef>
                <a:spcPts val="1089"/>
              </a:spcBef>
              <a:tabLst/>
            </a:pPr>
            <a:r>
              <a:rPr sz="1200" kern="0" spc="-20" dirty="0">
                <a:solidFill>
                  <a:srgbClr val="000000">
                    <a:alpha val="100000"/>
                  </a:srgbClr>
                </a:solidFill>
                <a:latin typeface="Wingdings"/>
                <a:ea typeface="Wingdings"/>
                <a:cs typeface="Wingdings"/>
              </a:rPr>
              <a:t>l </a:t>
            </a:r>
            <a:r>
              <a:rPr sz="1200" kern="0" spc="-20" dirty="0">
                <a:solidFill>
                  <a:srgbClr val="000000">
                    <a:alpha val="100000"/>
                  </a:srgbClr>
                </a:solidFill>
                <a:latin typeface="KaiTi"/>
                <a:ea typeface="KaiTi"/>
                <a:cs typeface="KaiTi"/>
              </a:rPr>
              <a:t>位于氢前面的金属能置换出稀盐酸</a:t>
            </a:r>
            <a:r>
              <a:rPr sz="1200" kern="0" spc="-20" dirty="0">
                <a:solidFill>
                  <a:srgbClr val="000000">
                    <a:alpha val="100000"/>
                  </a:srgbClr>
                </a:solidFill>
                <a:latin typeface="Times New Roman"/>
                <a:ea typeface="Times New Roman"/>
                <a:cs typeface="Times New Roman"/>
              </a:rPr>
              <a:t>[HCl]</a:t>
            </a:r>
            <a:r>
              <a:rPr sz="1200" kern="0" spc="-20" dirty="0">
                <a:solidFill>
                  <a:srgbClr val="000000">
                    <a:alpha val="100000"/>
                  </a:srgbClr>
                </a:solidFill>
                <a:latin typeface="KaiTi"/>
                <a:ea typeface="KaiTi"/>
                <a:cs typeface="KaiTi"/>
              </a:rPr>
              <a:t>、稀硫酸</a:t>
            </a:r>
            <a:r>
              <a:rPr sz="1200" kern="0" spc="-20" dirty="0">
                <a:solidFill>
                  <a:srgbClr val="000000">
                    <a:alpha val="100000"/>
                  </a:srgbClr>
                </a:solidFill>
                <a:latin typeface="Times New Roman"/>
                <a:ea typeface="Times New Roman"/>
                <a:cs typeface="Times New Roman"/>
              </a:rPr>
              <a:t>[H</a:t>
            </a:r>
            <a:r>
              <a:rPr sz="1200" kern="0" spc="-20" baseline="-4340" dirty="0">
                <a:solidFill>
                  <a:srgbClr val="000000">
                    <a:alpha val="100000"/>
                  </a:srgbClr>
                </a:solidFill>
                <a:latin typeface="Times New Roman"/>
                <a:ea typeface="Times New Roman"/>
                <a:cs typeface="Times New Roman"/>
              </a:rPr>
              <a:t>2</a:t>
            </a:r>
            <a:r>
              <a:rPr sz="700" kern="0" spc="-8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Times New Roman"/>
                <a:ea typeface="Times New Roman"/>
                <a:cs typeface="Times New Roman"/>
              </a:rPr>
              <a:t>SO</a:t>
            </a:r>
            <a:r>
              <a:rPr sz="1200" kern="0" spc="-20" baseline="-4340" dirty="0">
                <a:solidFill>
                  <a:srgbClr val="000000">
                    <a:alpha val="100000"/>
                  </a:srgbClr>
                </a:solidFill>
                <a:latin typeface="Times New Roman"/>
                <a:ea typeface="Times New Roman"/>
                <a:cs typeface="Times New Roman"/>
              </a:rPr>
              <a:t>4</a:t>
            </a:r>
            <a:r>
              <a:rPr sz="1200" kern="0" spc="-20" dirty="0">
                <a:solidFill>
                  <a:srgbClr val="000000">
                    <a:alpha val="100000"/>
                  </a:srgbClr>
                </a:solidFill>
                <a:latin typeface="Times New Roman"/>
                <a:ea typeface="Times New Roman"/>
                <a:cs typeface="Times New Roman"/>
              </a:rPr>
              <a:t>]</a:t>
            </a:r>
            <a:r>
              <a:rPr sz="1200" kern="0" spc="-20" dirty="0">
                <a:solidFill>
                  <a:srgbClr val="000000">
                    <a:alpha val="100000"/>
                  </a:srgbClr>
                </a:solidFill>
                <a:latin typeface="KaiTi"/>
                <a:ea typeface="KaiTi"/>
                <a:cs typeface="KaiTi"/>
              </a:rPr>
              <a:t>的氢；</a:t>
            </a:r>
            <a:endParaRPr sz="1200" dirty="0">
              <a:latin typeface="KaiTi"/>
              <a:ea typeface="KaiTi"/>
              <a:cs typeface="KaiTi"/>
            </a:endParaRPr>
          </a:p>
          <a:p>
            <a:pPr marL="21590" algn="l" rtl="0" eaLnBrk="0">
              <a:lnSpc>
                <a:spcPct val="86000"/>
              </a:lnSpc>
              <a:spcBef>
                <a:spcPts val="1034"/>
              </a:spcBef>
              <a:tabLst/>
            </a:pPr>
            <a:r>
              <a:rPr sz="1200" kern="0" spc="-20" dirty="0">
                <a:solidFill>
                  <a:srgbClr val="000000">
                    <a:alpha val="100000"/>
                  </a:srgbClr>
                </a:solidFill>
                <a:latin typeface="Wingdings"/>
                <a:ea typeface="Wingdings"/>
                <a:cs typeface="Wingdings"/>
              </a:rPr>
              <a:t>l </a:t>
            </a:r>
            <a:r>
              <a:rPr sz="1200" kern="0" spc="-20" dirty="0">
                <a:solidFill>
                  <a:srgbClr val="000000">
                    <a:alpha val="100000"/>
                  </a:srgbClr>
                </a:solidFill>
                <a:latin typeface="KaiTi"/>
                <a:ea typeface="KaiTi"/>
                <a:cs typeface="KaiTi"/>
              </a:rPr>
              <a:t>位于前面的金属能把位于后</a:t>
            </a:r>
            <a:r>
              <a:rPr sz="1200" kern="0" spc="-30" dirty="0">
                <a:solidFill>
                  <a:srgbClr val="000000">
                    <a:alpha val="100000"/>
                  </a:srgbClr>
                </a:solidFill>
                <a:latin typeface="KaiTi"/>
                <a:ea typeface="KaiTi"/>
                <a:cs typeface="KaiTi"/>
              </a:rPr>
              <a:t>面的金属从它们化合物的溶液里置换出来。</a:t>
            </a:r>
            <a:endParaRPr sz="1200" dirty="0">
              <a:latin typeface="KaiTi"/>
              <a:ea typeface="KaiTi"/>
              <a:cs typeface="KaiTi"/>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marL="12700" algn="l" rtl="0" eaLnBrk="0">
              <a:lnSpc>
                <a:spcPct val="90000"/>
              </a:lnSpc>
              <a:spcBef>
                <a:spcPts val="370"/>
              </a:spcBef>
              <a:tabLst/>
            </a:pPr>
            <a:r>
              <a:rPr sz="1200" b="1" kern="0" spc="0" dirty="0">
                <a:solidFill>
                  <a:srgbClr val="0101FF">
                    <a:alpha val="100000"/>
                  </a:srgbClr>
                </a:solidFill>
                <a:latin typeface="Times New Roman"/>
                <a:ea typeface="Times New Roman"/>
                <a:cs typeface="Times New Roman"/>
              </a:rPr>
              <a:t>2-4-2  </a:t>
            </a:r>
            <a:r>
              <a:rPr sz="1200" b="1" kern="0" spc="0" dirty="0">
                <a:solidFill>
                  <a:srgbClr val="0101FF">
                    <a:alpha val="100000"/>
                  </a:srgbClr>
                </a:solidFill>
                <a:latin typeface="KaiTi"/>
                <a:ea typeface="KaiTi"/>
                <a:cs typeface="KaiTi"/>
              </a:rPr>
              <a:t>制备氢气的反应方程式和</a:t>
            </a:r>
            <a:r>
              <a:rPr sz="1200" b="1" kern="0" spc="-10" dirty="0">
                <a:solidFill>
                  <a:srgbClr val="0101FF">
                    <a:alpha val="100000"/>
                  </a:srgbClr>
                </a:solidFill>
                <a:latin typeface="KaiTi"/>
                <a:ea typeface="KaiTi"/>
                <a:cs typeface="KaiTi"/>
              </a:rPr>
              <a:t>收集方法</a:t>
            </a:r>
            <a:endParaRPr sz="1200" dirty="0">
              <a:latin typeface="KaiTi"/>
              <a:ea typeface="KaiTi"/>
              <a:cs typeface="KaiTi"/>
            </a:endParaRPr>
          </a:p>
          <a:p>
            <a:pPr algn="l" rtl="0" eaLnBrk="0">
              <a:lnSpc>
                <a:spcPct val="134000"/>
              </a:lnSpc>
              <a:tabLst/>
            </a:pPr>
            <a:endParaRPr sz="1000" dirty="0">
              <a:latin typeface="Arial"/>
              <a:ea typeface="Arial"/>
              <a:cs typeface="Arial"/>
            </a:endParaRPr>
          </a:p>
          <a:p>
            <a:pPr algn="l" rtl="0" eaLnBrk="0">
              <a:lnSpc>
                <a:spcPct val="135000"/>
              </a:lnSpc>
              <a:tabLst/>
            </a:pPr>
            <a:endParaRPr sz="1000" dirty="0">
              <a:latin typeface="Arial"/>
              <a:ea typeface="Arial"/>
              <a:cs typeface="Arial"/>
            </a:endParaRPr>
          </a:p>
          <a:p>
            <a:pPr marL="3947159" algn="l" rtl="0" eaLnBrk="0">
              <a:lnSpc>
                <a:spcPct val="86000"/>
              </a:lnSpc>
              <a:spcBef>
                <a:spcPts val="367"/>
              </a:spcBef>
              <a:tabLst>
                <a:tab pos="4116705" algn="l"/>
              </a:tabLst>
            </a:pPr>
            <a:r>
              <a:rPr sz="1200" kern="0" spc="0" dirty="0">
                <a:solidFill>
                  <a:srgbClr val="0101FF">
                    <a:alpha val="100000"/>
                  </a:srgbClr>
                </a:solidFill>
                <a:latin typeface="KaiTi"/>
                <a:ea typeface="KaiTi"/>
                <a:cs typeface="KaiTi"/>
              </a:rPr>
              <a:t>	</a:t>
            </a:r>
            <a:r>
              <a:rPr sz="1200" kern="0" spc="-30" dirty="0">
                <a:solidFill>
                  <a:srgbClr val="0101FF">
                    <a:alpha val="100000"/>
                  </a:srgbClr>
                </a:solidFill>
                <a:latin typeface="KaiTi"/>
                <a:ea typeface="KaiTi"/>
                <a:cs typeface="KaiTi"/>
              </a:rPr>
              <a:t>最常用</a:t>
            </a:r>
            <a:endParaRPr sz="1200" dirty="0">
              <a:latin typeface="KaiTi"/>
              <a:ea typeface="KaiTi"/>
              <a:cs typeface="KaiTi"/>
            </a:endParaRPr>
          </a:p>
          <a:p>
            <a:pPr algn="l" rtl="0" eaLnBrk="0">
              <a:lnSpc>
                <a:spcPct val="101000"/>
              </a:lnSpc>
              <a:tabLst/>
            </a:pPr>
            <a:endParaRPr sz="900" dirty="0">
              <a:latin typeface="Arial"/>
              <a:ea typeface="Arial"/>
              <a:cs typeface="Arial"/>
            </a:endParaRPr>
          </a:p>
          <a:p>
            <a:pPr marL="1176655" algn="l" rtl="0" eaLnBrk="0">
              <a:lnSpc>
                <a:spcPct val="90000"/>
              </a:lnSpc>
              <a:spcBef>
                <a:spcPts val="5"/>
              </a:spcBef>
              <a:tabLst/>
            </a:pPr>
            <a:r>
              <a:rPr sz="1200" kern="0" spc="0" dirty="0">
                <a:solidFill>
                  <a:srgbClr val="000000">
                    <a:alpha val="100000"/>
                  </a:srgbClr>
                </a:solidFill>
                <a:latin typeface="Times New Roman"/>
                <a:ea typeface="Times New Roman"/>
                <a:cs typeface="Times New Roman"/>
              </a:rPr>
              <a:t>Zn</a:t>
            </a:r>
            <a:r>
              <a:rPr sz="1200" kern="0" spc="0" dirty="0">
                <a:solidFill>
                  <a:srgbClr val="000000">
                    <a:alpha val="100000"/>
                  </a:srgbClr>
                </a:solidFill>
                <a:latin typeface="KaiTi"/>
                <a:ea typeface="KaiTi"/>
                <a:cs typeface="KaiTi"/>
              </a:rPr>
              <a:t>：锌</a:t>
            </a:r>
            <a:r>
              <a:rPr sz="1200" kern="0" spc="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H</a:t>
            </a:r>
            <a:r>
              <a:rPr sz="1200" kern="0" spc="0" baseline="-4340" dirty="0">
                <a:solidFill>
                  <a:srgbClr val="000000">
                    <a:alpha val="100000"/>
                  </a:srgbClr>
                </a:solidFill>
                <a:latin typeface="Times New Roman"/>
                <a:ea typeface="Times New Roman"/>
                <a:cs typeface="Times New Roman"/>
              </a:rPr>
              <a:t>2</a:t>
            </a:r>
            <a:r>
              <a:rPr sz="700" kern="0" spc="-100" dirty="0">
                <a:solidFill>
                  <a:srgbClr val="000000">
                    <a:alpha val="100000"/>
                  </a:srgbClr>
                </a:solidFill>
                <a:latin typeface="Times New Roman"/>
                <a:ea typeface="Times New Roman"/>
                <a:cs typeface="Times New Roman"/>
              </a:rPr>
              <a:t> </a:t>
            </a:r>
            <a:r>
              <a:rPr sz="1200" kern="0" spc="0" dirty="0">
                <a:solidFill>
                  <a:srgbClr val="000000">
                    <a:alpha val="100000"/>
                  </a:srgbClr>
                </a:solidFill>
                <a:latin typeface="Times New Roman"/>
                <a:ea typeface="Times New Roman"/>
                <a:cs typeface="Times New Roman"/>
              </a:rPr>
              <a:t>SO</a:t>
            </a:r>
            <a:r>
              <a:rPr sz="1200" kern="0" spc="0" baseline="-4340" dirty="0">
                <a:solidFill>
                  <a:srgbClr val="000000">
                    <a:alpha val="100000"/>
                  </a:srgbClr>
                </a:solidFill>
                <a:latin typeface="Times New Roman"/>
                <a:ea typeface="Times New Roman"/>
                <a:cs typeface="Times New Roman"/>
              </a:rPr>
              <a:t>4</a:t>
            </a:r>
            <a:r>
              <a:rPr sz="1200" kern="0" spc="0" dirty="0">
                <a:solidFill>
                  <a:srgbClr val="000000">
                    <a:alpha val="100000"/>
                  </a:srgbClr>
                </a:solidFill>
                <a:latin typeface="KaiTi"/>
                <a:ea typeface="KaiTi"/>
                <a:cs typeface="KaiTi"/>
              </a:rPr>
              <a:t>：硫酸</a:t>
            </a:r>
            <a:r>
              <a:rPr sz="1200" kern="0" spc="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ZnSO</a:t>
            </a:r>
            <a:r>
              <a:rPr sz="1200" kern="0" spc="0" baseline="-4340" dirty="0">
                <a:solidFill>
                  <a:srgbClr val="000000">
                    <a:alpha val="100000"/>
                  </a:srgbClr>
                </a:solidFill>
                <a:latin typeface="Times New Roman"/>
                <a:ea typeface="Times New Roman"/>
                <a:cs typeface="Times New Roman"/>
              </a:rPr>
              <a:t>4</a:t>
            </a:r>
            <a:r>
              <a:rPr sz="1200" kern="0" spc="0" dirty="0">
                <a:solidFill>
                  <a:srgbClr val="000000">
                    <a:alpha val="100000"/>
                  </a:srgbClr>
                </a:solidFill>
                <a:latin typeface="KaiTi"/>
                <a:ea typeface="KaiTi"/>
                <a:cs typeface="KaiTi"/>
              </a:rPr>
              <a:t>：</a:t>
            </a:r>
            <a:r>
              <a:rPr sz="1200" kern="0" spc="-10" dirty="0">
                <a:solidFill>
                  <a:srgbClr val="000000">
                    <a:alpha val="100000"/>
                  </a:srgbClr>
                </a:solidFill>
                <a:latin typeface="KaiTi"/>
                <a:ea typeface="KaiTi"/>
                <a:cs typeface="KaiTi"/>
              </a:rPr>
              <a:t>硫酸锌</a:t>
            </a:r>
            <a:r>
              <a:rPr sz="1200" kern="0" spc="-1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H</a:t>
            </a:r>
            <a:r>
              <a:rPr sz="1200" kern="0" spc="-10" baseline="-4340"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KaiTi"/>
                <a:ea typeface="KaiTi"/>
                <a:cs typeface="KaiTi"/>
              </a:rPr>
              <a:t>：氢气</a:t>
            </a:r>
            <a:endParaRPr sz="1200" dirty="0">
              <a:latin typeface="KaiTi"/>
              <a:ea typeface="KaiTi"/>
              <a:cs typeface="KaiTi"/>
            </a:endParaRPr>
          </a:p>
        </p:txBody>
      </p:sp>
      <p:pic>
        <p:nvPicPr>
          <p:cNvPr id="256" name="picture 256"/>
          <p:cNvPicPr>
            <a:picLocks noChangeAspect="1"/>
          </p:cNvPicPr>
          <p:nvPr/>
        </p:nvPicPr>
        <p:blipFill>
          <a:blip r:embed="rId2"/>
          <a:stretch>
            <a:fillRect/>
          </a:stretch>
        </p:blipFill>
        <p:spPr>
          <a:xfrm rot="21600000">
            <a:off x="3793490" y="5408702"/>
            <a:ext cx="2493010" cy="467969"/>
          </a:xfrm>
          <a:prstGeom prst="rect">
            <a:avLst/>
          </a:prstGeom>
        </p:spPr>
      </p:pic>
      <p:sp>
        <p:nvSpPr>
          <p:cNvPr id="258" name="rect 258"/>
          <p:cNvSpPr/>
          <p:nvPr/>
        </p:nvSpPr>
        <p:spPr>
          <a:xfrm>
            <a:off x="2348027" y="2641347"/>
            <a:ext cx="2078990" cy="198119"/>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260" name="textbox 260"/>
          <p:cNvSpPr/>
          <p:nvPr/>
        </p:nvSpPr>
        <p:spPr>
          <a:xfrm>
            <a:off x="2338984" y="2092351"/>
            <a:ext cx="4648835" cy="1044575"/>
          </a:xfrm>
          <a:prstGeom prst="rect">
            <a:avLst/>
          </a:prstGeom>
          <a:noFill/>
          <a:ln w="0" cap="flat">
            <a:noFill/>
            <a:prstDash val="solid"/>
            <a:miter lim="0"/>
          </a:ln>
        </p:spPr>
        <p:txBody>
          <a:bodyPr vert="horz" wrap="square" lIns="0" tIns="0" rIns="0" bIns="0"/>
          <a:lstStyle/>
          <a:p>
            <a:pPr algn="l" rtl="0" eaLnBrk="0">
              <a:lnSpc>
                <a:spcPct val="87159"/>
              </a:lnSpc>
              <a:tabLst/>
            </a:pPr>
            <a:endParaRPr sz="100" dirty="0">
              <a:latin typeface="Arial"/>
              <a:ea typeface="Arial"/>
              <a:cs typeface="Arial"/>
            </a:endParaRPr>
          </a:p>
          <a:p>
            <a:pPr algn="r" rtl="0" eaLnBrk="0">
              <a:lnSpc>
                <a:spcPct val="90000"/>
              </a:lnSpc>
              <a:tabLst/>
            </a:pPr>
            <a:r>
              <a:rPr sz="1200" kern="0" spc="-10" dirty="0">
                <a:solidFill>
                  <a:srgbClr val="000000">
                    <a:alpha val="100000"/>
                  </a:srgbClr>
                </a:solidFill>
                <a:latin typeface="Times New Roman"/>
                <a:ea typeface="Times New Roman"/>
                <a:cs typeface="Times New Roman"/>
              </a:rPr>
              <a:t>CuO</a:t>
            </a:r>
            <a:r>
              <a:rPr sz="1200" kern="0" spc="-10" dirty="0">
                <a:solidFill>
                  <a:srgbClr val="000000">
                    <a:alpha val="100000"/>
                  </a:srgbClr>
                </a:solidFill>
                <a:latin typeface="KaiTi"/>
                <a:ea typeface="KaiTi"/>
                <a:cs typeface="KaiTi"/>
              </a:rPr>
              <a:t>：氧化铜</a:t>
            </a:r>
            <a:r>
              <a:rPr sz="1200" kern="0" spc="-1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H</a:t>
            </a:r>
            <a:r>
              <a:rPr sz="1200" kern="0" spc="-10" baseline="-4340"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KaiTi"/>
                <a:ea typeface="KaiTi"/>
                <a:cs typeface="KaiTi"/>
              </a:rPr>
              <a:t>：氢气</a:t>
            </a:r>
            <a:r>
              <a:rPr sz="1200" kern="0" spc="3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Cu</a:t>
            </a:r>
            <a:r>
              <a:rPr sz="1200" kern="0" spc="-10" dirty="0">
                <a:solidFill>
                  <a:srgbClr val="000000">
                    <a:alpha val="100000"/>
                  </a:srgbClr>
                </a:solidFill>
                <a:latin typeface="KaiTi"/>
                <a:ea typeface="KaiTi"/>
                <a:cs typeface="KaiTi"/>
              </a:rPr>
              <a:t>：铜</a:t>
            </a:r>
            <a:r>
              <a:rPr sz="1200" kern="0" spc="5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H</a:t>
            </a:r>
            <a:r>
              <a:rPr sz="1200" kern="0" spc="-10" baseline="-4340" dirty="0">
                <a:solidFill>
                  <a:srgbClr val="000000">
                    <a:alpha val="100000"/>
                  </a:srgbClr>
                </a:solidFill>
                <a:latin typeface="Times New Roman"/>
                <a:ea typeface="Times New Roman"/>
                <a:cs typeface="Times New Roman"/>
              </a:rPr>
              <a:t>2</a:t>
            </a:r>
            <a:r>
              <a:rPr sz="1200" kern="0" spc="-20" dirty="0">
                <a:solidFill>
                  <a:srgbClr val="000000">
                    <a:alpha val="100000"/>
                  </a:srgbClr>
                </a:solidFill>
                <a:latin typeface="Times New Roman"/>
                <a:ea typeface="Times New Roman"/>
                <a:cs typeface="Times New Roman"/>
              </a:rPr>
              <a:t>O</a:t>
            </a:r>
            <a:r>
              <a:rPr sz="1200" kern="0" spc="-20" dirty="0">
                <a:solidFill>
                  <a:srgbClr val="000000">
                    <a:alpha val="100000"/>
                  </a:srgbClr>
                </a:solidFill>
                <a:latin typeface="KaiTi"/>
                <a:ea typeface="KaiTi"/>
                <a:cs typeface="KaiTi"/>
              </a:rPr>
              <a:t>：水</a:t>
            </a:r>
            <a:endParaRPr sz="1200" dirty="0">
              <a:latin typeface="KaiTi"/>
              <a:ea typeface="KaiTi"/>
              <a:cs typeface="KaiTi"/>
            </a:endParaRPr>
          </a:p>
          <a:p>
            <a:pPr algn="l" rtl="0" eaLnBrk="0">
              <a:lnSpc>
                <a:spcPct val="114000"/>
              </a:lnSpc>
              <a:tabLst/>
            </a:pPr>
            <a:endParaRPr sz="1000" dirty="0">
              <a:latin typeface="Arial"/>
              <a:ea typeface="Arial"/>
              <a:cs typeface="Arial"/>
            </a:endParaRPr>
          </a:p>
          <a:p>
            <a:pPr algn="l" rtl="0" eaLnBrk="0">
              <a:lnSpc>
                <a:spcPct val="114000"/>
              </a:lnSpc>
              <a:tabLst/>
            </a:pPr>
            <a:endParaRPr sz="1000" dirty="0">
              <a:latin typeface="Arial"/>
              <a:ea typeface="Arial"/>
              <a:cs typeface="Arial"/>
            </a:endParaRPr>
          </a:p>
          <a:p>
            <a:pPr marL="13970" algn="l" rtl="0" eaLnBrk="0">
              <a:lnSpc>
                <a:spcPct val="90000"/>
              </a:lnSpc>
              <a:spcBef>
                <a:spcPts val="362"/>
              </a:spcBef>
              <a:tabLst/>
            </a:pPr>
            <a:r>
              <a:rPr sz="1200" b="1" kern="0" spc="-10" dirty="0">
                <a:solidFill>
                  <a:srgbClr val="000000">
                    <a:alpha val="100000"/>
                  </a:srgbClr>
                </a:solidFill>
                <a:latin typeface="KaiTi"/>
                <a:ea typeface="KaiTi"/>
                <a:cs typeface="KaiTi"/>
              </a:rPr>
              <a:t>知识点</a:t>
            </a:r>
            <a:r>
              <a:rPr sz="1200" kern="0" spc="-220" dirty="0">
                <a:solidFill>
                  <a:srgbClr val="000000">
                    <a:alpha val="100000"/>
                  </a:srgbClr>
                </a:solidFill>
                <a:latin typeface="KaiTi"/>
                <a:ea typeface="KaiTi"/>
                <a:cs typeface="KaiTi"/>
              </a:rPr>
              <a:t> </a:t>
            </a:r>
            <a:r>
              <a:rPr sz="1200" b="1" kern="0" spc="-10" dirty="0">
                <a:solidFill>
                  <a:srgbClr val="000000">
                    <a:alpha val="100000"/>
                  </a:srgbClr>
                </a:solidFill>
                <a:latin typeface="Times New Roman"/>
                <a:ea typeface="Times New Roman"/>
                <a:cs typeface="Times New Roman"/>
              </a:rPr>
              <a:t>2-4</a:t>
            </a:r>
            <a:r>
              <a:rPr sz="1200" b="1" kern="0" spc="-10" dirty="0">
                <a:solidFill>
                  <a:srgbClr val="000000">
                    <a:alpha val="100000"/>
                  </a:srgbClr>
                </a:solidFill>
                <a:latin typeface="KaiTi"/>
                <a:ea typeface="KaiTi"/>
                <a:cs typeface="KaiTi"/>
              </a:rPr>
              <a:t>：氢气的实验室制备</a:t>
            </a:r>
            <a:endParaRPr sz="1200" dirty="0">
              <a:latin typeface="KaiTi"/>
              <a:ea typeface="KaiTi"/>
              <a:cs typeface="KaiTi"/>
            </a:endParaRPr>
          </a:p>
          <a:p>
            <a:pPr algn="l" rtl="0" eaLnBrk="0">
              <a:lnSpc>
                <a:spcPct val="107000"/>
              </a:lnSpc>
              <a:tabLst/>
            </a:pPr>
            <a:endParaRPr sz="800" dirty="0">
              <a:latin typeface="Arial"/>
              <a:ea typeface="Arial"/>
              <a:cs typeface="Arial"/>
            </a:endParaRPr>
          </a:p>
          <a:p>
            <a:pPr marL="12700" algn="l" rtl="0" eaLnBrk="0">
              <a:lnSpc>
                <a:spcPct val="90000"/>
              </a:lnSpc>
              <a:spcBef>
                <a:spcPts val="5"/>
              </a:spcBef>
              <a:tabLst/>
            </a:pPr>
            <a:r>
              <a:rPr sz="1200" b="1" kern="0" spc="-10" dirty="0">
                <a:solidFill>
                  <a:srgbClr val="0101FF">
                    <a:alpha val="100000"/>
                  </a:srgbClr>
                </a:solidFill>
                <a:latin typeface="Times New Roman"/>
                <a:ea typeface="Times New Roman"/>
                <a:cs typeface="Times New Roman"/>
              </a:rPr>
              <a:t>2-4-1  </a:t>
            </a:r>
            <a:r>
              <a:rPr sz="1200" b="1" kern="0" spc="-10" dirty="0">
                <a:solidFill>
                  <a:srgbClr val="0101FF">
                    <a:alpha val="100000"/>
                  </a:srgbClr>
                </a:solidFill>
                <a:latin typeface="KaiTi"/>
                <a:ea typeface="KaiTi"/>
                <a:cs typeface="KaiTi"/>
              </a:rPr>
              <a:t>金属活动顺序</a:t>
            </a:r>
            <a:endParaRPr sz="1200" dirty="0">
              <a:latin typeface="KaiTi"/>
              <a:ea typeface="KaiTi"/>
              <a:cs typeface="KaiTi"/>
            </a:endParaRPr>
          </a:p>
        </p:txBody>
      </p:sp>
      <p:sp>
        <p:nvSpPr>
          <p:cNvPr id="262" name="textbox 262"/>
          <p:cNvSpPr/>
          <p:nvPr/>
        </p:nvSpPr>
        <p:spPr>
          <a:xfrm>
            <a:off x="2348128" y="8620659"/>
            <a:ext cx="5619115" cy="774700"/>
          </a:xfrm>
          <a:prstGeom prst="rect">
            <a:avLst/>
          </a:prstGeom>
          <a:noFill/>
          <a:ln w="0" cap="flat">
            <a:noFill/>
            <a:prstDash val="solid"/>
            <a:miter lim="0"/>
          </a:ln>
        </p:spPr>
        <p:txBody>
          <a:bodyPr vert="horz" wrap="square" lIns="0" tIns="0" rIns="0" bIns="0"/>
          <a:lstStyle/>
          <a:p>
            <a:pPr algn="l" rtl="0" eaLnBrk="0">
              <a:lnSpc>
                <a:spcPct val="87164"/>
              </a:lnSpc>
              <a:tabLst/>
            </a:pPr>
            <a:endParaRPr sz="100" dirty="0">
              <a:latin typeface="Arial"/>
              <a:ea typeface="Arial"/>
              <a:cs typeface="Arial"/>
            </a:endParaRPr>
          </a:p>
          <a:p>
            <a:pPr marL="1210310" algn="l" rtl="0" eaLnBrk="0">
              <a:lnSpc>
                <a:spcPct val="90000"/>
              </a:lnSpc>
              <a:tabLst/>
            </a:pPr>
            <a:r>
              <a:rPr sz="1200" kern="0" spc="0" dirty="0">
                <a:solidFill>
                  <a:srgbClr val="000000">
                    <a:alpha val="100000"/>
                  </a:srgbClr>
                </a:solidFill>
                <a:latin typeface="Times New Roman"/>
                <a:ea typeface="Times New Roman"/>
                <a:cs typeface="Times New Roman"/>
              </a:rPr>
              <a:t>Fe</a:t>
            </a:r>
            <a:r>
              <a:rPr sz="1200" kern="0" spc="0" dirty="0">
                <a:solidFill>
                  <a:srgbClr val="000000">
                    <a:alpha val="100000"/>
                  </a:srgbClr>
                </a:solidFill>
                <a:latin typeface="KaiTi"/>
                <a:ea typeface="KaiTi"/>
                <a:cs typeface="KaiTi"/>
              </a:rPr>
              <a:t>：铁</a:t>
            </a:r>
            <a:r>
              <a:rPr sz="1200" kern="0" spc="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HCl</a:t>
            </a:r>
            <a:r>
              <a:rPr sz="1200" kern="0" spc="0" dirty="0">
                <a:solidFill>
                  <a:srgbClr val="000000">
                    <a:alpha val="100000"/>
                  </a:srgbClr>
                </a:solidFill>
                <a:latin typeface="KaiTi"/>
                <a:ea typeface="KaiTi"/>
                <a:cs typeface="KaiTi"/>
              </a:rPr>
              <a:t>：盐酸</a:t>
            </a:r>
            <a:r>
              <a:rPr sz="1200" kern="0" spc="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FeCl</a:t>
            </a:r>
            <a:r>
              <a:rPr sz="1200" kern="0" spc="0" baseline="-4340" dirty="0">
                <a:solidFill>
                  <a:srgbClr val="000000">
                    <a:alpha val="100000"/>
                  </a:srgbClr>
                </a:solidFill>
                <a:latin typeface="Times New Roman"/>
                <a:ea typeface="Times New Roman"/>
                <a:cs typeface="Times New Roman"/>
              </a:rPr>
              <a:t>2</a:t>
            </a:r>
            <a:r>
              <a:rPr sz="1200" kern="0" spc="0" dirty="0">
                <a:solidFill>
                  <a:srgbClr val="000000">
                    <a:alpha val="100000"/>
                  </a:srgbClr>
                </a:solidFill>
                <a:latin typeface="KaiTi"/>
                <a:ea typeface="KaiTi"/>
                <a:cs typeface="KaiTi"/>
              </a:rPr>
              <a:t>：氯化亚铁</a:t>
            </a:r>
            <a:r>
              <a:rPr sz="1200" kern="0" spc="0" dirty="0">
                <a:solidFill>
                  <a:srgbClr val="000000">
                    <a:alpha val="100000"/>
                  </a:srgbClr>
                </a:solidFill>
                <a:latin typeface="KaiTi"/>
                <a:ea typeface="KaiTi"/>
                <a:cs typeface="KaiTi"/>
              </a:rPr>
              <a:t>  </a:t>
            </a:r>
            <a:r>
              <a:rPr sz="1200" kern="0" spc="-1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H</a:t>
            </a:r>
            <a:r>
              <a:rPr sz="1200" kern="0" spc="-10" baseline="-4340"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KaiTi"/>
                <a:ea typeface="KaiTi"/>
                <a:cs typeface="KaiTi"/>
              </a:rPr>
              <a:t>：氢气</a:t>
            </a:r>
            <a:endParaRPr sz="1200" dirty="0">
              <a:latin typeface="KaiTi"/>
              <a:ea typeface="KaiTi"/>
              <a:cs typeface="KaiTi"/>
            </a:endParaRPr>
          </a:p>
          <a:p>
            <a:pPr marL="12700" algn="l" rtl="0" eaLnBrk="0">
              <a:lnSpc>
                <a:spcPct val="90000"/>
              </a:lnSpc>
              <a:spcBef>
                <a:spcPts val="1022"/>
              </a:spcBef>
              <a:tabLst/>
            </a:pPr>
            <a:r>
              <a:rPr sz="1200" kern="0" spc="0" dirty="0">
                <a:solidFill>
                  <a:srgbClr val="000000">
                    <a:alpha val="100000"/>
                  </a:srgbClr>
                </a:solidFill>
                <a:latin typeface="Wingdings"/>
                <a:ea typeface="Wingdings"/>
                <a:cs typeface="Wingdings"/>
              </a:rPr>
              <a:t>l </a:t>
            </a:r>
            <a:r>
              <a:rPr sz="1200" b="1" kern="0" spc="0" dirty="0">
                <a:solidFill>
                  <a:srgbClr val="000000">
                    <a:alpha val="100000"/>
                  </a:srgbClr>
                </a:solidFill>
                <a:latin typeface="KaiTi"/>
                <a:ea typeface="KaiTi"/>
                <a:cs typeface="KaiTi"/>
              </a:rPr>
              <a:t>置换反应（</a:t>
            </a:r>
            <a:r>
              <a:rPr sz="1200" b="1" kern="0" spc="0" dirty="0">
                <a:solidFill>
                  <a:srgbClr val="000000">
                    <a:alpha val="100000"/>
                  </a:srgbClr>
                </a:solidFill>
                <a:latin typeface="Times New Roman"/>
                <a:ea typeface="Times New Roman"/>
                <a:cs typeface="Times New Roman"/>
              </a:rPr>
              <a:t>substitution reaction</a:t>
            </a:r>
            <a:r>
              <a:rPr sz="1200" b="1" kern="0" spc="40" dirty="0">
                <a:solidFill>
                  <a:srgbClr val="000000">
                    <a:alpha val="100000"/>
                  </a:srgbClr>
                </a:solidFill>
                <a:latin typeface="KaiTi"/>
                <a:ea typeface="KaiTi"/>
                <a:cs typeface="KaiTi"/>
              </a:rPr>
              <a:t>）</a:t>
            </a:r>
            <a:r>
              <a:rPr sz="1200" kern="0" spc="40" dirty="0">
                <a:solidFill>
                  <a:srgbClr val="000000">
                    <a:alpha val="100000"/>
                  </a:srgbClr>
                </a:solidFill>
                <a:latin typeface="KaiTi"/>
                <a:ea typeface="KaiTi"/>
                <a:cs typeface="KaiTi"/>
              </a:rPr>
              <a:t>：</a:t>
            </a:r>
            <a:r>
              <a:rPr sz="1200" kern="0" spc="-10" dirty="0">
                <a:solidFill>
                  <a:srgbClr val="000000">
                    <a:alpha val="100000"/>
                  </a:srgbClr>
                </a:solidFill>
                <a:latin typeface="KaiTi"/>
                <a:ea typeface="KaiTi"/>
                <a:cs typeface="KaiTi"/>
              </a:rPr>
              <a:t>一种单质</a:t>
            </a:r>
            <a:r>
              <a:rPr sz="1200" kern="0" spc="-10"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KaiTi"/>
                <a:ea typeface="KaiTi"/>
                <a:cs typeface="KaiTi"/>
              </a:rPr>
              <a:t>一种化合物</a:t>
            </a:r>
            <a:r>
              <a:rPr sz="1200" kern="0" spc="-10" dirty="0">
                <a:solidFill>
                  <a:srgbClr val="000000">
                    <a:alpha val="100000"/>
                  </a:srgbClr>
                </a:solidFill>
                <a:latin typeface="Times New Roman"/>
                <a:ea typeface="Times New Roman"/>
                <a:cs typeface="Times New Roman"/>
              </a:rPr>
              <a:t>→</a:t>
            </a:r>
            <a:r>
              <a:rPr sz="1200" kern="0" spc="-22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另一种单质</a:t>
            </a:r>
            <a:r>
              <a:rPr sz="1200" kern="0" spc="-10"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KaiTi"/>
                <a:ea typeface="KaiTi"/>
                <a:cs typeface="KaiTi"/>
              </a:rPr>
              <a:t>化合物</a:t>
            </a:r>
            <a:endParaRPr sz="1200" dirty="0">
              <a:latin typeface="KaiTi"/>
              <a:ea typeface="KaiTi"/>
              <a:cs typeface="KaiTi"/>
            </a:endParaRPr>
          </a:p>
          <a:p>
            <a:pPr algn="l" rtl="0" eaLnBrk="0">
              <a:lnSpc>
                <a:spcPct val="109000"/>
              </a:lnSpc>
              <a:tabLst/>
            </a:pPr>
            <a:endParaRPr sz="800" dirty="0">
              <a:latin typeface="Arial"/>
              <a:ea typeface="Arial"/>
              <a:cs typeface="Arial"/>
            </a:endParaRPr>
          </a:p>
          <a:p>
            <a:pPr algn="l" rtl="0" eaLnBrk="0">
              <a:lnSpc>
                <a:spcPct val="6171"/>
              </a:lnSpc>
              <a:tabLst/>
            </a:pPr>
            <a:endParaRPr sz="100" dirty="0">
              <a:latin typeface="Arial"/>
              <a:ea typeface="Arial"/>
              <a:cs typeface="Arial"/>
            </a:endParaRPr>
          </a:p>
          <a:p>
            <a:pPr marL="12700" algn="l" rtl="0" eaLnBrk="0">
              <a:lnSpc>
                <a:spcPct val="85000"/>
              </a:lnSpc>
              <a:tabLst/>
            </a:pPr>
            <a:r>
              <a:rPr sz="1200" kern="0" spc="0" dirty="0">
                <a:solidFill>
                  <a:srgbClr val="0101FF">
                    <a:alpha val="100000"/>
                  </a:srgbClr>
                </a:solidFill>
                <a:latin typeface="Wingdings"/>
                <a:ea typeface="Wingdings"/>
                <a:cs typeface="Wingdings"/>
              </a:rPr>
              <a:t>l </a:t>
            </a:r>
            <a:r>
              <a:rPr sz="1200" b="1" kern="0" spc="0" dirty="0">
                <a:solidFill>
                  <a:srgbClr val="000000">
                    <a:alpha val="100000"/>
                  </a:srgbClr>
                </a:solidFill>
                <a:latin typeface="KaiTi"/>
                <a:ea typeface="KaiTi"/>
                <a:cs typeface="KaiTi"/>
              </a:rPr>
              <a:t>氢气的收集方法：</a:t>
            </a:r>
            <a:r>
              <a:rPr sz="1200" kern="0" spc="0" dirty="0">
                <a:solidFill>
                  <a:srgbClr val="0101FF">
                    <a:alpha val="100000"/>
                  </a:srgbClr>
                </a:solidFill>
                <a:latin typeface="KaiTi"/>
                <a:ea typeface="KaiTi"/>
                <a:cs typeface="KaiTi"/>
              </a:rPr>
              <a:t>排水法和向下排空</a:t>
            </a:r>
            <a:r>
              <a:rPr sz="1200" kern="0" spc="-10" dirty="0">
                <a:solidFill>
                  <a:srgbClr val="0101FF">
                    <a:alpha val="100000"/>
                  </a:srgbClr>
                </a:solidFill>
                <a:latin typeface="KaiTi"/>
                <a:ea typeface="KaiTi"/>
                <a:cs typeface="KaiTi"/>
              </a:rPr>
              <a:t>气法</a:t>
            </a:r>
            <a:endParaRPr sz="1200" dirty="0">
              <a:latin typeface="KaiTi"/>
              <a:ea typeface="KaiTi"/>
              <a:cs typeface="KaiTi"/>
            </a:endParaRPr>
          </a:p>
        </p:txBody>
      </p:sp>
      <p:pic>
        <p:nvPicPr>
          <p:cNvPr id="264" name="picture 264"/>
          <p:cNvPicPr>
            <a:picLocks noChangeAspect="1"/>
          </p:cNvPicPr>
          <p:nvPr/>
        </p:nvPicPr>
        <p:blipFill>
          <a:blip r:embed="rId3"/>
          <a:stretch>
            <a:fillRect/>
          </a:stretch>
        </p:blipFill>
        <p:spPr>
          <a:xfrm rot="21600000">
            <a:off x="2826067" y="3271211"/>
            <a:ext cx="4989342" cy="496933"/>
          </a:xfrm>
          <a:prstGeom prst="rect">
            <a:avLst/>
          </a:prstGeom>
        </p:spPr>
      </p:pic>
      <p:pic>
        <p:nvPicPr>
          <p:cNvPr id="266" name="picture 266"/>
          <p:cNvPicPr>
            <a:picLocks noChangeAspect="1"/>
          </p:cNvPicPr>
          <p:nvPr/>
        </p:nvPicPr>
        <p:blipFill>
          <a:blip r:embed="rId4"/>
          <a:stretch>
            <a:fillRect/>
          </a:stretch>
        </p:blipFill>
        <p:spPr>
          <a:xfrm rot="21600000">
            <a:off x="4440936" y="914400"/>
            <a:ext cx="1828800" cy="1079500"/>
          </a:xfrm>
          <a:prstGeom prst="rect">
            <a:avLst/>
          </a:prstGeom>
        </p:spPr>
      </p:pic>
      <p:pic>
        <p:nvPicPr>
          <p:cNvPr id="268" name="picture 268"/>
          <p:cNvPicPr>
            <a:picLocks noChangeAspect="1"/>
          </p:cNvPicPr>
          <p:nvPr/>
        </p:nvPicPr>
        <p:blipFill>
          <a:blip r:embed="rId5"/>
          <a:stretch>
            <a:fillRect/>
          </a:stretch>
        </p:blipFill>
        <p:spPr>
          <a:xfrm rot="21600000">
            <a:off x="4037711" y="8045222"/>
            <a:ext cx="2616834" cy="467715"/>
          </a:xfrm>
          <a:prstGeom prst="rect">
            <a:avLst/>
          </a:prstGeom>
        </p:spPr>
      </p:pic>
      <p:pic>
        <p:nvPicPr>
          <p:cNvPr id="270" name="picture 270"/>
          <p:cNvPicPr>
            <a:picLocks noChangeAspect="1"/>
          </p:cNvPicPr>
          <p:nvPr/>
        </p:nvPicPr>
        <p:blipFill>
          <a:blip r:embed="rId6"/>
          <a:stretch>
            <a:fillRect/>
          </a:stretch>
        </p:blipFill>
        <p:spPr>
          <a:xfrm rot="21600000">
            <a:off x="4041140" y="7184619"/>
            <a:ext cx="2600325" cy="467893"/>
          </a:xfrm>
          <a:prstGeom prst="rect">
            <a:avLst/>
          </a:prstGeom>
        </p:spPr>
      </p:pic>
      <p:pic>
        <p:nvPicPr>
          <p:cNvPr id="272" name="picture 272"/>
          <p:cNvPicPr>
            <a:picLocks noChangeAspect="1"/>
          </p:cNvPicPr>
          <p:nvPr/>
        </p:nvPicPr>
        <p:blipFill>
          <a:blip r:embed="rId7"/>
          <a:stretch>
            <a:fillRect/>
          </a:stretch>
        </p:blipFill>
        <p:spPr>
          <a:xfrm rot="21600000">
            <a:off x="4077081" y="6324562"/>
            <a:ext cx="2538094" cy="467652"/>
          </a:xfrm>
          <a:prstGeom prst="rect">
            <a:avLst/>
          </a:prstGeom>
        </p:spPr>
      </p:pic>
      <p:sp>
        <p:nvSpPr>
          <p:cNvPr id="274" name="textbox 274"/>
          <p:cNvSpPr/>
          <p:nvPr/>
        </p:nvSpPr>
        <p:spPr>
          <a:xfrm>
            <a:off x="3444138" y="7759599"/>
            <a:ext cx="3799840" cy="191135"/>
          </a:xfrm>
          <a:prstGeom prst="rect">
            <a:avLst/>
          </a:prstGeom>
          <a:noFill/>
          <a:ln w="0" cap="flat">
            <a:noFill/>
            <a:prstDash val="solid"/>
            <a:miter lim="0"/>
          </a:ln>
        </p:spPr>
        <p:txBody>
          <a:bodyPr vert="horz" wrap="square" lIns="0" tIns="0" rIns="0" bIns="0"/>
          <a:lstStyle/>
          <a:p>
            <a:pPr algn="l" rtl="0" eaLnBrk="0">
              <a:lnSpc>
                <a:spcPct val="87164"/>
              </a:lnSpc>
              <a:tabLst/>
            </a:pPr>
            <a:endParaRPr sz="100" dirty="0">
              <a:latin typeface="Arial"/>
              <a:ea typeface="Arial"/>
              <a:cs typeface="Arial"/>
            </a:endParaRPr>
          </a:p>
          <a:p>
            <a:pPr marL="12700" algn="l" rtl="0" eaLnBrk="0">
              <a:lnSpc>
                <a:spcPct val="90000"/>
              </a:lnSpc>
              <a:tabLst/>
            </a:pPr>
            <a:r>
              <a:rPr sz="1200" kern="0" spc="0" dirty="0">
                <a:solidFill>
                  <a:srgbClr val="000000">
                    <a:alpha val="100000"/>
                  </a:srgbClr>
                </a:solidFill>
                <a:latin typeface="Times New Roman"/>
                <a:ea typeface="Times New Roman"/>
                <a:cs typeface="Times New Roman"/>
              </a:rPr>
              <a:t>Fe</a:t>
            </a:r>
            <a:r>
              <a:rPr sz="1200" kern="0" spc="0" dirty="0">
                <a:solidFill>
                  <a:srgbClr val="000000">
                    <a:alpha val="100000"/>
                  </a:srgbClr>
                </a:solidFill>
                <a:latin typeface="KaiTi"/>
                <a:ea typeface="KaiTi"/>
                <a:cs typeface="KaiTi"/>
              </a:rPr>
              <a:t>：铁</a:t>
            </a:r>
            <a:r>
              <a:rPr sz="1200" kern="0" spc="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H</a:t>
            </a:r>
            <a:r>
              <a:rPr sz="1200" kern="0" spc="0" baseline="-4340" dirty="0">
                <a:solidFill>
                  <a:srgbClr val="000000">
                    <a:alpha val="100000"/>
                  </a:srgbClr>
                </a:solidFill>
                <a:latin typeface="Times New Roman"/>
                <a:ea typeface="Times New Roman"/>
                <a:cs typeface="Times New Roman"/>
              </a:rPr>
              <a:t>2</a:t>
            </a:r>
            <a:r>
              <a:rPr sz="700" kern="0" spc="-100" dirty="0">
                <a:solidFill>
                  <a:srgbClr val="000000">
                    <a:alpha val="100000"/>
                  </a:srgbClr>
                </a:solidFill>
                <a:latin typeface="Times New Roman"/>
                <a:ea typeface="Times New Roman"/>
                <a:cs typeface="Times New Roman"/>
              </a:rPr>
              <a:t> </a:t>
            </a:r>
            <a:r>
              <a:rPr sz="1200" kern="0" spc="0" dirty="0">
                <a:solidFill>
                  <a:srgbClr val="000000">
                    <a:alpha val="100000"/>
                  </a:srgbClr>
                </a:solidFill>
                <a:latin typeface="Times New Roman"/>
                <a:ea typeface="Times New Roman"/>
                <a:cs typeface="Times New Roman"/>
              </a:rPr>
              <a:t>SO</a:t>
            </a:r>
            <a:r>
              <a:rPr sz="1200" kern="0" spc="0" baseline="-4340" dirty="0">
                <a:solidFill>
                  <a:srgbClr val="000000">
                    <a:alpha val="100000"/>
                  </a:srgbClr>
                </a:solidFill>
                <a:latin typeface="Times New Roman"/>
                <a:ea typeface="Times New Roman"/>
                <a:cs typeface="Times New Roman"/>
              </a:rPr>
              <a:t>4</a:t>
            </a:r>
            <a:r>
              <a:rPr sz="1200" kern="0" spc="0" dirty="0">
                <a:solidFill>
                  <a:srgbClr val="000000">
                    <a:alpha val="100000"/>
                  </a:srgbClr>
                </a:solidFill>
                <a:latin typeface="KaiTi"/>
                <a:ea typeface="KaiTi"/>
                <a:cs typeface="KaiTi"/>
              </a:rPr>
              <a:t>：硫酸</a:t>
            </a:r>
            <a:r>
              <a:rPr sz="1200" kern="0" spc="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FeSO</a:t>
            </a:r>
            <a:r>
              <a:rPr sz="1200" kern="0" spc="0" baseline="-4340" dirty="0">
                <a:solidFill>
                  <a:srgbClr val="000000">
                    <a:alpha val="100000"/>
                  </a:srgbClr>
                </a:solidFill>
                <a:latin typeface="Times New Roman"/>
                <a:ea typeface="Times New Roman"/>
                <a:cs typeface="Times New Roman"/>
              </a:rPr>
              <a:t>4</a:t>
            </a:r>
            <a:r>
              <a:rPr sz="1200" kern="0" spc="0" dirty="0">
                <a:solidFill>
                  <a:srgbClr val="000000">
                    <a:alpha val="100000"/>
                  </a:srgbClr>
                </a:solidFill>
                <a:latin typeface="KaiTi"/>
                <a:ea typeface="KaiTi"/>
                <a:cs typeface="KaiTi"/>
              </a:rPr>
              <a:t>：硫</a:t>
            </a:r>
            <a:r>
              <a:rPr sz="1200" kern="0" spc="-10" dirty="0">
                <a:solidFill>
                  <a:srgbClr val="000000">
                    <a:alpha val="100000"/>
                  </a:srgbClr>
                </a:solidFill>
                <a:latin typeface="KaiTi"/>
                <a:ea typeface="KaiTi"/>
                <a:cs typeface="KaiTi"/>
              </a:rPr>
              <a:t>酸亚铁</a:t>
            </a:r>
            <a:r>
              <a:rPr sz="1200" kern="0" spc="-1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H</a:t>
            </a:r>
            <a:r>
              <a:rPr sz="1200" kern="0" spc="-10" baseline="-4340"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KaiTi"/>
                <a:ea typeface="KaiTi"/>
                <a:cs typeface="KaiTi"/>
              </a:rPr>
              <a:t>：氢气</a:t>
            </a:r>
            <a:endParaRPr sz="1200" dirty="0">
              <a:latin typeface="KaiTi"/>
              <a:ea typeface="KaiTi"/>
              <a:cs typeface="KaiTi"/>
            </a:endParaRPr>
          </a:p>
        </p:txBody>
      </p:sp>
      <p:sp>
        <p:nvSpPr>
          <p:cNvPr id="276" name="textbox 276"/>
          <p:cNvSpPr/>
          <p:nvPr/>
        </p:nvSpPr>
        <p:spPr>
          <a:xfrm>
            <a:off x="3603701" y="6899682"/>
            <a:ext cx="3479165" cy="191135"/>
          </a:xfrm>
          <a:prstGeom prst="rect">
            <a:avLst/>
          </a:prstGeom>
          <a:noFill/>
          <a:ln w="0" cap="flat">
            <a:noFill/>
            <a:prstDash val="solid"/>
            <a:miter lim="0"/>
          </a:ln>
        </p:spPr>
        <p:txBody>
          <a:bodyPr vert="horz" wrap="square" lIns="0" tIns="0" rIns="0" bIns="0"/>
          <a:lstStyle/>
          <a:p>
            <a:pPr algn="l" rtl="0" eaLnBrk="0">
              <a:lnSpc>
                <a:spcPct val="87164"/>
              </a:lnSpc>
              <a:tabLst/>
            </a:pPr>
            <a:endParaRPr sz="100" dirty="0">
              <a:latin typeface="Arial"/>
              <a:ea typeface="Arial"/>
              <a:cs typeface="Arial"/>
            </a:endParaRPr>
          </a:p>
          <a:p>
            <a:pPr marL="12700" algn="l" rtl="0" eaLnBrk="0">
              <a:lnSpc>
                <a:spcPct val="90000"/>
              </a:lnSpc>
              <a:tabLst/>
            </a:pPr>
            <a:r>
              <a:rPr sz="1200" kern="0" spc="0" dirty="0">
                <a:solidFill>
                  <a:srgbClr val="000000">
                    <a:alpha val="100000"/>
                  </a:srgbClr>
                </a:solidFill>
                <a:latin typeface="Times New Roman"/>
                <a:ea typeface="Times New Roman"/>
                <a:cs typeface="Times New Roman"/>
              </a:rPr>
              <a:t>Zn</a:t>
            </a:r>
            <a:r>
              <a:rPr sz="1200" kern="0" spc="0" dirty="0">
                <a:solidFill>
                  <a:srgbClr val="000000">
                    <a:alpha val="100000"/>
                  </a:srgbClr>
                </a:solidFill>
                <a:latin typeface="KaiTi"/>
                <a:ea typeface="KaiTi"/>
                <a:cs typeface="KaiTi"/>
              </a:rPr>
              <a:t>：锌</a:t>
            </a:r>
            <a:r>
              <a:rPr sz="1200" kern="0" spc="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HCl</a:t>
            </a:r>
            <a:r>
              <a:rPr sz="1200" kern="0" spc="0" dirty="0">
                <a:solidFill>
                  <a:srgbClr val="000000">
                    <a:alpha val="100000"/>
                  </a:srgbClr>
                </a:solidFill>
                <a:latin typeface="KaiTi"/>
                <a:ea typeface="KaiTi"/>
                <a:cs typeface="KaiTi"/>
              </a:rPr>
              <a:t>：盐酸</a:t>
            </a:r>
            <a:r>
              <a:rPr sz="1200" kern="0" spc="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ZnCl</a:t>
            </a:r>
            <a:r>
              <a:rPr sz="1200" kern="0" spc="0" baseline="-4340" dirty="0">
                <a:solidFill>
                  <a:srgbClr val="000000">
                    <a:alpha val="100000"/>
                  </a:srgbClr>
                </a:solidFill>
                <a:latin typeface="Times New Roman"/>
                <a:ea typeface="Times New Roman"/>
                <a:cs typeface="Times New Roman"/>
              </a:rPr>
              <a:t>2</a:t>
            </a:r>
            <a:r>
              <a:rPr sz="1200" kern="0" spc="0" dirty="0">
                <a:solidFill>
                  <a:srgbClr val="000000">
                    <a:alpha val="100000"/>
                  </a:srgbClr>
                </a:solidFill>
                <a:latin typeface="KaiTi"/>
                <a:ea typeface="KaiTi"/>
                <a:cs typeface="KaiTi"/>
              </a:rPr>
              <a:t>：氯化锌</a:t>
            </a:r>
            <a:r>
              <a:rPr sz="1200" kern="0" spc="0" dirty="0">
                <a:solidFill>
                  <a:srgbClr val="000000">
                    <a:alpha val="100000"/>
                  </a:srgbClr>
                </a:solidFill>
                <a:latin typeface="KaiTi"/>
                <a:ea typeface="KaiTi"/>
                <a:cs typeface="KaiTi"/>
              </a:rPr>
              <a:t>  </a:t>
            </a:r>
            <a:r>
              <a:rPr sz="1200" kern="0" spc="-1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H</a:t>
            </a:r>
            <a:r>
              <a:rPr sz="1200" kern="0" spc="-10" baseline="-4340"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KaiTi"/>
                <a:ea typeface="KaiTi"/>
                <a:cs typeface="KaiTi"/>
              </a:rPr>
              <a:t>：氢气</a:t>
            </a:r>
            <a:endParaRPr sz="1200" dirty="0">
              <a:latin typeface="KaiTi"/>
              <a:ea typeface="KaiTi"/>
              <a:cs typeface="KaiTi"/>
            </a:endParaRPr>
          </a:p>
        </p:txBody>
      </p:sp>
      <p:sp>
        <p:nvSpPr>
          <p:cNvPr id="278" name="textbox 278"/>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280" name="path 280"/>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282" name="textbox 282"/>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5156"/>
              </a:lnSpc>
              <a:tabLst/>
            </a:pPr>
            <a:endParaRPr sz="100" dirty="0">
              <a:latin typeface="Arial"/>
              <a:ea typeface="Arial"/>
              <a:cs typeface="Arial"/>
            </a:endParaRPr>
          </a:p>
          <a:p>
            <a:pPr marL="12700" algn="l" rtl="0" eaLnBrk="0">
              <a:lnSpc>
                <a:spcPct val="85000"/>
              </a:lnSpc>
              <a:tabLst/>
            </a:pPr>
            <a:r>
              <a:rPr sz="800" kern="0" spc="0" dirty="0">
                <a:solidFill>
                  <a:srgbClr val="000000">
                    <a:alpha val="100000"/>
                  </a:srgbClr>
                </a:solidFill>
                <a:latin typeface="Times New Roman"/>
                <a:ea typeface="Times New Roman"/>
                <a:cs typeface="Times New Roman"/>
              </a:rPr>
              <a:t>-</a:t>
            </a:r>
            <a:r>
              <a:rPr sz="800" kern="0" spc="150" dirty="0">
                <a:solidFill>
                  <a:srgbClr val="000000">
                    <a:alpha val="100000"/>
                  </a:srgbClr>
                </a:solidFill>
                <a:latin typeface="Times New Roman"/>
                <a:ea typeface="Times New Roman"/>
                <a:cs typeface="Times New Roman"/>
              </a:rPr>
              <a:t> </a:t>
            </a:r>
            <a:r>
              <a:rPr sz="800" kern="0" spc="0" dirty="0">
                <a:solidFill>
                  <a:srgbClr val="000000">
                    <a:alpha val="100000"/>
                  </a:srgbClr>
                </a:solidFill>
                <a:latin typeface="Times New Roman"/>
                <a:ea typeface="Times New Roman"/>
                <a:cs typeface="Times New Roman"/>
              </a:rPr>
              <a:t>10</a:t>
            </a:r>
            <a:r>
              <a:rPr sz="800" kern="0" spc="60" dirty="0">
                <a:solidFill>
                  <a:srgbClr val="000000">
                    <a:alpha val="100000"/>
                  </a:srgbClr>
                </a:solidFill>
                <a:latin typeface="Times New Roman"/>
                <a:ea typeface="Times New Roman"/>
                <a:cs typeface="Times New Roman"/>
              </a:rPr>
              <a:t> </a:t>
            </a:r>
            <a:r>
              <a:rPr sz="800" kern="0" spc="0" dirty="0">
                <a:solidFill>
                  <a:srgbClr val="000000">
                    <a:alpha val="100000"/>
                  </a:srgbClr>
                </a:solidFill>
                <a:latin typeface="Times New Roman"/>
                <a:ea typeface="Times New Roman"/>
                <a:cs typeface="Times New Roman"/>
              </a:rPr>
              <a:t>-</a:t>
            </a:r>
            <a:endParaRPr sz="800" dirty="0">
              <a:latin typeface="Times New Roman"/>
              <a:ea typeface="Times New Roman"/>
              <a:cs typeface="Times New Roman"/>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4" name="rect 284"/>
          <p:cNvSpPr/>
          <p:nvPr/>
        </p:nvSpPr>
        <p:spPr>
          <a:xfrm>
            <a:off x="2348027" y="3271139"/>
            <a:ext cx="2844037" cy="198119"/>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286" name="textbox 286"/>
          <p:cNvSpPr/>
          <p:nvPr/>
        </p:nvSpPr>
        <p:spPr>
          <a:xfrm>
            <a:off x="2340661" y="3281451"/>
            <a:ext cx="5124450" cy="1685290"/>
          </a:xfrm>
          <a:prstGeom prst="rect">
            <a:avLst/>
          </a:prstGeom>
          <a:noFill/>
          <a:ln w="0" cap="flat">
            <a:noFill/>
            <a:prstDash val="solid"/>
            <a:miter lim="0"/>
          </a:ln>
        </p:spPr>
        <p:txBody>
          <a:bodyPr vert="horz" wrap="square" lIns="0" tIns="0" rIns="0" bIns="0"/>
          <a:lstStyle/>
          <a:p>
            <a:pPr algn="l" rtl="0" eaLnBrk="0">
              <a:lnSpc>
                <a:spcPct val="78440"/>
              </a:lnSpc>
              <a:tabLst/>
            </a:pPr>
            <a:endParaRPr sz="100" dirty="0">
              <a:latin typeface="Arial"/>
              <a:ea typeface="Arial"/>
              <a:cs typeface="Arial"/>
            </a:endParaRPr>
          </a:p>
          <a:p>
            <a:pPr marL="12700" algn="l" rtl="0" eaLnBrk="0">
              <a:lnSpc>
                <a:spcPct val="90000"/>
              </a:lnSpc>
              <a:tabLst/>
            </a:pPr>
            <a:r>
              <a:rPr sz="1200" b="1" kern="0" spc="0" dirty="0">
                <a:solidFill>
                  <a:srgbClr val="000000">
                    <a:alpha val="100000"/>
                  </a:srgbClr>
                </a:solidFill>
                <a:latin typeface="KaiTi"/>
                <a:ea typeface="KaiTi"/>
                <a:cs typeface="KaiTi"/>
              </a:rPr>
              <a:t>知识点</a:t>
            </a:r>
            <a:r>
              <a:rPr sz="1200" kern="0" spc="-260" dirty="0">
                <a:solidFill>
                  <a:srgbClr val="000000">
                    <a:alpha val="100000"/>
                  </a:srgbClr>
                </a:solidFill>
                <a:latin typeface="KaiTi"/>
                <a:ea typeface="KaiTi"/>
                <a:cs typeface="KaiTi"/>
              </a:rPr>
              <a:t> </a:t>
            </a:r>
            <a:r>
              <a:rPr sz="1200" b="1" kern="0" spc="0" dirty="0">
                <a:solidFill>
                  <a:srgbClr val="000000">
                    <a:alpha val="100000"/>
                  </a:srgbClr>
                </a:solidFill>
                <a:latin typeface="Times New Roman"/>
                <a:ea typeface="Times New Roman"/>
                <a:cs typeface="Times New Roman"/>
              </a:rPr>
              <a:t>2-5</a:t>
            </a:r>
            <a:r>
              <a:rPr sz="1200" b="1" kern="0" spc="0" dirty="0">
                <a:solidFill>
                  <a:srgbClr val="000000">
                    <a:alpha val="100000"/>
                  </a:srgbClr>
                </a:solidFill>
                <a:latin typeface="KaiTi"/>
                <a:ea typeface="KaiTi"/>
                <a:cs typeface="KaiTi"/>
              </a:rPr>
              <a:t>：氢气的简</a:t>
            </a:r>
            <a:r>
              <a:rPr sz="1200" b="1" kern="0" spc="-10" dirty="0">
                <a:solidFill>
                  <a:srgbClr val="000000">
                    <a:alpha val="100000"/>
                  </a:srgbClr>
                </a:solidFill>
                <a:latin typeface="KaiTi"/>
                <a:ea typeface="KaiTi"/>
                <a:cs typeface="KaiTi"/>
              </a:rPr>
              <a:t>单用途及对应的性质</a:t>
            </a:r>
            <a:endParaRPr sz="1200" dirty="0">
              <a:latin typeface="KaiTi"/>
              <a:ea typeface="KaiTi"/>
              <a:cs typeface="KaiTi"/>
            </a:endParaRPr>
          </a:p>
          <a:p>
            <a:pPr marL="13334" algn="l" rtl="0" eaLnBrk="0">
              <a:lnSpc>
                <a:spcPct val="89000"/>
              </a:lnSpc>
              <a:spcBef>
                <a:spcPts val="1055"/>
              </a:spcBef>
              <a:tabLst/>
            </a:pPr>
            <a:r>
              <a:rPr sz="1200" kern="0" spc="0" dirty="0">
                <a:solidFill>
                  <a:srgbClr val="000000">
                    <a:alpha val="100000"/>
                  </a:srgbClr>
                </a:solidFill>
                <a:latin typeface="Times New Roman"/>
                <a:ea typeface="Times New Roman"/>
                <a:cs typeface="Times New Roman"/>
              </a:rPr>
              <a:t>(1)  </a:t>
            </a:r>
            <a:r>
              <a:rPr sz="1200" kern="0" spc="0" dirty="0">
                <a:solidFill>
                  <a:srgbClr val="000000">
                    <a:alpha val="100000"/>
                  </a:srgbClr>
                </a:solidFill>
                <a:latin typeface="KaiTi"/>
                <a:ea typeface="KaiTi"/>
                <a:cs typeface="KaiTi"/>
              </a:rPr>
              <a:t>制造</a:t>
            </a:r>
            <a:r>
              <a:rPr sz="1200" u="sng" kern="0" spc="0" dirty="0">
                <a:solidFill>
                  <a:srgbClr val="000000">
                    <a:alpha val="100000"/>
                  </a:srgbClr>
                </a:solidFill>
                <a:latin typeface="KaiTi"/>
                <a:ea typeface="KaiTi"/>
                <a:cs typeface="KaiTi"/>
              </a:rPr>
              <a:t>氢气球</a:t>
            </a:r>
            <a:r>
              <a:rPr sz="1200" kern="0" spc="0" dirty="0">
                <a:solidFill>
                  <a:srgbClr val="000000">
                    <a:alpha val="100000"/>
                  </a:srgbClr>
                </a:solidFill>
                <a:latin typeface="Times New Roman"/>
                <a:ea typeface="Times New Roman"/>
                <a:cs typeface="Times New Roman"/>
              </a:rPr>
              <a:t>(balloon)</a:t>
            </a:r>
            <a:r>
              <a:rPr sz="1200" kern="0" spc="-10" dirty="0">
                <a:solidFill>
                  <a:srgbClr val="000000">
                    <a:alpha val="100000"/>
                  </a:srgbClr>
                </a:solidFill>
                <a:latin typeface="KaiTi"/>
                <a:ea typeface="KaiTi"/>
                <a:cs typeface="KaiTi"/>
              </a:rPr>
              <a:t>——密度比空气小</a:t>
            </a:r>
            <a:endParaRPr sz="1200" dirty="0">
              <a:latin typeface="KaiTi"/>
              <a:ea typeface="KaiTi"/>
              <a:cs typeface="KaiTi"/>
            </a:endParaRPr>
          </a:p>
          <a:p>
            <a:pPr marL="13334" algn="l" rtl="0" eaLnBrk="0">
              <a:lnSpc>
                <a:spcPct val="90000"/>
              </a:lnSpc>
              <a:spcBef>
                <a:spcPts val="1046"/>
              </a:spcBef>
              <a:tabLst/>
            </a:pPr>
            <a:r>
              <a:rPr sz="1200" kern="0" spc="-10" dirty="0">
                <a:solidFill>
                  <a:srgbClr val="000000">
                    <a:alpha val="100000"/>
                  </a:srgbClr>
                </a:solidFill>
                <a:latin typeface="Times New Roman"/>
                <a:ea typeface="Times New Roman"/>
                <a:cs typeface="Times New Roman"/>
              </a:rPr>
              <a:t>(2)  </a:t>
            </a:r>
            <a:r>
              <a:rPr sz="1200" u="sng" kern="0" spc="-10" dirty="0">
                <a:solidFill>
                  <a:srgbClr val="000000">
                    <a:alpha val="100000"/>
                  </a:srgbClr>
                </a:solidFill>
                <a:latin typeface="KaiTi"/>
                <a:ea typeface="KaiTi"/>
                <a:cs typeface="KaiTi"/>
              </a:rPr>
              <a:t>合成</a:t>
            </a:r>
            <a:r>
              <a:rPr sz="1200" kern="0" spc="-10" dirty="0">
                <a:solidFill>
                  <a:srgbClr val="000000">
                    <a:alpha val="100000"/>
                  </a:srgbClr>
                </a:solidFill>
                <a:latin typeface="KaiTi"/>
                <a:ea typeface="KaiTi"/>
                <a:cs typeface="KaiTi"/>
              </a:rPr>
              <a:t>化学物质</a:t>
            </a:r>
            <a:r>
              <a:rPr sz="1200" kern="0" spc="-10"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KaiTi"/>
                <a:ea typeface="KaiTi"/>
                <a:cs typeface="KaiTi"/>
              </a:rPr>
              <a:t>如：合成氨</a:t>
            </a:r>
            <a:r>
              <a:rPr sz="1200" kern="0" spc="-23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NH</a:t>
            </a:r>
            <a:r>
              <a:rPr sz="1200" kern="0" spc="-10" baseline="-4340" dirty="0">
                <a:solidFill>
                  <a:srgbClr val="000000">
                    <a:alpha val="100000"/>
                  </a:srgbClr>
                </a:solidFill>
                <a:latin typeface="Times New Roman"/>
                <a:ea typeface="Times New Roman"/>
                <a:cs typeface="Times New Roman"/>
              </a:rPr>
              <a:t>3</a:t>
            </a:r>
            <a:r>
              <a:rPr sz="700" kern="0" spc="-4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）——还原性</a:t>
            </a:r>
            <a:endParaRPr sz="1200" dirty="0">
              <a:latin typeface="KaiTi"/>
              <a:ea typeface="KaiTi"/>
              <a:cs typeface="KaiTi"/>
            </a:endParaRPr>
          </a:p>
          <a:p>
            <a:pPr marL="13334" algn="l" rtl="0" eaLnBrk="0">
              <a:lnSpc>
                <a:spcPct val="90000"/>
              </a:lnSpc>
              <a:spcBef>
                <a:spcPts val="1034"/>
              </a:spcBef>
              <a:tabLst/>
            </a:pPr>
            <a:r>
              <a:rPr sz="1200" kern="0" spc="-10" dirty="0">
                <a:solidFill>
                  <a:srgbClr val="000000">
                    <a:alpha val="100000"/>
                  </a:srgbClr>
                </a:solidFill>
                <a:latin typeface="Times New Roman"/>
                <a:ea typeface="Times New Roman"/>
                <a:cs typeface="Times New Roman"/>
              </a:rPr>
              <a:t>(3)  </a:t>
            </a:r>
            <a:r>
              <a:rPr sz="1200" kern="0" spc="-10" dirty="0">
                <a:solidFill>
                  <a:srgbClr val="000000">
                    <a:alpha val="100000"/>
                  </a:srgbClr>
                </a:solidFill>
                <a:latin typeface="KaiTi"/>
                <a:ea typeface="KaiTi"/>
                <a:cs typeface="KaiTi"/>
              </a:rPr>
              <a:t>还原性</a:t>
            </a:r>
            <a:r>
              <a:rPr sz="1200" kern="0" spc="-10" dirty="0">
                <a:solidFill>
                  <a:srgbClr val="000000">
                    <a:alpha val="100000"/>
                  </a:srgbClr>
                </a:solidFill>
                <a:latin typeface="Times New Roman"/>
                <a:ea typeface="Times New Roman"/>
                <a:cs typeface="Times New Roman"/>
              </a:rPr>
              <a:t>→</a:t>
            </a:r>
            <a:r>
              <a:rPr sz="1200" u="sng" kern="0" spc="-440" dirty="0">
                <a:solidFill>
                  <a:srgbClr val="000000">
                    <a:alpha val="100000"/>
                  </a:srgbClr>
                </a:solidFill>
                <a:latin typeface="KaiTi"/>
                <a:ea typeface="KaiTi"/>
                <a:cs typeface="KaiTi"/>
              </a:rPr>
              <a:t> </a:t>
            </a:r>
            <a:r>
              <a:rPr sz="1200" u="sng" kern="0" spc="-10" dirty="0">
                <a:solidFill>
                  <a:srgbClr val="000000">
                    <a:alpha val="100000"/>
                  </a:srgbClr>
                </a:solidFill>
                <a:latin typeface="KaiTi"/>
                <a:ea typeface="KaiTi"/>
                <a:cs typeface="KaiTi"/>
              </a:rPr>
              <a:t>冶金</a:t>
            </a:r>
            <a:r>
              <a:rPr sz="1200" u="sng" kern="0" spc="-10" dirty="0">
                <a:solidFill>
                  <a:srgbClr val="000000">
                    <a:alpha val="100000"/>
                  </a:srgbClr>
                </a:solidFill>
                <a:latin typeface="Times New Roman"/>
                <a:ea typeface="Times New Roman"/>
                <a:cs typeface="Times New Roman"/>
              </a:rPr>
              <a:t>(metallurgy)</a:t>
            </a:r>
            <a:r>
              <a:rPr sz="1200" kern="0" spc="-10" dirty="0">
                <a:solidFill>
                  <a:srgbClr val="000000">
                    <a:alpha val="100000"/>
                  </a:srgbClr>
                </a:solidFill>
                <a:latin typeface="KaiTi"/>
                <a:ea typeface="KaiTi"/>
                <a:cs typeface="KaiTi"/>
              </a:rPr>
              <a:t>——还原性</a:t>
            </a:r>
            <a:endParaRPr sz="1200" dirty="0">
              <a:latin typeface="KaiTi"/>
              <a:ea typeface="KaiTi"/>
              <a:cs typeface="KaiTi"/>
            </a:endParaRPr>
          </a:p>
          <a:p>
            <a:pPr marL="13334" algn="l" rtl="0" eaLnBrk="0">
              <a:lnSpc>
                <a:spcPct val="90000"/>
              </a:lnSpc>
              <a:spcBef>
                <a:spcPts val="1032"/>
              </a:spcBef>
              <a:tabLst/>
            </a:pPr>
            <a:r>
              <a:rPr sz="1200" kern="0" spc="0" dirty="0">
                <a:solidFill>
                  <a:srgbClr val="000000">
                    <a:alpha val="100000"/>
                  </a:srgbClr>
                </a:solidFill>
                <a:latin typeface="Times New Roman"/>
                <a:ea typeface="Times New Roman"/>
                <a:cs typeface="Times New Roman"/>
              </a:rPr>
              <a:t>(4)  </a:t>
            </a:r>
            <a:r>
              <a:rPr sz="1200" kern="0" spc="0" dirty="0">
                <a:solidFill>
                  <a:srgbClr val="000000">
                    <a:alpha val="100000"/>
                  </a:srgbClr>
                </a:solidFill>
                <a:latin typeface="KaiTi"/>
                <a:ea typeface="KaiTi"/>
                <a:cs typeface="KaiTi"/>
              </a:rPr>
              <a:t>燃烧产生高温</a:t>
            </a:r>
            <a:r>
              <a:rPr sz="1200" kern="0" spc="0" dirty="0">
                <a:solidFill>
                  <a:srgbClr val="000000">
                    <a:alpha val="100000"/>
                  </a:srgbClr>
                </a:solidFill>
                <a:latin typeface="Times New Roman"/>
                <a:ea typeface="Times New Roman"/>
                <a:cs typeface="Times New Roman"/>
              </a:rPr>
              <a:t>→</a:t>
            </a:r>
            <a:r>
              <a:rPr sz="1200" u="sng" kern="0" spc="0" dirty="0">
                <a:solidFill>
                  <a:srgbClr val="000000">
                    <a:alpha val="100000"/>
                  </a:srgbClr>
                </a:solidFill>
                <a:latin typeface="KaiTi"/>
                <a:ea typeface="KaiTi"/>
                <a:cs typeface="KaiTi"/>
              </a:rPr>
              <a:t>切割和焊接</a:t>
            </a:r>
            <a:r>
              <a:rPr sz="1200" u="sng" kern="0" spc="0" dirty="0">
                <a:solidFill>
                  <a:srgbClr val="000000">
                    <a:alpha val="100000"/>
                  </a:srgbClr>
                </a:solidFill>
                <a:latin typeface="Times New Roman"/>
                <a:ea typeface="Times New Roman"/>
                <a:cs typeface="Times New Roman"/>
              </a:rPr>
              <a:t>(weld)</a:t>
            </a:r>
            <a:r>
              <a:rPr sz="1200" u="sng" kern="0" spc="0" dirty="0">
                <a:solidFill>
                  <a:srgbClr val="000000">
                    <a:alpha val="100000"/>
                  </a:srgbClr>
                </a:solidFill>
                <a:latin typeface="KaiTi"/>
                <a:ea typeface="KaiTi"/>
                <a:cs typeface="KaiTi"/>
              </a:rPr>
              <a:t>金属</a:t>
            </a:r>
            <a:r>
              <a:rPr sz="1200" u="sng" kern="0" spc="-10" dirty="0">
                <a:solidFill>
                  <a:srgbClr val="000000">
                    <a:alpha val="100000"/>
                  </a:srgbClr>
                </a:solidFill>
                <a:latin typeface="KaiTi"/>
                <a:ea typeface="KaiTi"/>
                <a:cs typeface="KaiTi"/>
              </a:rPr>
              <a:t> </a:t>
            </a:r>
            <a:r>
              <a:rPr sz="1200" kern="0" spc="-10" dirty="0">
                <a:solidFill>
                  <a:srgbClr val="000000">
                    <a:alpha val="100000"/>
                  </a:srgbClr>
                </a:solidFill>
                <a:latin typeface="KaiTi"/>
                <a:ea typeface="KaiTi"/>
                <a:cs typeface="KaiTi"/>
              </a:rPr>
              <a:t>——可燃性</a:t>
            </a:r>
            <a:endParaRPr sz="1200" dirty="0">
              <a:latin typeface="KaiTi"/>
              <a:ea typeface="KaiTi"/>
              <a:cs typeface="KaiTi"/>
            </a:endParaRPr>
          </a:p>
          <a:p>
            <a:pPr algn="l" rtl="0" eaLnBrk="0">
              <a:lnSpc>
                <a:spcPct val="108000"/>
              </a:lnSpc>
              <a:tabLst/>
            </a:pPr>
            <a:endParaRPr sz="800" dirty="0">
              <a:latin typeface="Arial"/>
              <a:ea typeface="Arial"/>
              <a:cs typeface="Arial"/>
            </a:endParaRPr>
          </a:p>
          <a:p>
            <a:pPr algn="l" rtl="0" eaLnBrk="0">
              <a:lnSpc>
                <a:spcPct val="6184"/>
              </a:lnSpc>
              <a:tabLst/>
            </a:pPr>
            <a:endParaRPr sz="100" dirty="0">
              <a:latin typeface="Arial"/>
              <a:ea typeface="Arial"/>
              <a:cs typeface="Arial"/>
            </a:endParaRPr>
          </a:p>
          <a:p>
            <a:pPr marL="13334" algn="l" rtl="0" eaLnBrk="0">
              <a:lnSpc>
                <a:spcPct val="90000"/>
              </a:lnSpc>
              <a:tabLst/>
            </a:pPr>
            <a:r>
              <a:rPr sz="1200" kern="0" spc="0" dirty="0">
                <a:solidFill>
                  <a:srgbClr val="000000">
                    <a:alpha val="100000"/>
                  </a:srgbClr>
                </a:solidFill>
                <a:latin typeface="Times New Roman"/>
                <a:ea typeface="Times New Roman"/>
                <a:cs typeface="Times New Roman"/>
              </a:rPr>
              <a:t>(5)  </a:t>
            </a:r>
            <a:r>
              <a:rPr sz="1200" kern="0" spc="0" dirty="0">
                <a:solidFill>
                  <a:srgbClr val="000000">
                    <a:alpha val="100000"/>
                  </a:srgbClr>
                </a:solidFill>
                <a:latin typeface="KaiTi"/>
                <a:ea typeface="KaiTi"/>
                <a:cs typeface="KaiTi"/>
              </a:rPr>
              <a:t>燃烧迅速且无污染</a:t>
            </a:r>
            <a:r>
              <a:rPr sz="1200" kern="0" spc="0" dirty="0">
                <a:solidFill>
                  <a:srgbClr val="000000">
                    <a:alpha val="100000"/>
                  </a:srgbClr>
                </a:solidFill>
                <a:latin typeface="Times New Roman"/>
                <a:ea typeface="Times New Roman"/>
                <a:cs typeface="Times New Roman"/>
              </a:rPr>
              <a:t>(pollution) →</a:t>
            </a:r>
            <a:r>
              <a:rPr sz="1200" u="sng" kern="0" spc="0" dirty="0">
                <a:solidFill>
                  <a:srgbClr val="000000">
                    <a:alpha val="100000"/>
                  </a:srgbClr>
                </a:solidFill>
                <a:latin typeface="KaiTi"/>
                <a:ea typeface="KaiTi"/>
                <a:cs typeface="KaiTi"/>
              </a:rPr>
              <a:t>理想的燃料</a:t>
            </a:r>
            <a:r>
              <a:rPr sz="1200" u="sng" kern="0" spc="0" dirty="0">
                <a:solidFill>
                  <a:srgbClr val="000000">
                    <a:alpha val="100000"/>
                  </a:srgbClr>
                </a:solidFill>
                <a:latin typeface="Times New Roman"/>
                <a:ea typeface="Times New Roman"/>
                <a:cs typeface="Times New Roman"/>
              </a:rPr>
              <a:t>(fuel)  </a:t>
            </a:r>
            <a:r>
              <a:rPr sz="1200" kern="0" spc="0" dirty="0">
                <a:solidFill>
                  <a:srgbClr val="000000">
                    <a:alpha val="100000"/>
                  </a:srgbClr>
                </a:solidFill>
                <a:latin typeface="KaiTi"/>
                <a:ea typeface="KaiTi"/>
                <a:cs typeface="KaiTi"/>
              </a:rPr>
              <a:t>——可燃</a:t>
            </a:r>
            <a:r>
              <a:rPr sz="1200" kern="0" spc="-10" dirty="0">
                <a:solidFill>
                  <a:srgbClr val="000000">
                    <a:alpha val="100000"/>
                  </a:srgbClr>
                </a:solidFill>
                <a:latin typeface="KaiTi"/>
                <a:ea typeface="KaiTi"/>
                <a:cs typeface="KaiTi"/>
              </a:rPr>
              <a:t>性</a:t>
            </a:r>
            <a:r>
              <a:rPr sz="1200" kern="0" spc="-10"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KaiTi"/>
                <a:ea typeface="KaiTi"/>
                <a:cs typeface="KaiTi"/>
              </a:rPr>
              <a:t>燃烧生成水</a:t>
            </a:r>
            <a:endParaRPr sz="1200" dirty="0">
              <a:latin typeface="KaiTi"/>
              <a:ea typeface="KaiTi"/>
              <a:cs typeface="KaiTi"/>
            </a:endParaRPr>
          </a:p>
        </p:txBody>
      </p:sp>
      <p:pic>
        <p:nvPicPr>
          <p:cNvPr id="288" name="picture 288"/>
          <p:cNvPicPr>
            <a:picLocks noChangeAspect="1"/>
          </p:cNvPicPr>
          <p:nvPr/>
        </p:nvPicPr>
        <p:blipFill>
          <a:blip r:embed="rId2"/>
          <a:stretch>
            <a:fillRect/>
          </a:stretch>
        </p:blipFill>
        <p:spPr>
          <a:xfrm rot="21600000">
            <a:off x="4194810" y="914400"/>
            <a:ext cx="1284096" cy="1079500"/>
          </a:xfrm>
          <a:prstGeom prst="rect">
            <a:avLst/>
          </a:prstGeom>
        </p:spPr>
      </p:pic>
      <p:pic>
        <p:nvPicPr>
          <p:cNvPr id="290" name="picture 290"/>
          <p:cNvPicPr>
            <a:picLocks noChangeAspect="1"/>
          </p:cNvPicPr>
          <p:nvPr/>
        </p:nvPicPr>
        <p:blipFill>
          <a:blip r:embed="rId3"/>
          <a:stretch>
            <a:fillRect/>
          </a:stretch>
        </p:blipFill>
        <p:spPr>
          <a:xfrm rot="21600000">
            <a:off x="4956810" y="2092707"/>
            <a:ext cx="811898" cy="1079500"/>
          </a:xfrm>
          <a:prstGeom prst="rect">
            <a:avLst/>
          </a:prstGeom>
        </p:spPr>
      </p:pic>
      <p:sp>
        <p:nvSpPr>
          <p:cNvPr id="292" name="textbox 292"/>
          <p:cNvSpPr/>
          <p:nvPr/>
        </p:nvSpPr>
        <p:spPr>
          <a:xfrm>
            <a:off x="2353767" y="2543455"/>
            <a:ext cx="2582545" cy="181610"/>
          </a:xfrm>
          <a:prstGeom prst="rect">
            <a:avLst/>
          </a:prstGeom>
          <a:noFill/>
          <a:ln w="0" cap="flat">
            <a:noFill/>
            <a:prstDash val="solid"/>
            <a:miter lim="0"/>
          </a:ln>
        </p:spPr>
        <p:txBody>
          <a:bodyPr vert="horz" wrap="square" lIns="0" tIns="0" rIns="0" bIns="0"/>
          <a:lstStyle/>
          <a:p>
            <a:pPr algn="l" rtl="0" eaLnBrk="0">
              <a:lnSpc>
                <a:spcPct val="86429"/>
              </a:lnSpc>
              <a:tabLst/>
            </a:pPr>
            <a:endParaRPr sz="100" dirty="0">
              <a:latin typeface="Arial"/>
              <a:ea typeface="Arial"/>
              <a:cs typeface="Arial"/>
            </a:endParaRPr>
          </a:p>
          <a:p>
            <a:pPr marL="12700" algn="l" rtl="0" eaLnBrk="0">
              <a:lnSpc>
                <a:spcPct val="85000"/>
              </a:lnSpc>
              <a:tabLst/>
            </a:pPr>
            <a:r>
              <a:rPr sz="1200" kern="0" spc="-20" dirty="0">
                <a:solidFill>
                  <a:srgbClr val="FF0000">
                    <a:alpha val="100000"/>
                  </a:srgbClr>
                </a:solidFill>
                <a:latin typeface="KaiTi"/>
                <a:ea typeface="KaiTi"/>
                <a:cs typeface="KaiTi"/>
              </a:rPr>
              <a:t>向下排空气法</a:t>
            </a:r>
            <a:r>
              <a:rPr sz="1200" kern="0" spc="-20" dirty="0">
                <a:solidFill>
                  <a:srgbClr val="000000">
                    <a:alpha val="100000"/>
                  </a:srgbClr>
                </a:solidFill>
                <a:latin typeface="KaiTi"/>
                <a:ea typeface="KaiTi"/>
                <a:cs typeface="KaiTi"/>
              </a:rPr>
              <a:t>：因为氢气密度比空气小</a:t>
            </a:r>
            <a:endParaRPr sz="1200" dirty="0">
              <a:latin typeface="KaiTi"/>
              <a:ea typeface="KaiTi"/>
              <a:cs typeface="KaiTi"/>
            </a:endParaRPr>
          </a:p>
        </p:txBody>
      </p:sp>
      <p:sp>
        <p:nvSpPr>
          <p:cNvPr id="294" name="textbox 294"/>
          <p:cNvSpPr/>
          <p:nvPr/>
        </p:nvSpPr>
        <p:spPr>
          <a:xfrm>
            <a:off x="2338375" y="1365403"/>
            <a:ext cx="1847850" cy="181610"/>
          </a:xfrm>
          <a:prstGeom prst="rect">
            <a:avLst/>
          </a:prstGeom>
          <a:noFill/>
          <a:ln w="0" cap="flat">
            <a:noFill/>
            <a:prstDash val="solid"/>
            <a:miter lim="0"/>
          </a:ln>
        </p:spPr>
        <p:txBody>
          <a:bodyPr vert="horz" wrap="square" lIns="0" tIns="0" rIns="0" bIns="0"/>
          <a:lstStyle/>
          <a:p>
            <a:pPr algn="l" rtl="0" eaLnBrk="0">
              <a:lnSpc>
                <a:spcPct val="86429"/>
              </a:lnSpc>
              <a:tabLst/>
            </a:pPr>
            <a:endParaRPr sz="100" dirty="0">
              <a:latin typeface="Arial"/>
              <a:ea typeface="Arial"/>
              <a:cs typeface="Arial"/>
            </a:endParaRPr>
          </a:p>
          <a:p>
            <a:pPr marL="12700" algn="l" rtl="0" eaLnBrk="0">
              <a:lnSpc>
                <a:spcPct val="85000"/>
              </a:lnSpc>
              <a:tabLst/>
            </a:pPr>
            <a:r>
              <a:rPr sz="1200" kern="0" spc="-10" dirty="0">
                <a:solidFill>
                  <a:srgbClr val="FF0000">
                    <a:alpha val="100000"/>
                  </a:srgbClr>
                </a:solidFill>
                <a:latin typeface="KaiTi"/>
                <a:ea typeface="KaiTi"/>
                <a:cs typeface="KaiTi"/>
              </a:rPr>
              <a:t>排水法</a:t>
            </a:r>
            <a:r>
              <a:rPr sz="1200" kern="0" spc="-10" dirty="0">
                <a:solidFill>
                  <a:srgbClr val="000000">
                    <a:alpha val="100000"/>
                  </a:srgbClr>
                </a:solidFill>
                <a:latin typeface="KaiTi"/>
                <a:ea typeface="KaiTi"/>
                <a:cs typeface="KaiTi"/>
              </a:rPr>
              <a:t>：因为氢气难溶于水</a:t>
            </a:r>
            <a:endParaRPr sz="1200" dirty="0">
              <a:latin typeface="KaiTi"/>
              <a:ea typeface="KaiTi"/>
              <a:cs typeface="KaiTi"/>
            </a:endParaRPr>
          </a:p>
        </p:txBody>
      </p:sp>
      <p:sp>
        <p:nvSpPr>
          <p:cNvPr id="296" name="textbox 296"/>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298" name="path 298"/>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300" name="textbox 300"/>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5156"/>
              </a:lnSpc>
              <a:tabLst/>
            </a:pPr>
            <a:endParaRPr sz="100" dirty="0">
              <a:latin typeface="Arial"/>
              <a:ea typeface="Arial"/>
              <a:cs typeface="Arial"/>
            </a:endParaRPr>
          </a:p>
          <a:p>
            <a:pPr marL="12700" algn="l" rtl="0" eaLnBrk="0">
              <a:lnSpc>
                <a:spcPct val="85000"/>
              </a:lnSpc>
              <a:tabLst/>
            </a:pPr>
            <a:r>
              <a:rPr sz="800" kern="0" spc="0" dirty="0">
                <a:solidFill>
                  <a:srgbClr val="000000">
                    <a:alpha val="100000"/>
                  </a:srgbClr>
                </a:solidFill>
                <a:latin typeface="Times New Roman"/>
                <a:ea typeface="Times New Roman"/>
                <a:cs typeface="Times New Roman"/>
              </a:rPr>
              <a:t>-</a:t>
            </a:r>
            <a:r>
              <a:rPr sz="800" kern="0" spc="150" dirty="0">
                <a:solidFill>
                  <a:srgbClr val="000000">
                    <a:alpha val="100000"/>
                  </a:srgbClr>
                </a:solidFill>
                <a:latin typeface="Times New Roman"/>
                <a:ea typeface="Times New Roman"/>
                <a:cs typeface="Times New Roman"/>
              </a:rPr>
              <a:t> </a:t>
            </a:r>
            <a:r>
              <a:rPr sz="800" kern="0" spc="0" dirty="0">
                <a:solidFill>
                  <a:srgbClr val="000000">
                    <a:alpha val="100000"/>
                  </a:srgbClr>
                </a:solidFill>
                <a:latin typeface="Times New Roman"/>
                <a:ea typeface="Times New Roman"/>
                <a:cs typeface="Times New Roman"/>
              </a:rPr>
              <a:t>11</a:t>
            </a:r>
            <a:r>
              <a:rPr sz="800" kern="0" spc="60" dirty="0">
                <a:solidFill>
                  <a:srgbClr val="000000">
                    <a:alpha val="100000"/>
                  </a:srgbClr>
                </a:solidFill>
                <a:latin typeface="Times New Roman"/>
                <a:ea typeface="Times New Roman"/>
                <a:cs typeface="Times New Roman"/>
              </a:rPr>
              <a:t> </a:t>
            </a:r>
            <a:r>
              <a:rPr sz="800" kern="0" spc="0" dirty="0">
                <a:solidFill>
                  <a:srgbClr val="000000">
                    <a:alpha val="100000"/>
                  </a:srgbClr>
                </a:solidFill>
                <a:latin typeface="Times New Roman"/>
                <a:ea typeface="Times New Roman"/>
                <a:cs typeface="Times New Roman"/>
              </a:rPr>
              <a:t>-</a:t>
            </a:r>
            <a:endParaRPr sz="800" dirty="0">
              <a:latin typeface="Times New Roman"/>
              <a:ea typeface="Times New Roman"/>
              <a:cs typeface="Times New Roman"/>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2" name="rect 302"/>
          <p:cNvSpPr/>
          <p:nvPr/>
        </p:nvSpPr>
        <p:spPr>
          <a:xfrm>
            <a:off x="4390517" y="989025"/>
            <a:ext cx="1912874" cy="247192"/>
          </a:xfrm>
          <a:prstGeom prst="rect">
            <a:avLst/>
          </a:prstGeom>
          <a:solidFill>
            <a:srgbClr val="D3D3D3">
              <a:alpha val="100000"/>
            </a:srgbClr>
          </a:solidFill>
          <a:ln w="0" cap="flat">
            <a:noFill/>
            <a:prstDash val="solid"/>
            <a:miter lim="0"/>
          </a:ln>
        </p:spPr>
        <p:txBody>
          <a:bodyPr rtlCol="0"/>
          <a:lstStyle/>
          <a:p>
            <a:pPr algn="ctr"/>
            <a:endParaRPr lang="zh-CN" altLang="en-US"/>
          </a:p>
        </p:txBody>
      </p:sp>
      <p:sp>
        <p:nvSpPr>
          <p:cNvPr id="304" name="rect 304"/>
          <p:cNvSpPr/>
          <p:nvPr/>
        </p:nvSpPr>
        <p:spPr>
          <a:xfrm>
            <a:off x="2348027" y="3326003"/>
            <a:ext cx="2367026" cy="198119"/>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306" name="textbox 306"/>
          <p:cNvSpPr/>
          <p:nvPr/>
        </p:nvSpPr>
        <p:spPr>
          <a:xfrm>
            <a:off x="2337765" y="1005014"/>
            <a:ext cx="5982970" cy="4271010"/>
          </a:xfrm>
          <a:prstGeom prst="rect">
            <a:avLst/>
          </a:prstGeom>
          <a:noFill/>
          <a:ln w="0" cap="flat">
            <a:noFill/>
            <a:prstDash val="solid"/>
            <a:miter lim="0"/>
          </a:ln>
        </p:spPr>
        <p:txBody>
          <a:bodyPr vert="horz" wrap="square" lIns="0" tIns="0" rIns="0" bIns="0"/>
          <a:lstStyle/>
          <a:p>
            <a:pPr algn="l" rtl="0" eaLnBrk="0">
              <a:lnSpc>
                <a:spcPct val="77219"/>
              </a:lnSpc>
              <a:tabLst/>
            </a:pPr>
            <a:endParaRPr sz="100" dirty="0">
              <a:latin typeface="Arial"/>
              <a:ea typeface="Arial"/>
              <a:cs typeface="Arial"/>
            </a:endParaRPr>
          </a:p>
          <a:p>
            <a:pPr marL="2070100" algn="l" rtl="0" eaLnBrk="0">
              <a:lnSpc>
                <a:spcPct val="90000"/>
              </a:lnSpc>
              <a:tabLst/>
            </a:pPr>
            <a:r>
              <a:rPr sz="1500" b="1" kern="0" spc="-20" dirty="0">
                <a:solidFill>
                  <a:srgbClr val="EE0000">
                    <a:alpha val="100000"/>
                  </a:srgbClr>
                </a:solidFill>
                <a:latin typeface="KaiTi"/>
                <a:ea typeface="KaiTi"/>
                <a:cs typeface="KaiTi"/>
              </a:rPr>
              <a:t>第</a:t>
            </a:r>
            <a:r>
              <a:rPr sz="1500" kern="0" spc="-320" dirty="0">
                <a:solidFill>
                  <a:srgbClr val="EE0000">
                    <a:alpha val="100000"/>
                  </a:srgbClr>
                </a:solidFill>
                <a:latin typeface="KaiTi"/>
                <a:ea typeface="KaiTi"/>
                <a:cs typeface="KaiTi"/>
              </a:rPr>
              <a:t> </a:t>
            </a:r>
            <a:r>
              <a:rPr sz="1500" b="1" kern="0" spc="-20" dirty="0">
                <a:solidFill>
                  <a:srgbClr val="EE0000">
                    <a:alpha val="100000"/>
                  </a:srgbClr>
                </a:solidFill>
                <a:latin typeface="Times New Roman"/>
                <a:ea typeface="Times New Roman"/>
                <a:cs typeface="Times New Roman"/>
              </a:rPr>
              <a:t>3 </a:t>
            </a:r>
            <a:r>
              <a:rPr sz="1500" b="1" kern="0" spc="-20" dirty="0">
                <a:solidFill>
                  <a:srgbClr val="EE0000">
                    <a:alpha val="100000"/>
                  </a:srgbClr>
                </a:solidFill>
                <a:latin typeface="KaiTi"/>
                <a:ea typeface="KaiTi"/>
                <a:cs typeface="KaiTi"/>
              </a:rPr>
              <a:t>章</a:t>
            </a:r>
            <a:r>
              <a:rPr sz="1500" kern="0" spc="-20" dirty="0">
                <a:solidFill>
                  <a:srgbClr val="EE0000">
                    <a:alpha val="100000"/>
                  </a:srgbClr>
                </a:solidFill>
                <a:latin typeface="KaiTi"/>
                <a:ea typeface="KaiTi"/>
                <a:cs typeface="KaiTi"/>
              </a:rPr>
              <a:t>  </a:t>
            </a:r>
            <a:r>
              <a:rPr sz="1500" b="1" kern="0" spc="-20" dirty="0">
                <a:solidFill>
                  <a:srgbClr val="EE0000">
                    <a:alpha val="100000"/>
                  </a:srgbClr>
                </a:solidFill>
                <a:latin typeface="KaiTi"/>
                <a:ea typeface="KaiTi"/>
                <a:cs typeface="KaiTi"/>
              </a:rPr>
              <a:t>碳及其氧化物</a:t>
            </a:r>
            <a:endParaRPr sz="1500" dirty="0">
              <a:latin typeface="KaiTi"/>
              <a:ea typeface="KaiTi"/>
              <a:cs typeface="KaiTi"/>
            </a:endParaRPr>
          </a:p>
          <a:p>
            <a:pPr algn="l" rtl="0" eaLnBrk="0">
              <a:lnSpc>
                <a:spcPct val="107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marL="18415" algn="l" rtl="0" eaLnBrk="0">
              <a:lnSpc>
                <a:spcPct val="84000"/>
              </a:lnSpc>
              <a:spcBef>
                <a:spcPts val="361"/>
              </a:spcBef>
              <a:tabLst/>
            </a:pPr>
            <a:r>
              <a:rPr sz="1200" b="1" kern="0" spc="-20" dirty="0">
                <a:solidFill>
                  <a:srgbClr val="000000">
                    <a:alpha val="100000"/>
                  </a:srgbClr>
                </a:solidFill>
                <a:latin typeface="KaiTi"/>
                <a:ea typeface="KaiTi"/>
                <a:cs typeface="KaiTi"/>
              </a:rPr>
              <a:t>一、词汇储备</a:t>
            </a:r>
            <a:endParaRPr sz="1200" dirty="0">
              <a:latin typeface="KaiTi"/>
              <a:ea typeface="KaiTi"/>
              <a:cs typeface="KaiTi"/>
            </a:endParaRPr>
          </a:p>
          <a:p>
            <a:pPr marL="27940" algn="l" rtl="0" eaLnBrk="0">
              <a:lnSpc>
                <a:spcPts val="1809"/>
              </a:lnSpc>
              <a:spcBef>
                <a:spcPts val="1225"/>
              </a:spcBef>
              <a:tabLst/>
            </a:pPr>
            <a:r>
              <a:rPr sz="1200" kern="0" spc="-20" dirty="0">
                <a:solidFill>
                  <a:srgbClr val="000000">
                    <a:alpha val="100000"/>
                  </a:srgbClr>
                </a:solidFill>
                <a:latin typeface="Times New Roman"/>
                <a:ea typeface="Times New Roman"/>
                <a:cs typeface="Times New Roman"/>
              </a:rPr>
              <a:t>1.</a:t>
            </a:r>
            <a:r>
              <a:rPr sz="1200" kern="0" spc="7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Microsoft YaHei"/>
                <a:ea typeface="Microsoft YaHei"/>
                <a:cs typeface="Microsoft YaHei"/>
              </a:rPr>
              <a:t>气晷     </a:t>
            </a:r>
            <a:r>
              <a:rPr sz="1200" kern="0" spc="-20" dirty="0">
                <a:solidFill>
                  <a:srgbClr val="000000">
                    <a:alpha val="100000"/>
                  </a:srgbClr>
                </a:solidFill>
                <a:latin typeface="Times New Roman"/>
                <a:ea typeface="Times New Roman"/>
                <a:cs typeface="Times New Roman"/>
              </a:rPr>
              <a:t>2.   </a:t>
            </a:r>
            <a:r>
              <a:rPr sz="1200" kern="0" spc="-20" dirty="0">
                <a:solidFill>
                  <a:srgbClr val="000000">
                    <a:alpha val="100000"/>
                  </a:srgbClr>
                </a:solidFill>
                <a:latin typeface="Microsoft YaHei"/>
                <a:ea typeface="Microsoft YaHei"/>
                <a:cs typeface="Microsoft YaHei"/>
              </a:rPr>
              <a:t>崮晷     </a:t>
            </a:r>
            <a:r>
              <a:rPr sz="1200" kern="0" spc="-20" dirty="0">
                <a:solidFill>
                  <a:srgbClr val="000000">
                    <a:alpha val="100000"/>
                  </a:srgbClr>
                </a:solidFill>
                <a:latin typeface="Times New Roman"/>
                <a:ea typeface="Times New Roman"/>
                <a:cs typeface="Times New Roman"/>
              </a:rPr>
              <a:t>3.</a:t>
            </a:r>
            <a:r>
              <a:rPr sz="1200" kern="0" spc="3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Microsoft YaHei"/>
                <a:ea typeface="Microsoft YaHei"/>
                <a:cs typeface="Microsoft YaHei"/>
              </a:rPr>
              <a:t>演晷      </a:t>
            </a:r>
            <a:r>
              <a:rPr sz="1200" kern="0" spc="-20" dirty="0">
                <a:solidFill>
                  <a:srgbClr val="000000">
                    <a:alpha val="100000"/>
                  </a:srgbClr>
                </a:solidFill>
                <a:latin typeface="Times New Roman"/>
                <a:ea typeface="Times New Roman"/>
                <a:cs typeface="Times New Roman"/>
              </a:rPr>
              <a:t>4.  </a:t>
            </a:r>
            <a:r>
              <a:rPr sz="1200" kern="0" spc="-20" dirty="0">
                <a:solidFill>
                  <a:srgbClr val="000000">
                    <a:alpha val="100000"/>
                  </a:srgbClr>
                </a:solidFill>
                <a:latin typeface="Microsoft YaHei"/>
                <a:ea typeface="Microsoft YaHei"/>
                <a:cs typeface="Microsoft YaHei"/>
              </a:rPr>
              <a:t>穿萃     </a:t>
            </a:r>
            <a:r>
              <a:rPr sz="1200" kern="0" spc="-20" dirty="0">
                <a:solidFill>
                  <a:srgbClr val="000000">
                    <a:alpha val="100000"/>
                  </a:srgbClr>
                </a:solidFill>
                <a:latin typeface="Times New Roman"/>
                <a:ea typeface="Times New Roman"/>
                <a:cs typeface="Times New Roman"/>
              </a:rPr>
              <a:t>5.</a:t>
            </a:r>
            <a:r>
              <a:rPr sz="1200" kern="0" spc="4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Microsoft YaHei"/>
                <a:ea typeface="Microsoft YaHei"/>
                <a:cs typeface="Microsoft YaHei"/>
              </a:rPr>
              <a:t>宽芬      </a:t>
            </a:r>
            <a:r>
              <a:rPr sz="1200" kern="0" spc="-20" dirty="0">
                <a:solidFill>
                  <a:srgbClr val="000000">
                    <a:alpha val="100000"/>
                  </a:srgbClr>
                </a:solidFill>
                <a:latin typeface="Times New Roman"/>
                <a:ea typeface="Times New Roman"/>
                <a:cs typeface="Times New Roman"/>
              </a:rPr>
              <a:t>6.  </a:t>
            </a:r>
            <a:r>
              <a:rPr sz="1200" kern="0" spc="-20" dirty="0">
                <a:solidFill>
                  <a:srgbClr val="000000">
                    <a:alpha val="100000"/>
                  </a:srgbClr>
                </a:solidFill>
                <a:latin typeface="Microsoft YaHei"/>
                <a:ea typeface="Microsoft YaHei"/>
                <a:cs typeface="Microsoft YaHei"/>
              </a:rPr>
              <a:t>芬扉     </a:t>
            </a:r>
            <a:r>
              <a:rPr sz="1200" kern="0" spc="-20" dirty="0">
                <a:solidFill>
                  <a:srgbClr val="000000">
                    <a:alpha val="100000"/>
                  </a:srgbClr>
                </a:solidFill>
                <a:latin typeface="Times New Roman"/>
                <a:ea typeface="Times New Roman"/>
                <a:cs typeface="Times New Roman"/>
              </a:rPr>
              <a:t>7.</a:t>
            </a:r>
            <a:r>
              <a:rPr sz="1200" kern="0" spc="4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Microsoft YaHei"/>
                <a:ea typeface="Microsoft YaHei"/>
                <a:cs typeface="Microsoft YaHei"/>
              </a:rPr>
              <a:t>蹇曙</a:t>
            </a:r>
            <a:endParaRPr sz="1200" dirty="0">
              <a:latin typeface="Microsoft YaHei"/>
              <a:ea typeface="Microsoft YaHei"/>
              <a:cs typeface="Microsoft YaHei"/>
            </a:endParaRPr>
          </a:p>
          <a:p>
            <a:pPr algn="l" rtl="0" eaLnBrk="0">
              <a:lnSpc>
                <a:spcPct val="113000"/>
              </a:lnSpc>
              <a:tabLst/>
            </a:pPr>
            <a:endParaRPr sz="1000" dirty="0">
              <a:latin typeface="Arial"/>
              <a:ea typeface="Arial"/>
              <a:cs typeface="Arial"/>
            </a:endParaRPr>
          </a:p>
          <a:p>
            <a:pPr marL="19050" algn="l" rtl="0" eaLnBrk="0">
              <a:lnSpc>
                <a:spcPts val="1809"/>
              </a:lnSpc>
              <a:spcBef>
                <a:spcPts val="363"/>
              </a:spcBef>
              <a:tabLst/>
            </a:pPr>
            <a:r>
              <a:rPr sz="1200" kern="0" spc="0" dirty="0">
                <a:solidFill>
                  <a:srgbClr val="000000">
                    <a:alpha val="100000"/>
                  </a:srgbClr>
                </a:solidFill>
                <a:latin typeface="Times New Roman"/>
                <a:ea typeface="Times New Roman"/>
                <a:cs typeface="Times New Roman"/>
              </a:rPr>
              <a:t>8.  </a:t>
            </a:r>
            <a:r>
              <a:rPr sz="1200" kern="0" spc="0" dirty="0">
                <a:solidFill>
                  <a:srgbClr val="000000">
                    <a:alpha val="100000"/>
                  </a:srgbClr>
                </a:solidFill>
                <a:latin typeface="Microsoft YaHei"/>
                <a:ea typeface="Microsoft YaHei"/>
                <a:cs typeface="Microsoft YaHei"/>
              </a:rPr>
              <a:t>若炭茄     </a:t>
            </a:r>
            <a:r>
              <a:rPr sz="1200" kern="0" spc="0" dirty="0">
                <a:solidFill>
                  <a:srgbClr val="000000">
                    <a:alpha val="100000"/>
                  </a:srgbClr>
                </a:solidFill>
                <a:latin typeface="Times New Roman"/>
                <a:ea typeface="Times New Roman"/>
                <a:cs typeface="Times New Roman"/>
              </a:rPr>
              <a:t>9.</a:t>
            </a:r>
            <a:r>
              <a:rPr sz="1200" kern="0" spc="5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Microsoft YaHei"/>
                <a:ea typeface="Microsoft YaHei"/>
                <a:cs typeface="Microsoft YaHei"/>
              </a:rPr>
              <a:t>澤强      </a:t>
            </a:r>
            <a:r>
              <a:rPr sz="1200" kern="0" spc="-10" dirty="0">
                <a:solidFill>
                  <a:srgbClr val="000000">
                    <a:alpha val="100000"/>
                  </a:srgbClr>
                </a:solidFill>
                <a:latin typeface="Times New Roman"/>
                <a:ea typeface="Times New Roman"/>
                <a:cs typeface="Times New Roman"/>
              </a:rPr>
              <a:t>10.  </a:t>
            </a:r>
            <a:r>
              <a:rPr sz="1200" kern="0" spc="-10" dirty="0">
                <a:solidFill>
                  <a:srgbClr val="000000">
                    <a:alpha val="100000"/>
                  </a:srgbClr>
                </a:solidFill>
                <a:latin typeface="Microsoft YaHei"/>
                <a:ea typeface="Microsoft YaHei"/>
                <a:cs typeface="Microsoft YaHei"/>
              </a:rPr>
              <a:t>浣篪</a:t>
            </a:r>
            <a:r>
              <a:rPr sz="1200" kern="0" spc="30" dirty="0">
                <a:solidFill>
                  <a:srgbClr val="000000">
                    <a:alpha val="100000"/>
                  </a:srgbClr>
                </a:solidFill>
                <a:latin typeface="Microsoft YaHei"/>
                <a:ea typeface="Microsoft YaHei"/>
                <a:cs typeface="Microsoft YaHei"/>
              </a:rPr>
              <a:t>     </a:t>
            </a:r>
            <a:r>
              <a:rPr sz="1200" kern="0" spc="-10" dirty="0">
                <a:solidFill>
                  <a:srgbClr val="000000">
                    <a:alpha val="100000"/>
                  </a:srgbClr>
                </a:solidFill>
                <a:latin typeface="Times New Roman"/>
                <a:ea typeface="Times New Roman"/>
                <a:cs typeface="Times New Roman"/>
              </a:rPr>
              <a:t>11.</a:t>
            </a:r>
            <a:r>
              <a:rPr sz="1200" kern="0" spc="-10" dirty="0">
                <a:solidFill>
                  <a:srgbClr val="000000">
                    <a:alpha val="100000"/>
                  </a:srgbClr>
                </a:solidFill>
                <a:latin typeface="Microsoft YaHei"/>
                <a:ea typeface="Microsoft YaHei"/>
                <a:cs typeface="Microsoft YaHei"/>
              </a:rPr>
              <a:t>鏖菊</a:t>
            </a:r>
            <a:r>
              <a:rPr sz="1200" kern="0" spc="30" dirty="0">
                <a:solidFill>
                  <a:srgbClr val="000000">
                    <a:alpha val="100000"/>
                  </a:srgbClr>
                </a:solidFill>
                <a:latin typeface="Microsoft YaHei"/>
                <a:ea typeface="Microsoft YaHei"/>
                <a:cs typeface="Microsoft YaHei"/>
              </a:rPr>
              <a:t>     </a:t>
            </a:r>
            <a:r>
              <a:rPr sz="1200" kern="0" spc="-10" dirty="0">
                <a:solidFill>
                  <a:srgbClr val="000000">
                    <a:alpha val="100000"/>
                  </a:srgbClr>
                </a:solidFill>
                <a:latin typeface="Times New Roman"/>
                <a:ea typeface="Times New Roman"/>
                <a:cs typeface="Times New Roman"/>
              </a:rPr>
              <a:t>12.  </a:t>
            </a:r>
            <a:r>
              <a:rPr sz="1200" kern="0" spc="-10" dirty="0">
                <a:solidFill>
                  <a:srgbClr val="000000">
                    <a:alpha val="100000"/>
                  </a:srgbClr>
                </a:solidFill>
                <a:latin typeface="Microsoft YaHei"/>
                <a:ea typeface="Microsoft YaHei"/>
                <a:cs typeface="Microsoft YaHei"/>
              </a:rPr>
              <a:t>莢关λ</a:t>
            </a:r>
            <a:endParaRPr sz="1200" dirty="0">
              <a:latin typeface="Microsoft YaHei"/>
              <a:ea typeface="Microsoft YaHei"/>
              <a:cs typeface="Microsoft YaHei"/>
            </a:endParaRPr>
          </a:p>
          <a:p>
            <a:pPr algn="l" rtl="0" eaLnBrk="0">
              <a:lnSpc>
                <a:spcPct val="139000"/>
              </a:lnSpc>
              <a:tabLst/>
            </a:pPr>
            <a:endParaRPr sz="1000" dirty="0">
              <a:latin typeface="Arial"/>
              <a:ea typeface="Arial"/>
              <a:cs typeface="Arial"/>
            </a:endParaRPr>
          </a:p>
          <a:p>
            <a:pPr algn="l" rtl="0" eaLnBrk="0">
              <a:lnSpc>
                <a:spcPct val="140000"/>
              </a:lnSpc>
              <a:tabLst/>
            </a:pPr>
            <a:endParaRPr sz="1000" dirty="0">
              <a:latin typeface="Arial"/>
              <a:ea typeface="Arial"/>
              <a:cs typeface="Arial"/>
            </a:endParaRPr>
          </a:p>
          <a:p>
            <a:pPr marL="16510" algn="l" rtl="0" eaLnBrk="0">
              <a:lnSpc>
                <a:spcPct val="83000"/>
              </a:lnSpc>
              <a:spcBef>
                <a:spcPts val="361"/>
              </a:spcBef>
              <a:tabLst/>
            </a:pPr>
            <a:r>
              <a:rPr sz="1200" b="1" kern="0" spc="-10" dirty="0">
                <a:solidFill>
                  <a:srgbClr val="000000">
                    <a:alpha val="100000"/>
                  </a:srgbClr>
                </a:solidFill>
                <a:latin typeface="KaiTi"/>
                <a:ea typeface="KaiTi"/>
                <a:cs typeface="KaiTi"/>
              </a:rPr>
              <a:t>二、知识点总结</a:t>
            </a:r>
            <a:endParaRPr sz="1200" dirty="0">
              <a:latin typeface="KaiTi"/>
              <a:ea typeface="KaiTi"/>
              <a:cs typeface="KaiTi"/>
            </a:endParaRPr>
          </a:p>
          <a:p>
            <a:pPr marL="15240" algn="l" rtl="0" eaLnBrk="0">
              <a:lnSpc>
                <a:spcPct val="90000"/>
              </a:lnSpc>
              <a:spcBef>
                <a:spcPts val="1122"/>
              </a:spcBef>
              <a:tabLst/>
            </a:pPr>
            <a:r>
              <a:rPr sz="1200" b="1" kern="0" spc="0" dirty="0">
                <a:solidFill>
                  <a:srgbClr val="000000">
                    <a:alpha val="100000"/>
                  </a:srgbClr>
                </a:solidFill>
                <a:latin typeface="KaiTi"/>
                <a:ea typeface="KaiTi"/>
                <a:cs typeface="KaiTi"/>
              </a:rPr>
              <a:t>知识点</a:t>
            </a:r>
            <a:r>
              <a:rPr sz="1200" kern="0" spc="-270" dirty="0">
                <a:solidFill>
                  <a:srgbClr val="000000">
                    <a:alpha val="100000"/>
                  </a:srgbClr>
                </a:solidFill>
                <a:latin typeface="KaiTi"/>
                <a:ea typeface="KaiTi"/>
                <a:cs typeface="KaiTi"/>
              </a:rPr>
              <a:t> </a:t>
            </a:r>
            <a:r>
              <a:rPr sz="1200" b="1" kern="0" spc="0" dirty="0">
                <a:solidFill>
                  <a:srgbClr val="000000">
                    <a:alpha val="100000"/>
                  </a:srgbClr>
                </a:solidFill>
                <a:latin typeface="Times New Roman"/>
                <a:ea typeface="Times New Roman"/>
                <a:cs typeface="Times New Roman"/>
              </a:rPr>
              <a:t>3-1</a:t>
            </a:r>
            <a:r>
              <a:rPr sz="1200" b="1" kern="0" spc="0" dirty="0">
                <a:solidFill>
                  <a:srgbClr val="000000">
                    <a:alpha val="100000"/>
                  </a:srgbClr>
                </a:solidFill>
                <a:latin typeface="KaiTi"/>
                <a:ea typeface="KaiTi"/>
                <a:cs typeface="KaiTi"/>
              </a:rPr>
              <a:t>：碳</a:t>
            </a:r>
            <a:r>
              <a:rPr sz="1200" kern="0" spc="0" dirty="0">
                <a:solidFill>
                  <a:srgbClr val="000000">
                    <a:alpha val="100000"/>
                  </a:srgbClr>
                </a:solidFill>
                <a:latin typeface="KaiTi"/>
                <a:ea typeface="KaiTi"/>
                <a:cs typeface="KaiTi"/>
              </a:rPr>
              <a:t> </a:t>
            </a:r>
            <a:r>
              <a:rPr sz="1200" b="1" kern="0" spc="0" dirty="0">
                <a:solidFill>
                  <a:srgbClr val="000000">
                    <a:alpha val="100000"/>
                  </a:srgbClr>
                </a:solidFill>
                <a:latin typeface="Times New Roman"/>
                <a:ea typeface="Times New Roman"/>
                <a:cs typeface="Times New Roman"/>
              </a:rPr>
              <a:t>[</a:t>
            </a:r>
            <a:r>
              <a:rPr sz="1200" b="1" kern="0" spc="0" dirty="0">
                <a:solidFill>
                  <a:srgbClr val="000000">
                    <a:alpha val="100000"/>
                  </a:srgbClr>
                </a:solidFill>
                <a:latin typeface="KaiTi"/>
                <a:ea typeface="KaiTi"/>
                <a:cs typeface="KaiTi"/>
              </a:rPr>
              <a:t>化学</a:t>
            </a:r>
            <a:r>
              <a:rPr sz="1200" b="1" kern="0" spc="-10" dirty="0">
                <a:solidFill>
                  <a:srgbClr val="000000">
                    <a:alpha val="100000"/>
                  </a:srgbClr>
                </a:solidFill>
                <a:latin typeface="KaiTi"/>
                <a:ea typeface="KaiTi"/>
                <a:cs typeface="KaiTi"/>
              </a:rPr>
              <a:t>式：</a:t>
            </a:r>
            <a:r>
              <a:rPr sz="1200" b="1" kern="0" spc="-10" dirty="0">
                <a:solidFill>
                  <a:srgbClr val="000000">
                    <a:alpha val="100000"/>
                  </a:srgbClr>
                </a:solidFill>
                <a:latin typeface="Times New Roman"/>
                <a:ea typeface="Times New Roman"/>
                <a:cs typeface="Times New Roman"/>
              </a:rPr>
              <a:t>C</a:t>
            </a:r>
            <a:r>
              <a:rPr sz="1200" b="1" kern="0" spc="-10" dirty="0">
                <a:solidFill>
                  <a:srgbClr val="000000">
                    <a:alpha val="100000"/>
                  </a:srgbClr>
                </a:solidFill>
                <a:latin typeface="KaiTi"/>
                <a:ea typeface="KaiTi"/>
                <a:cs typeface="KaiTi"/>
              </a:rPr>
              <a:t>，固体</a:t>
            </a:r>
            <a:r>
              <a:rPr sz="1200" b="1" kern="0" spc="-10" dirty="0">
                <a:solidFill>
                  <a:srgbClr val="000000">
                    <a:alpha val="100000"/>
                  </a:srgbClr>
                </a:solidFill>
                <a:latin typeface="Times New Roman"/>
                <a:ea typeface="Times New Roman"/>
                <a:cs typeface="Times New Roman"/>
              </a:rPr>
              <a:t>]</a:t>
            </a:r>
            <a:endParaRPr sz="1200" dirty="0">
              <a:latin typeface="Times New Roman"/>
              <a:ea typeface="Times New Roman"/>
              <a:cs typeface="Times New Roman"/>
            </a:endParaRPr>
          </a:p>
          <a:p>
            <a:pPr marL="287020" indent="-264160" algn="l" rtl="0" eaLnBrk="0">
              <a:lnSpc>
                <a:spcPct val="159000"/>
              </a:lnSpc>
              <a:spcBef>
                <a:spcPts val="169"/>
              </a:spcBef>
              <a:tabLst/>
            </a:pPr>
            <a:r>
              <a:rPr sz="1200" kern="0" spc="-10" dirty="0">
                <a:solidFill>
                  <a:srgbClr val="000000">
                    <a:alpha val="100000"/>
                  </a:srgbClr>
                </a:solidFill>
                <a:latin typeface="Wingdings"/>
                <a:ea typeface="Wingdings"/>
                <a:cs typeface="Wingdings"/>
              </a:rPr>
              <a:t>l </a:t>
            </a:r>
            <a:r>
              <a:rPr sz="1200" kern="0" spc="-10" dirty="0">
                <a:solidFill>
                  <a:srgbClr val="000000">
                    <a:alpha val="100000"/>
                  </a:srgbClr>
                </a:solidFill>
                <a:latin typeface="KaiTi"/>
                <a:ea typeface="KaiTi"/>
                <a:cs typeface="KaiTi"/>
              </a:rPr>
              <a:t>碳元素位于元素周期表第二周期</a:t>
            </a:r>
            <a:r>
              <a:rPr sz="1200" u="sng" kern="0" spc="-10" dirty="0">
                <a:solidFill>
                  <a:srgbClr val="000000">
                    <a:alpha val="100000"/>
                  </a:srgbClr>
                </a:solidFill>
                <a:latin typeface="KaiTi"/>
                <a:ea typeface="KaiTi"/>
                <a:cs typeface="KaiTi"/>
              </a:rPr>
              <a:t>第</a:t>
            </a:r>
            <a:r>
              <a:rPr sz="1200" u="sng" kern="0" spc="-280" dirty="0">
                <a:solidFill>
                  <a:srgbClr val="000000">
                    <a:alpha val="100000"/>
                  </a:srgbClr>
                </a:solidFill>
                <a:latin typeface="KaiTi"/>
                <a:ea typeface="KaiTi"/>
                <a:cs typeface="KaiTi"/>
              </a:rPr>
              <a:t> </a:t>
            </a:r>
            <a:r>
              <a:rPr sz="1200" u="sng" kern="0" spc="-10" dirty="0">
                <a:solidFill>
                  <a:srgbClr val="000000">
                    <a:alpha val="100000"/>
                  </a:srgbClr>
                </a:solidFill>
                <a:latin typeface="Times New Roman"/>
                <a:ea typeface="Times New Roman"/>
                <a:cs typeface="Times New Roman"/>
              </a:rPr>
              <a:t>IV </a:t>
            </a:r>
            <a:r>
              <a:rPr sz="1200" u="sng" kern="0" spc="-10" dirty="0">
                <a:solidFill>
                  <a:srgbClr val="000000">
                    <a:alpha val="100000"/>
                  </a:srgbClr>
                </a:solidFill>
                <a:latin typeface="KaiTi"/>
                <a:ea typeface="KaiTi"/>
                <a:cs typeface="KaiTi"/>
              </a:rPr>
              <a:t>族</a:t>
            </a:r>
            <a:r>
              <a:rPr sz="1200" kern="0" spc="-10" dirty="0">
                <a:solidFill>
                  <a:srgbClr val="000000">
                    <a:alpha val="100000"/>
                  </a:srgbClr>
                </a:solidFill>
                <a:latin typeface="KaiTi"/>
                <a:ea typeface="KaiTi"/>
                <a:cs typeface="KaiTi"/>
              </a:rPr>
              <a:t>，原子序数为</a:t>
            </a:r>
            <a:r>
              <a:rPr sz="1200" kern="0" spc="-24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6</a:t>
            </a:r>
            <a:r>
              <a:rPr sz="1200" kern="0" spc="-10" dirty="0">
                <a:solidFill>
                  <a:srgbClr val="000000">
                    <a:alpha val="100000"/>
                  </a:srgbClr>
                </a:solidFill>
                <a:latin typeface="KaiTi"/>
                <a:ea typeface="KaiTi"/>
                <a:cs typeface="KaiTi"/>
              </a:rPr>
              <a:t>，电子排布为</a:t>
            </a:r>
            <a:r>
              <a:rPr sz="1200" kern="0" spc="-1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1s</a:t>
            </a:r>
            <a:r>
              <a:rPr sz="1200" kern="0" spc="-20" baseline="34725" dirty="0">
                <a:solidFill>
                  <a:srgbClr val="000000">
                    <a:alpha val="100000"/>
                  </a:srgbClr>
                </a:solidFill>
                <a:latin typeface="Times New Roman"/>
                <a:ea typeface="Times New Roman"/>
                <a:cs typeface="Times New Roman"/>
              </a:rPr>
              <a:t>2</a:t>
            </a:r>
            <a:r>
              <a:rPr sz="1200" kern="0" spc="-20" dirty="0">
                <a:solidFill>
                  <a:srgbClr val="000000">
                    <a:alpha val="100000"/>
                  </a:srgbClr>
                </a:solidFill>
                <a:latin typeface="Times New Roman"/>
                <a:ea typeface="Times New Roman"/>
                <a:cs typeface="Times New Roman"/>
              </a:rPr>
              <a:t>2s</a:t>
            </a:r>
            <a:r>
              <a:rPr sz="1200" kern="0" spc="-20" baseline="34725" dirty="0">
                <a:solidFill>
                  <a:srgbClr val="000000">
                    <a:alpha val="100000"/>
                  </a:srgbClr>
                </a:solidFill>
                <a:latin typeface="Times New Roman"/>
                <a:ea typeface="Times New Roman"/>
                <a:cs typeface="Times New Roman"/>
              </a:rPr>
              <a:t>2</a:t>
            </a:r>
            <a:r>
              <a:rPr sz="1200" kern="0" spc="-20" dirty="0">
                <a:solidFill>
                  <a:srgbClr val="000000">
                    <a:alpha val="100000"/>
                  </a:srgbClr>
                </a:solidFill>
                <a:latin typeface="Times New Roman"/>
                <a:ea typeface="Times New Roman"/>
                <a:cs typeface="Times New Roman"/>
              </a:rPr>
              <a:t>2p</a:t>
            </a:r>
            <a:r>
              <a:rPr sz="1200" kern="0" spc="-20" baseline="34725" dirty="0">
                <a:solidFill>
                  <a:srgbClr val="000000">
                    <a:alpha val="100000"/>
                  </a:srgbClr>
                </a:solidFill>
                <a:latin typeface="Times New Roman"/>
                <a:ea typeface="Times New Roman"/>
                <a:cs typeface="Times New Roman"/>
              </a:rPr>
              <a:t>2</a:t>
            </a:r>
            <a:r>
              <a:rPr sz="700" kern="0" spc="-2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a:t>
            </a:r>
            <a:r>
              <a:rPr sz="1200" kern="0" spc="-20" dirty="0">
                <a:solidFill>
                  <a:srgbClr val="0101FF">
                    <a:alpha val="100000"/>
                  </a:srgbClr>
                </a:solidFill>
                <a:latin typeface="KaiTi"/>
                <a:ea typeface="KaiTi"/>
                <a:cs typeface="KaiTi"/>
              </a:rPr>
              <a:t>碳元</a:t>
            </a:r>
            <a:r>
              <a:rPr sz="1200" kern="0" spc="0" dirty="0">
                <a:solidFill>
                  <a:srgbClr val="0101FF">
                    <a:alpha val="100000"/>
                  </a:srgbClr>
                </a:solidFill>
                <a:latin typeface="KaiTi"/>
                <a:ea typeface="KaiTi"/>
                <a:cs typeface="KaiTi"/>
              </a:rPr>
              <a:t>素是生命体的核心元素，是生命的基石</a:t>
            </a:r>
            <a:r>
              <a:rPr sz="1200" kern="0" spc="0" dirty="0">
                <a:solidFill>
                  <a:srgbClr val="000000">
                    <a:alpha val="100000"/>
                  </a:srgbClr>
                </a:solidFill>
                <a:latin typeface="KaiTi"/>
                <a:ea typeface="KaiTi"/>
                <a:cs typeface="KaiTi"/>
              </a:rPr>
              <a:t>。在常温下，碳的化学性</a:t>
            </a:r>
            <a:r>
              <a:rPr sz="1200" kern="0" spc="-10" dirty="0">
                <a:solidFill>
                  <a:srgbClr val="000000">
                    <a:alpha val="100000"/>
                  </a:srgbClr>
                </a:solidFill>
                <a:latin typeface="KaiTi"/>
                <a:ea typeface="KaiTi"/>
                <a:cs typeface="KaiTi"/>
              </a:rPr>
              <a:t>质不活泼。但在高温</a:t>
            </a:r>
            <a:r>
              <a:rPr sz="1200" kern="0" spc="-20" dirty="0">
                <a:solidFill>
                  <a:srgbClr val="000000">
                    <a:alpha val="100000"/>
                  </a:srgbClr>
                </a:solidFill>
                <a:latin typeface="KaiTi"/>
                <a:ea typeface="KaiTi"/>
                <a:cs typeface="KaiTi"/>
              </a:rPr>
              <a:t>下，碳能与许多物质发生反应。</a:t>
            </a:r>
            <a:endParaRPr sz="1200" dirty="0">
              <a:latin typeface="KaiTi"/>
              <a:ea typeface="KaiTi"/>
              <a:cs typeface="KaiTi"/>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marL="12700" algn="l" rtl="0" eaLnBrk="0">
              <a:lnSpc>
                <a:spcPct val="90000"/>
              </a:lnSpc>
              <a:spcBef>
                <a:spcPts val="367"/>
              </a:spcBef>
              <a:tabLst/>
            </a:pPr>
            <a:r>
              <a:rPr sz="1200" b="1" kern="0" spc="-10" dirty="0">
                <a:solidFill>
                  <a:srgbClr val="0101FF">
                    <a:alpha val="100000"/>
                  </a:srgbClr>
                </a:solidFill>
                <a:latin typeface="Times New Roman"/>
                <a:ea typeface="Times New Roman"/>
                <a:cs typeface="Times New Roman"/>
              </a:rPr>
              <a:t>3-1-1  </a:t>
            </a:r>
            <a:r>
              <a:rPr sz="1200" b="1" kern="0" spc="-10" dirty="0">
                <a:solidFill>
                  <a:srgbClr val="0101FF">
                    <a:alpha val="100000"/>
                  </a:srgbClr>
                </a:solidFill>
                <a:latin typeface="KaiTi"/>
                <a:ea typeface="KaiTi"/>
                <a:cs typeface="KaiTi"/>
              </a:rPr>
              <a:t>与氧气</a:t>
            </a:r>
            <a:r>
              <a:rPr sz="1200" b="1" kern="0" spc="-10" dirty="0">
                <a:solidFill>
                  <a:srgbClr val="0101FF">
                    <a:alpha val="100000"/>
                  </a:srgbClr>
                </a:solidFill>
                <a:latin typeface="Times New Roman"/>
                <a:ea typeface="Times New Roman"/>
                <a:cs typeface="Times New Roman"/>
              </a:rPr>
              <a:t>(O</a:t>
            </a:r>
            <a:r>
              <a:rPr sz="800" b="1" kern="0" spc="-10" dirty="0">
                <a:solidFill>
                  <a:srgbClr val="0101FF">
                    <a:alpha val="100000"/>
                  </a:srgbClr>
                </a:solidFill>
                <a:latin typeface="Times New Roman"/>
                <a:ea typeface="Times New Roman"/>
                <a:cs typeface="Times New Roman"/>
              </a:rPr>
              <a:t>2</a:t>
            </a:r>
            <a:r>
              <a:rPr sz="1200" b="1" kern="0" spc="-10" dirty="0">
                <a:solidFill>
                  <a:srgbClr val="0101FF">
                    <a:alpha val="100000"/>
                  </a:srgbClr>
                </a:solidFill>
                <a:latin typeface="Times New Roman"/>
                <a:ea typeface="Times New Roman"/>
                <a:cs typeface="Times New Roman"/>
              </a:rPr>
              <a:t>)</a:t>
            </a:r>
            <a:r>
              <a:rPr sz="1200" b="1" kern="0" spc="-10" dirty="0">
                <a:solidFill>
                  <a:srgbClr val="0101FF">
                    <a:alpha val="100000"/>
                  </a:srgbClr>
                </a:solidFill>
                <a:latin typeface="KaiTi"/>
                <a:ea typeface="KaiTi"/>
                <a:cs typeface="KaiTi"/>
              </a:rPr>
              <a:t>的反应（可燃性，氧气浓度不</a:t>
            </a:r>
            <a:r>
              <a:rPr sz="1200" b="1" kern="0" spc="-20" dirty="0">
                <a:solidFill>
                  <a:srgbClr val="0101FF">
                    <a:alpha val="100000"/>
                  </a:srgbClr>
                </a:solidFill>
                <a:latin typeface="KaiTi"/>
                <a:ea typeface="KaiTi"/>
                <a:cs typeface="KaiTi"/>
              </a:rPr>
              <a:t>同，产物不同）</a:t>
            </a:r>
            <a:endParaRPr sz="1200" dirty="0">
              <a:latin typeface="KaiTi"/>
              <a:ea typeface="KaiTi"/>
              <a:cs typeface="KaiTi"/>
            </a:endParaRPr>
          </a:p>
          <a:p>
            <a:pPr algn="l" rtl="0" eaLnBrk="0">
              <a:lnSpc>
                <a:spcPct val="107000"/>
              </a:lnSpc>
              <a:tabLst/>
            </a:pPr>
            <a:endParaRPr sz="800" dirty="0">
              <a:latin typeface="Arial"/>
              <a:ea typeface="Arial"/>
              <a:cs typeface="Arial"/>
            </a:endParaRPr>
          </a:p>
          <a:p>
            <a:pPr marL="22860" algn="l" rtl="0" eaLnBrk="0">
              <a:lnSpc>
                <a:spcPct val="86000"/>
              </a:lnSpc>
              <a:spcBef>
                <a:spcPts val="5"/>
              </a:spcBef>
              <a:tabLst/>
            </a:pPr>
            <a:r>
              <a:rPr sz="1200" kern="0" spc="-30" dirty="0">
                <a:solidFill>
                  <a:srgbClr val="000000">
                    <a:alpha val="100000"/>
                  </a:srgbClr>
                </a:solidFill>
                <a:latin typeface="Wingdings"/>
                <a:ea typeface="Wingdings"/>
                <a:cs typeface="Wingdings"/>
              </a:rPr>
              <a:t>l </a:t>
            </a:r>
            <a:r>
              <a:rPr sz="1200" kern="0" spc="-30" dirty="0">
                <a:solidFill>
                  <a:srgbClr val="000000">
                    <a:alpha val="100000"/>
                  </a:srgbClr>
                </a:solidFill>
                <a:latin typeface="KaiTi"/>
                <a:ea typeface="KaiTi"/>
                <a:cs typeface="KaiTi"/>
              </a:rPr>
              <a:t>碳在氧气或空气中</a:t>
            </a:r>
            <a:r>
              <a:rPr sz="1200" u="sng" kern="0" spc="-30" dirty="0">
                <a:solidFill>
                  <a:srgbClr val="000000">
                    <a:alpha val="100000"/>
                  </a:srgbClr>
                </a:solidFill>
                <a:latin typeface="KaiTi"/>
                <a:ea typeface="KaiTi"/>
                <a:cs typeface="KaiTi"/>
              </a:rPr>
              <a:t>充分燃烧</a:t>
            </a:r>
            <a:r>
              <a:rPr sz="1200" kern="0" spc="-30" dirty="0">
                <a:solidFill>
                  <a:srgbClr val="000000">
                    <a:alpha val="100000"/>
                  </a:srgbClr>
                </a:solidFill>
                <a:latin typeface="KaiTi"/>
                <a:ea typeface="KaiTi"/>
                <a:cs typeface="KaiTi"/>
              </a:rPr>
              <a:t>，生成二氧化碳，放出大量的热</a:t>
            </a:r>
            <a:r>
              <a:rPr sz="1200" kern="0" spc="-40" dirty="0">
                <a:solidFill>
                  <a:srgbClr val="000000">
                    <a:alpha val="100000"/>
                  </a:srgbClr>
                </a:solidFill>
                <a:latin typeface="KaiTi"/>
                <a:ea typeface="KaiTi"/>
                <a:cs typeface="KaiTi"/>
              </a:rPr>
              <a:t>：</a:t>
            </a:r>
            <a:endParaRPr sz="1200" dirty="0">
              <a:latin typeface="KaiTi"/>
              <a:ea typeface="KaiTi"/>
              <a:cs typeface="KaiTi"/>
            </a:endParaRPr>
          </a:p>
        </p:txBody>
      </p:sp>
      <p:sp>
        <p:nvSpPr>
          <p:cNvPr id="308" name="textbox 308"/>
          <p:cNvSpPr/>
          <p:nvPr/>
        </p:nvSpPr>
        <p:spPr>
          <a:xfrm>
            <a:off x="2337765" y="7088658"/>
            <a:ext cx="5430520" cy="2186305"/>
          </a:xfrm>
          <a:prstGeom prst="rect">
            <a:avLst/>
          </a:prstGeom>
          <a:noFill/>
          <a:ln w="0" cap="flat">
            <a:noFill/>
            <a:prstDash val="solid"/>
            <a:miter lim="0"/>
          </a:ln>
        </p:spPr>
        <p:txBody>
          <a:bodyPr vert="horz" wrap="square" lIns="0" tIns="0" rIns="0" bIns="0"/>
          <a:lstStyle/>
          <a:p>
            <a:pPr algn="l" rtl="0" eaLnBrk="0">
              <a:lnSpc>
                <a:spcPct val="87164"/>
              </a:lnSpc>
              <a:tabLst/>
            </a:pPr>
            <a:endParaRPr sz="100" dirty="0">
              <a:latin typeface="Arial"/>
              <a:ea typeface="Arial"/>
              <a:cs typeface="Arial"/>
            </a:endParaRPr>
          </a:p>
          <a:p>
            <a:pPr marL="1786890" algn="l" rtl="0" eaLnBrk="0">
              <a:lnSpc>
                <a:spcPct val="90000"/>
              </a:lnSpc>
              <a:tabLst/>
            </a:pPr>
            <a:r>
              <a:rPr sz="1200" kern="0" spc="-10" dirty="0">
                <a:solidFill>
                  <a:srgbClr val="385623">
                    <a:alpha val="100000"/>
                  </a:srgbClr>
                </a:solidFill>
                <a:latin typeface="Times New Roman"/>
                <a:ea typeface="Times New Roman"/>
                <a:cs typeface="Times New Roman"/>
              </a:rPr>
              <a:t>C</a:t>
            </a:r>
            <a:r>
              <a:rPr sz="1200" kern="0" spc="-10" dirty="0">
                <a:solidFill>
                  <a:srgbClr val="385623">
                    <a:alpha val="100000"/>
                  </a:srgbClr>
                </a:solidFill>
                <a:latin typeface="KaiTi"/>
                <a:ea typeface="KaiTi"/>
                <a:cs typeface="KaiTi"/>
              </a:rPr>
              <a:t>：碳</a:t>
            </a:r>
            <a:r>
              <a:rPr sz="1200" kern="0" spc="-10" dirty="0">
                <a:solidFill>
                  <a:srgbClr val="385623">
                    <a:alpha val="100000"/>
                  </a:srgbClr>
                </a:solidFill>
                <a:latin typeface="KaiTi"/>
                <a:ea typeface="KaiTi"/>
                <a:cs typeface="KaiTi"/>
              </a:rPr>
              <a:t>   </a:t>
            </a:r>
            <a:r>
              <a:rPr sz="1200" kern="0" spc="-10" dirty="0">
                <a:solidFill>
                  <a:srgbClr val="385623">
                    <a:alpha val="100000"/>
                  </a:srgbClr>
                </a:solidFill>
                <a:latin typeface="Times New Roman"/>
                <a:ea typeface="Times New Roman"/>
                <a:cs typeface="Times New Roman"/>
              </a:rPr>
              <a:t>O</a:t>
            </a:r>
            <a:r>
              <a:rPr sz="1200" kern="0" spc="-10" baseline="-4340" dirty="0">
                <a:solidFill>
                  <a:srgbClr val="385623">
                    <a:alpha val="100000"/>
                  </a:srgbClr>
                </a:solidFill>
                <a:latin typeface="Times New Roman"/>
                <a:ea typeface="Times New Roman"/>
                <a:cs typeface="Times New Roman"/>
              </a:rPr>
              <a:t>2</a:t>
            </a:r>
            <a:r>
              <a:rPr sz="1200" kern="0" spc="-10" dirty="0">
                <a:solidFill>
                  <a:srgbClr val="385623">
                    <a:alpha val="100000"/>
                  </a:srgbClr>
                </a:solidFill>
                <a:latin typeface="KaiTi"/>
                <a:ea typeface="KaiTi"/>
                <a:cs typeface="KaiTi"/>
              </a:rPr>
              <a:t>：氧气</a:t>
            </a:r>
            <a:r>
              <a:rPr sz="1200" kern="0" spc="40" dirty="0">
                <a:solidFill>
                  <a:srgbClr val="385623">
                    <a:alpha val="100000"/>
                  </a:srgbClr>
                </a:solidFill>
                <a:latin typeface="KaiTi"/>
                <a:ea typeface="KaiTi"/>
                <a:cs typeface="KaiTi"/>
              </a:rPr>
              <a:t>   </a:t>
            </a:r>
            <a:r>
              <a:rPr sz="1200" kern="0" spc="-10" dirty="0">
                <a:solidFill>
                  <a:srgbClr val="385623">
                    <a:alpha val="100000"/>
                  </a:srgbClr>
                </a:solidFill>
                <a:latin typeface="Times New Roman"/>
                <a:ea typeface="Times New Roman"/>
                <a:cs typeface="Times New Roman"/>
              </a:rPr>
              <a:t>CO</a:t>
            </a:r>
            <a:r>
              <a:rPr sz="1200" kern="0" spc="-10" dirty="0">
                <a:solidFill>
                  <a:srgbClr val="385623">
                    <a:alpha val="100000"/>
                  </a:srgbClr>
                </a:solidFill>
                <a:latin typeface="KaiTi"/>
                <a:ea typeface="KaiTi"/>
                <a:cs typeface="KaiTi"/>
              </a:rPr>
              <a:t>：一氧化碳</a:t>
            </a:r>
            <a:endParaRPr sz="1200" dirty="0">
              <a:latin typeface="KaiTi"/>
              <a:ea typeface="KaiTi"/>
              <a:cs typeface="KaiTi"/>
            </a:endParaRPr>
          </a:p>
          <a:p>
            <a:pPr algn="l" rtl="0" eaLnBrk="0">
              <a:lnSpc>
                <a:spcPct val="114000"/>
              </a:lnSpc>
              <a:tabLst/>
            </a:pPr>
            <a:endParaRPr sz="1000" dirty="0">
              <a:latin typeface="Arial"/>
              <a:ea typeface="Arial"/>
              <a:cs typeface="Arial"/>
            </a:endParaRPr>
          </a:p>
          <a:p>
            <a:pPr algn="l" rtl="0" eaLnBrk="0">
              <a:lnSpc>
                <a:spcPct val="114000"/>
              </a:lnSpc>
              <a:tabLst/>
            </a:pPr>
            <a:endParaRPr sz="1000" dirty="0">
              <a:latin typeface="Arial"/>
              <a:ea typeface="Arial"/>
              <a:cs typeface="Arial"/>
            </a:endParaRPr>
          </a:p>
          <a:p>
            <a:pPr marL="12700" algn="l" rtl="0" eaLnBrk="0">
              <a:lnSpc>
                <a:spcPct val="90000"/>
              </a:lnSpc>
              <a:spcBef>
                <a:spcPts val="365"/>
              </a:spcBef>
              <a:tabLst/>
            </a:pPr>
            <a:r>
              <a:rPr sz="1200" b="1" kern="0" spc="0" dirty="0">
                <a:solidFill>
                  <a:srgbClr val="0101FF">
                    <a:alpha val="100000"/>
                  </a:srgbClr>
                </a:solidFill>
                <a:latin typeface="Times New Roman"/>
                <a:ea typeface="Times New Roman"/>
                <a:cs typeface="Times New Roman"/>
              </a:rPr>
              <a:t>3-1-2  </a:t>
            </a:r>
            <a:r>
              <a:rPr sz="1200" b="1" kern="0" spc="0" dirty="0">
                <a:solidFill>
                  <a:srgbClr val="0101FF">
                    <a:alpha val="100000"/>
                  </a:srgbClr>
                </a:solidFill>
                <a:latin typeface="KaiTi"/>
                <a:ea typeface="KaiTi"/>
                <a:cs typeface="KaiTi"/>
              </a:rPr>
              <a:t>与某些氧化物的反应（</a:t>
            </a:r>
            <a:r>
              <a:rPr sz="1200" u="sng" kern="0" spc="0" dirty="0">
                <a:solidFill>
                  <a:srgbClr val="FF0000">
                    <a:alpha val="100000"/>
                  </a:srgbClr>
                </a:solidFill>
                <a:latin typeface="KaiTi"/>
                <a:ea typeface="KaiTi"/>
                <a:cs typeface="KaiTi"/>
              </a:rPr>
              <a:t>还原</a:t>
            </a:r>
            <a:r>
              <a:rPr sz="1200" u="sng" kern="0" spc="-10" dirty="0">
                <a:solidFill>
                  <a:srgbClr val="FF0000">
                    <a:alpha val="100000"/>
                  </a:srgbClr>
                </a:solidFill>
                <a:latin typeface="KaiTi"/>
                <a:ea typeface="KaiTi"/>
                <a:cs typeface="KaiTi"/>
              </a:rPr>
              <a:t>性</a:t>
            </a:r>
            <a:r>
              <a:rPr sz="1200" b="1" kern="0" spc="-10" dirty="0">
                <a:solidFill>
                  <a:srgbClr val="0101FF">
                    <a:alpha val="100000"/>
                  </a:srgbClr>
                </a:solidFill>
                <a:latin typeface="KaiTi"/>
                <a:ea typeface="KaiTi"/>
                <a:cs typeface="KaiTi"/>
              </a:rPr>
              <a:t>）</a:t>
            </a:r>
            <a:endParaRPr sz="1200" dirty="0">
              <a:latin typeface="KaiTi"/>
              <a:ea typeface="KaiTi"/>
              <a:cs typeface="KaiTi"/>
            </a:endParaRPr>
          </a:p>
          <a:p>
            <a:pPr marL="22860" algn="l" rtl="0" eaLnBrk="0">
              <a:lnSpc>
                <a:spcPct val="93000"/>
              </a:lnSpc>
              <a:spcBef>
                <a:spcPts val="1045"/>
              </a:spcBef>
              <a:tabLst/>
            </a:pPr>
            <a:r>
              <a:rPr sz="1800" kern="0" spc="0" baseline="2893" dirty="0">
                <a:solidFill>
                  <a:srgbClr val="000000">
                    <a:alpha val="100000"/>
                  </a:srgbClr>
                </a:solidFill>
                <a:latin typeface="Wingdings"/>
                <a:ea typeface="Wingdings"/>
                <a:cs typeface="Wingdings"/>
              </a:rPr>
              <a:t>l</a:t>
            </a:r>
            <a:r>
              <a:rPr sz="1100" kern="0" spc="0" dirty="0">
                <a:solidFill>
                  <a:srgbClr val="000000">
                    <a:alpha val="100000"/>
                  </a:srgbClr>
                </a:solidFill>
                <a:latin typeface="Wingdings"/>
                <a:ea typeface="Wingdings"/>
                <a:cs typeface="Wingdings"/>
              </a:rPr>
              <a:t> </a:t>
            </a:r>
            <a:r>
              <a:rPr sz="1800" kern="0" spc="0" baseline="2893" dirty="0">
                <a:solidFill>
                  <a:srgbClr val="000000">
                    <a:alpha val="100000"/>
                  </a:srgbClr>
                </a:solidFill>
                <a:latin typeface="KaiTi"/>
                <a:ea typeface="KaiTi"/>
                <a:cs typeface="KaiTi"/>
              </a:rPr>
              <a:t>加热下木炭能将黑色的氧化铜还原成红色的铜，同时放出二氧化碳</a:t>
            </a:r>
            <a:r>
              <a:rPr sz="1800" kern="0" spc="-10" baseline="2893" dirty="0">
                <a:solidFill>
                  <a:srgbClr val="000000">
                    <a:alpha val="100000"/>
                  </a:srgbClr>
                </a:solidFill>
                <a:latin typeface="KaiTi"/>
                <a:ea typeface="KaiTi"/>
                <a:cs typeface="KaiTi"/>
              </a:rPr>
              <a:t>气体：</a:t>
            </a:r>
            <a:r>
              <a:rPr sz="1100" kern="0" spc="370" dirty="0">
                <a:solidFill>
                  <a:srgbClr val="000000">
                    <a:alpha val="100000"/>
                  </a:srgbClr>
                </a:solidFill>
                <a:latin typeface="KaiTi"/>
                <a:ea typeface="KaiTi"/>
                <a:cs typeface="KaiTi"/>
              </a:rPr>
              <a:t> </a:t>
            </a:r>
            <a:r>
              <a:rPr sz="1800" u="sng" kern="0" spc="-10" baseline="2893" dirty="0">
                <a:solidFill>
                  <a:srgbClr val="0101FF">
                    <a:alpha val="100000"/>
                  </a:srgbClr>
                </a:solidFill>
                <a:latin typeface="Times New Roman"/>
                <a:ea typeface="Times New Roman"/>
                <a:cs typeface="Times New Roman"/>
              </a:rPr>
              <a:t>[H</a:t>
            </a:r>
            <a:r>
              <a:rPr sz="800" u="sng" kern="0" spc="-10" dirty="0">
                <a:solidFill>
                  <a:srgbClr val="0101FF">
                    <a:alpha val="100000"/>
                  </a:srgbClr>
                </a:solidFill>
                <a:latin typeface="Times New Roman"/>
                <a:ea typeface="Times New Roman"/>
                <a:cs typeface="Times New Roman"/>
              </a:rPr>
              <a:t>2</a:t>
            </a:r>
            <a:r>
              <a:rPr sz="1800" u="sng" kern="0" spc="-10" baseline="2893" dirty="0">
                <a:solidFill>
                  <a:srgbClr val="0101FF">
                    <a:alpha val="100000"/>
                  </a:srgbClr>
                </a:solidFill>
                <a:latin typeface="Times New Roman"/>
                <a:ea typeface="Times New Roman"/>
                <a:cs typeface="Times New Roman"/>
              </a:rPr>
              <a:t>]</a:t>
            </a:r>
            <a:endParaRPr sz="1800" baseline="2893" dirty="0">
              <a:latin typeface="Times New Roman"/>
              <a:ea typeface="Times New Roman"/>
              <a:cs typeface="Times New Roman"/>
            </a:endParaRPr>
          </a:p>
          <a:p>
            <a:pPr marL="1712595" algn="l" rtl="0" eaLnBrk="0">
              <a:lnSpc>
                <a:spcPct val="85000"/>
              </a:lnSpc>
              <a:spcBef>
                <a:spcPts val="855"/>
              </a:spcBef>
              <a:tabLst/>
            </a:pPr>
            <a:r>
              <a:rPr sz="3600" kern="0" spc="-390" dirty="0">
                <a:solidFill>
                  <a:srgbClr val="B86969">
                    <a:alpha val="100000"/>
                  </a:srgbClr>
                </a:solidFill>
                <a:latin typeface="Arial"/>
                <a:ea typeface="Arial"/>
                <a:cs typeface="Arial"/>
              </a:rPr>
              <a:t>zcu</a:t>
            </a:r>
            <a:r>
              <a:rPr sz="3600" kern="0" spc="-780" dirty="0">
                <a:solidFill>
                  <a:srgbClr val="B86969">
                    <a:alpha val="100000"/>
                  </a:srgbClr>
                </a:solidFill>
                <a:latin typeface="Arial"/>
                <a:ea typeface="Arial"/>
                <a:cs typeface="Arial"/>
              </a:rPr>
              <a:t> </a:t>
            </a:r>
            <a:r>
              <a:rPr sz="3600" kern="0" spc="-390" dirty="0">
                <a:solidFill>
                  <a:srgbClr val="B86969">
                    <a:alpha val="100000"/>
                  </a:srgbClr>
                </a:solidFill>
                <a:latin typeface="Arial Unicode MS"/>
                <a:ea typeface="Arial Unicode MS"/>
                <a:cs typeface="Arial Unicode MS"/>
              </a:rPr>
              <a:t>orc⃞zcu</a:t>
            </a:r>
            <a:r>
              <a:rPr sz="3600" kern="0" spc="-800" dirty="0">
                <a:solidFill>
                  <a:srgbClr val="B86969">
                    <a:alpha val="100000"/>
                  </a:srgbClr>
                </a:solidFill>
                <a:latin typeface="Arial Unicode MS"/>
                <a:ea typeface="Arial Unicode MS"/>
                <a:cs typeface="Arial Unicode MS"/>
              </a:rPr>
              <a:t> </a:t>
            </a:r>
            <a:r>
              <a:rPr sz="3600" kern="0" spc="-390" dirty="0">
                <a:solidFill>
                  <a:srgbClr val="B86969">
                    <a:alpha val="100000"/>
                  </a:srgbClr>
                </a:solidFill>
                <a:latin typeface="Arial"/>
                <a:ea typeface="Arial"/>
                <a:cs typeface="Arial"/>
              </a:rPr>
              <a:t>rco,</a:t>
            </a:r>
            <a:endParaRPr sz="3600" dirty="0">
              <a:latin typeface="Arial"/>
              <a:ea typeface="Arial"/>
              <a:cs typeface="Arial"/>
            </a:endParaRPr>
          </a:p>
          <a:p>
            <a:pPr marL="1264920" algn="l" rtl="0" eaLnBrk="0">
              <a:lnSpc>
                <a:spcPct val="90000"/>
              </a:lnSpc>
              <a:spcBef>
                <a:spcPts val="886"/>
              </a:spcBef>
              <a:tabLst/>
            </a:pPr>
            <a:r>
              <a:rPr sz="1200" kern="0" spc="-10" dirty="0">
                <a:solidFill>
                  <a:srgbClr val="385623">
                    <a:alpha val="100000"/>
                  </a:srgbClr>
                </a:solidFill>
                <a:latin typeface="Times New Roman"/>
                <a:ea typeface="Times New Roman"/>
                <a:cs typeface="Times New Roman"/>
              </a:rPr>
              <a:t>CuO</a:t>
            </a:r>
            <a:r>
              <a:rPr sz="1200" kern="0" spc="-10" dirty="0">
                <a:solidFill>
                  <a:srgbClr val="385623">
                    <a:alpha val="100000"/>
                  </a:srgbClr>
                </a:solidFill>
                <a:latin typeface="KaiTi"/>
                <a:ea typeface="KaiTi"/>
                <a:cs typeface="KaiTi"/>
              </a:rPr>
              <a:t>：氧化铜</a:t>
            </a:r>
            <a:r>
              <a:rPr sz="1200" kern="0" spc="-10" dirty="0">
                <a:solidFill>
                  <a:srgbClr val="385623">
                    <a:alpha val="100000"/>
                  </a:srgbClr>
                </a:solidFill>
                <a:latin typeface="KaiTi"/>
                <a:ea typeface="KaiTi"/>
                <a:cs typeface="KaiTi"/>
              </a:rPr>
              <a:t>   </a:t>
            </a:r>
            <a:r>
              <a:rPr sz="1200" kern="0" spc="-10" dirty="0">
                <a:solidFill>
                  <a:srgbClr val="385623">
                    <a:alpha val="100000"/>
                  </a:srgbClr>
                </a:solidFill>
                <a:latin typeface="Times New Roman"/>
                <a:ea typeface="Times New Roman"/>
                <a:cs typeface="Times New Roman"/>
              </a:rPr>
              <a:t>C</a:t>
            </a:r>
            <a:r>
              <a:rPr sz="1200" kern="0" spc="-10" dirty="0">
                <a:solidFill>
                  <a:srgbClr val="385623">
                    <a:alpha val="100000"/>
                  </a:srgbClr>
                </a:solidFill>
                <a:latin typeface="KaiTi"/>
                <a:ea typeface="KaiTi"/>
                <a:cs typeface="KaiTi"/>
              </a:rPr>
              <a:t>：碳</a:t>
            </a:r>
            <a:r>
              <a:rPr sz="1200" kern="0" spc="10" dirty="0">
                <a:solidFill>
                  <a:srgbClr val="385623">
                    <a:alpha val="100000"/>
                  </a:srgbClr>
                </a:solidFill>
                <a:latin typeface="KaiTi"/>
                <a:ea typeface="KaiTi"/>
                <a:cs typeface="KaiTi"/>
              </a:rPr>
              <a:t>   </a:t>
            </a:r>
            <a:r>
              <a:rPr sz="1200" kern="0" spc="-10" dirty="0">
                <a:solidFill>
                  <a:srgbClr val="385623">
                    <a:alpha val="100000"/>
                  </a:srgbClr>
                </a:solidFill>
                <a:latin typeface="Times New Roman"/>
                <a:ea typeface="Times New Roman"/>
                <a:cs typeface="Times New Roman"/>
              </a:rPr>
              <a:t>Cu</a:t>
            </a:r>
            <a:r>
              <a:rPr sz="1200" kern="0" spc="-10" dirty="0">
                <a:solidFill>
                  <a:srgbClr val="385623">
                    <a:alpha val="100000"/>
                  </a:srgbClr>
                </a:solidFill>
                <a:latin typeface="KaiTi"/>
                <a:ea typeface="KaiTi"/>
                <a:cs typeface="KaiTi"/>
              </a:rPr>
              <a:t>：铜</a:t>
            </a:r>
            <a:r>
              <a:rPr sz="1200" kern="0" spc="50" dirty="0">
                <a:solidFill>
                  <a:srgbClr val="385623">
                    <a:alpha val="100000"/>
                  </a:srgbClr>
                </a:solidFill>
                <a:latin typeface="KaiTi"/>
                <a:ea typeface="KaiTi"/>
                <a:cs typeface="KaiTi"/>
              </a:rPr>
              <a:t>   </a:t>
            </a:r>
            <a:r>
              <a:rPr sz="1200" kern="0" spc="-10" dirty="0">
                <a:solidFill>
                  <a:srgbClr val="385623">
                    <a:alpha val="100000"/>
                  </a:srgbClr>
                </a:solidFill>
                <a:latin typeface="Times New Roman"/>
                <a:ea typeface="Times New Roman"/>
                <a:cs typeface="Times New Roman"/>
              </a:rPr>
              <a:t>CO</a:t>
            </a:r>
            <a:r>
              <a:rPr sz="1200" kern="0" spc="-10" baseline="-4340" dirty="0">
                <a:solidFill>
                  <a:srgbClr val="385623">
                    <a:alpha val="100000"/>
                  </a:srgbClr>
                </a:solidFill>
                <a:latin typeface="Times New Roman"/>
                <a:ea typeface="Times New Roman"/>
                <a:cs typeface="Times New Roman"/>
              </a:rPr>
              <a:t>2</a:t>
            </a:r>
            <a:r>
              <a:rPr sz="1200" kern="0" spc="-10" dirty="0">
                <a:solidFill>
                  <a:srgbClr val="385623">
                    <a:alpha val="100000"/>
                  </a:srgbClr>
                </a:solidFill>
                <a:latin typeface="KaiTi"/>
                <a:ea typeface="KaiTi"/>
                <a:cs typeface="KaiTi"/>
              </a:rPr>
              <a:t>：二氧化碳</a:t>
            </a:r>
            <a:endParaRPr sz="1200" dirty="0">
              <a:latin typeface="KaiTi"/>
              <a:ea typeface="KaiTi"/>
              <a:cs typeface="KaiTi"/>
            </a:endParaRPr>
          </a:p>
          <a:p>
            <a:pPr algn="l" rtl="0" eaLnBrk="0">
              <a:lnSpc>
                <a:spcPct val="107000"/>
              </a:lnSpc>
              <a:tabLst/>
            </a:pPr>
            <a:endParaRPr sz="800" dirty="0">
              <a:latin typeface="Arial"/>
              <a:ea typeface="Arial"/>
              <a:cs typeface="Arial"/>
            </a:endParaRPr>
          </a:p>
          <a:p>
            <a:pPr marL="22860" algn="l" rtl="0" eaLnBrk="0">
              <a:lnSpc>
                <a:spcPct val="85000"/>
              </a:lnSpc>
              <a:spcBef>
                <a:spcPts val="7"/>
              </a:spcBef>
              <a:tabLst/>
            </a:pPr>
            <a:r>
              <a:rPr sz="1200" kern="0" spc="-30" dirty="0">
                <a:solidFill>
                  <a:srgbClr val="000000">
                    <a:alpha val="100000"/>
                  </a:srgbClr>
                </a:solidFill>
                <a:latin typeface="Wingdings"/>
                <a:ea typeface="Wingdings"/>
                <a:cs typeface="Wingdings"/>
              </a:rPr>
              <a:t>l </a:t>
            </a:r>
            <a:r>
              <a:rPr sz="1200" kern="0" spc="-30" dirty="0">
                <a:solidFill>
                  <a:srgbClr val="000000">
                    <a:alpha val="100000"/>
                  </a:srgbClr>
                </a:solidFill>
                <a:latin typeface="KaiTi"/>
                <a:ea typeface="KaiTi"/>
                <a:cs typeface="KaiTi"/>
              </a:rPr>
              <a:t>灼热的碳还能使二氧</a:t>
            </a:r>
            <a:r>
              <a:rPr sz="1200" kern="0" spc="-40" dirty="0">
                <a:solidFill>
                  <a:srgbClr val="000000">
                    <a:alpha val="100000"/>
                  </a:srgbClr>
                </a:solidFill>
                <a:latin typeface="KaiTi"/>
                <a:ea typeface="KaiTi"/>
                <a:cs typeface="KaiTi"/>
              </a:rPr>
              <a:t>化碳还原成一氧化碳：</a:t>
            </a:r>
            <a:endParaRPr sz="1200" dirty="0">
              <a:latin typeface="KaiTi"/>
              <a:ea typeface="KaiTi"/>
              <a:cs typeface="KaiTi"/>
            </a:endParaRPr>
          </a:p>
        </p:txBody>
      </p:sp>
      <p:sp>
        <p:nvSpPr>
          <p:cNvPr id="310" name="textbox 310"/>
          <p:cNvSpPr/>
          <p:nvPr/>
        </p:nvSpPr>
        <p:spPr>
          <a:xfrm>
            <a:off x="2348128" y="5941086"/>
            <a:ext cx="4265930" cy="490855"/>
          </a:xfrm>
          <a:prstGeom prst="rect">
            <a:avLst/>
          </a:prstGeom>
          <a:noFill/>
          <a:ln w="0" cap="flat">
            <a:noFill/>
            <a:prstDash val="solid"/>
            <a:miter lim="0"/>
          </a:ln>
        </p:spPr>
        <p:txBody>
          <a:bodyPr vert="horz" wrap="square" lIns="0" tIns="0" rIns="0" bIns="0"/>
          <a:lstStyle/>
          <a:p>
            <a:pPr algn="l" rtl="0" eaLnBrk="0">
              <a:lnSpc>
                <a:spcPct val="87166"/>
              </a:lnSpc>
              <a:tabLst/>
            </a:pPr>
            <a:endParaRPr sz="100" dirty="0">
              <a:latin typeface="Arial"/>
              <a:ea typeface="Arial"/>
              <a:cs typeface="Arial"/>
            </a:endParaRPr>
          </a:p>
          <a:p>
            <a:pPr algn="r" rtl="0" eaLnBrk="0">
              <a:lnSpc>
                <a:spcPct val="90000"/>
              </a:lnSpc>
              <a:tabLst/>
            </a:pPr>
            <a:r>
              <a:rPr sz="1200" kern="0" spc="-10" dirty="0">
                <a:solidFill>
                  <a:srgbClr val="385623">
                    <a:alpha val="100000"/>
                  </a:srgbClr>
                </a:solidFill>
                <a:latin typeface="Times New Roman"/>
                <a:ea typeface="Times New Roman"/>
                <a:cs typeface="Times New Roman"/>
              </a:rPr>
              <a:t>C</a:t>
            </a:r>
            <a:r>
              <a:rPr sz="1200" kern="0" spc="-10" dirty="0">
                <a:solidFill>
                  <a:srgbClr val="385623">
                    <a:alpha val="100000"/>
                  </a:srgbClr>
                </a:solidFill>
                <a:latin typeface="KaiTi"/>
                <a:ea typeface="KaiTi"/>
                <a:cs typeface="KaiTi"/>
              </a:rPr>
              <a:t>：碳</a:t>
            </a:r>
            <a:r>
              <a:rPr sz="1200" kern="0" spc="-10" dirty="0">
                <a:solidFill>
                  <a:srgbClr val="385623">
                    <a:alpha val="100000"/>
                  </a:srgbClr>
                </a:solidFill>
                <a:latin typeface="KaiTi"/>
                <a:ea typeface="KaiTi"/>
                <a:cs typeface="KaiTi"/>
              </a:rPr>
              <a:t>   </a:t>
            </a:r>
            <a:r>
              <a:rPr sz="1200" kern="0" spc="-10" dirty="0">
                <a:solidFill>
                  <a:srgbClr val="385623">
                    <a:alpha val="100000"/>
                  </a:srgbClr>
                </a:solidFill>
                <a:latin typeface="Times New Roman"/>
                <a:ea typeface="Times New Roman"/>
                <a:cs typeface="Times New Roman"/>
              </a:rPr>
              <a:t>O</a:t>
            </a:r>
            <a:r>
              <a:rPr sz="1200" kern="0" spc="-10" baseline="-4340" dirty="0">
                <a:solidFill>
                  <a:srgbClr val="385623">
                    <a:alpha val="100000"/>
                  </a:srgbClr>
                </a:solidFill>
                <a:latin typeface="Times New Roman"/>
                <a:ea typeface="Times New Roman"/>
                <a:cs typeface="Times New Roman"/>
              </a:rPr>
              <a:t>2</a:t>
            </a:r>
            <a:r>
              <a:rPr sz="1200" kern="0" spc="-10" dirty="0">
                <a:solidFill>
                  <a:srgbClr val="385623">
                    <a:alpha val="100000"/>
                  </a:srgbClr>
                </a:solidFill>
                <a:latin typeface="KaiTi"/>
                <a:ea typeface="KaiTi"/>
                <a:cs typeface="KaiTi"/>
              </a:rPr>
              <a:t>：氧气</a:t>
            </a:r>
            <a:r>
              <a:rPr sz="1200" kern="0" spc="50" dirty="0">
                <a:solidFill>
                  <a:srgbClr val="385623">
                    <a:alpha val="100000"/>
                  </a:srgbClr>
                </a:solidFill>
                <a:latin typeface="KaiTi"/>
                <a:ea typeface="KaiTi"/>
                <a:cs typeface="KaiTi"/>
              </a:rPr>
              <a:t>   </a:t>
            </a:r>
            <a:r>
              <a:rPr sz="1200" kern="0" spc="-10" dirty="0">
                <a:solidFill>
                  <a:srgbClr val="385623">
                    <a:alpha val="100000"/>
                  </a:srgbClr>
                </a:solidFill>
                <a:latin typeface="Times New Roman"/>
                <a:ea typeface="Times New Roman"/>
                <a:cs typeface="Times New Roman"/>
              </a:rPr>
              <a:t>CO</a:t>
            </a:r>
            <a:r>
              <a:rPr sz="1200" kern="0" spc="-10" baseline="-4340" dirty="0">
                <a:solidFill>
                  <a:srgbClr val="385623">
                    <a:alpha val="100000"/>
                  </a:srgbClr>
                </a:solidFill>
                <a:latin typeface="Times New Roman"/>
                <a:ea typeface="Times New Roman"/>
                <a:cs typeface="Times New Roman"/>
              </a:rPr>
              <a:t>2</a:t>
            </a:r>
            <a:r>
              <a:rPr sz="1200" kern="0" spc="-10" dirty="0">
                <a:solidFill>
                  <a:srgbClr val="385623">
                    <a:alpha val="100000"/>
                  </a:srgbClr>
                </a:solidFill>
                <a:latin typeface="KaiTi"/>
                <a:ea typeface="KaiTi"/>
                <a:cs typeface="KaiTi"/>
              </a:rPr>
              <a:t>：二氧化碳</a:t>
            </a:r>
            <a:endParaRPr sz="1200" dirty="0">
              <a:latin typeface="KaiTi"/>
              <a:ea typeface="KaiTi"/>
              <a:cs typeface="KaiTi"/>
            </a:endParaRPr>
          </a:p>
          <a:p>
            <a:pPr algn="l" rtl="0" eaLnBrk="0">
              <a:lnSpc>
                <a:spcPct val="106000"/>
              </a:lnSpc>
              <a:tabLst/>
            </a:pPr>
            <a:endParaRPr sz="800" dirty="0">
              <a:latin typeface="Arial"/>
              <a:ea typeface="Arial"/>
              <a:cs typeface="Arial"/>
            </a:endParaRPr>
          </a:p>
          <a:p>
            <a:pPr marL="12700" algn="l" rtl="0" eaLnBrk="0">
              <a:lnSpc>
                <a:spcPct val="86000"/>
              </a:lnSpc>
              <a:spcBef>
                <a:spcPts val="4"/>
              </a:spcBef>
              <a:tabLst/>
            </a:pPr>
            <a:r>
              <a:rPr sz="1200" kern="0" spc="-30" dirty="0">
                <a:solidFill>
                  <a:srgbClr val="000000">
                    <a:alpha val="100000"/>
                  </a:srgbClr>
                </a:solidFill>
                <a:latin typeface="Wingdings"/>
                <a:ea typeface="Wingdings"/>
                <a:cs typeface="Wingdings"/>
              </a:rPr>
              <a:t>l </a:t>
            </a:r>
            <a:r>
              <a:rPr sz="1200" kern="0" spc="-30" dirty="0">
                <a:solidFill>
                  <a:srgbClr val="000000">
                    <a:alpha val="100000"/>
                  </a:srgbClr>
                </a:solidFill>
                <a:latin typeface="KaiTi"/>
                <a:ea typeface="KaiTi"/>
                <a:cs typeface="KaiTi"/>
              </a:rPr>
              <a:t>当碳的</a:t>
            </a:r>
            <a:r>
              <a:rPr sz="1200" u="sng" kern="0" spc="-30" dirty="0">
                <a:solidFill>
                  <a:srgbClr val="000000">
                    <a:alpha val="100000"/>
                  </a:srgbClr>
                </a:solidFill>
                <a:latin typeface="KaiTi"/>
                <a:ea typeface="KaiTi"/>
                <a:cs typeface="KaiTi"/>
              </a:rPr>
              <a:t>燃烧不充分</a:t>
            </a:r>
            <a:r>
              <a:rPr sz="1200" kern="0" spc="-30" dirty="0">
                <a:solidFill>
                  <a:srgbClr val="000000">
                    <a:alpha val="100000"/>
                  </a:srgbClr>
                </a:solidFill>
                <a:latin typeface="KaiTi"/>
                <a:ea typeface="KaiTi"/>
                <a:cs typeface="KaiTi"/>
              </a:rPr>
              <a:t>时，生成一</a:t>
            </a:r>
            <a:r>
              <a:rPr sz="1200" kern="0" spc="-40" dirty="0">
                <a:solidFill>
                  <a:srgbClr val="000000">
                    <a:alpha val="100000"/>
                  </a:srgbClr>
                </a:solidFill>
                <a:latin typeface="KaiTi"/>
                <a:ea typeface="KaiTi"/>
                <a:cs typeface="KaiTi"/>
              </a:rPr>
              <a:t>氧化碳，也放出热量：</a:t>
            </a:r>
            <a:endParaRPr sz="1200" dirty="0">
              <a:latin typeface="KaiTi"/>
              <a:ea typeface="KaiTi"/>
              <a:cs typeface="KaiTi"/>
            </a:endParaRPr>
          </a:p>
        </p:txBody>
      </p:sp>
      <p:pic>
        <p:nvPicPr>
          <p:cNvPr id="312" name="picture 312"/>
          <p:cNvPicPr>
            <a:picLocks noChangeAspect="1"/>
          </p:cNvPicPr>
          <p:nvPr/>
        </p:nvPicPr>
        <p:blipFill>
          <a:blip r:embed="rId2"/>
          <a:stretch>
            <a:fillRect/>
          </a:stretch>
        </p:blipFill>
        <p:spPr>
          <a:xfrm rot="21600000">
            <a:off x="4422394" y="6522670"/>
            <a:ext cx="1866264" cy="467537"/>
          </a:xfrm>
          <a:prstGeom prst="rect">
            <a:avLst/>
          </a:prstGeom>
        </p:spPr>
      </p:pic>
      <p:sp>
        <p:nvSpPr>
          <p:cNvPr id="314" name="textbox 314"/>
          <p:cNvSpPr/>
          <p:nvPr/>
        </p:nvSpPr>
        <p:spPr>
          <a:xfrm>
            <a:off x="4497705" y="5367528"/>
            <a:ext cx="1714500" cy="474980"/>
          </a:xfrm>
          <a:prstGeom prst="rect">
            <a:avLst/>
          </a:prstGeom>
          <a:solidFill>
            <a:srgbClr val="A9D18E">
              <a:alpha val="78823"/>
            </a:srgbClr>
          </a:solidFill>
          <a:ln w="0" cap="flat">
            <a:noFill/>
            <a:prstDash val="solid"/>
            <a:miter lim="0"/>
          </a:ln>
        </p:spPr>
        <p:txBody>
          <a:bodyPr vert="horz" wrap="square" lIns="0" tIns="730" rIns="0" bIns="0"/>
          <a:lstStyle/>
          <a:p>
            <a:pPr marL="51435" algn="l" rtl="0" eaLnBrk="0">
              <a:lnSpc>
                <a:spcPct val="84000"/>
              </a:lnSpc>
              <a:spcBef>
                <a:spcPts val="6"/>
              </a:spcBef>
              <a:tabLst/>
            </a:pPr>
            <a:r>
              <a:rPr sz="3700" kern="0" spc="-390" dirty="0">
                <a:solidFill>
                  <a:srgbClr val="A13838">
                    <a:alpha val="100000"/>
                  </a:srgbClr>
                </a:solidFill>
                <a:latin typeface="Microsoft YaHei"/>
                <a:ea typeface="Microsoft YaHei"/>
                <a:cs typeface="Microsoft YaHei"/>
              </a:rPr>
              <a:t>cro,竺co,</a:t>
            </a:r>
            <a:endParaRPr sz="3700" dirty="0">
              <a:latin typeface="Microsoft YaHei"/>
              <a:ea typeface="Microsoft YaHei"/>
              <a:cs typeface="Microsoft YaHei"/>
            </a:endParaRPr>
          </a:p>
        </p:txBody>
      </p:sp>
      <p:sp>
        <p:nvSpPr>
          <p:cNvPr id="316" name="textbox 316"/>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318" name="path 318"/>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320" name="textbox 320"/>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5156"/>
              </a:lnSpc>
              <a:tabLst/>
            </a:pPr>
            <a:endParaRPr sz="100" dirty="0">
              <a:latin typeface="Arial"/>
              <a:ea typeface="Arial"/>
              <a:cs typeface="Arial"/>
            </a:endParaRPr>
          </a:p>
          <a:p>
            <a:pPr marL="12700" algn="l" rtl="0" eaLnBrk="0">
              <a:lnSpc>
                <a:spcPct val="85000"/>
              </a:lnSpc>
              <a:tabLst/>
            </a:pPr>
            <a:r>
              <a:rPr sz="800" kern="0" spc="0" dirty="0">
                <a:solidFill>
                  <a:srgbClr val="000000">
                    <a:alpha val="100000"/>
                  </a:srgbClr>
                </a:solidFill>
                <a:latin typeface="Times New Roman"/>
                <a:ea typeface="Times New Roman"/>
                <a:cs typeface="Times New Roman"/>
              </a:rPr>
              <a:t>-</a:t>
            </a:r>
            <a:r>
              <a:rPr sz="800" kern="0" spc="150" dirty="0">
                <a:solidFill>
                  <a:srgbClr val="000000">
                    <a:alpha val="100000"/>
                  </a:srgbClr>
                </a:solidFill>
                <a:latin typeface="Times New Roman"/>
                <a:ea typeface="Times New Roman"/>
                <a:cs typeface="Times New Roman"/>
              </a:rPr>
              <a:t> </a:t>
            </a:r>
            <a:r>
              <a:rPr sz="800" kern="0" spc="0" dirty="0">
                <a:solidFill>
                  <a:srgbClr val="000000">
                    <a:alpha val="100000"/>
                  </a:srgbClr>
                </a:solidFill>
                <a:latin typeface="Times New Roman"/>
                <a:ea typeface="Times New Roman"/>
                <a:cs typeface="Times New Roman"/>
              </a:rPr>
              <a:t>12</a:t>
            </a:r>
            <a:r>
              <a:rPr sz="800" kern="0" spc="60" dirty="0">
                <a:solidFill>
                  <a:srgbClr val="000000">
                    <a:alpha val="100000"/>
                  </a:srgbClr>
                </a:solidFill>
                <a:latin typeface="Times New Roman"/>
                <a:ea typeface="Times New Roman"/>
                <a:cs typeface="Times New Roman"/>
              </a:rPr>
              <a:t> </a:t>
            </a:r>
            <a:r>
              <a:rPr sz="800" kern="0" spc="0" dirty="0">
                <a:solidFill>
                  <a:srgbClr val="000000">
                    <a:alpha val="100000"/>
                  </a:srgbClr>
                </a:solidFill>
                <a:latin typeface="Times New Roman"/>
                <a:ea typeface="Times New Roman"/>
                <a:cs typeface="Times New Roman"/>
              </a:rPr>
              <a:t>-</a:t>
            </a:r>
            <a:endParaRPr sz="800" dirty="0">
              <a:latin typeface="Times New Roman"/>
              <a:ea typeface="Times New Roman"/>
              <a:cs typeface="Times New Roman"/>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21600000">
            <a:off x="7317345" y="4897047"/>
            <a:ext cx="62681" cy="57036"/>
            <a:chOff x="0" y="0"/>
            <a:chExt cx="62681" cy="57036"/>
          </a:xfrm>
        </p:grpSpPr>
        <p:sp>
          <p:nvSpPr>
            <p:cNvPr id="322" name="path 322"/>
            <p:cNvSpPr/>
            <p:nvPr/>
          </p:nvSpPr>
          <p:spPr>
            <a:xfrm>
              <a:off x="0" y="1015"/>
              <a:ext cx="62681" cy="56021"/>
            </a:xfrm>
            <a:custGeom>
              <a:avLst/>
              <a:gdLst/>
              <a:ahLst/>
              <a:cxnLst/>
              <a:rect l="0" t="0" r="0" b="0"/>
              <a:pathLst>
                <a:path w="98" h="88">
                  <a:moveTo>
                    <a:pt x="2" y="87"/>
                  </a:moveTo>
                  <a:lnTo>
                    <a:pt x="49" y="1"/>
                  </a:lnTo>
                  <a:moveTo>
                    <a:pt x="49" y="1"/>
                  </a:moveTo>
                  <a:lnTo>
                    <a:pt x="96" y="87"/>
                  </a:lnTo>
                </a:path>
              </a:pathLst>
            </a:custGeom>
            <a:noFill/>
            <a:ln w="3323" cap="flat">
              <a:solidFill>
                <a:srgbClr val="000000"/>
              </a:solidFill>
              <a:prstDash val="solid"/>
              <a:round/>
            </a:ln>
          </p:spPr>
          <p:txBody>
            <a:bodyPr rtlCol="0"/>
            <a:lstStyle/>
            <a:p>
              <a:pPr algn="ctr"/>
              <a:endParaRPr lang="zh-CN" altLang="en-US"/>
            </a:p>
          </p:txBody>
        </p:sp>
        <p:sp>
          <p:nvSpPr>
            <p:cNvPr id="324" name="path 324"/>
            <p:cNvSpPr/>
            <p:nvPr/>
          </p:nvSpPr>
          <p:spPr>
            <a:xfrm>
              <a:off x="29660" y="0"/>
              <a:ext cx="3375" cy="3273"/>
            </a:xfrm>
            <a:custGeom>
              <a:avLst/>
              <a:gdLst/>
              <a:ahLst/>
              <a:cxnLst/>
              <a:rect l="0" t="0" r="0" b="0"/>
              <a:pathLst>
                <a:path w="5" h="5">
                  <a:moveTo>
                    <a:pt x="5" y="2"/>
                  </a:moveTo>
                  <a:lnTo>
                    <a:pt x="4" y="4"/>
                  </a:lnTo>
                  <a:lnTo>
                    <a:pt x="2" y="5"/>
                  </a:lnTo>
                  <a:lnTo>
                    <a:pt x="0" y="4"/>
                  </a:lnTo>
                  <a:lnTo>
                    <a:pt x="0" y="2"/>
                  </a:lnTo>
                  <a:lnTo>
                    <a:pt x="0" y="0"/>
                  </a:lnTo>
                  <a:lnTo>
                    <a:pt x="2" y="0"/>
                  </a:lnTo>
                  <a:lnTo>
                    <a:pt x="4" y="0"/>
                  </a:lnTo>
                  <a:lnTo>
                    <a:pt x="5" y="2"/>
                  </a:lnTo>
                  <a:close/>
                </a:path>
              </a:pathLst>
            </a:custGeom>
            <a:solidFill>
              <a:srgbClr val="000000">
                <a:alpha val="100000"/>
              </a:srgbClr>
            </a:solidFill>
            <a:ln w="0" cap="flat">
              <a:noFill/>
              <a:prstDash val="solid"/>
              <a:miter lim="0"/>
            </a:ln>
          </p:spPr>
          <p:txBody>
            <a:bodyPr rtlCol="0"/>
            <a:lstStyle/>
            <a:p>
              <a:pPr algn="ctr"/>
              <a:endParaRPr lang="zh-CN" altLang="en-US"/>
            </a:p>
          </p:txBody>
        </p:sp>
      </p:grpSp>
      <p:sp>
        <p:nvSpPr>
          <p:cNvPr id="326" name="path 326"/>
          <p:cNvSpPr/>
          <p:nvPr/>
        </p:nvSpPr>
        <p:spPr>
          <a:xfrm>
            <a:off x="7318832" y="4951670"/>
            <a:ext cx="59711" cy="3278"/>
          </a:xfrm>
          <a:custGeom>
            <a:avLst/>
            <a:gdLst/>
            <a:ahLst/>
            <a:cxnLst/>
            <a:rect l="0" t="0" r="0" b="0"/>
            <a:pathLst>
              <a:path w="94" h="5">
                <a:moveTo>
                  <a:pt x="94" y="2"/>
                </a:moveTo>
                <a:lnTo>
                  <a:pt x="0" y="2"/>
                </a:lnTo>
              </a:path>
            </a:pathLst>
          </a:custGeom>
          <a:noFill/>
          <a:ln w="3323" cap="flat">
            <a:solidFill>
              <a:srgbClr val="000000"/>
            </a:solidFill>
            <a:prstDash val="solid"/>
            <a:round/>
          </a:ln>
        </p:spPr>
        <p:txBody>
          <a:bodyPr rtlCol="0"/>
          <a:lstStyle/>
          <a:p>
            <a:pPr algn="ctr"/>
            <a:endParaRPr lang="zh-CN" altLang="en-US"/>
          </a:p>
        </p:txBody>
      </p:sp>
      <p:graphicFrame>
        <p:nvGraphicFramePr>
          <p:cNvPr id="328" name="table 328"/>
          <p:cNvGraphicFramePr>
            <a:graphicFrameLocks noGrp="1"/>
          </p:cNvGraphicFramePr>
          <p:nvPr/>
        </p:nvGraphicFramePr>
        <p:xfrm>
          <a:off x="2348027" y="2623058"/>
          <a:ext cx="6035675" cy="5970269"/>
        </p:xfrm>
        <a:graphic>
          <a:graphicData uri="http://schemas.openxmlformats.org/drawingml/2006/table">
            <a:tbl>
              <a:tblPr/>
              <a:tblGrid>
                <a:gridCol w="386715"/>
                <a:gridCol w="854710"/>
                <a:gridCol w="2809240"/>
                <a:gridCol w="1985010"/>
              </a:tblGrid>
              <a:tr h="297180">
                <a:tc gridSpan="2">
                  <a:txBody>
                    <a:bodyPr/>
                    <a:lstStyle/>
                    <a:p>
                      <a:pPr algn="l" rtl="0" eaLnBrk="0">
                        <a:lnSpc>
                          <a:spcPct val="119000"/>
                        </a:lnSpc>
                        <a:tabLst/>
                      </a:pPr>
                      <a:endParaRPr sz="400" dirty="0">
                        <a:latin typeface="Arial"/>
                        <a:ea typeface="Arial"/>
                        <a:cs typeface="Arial"/>
                      </a:endParaRPr>
                    </a:p>
                    <a:p>
                      <a:pPr marL="238759" algn="l" rtl="0" eaLnBrk="0">
                        <a:lnSpc>
                          <a:spcPct val="85000"/>
                        </a:lnSpc>
                        <a:tabLst/>
                      </a:pPr>
                      <a:r>
                        <a:rPr sz="1200" b="1" kern="0" spc="-10" dirty="0">
                          <a:solidFill>
                            <a:srgbClr val="0101FF">
                              <a:alpha val="100000"/>
                            </a:srgbClr>
                          </a:solidFill>
                          <a:latin typeface="KaiTi"/>
                          <a:ea typeface="KaiTi"/>
                          <a:cs typeface="KaiTi"/>
                        </a:rPr>
                        <a:t>碳的氧化物</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20000"/>
                        </a:lnSpc>
                        <a:tabLst/>
                      </a:pPr>
                      <a:endParaRPr sz="400" dirty="0">
                        <a:latin typeface="Arial"/>
                        <a:ea typeface="Arial"/>
                        <a:cs typeface="Arial"/>
                      </a:endParaRPr>
                    </a:p>
                    <a:p>
                      <a:pPr marL="944245" algn="l" rtl="0" eaLnBrk="0">
                        <a:lnSpc>
                          <a:spcPct val="87000"/>
                        </a:lnSpc>
                        <a:spcBef>
                          <a:spcPts val="1"/>
                        </a:spcBef>
                        <a:tabLst/>
                      </a:pPr>
                      <a:r>
                        <a:rPr sz="1200" b="1" kern="0" spc="-20" dirty="0">
                          <a:solidFill>
                            <a:srgbClr val="0101FF">
                              <a:alpha val="100000"/>
                            </a:srgbClr>
                          </a:solidFill>
                          <a:latin typeface="KaiTi"/>
                          <a:ea typeface="KaiTi"/>
                          <a:cs typeface="KaiTi"/>
                        </a:rPr>
                        <a:t>二氧化碳</a:t>
                      </a:r>
                      <a:r>
                        <a:rPr sz="1200" kern="0" spc="-220" dirty="0">
                          <a:solidFill>
                            <a:srgbClr val="0101FF">
                              <a:alpha val="100000"/>
                            </a:srgbClr>
                          </a:solidFill>
                          <a:latin typeface="KaiTi"/>
                          <a:ea typeface="KaiTi"/>
                          <a:cs typeface="KaiTi"/>
                        </a:rPr>
                        <a:t> </a:t>
                      </a:r>
                      <a:r>
                        <a:rPr sz="1200" b="1" kern="0" spc="-20" dirty="0">
                          <a:solidFill>
                            <a:srgbClr val="0101FF">
                              <a:alpha val="100000"/>
                            </a:srgbClr>
                          </a:solidFill>
                          <a:latin typeface="Times New Roman"/>
                          <a:ea typeface="Times New Roman"/>
                          <a:cs typeface="Times New Roman"/>
                        </a:rPr>
                        <a:t>CO</a:t>
                      </a:r>
                      <a:r>
                        <a:rPr sz="800" b="1" kern="0" spc="-20" dirty="0">
                          <a:solidFill>
                            <a:srgbClr val="0101FF">
                              <a:alpha val="100000"/>
                            </a:srgbClr>
                          </a:solidFill>
                          <a:latin typeface="Times New Roman"/>
                          <a:ea typeface="Times New Roman"/>
                          <a:cs typeface="Times New Roman"/>
                        </a:rPr>
                        <a:t>2</a:t>
                      </a:r>
                      <a:endParaRPr sz="8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19000"/>
                        </a:lnSpc>
                        <a:tabLst/>
                      </a:pPr>
                      <a:endParaRPr sz="400" dirty="0">
                        <a:latin typeface="Arial"/>
                        <a:ea typeface="Arial"/>
                        <a:cs typeface="Arial"/>
                      </a:endParaRPr>
                    </a:p>
                    <a:p>
                      <a:pPr marL="557530" algn="l" rtl="0" eaLnBrk="0">
                        <a:lnSpc>
                          <a:spcPct val="85000"/>
                        </a:lnSpc>
                        <a:tabLst/>
                      </a:pPr>
                      <a:r>
                        <a:rPr sz="1200" b="1" kern="0" spc="-20" dirty="0">
                          <a:solidFill>
                            <a:srgbClr val="0101FF">
                              <a:alpha val="100000"/>
                            </a:srgbClr>
                          </a:solidFill>
                          <a:latin typeface="KaiTi"/>
                          <a:ea typeface="KaiTi"/>
                          <a:cs typeface="KaiTi"/>
                        </a:rPr>
                        <a:t>一氧化碳</a:t>
                      </a:r>
                      <a:r>
                        <a:rPr sz="1200" kern="0" spc="-230" dirty="0">
                          <a:solidFill>
                            <a:srgbClr val="0101FF">
                              <a:alpha val="100000"/>
                            </a:srgbClr>
                          </a:solidFill>
                          <a:latin typeface="KaiTi"/>
                          <a:ea typeface="KaiTi"/>
                          <a:cs typeface="KaiTi"/>
                        </a:rPr>
                        <a:t> </a:t>
                      </a:r>
                      <a:r>
                        <a:rPr sz="1200" b="1" kern="0" spc="-20" dirty="0">
                          <a:solidFill>
                            <a:srgbClr val="0101FF">
                              <a:alpha val="100000"/>
                            </a:srgbClr>
                          </a:solidFill>
                          <a:latin typeface="Times New Roman"/>
                          <a:ea typeface="Times New Roman"/>
                          <a:cs typeface="Times New Roman"/>
                        </a:rPr>
                        <a:t>CO</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r>
              <a:tr h="294640">
                <a:tc rowSpan="4">
                  <a:txBody>
                    <a:bodyPr/>
                    <a:lstStyle/>
                    <a:p>
                      <a:pPr algn="l" rtl="0" eaLnBrk="0">
                        <a:lnSpc>
                          <a:spcPct val="106000"/>
                        </a:lnSpc>
                        <a:tabLst/>
                      </a:pPr>
                      <a:endParaRPr sz="700" dirty="0">
                        <a:latin typeface="Arial"/>
                        <a:ea typeface="Arial"/>
                        <a:cs typeface="Arial"/>
                      </a:endParaRPr>
                    </a:p>
                    <a:p>
                      <a:pPr algn="l" rtl="0" eaLnBrk="0">
                        <a:lnSpc>
                          <a:spcPct val="6380"/>
                        </a:lnSpc>
                        <a:tabLst/>
                      </a:pPr>
                      <a:endParaRPr sz="100" dirty="0">
                        <a:latin typeface="Arial"/>
                        <a:ea typeface="Arial"/>
                        <a:cs typeface="Arial"/>
                      </a:endParaRPr>
                    </a:p>
                    <a:p>
                      <a:pPr marL="216534" algn="l" rtl="0" eaLnBrk="0">
                        <a:lnSpc>
                          <a:spcPct val="82000"/>
                        </a:lnSpc>
                        <a:tabLst/>
                      </a:pPr>
                      <a:r>
                        <a:rPr sz="1200" b="1" kern="0" spc="260" dirty="0">
                          <a:solidFill>
                            <a:srgbClr val="0101FF">
                              <a:alpha val="100000"/>
                            </a:srgbClr>
                          </a:solidFill>
                          <a:latin typeface="KaiTi"/>
                          <a:ea typeface="KaiTi"/>
                          <a:cs typeface="KaiTi"/>
                        </a:rPr>
                        <a:t>物理性质</a:t>
                      </a:r>
                      <a:endParaRPr sz="1200" dirty="0">
                        <a:latin typeface="KaiTi"/>
                        <a:ea typeface="KaiTi"/>
                        <a:cs typeface="KaiTi"/>
                      </a:endParaRPr>
                    </a:p>
                  </a:txBody>
                  <a:tcPr marL="0" marR="0" marT="0" marB="0" vert="eaVert">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6000"/>
                        </a:lnSpc>
                        <a:tabLst/>
                      </a:pPr>
                      <a:endParaRPr sz="400" dirty="0">
                        <a:latin typeface="Arial"/>
                        <a:ea typeface="Arial"/>
                        <a:cs typeface="Arial"/>
                      </a:endParaRPr>
                    </a:p>
                    <a:p>
                      <a:pPr marL="103504" algn="l" rtl="0" eaLnBrk="0">
                        <a:lnSpc>
                          <a:spcPct val="90000"/>
                        </a:lnSpc>
                        <a:spcBef>
                          <a:spcPts val="3"/>
                        </a:spcBef>
                        <a:tabLst/>
                      </a:pPr>
                      <a:r>
                        <a:rPr sz="1200" b="1" kern="0" spc="-10" dirty="0">
                          <a:solidFill>
                            <a:srgbClr val="0101FF">
                              <a:alpha val="100000"/>
                            </a:srgbClr>
                          </a:solidFill>
                          <a:latin typeface="KaiTi"/>
                          <a:ea typeface="KaiTi"/>
                          <a:cs typeface="KaiTi"/>
                        </a:rPr>
                        <a:t>颜色</a:t>
                      </a:r>
                      <a:r>
                        <a:rPr sz="1200" b="1" kern="0" spc="-10" dirty="0">
                          <a:solidFill>
                            <a:srgbClr val="0101FF">
                              <a:alpha val="100000"/>
                            </a:srgbClr>
                          </a:solidFill>
                          <a:latin typeface="Times New Roman"/>
                          <a:ea typeface="Times New Roman"/>
                          <a:cs typeface="Times New Roman"/>
                        </a:rPr>
                        <a:t>/</a:t>
                      </a:r>
                      <a:r>
                        <a:rPr sz="1200" b="1" kern="0" spc="-10" dirty="0">
                          <a:solidFill>
                            <a:srgbClr val="0101FF">
                              <a:alpha val="100000"/>
                            </a:srgbClr>
                          </a:solidFill>
                          <a:latin typeface="KaiTi"/>
                          <a:ea typeface="KaiTi"/>
                          <a:cs typeface="KaiTi"/>
                        </a:rPr>
                        <a:t>味道</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2">
                  <a:txBody>
                    <a:bodyPr/>
                    <a:lstStyle/>
                    <a:p>
                      <a:pPr algn="l" rtl="0" eaLnBrk="0">
                        <a:lnSpc>
                          <a:spcPct val="117000"/>
                        </a:lnSpc>
                        <a:tabLst/>
                      </a:pPr>
                      <a:endParaRPr sz="400" dirty="0">
                        <a:latin typeface="Arial"/>
                        <a:ea typeface="Arial"/>
                        <a:cs typeface="Arial"/>
                      </a:endParaRPr>
                    </a:p>
                    <a:p>
                      <a:pPr marL="1791335" algn="l" rtl="0" eaLnBrk="0">
                        <a:lnSpc>
                          <a:spcPct val="87000"/>
                        </a:lnSpc>
                        <a:spcBef>
                          <a:spcPts val="2"/>
                        </a:spcBef>
                        <a:tabLst/>
                      </a:pPr>
                      <a:r>
                        <a:rPr sz="1200" kern="0" spc="-10" dirty="0">
                          <a:solidFill>
                            <a:srgbClr val="000000">
                              <a:alpha val="100000"/>
                            </a:srgbClr>
                          </a:solidFill>
                          <a:latin typeface="KaiTi"/>
                          <a:ea typeface="KaiTi"/>
                          <a:cs typeface="KaiTi"/>
                        </a:rPr>
                        <a:t>无色、无味的气体</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295275">
                <a:tc vMerge="1">
                  <a:txBody>
                    <a:bodyPr/>
                    <a:lstStyle/>
                    <a:p>
                      <a:pPr algn="l" rtl="0" eaLnBrk="0">
                        <a:lnSpc>
                          <a:spcPct val="100000"/>
                        </a:lnSpc>
                        <a:tabLst/>
                      </a:pPr>
                      <a:endParaRPr sz="1000" dirty="0">
                        <a:latin typeface="Arial"/>
                        <a:ea typeface="Arial"/>
                        <a:cs typeface="Arial"/>
                      </a:endParaRPr>
                    </a:p>
                  </a:txBody>
                  <a:tcPr marL="0" marR="0" marT="0" marB="0" vert="eaVert">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7000"/>
                        </a:lnSpc>
                        <a:tabLst/>
                      </a:pPr>
                      <a:endParaRPr sz="400" dirty="0">
                        <a:latin typeface="Arial"/>
                        <a:ea typeface="Arial"/>
                        <a:cs typeface="Arial"/>
                      </a:endParaRPr>
                    </a:p>
                    <a:p>
                      <a:pPr marL="285750" algn="l" rtl="0" eaLnBrk="0">
                        <a:lnSpc>
                          <a:spcPct val="85000"/>
                        </a:lnSpc>
                        <a:spcBef>
                          <a:spcPts val="2"/>
                        </a:spcBef>
                        <a:tabLst/>
                      </a:pPr>
                      <a:r>
                        <a:rPr sz="1200" b="1" kern="0" spc="-40" dirty="0">
                          <a:solidFill>
                            <a:srgbClr val="0101FF">
                              <a:alpha val="100000"/>
                            </a:srgbClr>
                          </a:solidFill>
                          <a:latin typeface="KaiTi"/>
                          <a:ea typeface="KaiTi"/>
                          <a:cs typeface="KaiTi"/>
                        </a:rPr>
                        <a:t>密度</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6000"/>
                        </a:lnSpc>
                        <a:tabLst/>
                      </a:pPr>
                      <a:endParaRPr sz="400" dirty="0">
                        <a:latin typeface="Arial"/>
                        <a:ea typeface="Arial"/>
                        <a:cs typeface="Arial"/>
                      </a:endParaRPr>
                    </a:p>
                    <a:p>
                      <a:pPr marL="838835" algn="l" rtl="0" eaLnBrk="0">
                        <a:lnSpc>
                          <a:spcPct val="90000"/>
                        </a:lnSpc>
                        <a:spcBef>
                          <a:spcPts val="2"/>
                        </a:spcBef>
                        <a:tabLst/>
                      </a:pPr>
                      <a:r>
                        <a:rPr sz="1200" kern="0" spc="-20" dirty="0">
                          <a:solidFill>
                            <a:srgbClr val="000000">
                              <a:alpha val="100000"/>
                            </a:srgbClr>
                          </a:solidFill>
                          <a:latin typeface="KaiTi"/>
                          <a:ea typeface="KaiTi"/>
                          <a:cs typeface="KaiTi"/>
                        </a:rPr>
                        <a:t>比空气密度大</a:t>
                      </a:r>
                      <a:r>
                        <a:rPr sz="1200" kern="0" spc="-20" dirty="0">
                          <a:solidFill>
                            <a:srgbClr val="000000">
                              <a:alpha val="100000"/>
                            </a:srgbClr>
                          </a:solidFill>
                          <a:latin typeface="Times New Roman"/>
                          <a:ea typeface="Times New Roman"/>
                          <a:cs typeface="Times New Roman"/>
                        </a:rPr>
                        <a:t>(44)</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6000"/>
                        </a:lnSpc>
                        <a:tabLst/>
                      </a:pPr>
                      <a:endParaRPr sz="400" dirty="0">
                        <a:latin typeface="Arial"/>
                        <a:ea typeface="Arial"/>
                        <a:cs typeface="Arial"/>
                      </a:endParaRPr>
                    </a:p>
                    <a:p>
                      <a:pPr marL="347980" algn="l" rtl="0" eaLnBrk="0">
                        <a:lnSpc>
                          <a:spcPct val="90000"/>
                        </a:lnSpc>
                        <a:spcBef>
                          <a:spcPts val="2"/>
                        </a:spcBef>
                        <a:tabLst/>
                      </a:pPr>
                      <a:r>
                        <a:rPr sz="1200" kern="0" spc="-20" dirty="0">
                          <a:solidFill>
                            <a:srgbClr val="000000">
                              <a:alpha val="100000"/>
                            </a:srgbClr>
                          </a:solidFill>
                          <a:latin typeface="KaiTi"/>
                          <a:ea typeface="KaiTi"/>
                          <a:cs typeface="KaiTi"/>
                        </a:rPr>
                        <a:t>比空气密度稍小</a:t>
                      </a:r>
                      <a:r>
                        <a:rPr sz="1200" kern="0" spc="-20" dirty="0">
                          <a:solidFill>
                            <a:srgbClr val="000000">
                              <a:alpha val="100000"/>
                            </a:srgbClr>
                          </a:solidFill>
                          <a:latin typeface="Times New Roman"/>
                          <a:ea typeface="Times New Roman"/>
                          <a:cs typeface="Times New Roman"/>
                        </a:rPr>
                        <a:t>(28)</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294005">
                <a:tc vMerge="1">
                  <a:txBody>
                    <a:bodyPr/>
                    <a:lstStyle/>
                    <a:p>
                      <a:pPr algn="l" rtl="0" eaLnBrk="0">
                        <a:lnSpc>
                          <a:spcPct val="100000"/>
                        </a:lnSpc>
                        <a:tabLst/>
                      </a:pPr>
                      <a:endParaRPr sz="1000" dirty="0">
                        <a:latin typeface="Arial"/>
                        <a:ea typeface="Arial"/>
                        <a:cs typeface="Arial"/>
                      </a:endParaRPr>
                    </a:p>
                  </a:txBody>
                  <a:tcPr marL="0" marR="0" marT="0" marB="0" vert="eaVert">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6000"/>
                        </a:lnSpc>
                        <a:tabLst/>
                      </a:pPr>
                      <a:endParaRPr sz="400" dirty="0">
                        <a:latin typeface="Arial"/>
                        <a:ea typeface="Arial"/>
                        <a:cs typeface="Arial"/>
                      </a:endParaRPr>
                    </a:p>
                    <a:p>
                      <a:pPr marL="210184" algn="l" rtl="0" eaLnBrk="0">
                        <a:lnSpc>
                          <a:spcPct val="84000"/>
                        </a:lnSpc>
                        <a:spcBef>
                          <a:spcPts val="2"/>
                        </a:spcBef>
                        <a:tabLst/>
                      </a:pPr>
                      <a:r>
                        <a:rPr sz="1200" b="1" kern="0" spc="-50" dirty="0">
                          <a:solidFill>
                            <a:srgbClr val="0101FF">
                              <a:alpha val="100000"/>
                            </a:srgbClr>
                          </a:solidFill>
                          <a:latin typeface="KaiTi"/>
                          <a:ea typeface="KaiTi"/>
                          <a:cs typeface="KaiTi"/>
                        </a:rPr>
                        <a:t>溶解性</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4000"/>
                        </a:lnSpc>
                        <a:tabLst/>
                      </a:pPr>
                      <a:endParaRPr sz="400" dirty="0">
                        <a:latin typeface="Arial"/>
                        <a:ea typeface="Arial"/>
                        <a:cs typeface="Arial"/>
                      </a:endParaRPr>
                    </a:p>
                    <a:p>
                      <a:pPr marL="1115695" algn="l" rtl="0" eaLnBrk="0">
                        <a:lnSpc>
                          <a:spcPct val="85000"/>
                        </a:lnSpc>
                        <a:spcBef>
                          <a:spcPts val="2"/>
                        </a:spcBef>
                        <a:tabLst/>
                      </a:pPr>
                      <a:r>
                        <a:rPr sz="1200" kern="0" spc="-30" dirty="0">
                          <a:solidFill>
                            <a:srgbClr val="000000">
                              <a:alpha val="100000"/>
                            </a:srgbClr>
                          </a:solidFill>
                          <a:latin typeface="KaiTi"/>
                          <a:ea typeface="KaiTi"/>
                          <a:cs typeface="KaiTi"/>
                        </a:rPr>
                        <a:t>能溶于水</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5000"/>
                        </a:lnSpc>
                        <a:tabLst/>
                      </a:pPr>
                      <a:endParaRPr sz="400" dirty="0">
                        <a:latin typeface="Arial"/>
                        <a:ea typeface="Arial"/>
                        <a:cs typeface="Arial"/>
                      </a:endParaRPr>
                    </a:p>
                    <a:p>
                      <a:pPr marL="694690" algn="l" rtl="0" eaLnBrk="0">
                        <a:lnSpc>
                          <a:spcPct val="84000"/>
                        </a:lnSpc>
                        <a:spcBef>
                          <a:spcPts val="3"/>
                        </a:spcBef>
                        <a:tabLst/>
                      </a:pPr>
                      <a:r>
                        <a:rPr sz="1200" kern="0" spc="-20" dirty="0">
                          <a:solidFill>
                            <a:srgbClr val="000000">
                              <a:alpha val="100000"/>
                            </a:srgbClr>
                          </a:solidFill>
                          <a:latin typeface="KaiTi"/>
                          <a:ea typeface="KaiTi"/>
                          <a:cs typeface="KaiTi"/>
                        </a:rPr>
                        <a:t>难溶于水</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294005">
                <a:tc vMerge="1">
                  <a:txBody>
                    <a:bodyPr/>
                    <a:lstStyle/>
                    <a:p>
                      <a:pPr algn="l" rtl="0" eaLnBrk="0">
                        <a:lnSpc>
                          <a:spcPct val="100000"/>
                        </a:lnSpc>
                        <a:tabLst/>
                      </a:pPr>
                      <a:endParaRPr sz="1000" dirty="0">
                        <a:latin typeface="Arial"/>
                        <a:ea typeface="Arial"/>
                        <a:cs typeface="Arial"/>
                      </a:endParaRPr>
                    </a:p>
                  </a:txBody>
                  <a:tcPr marL="0" marR="0" marT="0" marB="0" vert="eaVert">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9000"/>
                        </a:lnSpc>
                        <a:tabLst/>
                      </a:pPr>
                      <a:endParaRPr sz="400" dirty="0">
                        <a:latin typeface="Arial"/>
                        <a:ea typeface="Arial"/>
                        <a:cs typeface="Arial"/>
                      </a:endParaRPr>
                    </a:p>
                    <a:p>
                      <a:pPr marL="298450" algn="l" rtl="0" eaLnBrk="0">
                        <a:lnSpc>
                          <a:spcPct val="83000"/>
                        </a:lnSpc>
                        <a:spcBef>
                          <a:spcPts val="2"/>
                        </a:spcBef>
                        <a:tabLst/>
                      </a:pPr>
                      <a:r>
                        <a:rPr sz="1200" b="1" kern="0" spc="-60" dirty="0">
                          <a:solidFill>
                            <a:srgbClr val="0101FF">
                              <a:alpha val="100000"/>
                            </a:srgbClr>
                          </a:solidFill>
                          <a:latin typeface="KaiTi"/>
                          <a:ea typeface="KaiTi"/>
                          <a:cs typeface="KaiTi"/>
                        </a:rPr>
                        <a:t>固体</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7000"/>
                        </a:lnSpc>
                        <a:tabLst/>
                      </a:pPr>
                      <a:endParaRPr sz="400" dirty="0">
                        <a:latin typeface="Arial"/>
                        <a:ea typeface="Arial"/>
                        <a:cs typeface="Arial"/>
                      </a:endParaRPr>
                    </a:p>
                    <a:p>
                      <a:pPr marL="513715" algn="l" rtl="0" eaLnBrk="0">
                        <a:lnSpc>
                          <a:spcPct val="85000"/>
                        </a:lnSpc>
                        <a:spcBef>
                          <a:spcPts val="1"/>
                        </a:spcBef>
                        <a:tabLst/>
                      </a:pPr>
                      <a:r>
                        <a:rPr sz="1200" kern="0" spc="-20" dirty="0">
                          <a:solidFill>
                            <a:srgbClr val="000000">
                              <a:alpha val="100000"/>
                            </a:srgbClr>
                          </a:solidFill>
                          <a:latin typeface="KaiTi"/>
                          <a:ea typeface="KaiTi"/>
                          <a:cs typeface="KaiTi"/>
                        </a:rPr>
                        <a:t>固体二氧化碳称为“干冰”</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295275">
                <a:tc rowSpan="5">
                  <a:txBody>
                    <a:bodyPr/>
                    <a:lstStyle/>
                    <a:p>
                      <a:pPr algn="l" rtl="0" eaLnBrk="0">
                        <a:lnSpc>
                          <a:spcPct val="106000"/>
                        </a:lnSpc>
                        <a:tabLst/>
                      </a:pPr>
                      <a:endParaRPr sz="700" dirty="0">
                        <a:latin typeface="Arial"/>
                        <a:ea typeface="Arial"/>
                        <a:cs typeface="Arial"/>
                      </a:endParaRPr>
                    </a:p>
                    <a:p>
                      <a:pPr marL="728980" algn="l" rtl="0" eaLnBrk="0">
                        <a:lnSpc>
                          <a:spcPct val="84000"/>
                        </a:lnSpc>
                        <a:spcBef>
                          <a:spcPts val="6"/>
                        </a:spcBef>
                        <a:tabLst/>
                      </a:pPr>
                      <a:r>
                        <a:rPr sz="1200" b="1" kern="0" spc="-10" dirty="0">
                          <a:solidFill>
                            <a:srgbClr val="0101FF">
                              <a:alpha val="100000"/>
                            </a:srgbClr>
                          </a:solidFill>
                          <a:latin typeface="KaiTi"/>
                          <a:ea typeface="KaiTi"/>
                          <a:cs typeface="KaiTi"/>
                        </a:rPr>
                        <a:t>化</a:t>
                      </a:r>
                      <a:r>
                        <a:rPr sz="1200" kern="0" spc="-240" dirty="0">
                          <a:solidFill>
                            <a:srgbClr val="0101FF">
                              <a:alpha val="100000"/>
                            </a:srgbClr>
                          </a:solidFill>
                          <a:latin typeface="KaiTi"/>
                          <a:ea typeface="KaiTi"/>
                          <a:cs typeface="KaiTi"/>
                        </a:rPr>
                        <a:t> </a:t>
                      </a:r>
                      <a:r>
                        <a:rPr sz="1200" b="1" kern="0" spc="-10" dirty="0">
                          <a:solidFill>
                            <a:srgbClr val="0101FF">
                              <a:alpha val="100000"/>
                            </a:srgbClr>
                          </a:solidFill>
                          <a:latin typeface="KaiTi"/>
                          <a:ea typeface="KaiTi"/>
                          <a:cs typeface="KaiTi"/>
                        </a:rPr>
                        <a:t>学</a:t>
                      </a:r>
                      <a:r>
                        <a:rPr sz="1200" kern="0" spc="-240" dirty="0">
                          <a:solidFill>
                            <a:srgbClr val="0101FF">
                              <a:alpha val="100000"/>
                            </a:srgbClr>
                          </a:solidFill>
                          <a:latin typeface="KaiTi"/>
                          <a:ea typeface="KaiTi"/>
                          <a:cs typeface="KaiTi"/>
                        </a:rPr>
                        <a:t> </a:t>
                      </a:r>
                      <a:r>
                        <a:rPr sz="1200" b="1" kern="0" spc="-10" dirty="0">
                          <a:solidFill>
                            <a:srgbClr val="0101FF">
                              <a:alpha val="100000"/>
                            </a:srgbClr>
                          </a:solidFill>
                          <a:latin typeface="KaiTi"/>
                          <a:ea typeface="KaiTi"/>
                          <a:cs typeface="KaiTi"/>
                        </a:rPr>
                        <a:t>性</a:t>
                      </a:r>
                      <a:r>
                        <a:rPr sz="1200" kern="0" spc="-240" dirty="0">
                          <a:solidFill>
                            <a:srgbClr val="0101FF">
                              <a:alpha val="100000"/>
                            </a:srgbClr>
                          </a:solidFill>
                          <a:latin typeface="KaiTi"/>
                          <a:ea typeface="KaiTi"/>
                          <a:cs typeface="KaiTi"/>
                        </a:rPr>
                        <a:t> </a:t>
                      </a:r>
                      <a:r>
                        <a:rPr sz="1200" b="1" kern="0" spc="-10" dirty="0">
                          <a:solidFill>
                            <a:srgbClr val="0101FF">
                              <a:alpha val="100000"/>
                            </a:srgbClr>
                          </a:solidFill>
                          <a:latin typeface="KaiTi"/>
                          <a:ea typeface="KaiTi"/>
                          <a:cs typeface="KaiTi"/>
                        </a:rPr>
                        <a:t>质</a:t>
                      </a:r>
                      <a:endParaRPr sz="1200" dirty="0">
                        <a:latin typeface="KaiTi"/>
                        <a:ea typeface="KaiTi"/>
                        <a:cs typeface="KaiTi"/>
                      </a:endParaRPr>
                    </a:p>
                  </a:txBody>
                  <a:tcPr marL="0" marR="0" marT="0" marB="0" vert="eaVert">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8000"/>
                        </a:lnSpc>
                        <a:tabLst/>
                      </a:pPr>
                      <a:endParaRPr sz="400" dirty="0">
                        <a:latin typeface="Arial"/>
                        <a:ea typeface="Arial"/>
                        <a:cs typeface="Arial"/>
                      </a:endParaRPr>
                    </a:p>
                    <a:p>
                      <a:pPr marL="278765" algn="l" rtl="0" eaLnBrk="0">
                        <a:lnSpc>
                          <a:spcPct val="85000"/>
                        </a:lnSpc>
                        <a:spcBef>
                          <a:spcPts val="2"/>
                        </a:spcBef>
                        <a:tabLst/>
                      </a:pPr>
                      <a:r>
                        <a:rPr sz="1200" b="1" kern="0" spc="-20" dirty="0">
                          <a:solidFill>
                            <a:srgbClr val="0101FF">
                              <a:alpha val="100000"/>
                            </a:srgbClr>
                          </a:solidFill>
                          <a:latin typeface="KaiTi"/>
                          <a:ea typeface="KaiTi"/>
                          <a:cs typeface="KaiTi"/>
                        </a:rPr>
                        <a:t>毒性</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8000"/>
                        </a:lnSpc>
                        <a:tabLst/>
                      </a:pPr>
                      <a:endParaRPr sz="400" dirty="0">
                        <a:latin typeface="Arial"/>
                        <a:ea typeface="Arial"/>
                        <a:cs typeface="Arial"/>
                      </a:endParaRPr>
                    </a:p>
                    <a:p>
                      <a:pPr marL="1257300" algn="l" rtl="0" eaLnBrk="0">
                        <a:lnSpc>
                          <a:spcPct val="85000"/>
                        </a:lnSpc>
                        <a:spcBef>
                          <a:spcPts val="2"/>
                        </a:spcBef>
                        <a:tabLst/>
                      </a:pPr>
                      <a:r>
                        <a:rPr sz="1200" kern="0" spc="-20" dirty="0">
                          <a:solidFill>
                            <a:srgbClr val="000000">
                              <a:alpha val="100000"/>
                            </a:srgbClr>
                          </a:solidFill>
                          <a:latin typeface="KaiTi"/>
                          <a:ea typeface="KaiTi"/>
                          <a:cs typeface="KaiTi"/>
                        </a:rPr>
                        <a:t>无毒</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8000"/>
                        </a:lnSpc>
                        <a:tabLst/>
                      </a:pPr>
                      <a:endParaRPr sz="400" dirty="0">
                        <a:latin typeface="Arial"/>
                        <a:ea typeface="Arial"/>
                        <a:cs typeface="Arial"/>
                      </a:endParaRPr>
                    </a:p>
                    <a:p>
                      <a:pPr marL="615315" algn="l" rtl="0" eaLnBrk="0">
                        <a:lnSpc>
                          <a:spcPct val="85000"/>
                        </a:lnSpc>
                        <a:spcBef>
                          <a:spcPts val="2"/>
                        </a:spcBef>
                        <a:tabLst/>
                      </a:pPr>
                      <a:r>
                        <a:rPr sz="1200" kern="0" spc="-20" dirty="0">
                          <a:solidFill>
                            <a:srgbClr val="000000">
                              <a:alpha val="100000"/>
                            </a:srgbClr>
                          </a:solidFill>
                          <a:latin typeface="KaiTi"/>
                          <a:ea typeface="KaiTi"/>
                          <a:cs typeface="KaiTi"/>
                        </a:rPr>
                        <a:t>有毒，剧毒</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402590">
                <a:tc vMerge="1">
                  <a:txBody>
                    <a:bodyPr/>
                    <a:lstStyle/>
                    <a:p>
                      <a:pPr algn="l" rtl="0" eaLnBrk="0">
                        <a:lnSpc>
                          <a:spcPct val="100000"/>
                        </a:lnSpc>
                        <a:tabLst/>
                      </a:pPr>
                      <a:endParaRPr sz="1000" dirty="0">
                        <a:latin typeface="Arial"/>
                        <a:ea typeface="Arial"/>
                        <a:cs typeface="Arial"/>
                      </a:endParaRPr>
                    </a:p>
                  </a:txBody>
                  <a:tcPr marL="0" marR="0" marT="0" marB="0" vert="eaVert">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3000"/>
                        </a:lnSpc>
                        <a:tabLst/>
                      </a:pPr>
                      <a:endParaRPr sz="800" dirty="0">
                        <a:latin typeface="Arial"/>
                        <a:ea typeface="Arial"/>
                        <a:cs typeface="Arial"/>
                      </a:endParaRPr>
                    </a:p>
                    <a:p>
                      <a:pPr algn="l" rtl="0" eaLnBrk="0">
                        <a:lnSpc>
                          <a:spcPct val="6999"/>
                        </a:lnSpc>
                        <a:tabLst/>
                      </a:pPr>
                      <a:endParaRPr sz="100" dirty="0">
                        <a:latin typeface="Arial"/>
                        <a:ea typeface="Arial"/>
                        <a:cs typeface="Arial"/>
                      </a:endParaRPr>
                    </a:p>
                    <a:p>
                      <a:pPr marL="208280" algn="l" rtl="0" eaLnBrk="0">
                        <a:lnSpc>
                          <a:spcPct val="83000"/>
                        </a:lnSpc>
                        <a:tabLst/>
                      </a:pPr>
                      <a:r>
                        <a:rPr sz="1200" b="1" kern="0" spc="-40" dirty="0">
                          <a:solidFill>
                            <a:srgbClr val="0101FF">
                              <a:alpha val="100000"/>
                            </a:srgbClr>
                          </a:solidFill>
                          <a:latin typeface="KaiTi"/>
                          <a:ea typeface="KaiTi"/>
                          <a:cs typeface="KaiTi"/>
                        </a:rPr>
                        <a:t>可燃性</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3000"/>
                        </a:lnSpc>
                        <a:tabLst/>
                      </a:pPr>
                      <a:endParaRPr sz="800" dirty="0">
                        <a:latin typeface="Arial"/>
                        <a:ea typeface="Arial"/>
                        <a:cs typeface="Arial"/>
                      </a:endParaRPr>
                    </a:p>
                    <a:p>
                      <a:pPr marL="496569" algn="l" rtl="0" eaLnBrk="0">
                        <a:lnSpc>
                          <a:spcPct val="85000"/>
                        </a:lnSpc>
                        <a:spcBef>
                          <a:spcPts val="7"/>
                        </a:spcBef>
                        <a:tabLst/>
                      </a:pPr>
                      <a:r>
                        <a:rPr sz="1200" kern="0" spc="-10" dirty="0">
                          <a:solidFill>
                            <a:srgbClr val="000000">
                              <a:alpha val="100000"/>
                            </a:srgbClr>
                          </a:solidFill>
                          <a:latin typeface="KaiTi"/>
                          <a:ea typeface="KaiTi"/>
                          <a:cs typeface="KaiTi"/>
                        </a:rPr>
                        <a:t>一般不燃烧，也不支持燃烧</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5000"/>
                        </a:lnSpc>
                        <a:tabLst/>
                      </a:pPr>
                      <a:endParaRPr sz="600" dirty="0">
                        <a:latin typeface="Arial"/>
                        <a:ea typeface="Arial"/>
                        <a:cs typeface="Arial"/>
                      </a:endParaRPr>
                    </a:p>
                    <a:p>
                      <a:pPr marL="274955" algn="l" rtl="0" eaLnBrk="0">
                        <a:lnSpc>
                          <a:spcPct val="172000"/>
                        </a:lnSpc>
                        <a:spcBef>
                          <a:spcPts val="3"/>
                        </a:spcBef>
                        <a:tabLst/>
                      </a:pPr>
                      <a:r>
                        <a:rPr sz="700" kern="0" spc="510" dirty="0">
                          <a:solidFill>
                            <a:srgbClr val="000000">
                              <a:alpha val="100000"/>
                            </a:srgbClr>
                          </a:solidFill>
                          <a:latin typeface="Arial"/>
                          <a:ea typeface="Arial"/>
                          <a:cs typeface="Arial"/>
                        </a:rPr>
                        <a:t>2co</a:t>
                      </a:r>
                      <a:r>
                        <a:rPr sz="700" strike="sngStrike" kern="0" spc="190" dirty="0">
                          <a:solidFill>
                            <a:srgbClr val="000000">
                              <a:alpha val="100000"/>
                            </a:srgbClr>
                          </a:solidFill>
                          <a:latin typeface="Arial"/>
                          <a:ea typeface="Arial"/>
                          <a:cs typeface="Arial"/>
                        </a:rPr>
                        <a:t> </a:t>
                      </a:r>
                      <a:r>
                        <a:rPr sz="700" kern="0" spc="120" dirty="0">
                          <a:solidFill>
                            <a:srgbClr val="000000">
                              <a:alpha val="100000"/>
                            </a:srgbClr>
                          </a:solidFill>
                          <a:latin typeface="Arial"/>
                          <a:ea typeface="Arial"/>
                          <a:cs typeface="Arial"/>
                        </a:rPr>
                        <a:t> </a:t>
                      </a:r>
                      <a:r>
                        <a:rPr sz="700" kern="0" spc="510" dirty="0">
                          <a:solidFill>
                            <a:srgbClr val="000000">
                              <a:alpha val="100000"/>
                            </a:srgbClr>
                          </a:solidFill>
                          <a:latin typeface="Arial"/>
                          <a:ea typeface="Arial"/>
                          <a:cs typeface="Arial"/>
                        </a:rPr>
                        <a:t>o2</a:t>
                      </a:r>
                      <a:r>
                        <a:rPr sz="700" kern="0" spc="50" dirty="0">
                          <a:solidFill>
                            <a:srgbClr val="000000">
                              <a:alpha val="100000"/>
                            </a:srgbClr>
                          </a:solidFill>
                          <a:latin typeface="Arial"/>
                          <a:ea typeface="Arial"/>
                          <a:cs typeface="Arial"/>
                        </a:rPr>
                        <a:t>  </a:t>
                      </a:r>
                      <a:r>
                        <a:rPr sz="700" u="dbl" kern="0" spc="10" dirty="0">
                          <a:solidFill>
                            <a:srgbClr val="000000">
                              <a:alpha val="100000"/>
                            </a:srgbClr>
                          </a:solidFill>
                          <a:latin typeface="Microsoft YaHei"/>
                          <a:ea typeface="Microsoft YaHei"/>
                          <a:cs typeface="Microsoft YaHei"/>
                        </a:rPr>
                        <a:t>  </a:t>
                      </a:r>
                      <a:r>
                        <a:rPr sz="700" u="dbl" kern="0" spc="160" dirty="0">
                          <a:solidFill>
                            <a:srgbClr val="000000">
                              <a:alpha val="100000"/>
                            </a:srgbClr>
                          </a:solidFill>
                          <a:latin typeface="Microsoft YaHei"/>
                          <a:ea typeface="Microsoft YaHei"/>
                          <a:cs typeface="Microsoft YaHei"/>
                        </a:rPr>
                        <a:t>点燃</a:t>
                      </a:r>
                      <a:r>
                        <a:rPr sz="700" u="dbl" kern="0" spc="130" dirty="0">
                          <a:solidFill>
                            <a:srgbClr val="000000">
                              <a:alpha val="100000"/>
                            </a:srgbClr>
                          </a:solidFill>
                          <a:latin typeface="Microsoft YaHei"/>
                          <a:ea typeface="Microsoft YaHei"/>
                          <a:cs typeface="Microsoft YaHei"/>
                        </a:rPr>
                        <a:t> </a:t>
                      </a:r>
                      <a:r>
                        <a:rPr sz="700" kern="0" spc="100" dirty="0">
                          <a:solidFill>
                            <a:srgbClr val="000000">
                              <a:alpha val="100000"/>
                            </a:srgbClr>
                          </a:solidFill>
                          <a:latin typeface="Microsoft YaHei"/>
                          <a:ea typeface="Microsoft YaHei"/>
                          <a:cs typeface="Microsoft YaHei"/>
                        </a:rPr>
                        <a:t> </a:t>
                      </a:r>
                      <a:r>
                        <a:rPr sz="700" kern="0" spc="160" dirty="0">
                          <a:solidFill>
                            <a:srgbClr val="000000">
                              <a:alpha val="100000"/>
                            </a:srgbClr>
                          </a:solidFill>
                          <a:latin typeface="Arial"/>
                          <a:ea typeface="Arial"/>
                          <a:cs typeface="Arial"/>
                        </a:rPr>
                        <a:t>2c</a:t>
                      </a:r>
                      <a:r>
                        <a:rPr sz="700" kern="0" spc="0" dirty="0">
                          <a:solidFill>
                            <a:srgbClr val="000000">
                              <a:alpha val="100000"/>
                            </a:srgbClr>
                          </a:solidFill>
                          <a:latin typeface="Arial"/>
                          <a:ea typeface="Arial"/>
                          <a:cs typeface="Arial"/>
                        </a:rPr>
                        <a:t>     </a:t>
                      </a:r>
                      <a:r>
                        <a:rPr sz="700" kern="0" spc="160" dirty="0">
                          <a:solidFill>
                            <a:srgbClr val="000000">
                              <a:alpha val="100000"/>
                            </a:srgbClr>
                          </a:solidFill>
                          <a:latin typeface="Arial"/>
                          <a:ea typeface="Arial"/>
                          <a:cs typeface="Arial"/>
                        </a:rPr>
                        <a:t>2</a:t>
                      </a:r>
                      <a:endParaRPr sz="7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402590">
                <a:tc vMerge="1">
                  <a:txBody>
                    <a:bodyPr/>
                    <a:lstStyle/>
                    <a:p>
                      <a:pPr algn="l" rtl="0" eaLnBrk="0">
                        <a:lnSpc>
                          <a:spcPct val="100000"/>
                        </a:lnSpc>
                        <a:tabLst/>
                      </a:pPr>
                      <a:endParaRPr sz="1000" dirty="0">
                        <a:latin typeface="Arial"/>
                        <a:ea typeface="Arial"/>
                        <a:cs typeface="Arial"/>
                      </a:endParaRPr>
                    </a:p>
                  </a:txBody>
                  <a:tcPr marL="0" marR="0" marT="0" marB="0" vert="eaVert">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3000"/>
                        </a:lnSpc>
                        <a:tabLst/>
                      </a:pPr>
                      <a:endParaRPr sz="800" dirty="0">
                        <a:latin typeface="Arial"/>
                        <a:ea typeface="Arial"/>
                        <a:cs typeface="Arial"/>
                      </a:endParaRPr>
                    </a:p>
                    <a:p>
                      <a:pPr marL="200025" algn="l" rtl="0" eaLnBrk="0">
                        <a:lnSpc>
                          <a:spcPct val="83000"/>
                        </a:lnSpc>
                        <a:spcBef>
                          <a:spcPts val="6"/>
                        </a:spcBef>
                        <a:tabLst/>
                      </a:pPr>
                      <a:r>
                        <a:rPr sz="1200" b="1" kern="0" spc="-20" dirty="0">
                          <a:solidFill>
                            <a:srgbClr val="0101FF">
                              <a:alpha val="100000"/>
                            </a:srgbClr>
                          </a:solidFill>
                          <a:latin typeface="KaiTi"/>
                          <a:ea typeface="KaiTi"/>
                          <a:cs typeface="KaiTi"/>
                        </a:rPr>
                        <a:t>还原性</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900" dirty="0">
                        <a:latin typeface="Arial"/>
                        <a:ea typeface="Arial"/>
                        <a:cs typeface="Arial"/>
                      </a:endParaRPr>
                    </a:p>
                    <a:p>
                      <a:pPr algn="l" rtl="0" eaLnBrk="0">
                        <a:lnSpc>
                          <a:spcPct val="7339"/>
                        </a:lnSpc>
                        <a:tabLst/>
                      </a:pPr>
                      <a:endParaRPr sz="100" dirty="0">
                        <a:latin typeface="Arial"/>
                        <a:ea typeface="Arial"/>
                        <a:cs typeface="Arial"/>
                      </a:endParaRPr>
                    </a:p>
                    <a:p>
                      <a:pPr marL="1381760" algn="l" rtl="0" eaLnBrk="0">
                        <a:lnSpc>
                          <a:spcPct val="76000"/>
                        </a:lnSpc>
                        <a:tabLst/>
                      </a:pPr>
                      <a:r>
                        <a:rPr sz="1200" kern="0" spc="-20" dirty="0">
                          <a:solidFill>
                            <a:srgbClr val="000000">
                              <a:alpha val="100000"/>
                            </a:srgbClr>
                          </a:solidFill>
                          <a:latin typeface="Times New Roman"/>
                          <a:ea typeface="Times New Roman"/>
                          <a:cs typeface="Times New Roman"/>
                        </a:rPr>
                        <a:t>/</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2000"/>
                        </a:lnSpc>
                        <a:tabLst/>
                      </a:pPr>
                      <a:endParaRPr sz="1000" dirty="0">
                        <a:latin typeface="Arial"/>
                        <a:ea typeface="Arial"/>
                        <a:cs typeface="Arial"/>
                      </a:endParaRPr>
                    </a:p>
                    <a:p>
                      <a:pPr marL="142240" algn="l" rtl="0" eaLnBrk="0">
                        <a:lnSpc>
                          <a:spcPct val="68000"/>
                        </a:lnSpc>
                        <a:spcBef>
                          <a:spcPts val="6"/>
                        </a:spcBef>
                        <a:tabLst/>
                      </a:pPr>
                      <a:r>
                        <a:rPr sz="1200" kern="0" spc="70" dirty="0">
                          <a:solidFill>
                            <a:srgbClr val="000000">
                              <a:alpha val="100000"/>
                            </a:srgbClr>
                          </a:solidFill>
                          <a:latin typeface="Arial"/>
                          <a:ea typeface="Arial"/>
                          <a:cs typeface="Arial"/>
                        </a:rPr>
                        <a:t>Cuo</a:t>
                      </a:r>
                      <a:r>
                        <a:rPr sz="1200" kern="0" spc="70" dirty="0">
                          <a:solidFill>
                            <a:srgbClr val="000000">
                              <a:alpha val="100000"/>
                            </a:srgbClr>
                          </a:solidFill>
                          <a:latin typeface="Arial"/>
                          <a:ea typeface="Arial"/>
                          <a:cs typeface="Arial"/>
                        </a:rPr>
                        <a:t> </a:t>
                      </a:r>
                      <a:r>
                        <a:rPr sz="1200" strike="sngStrike" kern="0" spc="70" dirty="0">
                          <a:solidFill>
                            <a:srgbClr val="000000">
                              <a:alpha val="100000"/>
                            </a:srgbClr>
                          </a:solidFill>
                          <a:latin typeface="Arial"/>
                          <a:ea typeface="Arial"/>
                          <a:cs typeface="Arial"/>
                        </a:rPr>
                        <a:t> </a:t>
                      </a:r>
                      <a:r>
                        <a:rPr sz="1200" strike="sngStrike" kern="0" spc="70" dirty="0">
                          <a:solidFill>
                            <a:srgbClr val="000000">
                              <a:alpha val="100000"/>
                            </a:srgbClr>
                          </a:solidFill>
                          <a:latin typeface="Arial"/>
                          <a:ea typeface="Arial"/>
                          <a:cs typeface="Arial"/>
                        </a:rPr>
                        <a:t>i</a:t>
                      </a:r>
                      <a:r>
                        <a:rPr sz="1200" strike="sngStrike" kern="0" spc="70" dirty="0">
                          <a:solidFill>
                            <a:srgbClr val="000000">
                              <a:alpha val="100000"/>
                            </a:srgbClr>
                          </a:solidFill>
                          <a:latin typeface="Arial"/>
                          <a:ea typeface="Arial"/>
                          <a:cs typeface="Arial"/>
                        </a:rPr>
                        <a:t> </a:t>
                      </a:r>
                      <a:r>
                        <a:rPr sz="1200" kern="0" spc="70" dirty="0">
                          <a:solidFill>
                            <a:srgbClr val="000000">
                              <a:alpha val="100000"/>
                            </a:srgbClr>
                          </a:solidFill>
                          <a:latin typeface="Arial"/>
                          <a:ea typeface="Arial"/>
                          <a:cs typeface="Arial"/>
                        </a:rPr>
                        <a:t> </a:t>
                      </a:r>
                      <a:r>
                        <a:rPr sz="1200" kern="0" spc="70" dirty="0">
                          <a:solidFill>
                            <a:srgbClr val="000000">
                              <a:alpha val="100000"/>
                            </a:srgbClr>
                          </a:solidFill>
                          <a:latin typeface="Arial"/>
                          <a:ea typeface="Arial"/>
                          <a:cs typeface="Arial"/>
                        </a:rPr>
                        <a:t>Co</a:t>
                      </a:r>
                      <a:r>
                        <a:rPr sz="1200" u="sng" strike="sngStrike" kern="0" spc="-40" dirty="0">
                          <a:solidFill>
                            <a:srgbClr val="000000">
                              <a:alpha val="100000"/>
                            </a:srgbClr>
                          </a:solidFill>
                          <a:latin typeface="Arial"/>
                          <a:ea typeface="Arial"/>
                          <a:cs typeface="Arial"/>
                        </a:rPr>
                        <a:t> </a:t>
                      </a:r>
                      <a:r>
                        <a:rPr sz="1200" kern="0" spc="-70" dirty="0">
                          <a:solidFill>
                            <a:srgbClr val="000000">
                              <a:alpha val="100000"/>
                            </a:srgbClr>
                          </a:solidFill>
                          <a:latin typeface="Arial"/>
                          <a:ea typeface="Arial"/>
                          <a:cs typeface="Arial"/>
                        </a:rPr>
                        <a:t> </a:t>
                      </a:r>
                      <a:r>
                        <a:rPr sz="1200" kern="0" spc="70" dirty="0">
                          <a:solidFill>
                            <a:srgbClr val="000000">
                              <a:alpha val="100000"/>
                            </a:srgbClr>
                          </a:solidFill>
                          <a:latin typeface="Arial"/>
                          <a:ea typeface="Arial"/>
                          <a:cs typeface="Arial"/>
                        </a:rPr>
                        <a:t>Cu</a:t>
                      </a:r>
                      <a:r>
                        <a:rPr sz="1200" kern="0" spc="60" dirty="0">
                          <a:solidFill>
                            <a:srgbClr val="000000">
                              <a:alpha val="100000"/>
                            </a:srgbClr>
                          </a:solidFill>
                          <a:latin typeface="Arial"/>
                          <a:ea typeface="Arial"/>
                          <a:cs typeface="Arial"/>
                        </a:rPr>
                        <a:t>    </a:t>
                      </a:r>
                      <a:r>
                        <a:rPr sz="1200" kern="0" spc="60" dirty="0">
                          <a:solidFill>
                            <a:srgbClr val="000000">
                              <a:alpha val="100000"/>
                            </a:srgbClr>
                          </a:solidFill>
                          <a:latin typeface="Arial"/>
                          <a:ea typeface="Arial"/>
                          <a:cs typeface="Arial"/>
                        </a:rPr>
                        <a:t>Co2</a:t>
                      </a:r>
                      <a:r>
                        <a:rPr sz="1200" kern="0" spc="0" dirty="0">
                          <a:solidFill>
                            <a:srgbClr val="000000">
                              <a:alpha val="100000"/>
                            </a:srgbClr>
                          </a:solidFill>
                          <a:latin typeface="Arial"/>
                          <a:ea typeface="Arial"/>
                          <a:cs typeface="Arial"/>
                        </a:rPr>
                        <a:t>  </a:t>
                      </a:r>
                      <a:endParaRPr sz="12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402590">
                <a:tc vMerge="1">
                  <a:txBody>
                    <a:bodyPr/>
                    <a:lstStyle/>
                    <a:p>
                      <a:pPr algn="l" rtl="0" eaLnBrk="0">
                        <a:lnSpc>
                          <a:spcPct val="100000"/>
                        </a:lnSpc>
                        <a:tabLst/>
                      </a:pPr>
                      <a:endParaRPr sz="1000" dirty="0">
                        <a:latin typeface="Arial"/>
                        <a:ea typeface="Arial"/>
                        <a:cs typeface="Arial"/>
                      </a:endParaRPr>
                    </a:p>
                  </a:txBody>
                  <a:tcPr marL="0" marR="0" marT="0" marB="0" vert="eaVert">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3000"/>
                        </a:lnSpc>
                        <a:tabLst/>
                      </a:pPr>
                      <a:endParaRPr sz="800" dirty="0">
                        <a:latin typeface="Arial"/>
                        <a:ea typeface="Arial"/>
                        <a:cs typeface="Arial"/>
                      </a:endParaRPr>
                    </a:p>
                    <a:p>
                      <a:pPr marL="132715" algn="l" rtl="0" eaLnBrk="0">
                        <a:lnSpc>
                          <a:spcPct val="84000"/>
                        </a:lnSpc>
                        <a:spcBef>
                          <a:spcPts val="1"/>
                        </a:spcBef>
                        <a:tabLst/>
                      </a:pPr>
                      <a:r>
                        <a:rPr sz="1200" b="1" kern="0" spc="-30" dirty="0">
                          <a:solidFill>
                            <a:srgbClr val="0101FF">
                              <a:alpha val="100000"/>
                            </a:srgbClr>
                          </a:solidFill>
                          <a:latin typeface="KaiTi"/>
                          <a:ea typeface="KaiTi"/>
                          <a:cs typeface="KaiTi"/>
                        </a:rPr>
                        <a:t>与水反应</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800" dirty="0">
                        <a:latin typeface="Arial"/>
                        <a:ea typeface="Arial"/>
                        <a:cs typeface="Arial"/>
                      </a:endParaRPr>
                    </a:p>
                    <a:p>
                      <a:pPr marL="698500" algn="l" rtl="0" eaLnBrk="0">
                        <a:lnSpc>
                          <a:spcPct val="85000"/>
                        </a:lnSpc>
                        <a:spcBef>
                          <a:spcPts val="6"/>
                        </a:spcBef>
                        <a:tabLst/>
                      </a:pPr>
                      <a:r>
                        <a:rPr sz="1000" kern="0" spc="0" dirty="0">
                          <a:solidFill>
                            <a:srgbClr val="000000">
                              <a:alpha val="100000"/>
                            </a:srgbClr>
                          </a:solidFill>
                          <a:latin typeface="Arial"/>
                          <a:ea typeface="Arial"/>
                          <a:cs typeface="Arial"/>
                        </a:rPr>
                        <a:t>CO</a:t>
                      </a:r>
                      <a:r>
                        <a:rPr sz="1000" kern="0" spc="60" dirty="0">
                          <a:solidFill>
                            <a:srgbClr val="000000">
                              <a:alpha val="100000"/>
                            </a:srgbClr>
                          </a:solidFill>
                          <a:latin typeface="Arial"/>
                          <a:ea typeface="Arial"/>
                          <a:cs typeface="Arial"/>
                        </a:rPr>
                        <a:t>2</a:t>
                      </a:r>
                      <a:r>
                        <a:rPr sz="1000" kern="0" spc="80" dirty="0">
                          <a:solidFill>
                            <a:srgbClr val="000000">
                              <a:alpha val="100000"/>
                            </a:srgbClr>
                          </a:solidFill>
                          <a:latin typeface="Arial"/>
                          <a:ea typeface="Arial"/>
                          <a:cs typeface="Arial"/>
                        </a:rPr>
                        <a:t> </a:t>
                      </a:r>
                      <a:r>
                        <a:rPr sz="1000" strike="sngStrike" kern="0" spc="110" dirty="0">
                          <a:solidFill>
                            <a:srgbClr val="000000">
                              <a:alpha val="100000"/>
                            </a:srgbClr>
                          </a:solidFill>
                          <a:latin typeface="Arial"/>
                          <a:ea typeface="Arial"/>
                          <a:cs typeface="Arial"/>
                        </a:rPr>
                        <a:t> </a:t>
                      </a:r>
                      <a:r>
                        <a:rPr sz="1000" strike="sngStrike" kern="0" spc="0" dirty="0">
                          <a:solidFill>
                            <a:srgbClr val="000000">
                              <a:alpha val="100000"/>
                            </a:srgbClr>
                          </a:solidFill>
                          <a:latin typeface="Arial"/>
                          <a:ea typeface="Arial"/>
                          <a:cs typeface="Arial"/>
                        </a:rPr>
                        <a:t>I</a:t>
                      </a:r>
                      <a:r>
                        <a:rPr sz="1000" strike="sngStrike" kern="0" spc="120" dirty="0">
                          <a:solidFill>
                            <a:srgbClr val="000000">
                              <a:alpha val="100000"/>
                            </a:srgbClr>
                          </a:solidFill>
                          <a:latin typeface="Arial"/>
                          <a:ea typeface="Arial"/>
                          <a:cs typeface="Arial"/>
                        </a:rPr>
                        <a:t> </a:t>
                      </a:r>
                      <a:r>
                        <a:rPr sz="1000" kern="0" spc="60" dirty="0">
                          <a:solidFill>
                            <a:srgbClr val="000000">
                              <a:alpha val="100000"/>
                            </a:srgbClr>
                          </a:solidFill>
                          <a:latin typeface="Arial"/>
                          <a:ea typeface="Arial"/>
                          <a:cs typeface="Arial"/>
                        </a:rPr>
                        <a:t> </a:t>
                      </a:r>
                      <a:r>
                        <a:rPr sz="1000" kern="0" spc="0" dirty="0">
                          <a:solidFill>
                            <a:srgbClr val="000000">
                              <a:alpha val="100000"/>
                            </a:srgbClr>
                          </a:solidFill>
                          <a:latin typeface="Arial"/>
                          <a:ea typeface="Arial"/>
                          <a:cs typeface="Arial"/>
                        </a:rPr>
                        <a:t>H</a:t>
                      </a:r>
                      <a:r>
                        <a:rPr sz="1000" kern="0" spc="60" dirty="0">
                          <a:solidFill>
                            <a:srgbClr val="000000">
                              <a:alpha val="100000"/>
                            </a:srgbClr>
                          </a:solidFill>
                          <a:latin typeface="Arial"/>
                          <a:ea typeface="Arial"/>
                          <a:cs typeface="Arial"/>
                        </a:rPr>
                        <a:t>2</a:t>
                      </a:r>
                      <a:r>
                        <a:rPr sz="1000" kern="0" spc="0" dirty="0">
                          <a:solidFill>
                            <a:srgbClr val="000000">
                              <a:alpha val="100000"/>
                            </a:srgbClr>
                          </a:solidFill>
                          <a:latin typeface="Arial"/>
                          <a:ea typeface="Arial"/>
                          <a:cs typeface="Arial"/>
                        </a:rPr>
                        <a:t>O</a:t>
                      </a:r>
                      <a:r>
                        <a:rPr sz="1000" kern="0" spc="70" dirty="0">
                          <a:solidFill>
                            <a:srgbClr val="000000">
                              <a:alpha val="100000"/>
                            </a:srgbClr>
                          </a:solidFill>
                          <a:latin typeface="Arial"/>
                          <a:ea typeface="Arial"/>
                          <a:cs typeface="Arial"/>
                        </a:rPr>
                        <a:t> </a:t>
                      </a:r>
                      <a:r>
                        <a:rPr sz="1000" strike="sngStrike" kern="0" spc="140" dirty="0">
                          <a:solidFill>
                            <a:srgbClr val="000000">
                              <a:alpha val="100000"/>
                            </a:srgbClr>
                          </a:solidFill>
                          <a:latin typeface="Arial"/>
                          <a:ea typeface="Arial"/>
                          <a:cs typeface="Arial"/>
                        </a:rPr>
                        <a:t>  </a:t>
                      </a:r>
                      <a:r>
                        <a:rPr sz="1000" kern="0" spc="50" dirty="0">
                          <a:solidFill>
                            <a:srgbClr val="000000">
                              <a:alpha val="100000"/>
                            </a:srgbClr>
                          </a:solidFill>
                          <a:latin typeface="Arial"/>
                          <a:ea typeface="Arial"/>
                          <a:cs typeface="Arial"/>
                        </a:rPr>
                        <a:t> </a:t>
                      </a:r>
                      <a:r>
                        <a:rPr sz="1000" kern="0" spc="0" dirty="0">
                          <a:solidFill>
                            <a:srgbClr val="000000">
                              <a:alpha val="100000"/>
                            </a:srgbClr>
                          </a:solidFill>
                          <a:latin typeface="Arial"/>
                          <a:ea typeface="Arial"/>
                          <a:cs typeface="Arial"/>
                        </a:rPr>
                        <a:t>H</a:t>
                      </a:r>
                      <a:r>
                        <a:rPr sz="1000" kern="0" spc="60" dirty="0">
                          <a:solidFill>
                            <a:srgbClr val="000000">
                              <a:alpha val="100000"/>
                            </a:srgbClr>
                          </a:solidFill>
                          <a:latin typeface="Arial"/>
                          <a:ea typeface="Arial"/>
                          <a:cs typeface="Arial"/>
                        </a:rPr>
                        <a:t>2</a:t>
                      </a:r>
                      <a:r>
                        <a:rPr sz="1000" kern="0" spc="0" dirty="0">
                          <a:solidFill>
                            <a:srgbClr val="000000">
                              <a:alpha val="100000"/>
                            </a:srgbClr>
                          </a:solidFill>
                          <a:latin typeface="Arial"/>
                          <a:ea typeface="Arial"/>
                          <a:cs typeface="Arial"/>
                        </a:rPr>
                        <a:t>CO</a:t>
                      </a:r>
                      <a:r>
                        <a:rPr sz="1000" kern="0" spc="60" dirty="0">
                          <a:solidFill>
                            <a:srgbClr val="000000">
                              <a:alpha val="100000"/>
                            </a:srgbClr>
                          </a:solidFill>
                          <a:latin typeface="Arial"/>
                          <a:ea typeface="Arial"/>
                          <a:cs typeface="Arial"/>
                        </a:rPr>
                        <a:t>3</a:t>
                      </a: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699770">
                <a:tc vMerge="1">
                  <a:txBody>
                    <a:bodyPr/>
                    <a:lstStyle/>
                    <a:p>
                      <a:pPr algn="l" rtl="0" eaLnBrk="0">
                        <a:lnSpc>
                          <a:spcPct val="100000"/>
                        </a:lnSpc>
                        <a:tabLst/>
                      </a:pPr>
                      <a:endParaRPr sz="1000" dirty="0">
                        <a:latin typeface="Arial"/>
                        <a:ea typeface="Arial"/>
                        <a:cs typeface="Arial"/>
                      </a:endParaRPr>
                    </a:p>
                  </a:txBody>
                  <a:tcPr marL="0" marR="0" marT="0" marB="0" vert="eaVert">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24000"/>
                        </a:lnSpc>
                        <a:tabLst/>
                      </a:pPr>
                      <a:endParaRPr sz="400" dirty="0">
                        <a:latin typeface="Arial"/>
                        <a:ea typeface="Arial"/>
                        <a:cs typeface="Arial"/>
                      </a:endParaRPr>
                    </a:p>
                    <a:p>
                      <a:pPr marL="132715" algn="l" rtl="0" eaLnBrk="0">
                        <a:lnSpc>
                          <a:spcPct val="84000"/>
                        </a:lnSpc>
                        <a:spcBef>
                          <a:spcPts val="4"/>
                        </a:spcBef>
                        <a:tabLst/>
                      </a:pPr>
                      <a:r>
                        <a:rPr sz="1200" b="1" kern="0" spc="-30" dirty="0">
                          <a:solidFill>
                            <a:srgbClr val="0101FF">
                              <a:alpha val="100000"/>
                            </a:srgbClr>
                          </a:solidFill>
                          <a:latin typeface="KaiTi"/>
                          <a:ea typeface="KaiTi"/>
                          <a:cs typeface="KaiTi"/>
                        </a:rPr>
                        <a:t>与石灰水</a:t>
                      </a:r>
                      <a:endParaRPr sz="1200" dirty="0">
                        <a:latin typeface="KaiTi"/>
                        <a:ea typeface="KaiTi"/>
                        <a:cs typeface="KaiTi"/>
                      </a:endParaRPr>
                    </a:p>
                    <a:p>
                      <a:pPr marL="273685" algn="l" rtl="0" eaLnBrk="0">
                        <a:lnSpc>
                          <a:spcPct val="84000"/>
                        </a:lnSpc>
                        <a:spcBef>
                          <a:spcPts val="355"/>
                        </a:spcBef>
                        <a:tabLst/>
                      </a:pPr>
                      <a:r>
                        <a:rPr sz="1200" b="1" kern="0" spc="-10" dirty="0">
                          <a:solidFill>
                            <a:srgbClr val="0101FF">
                              <a:alpha val="100000"/>
                            </a:srgbClr>
                          </a:solidFill>
                          <a:latin typeface="KaiTi"/>
                          <a:ea typeface="KaiTi"/>
                          <a:cs typeface="KaiTi"/>
                        </a:rPr>
                        <a:t>反应</a:t>
                      </a:r>
                      <a:endParaRPr sz="1200" dirty="0">
                        <a:latin typeface="KaiTi"/>
                        <a:ea typeface="KaiTi"/>
                        <a:cs typeface="KaiTi"/>
                      </a:endParaRPr>
                    </a:p>
                    <a:p>
                      <a:pPr algn="l" rtl="0" eaLnBrk="0">
                        <a:lnSpc>
                          <a:spcPct val="145000"/>
                        </a:lnSpc>
                        <a:tabLst/>
                      </a:pPr>
                      <a:endParaRPr sz="200" dirty="0">
                        <a:latin typeface="Arial"/>
                        <a:ea typeface="Arial"/>
                        <a:cs typeface="Arial"/>
                      </a:endParaRPr>
                    </a:p>
                    <a:p>
                      <a:pPr marL="193675" algn="l" rtl="0" eaLnBrk="0">
                        <a:lnSpc>
                          <a:spcPct val="91000"/>
                        </a:lnSpc>
                        <a:spcBef>
                          <a:spcPts val="2"/>
                        </a:spcBef>
                        <a:tabLst/>
                      </a:pPr>
                      <a:r>
                        <a:rPr sz="1100" b="1" kern="0" spc="-60" dirty="0">
                          <a:solidFill>
                            <a:srgbClr val="0101FF">
                              <a:alpha val="100000"/>
                            </a:srgbClr>
                          </a:solidFill>
                          <a:latin typeface="KaiTi"/>
                          <a:ea typeface="KaiTi"/>
                          <a:cs typeface="KaiTi"/>
                        </a:rPr>
                        <a:t>【鉴别】</a:t>
                      </a:r>
                      <a:endParaRPr sz="11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24000"/>
                        </a:lnSpc>
                        <a:tabLst/>
                      </a:pPr>
                      <a:endParaRPr sz="400" dirty="0">
                        <a:latin typeface="Arial"/>
                        <a:ea typeface="Arial"/>
                        <a:cs typeface="Arial"/>
                      </a:endParaRPr>
                    </a:p>
                    <a:p>
                      <a:pPr marL="719455" algn="l" rtl="0" eaLnBrk="0">
                        <a:lnSpc>
                          <a:spcPct val="87000"/>
                        </a:lnSpc>
                        <a:spcBef>
                          <a:spcPts val="3"/>
                        </a:spcBef>
                        <a:tabLst/>
                      </a:pPr>
                      <a:r>
                        <a:rPr sz="1200" kern="0" spc="-10" dirty="0">
                          <a:solidFill>
                            <a:srgbClr val="000000">
                              <a:alpha val="100000"/>
                            </a:srgbClr>
                          </a:solidFill>
                          <a:latin typeface="KaiTi"/>
                          <a:ea typeface="KaiTi"/>
                          <a:cs typeface="KaiTi"/>
                        </a:rPr>
                        <a:t>使澄清石灰水变浑浊</a:t>
                      </a:r>
                      <a:endParaRPr sz="1200" dirty="0">
                        <a:latin typeface="KaiTi"/>
                        <a:ea typeface="KaiTi"/>
                        <a:cs typeface="KaiTi"/>
                      </a:endParaRPr>
                    </a:p>
                    <a:p>
                      <a:pPr algn="l" rtl="0" eaLnBrk="0">
                        <a:lnSpc>
                          <a:spcPct val="108000"/>
                        </a:lnSpc>
                        <a:tabLst/>
                      </a:pPr>
                      <a:endParaRPr sz="1000" dirty="0">
                        <a:latin typeface="Arial"/>
                        <a:ea typeface="Arial"/>
                        <a:cs typeface="Arial"/>
                      </a:endParaRPr>
                    </a:p>
                    <a:p>
                      <a:pPr marL="85090" algn="l" rtl="0" eaLnBrk="0">
                        <a:lnSpc>
                          <a:spcPct val="90000"/>
                        </a:lnSpc>
                        <a:spcBef>
                          <a:spcPts val="6"/>
                        </a:spcBef>
                        <a:tabLst/>
                      </a:pPr>
                      <a:r>
                        <a:rPr sz="1300" kern="0" spc="0" dirty="0">
                          <a:solidFill>
                            <a:srgbClr val="000000">
                              <a:alpha val="100000"/>
                            </a:srgbClr>
                          </a:solidFill>
                          <a:latin typeface="Arial"/>
                          <a:ea typeface="Arial"/>
                          <a:cs typeface="Arial"/>
                        </a:rPr>
                        <a:t>CO</a:t>
                      </a:r>
                      <a:r>
                        <a:rPr sz="1300" kern="0" spc="20" dirty="0">
                          <a:solidFill>
                            <a:srgbClr val="000000">
                              <a:alpha val="100000"/>
                            </a:srgbClr>
                          </a:solidFill>
                          <a:latin typeface="Arial"/>
                          <a:ea typeface="Arial"/>
                          <a:cs typeface="Arial"/>
                        </a:rPr>
                        <a:t>2</a:t>
                      </a:r>
                      <a:r>
                        <a:rPr sz="1300" kern="0" spc="80" dirty="0">
                          <a:solidFill>
                            <a:srgbClr val="000000">
                              <a:alpha val="100000"/>
                            </a:srgbClr>
                          </a:solidFill>
                          <a:latin typeface="Arial"/>
                          <a:ea typeface="Arial"/>
                          <a:cs typeface="Arial"/>
                        </a:rPr>
                        <a:t>    </a:t>
                      </a:r>
                      <a:r>
                        <a:rPr sz="1300" kern="0" spc="0" dirty="0">
                          <a:solidFill>
                            <a:srgbClr val="000000">
                              <a:alpha val="100000"/>
                            </a:srgbClr>
                          </a:solidFill>
                          <a:latin typeface="Arial"/>
                          <a:ea typeface="Arial"/>
                          <a:cs typeface="Arial"/>
                        </a:rPr>
                        <a:t>ca</a:t>
                      </a:r>
                      <a:r>
                        <a:rPr sz="1300" kern="0" spc="20" dirty="0">
                          <a:solidFill>
                            <a:srgbClr val="000000">
                              <a:alpha val="100000"/>
                            </a:srgbClr>
                          </a:solidFill>
                          <a:latin typeface="Arial"/>
                          <a:ea typeface="Arial"/>
                          <a:cs typeface="Arial"/>
                        </a:rPr>
                        <a:t>(</a:t>
                      </a:r>
                      <a:r>
                        <a:rPr sz="1300" kern="0" spc="0" dirty="0">
                          <a:solidFill>
                            <a:srgbClr val="000000">
                              <a:alpha val="100000"/>
                            </a:srgbClr>
                          </a:solidFill>
                          <a:latin typeface="Arial"/>
                          <a:ea typeface="Arial"/>
                          <a:cs typeface="Arial"/>
                        </a:rPr>
                        <a:t>OH</a:t>
                      </a:r>
                      <a:r>
                        <a:rPr sz="1300" kern="0" spc="20" dirty="0">
                          <a:solidFill>
                            <a:srgbClr val="000000">
                              <a:alpha val="100000"/>
                            </a:srgbClr>
                          </a:solidFill>
                          <a:latin typeface="Arial"/>
                          <a:ea typeface="Arial"/>
                          <a:cs typeface="Arial"/>
                        </a:rPr>
                        <a:t>)</a:t>
                      </a:r>
                      <a:r>
                        <a:rPr sz="1300" kern="0" spc="20" dirty="0">
                          <a:solidFill>
                            <a:srgbClr val="000000">
                              <a:alpha val="100000"/>
                            </a:srgbClr>
                          </a:solidFill>
                          <a:latin typeface="Arial"/>
                          <a:ea typeface="Arial"/>
                          <a:cs typeface="Arial"/>
                        </a:rPr>
                        <a:t> </a:t>
                      </a:r>
                      <a:r>
                        <a:rPr sz="1300" kern="0" spc="20" dirty="0">
                          <a:solidFill>
                            <a:srgbClr val="000000">
                              <a:alpha val="100000"/>
                            </a:srgbClr>
                          </a:solidFill>
                          <a:latin typeface="Arial"/>
                          <a:ea typeface="Arial"/>
                          <a:cs typeface="Arial"/>
                        </a:rPr>
                        <a:t>2</a:t>
                      </a:r>
                      <a:r>
                        <a:rPr sz="1300" kern="0" spc="20" dirty="0">
                          <a:solidFill>
                            <a:srgbClr val="000000">
                              <a:alpha val="100000"/>
                            </a:srgbClr>
                          </a:solidFill>
                          <a:latin typeface="Arial"/>
                          <a:ea typeface="Arial"/>
                          <a:cs typeface="Arial"/>
                        </a:rPr>
                        <a:t> </a:t>
                      </a:r>
                      <a:r>
                        <a:rPr sz="1300" strike="sngStrike" kern="0" spc="120" dirty="0">
                          <a:solidFill>
                            <a:srgbClr val="000000">
                              <a:alpha val="100000"/>
                            </a:srgbClr>
                          </a:solidFill>
                          <a:latin typeface="Arial"/>
                          <a:ea typeface="Arial"/>
                          <a:cs typeface="Arial"/>
                        </a:rPr>
                        <a:t>  </a:t>
                      </a:r>
                      <a:r>
                        <a:rPr sz="1300" kern="0" spc="20" dirty="0">
                          <a:solidFill>
                            <a:srgbClr val="000000">
                              <a:alpha val="100000"/>
                            </a:srgbClr>
                          </a:solidFill>
                          <a:latin typeface="Arial"/>
                          <a:ea typeface="Arial"/>
                          <a:cs typeface="Arial"/>
                        </a:rPr>
                        <a:t> </a:t>
                      </a:r>
                      <a:r>
                        <a:rPr sz="1300" kern="0" spc="0" dirty="0">
                          <a:solidFill>
                            <a:srgbClr val="000000">
                              <a:alpha val="100000"/>
                            </a:srgbClr>
                          </a:solidFill>
                          <a:latin typeface="Arial"/>
                          <a:ea typeface="Arial"/>
                          <a:cs typeface="Arial"/>
                        </a:rPr>
                        <a:t>caco</a:t>
                      </a:r>
                      <a:r>
                        <a:rPr sz="1300" kern="0" spc="20" dirty="0">
                          <a:solidFill>
                            <a:srgbClr val="000000">
                              <a:alpha val="100000"/>
                            </a:srgbClr>
                          </a:solidFill>
                          <a:latin typeface="Arial"/>
                          <a:ea typeface="Arial"/>
                          <a:cs typeface="Arial"/>
                        </a:rPr>
                        <a:t>3</a:t>
                      </a:r>
                      <a:r>
                        <a:rPr sz="1300" kern="0" spc="20" dirty="0">
                          <a:solidFill>
                            <a:srgbClr val="000000">
                              <a:alpha val="100000"/>
                            </a:srgbClr>
                          </a:solidFill>
                          <a:latin typeface="Arial"/>
                          <a:ea typeface="Arial"/>
                          <a:cs typeface="Arial"/>
                        </a:rPr>
                        <a:t>        </a:t>
                      </a:r>
                      <a:r>
                        <a:rPr sz="1300" kern="0" spc="20" dirty="0">
                          <a:solidFill>
                            <a:srgbClr val="000000">
                              <a:alpha val="100000"/>
                            </a:srgbClr>
                          </a:solidFill>
                          <a:latin typeface="Arial"/>
                          <a:ea typeface="Arial"/>
                          <a:cs typeface="Arial"/>
                        </a:rPr>
                        <a:t>H2O</a:t>
                      </a:r>
                      <a:endParaRPr sz="13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80000"/>
                        </a:lnSpc>
                        <a:tabLst/>
                      </a:pPr>
                      <a:endParaRPr sz="1000" dirty="0">
                        <a:latin typeface="Arial"/>
                        <a:ea typeface="Arial"/>
                        <a:cs typeface="Arial"/>
                      </a:endParaRPr>
                    </a:p>
                    <a:p>
                      <a:pPr marL="158750" algn="l" rtl="0" eaLnBrk="0">
                        <a:lnSpc>
                          <a:spcPct val="87000"/>
                        </a:lnSpc>
                        <a:spcBef>
                          <a:spcPts val="3"/>
                        </a:spcBef>
                        <a:tabLst/>
                      </a:pPr>
                      <a:r>
                        <a:rPr sz="1200" kern="0" spc="-10" dirty="0">
                          <a:solidFill>
                            <a:srgbClr val="000000">
                              <a:alpha val="100000"/>
                            </a:srgbClr>
                          </a:solidFill>
                          <a:latin typeface="KaiTi"/>
                          <a:ea typeface="KaiTi"/>
                          <a:cs typeface="KaiTi"/>
                        </a:rPr>
                        <a:t>不会使澄清石灰水变浑浊</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699770">
                <a:tc rowSpan="2">
                  <a:txBody>
                    <a:bodyPr/>
                    <a:lstStyle/>
                    <a:p>
                      <a:pPr algn="l" rtl="0" eaLnBrk="0">
                        <a:lnSpc>
                          <a:spcPct val="106000"/>
                        </a:lnSpc>
                        <a:tabLst/>
                      </a:pPr>
                      <a:endParaRPr sz="700" dirty="0">
                        <a:latin typeface="Arial"/>
                        <a:ea typeface="Arial"/>
                        <a:cs typeface="Arial"/>
                      </a:endParaRPr>
                    </a:p>
                    <a:p>
                      <a:pPr marL="26035" algn="l" rtl="0" eaLnBrk="0">
                        <a:lnSpc>
                          <a:spcPct val="82000"/>
                        </a:lnSpc>
                        <a:spcBef>
                          <a:spcPts val="3"/>
                        </a:spcBef>
                        <a:tabLst/>
                      </a:pPr>
                      <a:r>
                        <a:rPr sz="1200" b="1" kern="0" spc="-10" dirty="0">
                          <a:solidFill>
                            <a:srgbClr val="0101FF">
                              <a:alpha val="100000"/>
                            </a:srgbClr>
                          </a:solidFill>
                          <a:latin typeface="KaiTi"/>
                          <a:ea typeface="KaiTi"/>
                          <a:cs typeface="KaiTi"/>
                        </a:rPr>
                        <a:t>实</a:t>
                      </a:r>
                      <a:r>
                        <a:rPr sz="1200" kern="0" spc="-230" dirty="0">
                          <a:solidFill>
                            <a:srgbClr val="0101FF">
                              <a:alpha val="100000"/>
                            </a:srgbClr>
                          </a:solidFill>
                          <a:latin typeface="KaiTi"/>
                          <a:ea typeface="KaiTi"/>
                          <a:cs typeface="KaiTi"/>
                        </a:rPr>
                        <a:t> </a:t>
                      </a:r>
                      <a:r>
                        <a:rPr sz="1200" b="1" kern="0" spc="-10" dirty="0">
                          <a:solidFill>
                            <a:srgbClr val="0101FF">
                              <a:alpha val="100000"/>
                            </a:srgbClr>
                          </a:solidFill>
                          <a:latin typeface="KaiTi"/>
                          <a:ea typeface="KaiTi"/>
                          <a:cs typeface="KaiTi"/>
                        </a:rPr>
                        <a:t>验</a:t>
                      </a:r>
                      <a:r>
                        <a:rPr sz="1200" kern="0" spc="-250" dirty="0">
                          <a:solidFill>
                            <a:srgbClr val="0101FF">
                              <a:alpha val="100000"/>
                            </a:srgbClr>
                          </a:solidFill>
                          <a:latin typeface="KaiTi"/>
                          <a:ea typeface="KaiTi"/>
                          <a:cs typeface="KaiTi"/>
                        </a:rPr>
                        <a:t> </a:t>
                      </a:r>
                      <a:r>
                        <a:rPr sz="1200" b="1" kern="0" spc="-10" dirty="0">
                          <a:solidFill>
                            <a:srgbClr val="0101FF">
                              <a:alpha val="100000"/>
                            </a:srgbClr>
                          </a:solidFill>
                          <a:latin typeface="KaiTi"/>
                          <a:ea typeface="KaiTi"/>
                          <a:cs typeface="KaiTi"/>
                        </a:rPr>
                        <a:t>室</a:t>
                      </a:r>
                      <a:r>
                        <a:rPr sz="1200" kern="0" spc="-240" dirty="0">
                          <a:solidFill>
                            <a:srgbClr val="0101FF">
                              <a:alpha val="100000"/>
                            </a:srgbClr>
                          </a:solidFill>
                          <a:latin typeface="KaiTi"/>
                          <a:ea typeface="KaiTi"/>
                          <a:cs typeface="KaiTi"/>
                        </a:rPr>
                        <a:t> </a:t>
                      </a:r>
                      <a:r>
                        <a:rPr sz="1200" b="1" kern="0" spc="-10" dirty="0">
                          <a:solidFill>
                            <a:srgbClr val="0101FF">
                              <a:alpha val="100000"/>
                            </a:srgbClr>
                          </a:solidFill>
                          <a:latin typeface="KaiTi"/>
                          <a:ea typeface="KaiTi"/>
                          <a:cs typeface="KaiTi"/>
                        </a:rPr>
                        <a:t>制</a:t>
                      </a:r>
                      <a:r>
                        <a:rPr sz="1200" kern="0" spc="-240" dirty="0">
                          <a:solidFill>
                            <a:srgbClr val="0101FF">
                              <a:alpha val="100000"/>
                            </a:srgbClr>
                          </a:solidFill>
                          <a:latin typeface="KaiTi"/>
                          <a:ea typeface="KaiTi"/>
                          <a:cs typeface="KaiTi"/>
                        </a:rPr>
                        <a:t> </a:t>
                      </a:r>
                      <a:r>
                        <a:rPr sz="1200" b="1" kern="0" spc="-10" dirty="0">
                          <a:solidFill>
                            <a:srgbClr val="0101FF">
                              <a:alpha val="100000"/>
                            </a:srgbClr>
                          </a:solidFill>
                          <a:latin typeface="KaiTi"/>
                          <a:ea typeface="KaiTi"/>
                          <a:cs typeface="KaiTi"/>
                        </a:rPr>
                        <a:t>备</a:t>
                      </a:r>
                      <a:endParaRPr sz="1200" dirty="0">
                        <a:latin typeface="KaiTi"/>
                        <a:ea typeface="KaiTi"/>
                        <a:cs typeface="KaiTi"/>
                      </a:endParaRPr>
                    </a:p>
                  </a:txBody>
                  <a:tcPr marL="0" marR="0" marT="0" marB="0" vert="eaVert">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80000"/>
                        </a:lnSpc>
                        <a:tabLst/>
                      </a:pPr>
                      <a:endParaRPr sz="1000" dirty="0">
                        <a:latin typeface="Arial"/>
                        <a:ea typeface="Arial"/>
                        <a:cs typeface="Arial"/>
                      </a:endParaRPr>
                    </a:p>
                    <a:p>
                      <a:pPr marL="127635" algn="l" rtl="0" eaLnBrk="0">
                        <a:lnSpc>
                          <a:spcPct val="84000"/>
                        </a:lnSpc>
                        <a:spcBef>
                          <a:spcPts val="2"/>
                        </a:spcBef>
                        <a:tabLst/>
                      </a:pPr>
                      <a:r>
                        <a:rPr sz="1200" b="1" kern="0" spc="-20" dirty="0">
                          <a:solidFill>
                            <a:srgbClr val="0101FF">
                              <a:alpha val="100000"/>
                            </a:srgbClr>
                          </a:solidFill>
                          <a:latin typeface="KaiTi"/>
                          <a:ea typeface="KaiTi"/>
                          <a:cs typeface="KaiTi"/>
                        </a:rPr>
                        <a:t>制备原理</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24000"/>
                        </a:lnSpc>
                        <a:tabLst/>
                      </a:pPr>
                      <a:endParaRPr sz="400" dirty="0">
                        <a:latin typeface="Arial"/>
                        <a:ea typeface="Arial"/>
                        <a:cs typeface="Arial"/>
                      </a:endParaRPr>
                    </a:p>
                    <a:p>
                      <a:pPr marL="485140" algn="l" rtl="0" eaLnBrk="0">
                        <a:lnSpc>
                          <a:spcPct val="90000"/>
                        </a:lnSpc>
                        <a:spcBef>
                          <a:spcPts val="1"/>
                        </a:spcBef>
                        <a:tabLst/>
                      </a:pPr>
                      <a:r>
                        <a:rPr sz="1200" kern="0" spc="-10" dirty="0">
                          <a:solidFill>
                            <a:srgbClr val="000000">
                              <a:alpha val="100000"/>
                            </a:srgbClr>
                          </a:solidFill>
                          <a:latin typeface="KaiTi"/>
                          <a:ea typeface="KaiTi"/>
                          <a:cs typeface="KaiTi"/>
                        </a:rPr>
                        <a:t>大理石</a:t>
                      </a:r>
                      <a:r>
                        <a:rPr sz="1200" kern="0" spc="-10"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KaiTi"/>
                          <a:ea typeface="KaiTi"/>
                          <a:cs typeface="KaiTi"/>
                        </a:rPr>
                        <a:t>石灰石和稀盐</a:t>
                      </a:r>
                      <a:r>
                        <a:rPr sz="1200" kern="0" spc="-20" dirty="0">
                          <a:solidFill>
                            <a:srgbClr val="000000">
                              <a:alpha val="100000"/>
                            </a:srgbClr>
                          </a:solidFill>
                          <a:latin typeface="KaiTi"/>
                          <a:ea typeface="KaiTi"/>
                          <a:cs typeface="KaiTi"/>
                        </a:rPr>
                        <a:t>酸反应</a:t>
                      </a:r>
                      <a:endParaRPr sz="1200" dirty="0">
                        <a:latin typeface="KaiTi"/>
                        <a:ea typeface="KaiTi"/>
                        <a:cs typeface="KaiTi"/>
                      </a:endParaRPr>
                    </a:p>
                    <a:p>
                      <a:pPr algn="l" rtl="0" eaLnBrk="0">
                        <a:lnSpc>
                          <a:spcPct val="101000"/>
                        </a:lnSpc>
                        <a:tabLst/>
                      </a:pPr>
                      <a:endParaRPr sz="1100" dirty="0">
                        <a:latin typeface="Arial"/>
                        <a:ea typeface="Arial"/>
                        <a:cs typeface="Arial"/>
                      </a:endParaRPr>
                    </a:p>
                    <a:p>
                      <a:pPr marL="83820" algn="l" rtl="0" eaLnBrk="0">
                        <a:lnSpc>
                          <a:spcPct val="81000"/>
                        </a:lnSpc>
                        <a:spcBef>
                          <a:spcPts val="3"/>
                        </a:spcBef>
                        <a:tabLst/>
                      </a:pPr>
                      <a:r>
                        <a:rPr sz="1300" kern="0" spc="0" dirty="0">
                          <a:solidFill>
                            <a:srgbClr val="000000">
                              <a:alpha val="100000"/>
                            </a:srgbClr>
                          </a:solidFill>
                          <a:latin typeface="Arial"/>
                          <a:ea typeface="Arial"/>
                          <a:cs typeface="Arial"/>
                        </a:rPr>
                        <a:t>caco</a:t>
                      </a:r>
                      <a:r>
                        <a:rPr sz="1300" kern="0" spc="20" dirty="0">
                          <a:solidFill>
                            <a:srgbClr val="000000">
                              <a:alpha val="100000"/>
                            </a:srgbClr>
                          </a:solidFill>
                          <a:latin typeface="Arial"/>
                          <a:ea typeface="Arial"/>
                          <a:cs typeface="Arial"/>
                        </a:rPr>
                        <a:t>3</a:t>
                      </a:r>
                      <a:r>
                        <a:rPr sz="1300" kern="0" spc="40" dirty="0">
                          <a:solidFill>
                            <a:srgbClr val="000000">
                              <a:alpha val="100000"/>
                            </a:srgbClr>
                          </a:solidFill>
                          <a:latin typeface="Arial"/>
                          <a:ea typeface="Arial"/>
                          <a:cs typeface="Arial"/>
                        </a:rPr>
                        <a:t>    </a:t>
                      </a:r>
                      <a:r>
                        <a:rPr sz="1300" kern="0" spc="20" dirty="0">
                          <a:solidFill>
                            <a:srgbClr val="000000">
                              <a:alpha val="100000"/>
                            </a:srgbClr>
                          </a:solidFill>
                          <a:latin typeface="Arial"/>
                          <a:ea typeface="Arial"/>
                          <a:cs typeface="Arial"/>
                        </a:rPr>
                        <a:t>2</a:t>
                      </a:r>
                      <a:r>
                        <a:rPr sz="1300" kern="0" spc="0" dirty="0">
                          <a:solidFill>
                            <a:srgbClr val="000000">
                              <a:alpha val="100000"/>
                            </a:srgbClr>
                          </a:solidFill>
                          <a:latin typeface="Arial"/>
                          <a:ea typeface="Arial"/>
                          <a:cs typeface="Arial"/>
                        </a:rPr>
                        <a:t>Hcl</a:t>
                      </a:r>
                      <a:r>
                        <a:rPr sz="1300" kern="0" spc="20" dirty="0">
                          <a:solidFill>
                            <a:srgbClr val="000000">
                              <a:alpha val="100000"/>
                            </a:srgbClr>
                          </a:solidFill>
                          <a:latin typeface="Arial"/>
                          <a:ea typeface="Arial"/>
                          <a:cs typeface="Arial"/>
                        </a:rPr>
                        <a:t> </a:t>
                      </a:r>
                      <a:r>
                        <a:rPr sz="1300" strike="sngStrike" kern="0" spc="80" dirty="0">
                          <a:solidFill>
                            <a:srgbClr val="000000">
                              <a:alpha val="100000"/>
                            </a:srgbClr>
                          </a:solidFill>
                          <a:latin typeface="Arial"/>
                          <a:ea typeface="Arial"/>
                          <a:cs typeface="Arial"/>
                        </a:rPr>
                        <a:t>  </a:t>
                      </a:r>
                      <a:r>
                        <a:rPr sz="1300" kern="0" spc="20" dirty="0">
                          <a:solidFill>
                            <a:srgbClr val="000000">
                              <a:alpha val="100000"/>
                            </a:srgbClr>
                          </a:solidFill>
                          <a:latin typeface="Arial"/>
                          <a:ea typeface="Arial"/>
                          <a:cs typeface="Arial"/>
                        </a:rPr>
                        <a:t> </a:t>
                      </a:r>
                      <a:r>
                        <a:rPr sz="1300" kern="0" spc="0" dirty="0">
                          <a:solidFill>
                            <a:srgbClr val="000000">
                              <a:alpha val="100000"/>
                            </a:srgbClr>
                          </a:solidFill>
                          <a:latin typeface="Arial"/>
                          <a:ea typeface="Arial"/>
                          <a:cs typeface="Arial"/>
                        </a:rPr>
                        <a:t>cacl</a:t>
                      </a:r>
                      <a:r>
                        <a:rPr sz="1300" kern="0" spc="20" dirty="0">
                          <a:solidFill>
                            <a:srgbClr val="000000">
                              <a:alpha val="100000"/>
                            </a:srgbClr>
                          </a:solidFill>
                          <a:latin typeface="Arial"/>
                          <a:ea typeface="Arial"/>
                          <a:cs typeface="Arial"/>
                        </a:rPr>
                        <a:t>2</a:t>
                      </a:r>
                      <a:r>
                        <a:rPr sz="1300" kern="0" spc="40" dirty="0">
                          <a:solidFill>
                            <a:srgbClr val="000000">
                              <a:alpha val="100000"/>
                            </a:srgbClr>
                          </a:solidFill>
                          <a:latin typeface="Arial"/>
                          <a:ea typeface="Arial"/>
                          <a:cs typeface="Arial"/>
                        </a:rPr>
                        <a:t>    </a:t>
                      </a:r>
                      <a:r>
                        <a:rPr sz="1300" kern="0" spc="20" dirty="0">
                          <a:solidFill>
                            <a:srgbClr val="000000">
                              <a:alpha val="100000"/>
                            </a:srgbClr>
                          </a:solidFill>
                          <a:latin typeface="Arial"/>
                          <a:ea typeface="Arial"/>
                          <a:cs typeface="Arial"/>
                        </a:rPr>
                        <a:t>H2</a:t>
                      </a:r>
                      <a:r>
                        <a:rPr sz="1300" kern="0" spc="0" dirty="0">
                          <a:solidFill>
                            <a:srgbClr val="000000">
                              <a:alpha val="100000"/>
                            </a:srgbClr>
                          </a:solidFill>
                          <a:latin typeface="Arial"/>
                          <a:ea typeface="Arial"/>
                          <a:cs typeface="Arial"/>
                        </a:rPr>
                        <a:t>o</a:t>
                      </a:r>
                      <a:r>
                        <a:rPr sz="1300" kern="0" spc="20" dirty="0">
                          <a:solidFill>
                            <a:srgbClr val="000000">
                              <a:alpha val="100000"/>
                            </a:srgbClr>
                          </a:solidFill>
                          <a:latin typeface="Arial"/>
                          <a:ea typeface="Arial"/>
                          <a:cs typeface="Arial"/>
                        </a:rPr>
                        <a:t>  </a:t>
                      </a:r>
                      <a:r>
                        <a:rPr sz="1300" kern="0" spc="10" dirty="0">
                          <a:solidFill>
                            <a:srgbClr val="000000">
                              <a:alpha val="100000"/>
                            </a:srgbClr>
                          </a:solidFill>
                          <a:latin typeface="Arial"/>
                          <a:ea typeface="Arial"/>
                          <a:cs typeface="Arial"/>
                        </a:rPr>
                        <a:t>  </a:t>
                      </a:r>
                      <a:r>
                        <a:rPr sz="1300" kern="0" spc="0" dirty="0">
                          <a:solidFill>
                            <a:srgbClr val="000000">
                              <a:alpha val="100000"/>
                            </a:srgbClr>
                          </a:solidFill>
                          <a:latin typeface="Arial"/>
                          <a:ea typeface="Arial"/>
                          <a:cs typeface="Arial"/>
                        </a:rPr>
                        <a:t>Co</a:t>
                      </a:r>
                      <a:r>
                        <a:rPr sz="1300" kern="0" spc="10" dirty="0">
                          <a:solidFill>
                            <a:srgbClr val="000000">
                              <a:alpha val="100000"/>
                            </a:srgbClr>
                          </a:solidFill>
                          <a:latin typeface="Arial"/>
                          <a:ea typeface="Arial"/>
                          <a:cs typeface="Arial"/>
                        </a:rPr>
                        <a:t>2</a:t>
                      </a:r>
                      <a:r>
                        <a:rPr sz="1300" kern="0" spc="180" dirty="0">
                          <a:solidFill>
                            <a:srgbClr val="000000">
                              <a:alpha val="100000"/>
                            </a:srgbClr>
                          </a:solidFill>
                          <a:latin typeface="Arial"/>
                          <a:ea typeface="Arial"/>
                          <a:cs typeface="Arial"/>
                        </a:rPr>
                        <a:t> </a:t>
                      </a:r>
                      <a:r>
                        <a:rPr sz="1300" kern="0" spc="10" dirty="0">
                          <a:solidFill>
                            <a:srgbClr val="000000">
                              <a:alpha val="100000"/>
                            </a:srgbClr>
                          </a:solidFill>
                          <a:latin typeface="Arial"/>
                          <a:ea typeface="Arial"/>
                          <a:cs typeface="Arial"/>
                        </a:rPr>
                        <a:t>t</a:t>
                      </a:r>
                      <a:endParaRPr sz="13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297180">
                <a:tc vMerge="1">
                  <a:txBody>
                    <a:bodyPr/>
                    <a:lstStyle/>
                    <a:p>
                      <a:pPr algn="l" rtl="0" eaLnBrk="0">
                        <a:lnSpc>
                          <a:spcPct val="100000"/>
                        </a:lnSpc>
                        <a:tabLst/>
                      </a:pPr>
                      <a:endParaRPr sz="1000" dirty="0">
                        <a:latin typeface="Arial"/>
                        <a:ea typeface="Arial"/>
                        <a:cs typeface="Arial"/>
                      </a:endParaRPr>
                    </a:p>
                  </a:txBody>
                  <a:tcPr marL="0" marR="0" marT="0" marB="0" vert="eaVert">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8000"/>
                        </a:lnSpc>
                        <a:tabLst/>
                      </a:pPr>
                      <a:endParaRPr sz="400" dirty="0">
                        <a:latin typeface="Arial"/>
                        <a:ea typeface="Arial"/>
                        <a:cs typeface="Arial"/>
                      </a:endParaRPr>
                    </a:p>
                    <a:p>
                      <a:pPr marL="130175" algn="l" rtl="0" eaLnBrk="0">
                        <a:lnSpc>
                          <a:spcPct val="85000"/>
                        </a:lnSpc>
                        <a:spcBef>
                          <a:spcPts val="4"/>
                        </a:spcBef>
                        <a:tabLst/>
                      </a:pPr>
                      <a:r>
                        <a:rPr sz="1200" b="1" kern="0" spc="-30" dirty="0">
                          <a:solidFill>
                            <a:srgbClr val="0101FF">
                              <a:alpha val="100000"/>
                            </a:srgbClr>
                          </a:solidFill>
                          <a:latin typeface="KaiTi"/>
                          <a:ea typeface="KaiTi"/>
                          <a:cs typeface="KaiTi"/>
                        </a:rPr>
                        <a:t>收集方法</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8000"/>
                        </a:lnSpc>
                        <a:tabLst/>
                      </a:pPr>
                      <a:endParaRPr sz="400" dirty="0">
                        <a:latin typeface="Arial"/>
                        <a:ea typeface="Arial"/>
                        <a:cs typeface="Arial"/>
                      </a:endParaRPr>
                    </a:p>
                    <a:p>
                      <a:pPr marL="963930" algn="l" rtl="0" eaLnBrk="0">
                        <a:lnSpc>
                          <a:spcPct val="85000"/>
                        </a:lnSpc>
                        <a:spcBef>
                          <a:spcPts val="4"/>
                        </a:spcBef>
                        <a:tabLst/>
                      </a:pPr>
                      <a:r>
                        <a:rPr sz="1200" kern="0" spc="-30" dirty="0">
                          <a:solidFill>
                            <a:srgbClr val="000000">
                              <a:alpha val="100000"/>
                            </a:srgbClr>
                          </a:solidFill>
                          <a:latin typeface="KaiTi"/>
                          <a:ea typeface="KaiTi"/>
                          <a:cs typeface="KaiTi"/>
                        </a:rPr>
                        <a:t>向上排空气法</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21000"/>
                        </a:lnSpc>
                        <a:tabLst/>
                      </a:pPr>
                      <a:endParaRPr sz="400" dirty="0">
                        <a:latin typeface="Arial"/>
                        <a:ea typeface="Arial"/>
                        <a:cs typeface="Arial"/>
                      </a:endParaRPr>
                    </a:p>
                    <a:p>
                      <a:pPr marL="764540" algn="l" rtl="0" eaLnBrk="0">
                        <a:lnSpc>
                          <a:spcPct val="83000"/>
                        </a:lnSpc>
                        <a:tabLst/>
                      </a:pPr>
                      <a:r>
                        <a:rPr sz="1200" kern="0" spc="-10" dirty="0">
                          <a:solidFill>
                            <a:srgbClr val="000000">
                              <a:alpha val="100000"/>
                            </a:srgbClr>
                          </a:solidFill>
                          <a:latin typeface="KaiTi"/>
                          <a:ea typeface="KaiTi"/>
                          <a:cs typeface="KaiTi"/>
                        </a:rPr>
                        <a:t>排水法</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998220">
                <a:tc gridSpan="2">
                  <a:txBody>
                    <a:bodyPr/>
                    <a:lstStyle/>
                    <a:p>
                      <a:pPr algn="l" rtl="0" eaLnBrk="0">
                        <a:lnSpc>
                          <a:spcPct val="139000"/>
                        </a:lnSpc>
                        <a:tabLst/>
                      </a:pPr>
                      <a:endParaRPr sz="1000" dirty="0">
                        <a:latin typeface="Arial"/>
                        <a:ea typeface="Arial"/>
                        <a:cs typeface="Arial"/>
                      </a:endParaRPr>
                    </a:p>
                    <a:p>
                      <a:pPr algn="l" rtl="0" eaLnBrk="0">
                        <a:lnSpc>
                          <a:spcPct val="139000"/>
                        </a:lnSpc>
                        <a:tabLst/>
                      </a:pPr>
                      <a:endParaRPr sz="1000" dirty="0">
                        <a:latin typeface="Arial"/>
                        <a:ea typeface="Arial"/>
                        <a:cs typeface="Arial"/>
                      </a:endParaRPr>
                    </a:p>
                    <a:p>
                      <a:pPr algn="l" rtl="0" eaLnBrk="0">
                        <a:lnSpc>
                          <a:spcPct val="7015"/>
                        </a:lnSpc>
                        <a:tabLst/>
                      </a:pPr>
                      <a:endParaRPr sz="100" dirty="0">
                        <a:latin typeface="Arial"/>
                        <a:ea typeface="Arial"/>
                        <a:cs typeface="Arial"/>
                      </a:endParaRPr>
                    </a:p>
                    <a:p>
                      <a:pPr marL="486410" algn="l" rtl="0" eaLnBrk="0">
                        <a:lnSpc>
                          <a:spcPct val="83000"/>
                        </a:lnSpc>
                        <a:tabLst/>
                      </a:pPr>
                      <a:r>
                        <a:rPr sz="1200" b="1" kern="0" spc="-50" dirty="0">
                          <a:solidFill>
                            <a:srgbClr val="0101FF">
                              <a:alpha val="100000"/>
                            </a:srgbClr>
                          </a:solidFill>
                          <a:latin typeface="KaiTi"/>
                          <a:ea typeface="KaiTi"/>
                          <a:cs typeface="KaiTi"/>
                        </a:rPr>
                        <a:t>用途</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tabLst/>
                      </a:pPr>
                      <a:endParaRPr sz="100" dirty="0">
                        <a:latin typeface="Arial"/>
                        <a:ea typeface="Arial"/>
                        <a:cs typeface="Arial"/>
                      </a:endParaRPr>
                    </a:p>
                    <a:p>
                      <a:pPr marL="74930" indent="3175" algn="l" rtl="0" eaLnBrk="0">
                        <a:lnSpc>
                          <a:spcPct val="99000"/>
                        </a:lnSpc>
                        <a:spcBef>
                          <a:spcPts val="1"/>
                        </a:spcBef>
                        <a:tabLst/>
                      </a:pPr>
                      <a:r>
                        <a:rPr sz="1200" kern="0" spc="30" dirty="0">
                          <a:solidFill>
                            <a:srgbClr val="000000">
                              <a:alpha val="100000"/>
                            </a:srgbClr>
                          </a:solidFill>
                          <a:latin typeface="KaiTi"/>
                          <a:ea typeface="KaiTi"/>
                          <a:cs typeface="KaiTi"/>
                        </a:rPr>
                        <a:t>干冰升华吸热</a:t>
                      </a:r>
                      <a:r>
                        <a:rPr sz="1200" kern="0" spc="30" dirty="0">
                          <a:solidFill>
                            <a:srgbClr val="000000">
                              <a:alpha val="100000"/>
                            </a:srgbClr>
                          </a:solidFill>
                          <a:latin typeface="Times New Roman"/>
                          <a:ea typeface="Times New Roman"/>
                          <a:cs typeface="Times New Roman"/>
                        </a:rPr>
                        <a:t>→</a:t>
                      </a:r>
                      <a:r>
                        <a:rPr sz="1200" kern="0" spc="30" dirty="0">
                          <a:solidFill>
                            <a:srgbClr val="000000">
                              <a:alpha val="100000"/>
                            </a:srgbClr>
                          </a:solidFill>
                          <a:latin typeface="KaiTi"/>
                          <a:ea typeface="KaiTi"/>
                          <a:cs typeface="KaiTi"/>
                        </a:rPr>
                        <a:t>人工降雨或食品药品的</a:t>
                      </a:r>
                      <a:r>
                        <a:rPr sz="1200" kern="0" spc="-70" dirty="0">
                          <a:solidFill>
                            <a:srgbClr val="000000">
                              <a:alpha val="100000"/>
                            </a:srgbClr>
                          </a:solidFill>
                          <a:latin typeface="KaiTi"/>
                          <a:ea typeface="KaiTi"/>
                          <a:cs typeface="KaiTi"/>
                        </a:rPr>
                        <a:t>冷藏；</a:t>
                      </a:r>
                      <a:endParaRPr sz="1200" dirty="0">
                        <a:latin typeface="KaiTi"/>
                        <a:ea typeface="KaiTi"/>
                        <a:cs typeface="KaiTi"/>
                      </a:endParaRPr>
                    </a:p>
                    <a:p>
                      <a:pPr marL="71755" algn="l" rtl="0" eaLnBrk="0">
                        <a:lnSpc>
                          <a:spcPct val="90000"/>
                        </a:lnSpc>
                        <a:spcBef>
                          <a:spcPts val="354"/>
                        </a:spcBef>
                        <a:tabLst/>
                      </a:pPr>
                      <a:r>
                        <a:rPr sz="1200" kern="0" spc="-70" dirty="0">
                          <a:solidFill>
                            <a:srgbClr val="000000">
                              <a:alpha val="100000"/>
                            </a:srgbClr>
                          </a:solidFill>
                          <a:latin typeface="KaiTi"/>
                          <a:ea typeface="KaiTi"/>
                          <a:cs typeface="KaiTi"/>
                        </a:rPr>
                        <a:t>参与光合作用</a:t>
                      </a:r>
                      <a:r>
                        <a:rPr sz="1200" kern="0" spc="-70" dirty="0">
                          <a:solidFill>
                            <a:srgbClr val="000000">
                              <a:alpha val="100000"/>
                            </a:srgbClr>
                          </a:solidFill>
                          <a:latin typeface="Times New Roman"/>
                          <a:ea typeface="Times New Roman"/>
                          <a:cs typeface="Times New Roman"/>
                        </a:rPr>
                        <a:t>→</a:t>
                      </a:r>
                      <a:r>
                        <a:rPr sz="1200" kern="0" spc="-130" dirty="0">
                          <a:solidFill>
                            <a:srgbClr val="000000">
                              <a:alpha val="100000"/>
                            </a:srgbClr>
                          </a:solidFill>
                          <a:latin typeface="Times New Roman"/>
                          <a:ea typeface="Times New Roman"/>
                          <a:cs typeface="Times New Roman"/>
                        </a:rPr>
                        <a:t> </a:t>
                      </a:r>
                      <a:r>
                        <a:rPr sz="1200" kern="0" spc="-70" dirty="0">
                          <a:solidFill>
                            <a:srgbClr val="000000">
                              <a:alpha val="100000"/>
                            </a:srgbClr>
                          </a:solidFill>
                          <a:latin typeface="KaiTi"/>
                          <a:ea typeface="KaiTi"/>
                          <a:cs typeface="KaiTi"/>
                        </a:rPr>
                        <a:t>气体肥料；</a:t>
                      </a:r>
                      <a:endParaRPr sz="1200" dirty="0">
                        <a:latin typeface="KaiTi"/>
                        <a:ea typeface="KaiTi"/>
                        <a:cs typeface="KaiTi"/>
                      </a:endParaRPr>
                    </a:p>
                    <a:p>
                      <a:pPr marL="74930" algn="l" rtl="0" eaLnBrk="0">
                        <a:lnSpc>
                          <a:spcPct val="90000"/>
                        </a:lnSpc>
                        <a:spcBef>
                          <a:spcPts val="264"/>
                        </a:spcBef>
                        <a:tabLst/>
                      </a:pPr>
                      <a:r>
                        <a:rPr sz="1200" kern="0" spc="-10" dirty="0">
                          <a:solidFill>
                            <a:srgbClr val="000000">
                              <a:alpha val="100000"/>
                            </a:srgbClr>
                          </a:solidFill>
                          <a:latin typeface="KaiTi"/>
                          <a:ea typeface="KaiTi"/>
                          <a:cs typeface="KaiTi"/>
                        </a:rPr>
                        <a:t>不燃烧也不支持燃烧</a:t>
                      </a:r>
                      <a:r>
                        <a:rPr sz="1200" kern="0" spc="-10" dirty="0">
                          <a:solidFill>
                            <a:srgbClr val="000000">
                              <a:alpha val="100000"/>
                            </a:srgbClr>
                          </a:solidFill>
                          <a:latin typeface="Times New Roman"/>
                          <a:ea typeface="Times New Roman"/>
                          <a:cs typeface="Times New Roman"/>
                        </a:rPr>
                        <a:t>→</a:t>
                      </a:r>
                      <a:r>
                        <a:rPr sz="1200" kern="0" spc="-21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灭</a:t>
                      </a:r>
                      <a:r>
                        <a:rPr sz="1200" kern="0" spc="-20" dirty="0">
                          <a:solidFill>
                            <a:srgbClr val="000000">
                              <a:alpha val="100000"/>
                            </a:srgbClr>
                          </a:solidFill>
                          <a:latin typeface="KaiTi"/>
                          <a:ea typeface="KaiTi"/>
                          <a:cs typeface="KaiTi"/>
                        </a:rPr>
                        <a:t>火剂；</a:t>
                      </a:r>
                      <a:endParaRPr sz="1200" dirty="0">
                        <a:latin typeface="KaiTi"/>
                        <a:ea typeface="KaiTi"/>
                        <a:cs typeface="KaiTi"/>
                      </a:endParaRPr>
                    </a:p>
                    <a:p>
                      <a:pPr marL="81280" algn="l" rtl="0" eaLnBrk="0">
                        <a:lnSpc>
                          <a:spcPts val="1559"/>
                        </a:lnSpc>
                        <a:tabLst/>
                      </a:pPr>
                      <a:r>
                        <a:rPr sz="1200" kern="0" spc="-10" dirty="0">
                          <a:solidFill>
                            <a:srgbClr val="000000">
                              <a:alpha val="100000"/>
                            </a:srgbClr>
                          </a:solidFill>
                          <a:latin typeface="KaiTi"/>
                          <a:ea typeface="KaiTi"/>
                          <a:cs typeface="KaiTi"/>
                        </a:rPr>
                        <a:t>与水反应生成碳酸</a:t>
                      </a:r>
                      <a:r>
                        <a:rPr sz="1200" kern="0" spc="-10"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KaiTi"/>
                          <a:ea typeface="KaiTi"/>
                          <a:cs typeface="KaiTi"/>
                        </a:rPr>
                        <a:t>碳酸饮料</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7960"/>
                        </a:lnSpc>
                        <a:tabLst/>
                      </a:pPr>
                      <a:endParaRPr sz="100" dirty="0">
                        <a:latin typeface="Arial"/>
                        <a:ea typeface="Arial"/>
                        <a:cs typeface="Arial"/>
                      </a:endParaRPr>
                    </a:p>
                    <a:p>
                      <a:pPr marL="79375" algn="l" rtl="0" eaLnBrk="0">
                        <a:lnSpc>
                          <a:spcPct val="90000"/>
                        </a:lnSpc>
                        <a:tabLst/>
                      </a:pPr>
                      <a:r>
                        <a:rPr sz="1200" kern="0" spc="-20" dirty="0">
                          <a:solidFill>
                            <a:srgbClr val="000000">
                              <a:alpha val="100000"/>
                            </a:srgbClr>
                          </a:solidFill>
                          <a:latin typeface="KaiTi"/>
                          <a:ea typeface="KaiTi"/>
                          <a:cs typeface="KaiTi"/>
                        </a:rPr>
                        <a:t>可燃性</a:t>
                      </a:r>
                      <a:r>
                        <a:rPr sz="1200" kern="0" spc="-20" dirty="0">
                          <a:solidFill>
                            <a:srgbClr val="000000">
                              <a:alpha val="100000"/>
                            </a:srgbClr>
                          </a:solidFill>
                          <a:latin typeface="Times New Roman"/>
                          <a:ea typeface="Times New Roman"/>
                          <a:cs typeface="Times New Roman"/>
                        </a:rPr>
                        <a:t>→</a:t>
                      </a:r>
                      <a:r>
                        <a:rPr sz="1200" kern="0" spc="-20" dirty="0">
                          <a:solidFill>
                            <a:srgbClr val="000000">
                              <a:alpha val="100000"/>
                            </a:srgbClr>
                          </a:solidFill>
                          <a:latin typeface="KaiTi"/>
                          <a:ea typeface="KaiTi"/>
                          <a:cs typeface="KaiTi"/>
                        </a:rPr>
                        <a:t>燃料；</a:t>
                      </a:r>
                      <a:endParaRPr sz="1200" dirty="0">
                        <a:latin typeface="KaiTi"/>
                        <a:ea typeface="KaiTi"/>
                        <a:cs typeface="KaiTi"/>
                      </a:endParaRPr>
                    </a:p>
                    <a:p>
                      <a:pPr marL="71120" algn="l" rtl="0" eaLnBrk="0">
                        <a:lnSpc>
                          <a:spcPct val="90000"/>
                        </a:lnSpc>
                        <a:spcBef>
                          <a:spcPts val="264"/>
                        </a:spcBef>
                        <a:tabLst/>
                      </a:pPr>
                      <a:r>
                        <a:rPr sz="1200" kern="0" spc="-10" dirty="0">
                          <a:solidFill>
                            <a:srgbClr val="000000">
                              <a:alpha val="100000"/>
                            </a:srgbClr>
                          </a:solidFill>
                          <a:latin typeface="KaiTi"/>
                          <a:ea typeface="KaiTi"/>
                          <a:cs typeface="KaiTi"/>
                        </a:rPr>
                        <a:t>还原性</a:t>
                      </a:r>
                      <a:r>
                        <a:rPr sz="1200" kern="0" spc="-10"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KaiTi"/>
                          <a:ea typeface="KaiTi"/>
                          <a:cs typeface="KaiTi"/>
                        </a:rPr>
                        <a:t>炼铁、冶金工业</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297180">
                <a:tc gridSpan="2">
                  <a:txBody>
                    <a:bodyPr/>
                    <a:lstStyle/>
                    <a:p>
                      <a:pPr algn="l" rtl="0" eaLnBrk="0">
                        <a:lnSpc>
                          <a:spcPct val="114000"/>
                        </a:lnSpc>
                        <a:tabLst/>
                      </a:pPr>
                      <a:endParaRPr sz="400" dirty="0">
                        <a:latin typeface="Arial"/>
                        <a:ea typeface="Arial"/>
                        <a:cs typeface="Arial"/>
                      </a:endParaRPr>
                    </a:p>
                    <a:p>
                      <a:pPr marL="317500" algn="l" rtl="0" eaLnBrk="0">
                        <a:lnSpc>
                          <a:spcPct val="86000"/>
                        </a:lnSpc>
                        <a:spcBef>
                          <a:spcPts val="2"/>
                        </a:spcBef>
                        <a:tabLst/>
                      </a:pPr>
                      <a:r>
                        <a:rPr sz="1200" b="1" kern="0" spc="-10" dirty="0">
                          <a:solidFill>
                            <a:srgbClr val="0101FF">
                              <a:alpha val="100000"/>
                            </a:srgbClr>
                          </a:solidFill>
                          <a:latin typeface="KaiTi"/>
                          <a:ea typeface="KaiTi"/>
                          <a:cs typeface="KaiTi"/>
                        </a:rPr>
                        <a:t>微观视角</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2">
                  <a:txBody>
                    <a:bodyPr/>
                    <a:lstStyle/>
                    <a:p>
                      <a:pPr algn="l" rtl="0" eaLnBrk="0">
                        <a:lnSpc>
                          <a:spcPct val="116000"/>
                        </a:lnSpc>
                        <a:tabLst/>
                      </a:pPr>
                      <a:endParaRPr sz="400" dirty="0">
                        <a:latin typeface="Arial"/>
                        <a:ea typeface="Arial"/>
                        <a:cs typeface="Arial"/>
                      </a:endParaRPr>
                    </a:p>
                    <a:p>
                      <a:pPr marL="1037589" algn="l" rtl="0" eaLnBrk="0">
                        <a:lnSpc>
                          <a:spcPct val="85000"/>
                        </a:lnSpc>
                        <a:spcBef>
                          <a:spcPts val="2"/>
                        </a:spcBef>
                        <a:tabLst/>
                      </a:pPr>
                      <a:r>
                        <a:rPr sz="1200" kern="0" spc="-10" dirty="0">
                          <a:solidFill>
                            <a:srgbClr val="000000">
                              <a:alpha val="100000"/>
                            </a:srgbClr>
                          </a:solidFill>
                          <a:latin typeface="KaiTi"/>
                          <a:ea typeface="KaiTi"/>
                          <a:cs typeface="KaiTi"/>
                        </a:rPr>
                        <a:t>两者性质不同的原因在于：分子构成不同</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bl>
          </a:graphicData>
        </a:graphic>
      </p:graphicFrame>
      <p:sp>
        <p:nvSpPr>
          <p:cNvPr id="330" name="path 330"/>
          <p:cNvSpPr/>
          <p:nvPr/>
        </p:nvSpPr>
        <p:spPr>
          <a:xfrm>
            <a:off x="5812433" y="6734531"/>
            <a:ext cx="110716" cy="112804"/>
          </a:xfrm>
          <a:custGeom>
            <a:avLst/>
            <a:gdLst/>
            <a:ahLst/>
            <a:cxnLst/>
            <a:rect l="0" t="0" r="0" b="0"/>
            <a:pathLst>
              <a:path w="174" h="177">
                <a:moveTo>
                  <a:pt x="0" y="88"/>
                </a:moveTo>
                <a:lnTo>
                  <a:pt x="174" y="88"/>
                </a:lnTo>
                <a:moveTo>
                  <a:pt x="87" y="0"/>
                </a:moveTo>
                <a:lnTo>
                  <a:pt x="87" y="177"/>
                </a:lnTo>
              </a:path>
            </a:pathLst>
          </a:custGeom>
          <a:noFill/>
          <a:ln w="6331" cap="flat">
            <a:solidFill>
              <a:srgbClr val="000000"/>
            </a:solidFill>
            <a:prstDash val="solid"/>
            <a:round/>
          </a:ln>
        </p:spPr>
        <p:txBody>
          <a:bodyPr rtlCol="0"/>
          <a:lstStyle/>
          <a:p>
            <a:pPr algn="ctr"/>
            <a:endParaRPr lang="zh-CN" altLang="en-US"/>
          </a:p>
        </p:txBody>
      </p:sp>
      <p:sp>
        <p:nvSpPr>
          <p:cNvPr id="332" name="path 332"/>
          <p:cNvSpPr/>
          <p:nvPr/>
        </p:nvSpPr>
        <p:spPr>
          <a:xfrm>
            <a:off x="5302374" y="6734531"/>
            <a:ext cx="111241" cy="112804"/>
          </a:xfrm>
          <a:custGeom>
            <a:avLst/>
            <a:gdLst/>
            <a:ahLst/>
            <a:cxnLst/>
            <a:rect l="0" t="0" r="0" b="0"/>
            <a:pathLst>
              <a:path w="175" h="177">
                <a:moveTo>
                  <a:pt x="0" y="88"/>
                </a:moveTo>
                <a:lnTo>
                  <a:pt x="175" y="88"/>
                </a:lnTo>
                <a:moveTo>
                  <a:pt x="87" y="0"/>
                </a:moveTo>
                <a:lnTo>
                  <a:pt x="87" y="177"/>
                </a:lnTo>
              </a:path>
            </a:pathLst>
          </a:custGeom>
          <a:noFill/>
          <a:ln w="6331" cap="flat">
            <a:solidFill>
              <a:srgbClr val="000000"/>
            </a:solidFill>
            <a:prstDash val="solid"/>
            <a:round/>
          </a:ln>
        </p:spPr>
        <p:txBody>
          <a:bodyPr rtlCol="0"/>
          <a:lstStyle/>
          <a:p>
            <a:pPr algn="ctr"/>
            <a:endParaRPr lang="zh-CN" altLang="en-US"/>
          </a:p>
        </p:txBody>
      </p:sp>
      <p:sp>
        <p:nvSpPr>
          <p:cNvPr id="334" name="path 334"/>
          <p:cNvSpPr/>
          <p:nvPr/>
        </p:nvSpPr>
        <p:spPr>
          <a:xfrm>
            <a:off x="4166424" y="6734531"/>
            <a:ext cx="110808" cy="112803"/>
          </a:xfrm>
          <a:custGeom>
            <a:avLst/>
            <a:gdLst/>
            <a:ahLst/>
            <a:cxnLst/>
            <a:rect l="0" t="0" r="0" b="0"/>
            <a:pathLst>
              <a:path w="174" h="177">
                <a:moveTo>
                  <a:pt x="0" y="88"/>
                </a:moveTo>
                <a:lnTo>
                  <a:pt x="174" y="88"/>
                </a:lnTo>
                <a:moveTo>
                  <a:pt x="87" y="0"/>
                </a:moveTo>
                <a:lnTo>
                  <a:pt x="87" y="177"/>
                </a:lnTo>
              </a:path>
            </a:pathLst>
          </a:custGeom>
          <a:noFill/>
          <a:ln w="6331" cap="flat">
            <a:solidFill>
              <a:srgbClr val="000000"/>
            </a:solidFill>
            <a:prstDash val="solid"/>
            <a:round/>
          </a:ln>
        </p:spPr>
        <p:txBody>
          <a:bodyPr rtlCol="0"/>
          <a:lstStyle/>
          <a:p>
            <a:pPr algn="ctr"/>
            <a:endParaRPr lang="zh-CN" altLang="en-US"/>
          </a:p>
        </p:txBody>
      </p:sp>
      <p:sp>
        <p:nvSpPr>
          <p:cNvPr id="336" name="path 336"/>
          <p:cNvSpPr/>
          <p:nvPr/>
        </p:nvSpPr>
        <p:spPr>
          <a:xfrm>
            <a:off x="5804170" y="6024285"/>
            <a:ext cx="121400" cy="126789"/>
          </a:xfrm>
          <a:custGeom>
            <a:avLst/>
            <a:gdLst/>
            <a:ahLst/>
            <a:cxnLst/>
            <a:rect l="0" t="0" r="0" b="0"/>
            <a:pathLst>
              <a:path w="191" h="199">
                <a:moveTo>
                  <a:pt x="0" y="99"/>
                </a:moveTo>
                <a:lnTo>
                  <a:pt x="191" y="99"/>
                </a:lnTo>
                <a:moveTo>
                  <a:pt x="95" y="0"/>
                </a:moveTo>
                <a:lnTo>
                  <a:pt x="95" y="199"/>
                </a:lnTo>
              </a:path>
            </a:pathLst>
          </a:custGeom>
          <a:noFill/>
          <a:ln w="6916" cap="flat">
            <a:solidFill>
              <a:srgbClr val="000000"/>
            </a:solidFill>
            <a:prstDash val="solid"/>
            <a:round/>
          </a:ln>
        </p:spPr>
        <p:txBody>
          <a:bodyPr rtlCol="0"/>
          <a:lstStyle/>
          <a:p>
            <a:pPr algn="ctr"/>
            <a:endParaRPr lang="zh-CN" altLang="en-US"/>
          </a:p>
        </p:txBody>
      </p:sp>
      <p:sp>
        <p:nvSpPr>
          <p:cNvPr id="338" name="path 338"/>
          <p:cNvSpPr/>
          <p:nvPr/>
        </p:nvSpPr>
        <p:spPr>
          <a:xfrm>
            <a:off x="5660267" y="5997212"/>
            <a:ext cx="48875" cy="181275"/>
          </a:xfrm>
          <a:custGeom>
            <a:avLst/>
            <a:gdLst/>
            <a:ahLst/>
            <a:cxnLst/>
            <a:rect l="0" t="0" r="0" b="0"/>
            <a:pathLst>
              <a:path w="76" h="285">
                <a:moveTo>
                  <a:pt x="45" y="0"/>
                </a:moveTo>
                <a:lnTo>
                  <a:pt x="45" y="194"/>
                </a:lnTo>
                <a:lnTo>
                  <a:pt x="76" y="171"/>
                </a:lnTo>
                <a:lnTo>
                  <a:pt x="39" y="285"/>
                </a:lnTo>
                <a:lnTo>
                  <a:pt x="0" y="171"/>
                </a:lnTo>
                <a:lnTo>
                  <a:pt x="31" y="194"/>
                </a:lnTo>
                <a:lnTo>
                  <a:pt x="31" y="0"/>
                </a:lnTo>
                <a:lnTo>
                  <a:pt x="45" y="0"/>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340" name="path 340"/>
          <p:cNvSpPr/>
          <p:nvPr/>
        </p:nvSpPr>
        <p:spPr>
          <a:xfrm>
            <a:off x="4071407" y="6024285"/>
            <a:ext cx="121272" cy="126789"/>
          </a:xfrm>
          <a:custGeom>
            <a:avLst/>
            <a:gdLst/>
            <a:ahLst/>
            <a:cxnLst/>
            <a:rect l="0" t="0" r="0" b="0"/>
            <a:pathLst>
              <a:path w="190" h="199">
                <a:moveTo>
                  <a:pt x="0" y="99"/>
                </a:moveTo>
                <a:lnTo>
                  <a:pt x="190" y="99"/>
                </a:lnTo>
                <a:moveTo>
                  <a:pt x="95" y="0"/>
                </a:moveTo>
                <a:lnTo>
                  <a:pt x="95" y="199"/>
                </a:lnTo>
              </a:path>
            </a:pathLst>
          </a:custGeom>
          <a:noFill/>
          <a:ln w="6916" cap="flat">
            <a:solidFill>
              <a:srgbClr val="000000"/>
            </a:solidFill>
            <a:prstDash val="solid"/>
            <a:round/>
          </a:ln>
        </p:spPr>
        <p:txBody>
          <a:bodyPr rtlCol="0"/>
          <a:lstStyle/>
          <a:p>
            <a:pPr algn="ctr"/>
            <a:endParaRPr lang="zh-CN" altLang="en-US"/>
          </a:p>
        </p:txBody>
      </p:sp>
      <p:sp>
        <p:nvSpPr>
          <p:cNvPr id="342" name="path 342"/>
          <p:cNvSpPr/>
          <p:nvPr/>
        </p:nvSpPr>
        <p:spPr>
          <a:xfrm>
            <a:off x="8159482" y="4935152"/>
            <a:ext cx="42318" cy="150909"/>
          </a:xfrm>
          <a:custGeom>
            <a:avLst/>
            <a:gdLst/>
            <a:ahLst/>
            <a:cxnLst/>
            <a:rect l="0" t="0" r="0" b="0"/>
            <a:pathLst>
              <a:path w="66" h="237">
                <a:moveTo>
                  <a:pt x="27" y="237"/>
                </a:moveTo>
                <a:lnTo>
                  <a:pt x="27" y="76"/>
                </a:lnTo>
                <a:lnTo>
                  <a:pt x="0" y="95"/>
                </a:lnTo>
                <a:lnTo>
                  <a:pt x="33" y="0"/>
                </a:lnTo>
                <a:lnTo>
                  <a:pt x="66" y="95"/>
                </a:lnTo>
                <a:lnTo>
                  <a:pt x="39" y="76"/>
                </a:lnTo>
                <a:lnTo>
                  <a:pt x="39" y="237"/>
                </a:lnTo>
                <a:lnTo>
                  <a:pt x="27" y="237"/>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344" name="path 344"/>
          <p:cNvSpPr/>
          <p:nvPr/>
        </p:nvSpPr>
        <p:spPr>
          <a:xfrm>
            <a:off x="7637579" y="4957772"/>
            <a:ext cx="106222" cy="105666"/>
          </a:xfrm>
          <a:custGeom>
            <a:avLst/>
            <a:gdLst/>
            <a:ahLst/>
            <a:cxnLst/>
            <a:rect l="0" t="0" r="0" b="0"/>
            <a:pathLst>
              <a:path w="167" h="166">
                <a:moveTo>
                  <a:pt x="0" y="82"/>
                </a:moveTo>
                <a:lnTo>
                  <a:pt x="167" y="82"/>
                </a:lnTo>
                <a:moveTo>
                  <a:pt x="83" y="0"/>
                </a:moveTo>
                <a:lnTo>
                  <a:pt x="83" y="166"/>
                </a:lnTo>
              </a:path>
            </a:pathLst>
          </a:custGeom>
          <a:noFill/>
          <a:ln w="6043" cap="flat">
            <a:solidFill>
              <a:srgbClr val="000000"/>
            </a:solidFill>
            <a:prstDash val="solid"/>
            <a:round/>
          </a:ln>
        </p:spPr>
        <p:txBody>
          <a:bodyPr rtlCol="0"/>
          <a:lstStyle/>
          <a:p>
            <a:pPr algn="ctr"/>
            <a:endParaRPr lang="zh-CN" altLang="en-US"/>
          </a:p>
        </p:txBody>
      </p:sp>
      <p:sp>
        <p:nvSpPr>
          <p:cNvPr id="346" name="path 346"/>
          <p:cNvSpPr/>
          <p:nvPr/>
        </p:nvSpPr>
        <p:spPr>
          <a:xfrm>
            <a:off x="7897297" y="4549530"/>
            <a:ext cx="102046" cy="104472"/>
          </a:xfrm>
          <a:custGeom>
            <a:avLst/>
            <a:gdLst/>
            <a:ahLst/>
            <a:cxnLst/>
            <a:rect l="0" t="0" r="0" b="0"/>
            <a:pathLst>
              <a:path w="160" h="164">
                <a:moveTo>
                  <a:pt x="81" y="0"/>
                </a:moveTo>
                <a:lnTo>
                  <a:pt x="89" y="0"/>
                </a:lnTo>
                <a:lnTo>
                  <a:pt x="97" y="0"/>
                </a:lnTo>
                <a:lnTo>
                  <a:pt x="104" y="2"/>
                </a:lnTo>
                <a:lnTo>
                  <a:pt x="111" y="5"/>
                </a:lnTo>
                <a:lnTo>
                  <a:pt x="118" y="8"/>
                </a:lnTo>
                <a:lnTo>
                  <a:pt x="124" y="12"/>
                </a:lnTo>
                <a:lnTo>
                  <a:pt x="131" y="17"/>
                </a:lnTo>
                <a:lnTo>
                  <a:pt x="137" y="22"/>
                </a:lnTo>
                <a:lnTo>
                  <a:pt x="143" y="28"/>
                </a:lnTo>
                <a:lnTo>
                  <a:pt x="148" y="35"/>
                </a:lnTo>
                <a:lnTo>
                  <a:pt x="151" y="41"/>
                </a:lnTo>
                <a:lnTo>
                  <a:pt x="154" y="48"/>
                </a:lnTo>
                <a:lnTo>
                  <a:pt x="157" y="56"/>
                </a:lnTo>
                <a:lnTo>
                  <a:pt x="159" y="64"/>
                </a:lnTo>
                <a:lnTo>
                  <a:pt x="160" y="72"/>
                </a:lnTo>
                <a:lnTo>
                  <a:pt x="160" y="81"/>
                </a:lnTo>
                <a:lnTo>
                  <a:pt x="160" y="89"/>
                </a:lnTo>
                <a:lnTo>
                  <a:pt x="159" y="98"/>
                </a:lnTo>
                <a:lnTo>
                  <a:pt x="157" y="105"/>
                </a:lnTo>
                <a:lnTo>
                  <a:pt x="154" y="113"/>
                </a:lnTo>
                <a:lnTo>
                  <a:pt x="151" y="121"/>
                </a:lnTo>
                <a:lnTo>
                  <a:pt x="148" y="127"/>
                </a:lnTo>
                <a:lnTo>
                  <a:pt x="143" y="134"/>
                </a:lnTo>
                <a:lnTo>
                  <a:pt x="136" y="141"/>
                </a:lnTo>
                <a:lnTo>
                  <a:pt x="130" y="146"/>
                </a:lnTo>
                <a:lnTo>
                  <a:pt x="124" y="150"/>
                </a:lnTo>
                <a:lnTo>
                  <a:pt x="117" y="155"/>
                </a:lnTo>
                <a:lnTo>
                  <a:pt x="111" y="158"/>
                </a:lnTo>
                <a:lnTo>
                  <a:pt x="103" y="160"/>
                </a:lnTo>
                <a:lnTo>
                  <a:pt x="96" y="162"/>
                </a:lnTo>
                <a:lnTo>
                  <a:pt x="87" y="164"/>
                </a:lnTo>
                <a:lnTo>
                  <a:pt x="80" y="164"/>
                </a:lnTo>
                <a:lnTo>
                  <a:pt x="71" y="164"/>
                </a:lnTo>
                <a:lnTo>
                  <a:pt x="63" y="162"/>
                </a:lnTo>
                <a:lnTo>
                  <a:pt x="56" y="160"/>
                </a:lnTo>
                <a:lnTo>
                  <a:pt x="48" y="158"/>
                </a:lnTo>
                <a:lnTo>
                  <a:pt x="42" y="155"/>
                </a:lnTo>
                <a:lnTo>
                  <a:pt x="35" y="151"/>
                </a:lnTo>
                <a:lnTo>
                  <a:pt x="28" y="146"/>
                </a:lnTo>
                <a:lnTo>
                  <a:pt x="22" y="141"/>
                </a:lnTo>
                <a:lnTo>
                  <a:pt x="17" y="134"/>
                </a:lnTo>
                <a:lnTo>
                  <a:pt x="12" y="128"/>
                </a:lnTo>
                <a:lnTo>
                  <a:pt x="9" y="121"/>
                </a:lnTo>
                <a:lnTo>
                  <a:pt x="5" y="114"/>
                </a:lnTo>
                <a:lnTo>
                  <a:pt x="3" y="107"/>
                </a:lnTo>
                <a:lnTo>
                  <a:pt x="1" y="98"/>
                </a:lnTo>
                <a:lnTo>
                  <a:pt x="0" y="89"/>
                </a:lnTo>
                <a:lnTo>
                  <a:pt x="0" y="81"/>
                </a:lnTo>
                <a:lnTo>
                  <a:pt x="0" y="72"/>
                </a:lnTo>
                <a:lnTo>
                  <a:pt x="1" y="63"/>
                </a:lnTo>
                <a:lnTo>
                  <a:pt x="3" y="55"/>
                </a:lnTo>
                <a:lnTo>
                  <a:pt x="6" y="46"/>
                </a:lnTo>
                <a:lnTo>
                  <a:pt x="10" y="39"/>
                </a:lnTo>
                <a:lnTo>
                  <a:pt x="15" y="32"/>
                </a:lnTo>
                <a:lnTo>
                  <a:pt x="20" y="26"/>
                </a:lnTo>
                <a:lnTo>
                  <a:pt x="26" y="20"/>
                </a:lnTo>
                <a:lnTo>
                  <a:pt x="32" y="15"/>
                </a:lnTo>
                <a:lnTo>
                  <a:pt x="39" y="11"/>
                </a:lnTo>
                <a:lnTo>
                  <a:pt x="45" y="7"/>
                </a:lnTo>
                <a:lnTo>
                  <a:pt x="52" y="4"/>
                </a:lnTo>
                <a:lnTo>
                  <a:pt x="59" y="2"/>
                </a:lnTo>
                <a:lnTo>
                  <a:pt x="66" y="0"/>
                </a:lnTo>
                <a:lnTo>
                  <a:pt x="74" y="0"/>
                </a:lnTo>
                <a:lnTo>
                  <a:pt x="81" y="0"/>
                </a:lnTo>
                <a:lnTo>
                  <a:pt x="81" y="0"/>
                </a:lnTo>
                <a:close/>
                <a:moveTo>
                  <a:pt x="79" y="7"/>
                </a:moveTo>
                <a:lnTo>
                  <a:pt x="69" y="9"/>
                </a:lnTo>
                <a:lnTo>
                  <a:pt x="60" y="12"/>
                </a:lnTo>
                <a:lnTo>
                  <a:pt x="51" y="16"/>
                </a:lnTo>
                <a:lnTo>
                  <a:pt x="44" y="23"/>
                </a:lnTo>
                <a:lnTo>
                  <a:pt x="37" y="34"/>
                </a:lnTo>
                <a:lnTo>
                  <a:pt x="31" y="47"/>
                </a:lnTo>
                <a:lnTo>
                  <a:pt x="28" y="62"/>
                </a:lnTo>
                <a:lnTo>
                  <a:pt x="27" y="80"/>
                </a:lnTo>
                <a:lnTo>
                  <a:pt x="28" y="98"/>
                </a:lnTo>
                <a:lnTo>
                  <a:pt x="31" y="114"/>
                </a:lnTo>
                <a:lnTo>
                  <a:pt x="37" y="128"/>
                </a:lnTo>
                <a:lnTo>
                  <a:pt x="45" y="140"/>
                </a:lnTo>
                <a:lnTo>
                  <a:pt x="52" y="147"/>
                </a:lnTo>
                <a:lnTo>
                  <a:pt x="60" y="152"/>
                </a:lnTo>
                <a:lnTo>
                  <a:pt x="69" y="155"/>
                </a:lnTo>
                <a:lnTo>
                  <a:pt x="79" y="156"/>
                </a:lnTo>
                <a:lnTo>
                  <a:pt x="90" y="155"/>
                </a:lnTo>
                <a:lnTo>
                  <a:pt x="101" y="151"/>
                </a:lnTo>
                <a:lnTo>
                  <a:pt x="109" y="146"/>
                </a:lnTo>
                <a:lnTo>
                  <a:pt x="117" y="138"/>
                </a:lnTo>
                <a:lnTo>
                  <a:pt x="121" y="134"/>
                </a:lnTo>
                <a:lnTo>
                  <a:pt x="124" y="128"/>
                </a:lnTo>
                <a:lnTo>
                  <a:pt x="127" y="123"/>
                </a:lnTo>
                <a:lnTo>
                  <a:pt x="129" y="116"/>
                </a:lnTo>
                <a:lnTo>
                  <a:pt x="130" y="109"/>
                </a:lnTo>
                <a:lnTo>
                  <a:pt x="132" y="101"/>
                </a:lnTo>
                <a:lnTo>
                  <a:pt x="132" y="93"/>
                </a:lnTo>
                <a:lnTo>
                  <a:pt x="132" y="84"/>
                </a:lnTo>
                <a:lnTo>
                  <a:pt x="132" y="74"/>
                </a:lnTo>
                <a:lnTo>
                  <a:pt x="132" y="65"/>
                </a:lnTo>
                <a:lnTo>
                  <a:pt x="130" y="56"/>
                </a:lnTo>
                <a:lnTo>
                  <a:pt x="129" y="48"/>
                </a:lnTo>
                <a:lnTo>
                  <a:pt x="126" y="41"/>
                </a:lnTo>
                <a:lnTo>
                  <a:pt x="123" y="35"/>
                </a:lnTo>
                <a:lnTo>
                  <a:pt x="120" y="29"/>
                </a:lnTo>
                <a:lnTo>
                  <a:pt x="116" y="23"/>
                </a:lnTo>
                <a:lnTo>
                  <a:pt x="109" y="16"/>
                </a:lnTo>
                <a:lnTo>
                  <a:pt x="100" y="12"/>
                </a:lnTo>
                <a:lnTo>
                  <a:pt x="90" y="9"/>
                </a:lnTo>
                <a:lnTo>
                  <a:pt x="79" y="7"/>
                </a:lnTo>
                <a:lnTo>
                  <a:pt x="79" y="7"/>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348" name="rect 348"/>
          <p:cNvSpPr/>
          <p:nvPr/>
        </p:nvSpPr>
        <p:spPr>
          <a:xfrm>
            <a:off x="2348027" y="2030222"/>
            <a:ext cx="1618742" cy="198119"/>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350" name="textbox 350"/>
          <p:cNvSpPr/>
          <p:nvPr/>
        </p:nvSpPr>
        <p:spPr>
          <a:xfrm>
            <a:off x="2340661" y="1481226"/>
            <a:ext cx="5805170" cy="1045845"/>
          </a:xfrm>
          <a:prstGeom prst="rect">
            <a:avLst/>
          </a:prstGeom>
          <a:noFill/>
          <a:ln w="0" cap="flat">
            <a:noFill/>
            <a:prstDash val="solid"/>
            <a:miter lim="0"/>
          </a:ln>
        </p:spPr>
        <p:txBody>
          <a:bodyPr vert="horz" wrap="square" lIns="0" tIns="0" rIns="0" bIns="0"/>
          <a:lstStyle/>
          <a:p>
            <a:pPr algn="l" rtl="0" eaLnBrk="0">
              <a:lnSpc>
                <a:spcPct val="87164"/>
              </a:lnSpc>
              <a:tabLst/>
            </a:pPr>
            <a:endParaRPr sz="100" dirty="0">
              <a:latin typeface="Arial"/>
              <a:ea typeface="Arial"/>
              <a:cs typeface="Arial"/>
            </a:endParaRPr>
          </a:p>
          <a:p>
            <a:pPr marL="1581150" algn="l" rtl="0" eaLnBrk="0">
              <a:lnSpc>
                <a:spcPct val="90000"/>
              </a:lnSpc>
              <a:tabLst/>
            </a:pPr>
            <a:r>
              <a:rPr sz="1200" kern="0" spc="0" dirty="0">
                <a:solidFill>
                  <a:srgbClr val="385623">
                    <a:alpha val="100000"/>
                  </a:srgbClr>
                </a:solidFill>
                <a:latin typeface="Times New Roman"/>
                <a:ea typeface="Times New Roman"/>
                <a:cs typeface="Times New Roman"/>
              </a:rPr>
              <a:t>CO</a:t>
            </a:r>
            <a:r>
              <a:rPr sz="1200" kern="0" spc="0" baseline="-4340" dirty="0">
                <a:solidFill>
                  <a:srgbClr val="385623">
                    <a:alpha val="100000"/>
                  </a:srgbClr>
                </a:solidFill>
                <a:latin typeface="Times New Roman"/>
                <a:ea typeface="Times New Roman"/>
                <a:cs typeface="Times New Roman"/>
              </a:rPr>
              <a:t>2</a:t>
            </a:r>
            <a:r>
              <a:rPr sz="1200" kern="0" spc="0" dirty="0">
                <a:solidFill>
                  <a:srgbClr val="385623">
                    <a:alpha val="100000"/>
                  </a:srgbClr>
                </a:solidFill>
                <a:latin typeface="KaiTi"/>
                <a:ea typeface="KaiTi"/>
                <a:cs typeface="KaiTi"/>
              </a:rPr>
              <a:t>：二氧化碳</a:t>
            </a:r>
            <a:r>
              <a:rPr sz="1200" kern="0" spc="0" dirty="0">
                <a:solidFill>
                  <a:srgbClr val="385623">
                    <a:alpha val="100000"/>
                  </a:srgbClr>
                </a:solidFill>
                <a:latin typeface="KaiTi"/>
                <a:ea typeface="KaiTi"/>
                <a:cs typeface="KaiTi"/>
              </a:rPr>
              <a:t>   </a:t>
            </a:r>
            <a:r>
              <a:rPr sz="1200" kern="0" spc="0" dirty="0">
                <a:solidFill>
                  <a:srgbClr val="385623">
                    <a:alpha val="100000"/>
                  </a:srgbClr>
                </a:solidFill>
                <a:latin typeface="Times New Roman"/>
                <a:ea typeface="Times New Roman"/>
                <a:cs typeface="Times New Roman"/>
              </a:rPr>
              <a:t>C</a:t>
            </a:r>
            <a:r>
              <a:rPr sz="1200" kern="0" spc="0" dirty="0">
                <a:solidFill>
                  <a:srgbClr val="385623">
                    <a:alpha val="100000"/>
                  </a:srgbClr>
                </a:solidFill>
                <a:latin typeface="KaiTi"/>
                <a:ea typeface="KaiTi"/>
                <a:cs typeface="KaiTi"/>
              </a:rPr>
              <a:t>：碳</a:t>
            </a:r>
            <a:r>
              <a:rPr sz="1200" kern="0" spc="0" dirty="0">
                <a:solidFill>
                  <a:srgbClr val="385623">
                    <a:alpha val="100000"/>
                  </a:srgbClr>
                </a:solidFill>
                <a:latin typeface="KaiTi"/>
                <a:ea typeface="KaiTi"/>
                <a:cs typeface="KaiTi"/>
              </a:rPr>
              <a:t>   </a:t>
            </a:r>
            <a:r>
              <a:rPr sz="1200" kern="0" spc="0" dirty="0">
                <a:solidFill>
                  <a:srgbClr val="385623">
                    <a:alpha val="100000"/>
                  </a:srgbClr>
                </a:solidFill>
                <a:latin typeface="Times New Roman"/>
                <a:ea typeface="Times New Roman"/>
                <a:cs typeface="Times New Roman"/>
              </a:rPr>
              <a:t>CO</a:t>
            </a:r>
            <a:r>
              <a:rPr sz="1200" kern="0" spc="0" dirty="0">
                <a:solidFill>
                  <a:srgbClr val="385623">
                    <a:alpha val="100000"/>
                  </a:srgbClr>
                </a:solidFill>
                <a:latin typeface="KaiTi"/>
                <a:ea typeface="KaiTi"/>
                <a:cs typeface="KaiTi"/>
              </a:rPr>
              <a:t>：</a:t>
            </a:r>
            <a:r>
              <a:rPr sz="1200" kern="0" spc="-10" dirty="0">
                <a:solidFill>
                  <a:srgbClr val="385623">
                    <a:alpha val="100000"/>
                  </a:srgbClr>
                </a:solidFill>
                <a:latin typeface="KaiTi"/>
                <a:ea typeface="KaiTi"/>
                <a:cs typeface="KaiTi"/>
              </a:rPr>
              <a:t>一氧化碳</a:t>
            </a:r>
            <a:endParaRPr sz="1200" dirty="0">
              <a:latin typeface="KaiTi"/>
              <a:ea typeface="KaiTi"/>
              <a:cs typeface="KaiTi"/>
            </a:endParaRPr>
          </a:p>
          <a:p>
            <a:pPr algn="l" rtl="0" eaLnBrk="0">
              <a:lnSpc>
                <a:spcPct val="114000"/>
              </a:lnSpc>
              <a:tabLst/>
            </a:pPr>
            <a:endParaRPr sz="1000" dirty="0">
              <a:latin typeface="Arial"/>
              <a:ea typeface="Arial"/>
              <a:cs typeface="Arial"/>
            </a:endParaRPr>
          </a:p>
          <a:p>
            <a:pPr algn="l" rtl="0" eaLnBrk="0">
              <a:lnSpc>
                <a:spcPct val="114000"/>
              </a:lnSpc>
              <a:tabLst/>
            </a:pPr>
            <a:endParaRPr sz="1000" dirty="0">
              <a:latin typeface="Arial"/>
              <a:ea typeface="Arial"/>
              <a:cs typeface="Arial"/>
            </a:endParaRPr>
          </a:p>
          <a:p>
            <a:pPr marL="12700" algn="l" rtl="0" eaLnBrk="0">
              <a:lnSpc>
                <a:spcPct val="90000"/>
              </a:lnSpc>
              <a:spcBef>
                <a:spcPts val="362"/>
              </a:spcBef>
              <a:tabLst/>
            </a:pPr>
            <a:r>
              <a:rPr sz="1200" b="1" kern="0" spc="-10" dirty="0">
                <a:solidFill>
                  <a:srgbClr val="000000">
                    <a:alpha val="100000"/>
                  </a:srgbClr>
                </a:solidFill>
                <a:latin typeface="KaiTi"/>
                <a:ea typeface="KaiTi"/>
                <a:cs typeface="KaiTi"/>
              </a:rPr>
              <a:t>知识点</a:t>
            </a:r>
            <a:r>
              <a:rPr sz="1200" kern="0" spc="-250" dirty="0">
                <a:solidFill>
                  <a:srgbClr val="000000">
                    <a:alpha val="100000"/>
                  </a:srgbClr>
                </a:solidFill>
                <a:latin typeface="KaiTi"/>
                <a:ea typeface="KaiTi"/>
                <a:cs typeface="KaiTi"/>
              </a:rPr>
              <a:t> </a:t>
            </a:r>
            <a:r>
              <a:rPr sz="1200" b="1" kern="0" spc="-10" dirty="0">
                <a:solidFill>
                  <a:srgbClr val="000000">
                    <a:alpha val="100000"/>
                  </a:srgbClr>
                </a:solidFill>
                <a:latin typeface="Times New Roman"/>
                <a:ea typeface="Times New Roman"/>
                <a:cs typeface="Times New Roman"/>
              </a:rPr>
              <a:t>3-2</a:t>
            </a:r>
            <a:r>
              <a:rPr sz="1200" b="1" kern="0" spc="-10" dirty="0">
                <a:solidFill>
                  <a:srgbClr val="000000">
                    <a:alpha val="100000"/>
                  </a:srgbClr>
                </a:solidFill>
                <a:latin typeface="KaiTi"/>
                <a:ea typeface="KaiTi"/>
                <a:cs typeface="KaiTi"/>
              </a:rPr>
              <a:t>：碳的氧化物</a:t>
            </a:r>
            <a:endParaRPr sz="1200" dirty="0">
              <a:latin typeface="KaiTi"/>
              <a:ea typeface="KaiTi"/>
              <a:cs typeface="KaiTi"/>
            </a:endParaRPr>
          </a:p>
          <a:p>
            <a:pPr algn="l" rtl="0" eaLnBrk="0">
              <a:lnSpc>
                <a:spcPct val="108000"/>
              </a:lnSpc>
              <a:tabLst/>
            </a:pPr>
            <a:endParaRPr sz="800" dirty="0">
              <a:latin typeface="Arial"/>
              <a:ea typeface="Arial"/>
              <a:cs typeface="Arial"/>
            </a:endParaRPr>
          </a:p>
          <a:p>
            <a:pPr marL="26035" algn="l" rtl="0" eaLnBrk="0">
              <a:lnSpc>
                <a:spcPct val="90000"/>
              </a:lnSpc>
              <a:spcBef>
                <a:spcPts val="6"/>
              </a:spcBef>
              <a:tabLst/>
            </a:pPr>
            <a:r>
              <a:rPr sz="1200" kern="0" spc="0" dirty="0">
                <a:solidFill>
                  <a:srgbClr val="0101FF">
                    <a:alpha val="100000"/>
                  </a:srgbClr>
                </a:solidFill>
                <a:latin typeface="KaiTi"/>
                <a:ea typeface="KaiTi"/>
                <a:cs typeface="KaiTi"/>
              </a:rPr>
              <a:t>常见碳的氧化物有</a:t>
            </a:r>
            <a:r>
              <a:rPr sz="1200" kern="0" spc="0" dirty="0">
                <a:solidFill>
                  <a:srgbClr val="0101FF">
                    <a:alpha val="100000"/>
                  </a:srgbClr>
                </a:solidFill>
                <a:latin typeface="KaiTi"/>
                <a:ea typeface="KaiTi"/>
                <a:cs typeface="KaiTi"/>
              </a:rPr>
              <a:t> </a:t>
            </a:r>
            <a:r>
              <a:rPr sz="1200" kern="0" spc="0" dirty="0">
                <a:solidFill>
                  <a:srgbClr val="0101FF">
                    <a:alpha val="100000"/>
                  </a:srgbClr>
                </a:solidFill>
                <a:latin typeface="KaiTi"/>
                <a:ea typeface="KaiTi"/>
                <a:cs typeface="KaiTi"/>
              </a:rPr>
              <a:t>二氧化碳</a:t>
            </a:r>
            <a:r>
              <a:rPr sz="1200" kern="0" spc="0" dirty="0">
                <a:solidFill>
                  <a:srgbClr val="0101FF">
                    <a:alpha val="100000"/>
                  </a:srgbClr>
                </a:solidFill>
                <a:latin typeface="KaiTi"/>
                <a:ea typeface="KaiTi"/>
                <a:cs typeface="KaiTi"/>
              </a:rPr>
              <a:t> </a:t>
            </a:r>
            <a:r>
              <a:rPr sz="1200" kern="0" spc="0" dirty="0">
                <a:solidFill>
                  <a:srgbClr val="0101FF">
                    <a:alpha val="100000"/>
                  </a:srgbClr>
                </a:solidFill>
                <a:latin typeface="Times New Roman"/>
                <a:ea typeface="Times New Roman"/>
                <a:cs typeface="Times New Roman"/>
              </a:rPr>
              <a:t>[</a:t>
            </a:r>
            <a:r>
              <a:rPr sz="1200" kern="0" spc="0" dirty="0">
                <a:solidFill>
                  <a:srgbClr val="0101FF">
                    <a:alpha val="100000"/>
                  </a:srgbClr>
                </a:solidFill>
                <a:latin typeface="KaiTi"/>
                <a:ea typeface="KaiTi"/>
                <a:cs typeface="KaiTi"/>
              </a:rPr>
              <a:t>化学式：</a:t>
            </a:r>
            <a:r>
              <a:rPr sz="1200" kern="0" spc="-10" dirty="0">
                <a:solidFill>
                  <a:srgbClr val="0101FF">
                    <a:alpha val="100000"/>
                  </a:srgbClr>
                </a:solidFill>
                <a:latin typeface="Times New Roman"/>
                <a:ea typeface="Times New Roman"/>
                <a:cs typeface="Times New Roman"/>
              </a:rPr>
              <a:t>CO</a:t>
            </a:r>
            <a:r>
              <a:rPr sz="1200" kern="0" spc="-10" baseline="-4340" dirty="0">
                <a:solidFill>
                  <a:srgbClr val="0101FF">
                    <a:alpha val="100000"/>
                  </a:srgbClr>
                </a:solidFill>
                <a:latin typeface="Times New Roman"/>
                <a:ea typeface="Times New Roman"/>
                <a:cs typeface="Times New Roman"/>
              </a:rPr>
              <a:t>2</a:t>
            </a:r>
            <a:r>
              <a:rPr sz="700" kern="0" spc="-40" dirty="0">
                <a:solidFill>
                  <a:srgbClr val="0101FF">
                    <a:alpha val="100000"/>
                  </a:srgbClr>
                </a:solidFill>
                <a:latin typeface="Times New Roman"/>
                <a:ea typeface="Times New Roman"/>
                <a:cs typeface="Times New Roman"/>
              </a:rPr>
              <a:t> </a:t>
            </a:r>
            <a:r>
              <a:rPr sz="1200" kern="0" spc="-10" dirty="0">
                <a:solidFill>
                  <a:srgbClr val="0101FF">
                    <a:alpha val="100000"/>
                  </a:srgbClr>
                </a:solidFill>
                <a:latin typeface="KaiTi"/>
                <a:ea typeface="KaiTi"/>
                <a:cs typeface="KaiTi"/>
              </a:rPr>
              <a:t>，气体</a:t>
            </a:r>
            <a:r>
              <a:rPr sz="1200" kern="0" spc="-10" dirty="0">
                <a:solidFill>
                  <a:srgbClr val="0101FF">
                    <a:alpha val="100000"/>
                  </a:srgbClr>
                </a:solidFill>
                <a:latin typeface="Times New Roman"/>
                <a:ea typeface="Times New Roman"/>
                <a:cs typeface="Times New Roman"/>
              </a:rPr>
              <a:t>]  </a:t>
            </a:r>
            <a:r>
              <a:rPr sz="1200" kern="0" spc="-10" dirty="0">
                <a:solidFill>
                  <a:srgbClr val="0101FF">
                    <a:alpha val="100000"/>
                  </a:srgbClr>
                </a:solidFill>
                <a:latin typeface="KaiTi"/>
                <a:ea typeface="KaiTi"/>
                <a:cs typeface="KaiTi"/>
              </a:rPr>
              <a:t>和</a:t>
            </a:r>
            <a:r>
              <a:rPr sz="1200" kern="0" spc="-10" dirty="0">
                <a:solidFill>
                  <a:srgbClr val="0101FF">
                    <a:alpha val="100000"/>
                  </a:srgbClr>
                </a:solidFill>
                <a:latin typeface="KaiTi"/>
                <a:ea typeface="KaiTi"/>
                <a:cs typeface="KaiTi"/>
              </a:rPr>
              <a:t> </a:t>
            </a:r>
            <a:r>
              <a:rPr sz="1200" kern="0" spc="-10" dirty="0">
                <a:solidFill>
                  <a:srgbClr val="0101FF">
                    <a:alpha val="100000"/>
                  </a:srgbClr>
                </a:solidFill>
                <a:latin typeface="KaiTi"/>
                <a:ea typeface="KaiTi"/>
                <a:cs typeface="KaiTi"/>
              </a:rPr>
              <a:t>一氧化碳</a:t>
            </a:r>
            <a:r>
              <a:rPr sz="1200" kern="0" spc="-10" dirty="0">
                <a:solidFill>
                  <a:srgbClr val="0101FF">
                    <a:alpha val="100000"/>
                  </a:srgbClr>
                </a:solidFill>
                <a:latin typeface="KaiTi"/>
                <a:ea typeface="KaiTi"/>
                <a:cs typeface="KaiTi"/>
              </a:rPr>
              <a:t> </a:t>
            </a:r>
            <a:r>
              <a:rPr sz="1200" kern="0" spc="-10" dirty="0">
                <a:solidFill>
                  <a:srgbClr val="0101FF">
                    <a:alpha val="100000"/>
                  </a:srgbClr>
                </a:solidFill>
                <a:latin typeface="Times New Roman"/>
                <a:ea typeface="Times New Roman"/>
                <a:cs typeface="Times New Roman"/>
              </a:rPr>
              <a:t>[</a:t>
            </a:r>
            <a:r>
              <a:rPr sz="1200" kern="0" spc="-10" dirty="0">
                <a:solidFill>
                  <a:srgbClr val="0101FF">
                    <a:alpha val="100000"/>
                  </a:srgbClr>
                </a:solidFill>
                <a:latin typeface="KaiTi"/>
                <a:ea typeface="KaiTi"/>
                <a:cs typeface="KaiTi"/>
              </a:rPr>
              <a:t>化学式：</a:t>
            </a:r>
            <a:r>
              <a:rPr sz="1200" kern="0" spc="-10" dirty="0">
                <a:solidFill>
                  <a:srgbClr val="0101FF">
                    <a:alpha val="100000"/>
                  </a:srgbClr>
                </a:solidFill>
                <a:latin typeface="Times New Roman"/>
                <a:ea typeface="Times New Roman"/>
                <a:cs typeface="Times New Roman"/>
              </a:rPr>
              <a:t>CO</a:t>
            </a:r>
            <a:r>
              <a:rPr sz="1200" kern="0" spc="-10" dirty="0">
                <a:solidFill>
                  <a:srgbClr val="0101FF">
                    <a:alpha val="100000"/>
                  </a:srgbClr>
                </a:solidFill>
                <a:latin typeface="KaiTi"/>
                <a:ea typeface="KaiTi"/>
                <a:cs typeface="KaiTi"/>
              </a:rPr>
              <a:t>，气体</a:t>
            </a:r>
            <a:r>
              <a:rPr sz="1200" kern="0" spc="-10" dirty="0">
                <a:solidFill>
                  <a:srgbClr val="0101FF">
                    <a:alpha val="100000"/>
                  </a:srgbClr>
                </a:solidFill>
                <a:latin typeface="Times New Roman"/>
                <a:ea typeface="Times New Roman"/>
                <a:cs typeface="Times New Roman"/>
              </a:rPr>
              <a:t>]</a:t>
            </a:r>
            <a:endParaRPr sz="1200" dirty="0">
              <a:latin typeface="Times New Roman"/>
              <a:ea typeface="Times New Roman"/>
              <a:cs typeface="Times New Roman"/>
            </a:endParaRPr>
          </a:p>
        </p:txBody>
      </p:sp>
      <p:sp>
        <p:nvSpPr>
          <p:cNvPr id="352" name="textbox 352"/>
          <p:cNvSpPr/>
          <p:nvPr/>
        </p:nvSpPr>
        <p:spPr>
          <a:xfrm>
            <a:off x="2348128" y="8867547"/>
            <a:ext cx="6015355" cy="473710"/>
          </a:xfrm>
          <a:prstGeom prst="rect">
            <a:avLst/>
          </a:prstGeom>
          <a:noFill/>
          <a:ln w="0" cap="flat">
            <a:noFill/>
            <a:prstDash val="solid"/>
            <a:miter lim="0"/>
          </a:ln>
        </p:spPr>
        <p:txBody>
          <a:bodyPr vert="horz" wrap="square" lIns="0" tIns="0" rIns="0" bIns="0"/>
          <a:lstStyle/>
          <a:p>
            <a:pPr algn="l" rtl="0" eaLnBrk="0">
              <a:lnSpc>
                <a:spcPct val="78443"/>
              </a:lnSpc>
              <a:tabLst/>
            </a:pPr>
            <a:endParaRPr sz="100" dirty="0">
              <a:latin typeface="Arial"/>
              <a:ea typeface="Arial"/>
              <a:cs typeface="Arial"/>
            </a:endParaRPr>
          </a:p>
          <a:p>
            <a:pPr marL="12700" algn="l" rtl="0" eaLnBrk="0">
              <a:lnSpc>
                <a:spcPct val="90000"/>
              </a:lnSpc>
              <a:tabLst/>
            </a:pPr>
            <a:r>
              <a:rPr sz="1200" kern="0" spc="0" dirty="0">
                <a:solidFill>
                  <a:srgbClr val="000000">
                    <a:alpha val="100000"/>
                  </a:srgbClr>
                </a:solidFill>
                <a:latin typeface="Wingdings"/>
                <a:ea typeface="Wingdings"/>
                <a:cs typeface="Wingdings"/>
              </a:rPr>
              <a:t>l </a:t>
            </a:r>
            <a:r>
              <a:rPr sz="1200" kern="0" spc="0" dirty="0">
                <a:solidFill>
                  <a:srgbClr val="0101FF">
                    <a:alpha val="100000"/>
                  </a:srgbClr>
                </a:solidFill>
                <a:latin typeface="KaiTi"/>
                <a:ea typeface="KaiTi"/>
                <a:cs typeface="KaiTi"/>
              </a:rPr>
              <a:t>一氧化碳有剧毒</a:t>
            </a:r>
            <a:r>
              <a:rPr sz="1200" kern="0" spc="0" dirty="0">
                <a:solidFill>
                  <a:srgbClr val="000000">
                    <a:alpha val="100000"/>
                  </a:srgbClr>
                </a:solidFill>
                <a:latin typeface="KaiTi"/>
                <a:ea typeface="KaiTi"/>
                <a:cs typeface="KaiTi"/>
              </a:rPr>
              <a:t>，是由于它</a:t>
            </a:r>
            <a:r>
              <a:rPr sz="1200" kern="0" spc="-10" dirty="0">
                <a:solidFill>
                  <a:srgbClr val="000000">
                    <a:alpha val="100000"/>
                  </a:srgbClr>
                </a:solidFill>
                <a:latin typeface="KaiTi"/>
                <a:ea typeface="KaiTi"/>
                <a:cs typeface="KaiTi"/>
              </a:rPr>
              <a:t>能与人的血液中携带氧气的血红蛋白</a:t>
            </a:r>
            <a:r>
              <a:rPr sz="1200" kern="0" spc="-10" dirty="0">
                <a:solidFill>
                  <a:srgbClr val="000000">
                    <a:alpha val="100000"/>
                  </a:srgbClr>
                </a:solidFill>
                <a:latin typeface="Times New Roman"/>
                <a:ea typeface="Times New Roman"/>
                <a:cs typeface="Times New Roman"/>
              </a:rPr>
              <a:t>(HGB)</a:t>
            </a:r>
            <a:r>
              <a:rPr sz="1200" kern="0" spc="-10" dirty="0">
                <a:solidFill>
                  <a:srgbClr val="000000">
                    <a:alpha val="100000"/>
                  </a:srgbClr>
                </a:solidFill>
                <a:latin typeface="KaiTi"/>
                <a:ea typeface="KaiTi"/>
                <a:cs typeface="KaiTi"/>
              </a:rPr>
              <a:t>结合，破坏血液</a:t>
            </a:r>
            <a:endParaRPr sz="1200" dirty="0">
              <a:latin typeface="KaiTi"/>
              <a:ea typeface="KaiTi"/>
              <a:cs typeface="KaiTi"/>
            </a:endParaRPr>
          </a:p>
          <a:p>
            <a:pPr marL="281305" algn="l" rtl="0" eaLnBrk="0">
              <a:lnSpc>
                <a:spcPts val="2238"/>
              </a:lnSpc>
              <a:tabLst/>
            </a:pPr>
            <a:r>
              <a:rPr sz="1200" kern="0" spc="-30" dirty="0">
                <a:solidFill>
                  <a:srgbClr val="000000">
                    <a:alpha val="100000"/>
                  </a:srgbClr>
                </a:solidFill>
                <a:latin typeface="KaiTi"/>
                <a:ea typeface="KaiTi"/>
                <a:cs typeface="KaiTi"/>
              </a:rPr>
              <a:t>的输氧功能。人们在生炉子或使用煤气时要格外小心，防止中毒。</a:t>
            </a:r>
            <a:endParaRPr sz="1200" dirty="0">
              <a:latin typeface="KaiTi"/>
              <a:ea typeface="KaiTi"/>
              <a:cs typeface="KaiTi"/>
            </a:endParaRPr>
          </a:p>
        </p:txBody>
      </p:sp>
      <p:pic>
        <p:nvPicPr>
          <p:cNvPr id="354" name="picture 354"/>
          <p:cNvPicPr>
            <a:picLocks noChangeAspect="1"/>
          </p:cNvPicPr>
          <p:nvPr/>
        </p:nvPicPr>
        <p:blipFill>
          <a:blip r:embed="rId2"/>
          <a:stretch>
            <a:fillRect/>
          </a:stretch>
        </p:blipFill>
        <p:spPr>
          <a:xfrm rot="21600000">
            <a:off x="4403217" y="914451"/>
            <a:ext cx="1896109" cy="467944"/>
          </a:xfrm>
          <a:prstGeom prst="rect">
            <a:avLst/>
          </a:prstGeom>
        </p:spPr>
      </p:pic>
      <p:sp>
        <p:nvSpPr>
          <p:cNvPr id="356" name="textbox 356"/>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358" name="path 358"/>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360" name="textbox 360"/>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5156"/>
              </a:lnSpc>
              <a:tabLst/>
            </a:pPr>
            <a:endParaRPr sz="100" dirty="0">
              <a:latin typeface="Arial"/>
              <a:ea typeface="Arial"/>
              <a:cs typeface="Arial"/>
            </a:endParaRPr>
          </a:p>
          <a:p>
            <a:pPr marL="12700" algn="l" rtl="0" eaLnBrk="0">
              <a:lnSpc>
                <a:spcPct val="85000"/>
              </a:lnSpc>
              <a:tabLst/>
            </a:pPr>
            <a:r>
              <a:rPr sz="800" kern="0" spc="0" dirty="0">
                <a:solidFill>
                  <a:srgbClr val="000000">
                    <a:alpha val="100000"/>
                  </a:srgbClr>
                </a:solidFill>
                <a:latin typeface="Times New Roman"/>
                <a:ea typeface="Times New Roman"/>
                <a:cs typeface="Times New Roman"/>
              </a:rPr>
              <a:t>-</a:t>
            </a:r>
            <a:r>
              <a:rPr sz="800" kern="0" spc="150" dirty="0">
                <a:solidFill>
                  <a:srgbClr val="000000">
                    <a:alpha val="100000"/>
                  </a:srgbClr>
                </a:solidFill>
                <a:latin typeface="Times New Roman"/>
                <a:ea typeface="Times New Roman"/>
                <a:cs typeface="Times New Roman"/>
              </a:rPr>
              <a:t> </a:t>
            </a:r>
            <a:r>
              <a:rPr sz="800" kern="0" spc="0" dirty="0">
                <a:solidFill>
                  <a:srgbClr val="000000">
                    <a:alpha val="100000"/>
                  </a:srgbClr>
                </a:solidFill>
                <a:latin typeface="Times New Roman"/>
                <a:ea typeface="Times New Roman"/>
                <a:cs typeface="Times New Roman"/>
              </a:rPr>
              <a:t>13</a:t>
            </a:r>
            <a:r>
              <a:rPr sz="800" kern="0" spc="60" dirty="0">
                <a:solidFill>
                  <a:srgbClr val="000000">
                    <a:alpha val="100000"/>
                  </a:srgbClr>
                </a:solidFill>
                <a:latin typeface="Times New Roman"/>
                <a:ea typeface="Times New Roman"/>
                <a:cs typeface="Times New Roman"/>
              </a:rPr>
              <a:t> </a:t>
            </a:r>
            <a:r>
              <a:rPr sz="800" kern="0" spc="0" dirty="0">
                <a:solidFill>
                  <a:srgbClr val="000000">
                    <a:alpha val="100000"/>
                  </a:srgbClr>
                </a:solidFill>
                <a:latin typeface="Times New Roman"/>
                <a:ea typeface="Times New Roman"/>
                <a:cs typeface="Times New Roman"/>
              </a:rPr>
              <a:t>-</a:t>
            </a:r>
            <a:endParaRPr sz="800" dirty="0">
              <a:latin typeface="Times New Roman"/>
              <a:ea typeface="Times New Roman"/>
              <a:cs typeface="Times New Roman"/>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2" name="rect 362"/>
          <p:cNvSpPr/>
          <p:nvPr/>
        </p:nvSpPr>
        <p:spPr>
          <a:xfrm>
            <a:off x="4104005" y="989025"/>
            <a:ext cx="2485898" cy="247192"/>
          </a:xfrm>
          <a:prstGeom prst="rect">
            <a:avLst/>
          </a:prstGeom>
          <a:solidFill>
            <a:srgbClr val="D3D3D3">
              <a:alpha val="100000"/>
            </a:srgbClr>
          </a:solidFill>
          <a:ln w="0" cap="flat">
            <a:noFill/>
            <a:prstDash val="solid"/>
            <a:miter lim="0"/>
          </a:ln>
        </p:spPr>
        <p:txBody>
          <a:bodyPr rtlCol="0"/>
          <a:lstStyle/>
          <a:p>
            <a:pPr algn="ctr"/>
            <a:endParaRPr lang="zh-CN" altLang="en-US"/>
          </a:p>
        </p:txBody>
      </p:sp>
      <p:sp>
        <p:nvSpPr>
          <p:cNvPr id="364" name="rect 364"/>
          <p:cNvSpPr/>
          <p:nvPr/>
        </p:nvSpPr>
        <p:spPr>
          <a:xfrm>
            <a:off x="2348027" y="4671695"/>
            <a:ext cx="2231390" cy="198120"/>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366" name="textbox 366"/>
          <p:cNvSpPr/>
          <p:nvPr/>
        </p:nvSpPr>
        <p:spPr>
          <a:xfrm>
            <a:off x="2337765" y="1005014"/>
            <a:ext cx="6023610" cy="4770120"/>
          </a:xfrm>
          <a:prstGeom prst="rect">
            <a:avLst/>
          </a:prstGeom>
          <a:noFill/>
          <a:ln w="0" cap="flat">
            <a:noFill/>
            <a:prstDash val="solid"/>
            <a:miter lim="0"/>
          </a:ln>
        </p:spPr>
        <p:txBody>
          <a:bodyPr vert="horz" wrap="square" lIns="0" tIns="0" rIns="0" bIns="0"/>
          <a:lstStyle/>
          <a:p>
            <a:pPr algn="l" rtl="0" eaLnBrk="0">
              <a:lnSpc>
                <a:spcPct val="77219"/>
              </a:lnSpc>
              <a:tabLst/>
            </a:pPr>
            <a:endParaRPr sz="100" dirty="0">
              <a:latin typeface="Arial"/>
              <a:ea typeface="Arial"/>
              <a:cs typeface="Arial"/>
            </a:endParaRPr>
          </a:p>
          <a:p>
            <a:pPr marL="1783715" algn="l" rtl="0" eaLnBrk="0">
              <a:lnSpc>
                <a:spcPct val="90000"/>
              </a:lnSpc>
              <a:tabLst/>
            </a:pPr>
            <a:r>
              <a:rPr sz="1500" b="1" kern="0" spc="-20" dirty="0">
                <a:solidFill>
                  <a:srgbClr val="EE0000">
                    <a:alpha val="100000"/>
                  </a:srgbClr>
                </a:solidFill>
                <a:latin typeface="KaiTi"/>
                <a:ea typeface="KaiTi"/>
                <a:cs typeface="KaiTi"/>
              </a:rPr>
              <a:t>第</a:t>
            </a:r>
            <a:r>
              <a:rPr sz="1500" kern="0" spc="-280" dirty="0">
                <a:solidFill>
                  <a:srgbClr val="EE0000">
                    <a:alpha val="100000"/>
                  </a:srgbClr>
                </a:solidFill>
                <a:latin typeface="KaiTi"/>
                <a:ea typeface="KaiTi"/>
                <a:cs typeface="KaiTi"/>
              </a:rPr>
              <a:t> </a:t>
            </a:r>
            <a:r>
              <a:rPr sz="1500" b="1" kern="0" spc="-20" dirty="0">
                <a:solidFill>
                  <a:srgbClr val="EE0000">
                    <a:alpha val="100000"/>
                  </a:srgbClr>
                </a:solidFill>
                <a:latin typeface="Times New Roman"/>
                <a:ea typeface="Times New Roman"/>
                <a:cs typeface="Times New Roman"/>
              </a:rPr>
              <a:t>4 </a:t>
            </a:r>
            <a:r>
              <a:rPr sz="1500" b="1" kern="0" spc="-20" dirty="0">
                <a:solidFill>
                  <a:srgbClr val="EE0000">
                    <a:alpha val="100000"/>
                  </a:srgbClr>
                </a:solidFill>
                <a:latin typeface="KaiTi"/>
                <a:ea typeface="KaiTi"/>
                <a:cs typeface="KaiTi"/>
              </a:rPr>
              <a:t>章</a:t>
            </a:r>
            <a:r>
              <a:rPr sz="1500" kern="0" spc="-20" dirty="0">
                <a:solidFill>
                  <a:srgbClr val="EE0000">
                    <a:alpha val="100000"/>
                  </a:srgbClr>
                </a:solidFill>
                <a:latin typeface="KaiTi"/>
                <a:ea typeface="KaiTi"/>
                <a:cs typeface="KaiTi"/>
              </a:rPr>
              <a:t>  </a:t>
            </a:r>
            <a:r>
              <a:rPr sz="1500" b="1" kern="0" spc="-20" dirty="0">
                <a:solidFill>
                  <a:srgbClr val="EE0000">
                    <a:alpha val="100000"/>
                  </a:srgbClr>
                </a:solidFill>
                <a:latin typeface="KaiTi"/>
                <a:ea typeface="KaiTi"/>
                <a:cs typeface="KaiTi"/>
              </a:rPr>
              <a:t>基本概念和基本理论</a:t>
            </a:r>
            <a:endParaRPr sz="1500" dirty="0">
              <a:latin typeface="KaiTi"/>
              <a:ea typeface="KaiTi"/>
              <a:cs typeface="KaiTi"/>
            </a:endParaRPr>
          </a:p>
          <a:p>
            <a:pPr algn="l" rtl="0" eaLnBrk="0">
              <a:lnSpc>
                <a:spcPct val="107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marL="18415" algn="l" rtl="0" eaLnBrk="0">
              <a:lnSpc>
                <a:spcPct val="84000"/>
              </a:lnSpc>
              <a:spcBef>
                <a:spcPts val="361"/>
              </a:spcBef>
              <a:tabLst/>
            </a:pPr>
            <a:r>
              <a:rPr sz="1200" b="1" kern="0" spc="-20" dirty="0">
                <a:solidFill>
                  <a:srgbClr val="000000">
                    <a:alpha val="100000"/>
                  </a:srgbClr>
                </a:solidFill>
                <a:latin typeface="KaiTi"/>
                <a:ea typeface="KaiTi"/>
                <a:cs typeface="KaiTi"/>
              </a:rPr>
              <a:t>一、词汇储备</a:t>
            </a:r>
            <a:endParaRPr sz="1200" dirty="0">
              <a:latin typeface="KaiTi"/>
              <a:ea typeface="KaiTi"/>
              <a:cs typeface="KaiTi"/>
            </a:endParaRPr>
          </a:p>
          <a:p>
            <a:pPr marL="27940" algn="l" rtl="0" eaLnBrk="0">
              <a:lnSpc>
                <a:spcPts val="1809"/>
              </a:lnSpc>
              <a:spcBef>
                <a:spcPts val="1225"/>
              </a:spcBef>
              <a:tabLst/>
            </a:pPr>
            <a:r>
              <a:rPr sz="1200" kern="0" spc="10" dirty="0">
                <a:solidFill>
                  <a:srgbClr val="000000">
                    <a:alpha val="100000"/>
                  </a:srgbClr>
                </a:solidFill>
                <a:latin typeface="Times New Roman"/>
                <a:ea typeface="Times New Roman"/>
                <a:cs typeface="Times New Roman"/>
              </a:rPr>
              <a:t>1.</a:t>
            </a:r>
            <a:r>
              <a:rPr sz="1200" kern="0" spc="10" dirty="0">
                <a:solidFill>
                  <a:srgbClr val="000000">
                    <a:alpha val="100000"/>
                  </a:srgbClr>
                </a:solidFill>
                <a:latin typeface="Microsoft YaHei"/>
                <a:ea typeface="Microsoft YaHei"/>
                <a:cs typeface="Microsoft YaHei"/>
              </a:rPr>
              <a:t>沉苔荡     </a:t>
            </a:r>
            <a:r>
              <a:rPr sz="1200" kern="0" spc="10" dirty="0">
                <a:solidFill>
                  <a:srgbClr val="000000">
                    <a:alpha val="100000"/>
                  </a:srgbClr>
                </a:solidFill>
                <a:latin typeface="Times New Roman"/>
                <a:ea typeface="Times New Roman"/>
                <a:cs typeface="Times New Roman"/>
              </a:rPr>
              <a:t>2.  </a:t>
            </a:r>
            <a:r>
              <a:rPr sz="1200" kern="0" spc="10" dirty="0">
                <a:solidFill>
                  <a:srgbClr val="000000">
                    <a:alpha val="100000"/>
                  </a:srgbClr>
                </a:solidFill>
                <a:latin typeface="Microsoft YaHei"/>
                <a:ea typeface="Microsoft YaHei"/>
                <a:cs typeface="Microsoft YaHei"/>
              </a:rPr>
              <a:t>罷寧荡     </a:t>
            </a:r>
            <a:r>
              <a:rPr sz="1200" kern="0" spc="10" dirty="0">
                <a:solidFill>
                  <a:srgbClr val="000000">
                    <a:alpha val="100000"/>
                  </a:srgbClr>
                </a:solidFill>
                <a:latin typeface="Times New Roman"/>
                <a:ea typeface="Times New Roman"/>
                <a:cs typeface="Times New Roman"/>
              </a:rPr>
              <a:t>3.  </a:t>
            </a:r>
            <a:r>
              <a:rPr sz="1200" kern="0" spc="10" dirty="0">
                <a:solidFill>
                  <a:srgbClr val="000000">
                    <a:alpha val="100000"/>
                  </a:srgbClr>
                </a:solidFill>
                <a:latin typeface="Microsoft YaHei"/>
                <a:ea typeface="Microsoft YaHei"/>
                <a:cs typeface="Microsoft YaHei"/>
              </a:rPr>
              <a:t>葷廣     </a:t>
            </a:r>
            <a:r>
              <a:rPr sz="1200" kern="0" spc="10" dirty="0">
                <a:solidFill>
                  <a:srgbClr val="000000">
                    <a:alpha val="100000"/>
                  </a:srgbClr>
                </a:solidFill>
                <a:latin typeface="Times New Roman"/>
                <a:ea typeface="Times New Roman"/>
                <a:cs typeface="Times New Roman"/>
              </a:rPr>
              <a:t>4.  </a:t>
            </a:r>
            <a:r>
              <a:rPr sz="1200" kern="0" spc="10" dirty="0">
                <a:solidFill>
                  <a:srgbClr val="000000">
                    <a:alpha val="100000"/>
                  </a:srgbClr>
                </a:solidFill>
                <a:latin typeface="Microsoft YaHei"/>
                <a:ea typeface="Microsoft YaHei"/>
                <a:cs typeface="Microsoft YaHei"/>
              </a:rPr>
              <a:t>花苔荡   </a:t>
            </a:r>
            <a:r>
              <a:rPr sz="1200" kern="0" spc="0" dirty="0">
                <a:solidFill>
                  <a:srgbClr val="000000">
                    <a:alpha val="100000"/>
                  </a:srgbClr>
                </a:solidFill>
                <a:latin typeface="Microsoft YaHei"/>
                <a:ea typeface="Microsoft YaHei"/>
                <a:cs typeface="Microsoft YaHei"/>
              </a:rPr>
              <a:t>   </a:t>
            </a:r>
            <a:r>
              <a:rPr sz="1200" kern="0" spc="0" dirty="0">
                <a:solidFill>
                  <a:srgbClr val="000000">
                    <a:alpha val="100000"/>
                  </a:srgbClr>
                </a:solidFill>
                <a:latin typeface="Times New Roman"/>
                <a:ea typeface="Times New Roman"/>
                <a:cs typeface="Times New Roman"/>
              </a:rPr>
              <a:t>5.  </a:t>
            </a:r>
            <a:r>
              <a:rPr sz="1200" kern="0" spc="0" dirty="0">
                <a:solidFill>
                  <a:srgbClr val="000000">
                    <a:alpha val="100000"/>
                  </a:srgbClr>
                </a:solidFill>
                <a:latin typeface="Microsoft YaHei"/>
                <a:ea typeface="Microsoft YaHei"/>
                <a:cs typeface="Microsoft YaHei"/>
              </a:rPr>
              <a:t>冗花荡   </a:t>
            </a:r>
            <a:r>
              <a:rPr sz="1200" kern="0" spc="0" dirty="0">
                <a:solidFill>
                  <a:srgbClr val="000000">
                    <a:alpha val="100000"/>
                  </a:srgbClr>
                </a:solidFill>
                <a:latin typeface="Times New Roman"/>
                <a:ea typeface="Times New Roman"/>
                <a:cs typeface="Times New Roman"/>
              </a:rPr>
              <a:t>6.  </a:t>
            </a:r>
            <a:r>
              <a:rPr sz="1200" kern="0" spc="0" dirty="0">
                <a:solidFill>
                  <a:srgbClr val="000000">
                    <a:alpha val="100000"/>
                  </a:srgbClr>
                </a:solidFill>
                <a:latin typeface="Microsoft YaHei"/>
                <a:ea typeface="Microsoft YaHei"/>
                <a:cs typeface="Microsoft YaHei"/>
              </a:rPr>
              <a:t>花荸:    </a:t>
            </a:r>
            <a:r>
              <a:rPr sz="1200" kern="0" spc="0" dirty="0">
                <a:solidFill>
                  <a:srgbClr val="000000">
                    <a:alpha val="100000"/>
                  </a:srgbClr>
                </a:solidFill>
                <a:latin typeface="Times New Roman"/>
                <a:ea typeface="Times New Roman"/>
                <a:cs typeface="Times New Roman"/>
              </a:rPr>
              <a:t>7.  </a:t>
            </a:r>
            <a:r>
              <a:rPr sz="1200" kern="0" spc="0" dirty="0">
                <a:solidFill>
                  <a:srgbClr val="000000">
                    <a:alpha val="100000"/>
                  </a:srgbClr>
                </a:solidFill>
                <a:latin typeface="Microsoft YaHei"/>
                <a:ea typeface="Microsoft YaHei"/>
                <a:cs typeface="Microsoft YaHei"/>
              </a:rPr>
              <a:t>箱莳芬孚廣篷</a:t>
            </a:r>
            <a:endParaRPr sz="1200" dirty="0">
              <a:latin typeface="Microsoft YaHei"/>
              <a:ea typeface="Microsoft YaHei"/>
              <a:cs typeface="Microsoft YaHei"/>
            </a:endParaRPr>
          </a:p>
          <a:p>
            <a:pPr algn="l" rtl="0" eaLnBrk="0">
              <a:lnSpc>
                <a:spcPct val="113000"/>
              </a:lnSpc>
              <a:tabLst/>
            </a:pPr>
            <a:endParaRPr sz="1000" dirty="0">
              <a:latin typeface="Arial"/>
              <a:ea typeface="Arial"/>
              <a:cs typeface="Arial"/>
            </a:endParaRPr>
          </a:p>
          <a:p>
            <a:pPr marL="19050" algn="l" rtl="0" eaLnBrk="0">
              <a:lnSpc>
                <a:spcPts val="1809"/>
              </a:lnSpc>
              <a:spcBef>
                <a:spcPts val="363"/>
              </a:spcBef>
              <a:tabLst/>
            </a:pPr>
            <a:r>
              <a:rPr sz="1200" kern="0" spc="0" dirty="0">
                <a:solidFill>
                  <a:srgbClr val="000000">
                    <a:alpha val="100000"/>
                  </a:srgbClr>
                </a:solidFill>
                <a:latin typeface="Times New Roman"/>
                <a:ea typeface="Times New Roman"/>
                <a:cs typeface="Times New Roman"/>
              </a:rPr>
              <a:t>8.  </a:t>
            </a:r>
            <a:r>
              <a:rPr sz="1200" kern="0" spc="0" dirty="0">
                <a:solidFill>
                  <a:srgbClr val="000000">
                    <a:alpha val="100000"/>
                  </a:srgbClr>
                </a:solidFill>
                <a:latin typeface="Microsoft YaHei"/>
                <a:ea typeface="Microsoft YaHei"/>
                <a:cs typeface="Microsoft YaHei"/>
              </a:rPr>
              <a:t>花荸疑     </a:t>
            </a:r>
            <a:r>
              <a:rPr sz="1200" kern="0" spc="0" dirty="0">
                <a:solidFill>
                  <a:srgbClr val="000000">
                    <a:alpha val="100000"/>
                  </a:srgbClr>
                </a:solidFill>
                <a:latin typeface="Times New Roman"/>
                <a:ea typeface="Times New Roman"/>
                <a:cs typeface="Times New Roman"/>
              </a:rPr>
              <a:t>9.  </a:t>
            </a:r>
            <a:r>
              <a:rPr sz="1200" kern="0" spc="0" dirty="0">
                <a:solidFill>
                  <a:srgbClr val="000000">
                    <a:alpha val="100000"/>
                  </a:srgbClr>
                </a:solidFill>
                <a:latin typeface="Microsoft YaHei"/>
                <a:ea typeface="Microsoft YaHei"/>
                <a:cs typeface="Microsoft YaHei"/>
              </a:rPr>
              <a:t>轟冕崔甯 </a:t>
            </a:r>
            <a:r>
              <a:rPr sz="1200" kern="0" spc="-10" dirty="0">
                <a:solidFill>
                  <a:srgbClr val="000000">
                    <a:alpha val="100000"/>
                  </a:srgbClr>
                </a:solidFill>
                <a:latin typeface="Microsoft YaHei"/>
                <a:ea typeface="Microsoft YaHei"/>
                <a:cs typeface="Microsoft YaHei"/>
              </a:rPr>
              <a:t>     </a:t>
            </a:r>
            <a:r>
              <a:rPr sz="1200" kern="0" spc="-10" dirty="0">
                <a:solidFill>
                  <a:srgbClr val="000000">
                    <a:alpha val="100000"/>
                  </a:srgbClr>
                </a:solidFill>
                <a:latin typeface="Times New Roman"/>
                <a:ea typeface="Times New Roman"/>
                <a:cs typeface="Times New Roman"/>
              </a:rPr>
              <a:t>10.</a:t>
            </a:r>
            <a:r>
              <a:rPr sz="1200" kern="0" spc="8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Microsoft YaHei"/>
                <a:ea typeface="Microsoft YaHei"/>
                <a:cs typeface="Microsoft YaHei"/>
              </a:rPr>
              <a:t>冕孚:     </a:t>
            </a:r>
            <a:r>
              <a:rPr sz="1200" kern="0" spc="-10" dirty="0">
                <a:solidFill>
                  <a:srgbClr val="000000">
                    <a:alpha val="100000"/>
                  </a:srgbClr>
                </a:solidFill>
                <a:latin typeface="Times New Roman"/>
                <a:ea typeface="Times New Roman"/>
                <a:cs typeface="Times New Roman"/>
              </a:rPr>
              <a:t>11.   </a:t>
            </a:r>
            <a:r>
              <a:rPr sz="1200" kern="0" spc="-10" dirty="0">
                <a:solidFill>
                  <a:srgbClr val="000000">
                    <a:alpha val="100000"/>
                  </a:srgbClr>
                </a:solidFill>
                <a:latin typeface="Microsoft YaHei"/>
                <a:ea typeface="Microsoft YaHei"/>
                <a:cs typeface="Microsoft YaHei"/>
              </a:rPr>
              <a:t>离孚疑     </a:t>
            </a:r>
            <a:r>
              <a:rPr sz="1200" kern="0" spc="-10" dirty="0">
                <a:solidFill>
                  <a:srgbClr val="000000">
                    <a:alpha val="100000"/>
                  </a:srgbClr>
                </a:solidFill>
                <a:latin typeface="Times New Roman"/>
                <a:ea typeface="Times New Roman"/>
                <a:cs typeface="Times New Roman"/>
              </a:rPr>
              <a:t>12.   </a:t>
            </a:r>
            <a:r>
              <a:rPr sz="1200" kern="0" spc="-10" dirty="0">
                <a:solidFill>
                  <a:srgbClr val="000000">
                    <a:alpha val="100000"/>
                  </a:srgbClr>
                </a:solidFill>
                <a:latin typeface="Microsoft YaHei"/>
                <a:ea typeface="Microsoft YaHei"/>
                <a:cs typeface="Microsoft YaHei"/>
              </a:rPr>
              <a:t>离孚花苔荡      </a:t>
            </a:r>
            <a:r>
              <a:rPr sz="1200" kern="0" spc="-10" dirty="0">
                <a:solidFill>
                  <a:srgbClr val="000000">
                    <a:alpha val="100000"/>
                  </a:srgbClr>
                </a:solidFill>
                <a:latin typeface="Times New Roman"/>
                <a:ea typeface="Times New Roman"/>
                <a:cs typeface="Times New Roman"/>
              </a:rPr>
              <a:t>13.  </a:t>
            </a:r>
            <a:r>
              <a:rPr sz="1200" kern="0" spc="-10" dirty="0">
                <a:solidFill>
                  <a:srgbClr val="000000">
                    <a:alpha val="100000"/>
                  </a:srgbClr>
                </a:solidFill>
                <a:latin typeface="Microsoft YaHei"/>
                <a:ea typeface="Microsoft YaHei"/>
                <a:cs typeface="Microsoft YaHei"/>
              </a:rPr>
              <a:t>巽疥疑</a:t>
            </a:r>
            <a:endParaRPr sz="1200" dirty="0">
              <a:latin typeface="Microsoft YaHei"/>
              <a:ea typeface="Microsoft YaHei"/>
              <a:cs typeface="Microsoft YaHei"/>
            </a:endParaRPr>
          </a:p>
          <a:p>
            <a:pPr algn="l" rtl="0" eaLnBrk="0">
              <a:lnSpc>
                <a:spcPct val="113000"/>
              </a:lnSpc>
              <a:tabLst/>
            </a:pPr>
            <a:endParaRPr sz="1000" dirty="0">
              <a:latin typeface="Arial"/>
              <a:ea typeface="Arial"/>
              <a:cs typeface="Arial"/>
            </a:endParaRPr>
          </a:p>
          <a:p>
            <a:pPr marL="27940" algn="l" rtl="0" eaLnBrk="0">
              <a:lnSpc>
                <a:spcPts val="1809"/>
              </a:lnSpc>
              <a:spcBef>
                <a:spcPts val="363"/>
              </a:spcBef>
              <a:tabLst/>
            </a:pPr>
            <a:r>
              <a:rPr sz="1200" kern="0" spc="-10" dirty="0">
                <a:solidFill>
                  <a:srgbClr val="000000">
                    <a:alpha val="100000"/>
                  </a:srgbClr>
                </a:solidFill>
                <a:latin typeface="Times New Roman"/>
                <a:ea typeface="Times New Roman"/>
                <a:cs typeface="Times New Roman"/>
              </a:rPr>
              <a:t>14.  </a:t>
            </a:r>
            <a:r>
              <a:rPr sz="1200" kern="0" spc="-10" dirty="0">
                <a:solidFill>
                  <a:srgbClr val="000000">
                    <a:alpha val="100000"/>
                  </a:srgbClr>
                </a:solidFill>
                <a:latin typeface="Microsoft YaHei"/>
                <a:ea typeface="Microsoft YaHei"/>
                <a:cs typeface="Microsoft YaHei"/>
              </a:rPr>
              <a:t>巽疥花苔荡     </a:t>
            </a:r>
            <a:r>
              <a:rPr sz="1200" kern="0" spc="-10" dirty="0">
                <a:solidFill>
                  <a:srgbClr val="000000">
                    <a:alpha val="100000"/>
                  </a:srgbClr>
                </a:solidFill>
                <a:latin typeface="Times New Roman"/>
                <a:ea typeface="Times New Roman"/>
                <a:cs typeface="Times New Roman"/>
              </a:rPr>
              <a:t>15.   </a:t>
            </a:r>
            <a:r>
              <a:rPr sz="1200" kern="0" spc="-20" dirty="0">
                <a:solidFill>
                  <a:srgbClr val="000000">
                    <a:alpha val="100000"/>
                  </a:srgbClr>
                </a:solidFill>
                <a:latin typeface="Microsoft YaHei"/>
                <a:ea typeface="Microsoft YaHei"/>
                <a:cs typeface="Microsoft YaHei"/>
              </a:rPr>
              <a:t>冕孚莳      </a:t>
            </a:r>
            <a:r>
              <a:rPr sz="1200" kern="0" spc="-20" dirty="0">
                <a:solidFill>
                  <a:srgbClr val="000000">
                    <a:alpha val="100000"/>
                  </a:srgbClr>
                </a:solidFill>
                <a:latin typeface="Times New Roman"/>
                <a:ea typeface="Times New Roman"/>
                <a:cs typeface="Times New Roman"/>
              </a:rPr>
              <a:t>16.  </a:t>
            </a:r>
            <a:r>
              <a:rPr sz="1200" kern="0" spc="-20" dirty="0">
                <a:solidFill>
                  <a:srgbClr val="000000">
                    <a:alpha val="100000"/>
                  </a:srgbClr>
                </a:solidFill>
                <a:latin typeface="Microsoft YaHei"/>
                <a:ea typeface="Microsoft YaHei"/>
                <a:cs typeface="Microsoft YaHei"/>
              </a:rPr>
              <a:t>巽甯冕孚莳     </a:t>
            </a:r>
            <a:r>
              <a:rPr sz="1200" kern="0" spc="-20" dirty="0">
                <a:solidFill>
                  <a:srgbClr val="000000">
                    <a:alpha val="100000"/>
                  </a:srgbClr>
                </a:solidFill>
                <a:latin typeface="Times New Roman"/>
                <a:ea typeface="Times New Roman"/>
                <a:cs typeface="Times New Roman"/>
              </a:rPr>
              <a:t>17.</a:t>
            </a:r>
            <a:r>
              <a:rPr sz="1200" kern="0" spc="1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Microsoft YaHei"/>
                <a:ea typeface="Microsoft YaHei"/>
                <a:cs typeface="Microsoft YaHei"/>
              </a:rPr>
              <a:t>极雇巽疥疑      </a:t>
            </a:r>
            <a:r>
              <a:rPr sz="1200" kern="0" spc="-20" dirty="0">
                <a:solidFill>
                  <a:srgbClr val="000000">
                    <a:alpha val="100000"/>
                  </a:srgbClr>
                </a:solidFill>
                <a:latin typeface="Times New Roman"/>
                <a:ea typeface="Times New Roman"/>
                <a:cs typeface="Times New Roman"/>
              </a:rPr>
              <a:t>18.</a:t>
            </a:r>
            <a:r>
              <a:rPr sz="1200" kern="0" spc="4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Microsoft YaHei"/>
                <a:ea typeface="Microsoft YaHei"/>
                <a:cs typeface="Microsoft YaHei"/>
              </a:rPr>
              <a:t>扉极雇巽疥疑</a:t>
            </a:r>
            <a:endParaRPr sz="1200" dirty="0">
              <a:latin typeface="Microsoft YaHei"/>
              <a:ea typeface="Microsoft YaHei"/>
              <a:cs typeface="Microsoft YaHei"/>
            </a:endParaRPr>
          </a:p>
          <a:p>
            <a:pPr algn="l" rtl="0" eaLnBrk="0">
              <a:lnSpc>
                <a:spcPct val="113000"/>
              </a:lnSpc>
              <a:tabLst/>
            </a:pPr>
            <a:endParaRPr sz="1000" dirty="0">
              <a:latin typeface="Arial"/>
              <a:ea typeface="Arial"/>
              <a:cs typeface="Arial"/>
            </a:endParaRPr>
          </a:p>
          <a:p>
            <a:pPr marL="27940" algn="l" rtl="0" eaLnBrk="0">
              <a:lnSpc>
                <a:spcPts val="1809"/>
              </a:lnSpc>
              <a:spcBef>
                <a:spcPts val="366"/>
              </a:spcBef>
              <a:tabLst/>
            </a:pPr>
            <a:r>
              <a:rPr sz="1200" kern="0" spc="10" dirty="0">
                <a:solidFill>
                  <a:srgbClr val="000000">
                    <a:alpha val="100000"/>
                  </a:srgbClr>
                </a:solidFill>
                <a:latin typeface="Times New Roman"/>
                <a:ea typeface="Times New Roman"/>
                <a:cs typeface="Times New Roman"/>
              </a:rPr>
              <a:t>19.  </a:t>
            </a:r>
            <a:r>
              <a:rPr sz="1200" kern="0" spc="10" dirty="0">
                <a:solidFill>
                  <a:srgbClr val="000000">
                    <a:alpha val="100000"/>
                  </a:srgbClr>
                </a:solidFill>
                <a:latin typeface="Microsoft YaHei"/>
                <a:ea typeface="Microsoft YaHei"/>
                <a:cs typeface="Microsoft YaHei"/>
              </a:rPr>
              <a:t>釜属疑     </a:t>
            </a:r>
            <a:r>
              <a:rPr sz="1200" kern="0" spc="10" dirty="0">
                <a:solidFill>
                  <a:srgbClr val="000000">
                    <a:alpha val="100000"/>
                  </a:srgbClr>
                </a:solidFill>
                <a:latin typeface="Times New Roman"/>
                <a:ea typeface="Times New Roman"/>
                <a:cs typeface="Times New Roman"/>
              </a:rPr>
              <a:t>20.</a:t>
            </a:r>
            <a:r>
              <a:rPr sz="1200" kern="0" spc="9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Microsoft YaHei"/>
                <a:ea typeface="Microsoft YaHei"/>
                <a:cs typeface="Microsoft YaHei"/>
              </a:rPr>
              <a:t>冕贫雇     </a:t>
            </a:r>
            <a:r>
              <a:rPr sz="1200" kern="0" spc="10" dirty="0">
                <a:solidFill>
                  <a:srgbClr val="000000">
                    <a:alpha val="100000"/>
                  </a:srgbClr>
                </a:solidFill>
                <a:latin typeface="Times New Roman"/>
                <a:ea typeface="Times New Roman"/>
                <a:cs typeface="Times New Roman"/>
              </a:rPr>
              <a:t>21.  </a:t>
            </a:r>
            <a:r>
              <a:rPr sz="1200" kern="0" spc="10" dirty="0">
                <a:solidFill>
                  <a:srgbClr val="000000">
                    <a:alpha val="100000"/>
                  </a:srgbClr>
                </a:solidFill>
                <a:latin typeface="Microsoft YaHei"/>
                <a:ea typeface="Microsoft YaHei"/>
                <a:cs typeface="Microsoft YaHei"/>
              </a:rPr>
              <a:t>花苔疥</a:t>
            </a:r>
            <a:r>
              <a:rPr sz="1200" kern="0" spc="10"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Microsoft YaHei"/>
                <a:ea typeface="Microsoft YaHei"/>
                <a:cs typeface="Microsoft YaHei"/>
              </a:rPr>
              <a:t>冗花數     </a:t>
            </a:r>
            <a:r>
              <a:rPr sz="1200" kern="0" spc="10" dirty="0">
                <a:solidFill>
                  <a:srgbClr val="000000">
                    <a:alpha val="100000"/>
                  </a:srgbClr>
                </a:solidFill>
                <a:latin typeface="Times New Roman"/>
                <a:ea typeface="Times New Roman"/>
                <a:cs typeface="Times New Roman"/>
              </a:rPr>
              <a:t>22.  </a:t>
            </a:r>
            <a:r>
              <a:rPr sz="1200" kern="0" spc="10" dirty="0">
                <a:solidFill>
                  <a:srgbClr val="000000">
                    <a:alpha val="100000"/>
                  </a:srgbClr>
                </a:solidFill>
                <a:latin typeface="Microsoft YaHei"/>
                <a:ea typeface="Microsoft YaHei"/>
                <a:cs typeface="Microsoft YaHei"/>
              </a:rPr>
              <a:t>花荸芳謹:     </a:t>
            </a:r>
            <a:r>
              <a:rPr sz="1200" kern="0" spc="10" dirty="0">
                <a:solidFill>
                  <a:srgbClr val="000000">
                    <a:alpha val="100000"/>
                  </a:srgbClr>
                </a:solidFill>
                <a:latin typeface="Times New Roman"/>
                <a:ea typeface="Times New Roman"/>
                <a:cs typeface="Times New Roman"/>
              </a:rPr>
              <a:t>23.  </a:t>
            </a:r>
            <a:r>
              <a:rPr sz="1200" kern="0" spc="10" dirty="0">
                <a:solidFill>
                  <a:srgbClr val="000000">
                    <a:alpha val="100000"/>
                  </a:srgbClr>
                </a:solidFill>
                <a:latin typeface="Microsoft YaHei"/>
                <a:ea typeface="Microsoft YaHei"/>
                <a:cs typeface="Microsoft YaHei"/>
              </a:rPr>
              <a:t>廣篷等遛罷攆</a:t>
            </a:r>
            <a:endParaRPr sz="1200" dirty="0">
              <a:latin typeface="Microsoft YaHei"/>
              <a:ea typeface="Microsoft YaHei"/>
              <a:cs typeface="Microsoft YaHei"/>
            </a:endParaRPr>
          </a:p>
          <a:p>
            <a:pPr algn="l" rtl="0" eaLnBrk="0">
              <a:lnSpc>
                <a:spcPct val="114000"/>
              </a:lnSpc>
              <a:tabLst/>
            </a:pPr>
            <a:endParaRPr sz="1000" dirty="0">
              <a:latin typeface="Arial"/>
              <a:ea typeface="Arial"/>
              <a:cs typeface="Arial"/>
            </a:endParaRPr>
          </a:p>
          <a:p>
            <a:pPr marL="13334" algn="l" rtl="0" eaLnBrk="0">
              <a:lnSpc>
                <a:spcPts val="1809"/>
              </a:lnSpc>
              <a:spcBef>
                <a:spcPts val="363"/>
              </a:spcBef>
              <a:tabLst/>
            </a:pPr>
            <a:r>
              <a:rPr sz="1200" kern="0" spc="0" dirty="0">
                <a:solidFill>
                  <a:srgbClr val="000000">
                    <a:alpha val="100000"/>
                  </a:srgbClr>
                </a:solidFill>
                <a:latin typeface="Times New Roman"/>
                <a:ea typeface="Times New Roman"/>
                <a:cs typeface="Times New Roman"/>
              </a:rPr>
              <a:t>24.  </a:t>
            </a:r>
            <a:r>
              <a:rPr sz="1200" kern="0" spc="0" dirty="0">
                <a:solidFill>
                  <a:srgbClr val="000000">
                    <a:alpha val="100000"/>
                  </a:srgbClr>
                </a:solidFill>
                <a:latin typeface="Microsoft YaHei"/>
                <a:ea typeface="Microsoft YaHei"/>
                <a:cs typeface="Microsoft YaHei"/>
              </a:rPr>
              <a:t>郗奚       </a:t>
            </a:r>
            <a:r>
              <a:rPr sz="1200" kern="0" spc="0" dirty="0">
                <a:solidFill>
                  <a:srgbClr val="000000">
                    <a:alpha val="100000"/>
                  </a:srgbClr>
                </a:solidFill>
                <a:latin typeface="Times New Roman"/>
                <a:ea typeface="Times New Roman"/>
                <a:cs typeface="Times New Roman"/>
              </a:rPr>
              <a:t>25.  </a:t>
            </a:r>
            <a:r>
              <a:rPr sz="1200" kern="0" spc="0" dirty="0">
                <a:solidFill>
                  <a:srgbClr val="000000">
                    <a:alpha val="100000"/>
                  </a:srgbClr>
                </a:solidFill>
                <a:latin typeface="Microsoft YaHei"/>
                <a:ea typeface="Microsoft YaHei"/>
                <a:cs typeface="Microsoft YaHei"/>
              </a:rPr>
              <a:t>數苜     </a:t>
            </a:r>
            <a:r>
              <a:rPr sz="1200" kern="0" spc="0" dirty="0">
                <a:solidFill>
                  <a:srgbClr val="000000">
                    <a:alpha val="100000"/>
                  </a:srgbClr>
                </a:solidFill>
                <a:latin typeface="Times New Roman"/>
                <a:ea typeface="Times New Roman"/>
                <a:cs typeface="Times New Roman"/>
              </a:rPr>
              <a:t>26.  </a:t>
            </a:r>
            <a:r>
              <a:rPr sz="1200" kern="0" spc="0" dirty="0">
                <a:solidFill>
                  <a:srgbClr val="000000">
                    <a:alpha val="100000"/>
                  </a:srgbClr>
                </a:solidFill>
                <a:latin typeface="Microsoft YaHei"/>
                <a:ea typeface="Microsoft YaHei"/>
                <a:cs typeface="Microsoft YaHei"/>
              </a:rPr>
              <a:t>廣篷     </a:t>
            </a:r>
            <a:r>
              <a:rPr sz="1200" kern="0" spc="0" dirty="0">
                <a:solidFill>
                  <a:srgbClr val="000000">
                    <a:alpha val="100000"/>
                  </a:srgbClr>
                </a:solidFill>
                <a:latin typeface="Times New Roman"/>
                <a:ea typeface="Times New Roman"/>
                <a:cs typeface="Times New Roman"/>
              </a:rPr>
              <a:t>27.</a:t>
            </a:r>
            <a:r>
              <a:rPr sz="1200" kern="0" spc="10" dirty="0">
                <a:solidFill>
                  <a:srgbClr val="000000">
                    <a:alpha val="100000"/>
                  </a:srgbClr>
                </a:solidFill>
                <a:latin typeface="Times New Roman"/>
                <a:ea typeface="Times New Roman"/>
                <a:cs typeface="Times New Roman"/>
              </a:rPr>
              <a:t>  </a:t>
            </a:r>
            <a:r>
              <a:rPr sz="1200" kern="0" spc="0" dirty="0">
                <a:solidFill>
                  <a:srgbClr val="000000">
                    <a:alpha val="100000"/>
                  </a:srgbClr>
                </a:solidFill>
                <a:latin typeface="Microsoft YaHei"/>
                <a:ea typeface="Microsoft YaHei"/>
                <a:cs typeface="Microsoft YaHei"/>
              </a:rPr>
              <a:t>岌笈</a:t>
            </a:r>
            <a:r>
              <a:rPr sz="1200" kern="0" spc="-10" dirty="0">
                <a:solidFill>
                  <a:srgbClr val="000000">
                    <a:alpha val="100000"/>
                  </a:srgbClr>
                </a:solidFill>
                <a:latin typeface="Microsoft YaHei"/>
                <a:ea typeface="Microsoft YaHei"/>
                <a:cs typeface="Microsoft YaHei"/>
              </a:rPr>
              <a:t>荡       </a:t>
            </a:r>
            <a:r>
              <a:rPr sz="1200" kern="0" spc="-10" dirty="0">
                <a:solidFill>
                  <a:srgbClr val="000000">
                    <a:alpha val="100000"/>
                  </a:srgbClr>
                </a:solidFill>
                <a:latin typeface="Times New Roman"/>
                <a:ea typeface="Times New Roman"/>
                <a:cs typeface="Times New Roman"/>
              </a:rPr>
              <a:t>28.  </a:t>
            </a:r>
            <a:r>
              <a:rPr sz="1200" kern="0" spc="-10" dirty="0">
                <a:solidFill>
                  <a:srgbClr val="000000">
                    <a:alpha val="100000"/>
                  </a:srgbClr>
                </a:solidFill>
                <a:latin typeface="Microsoft YaHei"/>
                <a:ea typeface="Microsoft YaHei"/>
                <a:cs typeface="Microsoft YaHei"/>
              </a:rPr>
              <a:t>窒篪荡</a:t>
            </a:r>
            <a:endParaRPr sz="1200" dirty="0">
              <a:latin typeface="Microsoft YaHei"/>
              <a:ea typeface="Microsoft YaHei"/>
              <a:cs typeface="Microsoft YaHei"/>
            </a:endParaRPr>
          </a:p>
          <a:p>
            <a:pPr algn="l" rtl="0" eaLnBrk="0">
              <a:lnSpc>
                <a:spcPct val="138000"/>
              </a:lnSpc>
              <a:tabLst/>
            </a:pPr>
            <a:endParaRPr sz="1000" dirty="0">
              <a:latin typeface="Arial"/>
              <a:ea typeface="Arial"/>
              <a:cs typeface="Arial"/>
            </a:endParaRPr>
          </a:p>
          <a:p>
            <a:pPr algn="l" rtl="0" eaLnBrk="0">
              <a:lnSpc>
                <a:spcPct val="139000"/>
              </a:lnSpc>
              <a:tabLst/>
            </a:pPr>
            <a:endParaRPr sz="1000" dirty="0">
              <a:latin typeface="Arial"/>
              <a:ea typeface="Arial"/>
              <a:cs typeface="Arial"/>
            </a:endParaRPr>
          </a:p>
          <a:p>
            <a:pPr marL="16510" algn="l" rtl="0" eaLnBrk="0">
              <a:lnSpc>
                <a:spcPct val="83000"/>
              </a:lnSpc>
              <a:spcBef>
                <a:spcPts val="370"/>
              </a:spcBef>
              <a:tabLst/>
            </a:pPr>
            <a:r>
              <a:rPr sz="1200" b="1" kern="0" spc="-10" dirty="0">
                <a:solidFill>
                  <a:srgbClr val="000000">
                    <a:alpha val="100000"/>
                  </a:srgbClr>
                </a:solidFill>
                <a:latin typeface="KaiTi"/>
                <a:ea typeface="KaiTi"/>
                <a:cs typeface="KaiTi"/>
              </a:rPr>
              <a:t>二、知识点总结</a:t>
            </a:r>
            <a:endParaRPr sz="1200" dirty="0">
              <a:latin typeface="KaiTi"/>
              <a:ea typeface="KaiTi"/>
              <a:cs typeface="KaiTi"/>
            </a:endParaRPr>
          </a:p>
          <a:p>
            <a:pPr marL="15240" algn="l" rtl="0" eaLnBrk="0">
              <a:lnSpc>
                <a:spcPct val="90000"/>
              </a:lnSpc>
              <a:spcBef>
                <a:spcPts val="1134"/>
              </a:spcBef>
              <a:tabLst/>
            </a:pPr>
            <a:r>
              <a:rPr sz="1200" b="1" kern="0" spc="-10" dirty="0">
                <a:solidFill>
                  <a:srgbClr val="000000">
                    <a:alpha val="100000"/>
                  </a:srgbClr>
                </a:solidFill>
                <a:latin typeface="KaiTi"/>
                <a:ea typeface="KaiTi"/>
                <a:cs typeface="KaiTi"/>
              </a:rPr>
              <a:t>知识点</a:t>
            </a:r>
            <a:r>
              <a:rPr sz="1200" kern="0" spc="-200" dirty="0">
                <a:solidFill>
                  <a:srgbClr val="000000">
                    <a:alpha val="100000"/>
                  </a:srgbClr>
                </a:solidFill>
                <a:latin typeface="KaiTi"/>
                <a:ea typeface="KaiTi"/>
                <a:cs typeface="KaiTi"/>
              </a:rPr>
              <a:t> </a:t>
            </a:r>
            <a:r>
              <a:rPr sz="1200" b="1" kern="0" spc="-10" dirty="0">
                <a:solidFill>
                  <a:srgbClr val="000000">
                    <a:alpha val="100000"/>
                  </a:srgbClr>
                </a:solidFill>
                <a:latin typeface="Times New Roman"/>
                <a:ea typeface="Times New Roman"/>
                <a:cs typeface="Times New Roman"/>
              </a:rPr>
              <a:t>4-1</a:t>
            </a:r>
            <a:r>
              <a:rPr sz="1200" b="1" kern="0" spc="-10" dirty="0">
                <a:solidFill>
                  <a:srgbClr val="000000">
                    <a:alpha val="100000"/>
                  </a:srgbClr>
                </a:solidFill>
                <a:latin typeface="KaiTi"/>
                <a:ea typeface="KaiTi"/>
                <a:cs typeface="KaiTi"/>
              </a:rPr>
              <a:t>：物质的分类与化学式</a:t>
            </a:r>
            <a:endParaRPr sz="1200" dirty="0">
              <a:latin typeface="KaiTi"/>
              <a:ea typeface="KaiTi"/>
              <a:cs typeface="KaiTi"/>
            </a:endParaRPr>
          </a:p>
          <a:p>
            <a:pPr marL="14605" indent="-1905" algn="l" rtl="0" eaLnBrk="0">
              <a:lnSpc>
                <a:spcPct val="160000"/>
              </a:lnSpc>
              <a:spcBef>
                <a:spcPts val="206"/>
              </a:spcBef>
              <a:tabLst/>
            </a:pPr>
            <a:r>
              <a:rPr sz="1200" kern="0" spc="-10" dirty="0">
                <a:solidFill>
                  <a:srgbClr val="0101FF">
                    <a:alpha val="100000"/>
                  </a:srgbClr>
                </a:solidFill>
                <a:latin typeface="Times New Roman"/>
                <a:ea typeface="Times New Roman"/>
                <a:cs typeface="Times New Roman"/>
              </a:rPr>
              <a:t>4-1-1</a:t>
            </a:r>
            <a:r>
              <a:rPr sz="1200" kern="0" spc="100" dirty="0">
                <a:solidFill>
                  <a:srgbClr val="0101FF">
                    <a:alpha val="100000"/>
                  </a:srgbClr>
                </a:solidFill>
                <a:latin typeface="Times New Roman"/>
                <a:ea typeface="Times New Roman"/>
                <a:cs typeface="Times New Roman"/>
              </a:rPr>
              <a:t>  </a:t>
            </a:r>
            <a:r>
              <a:rPr sz="1200" kern="0" spc="-10" dirty="0">
                <a:solidFill>
                  <a:srgbClr val="0101FF">
                    <a:alpha val="100000"/>
                  </a:srgbClr>
                </a:solidFill>
                <a:latin typeface="KaiTi"/>
                <a:ea typeface="KaiTi"/>
                <a:cs typeface="KaiTi"/>
              </a:rPr>
              <a:t>区分物质类别的解题步骤：</a:t>
            </a:r>
            <a:r>
              <a:rPr sz="1200" kern="0" spc="-10" dirty="0">
                <a:solidFill>
                  <a:srgbClr val="000000">
                    <a:alpha val="100000"/>
                  </a:srgbClr>
                </a:solidFill>
                <a:latin typeface="KaiTi"/>
                <a:ea typeface="KaiTi"/>
                <a:cs typeface="KaiTi"/>
              </a:rPr>
              <a:t>先试着写出物质</a:t>
            </a:r>
            <a:r>
              <a:rPr sz="1200" kern="0" spc="-20" dirty="0">
                <a:solidFill>
                  <a:srgbClr val="000000">
                    <a:alpha val="100000"/>
                  </a:srgbClr>
                </a:solidFill>
                <a:latin typeface="KaiTi"/>
                <a:ea typeface="KaiTi"/>
                <a:cs typeface="KaiTi"/>
              </a:rPr>
              <a:t>的化学式，写不出或写出多个化学式，是</a:t>
            </a:r>
            <a:r>
              <a:rPr sz="1200" kern="0" spc="-40" dirty="0">
                <a:solidFill>
                  <a:srgbClr val="000000">
                    <a:alpha val="100000"/>
                  </a:srgbClr>
                </a:solidFill>
                <a:latin typeface="KaiTi"/>
                <a:ea typeface="KaiTi"/>
                <a:cs typeface="KaiTi"/>
              </a:rPr>
              <a:t>混合物；写出一个化学式，是纯</a:t>
            </a:r>
            <a:r>
              <a:rPr sz="1200" kern="0" spc="-50" dirty="0">
                <a:solidFill>
                  <a:srgbClr val="000000">
                    <a:alpha val="100000"/>
                  </a:srgbClr>
                </a:solidFill>
                <a:latin typeface="KaiTi"/>
                <a:ea typeface="KaiTi"/>
                <a:cs typeface="KaiTi"/>
              </a:rPr>
              <a:t>净物；</a:t>
            </a:r>
            <a:r>
              <a:rPr sz="1200" kern="0" spc="-50" dirty="0">
                <a:solidFill>
                  <a:srgbClr val="000000">
                    <a:alpha val="100000"/>
                  </a:srgbClr>
                </a:solidFill>
                <a:latin typeface="Times New Roman"/>
                <a:ea typeface="Times New Roman"/>
                <a:cs typeface="Times New Roman"/>
              </a:rPr>
              <a:t>→</a:t>
            </a:r>
            <a:r>
              <a:rPr sz="1200" kern="0" spc="-50" dirty="0">
                <a:solidFill>
                  <a:srgbClr val="000000">
                    <a:alpha val="100000"/>
                  </a:srgbClr>
                </a:solidFill>
                <a:latin typeface="KaiTi"/>
                <a:ea typeface="KaiTi"/>
                <a:cs typeface="KaiTi"/>
              </a:rPr>
              <a:t>化学式里只有一种元素，是单质；两种及以上元素，</a:t>
            </a:r>
            <a:r>
              <a:rPr sz="1200" kern="0" spc="0" dirty="0">
                <a:solidFill>
                  <a:srgbClr val="000000">
                    <a:alpha val="100000"/>
                  </a:srgbClr>
                </a:solidFill>
                <a:latin typeface="KaiTi"/>
                <a:ea typeface="KaiTi"/>
                <a:cs typeface="KaiTi"/>
              </a:rPr>
              <a:t>是化合物；</a:t>
            </a:r>
            <a:r>
              <a:rPr sz="1200" kern="0" spc="0" dirty="0">
                <a:solidFill>
                  <a:srgbClr val="000000">
                    <a:alpha val="100000"/>
                  </a:srgbClr>
                </a:solidFill>
                <a:latin typeface="Times New Roman"/>
                <a:ea typeface="Times New Roman"/>
                <a:cs typeface="Times New Roman"/>
              </a:rPr>
              <a:t>→</a:t>
            </a:r>
            <a:r>
              <a:rPr sz="1200" kern="0" spc="0" dirty="0">
                <a:solidFill>
                  <a:srgbClr val="000000">
                    <a:alpha val="100000"/>
                  </a:srgbClr>
                </a:solidFill>
                <a:latin typeface="KaiTi"/>
                <a:ea typeface="KaiTi"/>
                <a:cs typeface="KaiTi"/>
              </a:rPr>
              <a:t>化学式里有</a:t>
            </a:r>
            <a:r>
              <a:rPr sz="1200" kern="0" spc="-10" dirty="0">
                <a:solidFill>
                  <a:srgbClr val="000000">
                    <a:alpha val="100000"/>
                  </a:srgbClr>
                </a:solidFill>
                <a:latin typeface="KaiTi"/>
                <a:ea typeface="KaiTi"/>
                <a:cs typeface="KaiTi"/>
              </a:rPr>
              <a:t>两种元素，还有一种是氧元素，是氧化物。</a:t>
            </a:r>
            <a:endParaRPr sz="1200" dirty="0">
              <a:latin typeface="KaiTi"/>
              <a:ea typeface="KaiTi"/>
              <a:cs typeface="KaiTi"/>
            </a:endParaRPr>
          </a:p>
        </p:txBody>
      </p:sp>
      <p:sp>
        <p:nvSpPr>
          <p:cNvPr id="368" name="textbox 368"/>
          <p:cNvSpPr/>
          <p:nvPr/>
        </p:nvSpPr>
        <p:spPr>
          <a:xfrm>
            <a:off x="3145790" y="5883910"/>
            <a:ext cx="5059045" cy="972820"/>
          </a:xfrm>
          <a:prstGeom prst="roundRect">
            <a:avLst>
              <a:gd name="adj" fmla="val 11194"/>
            </a:avLst>
          </a:prstGeom>
          <a:noFill/>
          <a:ln w="12700" cap="flat">
            <a:solidFill>
              <a:srgbClr val="000000"/>
            </a:solidFill>
            <a:prstDash val="solid"/>
            <a:miter lim="0"/>
          </a:ln>
        </p:spPr>
        <p:txBody>
          <a:bodyPr vert="horz" wrap="square" lIns="0" tIns="0" rIns="0" bIns="0"/>
          <a:lstStyle/>
          <a:p>
            <a:pPr algn="l" rtl="0" eaLnBrk="0">
              <a:lnSpc>
                <a:spcPct val="196000"/>
              </a:lnSpc>
              <a:tabLst/>
            </a:pPr>
            <a:endParaRPr sz="100" dirty="0">
              <a:latin typeface="Arial"/>
              <a:ea typeface="Arial"/>
              <a:cs typeface="Arial"/>
            </a:endParaRPr>
          </a:p>
          <a:p>
            <a:pPr marL="27305" algn="l" rtl="0" eaLnBrk="0">
              <a:lnSpc>
                <a:spcPct val="157000"/>
              </a:lnSpc>
              <a:spcBef>
                <a:spcPts val="1"/>
              </a:spcBef>
              <a:tabLst/>
            </a:pPr>
            <a:r>
              <a:rPr sz="1200" b="1" kern="0" spc="0" dirty="0">
                <a:solidFill>
                  <a:srgbClr val="FF0000">
                    <a:alpha val="100000"/>
                  </a:srgbClr>
                </a:solidFill>
                <a:latin typeface="Microsoft YaHei"/>
                <a:ea typeface="Microsoft YaHei"/>
                <a:cs typeface="Microsoft YaHei"/>
              </a:rPr>
              <a:t>沉苔荡</a:t>
            </a:r>
            <a:r>
              <a:rPr sz="1200" kern="0" spc="0" dirty="0">
                <a:solidFill>
                  <a:srgbClr val="000000">
                    <a:alpha val="100000"/>
                  </a:srgbClr>
                </a:solidFill>
                <a:latin typeface="Microsoft YaHei"/>
                <a:ea typeface="Microsoft YaHei"/>
                <a:cs typeface="Microsoft YaHei"/>
              </a:rPr>
              <a:t>：甾</a:t>
            </a:r>
            <a:r>
              <a:rPr sz="1200" kern="0" spc="0" dirty="0">
                <a:solidFill>
                  <a:srgbClr val="FF0000">
                    <a:alpha val="100000"/>
                  </a:srgbClr>
                </a:solidFill>
                <a:latin typeface="Microsoft YaHei"/>
                <a:ea typeface="Microsoft YaHei"/>
                <a:cs typeface="Microsoft YaHei"/>
              </a:rPr>
              <a:t>罵郗羡荽郗荡廣</a:t>
            </a:r>
            <a:r>
              <a:rPr sz="1200" kern="0" spc="0" dirty="0">
                <a:solidFill>
                  <a:srgbClr val="000000">
                    <a:alpha val="100000"/>
                  </a:srgbClr>
                </a:solidFill>
                <a:latin typeface="Microsoft YaHei"/>
                <a:ea typeface="Microsoft YaHei"/>
                <a:cs typeface="Microsoft YaHei"/>
              </a:rPr>
              <a:t>沉苔斋篪弱，茭苎荡廣箱</a:t>
            </a:r>
            <a:r>
              <a:rPr sz="1200" kern="0" spc="-10" dirty="0">
                <a:solidFill>
                  <a:srgbClr val="000000">
                    <a:alpha val="100000"/>
                  </a:srgbClr>
                </a:solidFill>
                <a:latin typeface="Microsoft YaHei"/>
                <a:ea typeface="Microsoft YaHei"/>
                <a:cs typeface="Microsoft YaHei"/>
              </a:rPr>
              <a:t>豈简淺着爱窒岌笈，</a:t>
            </a:r>
            <a:r>
              <a:rPr sz="1200" kern="0" spc="-10" dirty="0">
                <a:solidFill>
                  <a:srgbClr val="000000">
                    <a:alpha val="100000"/>
                  </a:srgbClr>
                </a:solidFill>
                <a:latin typeface="Microsoft YaHei"/>
                <a:ea typeface="Microsoft YaHei"/>
                <a:cs typeface="Microsoft YaHei"/>
              </a:rPr>
              <a:t>沉苔荡鱼客荡廣郗葆</a:t>
            </a:r>
            <a:r>
              <a:rPr sz="1200" kern="0" spc="-20" dirty="0">
                <a:solidFill>
                  <a:srgbClr val="000000">
                    <a:alpha val="100000"/>
                  </a:srgbClr>
                </a:solidFill>
                <a:latin typeface="Microsoft YaHei"/>
                <a:ea typeface="Microsoft YaHei"/>
                <a:cs typeface="Microsoft YaHei"/>
              </a:rPr>
              <a:t>藉篪集弱雇廣。</a:t>
            </a:r>
            <a:endParaRPr sz="1200" dirty="0">
              <a:latin typeface="Microsoft YaHei"/>
              <a:ea typeface="Microsoft YaHei"/>
              <a:cs typeface="Microsoft YaHei"/>
            </a:endParaRPr>
          </a:p>
          <a:p>
            <a:pPr algn="l" rtl="0" eaLnBrk="0">
              <a:lnSpc>
                <a:spcPct val="104000"/>
              </a:lnSpc>
              <a:tabLst/>
            </a:pPr>
            <a:endParaRPr sz="300" dirty="0">
              <a:latin typeface="Arial"/>
              <a:ea typeface="Arial"/>
              <a:cs typeface="Arial"/>
            </a:endParaRPr>
          </a:p>
          <a:p>
            <a:pPr marL="22225" algn="l" rtl="0" eaLnBrk="0">
              <a:lnSpc>
                <a:spcPts val="1596"/>
              </a:lnSpc>
              <a:spcBef>
                <a:spcPts val="3"/>
              </a:spcBef>
              <a:tabLst/>
            </a:pPr>
            <a:r>
              <a:rPr sz="1000" kern="0" spc="50" dirty="0">
                <a:solidFill>
                  <a:srgbClr val="000000">
                    <a:alpha val="100000"/>
                  </a:srgbClr>
                </a:solidFill>
                <a:latin typeface="Microsoft YaHei"/>
                <a:ea typeface="Microsoft YaHei"/>
                <a:cs typeface="Microsoft YaHei"/>
              </a:rPr>
              <a:t>茹：</a:t>
            </a:r>
            <a:r>
              <a:rPr sz="1000" kern="0" spc="-160" dirty="0">
                <a:solidFill>
                  <a:srgbClr val="000000">
                    <a:alpha val="100000"/>
                  </a:srgbClr>
                </a:solidFill>
                <a:latin typeface="Microsoft YaHei"/>
                <a:ea typeface="Microsoft YaHei"/>
                <a:cs typeface="Microsoft YaHei"/>
              </a:rPr>
              <a:t> </a:t>
            </a:r>
            <a:r>
              <a:rPr sz="1000" kern="0" spc="50" dirty="0">
                <a:solidFill>
                  <a:srgbClr val="000000">
                    <a:alpha val="100000"/>
                  </a:srgbClr>
                </a:solidFill>
                <a:latin typeface="Microsoft YaHei"/>
                <a:ea typeface="Microsoft YaHei"/>
                <a:cs typeface="Microsoft YaHei"/>
              </a:rPr>
              <a:t>鉴气(竅气、冗气箏)</a:t>
            </a:r>
            <a:r>
              <a:rPr sz="1000" kern="0" spc="-160" dirty="0">
                <a:solidFill>
                  <a:srgbClr val="000000">
                    <a:alpha val="100000"/>
                  </a:srgbClr>
                </a:solidFill>
                <a:latin typeface="Microsoft YaHei"/>
                <a:ea typeface="Microsoft YaHei"/>
                <a:cs typeface="Microsoft YaHei"/>
              </a:rPr>
              <a:t> </a:t>
            </a:r>
            <a:r>
              <a:rPr sz="1000" kern="0" spc="50" dirty="0">
                <a:solidFill>
                  <a:srgbClr val="000000">
                    <a:alpha val="100000"/>
                  </a:srgbClr>
                </a:solidFill>
                <a:latin typeface="Microsoft YaHei"/>
                <a:ea typeface="Microsoft YaHei"/>
                <a:cs typeface="Microsoft YaHei"/>
              </a:rPr>
              <a:t>，姦竅滘沅</a:t>
            </a:r>
            <a:r>
              <a:rPr sz="1000" kern="0" spc="-80" dirty="0">
                <a:solidFill>
                  <a:srgbClr val="000000">
                    <a:alpha val="100000"/>
                  </a:srgbClr>
                </a:solidFill>
                <a:latin typeface="Microsoft YaHei"/>
                <a:ea typeface="Microsoft YaHei"/>
                <a:cs typeface="Microsoft YaHei"/>
              </a:rPr>
              <a:t> </a:t>
            </a:r>
            <a:r>
              <a:rPr sz="1000" kern="0" spc="50" dirty="0">
                <a:solidFill>
                  <a:srgbClr val="000000">
                    <a:alpha val="100000"/>
                  </a:srgbClr>
                </a:solidFill>
                <a:latin typeface="Microsoft YaHei"/>
                <a:ea typeface="Microsoft YaHei"/>
                <a:cs typeface="Microsoft YaHei"/>
              </a:rPr>
              <a:t>(氯花劉若茄</a:t>
            </a:r>
            <a:r>
              <a:rPr sz="1000" kern="0" spc="40" dirty="0">
                <a:solidFill>
                  <a:srgbClr val="000000">
                    <a:alpha val="100000"/>
                  </a:srgbClr>
                </a:solidFill>
                <a:latin typeface="Microsoft YaHei"/>
                <a:ea typeface="Microsoft YaHei"/>
                <a:cs typeface="Microsoft YaHei"/>
              </a:rPr>
              <a:t>)</a:t>
            </a:r>
            <a:endParaRPr sz="1000" dirty="0">
              <a:latin typeface="Microsoft YaHei"/>
              <a:ea typeface="Microsoft YaHei"/>
              <a:cs typeface="Microsoft YaHei"/>
            </a:endParaRPr>
          </a:p>
        </p:txBody>
      </p:sp>
      <p:sp>
        <p:nvSpPr>
          <p:cNvPr id="370" name="textbox 370"/>
          <p:cNvSpPr/>
          <p:nvPr/>
        </p:nvSpPr>
        <p:spPr>
          <a:xfrm>
            <a:off x="4645152" y="7518654"/>
            <a:ext cx="3566795" cy="1159510"/>
          </a:xfrm>
          <a:prstGeom prst="roundRect">
            <a:avLst>
              <a:gd name="adj" fmla="val 10996"/>
            </a:avLst>
          </a:prstGeom>
          <a:noFill/>
          <a:ln w="12700" cap="flat">
            <a:solidFill>
              <a:srgbClr val="0070C0"/>
            </a:solidFill>
            <a:prstDash val="solid"/>
            <a:miter lim="0"/>
          </a:ln>
        </p:spPr>
        <p:txBody>
          <a:bodyPr vert="horz" wrap="square" lIns="0" tIns="0" rIns="0" bIns="0"/>
          <a:lstStyle/>
          <a:p>
            <a:pPr marL="20955" algn="l" rtl="0" eaLnBrk="0">
              <a:lnSpc>
                <a:spcPts val="1803"/>
              </a:lnSpc>
              <a:tabLst/>
            </a:pPr>
            <a:r>
              <a:rPr sz="1200" b="1" kern="0" spc="0" dirty="0">
                <a:solidFill>
                  <a:srgbClr val="00B0F0">
                    <a:alpha val="100000"/>
                  </a:srgbClr>
                </a:solidFill>
                <a:latin typeface="Microsoft YaHei"/>
                <a:ea typeface="Microsoft YaHei"/>
                <a:cs typeface="Microsoft YaHei"/>
              </a:rPr>
              <a:t>花苔荡</a:t>
            </a:r>
            <a:r>
              <a:rPr sz="1200" kern="0" spc="0" dirty="0">
                <a:solidFill>
                  <a:srgbClr val="000000">
                    <a:alpha val="100000"/>
                  </a:srgbClr>
                </a:solidFill>
                <a:latin typeface="Microsoft YaHei"/>
                <a:ea typeface="Microsoft YaHei"/>
                <a:cs typeface="Microsoft YaHei"/>
              </a:rPr>
              <a:t>：甾</a:t>
            </a:r>
            <a:r>
              <a:rPr sz="1200" kern="0" spc="0" dirty="0">
                <a:solidFill>
                  <a:srgbClr val="FF0000">
                    <a:alpha val="100000"/>
                  </a:srgbClr>
                </a:solidFill>
                <a:latin typeface="Microsoft YaHei"/>
                <a:ea typeface="Microsoft YaHei"/>
                <a:cs typeface="Microsoft YaHei"/>
              </a:rPr>
              <a:t>朱筒芫羹</a:t>
            </a:r>
            <a:r>
              <a:rPr sz="1200" kern="0" spc="0" dirty="0">
                <a:solidFill>
                  <a:srgbClr val="000000">
                    <a:alpha val="100000"/>
                  </a:srgbClr>
                </a:solidFill>
                <a:latin typeface="Microsoft YaHei"/>
                <a:ea typeface="Microsoft YaHei"/>
                <a:cs typeface="Microsoft YaHei"/>
              </a:rPr>
              <a:t>蕴篪</a:t>
            </a:r>
            <a:r>
              <a:rPr sz="1200" kern="0" spc="-10" dirty="0">
                <a:solidFill>
                  <a:srgbClr val="000000">
                    <a:alpha val="100000"/>
                  </a:srgbClr>
                </a:solidFill>
                <a:latin typeface="Microsoft YaHei"/>
                <a:ea typeface="Microsoft YaHei"/>
                <a:cs typeface="Microsoft YaHei"/>
              </a:rPr>
              <a:t>弱罷寧荡</a:t>
            </a:r>
            <a:endParaRPr sz="1200" dirty="0">
              <a:latin typeface="Microsoft YaHei"/>
              <a:ea typeface="Microsoft YaHei"/>
              <a:cs typeface="Microsoft YaHei"/>
            </a:endParaRPr>
          </a:p>
          <a:p>
            <a:pPr marL="22225" algn="l" rtl="0" eaLnBrk="0">
              <a:lnSpc>
                <a:spcPts val="1592"/>
              </a:lnSpc>
              <a:spcBef>
                <a:spcPts val="499"/>
              </a:spcBef>
              <a:tabLst/>
            </a:pPr>
            <a:r>
              <a:rPr sz="1000" kern="0" spc="30" dirty="0">
                <a:solidFill>
                  <a:srgbClr val="000000">
                    <a:alpha val="100000"/>
                  </a:srgbClr>
                </a:solidFill>
                <a:latin typeface="Microsoft YaHei"/>
                <a:ea typeface="Microsoft YaHei"/>
                <a:cs typeface="Microsoft YaHei"/>
              </a:rPr>
              <a:t>茹：茄</a:t>
            </a:r>
            <a:r>
              <a:rPr sz="1000" kern="0" spc="30" dirty="0">
                <a:solidFill>
                  <a:srgbClr val="000000">
                    <a:alpha val="100000"/>
                  </a:srgbClr>
                </a:solidFill>
                <a:latin typeface="Times New Roman"/>
                <a:ea typeface="Times New Roman"/>
                <a:cs typeface="Times New Roman"/>
              </a:rPr>
              <a:t>(H</a:t>
            </a:r>
            <a:r>
              <a:rPr sz="1000" kern="0" spc="30" dirty="0">
                <a:solidFill>
                  <a:srgbClr val="000000">
                    <a:alpha val="100000"/>
                  </a:srgbClr>
                </a:solidFill>
                <a:latin typeface="Microsoft YaHei"/>
                <a:ea typeface="Microsoft YaHei"/>
                <a:cs typeface="Microsoft YaHei"/>
              </a:rPr>
              <a:t>若</a:t>
            </a:r>
            <a:r>
              <a:rPr sz="1000" kern="0" spc="30" dirty="0">
                <a:solidFill>
                  <a:srgbClr val="000000">
                    <a:alpha val="100000"/>
                  </a:srgbClr>
                </a:solidFill>
                <a:latin typeface="Times New Roman"/>
                <a:ea typeface="Times New Roman"/>
                <a:cs typeface="Times New Roman"/>
              </a:rPr>
              <a:t>O)</a:t>
            </a:r>
            <a:r>
              <a:rPr sz="1000" kern="0" spc="30" dirty="0">
                <a:solidFill>
                  <a:srgbClr val="000000">
                    <a:alpha val="100000"/>
                  </a:srgbClr>
                </a:solidFill>
                <a:latin typeface="Microsoft YaHei"/>
                <a:ea typeface="Microsoft YaHei"/>
                <a:cs typeface="Microsoft YaHei"/>
              </a:rPr>
              <a:t>、姦竅晷</a:t>
            </a:r>
            <a:r>
              <a:rPr sz="1000" kern="0" spc="30" dirty="0">
                <a:solidFill>
                  <a:srgbClr val="000000">
                    <a:alpha val="100000"/>
                  </a:srgbClr>
                </a:solidFill>
                <a:latin typeface="Times New Roman"/>
                <a:ea typeface="Times New Roman"/>
                <a:cs typeface="Times New Roman"/>
              </a:rPr>
              <a:t>(</a:t>
            </a:r>
            <a:r>
              <a:rPr sz="1000" kern="0" spc="0" dirty="0">
                <a:solidFill>
                  <a:srgbClr val="000000">
                    <a:alpha val="100000"/>
                  </a:srgbClr>
                </a:solidFill>
                <a:latin typeface="Times New Roman"/>
                <a:ea typeface="Times New Roman"/>
                <a:cs typeface="Times New Roman"/>
              </a:rPr>
              <a:t>Ca</a:t>
            </a:r>
            <a:r>
              <a:rPr sz="1000" kern="0" spc="-70" dirty="0">
                <a:solidFill>
                  <a:srgbClr val="000000">
                    <a:alpha val="100000"/>
                  </a:srgbClr>
                </a:solidFill>
                <a:latin typeface="Times New Roman"/>
                <a:ea typeface="Times New Roman"/>
                <a:cs typeface="Times New Roman"/>
              </a:rPr>
              <a:t> </a:t>
            </a:r>
            <a:r>
              <a:rPr sz="1000" kern="0" spc="30" dirty="0">
                <a:solidFill>
                  <a:srgbClr val="000000">
                    <a:alpha val="100000"/>
                  </a:srgbClr>
                </a:solidFill>
                <a:latin typeface="Microsoft YaHei"/>
                <a:ea typeface="Microsoft YaHei"/>
                <a:cs typeface="Microsoft YaHei"/>
              </a:rPr>
              <a:t>、</a:t>
            </a:r>
            <a:r>
              <a:rPr sz="1000" kern="0" spc="30" dirty="0">
                <a:solidFill>
                  <a:srgbClr val="000000">
                    <a:alpha val="100000"/>
                  </a:srgbClr>
                </a:solidFill>
                <a:latin typeface="Times New Roman"/>
                <a:ea typeface="Times New Roman"/>
                <a:cs typeface="Times New Roman"/>
              </a:rPr>
              <a:t>C</a:t>
            </a:r>
            <a:r>
              <a:rPr sz="1000" kern="0" spc="30" dirty="0">
                <a:solidFill>
                  <a:srgbClr val="000000">
                    <a:alpha val="100000"/>
                  </a:srgbClr>
                </a:solidFill>
                <a:latin typeface="Microsoft YaHei"/>
                <a:ea typeface="Microsoft YaHei"/>
                <a:cs typeface="Microsoft YaHei"/>
              </a:rPr>
              <a:t>若</a:t>
            </a:r>
            <a:r>
              <a:rPr sz="1000" kern="0" spc="30" dirty="0">
                <a:solidFill>
                  <a:srgbClr val="000000">
                    <a:alpha val="100000"/>
                  </a:srgbClr>
                </a:solidFill>
                <a:latin typeface="Times New Roman"/>
                <a:ea typeface="Times New Roman"/>
                <a:cs typeface="Times New Roman"/>
              </a:rPr>
              <a:t>O)</a:t>
            </a:r>
            <a:endParaRPr sz="1000" dirty="0">
              <a:latin typeface="Times New Roman"/>
              <a:ea typeface="Times New Roman"/>
              <a:cs typeface="Times New Roman"/>
            </a:endParaRPr>
          </a:p>
          <a:p>
            <a:pPr marL="20320" indent="1905" algn="l" rtl="0" eaLnBrk="0">
              <a:lnSpc>
                <a:spcPct val="155000"/>
              </a:lnSpc>
              <a:spcBef>
                <a:spcPts val="254"/>
              </a:spcBef>
              <a:tabLst/>
            </a:pPr>
            <a:r>
              <a:rPr sz="1200" b="1" kern="0" spc="0" dirty="0">
                <a:solidFill>
                  <a:srgbClr val="00B0F0">
                    <a:alpha val="100000"/>
                  </a:srgbClr>
                </a:solidFill>
                <a:latin typeface="Microsoft YaHei"/>
                <a:ea typeface="Microsoft YaHei"/>
                <a:cs typeface="Microsoft YaHei"/>
              </a:rPr>
              <a:t>冗花荡</a:t>
            </a:r>
            <a:r>
              <a:rPr sz="1200" kern="0" spc="0" dirty="0">
                <a:solidFill>
                  <a:srgbClr val="000000">
                    <a:alpha val="100000"/>
                  </a:srgbClr>
                </a:solidFill>
                <a:latin typeface="Microsoft YaHei"/>
                <a:ea typeface="Microsoft YaHei"/>
                <a:cs typeface="Microsoft YaHei"/>
              </a:rPr>
              <a:t>：甾罵郗芫羹蕴篪</a:t>
            </a:r>
            <a:r>
              <a:rPr sz="1200" kern="0" spc="-10" dirty="0">
                <a:solidFill>
                  <a:srgbClr val="000000">
                    <a:alpha val="100000"/>
                  </a:srgbClr>
                </a:solidFill>
                <a:latin typeface="Microsoft YaHei"/>
                <a:ea typeface="Microsoft YaHei"/>
                <a:cs typeface="Microsoft YaHei"/>
              </a:rPr>
              <a:t>弱花苔荡，萁帘二郗芫羹</a:t>
            </a:r>
            <a:r>
              <a:rPr sz="1200" kern="0" spc="30" dirty="0">
                <a:solidFill>
                  <a:srgbClr val="000000">
                    <a:alpha val="100000"/>
                  </a:srgbClr>
                </a:solidFill>
                <a:latin typeface="Microsoft YaHei"/>
                <a:ea typeface="Microsoft YaHei"/>
                <a:cs typeface="Microsoft YaHei"/>
              </a:rPr>
              <a:t>莫冗芫羹。</a:t>
            </a:r>
            <a:r>
              <a:rPr sz="1000" kern="0" spc="30" dirty="0">
                <a:solidFill>
                  <a:srgbClr val="000000">
                    <a:alpha val="100000"/>
                  </a:srgbClr>
                </a:solidFill>
                <a:latin typeface="Microsoft YaHei"/>
                <a:ea typeface="Microsoft YaHei"/>
                <a:cs typeface="Microsoft YaHei"/>
              </a:rPr>
              <a:t>茹：三冗花姦</a:t>
            </a:r>
            <a:r>
              <a:rPr sz="1000" kern="0" spc="30" dirty="0">
                <a:solidFill>
                  <a:srgbClr val="000000">
                    <a:alpha val="100000"/>
                  </a:srgbClr>
                </a:solidFill>
                <a:latin typeface="Times New Roman"/>
                <a:ea typeface="Times New Roman"/>
                <a:cs typeface="Times New Roman"/>
              </a:rPr>
              <a:t>(</a:t>
            </a:r>
            <a:r>
              <a:rPr sz="1000" kern="0" spc="20" dirty="0">
                <a:solidFill>
                  <a:srgbClr val="000000">
                    <a:alpha val="100000"/>
                  </a:srgbClr>
                </a:solidFill>
                <a:latin typeface="Times New Roman"/>
                <a:ea typeface="Times New Roman"/>
                <a:cs typeface="Times New Roman"/>
              </a:rPr>
              <a:t>C</a:t>
            </a:r>
            <a:r>
              <a:rPr sz="1000" kern="0" spc="20" dirty="0">
                <a:solidFill>
                  <a:srgbClr val="000000">
                    <a:alpha val="100000"/>
                  </a:srgbClr>
                </a:solidFill>
                <a:latin typeface="Microsoft YaHei"/>
                <a:ea typeface="Microsoft YaHei"/>
                <a:cs typeface="Microsoft YaHei"/>
              </a:rPr>
              <a:t>若</a:t>
            </a:r>
            <a:r>
              <a:rPr sz="1000" kern="0" spc="20" dirty="0">
                <a:solidFill>
                  <a:srgbClr val="000000">
                    <a:alpha val="100000"/>
                  </a:srgbClr>
                </a:solidFill>
                <a:latin typeface="Times New Roman"/>
                <a:ea typeface="Times New Roman"/>
                <a:cs typeface="Times New Roman"/>
              </a:rPr>
              <a:t>O)</a:t>
            </a:r>
            <a:endParaRPr sz="1000" dirty="0">
              <a:latin typeface="Times New Roman"/>
              <a:ea typeface="Times New Roman"/>
              <a:cs typeface="Times New Roman"/>
            </a:endParaRPr>
          </a:p>
        </p:txBody>
      </p:sp>
      <p:sp>
        <p:nvSpPr>
          <p:cNvPr id="372" name="textbox 372"/>
          <p:cNvSpPr/>
          <p:nvPr/>
        </p:nvSpPr>
        <p:spPr>
          <a:xfrm>
            <a:off x="4645152" y="6890512"/>
            <a:ext cx="3566795" cy="594360"/>
          </a:xfrm>
          <a:prstGeom prst="roundRect">
            <a:avLst>
              <a:gd name="adj" fmla="val 11975"/>
            </a:avLst>
          </a:prstGeom>
          <a:noFill/>
          <a:ln w="12700" cap="flat">
            <a:solidFill>
              <a:srgbClr val="0070C0"/>
            </a:solidFill>
            <a:prstDash val="solid"/>
            <a:miter lim="0"/>
          </a:ln>
        </p:spPr>
        <p:txBody>
          <a:bodyPr vert="horz" wrap="square" lIns="0" tIns="0" rIns="0" bIns="0"/>
          <a:lstStyle/>
          <a:p>
            <a:pPr algn="l" rtl="0" eaLnBrk="0">
              <a:lnSpc>
                <a:spcPct val="104000"/>
              </a:lnSpc>
              <a:tabLst/>
            </a:pPr>
            <a:endParaRPr sz="200" dirty="0">
              <a:latin typeface="Arial"/>
              <a:ea typeface="Arial"/>
              <a:cs typeface="Arial"/>
            </a:endParaRPr>
          </a:p>
          <a:p>
            <a:pPr marL="19685" algn="l" rtl="0" eaLnBrk="0">
              <a:lnSpc>
                <a:spcPts val="1809"/>
              </a:lnSpc>
              <a:spcBef>
                <a:spcPts val="1"/>
              </a:spcBef>
              <a:tabLst/>
            </a:pPr>
            <a:r>
              <a:rPr sz="1200" b="1" kern="0" spc="0" dirty="0">
                <a:solidFill>
                  <a:srgbClr val="00B0F0">
                    <a:alpha val="100000"/>
                  </a:srgbClr>
                </a:solidFill>
                <a:latin typeface="Microsoft YaHei"/>
                <a:ea typeface="Microsoft YaHei"/>
                <a:cs typeface="Microsoft YaHei"/>
              </a:rPr>
              <a:t>葷廣</a:t>
            </a:r>
            <a:r>
              <a:rPr sz="1200" kern="0" spc="0" dirty="0">
                <a:solidFill>
                  <a:srgbClr val="000000">
                    <a:alpha val="100000"/>
                  </a:srgbClr>
                </a:solidFill>
                <a:latin typeface="Microsoft YaHei"/>
                <a:ea typeface="Microsoft YaHei"/>
                <a:cs typeface="Microsoft YaHei"/>
              </a:rPr>
              <a:t>：甾</a:t>
            </a:r>
            <a:r>
              <a:rPr sz="1200" kern="0" spc="0" dirty="0">
                <a:solidFill>
                  <a:srgbClr val="FF0000">
                    <a:alpha val="100000"/>
                  </a:srgbClr>
                </a:solidFill>
                <a:latin typeface="Microsoft YaHei"/>
                <a:ea typeface="Microsoft YaHei"/>
                <a:cs typeface="Microsoft YaHei"/>
              </a:rPr>
              <a:t>筒郗芫羹</a:t>
            </a:r>
            <a:r>
              <a:rPr sz="1200" kern="0" spc="0" dirty="0">
                <a:solidFill>
                  <a:srgbClr val="000000">
                    <a:alpha val="100000"/>
                  </a:srgbClr>
                </a:solidFill>
                <a:latin typeface="Microsoft YaHei"/>
                <a:ea typeface="Microsoft YaHei"/>
                <a:cs typeface="Microsoft YaHei"/>
              </a:rPr>
              <a:t>蕴篪弱罷</a:t>
            </a:r>
            <a:r>
              <a:rPr sz="1200" kern="0" spc="-10" dirty="0">
                <a:solidFill>
                  <a:srgbClr val="000000">
                    <a:alpha val="100000"/>
                  </a:srgbClr>
                </a:solidFill>
                <a:latin typeface="Microsoft YaHei"/>
                <a:ea typeface="Microsoft YaHei"/>
                <a:cs typeface="Microsoft YaHei"/>
              </a:rPr>
              <a:t>寧荡</a:t>
            </a:r>
            <a:endParaRPr sz="1200" dirty="0">
              <a:latin typeface="Microsoft YaHei"/>
              <a:ea typeface="Microsoft YaHei"/>
              <a:cs typeface="Microsoft YaHei"/>
            </a:endParaRPr>
          </a:p>
          <a:p>
            <a:pPr algn="l" rtl="0" eaLnBrk="0">
              <a:lnSpc>
                <a:spcPct val="103000"/>
              </a:lnSpc>
              <a:tabLst/>
            </a:pPr>
            <a:endParaRPr sz="400" dirty="0">
              <a:latin typeface="Arial"/>
              <a:ea typeface="Arial"/>
              <a:cs typeface="Arial"/>
            </a:endParaRPr>
          </a:p>
          <a:p>
            <a:pPr marL="22225" algn="l" rtl="0" eaLnBrk="0">
              <a:lnSpc>
                <a:spcPts val="1592"/>
              </a:lnSpc>
              <a:spcBef>
                <a:spcPts val="5"/>
              </a:spcBef>
              <a:tabLst/>
            </a:pPr>
            <a:r>
              <a:rPr sz="1000" kern="0" spc="20" dirty="0">
                <a:solidFill>
                  <a:srgbClr val="000000">
                    <a:alpha val="100000"/>
                  </a:srgbClr>
                </a:solidFill>
                <a:latin typeface="Microsoft YaHei"/>
                <a:ea typeface="Microsoft YaHei"/>
                <a:cs typeface="Microsoft YaHei"/>
              </a:rPr>
              <a:t>茹：</a:t>
            </a:r>
            <a:r>
              <a:rPr sz="1000" kern="0" spc="-200" dirty="0">
                <a:solidFill>
                  <a:srgbClr val="000000">
                    <a:alpha val="100000"/>
                  </a:srgbClr>
                </a:solidFill>
                <a:latin typeface="Microsoft YaHei"/>
                <a:ea typeface="Microsoft YaHei"/>
                <a:cs typeface="Microsoft YaHei"/>
              </a:rPr>
              <a:t> </a:t>
            </a:r>
            <a:r>
              <a:rPr sz="1000" kern="0" spc="20" dirty="0">
                <a:solidFill>
                  <a:srgbClr val="000000">
                    <a:alpha val="100000"/>
                  </a:srgbClr>
                </a:solidFill>
                <a:latin typeface="Microsoft YaHei"/>
                <a:ea typeface="Microsoft YaHei"/>
                <a:cs typeface="Microsoft YaHei"/>
              </a:rPr>
              <a:t>冗气、蘖、翁</a:t>
            </a:r>
            <a:endParaRPr sz="1000" dirty="0">
              <a:latin typeface="Microsoft YaHei"/>
              <a:ea typeface="Microsoft YaHei"/>
              <a:cs typeface="Microsoft YaHei"/>
            </a:endParaRPr>
          </a:p>
        </p:txBody>
      </p:sp>
      <p:graphicFrame>
        <p:nvGraphicFramePr>
          <p:cNvPr id="374" name="table 374"/>
          <p:cNvGraphicFramePr>
            <a:graphicFrameLocks noGrp="1"/>
          </p:cNvGraphicFramePr>
          <p:nvPr/>
        </p:nvGraphicFramePr>
        <p:xfrm>
          <a:off x="2346959" y="8825381"/>
          <a:ext cx="3507740" cy="462280"/>
        </p:xfrm>
        <a:graphic>
          <a:graphicData uri="http://schemas.openxmlformats.org/drawingml/2006/table">
            <a:tbl>
              <a:tblPr/>
              <a:tblGrid>
                <a:gridCol w="2224405"/>
                <a:gridCol w="1283335"/>
              </a:tblGrid>
              <a:tr h="231140">
                <a:tc>
                  <a:txBody>
                    <a:bodyPr/>
                    <a:lstStyle/>
                    <a:p>
                      <a:pPr marL="11430" algn="l" rtl="0" eaLnBrk="0">
                        <a:lnSpc>
                          <a:spcPct val="90000"/>
                        </a:lnSpc>
                        <a:spcBef>
                          <a:spcPts val="5"/>
                        </a:spcBef>
                        <a:tabLst/>
                      </a:pPr>
                      <a:r>
                        <a:rPr sz="1200" kern="0" spc="-20" dirty="0">
                          <a:solidFill>
                            <a:srgbClr val="0101FF">
                              <a:alpha val="100000"/>
                            </a:srgbClr>
                          </a:solidFill>
                          <a:latin typeface="KaiTi"/>
                          <a:ea typeface="KaiTi"/>
                          <a:cs typeface="KaiTi"/>
                        </a:rPr>
                        <a:t>酸性氧化物：</a:t>
                      </a:r>
                      <a:r>
                        <a:rPr sz="1200" kern="0" spc="-20" dirty="0">
                          <a:solidFill>
                            <a:srgbClr val="0101FF">
                              <a:alpha val="100000"/>
                            </a:srgbClr>
                          </a:solidFill>
                          <a:latin typeface="Times New Roman"/>
                          <a:ea typeface="Times New Roman"/>
                          <a:cs typeface="Times New Roman"/>
                        </a:rPr>
                        <a:t>CO</a:t>
                      </a:r>
                      <a:r>
                        <a:rPr sz="1200" kern="0" spc="-20" baseline="-4340" dirty="0">
                          <a:solidFill>
                            <a:srgbClr val="0101FF">
                              <a:alpha val="100000"/>
                            </a:srgbClr>
                          </a:solidFill>
                          <a:latin typeface="Times New Roman"/>
                          <a:ea typeface="Times New Roman"/>
                          <a:cs typeface="Times New Roman"/>
                        </a:rPr>
                        <a:t>2</a:t>
                      </a:r>
                      <a:r>
                        <a:rPr sz="700" kern="0" spc="-20" dirty="0">
                          <a:solidFill>
                            <a:srgbClr val="0101FF">
                              <a:alpha val="100000"/>
                            </a:srgbClr>
                          </a:solidFill>
                          <a:latin typeface="Times New Roman"/>
                          <a:ea typeface="Times New Roman"/>
                          <a:cs typeface="Times New Roman"/>
                        </a:rPr>
                        <a:t> </a:t>
                      </a:r>
                      <a:r>
                        <a:rPr sz="1200" kern="0" spc="-20" dirty="0">
                          <a:solidFill>
                            <a:srgbClr val="0101FF">
                              <a:alpha val="100000"/>
                            </a:srgbClr>
                          </a:solidFill>
                          <a:latin typeface="KaiTi"/>
                          <a:ea typeface="KaiTi"/>
                          <a:cs typeface="KaiTi"/>
                        </a:rPr>
                        <a:t>、</a:t>
                      </a:r>
                      <a:r>
                        <a:rPr sz="1200" kern="0" spc="-20" dirty="0">
                          <a:solidFill>
                            <a:srgbClr val="0101FF">
                              <a:alpha val="100000"/>
                            </a:srgbClr>
                          </a:solidFill>
                          <a:latin typeface="Times New Roman"/>
                          <a:ea typeface="Times New Roman"/>
                          <a:cs typeface="Times New Roman"/>
                        </a:rPr>
                        <a:t>SO</a:t>
                      </a:r>
                      <a:r>
                        <a:rPr sz="1200" kern="0" spc="-20" baseline="-4340" dirty="0">
                          <a:solidFill>
                            <a:srgbClr val="0101FF">
                              <a:alpha val="100000"/>
                            </a:srgbClr>
                          </a:solidFill>
                          <a:latin typeface="Times New Roman"/>
                          <a:ea typeface="Times New Roman"/>
                          <a:cs typeface="Times New Roman"/>
                        </a:rPr>
                        <a:t>2</a:t>
                      </a:r>
                      <a:r>
                        <a:rPr sz="700" kern="0" spc="-40" dirty="0">
                          <a:solidFill>
                            <a:srgbClr val="0101FF">
                              <a:alpha val="100000"/>
                            </a:srgbClr>
                          </a:solidFill>
                          <a:latin typeface="Times New Roman"/>
                          <a:ea typeface="Times New Roman"/>
                          <a:cs typeface="Times New Roman"/>
                        </a:rPr>
                        <a:t> </a:t>
                      </a:r>
                      <a:r>
                        <a:rPr sz="1200" kern="0" spc="-20" dirty="0">
                          <a:solidFill>
                            <a:srgbClr val="0101FF">
                              <a:alpha val="100000"/>
                            </a:srgbClr>
                          </a:solidFill>
                          <a:latin typeface="KaiTi"/>
                          <a:ea typeface="KaiTi"/>
                          <a:cs typeface="KaiTi"/>
                        </a:rPr>
                        <a:t>、</a:t>
                      </a:r>
                      <a:r>
                        <a:rPr sz="1200" kern="0" spc="-20" dirty="0">
                          <a:solidFill>
                            <a:srgbClr val="0101FF">
                              <a:alpha val="100000"/>
                            </a:srgbClr>
                          </a:solidFill>
                          <a:latin typeface="Times New Roman"/>
                          <a:ea typeface="Times New Roman"/>
                          <a:cs typeface="Times New Roman"/>
                        </a:rPr>
                        <a:t>SO</a:t>
                      </a:r>
                      <a:r>
                        <a:rPr sz="1200" kern="0" spc="-20" baseline="-4340" dirty="0">
                          <a:solidFill>
                            <a:srgbClr val="0101FF">
                              <a:alpha val="100000"/>
                            </a:srgbClr>
                          </a:solidFill>
                          <a:latin typeface="Times New Roman"/>
                          <a:ea typeface="Times New Roman"/>
                          <a:cs typeface="Times New Roman"/>
                        </a:rPr>
                        <a:t>3</a:t>
                      </a:r>
                      <a:endParaRPr sz="1200" baseline="-4340" dirty="0">
                        <a:latin typeface="Times New Roman"/>
                        <a:ea typeface="Times New Roman"/>
                        <a:cs typeface="Times New Roman"/>
                      </a:endParaRPr>
                    </a:p>
                  </a:txBody>
                  <a:tcPr marL="0" marR="0" marT="583" marB="0" vert="horz">
                    <a:lnL>
                      <a:noFill/>
                    </a:lnL>
                    <a:lnR>
                      <a:noFill/>
                    </a:lnR>
                    <a:lnT>
                      <a:noFill/>
                    </a:lnT>
                    <a:lnB>
                      <a:noFill/>
                    </a:lnB>
                  </a:tcPr>
                </a:tc>
                <a:tc>
                  <a:txBody>
                    <a:bodyPr/>
                    <a:lstStyle/>
                    <a:p>
                      <a:pPr algn="l" rtl="0" eaLnBrk="0">
                        <a:lnSpc>
                          <a:spcPct val="7110"/>
                        </a:lnSpc>
                        <a:tabLst/>
                      </a:pPr>
                      <a:endParaRPr sz="100" dirty="0">
                        <a:latin typeface="Arial"/>
                        <a:ea typeface="Arial"/>
                        <a:cs typeface="Arial"/>
                      </a:endParaRPr>
                    </a:p>
                    <a:p>
                      <a:pPr algn="r" rtl="0" eaLnBrk="0">
                        <a:lnSpc>
                          <a:spcPct val="89000"/>
                        </a:lnSpc>
                        <a:tabLst/>
                      </a:pPr>
                      <a:r>
                        <a:rPr sz="1200" kern="0" spc="-10" dirty="0">
                          <a:solidFill>
                            <a:srgbClr val="0101FF">
                              <a:alpha val="100000"/>
                            </a:srgbClr>
                          </a:solidFill>
                          <a:latin typeface="Times New Roman"/>
                          <a:ea typeface="Times New Roman"/>
                          <a:cs typeface="Times New Roman"/>
                        </a:rPr>
                        <a:t>+</a:t>
                      </a:r>
                      <a:r>
                        <a:rPr sz="1200" kern="0" spc="-10" dirty="0">
                          <a:solidFill>
                            <a:srgbClr val="0101FF">
                              <a:alpha val="100000"/>
                            </a:srgbClr>
                          </a:solidFill>
                          <a:latin typeface="KaiTi"/>
                          <a:ea typeface="KaiTi"/>
                          <a:cs typeface="KaiTi"/>
                        </a:rPr>
                        <a:t>水是酸的氧化物</a:t>
                      </a:r>
                      <a:endParaRPr sz="1200" dirty="0">
                        <a:latin typeface="KaiTi"/>
                        <a:ea typeface="KaiTi"/>
                        <a:cs typeface="KaiTi"/>
                      </a:endParaRPr>
                    </a:p>
                  </a:txBody>
                  <a:tcPr marL="0" marR="0" marT="0" marB="0" vert="horz">
                    <a:lnL>
                      <a:noFill/>
                    </a:lnL>
                    <a:lnR>
                      <a:noFill/>
                    </a:lnR>
                    <a:lnT>
                      <a:noFill/>
                    </a:lnT>
                    <a:lnB>
                      <a:noFill/>
                    </a:lnB>
                  </a:tcPr>
                </a:tc>
              </a:tr>
              <a:tr h="231140">
                <a:tc>
                  <a:txBody>
                    <a:bodyPr/>
                    <a:lstStyle/>
                    <a:p>
                      <a:pPr algn="l" rtl="0" eaLnBrk="0">
                        <a:lnSpc>
                          <a:spcPct val="107000"/>
                        </a:lnSpc>
                        <a:tabLst/>
                      </a:pPr>
                      <a:endParaRPr sz="400" dirty="0">
                        <a:latin typeface="Arial"/>
                        <a:ea typeface="Arial"/>
                        <a:cs typeface="Arial"/>
                      </a:endParaRPr>
                    </a:p>
                    <a:p>
                      <a:pPr algn="l" rtl="0" eaLnBrk="0">
                        <a:lnSpc>
                          <a:spcPct val="87000"/>
                        </a:lnSpc>
                        <a:spcBef>
                          <a:spcPts val="4"/>
                        </a:spcBef>
                        <a:tabLst/>
                      </a:pPr>
                      <a:r>
                        <a:rPr sz="1200" kern="0" spc="-10" dirty="0">
                          <a:solidFill>
                            <a:srgbClr val="0101FF">
                              <a:alpha val="100000"/>
                            </a:srgbClr>
                          </a:solidFill>
                          <a:latin typeface="KaiTi"/>
                          <a:ea typeface="KaiTi"/>
                          <a:cs typeface="KaiTi"/>
                        </a:rPr>
                        <a:t>碱性氧化物：</a:t>
                      </a:r>
                      <a:r>
                        <a:rPr sz="1200" kern="0" spc="-10" dirty="0">
                          <a:solidFill>
                            <a:srgbClr val="0101FF">
                              <a:alpha val="100000"/>
                            </a:srgbClr>
                          </a:solidFill>
                          <a:latin typeface="Times New Roman"/>
                          <a:ea typeface="Times New Roman"/>
                          <a:cs typeface="Times New Roman"/>
                        </a:rPr>
                        <a:t>Na</a:t>
                      </a:r>
                      <a:r>
                        <a:rPr sz="1200" kern="0" spc="-10" baseline="-4340" dirty="0">
                          <a:solidFill>
                            <a:srgbClr val="0101FF">
                              <a:alpha val="100000"/>
                            </a:srgbClr>
                          </a:solidFill>
                          <a:latin typeface="Times New Roman"/>
                          <a:ea typeface="Times New Roman"/>
                          <a:cs typeface="Times New Roman"/>
                        </a:rPr>
                        <a:t>2</a:t>
                      </a:r>
                      <a:r>
                        <a:rPr sz="1200" kern="0" spc="-10" dirty="0">
                          <a:solidFill>
                            <a:srgbClr val="0101FF">
                              <a:alpha val="100000"/>
                            </a:srgbClr>
                          </a:solidFill>
                          <a:latin typeface="Times New Roman"/>
                          <a:ea typeface="Times New Roman"/>
                          <a:cs typeface="Times New Roman"/>
                        </a:rPr>
                        <a:t>O</a:t>
                      </a:r>
                      <a:r>
                        <a:rPr sz="1200" kern="0" spc="-170" dirty="0">
                          <a:solidFill>
                            <a:srgbClr val="0101FF">
                              <a:alpha val="100000"/>
                            </a:srgbClr>
                          </a:solidFill>
                          <a:latin typeface="Times New Roman"/>
                          <a:ea typeface="Times New Roman"/>
                          <a:cs typeface="Times New Roman"/>
                        </a:rPr>
                        <a:t> </a:t>
                      </a:r>
                      <a:r>
                        <a:rPr sz="1200" kern="0" spc="-10" dirty="0">
                          <a:solidFill>
                            <a:srgbClr val="0101FF">
                              <a:alpha val="100000"/>
                            </a:srgbClr>
                          </a:solidFill>
                          <a:latin typeface="KaiTi"/>
                          <a:ea typeface="KaiTi"/>
                          <a:cs typeface="KaiTi"/>
                        </a:rPr>
                        <a:t>、</a:t>
                      </a:r>
                      <a:r>
                        <a:rPr sz="1200" kern="0" spc="-20" dirty="0">
                          <a:solidFill>
                            <a:srgbClr val="0101FF">
                              <a:alpha val="100000"/>
                            </a:srgbClr>
                          </a:solidFill>
                          <a:latin typeface="Times New Roman"/>
                          <a:ea typeface="Times New Roman"/>
                          <a:cs typeface="Times New Roman"/>
                        </a:rPr>
                        <a:t>CaO</a:t>
                      </a:r>
                      <a:r>
                        <a:rPr sz="1200" kern="0" spc="-170" dirty="0">
                          <a:solidFill>
                            <a:srgbClr val="0101FF">
                              <a:alpha val="100000"/>
                            </a:srgbClr>
                          </a:solidFill>
                          <a:latin typeface="Times New Roman"/>
                          <a:ea typeface="Times New Roman"/>
                          <a:cs typeface="Times New Roman"/>
                        </a:rPr>
                        <a:t> </a:t>
                      </a:r>
                      <a:r>
                        <a:rPr sz="1200" kern="0" spc="-20" dirty="0">
                          <a:solidFill>
                            <a:srgbClr val="0101FF">
                              <a:alpha val="100000"/>
                            </a:srgbClr>
                          </a:solidFill>
                          <a:latin typeface="KaiTi"/>
                          <a:ea typeface="KaiTi"/>
                          <a:cs typeface="KaiTi"/>
                        </a:rPr>
                        <a:t>、</a:t>
                      </a:r>
                      <a:r>
                        <a:rPr sz="1200" kern="0" spc="-20" dirty="0">
                          <a:solidFill>
                            <a:srgbClr val="0101FF">
                              <a:alpha val="100000"/>
                            </a:srgbClr>
                          </a:solidFill>
                          <a:latin typeface="Times New Roman"/>
                          <a:ea typeface="Times New Roman"/>
                          <a:cs typeface="Times New Roman"/>
                        </a:rPr>
                        <a:t>K</a:t>
                      </a:r>
                      <a:r>
                        <a:rPr sz="1200" kern="0" spc="-20" baseline="-4340" dirty="0">
                          <a:solidFill>
                            <a:srgbClr val="0101FF">
                              <a:alpha val="100000"/>
                            </a:srgbClr>
                          </a:solidFill>
                          <a:latin typeface="Times New Roman"/>
                          <a:ea typeface="Times New Roman"/>
                          <a:cs typeface="Times New Roman"/>
                        </a:rPr>
                        <a:t>2</a:t>
                      </a:r>
                      <a:r>
                        <a:rPr sz="1200" kern="0" spc="-20" dirty="0">
                          <a:solidFill>
                            <a:srgbClr val="0101FF">
                              <a:alpha val="100000"/>
                            </a:srgbClr>
                          </a:solidFill>
                          <a:latin typeface="Times New Roman"/>
                          <a:ea typeface="Times New Roman"/>
                          <a:cs typeface="Times New Roman"/>
                        </a:rPr>
                        <a:t>O</a:t>
                      </a:r>
                      <a:endParaRPr sz="1200" dirty="0">
                        <a:latin typeface="Times New Roman"/>
                        <a:ea typeface="Times New Roman"/>
                        <a:cs typeface="Times New Roman"/>
                      </a:endParaRPr>
                    </a:p>
                  </a:txBody>
                  <a:tcPr marL="0" marR="0" marT="0" marB="0" vert="horz">
                    <a:lnL>
                      <a:noFill/>
                    </a:lnL>
                    <a:lnR>
                      <a:noFill/>
                    </a:lnR>
                    <a:lnT>
                      <a:noFill/>
                    </a:lnT>
                    <a:lnB>
                      <a:noFill/>
                    </a:lnB>
                  </a:tcPr>
                </a:tc>
                <a:tc>
                  <a:txBody>
                    <a:bodyPr/>
                    <a:lstStyle/>
                    <a:p>
                      <a:pPr algn="l" rtl="0" eaLnBrk="0">
                        <a:lnSpc>
                          <a:spcPct val="107000"/>
                        </a:lnSpc>
                        <a:tabLst/>
                      </a:pPr>
                      <a:endParaRPr sz="400" dirty="0">
                        <a:latin typeface="Arial"/>
                        <a:ea typeface="Arial"/>
                        <a:cs typeface="Arial"/>
                      </a:endParaRPr>
                    </a:p>
                    <a:p>
                      <a:pPr marL="115570" algn="l" rtl="0" eaLnBrk="0">
                        <a:lnSpc>
                          <a:spcPct val="87000"/>
                        </a:lnSpc>
                        <a:spcBef>
                          <a:spcPts val="4"/>
                        </a:spcBef>
                        <a:tabLst/>
                      </a:pPr>
                      <a:r>
                        <a:rPr sz="1200" kern="0" spc="-10" dirty="0">
                          <a:solidFill>
                            <a:srgbClr val="0101FF">
                              <a:alpha val="100000"/>
                            </a:srgbClr>
                          </a:solidFill>
                          <a:latin typeface="Times New Roman"/>
                          <a:ea typeface="Times New Roman"/>
                          <a:cs typeface="Times New Roman"/>
                        </a:rPr>
                        <a:t>+</a:t>
                      </a:r>
                      <a:r>
                        <a:rPr sz="1200" kern="0" spc="-10" dirty="0">
                          <a:solidFill>
                            <a:srgbClr val="0101FF">
                              <a:alpha val="100000"/>
                            </a:srgbClr>
                          </a:solidFill>
                          <a:latin typeface="KaiTi"/>
                          <a:ea typeface="KaiTi"/>
                          <a:cs typeface="KaiTi"/>
                        </a:rPr>
                        <a:t>水是碱的氧化物</a:t>
                      </a:r>
                      <a:endParaRPr sz="1200" dirty="0">
                        <a:latin typeface="KaiTi"/>
                        <a:ea typeface="KaiTi"/>
                        <a:cs typeface="KaiTi"/>
                      </a:endParaRPr>
                    </a:p>
                  </a:txBody>
                  <a:tcPr marL="0" marR="0" marT="0" marB="0" vert="horz">
                    <a:lnL>
                      <a:noFill/>
                    </a:lnL>
                    <a:lnR>
                      <a:noFill/>
                    </a:lnR>
                    <a:lnT>
                      <a:noFill/>
                    </a:lnT>
                    <a:lnB>
                      <a:noFill/>
                    </a:lnB>
                  </a:tcPr>
                </a:tc>
              </a:tr>
            </a:tbl>
          </a:graphicData>
        </a:graphic>
      </p:graphicFrame>
      <p:sp>
        <p:nvSpPr>
          <p:cNvPr id="376" name="textbox 376"/>
          <p:cNvSpPr/>
          <p:nvPr/>
        </p:nvSpPr>
        <p:spPr>
          <a:xfrm>
            <a:off x="3145790" y="7463664"/>
            <a:ext cx="1207135" cy="641350"/>
          </a:xfrm>
          <a:prstGeom prst="roundRect">
            <a:avLst>
              <a:gd name="adj" fmla="val 11825"/>
            </a:avLst>
          </a:prstGeom>
          <a:noFill/>
          <a:ln w="12700" cap="flat">
            <a:solidFill>
              <a:srgbClr val="528CC1"/>
            </a:solidFill>
            <a:prstDash val="solid"/>
            <a:miter lim="0"/>
          </a:ln>
        </p:spPr>
        <p:txBody>
          <a:bodyPr vert="horz" wrap="square" lIns="0" tIns="0" rIns="0" bIns="0"/>
          <a:lstStyle/>
          <a:p>
            <a:pPr algn="l" rtl="0" eaLnBrk="0">
              <a:lnSpc>
                <a:spcPct val="105000"/>
              </a:lnSpc>
              <a:tabLst/>
            </a:pPr>
            <a:endParaRPr sz="300" dirty="0">
              <a:latin typeface="Arial"/>
              <a:ea typeface="Arial"/>
              <a:cs typeface="Arial"/>
            </a:endParaRPr>
          </a:p>
          <a:p>
            <a:pPr marL="365760" algn="l" rtl="0" eaLnBrk="0">
              <a:lnSpc>
                <a:spcPts val="1809"/>
              </a:lnSpc>
              <a:tabLst/>
            </a:pPr>
            <a:r>
              <a:rPr sz="1200" b="1" kern="0" spc="-40" dirty="0">
                <a:solidFill>
                  <a:srgbClr val="00B0F0">
                    <a:alpha val="100000"/>
                  </a:srgbClr>
                </a:solidFill>
                <a:latin typeface="Microsoft YaHei"/>
                <a:ea typeface="Microsoft YaHei"/>
                <a:cs typeface="Microsoft YaHei"/>
              </a:rPr>
              <a:t>罷寧荡</a:t>
            </a:r>
            <a:endParaRPr sz="1200" dirty="0">
              <a:latin typeface="Microsoft YaHei"/>
              <a:ea typeface="Microsoft YaHei"/>
              <a:cs typeface="Microsoft YaHei"/>
            </a:endParaRPr>
          </a:p>
          <a:p>
            <a:pPr algn="l" rtl="0" eaLnBrk="0">
              <a:lnSpc>
                <a:spcPct val="106000"/>
              </a:lnSpc>
              <a:tabLst/>
            </a:pPr>
            <a:endParaRPr sz="400" dirty="0">
              <a:latin typeface="Arial"/>
              <a:ea typeface="Arial"/>
              <a:cs typeface="Arial"/>
            </a:endParaRPr>
          </a:p>
          <a:p>
            <a:pPr marL="112395" algn="l" rtl="0" eaLnBrk="0">
              <a:lnSpc>
                <a:spcPts val="1664"/>
              </a:lnSpc>
              <a:spcBef>
                <a:spcPts val="1"/>
              </a:spcBef>
              <a:tabLst/>
            </a:pPr>
            <a:r>
              <a:rPr sz="1100" kern="0" spc="-30" dirty="0">
                <a:solidFill>
                  <a:srgbClr val="000000">
                    <a:alpha val="100000"/>
                  </a:srgbClr>
                </a:solidFill>
                <a:latin typeface="Microsoft YaHei"/>
                <a:ea typeface="Microsoft YaHei"/>
                <a:cs typeface="Microsoft YaHei"/>
              </a:rPr>
              <a:t>甾</a:t>
            </a:r>
            <a:r>
              <a:rPr sz="1100" kern="0" spc="-30" dirty="0">
                <a:solidFill>
                  <a:srgbClr val="FF0000">
                    <a:alpha val="100000"/>
                  </a:srgbClr>
                </a:solidFill>
                <a:latin typeface="Microsoft YaHei"/>
                <a:ea typeface="Microsoft YaHei"/>
                <a:cs typeface="Microsoft YaHei"/>
              </a:rPr>
              <a:t>二郗荡廣</a:t>
            </a:r>
            <a:r>
              <a:rPr sz="1100" kern="0" spc="-30" dirty="0">
                <a:solidFill>
                  <a:srgbClr val="000000">
                    <a:alpha val="100000"/>
                  </a:srgbClr>
                </a:solidFill>
                <a:latin typeface="Microsoft YaHei"/>
                <a:ea typeface="Microsoft YaHei"/>
                <a:cs typeface="Microsoft YaHei"/>
              </a:rPr>
              <a:t>蕴篪</a:t>
            </a:r>
            <a:endParaRPr sz="1100" dirty="0">
              <a:latin typeface="Microsoft YaHei"/>
              <a:ea typeface="Microsoft YaHei"/>
              <a:cs typeface="Microsoft YaHei"/>
            </a:endParaRPr>
          </a:p>
        </p:txBody>
      </p:sp>
      <p:pic>
        <p:nvPicPr>
          <p:cNvPr id="378" name="picture 378"/>
          <p:cNvPicPr>
            <a:picLocks noChangeAspect="1"/>
          </p:cNvPicPr>
          <p:nvPr/>
        </p:nvPicPr>
        <p:blipFill>
          <a:blip r:embed="rId2"/>
          <a:stretch>
            <a:fillRect/>
          </a:stretch>
        </p:blipFill>
        <p:spPr>
          <a:xfrm rot="21600000">
            <a:off x="2834570" y="6378740"/>
            <a:ext cx="324094" cy="1392857"/>
          </a:xfrm>
          <a:prstGeom prst="rect">
            <a:avLst/>
          </a:prstGeom>
        </p:spPr>
      </p:pic>
      <p:pic>
        <p:nvPicPr>
          <p:cNvPr id="380" name="picture 380"/>
          <p:cNvPicPr>
            <a:picLocks noChangeAspect="1"/>
          </p:cNvPicPr>
          <p:nvPr/>
        </p:nvPicPr>
        <p:blipFill>
          <a:blip r:embed="rId3"/>
          <a:stretch>
            <a:fillRect/>
          </a:stretch>
        </p:blipFill>
        <p:spPr>
          <a:xfrm rot="21600000">
            <a:off x="4333986" y="7195500"/>
            <a:ext cx="323372" cy="901079"/>
          </a:xfrm>
          <a:prstGeom prst="rect">
            <a:avLst/>
          </a:prstGeom>
        </p:spPr>
      </p:pic>
      <p:sp>
        <p:nvSpPr>
          <p:cNvPr id="382" name="textbox 382"/>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384" name="textbox 384"/>
          <p:cNvSpPr/>
          <p:nvPr/>
        </p:nvSpPr>
        <p:spPr>
          <a:xfrm>
            <a:off x="2418080" y="6821044"/>
            <a:ext cx="435610" cy="346710"/>
          </a:xfrm>
          <a:prstGeom prst="roundRect">
            <a:avLst>
              <a:gd name="adj" fmla="val 13432"/>
            </a:avLst>
          </a:prstGeom>
          <a:noFill/>
          <a:ln w="12700" cap="flat">
            <a:solidFill>
              <a:srgbClr val="528CC1"/>
            </a:solidFill>
            <a:prstDash val="solid"/>
            <a:miter lim="0"/>
          </a:ln>
        </p:spPr>
        <p:txBody>
          <a:bodyPr vert="horz" wrap="square" lIns="0" tIns="0" rIns="0" bIns="0"/>
          <a:lstStyle/>
          <a:p>
            <a:pPr algn="l" rtl="0" eaLnBrk="0">
              <a:lnSpc>
                <a:spcPct val="60133"/>
              </a:lnSpc>
              <a:tabLst/>
            </a:pPr>
            <a:endParaRPr sz="100" dirty="0">
              <a:latin typeface="Arial"/>
              <a:ea typeface="Arial"/>
              <a:cs typeface="Arial"/>
            </a:endParaRPr>
          </a:p>
          <a:p>
            <a:pPr marL="35560" algn="l" rtl="0" eaLnBrk="0">
              <a:lnSpc>
                <a:spcPts val="2117"/>
              </a:lnSpc>
              <a:tabLst/>
            </a:pPr>
            <a:r>
              <a:rPr sz="1400" b="1" kern="0" spc="-30" dirty="0">
                <a:solidFill>
                  <a:srgbClr val="000000">
                    <a:alpha val="100000"/>
                  </a:srgbClr>
                </a:solidFill>
                <a:latin typeface="Microsoft YaHei"/>
                <a:ea typeface="Microsoft YaHei"/>
                <a:cs typeface="Microsoft YaHei"/>
              </a:rPr>
              <a:t>荡廣</a:t>
            </a:r>
            <a:endParaRPr sz="1400" dirty="0">
              <a:latin typeface="Microsoft YaHei"/>
              <a:ea typeface="Microsoft YaHei"/>
              <a:cs typeface="Microsoft YaHei"/>
            </a:endParaRPr>
          </a:p>
        </p:txBody>
      </p:sp>
      <p:sp>
        <p:nvSpPr>
          <p:cNvPr id="386" name="path 386"/>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388" name="textbox 388"/>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5156"/>
              </a:lnSpc>
              <a:tabLst/>
            </a:pPr>
            <a:endParaRPr sz="100" dirty="0">
              <a:latin typeface="Arial"/>
              <a:ea typeface="Arial"/>
              <a:cs typeface="Arial"/>
            </a:endParaRPr>
          </a:p>
          <a:p>
            <a:pPr marL="12700" algn="l" rtl="0" eaLnBrk="0">
              <a:lnSpc>
                <a:spcPct val="85000"/>
              </a:lnSpc>
              <a:tabLst/>
            </a:pPr>
            <a:r>
              <a:rPr sz="800" kern="0" spc="0" dirty="0">
                <a:solidFill>
                  <a:srgbClr val="000000">
                    <a:alpha val="100000"/>
                  </a:srgbClr>
                </a:solidFill>
                <a:latin typeface="Times New Roman"/>
                <a:ea typeface="Times New Roman"/>
                <a:cs typeface="Times New Roman"/>
              </a:rPr>
              <a:t>-</a:t>
            </a:r>
            <a:r>
              <a:rPr sz="800" kern="0" spc="150" dirty="0">
                <a:solidFill>
                  <a:srgbClr val="000000">
                    <a:alpha val="100000"/>
                  </a:srgbClr>
                </a:solidFill>
                <a:latin typeface="Times New Roman"/>
                <a:ea typeface="Times New Roman"/>
                <a:cs typeface="Times New Roman"/>
              </a:rPr>
              <a:t> </a:t>
            </a:r>
            <a:r>
              <a:rPr sz="800" kern="0" spc="0" dirty="0">
                <a:solidFill>
                  <a:srgbClr val="000000">
                    <a:alpha val="100000"/>
                  </a:srgbClr>
                </a:solidFill>
                <a:latin typeface="Times New Roman"/>
                <a:ea typeface="Times New Roman"/>
                <a:cs typeface="Times New Roman"/>
              </a:rPr>
              <a:t>14</a:t>
            </a:r>
            <a:r>
              <a:rPr sz="800" kern="0" spc="60" dirty="0">
                <a:solidFill>
                  <a:srgbClr val="000000">
                    <a:alpha val="100000"/>
                  </a:srgbClr>
                </a:solidFill>
                <a:latin typeface="Times New Roman"/>
                <a:ea typeface="Times New Roman"/>
                <a:cs typeface="Times New Roman"/>
              </a:rPr>
              <a:t> </a:t>
            </a:r>
            <a:r>
              <a:rPr sz="800" kern="0" spc="0" dirty="0">
                <a:solidFill>
                  <a:srgbClr val="000000">
                    <a:alpha val="100000"/>
                  </a:srgbClr>
                </a:solidFill>
                <a:latin typeface="Times New Roman"/>
                <a:ea typeface="Times New Roman"/>
                <a:cs typeface="Times New Roman"/>
              </a:rPr>
              <a:t>-</a:t>
            </a:r>
            <a:endParaRPr sz="800" dirty="0">
              <a:latin typeface="Times New Roman"/>
              <a:ea typeface="Times New Roman"/>
              <a:cs typeface="Times New Roman"/>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0" name="rect 390"/>
          <p:cNvSpPr/>
          <p:nvPr/>
        </p:nvSpPr>
        <p:spPr>
          <a:xfrm>
            <a:off x="2348027" y="8015986"/>
            <a:ext cx="1312164" cy="198120"/>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392" name="textbox 392"/>
          <p:cNvSpPr/>
          <p:nvPr/>
        </p:nvSpPr>
        <p:spPr>
          <a:xfrm>
            <a:off x="2336317" y="924966"/>
            <a:ext cx="6067425" cy="7891780"/>
          </a:xfrm>
          <a:prstGeom prst="rect">
            <a:avLst/>
          </a:prstGeom>
          <a:noFill/>
          <a:ln w="0" cap="flat">
            <a:noFill/>
            <a:prstDash val="solid"/>
            <a:miter lim="0"/>
          </a:ln>
        </p:spPr>
        <p:txBody>
          <a:bodyPr vert="horz" wrap="square" lIns="0" tIns="0" rIns="0" bIns="0"/>
          <a:lstStyle/>
          <a:p>
            <a:pPr algn="l" rtl="0" eaLnBrk="0">
              <a:lnSpc>
                <a:spcPct val="78440"/>
              </a:lnSpc>
              <a:tabLst/>
            </a:pPr>
            <a:endParaRPr sz="100" dirty="0">
              <a:latin typeface="Arial"/>
              <a:ea typeface="Arial"/>
              <a:cs typeface="Arial"/>
            </a:endParaRPr>
          </a:p>
          <a:p>
            <a:pPr marL="13970" algn="l" rtl="0" eaLnBrk="0">
              <a:lnSpc>
                <a:spcPct val="90000"/>
              </a:lnSpc>
              <a:tabLst/>
            </a:pPr>
            <a:r>
              <a:rPr sz="1200" kern="0" spc="0" dirty="0">
                <a:solidFill>
                  <a:srgbClr val="0101FF">
                    <a:alpha val="100000"/>
                  </a:srgbClr>
                </a:solidFill>
                <a:latin typeface="Times New Roman"/>
                <a:ea typeface="Times New Roman"/>
                <a:cs typeface="Times New Roman"/>
              </a:rPr>
              <a:t>4-1-2  </a:t>
            </a:r>
            <a:r>
              <a:rPr sz="1200" kern="0" spc="0" dirty="0">
                <a:solidFill>
                  <a:srgbClr val="0101FF">
                    <a:alpha val="100000"/>
                  </a:srgbClr>
                </a:solidFill>
                <a:latin typeface="KaiTi"/>
                <a:ea typeface="KaiTi"/>
                <a:cs typeface="KaiTi"/>
              </a:rPr>
              <a:t>化学</a:t>
            </a:r>
            <a:r>
              <a:rPr sz="1200" kern="0" spc="-10" dirty="0">
                <a:solidFill>
                  <a:srgbClr val="0101FF">
                    <a:alpha val="100000"/>
                  </a:srgbClr>
                </a:solidFill>
                <a:latin typeface="KaiTi"/>
                <a:ea typeface="KaiTi"/>
                <a:cs typeface="KaiTi"/>
              </a:rPr>
              <a:t>式的读写</a:t>
            </a:r>
            <a:endParaRPr sz="1200" dirty="0">
              <a:latin typeface="KaiTi"/>
              <a:ea typeface="KaiTi"/>
              <a:cs typeface="KaiTi"/>
            </a:endParaRPr>
          </a:p>
          <a:p>
            <a:pPr marL="24130" algn="l" rtl="0" eaLnBrk="0">
              <a:lnSpc>
                <a:spcPct val="88000"/>
              </a:lnSpc>
              <a:spcBef>
                <a:spcPts val="1048"/>
              </a:spcBef>
              <a:tabLst/>
            </a:pPr>
            <a:r>
              <a:rPr sz="1200" kern="0" spc="-50" dirty="0">
                <a:solidFill>
                  <a:srgbClr val="0101FF">
                    <a:alpha val="100000"/>
                  </a:srgbClr>
                </a:solidFill>
                <a:latin typeface="Wingdings"/>
                <a:ea typeface="Wingdings"/>
                <a:cs typeface="Wingdings"/>
              </a:rPr>
              <a:t>l</a:t>
            </a:r>
            <a:r>
              <a:rPr sz="1200" kern="0" spc="60" dirty="0">
                <a:solidFill>
                  <a:srgbClr val="0101FF">
                    <a:alpha val="100000"/>
                  </a:srgbClr>
                </a:solidFill>
                <a:latin typeface="Wingdings"/>
                <a:ea typeface="Wingdings"/>
                <a:cs typeface="Wingdings"/>
              </a:rPr>
              <a:t> </a:t>
            </a:r>
            <a:r>
              <a:rPr sz="1200" kern="0" spc="-50" dirty="0">
                <a:solidFill>
                  <a:srgbClr val="0101FF">
                    <a:alpha val="100000"/>
                  </a:srgbClr>
                </a:solidFill>
                <a:latin typeface="KaiTi"/>
                <a:ea typeface="KaiTi"/>
                <a:cs typeface="KaiTi"/>
              </a:rPr>
              <a:t>单质</a:t>
            </a:r>
            <a:endParaRPr sz="1200" dirty="0">
              <a:latin typeface="KaiTi"/>
              <a:ea typeface="KaiTi"/>
              <a:cs typeface="KaiTi"/>
            </a:endParaRPr>
          </a:p>
          <a:p>
            <a:pPr marL="292735" indent="-268605" algn="l" rtl="0" eaLnBrk="0">
              <a:lnSpc>
                <a:spcPct val="139000"/>
              </a:lnSpc>
              <a:spcBef>
                <a:spcPts val="1066"/>
              </a:spcBef>
              <a:tabLst>
                <a:tab pos="132080" algn="l"/>
              </a:tabLst>
            </a:pPr>
            <a:r>
              <a:rPr sz="1200" kern="0" spc="0" dirty="0">
                <a:solidFill>
                  <a:srgbClr val="000000">
                    <a:alpha val="100000"/>
                  </a:srgbClr>
                </a:solidFill>
                <a:latin typeface="KaiTi"/>
                <a:ea typeface="KaiTi"/>
                <a:cs typeface="KaiTi"/>
              </a:rPr>
              <a:t>	</a:t>
            </a:r>
            <a:r>
              <a:rPr sz="1200" kern="0" spc="120" dirty="0">
                <a:solidFill>
                  <a:srgbClr val="000000">
                    <a:alpha val="100000"/>
                  </a:srgbClr>
                </a:solidFill>
                <a:latin typeface="KaiTi"/>
                <a:ea typeface="KaiTi"/>
                <a:cs typeface="KaiTi"/>
              </a:rPr>
              <a:t>  </a:t>
            </a:r>
            <a:r>
              <a:rPr sz="1200" kern="0" spc="-30" dirty="0">
                <a:solidFill>
                  <a:srgbClr val="000000">
                    <a:alpha val="100000"/>
                  </a:srgbClr>
                </a:solidFill>
                <a:latin typeface="KaiTi"/>
                <a:ea typeface="KaiTi"/>
                <a:cs typeface="KaiTi"/>
              </a:rPr>
              <a:t>由原子直接构成的稀有气体、金属和某些固态非金属，</a:t>
            </a:r>
            <a:r>
              <a:rPr sz="1200" kern="0" spc="-250" dirty="0">
                <a:solidFill>
                  <a:srgbClr val="000000">
                    <a:alpha val="100000"/>
                  </a:srgbClr>
                </a:solidFill>
                <a:latin typeface="KaiTi"/>
                <a:ea typeface="KaiTi"/>
                <a:cs typeface="KaiTi"/>
              </a:rPr>
              <a:t> </a:t>
            </a:r>
            <a:r>
              <a:rPr sz="1200" kern="0" spc="-30" dirty="0">
                <a:solidFill>
                  <a:srgbClr val="000000">
                    <a:alpha val="100000"/>
                  </a:srgbClr>
                </a:solidFill>
                <a:latin typeface="KaiTi"/>
                <a:ea typeface="KaiTi"/>
                <a:cs typeface="KaiTi"/>
              </a:rPr>
              <a:t>它们的化学式可直接用元素符号</a:t>
            </a:r>
            <a:r>
              <a:rPr sz="1200" kern="0" spc="0" dirty="0">
                <a:solidFill>
                  <a:srgbClr val="000000">
                    <a:alpha val="100000"/>
                  </a:srgbClr>
                </a:solidFill>
                <a:latin typeface="KaiTi"/>
                <a:ea typeface="KaiTi"/>
                <a:cs typeface="KaiTi"/>
              </a:rPr>
              <a:t>来表示，</a:t>
            </a:r>
            <a:r>
              <a:rPr sz="1200" kern="0" spc="0" dirty="0">
                <a:solidFill>
                  <a:srgbClr val="0101FF">
                    <a:alpha val="100000"/>
                  </a:srgbClr>
                </a:solidFill>
                <a:latin typeface="KaiTi"/>
                <a:ea typeface="KaiTi"/>
                <a:cs typeface="KaiTi"/>
              </a:rPr>
              <a:t>金属单质和固态非金属单质直接读其元素名称，而稀有气体单质读作</a:t>
            </a:r>
            <a:r>
              <a:rPr sz="1200" kern="0" spc="0" dirty="0">
                <a:solidFill>
                  <a:srgbClr val="0101FF">
                    <a:alpha val="100000"/>
                  </a:srgbClr>
                </a:solidFill>
                <a:latin typeface="Times New Roman"/>
                <a:ea typeface="Times New Roman"/>
                <a:cs typeface="Times New Roman"/>
              </a:rPr>
              <a:t>“</a:t>
            </a:r>
            <a:r>
              <a:rPr sz="1200" kern="0" spc="0" dirty="0">
                <a:solidFill>
                  <a:srgbClr val="0101FF">
                    <a:alpha val="100000"/>
                  </a:srgbClr>
                </a:solidFill>
                <a:latin typeface="KaiTi"/>
                <a:ea typeface="KaiTi"/>
                <a:cs typeface="KaiTi"/>
              </a:rPr>
              <a:t>某</a:t>
            </a:r>
            <a:r>
              <a:rPr sz="1200" kern="0" spc="-10" dirty="0">
                <a:solidFill>
                  <a:srgbClr val="0101FF">
                    <a:alpha val="100000"/>
                  </a:srgbClr>
                </a:solidFill>
                <a:latin typeface="KaiTi"/>
                <a:ea typeface="KaiTi"/>
                <a:cs typeface="KaiTi"/>
              </a:rPr>
              <a:t>气</a:t>
            </a:r>
            <a:r>
              <a:rPr sz="1200" kern="0" spc="-10" dirty="0">
                <a:solidFill>
                  <a:srgbClr val="0101FF">
                    <a:alpha val="100000"/>
                  </a:srgbClr>
                </a:solidFill>
                <a:latin typeface="Times New Roman"/>
                <a:ea typeface="Times New Roman"/>
                <a:cs typeface="Times New Roman"/>
              </a:rPr>
              <a:t>”</a:t>
            </a:r>
            <a:r>
              <a:rPr sz="1200" kern="0" spc="-10" dirty="0">
                <a:solidFill>
                  <a:srgbClr val="000000">
                    <a:alpha val="100000"/>
                  </a:srgbClr>
                </a:solidFill>
                <a:latin typeface="KaiTi"/>
                <a:ea typeface="KaiTi"/>
                <a:cs typeface="KaiTi"/>
              </a:rPr>
              <a:t>，</a:t>
            </a:r>
            <a:r>
              <a:rPr sz="1200" kern="0" spc="0" dirty="0">
                <a:solidFill>
                  <a:srgbClr val="000000">
                    <a:alpha val="100000"/>
                  </a:srgbClr>
                </a:solidFill>
                <a:latin typeface="KaiTi"/>
                <a:ea typeface="KaiTi"/>
                <a:cs typeface="KaiTi"/>
              </a:rPr>
              <a:t>如：氦气</a:t>
            </a:r>
            <a:r>
              <a:rPr sz="1200" kern="0" spc="0" dirty="0">
                <a:solidFill>
                  <a:srgbClr val="000000">
                    <a:alpha val="100000"/>
                  </a:srgbClr>
                </a:solidFill>
                <a:latin typeface="Times New Roman"/>
                <a:ea typeface="Times New Roman"/>
                <a:cs typeface="Times New Roman"/>
              </a:rPr>
              <a:t>[He]</a:t>
            </a:r>
            <a:r>
              <a:rPr sz="1200" kern="0" spc="0" dirty="0">
                <a:solidFill>
                  <a:srgbClr val="000000">
                    <a:alpha val="100000"/>
                  </a:srgbClr>
                </a:solidFill>
                <a:latin typeface="KaiTi"/>
                <a:ea typeface="KaiTi"/>
                <a:cs typeface="KaiTi"/>
              </a:rPr>
              <a:t>、铜</a:t>
            </a:r>
            <a:r>
              <a:rPr sz="1200" kern="0" spc="0"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Times New Roman"/>
                <a:ea typeface="Times New Roman"/>
                <a:cs typeface="Times New Roman"/>
              </a:rPr>
              <a:t>Cu]</a:t>
            </a:r>
            <a:r>
              <a:rPr sz="1200" kern="0" spc="-10" dirty="0">
                <a:solidFill>
                  <a:srgbClr val="000000">
                    <a:alpha val="100000"/>
                  </a:srgbClr>
                </a:solidFill>
                <a:latin typeface="KaiTi"/>
                <a:ea typeface="KaiTi"/>
                <a:cs typeface="KaiTi"/>
              </a:rPr>
              <a:t>。</a:t>
            </a:r>
            <a:endParaRPr sz="1200" dirty="0">
              <a:latin typeface="KaiTi"/>
              <a:ea typeface="KaiTi"/>
              <a:cs typeface="KaiTi"/>
            </a:endParaRPr>
          </a:p>
          <a:p>
            <a:pPr marL="297815" indent="-273685" algn="l" rtl="0" eaLnBrk="0">
              <a:lnSpc>
                <a:spcPct val="128000"/>
              </a:lnSpc>
              <a:spcBef>
                <a:spcPts val="992"/>
              </a:spcBef>
              <a:tabLst>
                <a:tab pos="132080" algn="l"/>
              </a:tabLst>
            </a:pPr>
            <a:r>
              <a:rPr sz="1200" kern="0" spc="0" dirty="0">
                <a:solidFill>
                  <a:srgbClr val="000000">
                    <a:alpha val="100000"/>
                  </a:srgbClr>
                </a:solidFill>
                <a:latin typeface="KaiTi"/>
                <a:ea typeface="KaiTi"/>
                <a:cs typeface="KaiTi"/>
              </a:rPr>
              <a:t>	</a:t>
            </a:r>
            <a:r>
              <a:rPr sz="1200" kern="0" spc="120" dirty="0">
                <a:solidFill>
                  <a:srgbClr val="000000">
                    <a:alpha val="100000"/>
                  </a:srgbClr>
                </a:solidFill>
                <a:latin typeface="KaiTi"/>
                <a:ea typeface="KaiTi"/>
                <a:cs typeface="KaiTi"/>
              </a:rPr>
              <a:t>  </a:t>
            </a:r>
            <a:r>
              <a:rPr sz="1200" kern="0" spc="10" dirty="0">
                <a:solidFill>
                  <a:srgbClr val="000000">
                    <a:alpha val="100000"/>
                  </a:srgbClr>
                </a:solidFill>
                <a:latin typeface="KaiTi"/>
                <a:ea typeface="KaiTi"/>
                <a:cs typeface="KaiTi"/>
              </a:rPr>
              <a:t>由双原子分子或多原子分子构成的非金属气体，其化学式要在元素符号的右下角标出</a:t>
            </a:r>
            <a:r>
              <a:rPr sz="1200" kern="0" spc="-10" dirty="0">
                <a:solidFill>
                  <a:srgbClr val="000000">
                    <a:alpha val="100000"/>
                  </a:srgbClr>
                </a:solidFill>
                <a:latin typeface="KaiTi"/>
                <a:ea typeface="KaiTi"/>
                <a:cs typeface="KaiTi"/>
              </a:rPr>
              <a:t>原子个数，</a:t>
            </a:r>
            <a:r>
              <a:rPr sz="1200" kern="0" spc="-10" dirty="0">
                <a:solidFill>
                  <a:srgbClr val="0101FF">
                    <a:alpha val="100000"/>
                  </a:srgbClr>
                </a:solidFill>
                <a:latin typeface="KaiTi"/>
                <a:ea typeface="KaiTi"/>
                <a:cs typeface="KaiTi"/>
              </a:rPr>
              <a:t>一般读作</a:t>
            </a:r>
            <a:r>
              <a:rPr sz="1200" kern="0" spc="-10" dirty="0">
                <a:solidFill>
                  <a:srgbClr val="0101FF">
                    <a:alpha val="100000"/>
                  </a:srgbClr>
                </a:solidFill>
                <a:latin typeface="Times New Roman"/>
                <a:ea typeface="Times New Roman"/>
                <a:cs typeface="Times New Roman"/>
              </a:rPr>
              <a:t>“</a:t>
            </a:r>
            <a:r>
              <a:rPr sz="1200" kern="0" spc="-10" dirty="0">
                <a:solidFill>
                  <a:srgbClr val="0101FF">
                    <a:alpha val="100000"/>
                  </a:srgbClr>
                </a:solidFill>
                <a:latin typeface="KaiTi"/>
                <a:ea typeface="KaiTi"/>
                <a:cs typeface="KaiTi"/>
              </a:rPr>
              <a:t>某气</a:t>
            </a:r>
            <a:r>
              <a:rPr sz="1200" kern="0" spc="-10" dirty="0">
                <a:solidFill>
                  <a:srgbClr val="0101FF">
                    <a:alpha val="100000"/>
                  </a:srgbClr>
                </a:solidFill>
                <a:latin typeface="Times New Roman"/>
                <a:ea typeface="Times New Roman"/>
                <a:cs typeface="Times New Roman"/>
              </a:rPr>
              <a:t>”</a:t>
            </a:r>
            <a:r>
              <a:rPr sz="1200" kern="0" spc="-150" dirty="0">
                <a:solidFill>
                  <a:srgbClr val="0101FF">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，如：氢气</a:t>
            </a:r>
            <a:r>
              <a:rPr sz="1200" kern="0" spc="-10" dirty="0">
                <a:solidFill>
                  <a:srgbClr val="000000">
                    <a:alpha val="100000"/>
                  </a:srgbClr>
                </a:solidFill>
                <a:latin typeface="Times New Roman"/>
                <a:ea typeface="Times New Roman"/>
                <a:cs typeface="Times New Roman"/>
              </a:rPr>
              <a:t>[H</a:t>
            </a:r>
            <a:r>
              <a:rPr sz="1200" kern="0" spc="-10" baseline="-4340"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KaiTi"/>
                <a:ea typeface="KaiTi"/>
                <a:cs typeface="KaiTi"/>
              </a:rPr>
              <a:t>。</a:t>
            </a:r>
            <a:endParaRPr sz="1200" dirty="0">
              <a:latin typeface="KaiTi"/>
              <a:ea typeface="KaiTi"/>
              <a:cs typeface="KaiTi"/>
            </a:endParaRPr>
          </a:p>
          <a:p>
            <a:pPr marL="24130" algn="l" rtl="0" eaLnBrk="0">
              <a:lnSpc>
                <a:spcPct val="83000"/>
              </a:lnSpc>
              <a:spcBef>
                <a:spcPts val="998"/>
              </a:spcBef>
              <a:tabLst/>
            </a:pPr>
            <a:r>
              <a:rPr sz="1200" kern="0" spc="-40" dirty="0">
                <a:solidFill>
                  <a:srgbClr val="0101FF">
                    <a:alpha val="100000"/>
                  </a:srgbClr>
                </a:solidFill>
                <a:latin typeface="Wingdings"/>
                <a:ea typeface="Wingdings"/>
                <a:cs typeface="Wingdings"/>
              </a:rPr>
              <a:t>l</a:t>
            </a:r>
            <a:r>
              <a:rPr sz="1200" kern="0" spc="50" dirty="0">
                <a:solidFill>
                  <a:srgbClr val="0101FF">
                    <a:alpha val="100000"/>
                  </a:srgbClr>
                </a:solidFill>
                <a:latin typeface="Wingdings"/>
                <a:ea typeface="Wingdings"/>
                <a:cs typeface="Wingdings"/>
              </a:rPr>
              <a:t> </a:t>
            </a:r>
            <a:r>
              <a:rPr sz="1200" kern="0" spc="-40" dirty="0">
                <a:solidFill>
                  <a:srgbClr val="0101FF">
                    <a:alpha val="100000"/>
                  </a:srgbClr>
                </a:solidFill>
                <a:latin typeface="KaiTi"/>
                <a:ea typeface="KaiTi"/>
                <a:cs typeface="KaiTi"/>
              </a:rPr>
              <a:t>化合物</a:t>
            </a:r>
            <a:endParaRPr sz="1200" dirty="0">
              <a:latin typeface="KaiTi"/>
              <a:ea typeface="KaiTi"/>
              <a:cs typeface="KaiTi"/>
            </a:endParaRPr>
          </a:p>
          <a:p>
            <a:pPr marL="292100" indent="-267970" algn="l" rtl="0" eaLnBrk="0">
              <a:lnSpc>
                <a:spcPct val="148000"/>
              </a:lnSpc>
              <a:spcBef>
                <a:spcPts val="1159"/>
              </a:spcBef>
              <a:tabLst>
                <a:tab pos="132080" algn="l"/>
              </a:tabLst>
            </a:pPr>
            <a:r>
              <a:rPr sz="1200" kern="0" spc="0" dirty="0">
                <a:solidFill>
                  <a:srgbClr val="000000">
                    <a:alpha val="100000"/>
                  </a:srgbClr>
                </a:solidFill>
                <a:latin typeface="KaiTi"/>
                <a:ea typeface="KaiTi"/>
                <a:cs typeface="KaiTi"/>
              </a:rPr>
              <a:t>	</a:t>
            </a:r>
            <a:r>
              <a:rPr sz="1200" kern="0" spc="60" dirty="0">
                <a:solidFill>
                  <a:srgbClr val="000000">
                    <a:alpha val="100000"/>
                  </a:srgbClr>
                </a:solidFill>
                <a:latin typeface="KaiTi"/>
                <a:ea typeface="KaiTi"/>
                <a:cs typeface="KaiTi"/>
              </a:rPr>
              <a:t>  </a:t>
            </a:r>
            <a:r>
              <a:rPr sz="1200" kern="0" spc="-10" dirty="0">
                <a:solidFill>
                  <a:srgbClr val="000000">
                    <a:alpha val="100000"/>
                  </a:srgbClr>
                </a:solidFill>
                <a:latin typeface="KaiTi"/>
                <a:ea typeface="KaiTi"/>
                <a:cs typeface="KaiTi"/>
              </a:rPr>
              <a:t>氧化物化学式的书写</a:t>
            </a:r>
            <a:r>
              <a:rPr sz="1200" kern="0" spc="-20" dirty="0">
                <a:solidFill>
                  <a:srgbClr val="000000">
                    <a:alpha val="100000"/>
                  </a:srgbClr>
                </a:solidFill>
                <a:latin typeface="KaiTi"/>
                <a:ea typeface="KaiTi"/>
                <a:cs typeface="KaiTi"/>
              </a:rPr>
              <a:t>，一般把氧的元素符号写在右边，然后在元素符号右下角标出每个</a:t>
            </a:r>
            <a:r>
              <a:rPr sz="1200" kern="0" spc="10" dirty="0">
                <a:solidFill>
                  <a:srgbClr val="000000">
                    <a:alpha val="100000"/>
                  </a:srgbClr>
                </a:solidFill>
                <a:latin typeface="KaiTi"/>
                <a:ea typeface="KaiTi"/>
                <a:cs typeface="KaiTi"/>
              </a:rPr>
              <a:t>分子中含该元素的原子个数。读法分为两种情况：</a:t>
            </a:r>
            <a:r>
              <a:rPr sz="1200" kern="0" spc="10" dirty="0">
                <a:solidFill>
                  <a:srgbClr val="000000">
                    <a:alpha val="100000"/>
                  </a:srgbClr>
                </a:solidFill>
                <a:latin typeface="Times New Roman"/>
                <a:ea typeface="Times New Roman"/>
                <a:cs typeface="Times New Roman"/>
              </a:rPr>
              <a:t>(1)</a:t>
            </a:r>
            <a:r>
              <a:rPr sz="1200" kern="0" spc="10" dirty="0">
                <a:solidFill>
                  <a:srgbClr val="000000">
                    <a:alpha val="100000"/>
                  </a:srgbClr>
                </a:solidFill>
                <a:latin typeface="KaiTi"/>
                <a:ea typeface="KaiTi"/>
                <a:cs typeface="KaiTi"/>
              </a:rPr>
              <a:t>非金属元素与氧元素组成的氧化</a:t>
            </a:r>
            <a:r>
              <a:rPr sz="1200" kern="0" spc="0" dirty="0">
                <a:solidFill>
                  <a:srgbClr val="000000">
                    <a:alpha val="100000"/>
                  </a:srgbClr>
                </a:solidFill>
                <a:latin typeface="KaiTi"/>
                <a:ea typeface="KaiTi"/>
                <a:cs typeface="KaiTi"/>
              </a:rPr>
              <a:t>物读作</a:t>
            </a:r>
            <a:r>
              <a:rPr sz="1200" kern="0" spc="0" dirty="0">
                <a:solidFill>
                  <a:srgbClr val="000000">
                    <a:alpha val="100000"/>
                  </a:srgbClr>
                </a:solidFill>
                <a:latin typeface="Times New Roman"/>
                <a:ea typeface="Times New Roman"/>
                <a:cs typeface="Times New Roman"/>
              </a:rPr>
              <a:t>“</a:t>
            </a:r>
            <a:r>
              <a:rPr sz="1200" kern="0" spc="0" dirty="0">
                <a:solidFill>
                  <a:srgbClr val="000000">
                    <a:alpha val="100000"/>
                  </a:srgbClr>
                </a:solidFill>
                <a:latin typeface="KaiTi"/>
                <a:ea typeface="KaiTi"/>
                <a:cs typeface="KaiTi"/>
              </a:rPr>
              <a:t>几氧化几某</a:t>
            </a:r>
            <a:r>
              <a:rPr sz="1200" kern="0" spc="0" dirty="0">
                <a:solidFill>
                  <a:srgbClr val="000000">
                    <a:alpha val="100000"/>
                  </a:srgbClr>
                </a:solidFill>
                <a:latin typeface="Times New Roman"/>
                <a:ea typeface="Times New Roman"/>
                <a:cs typeface="Times New Roman"/>
              </a:rPr>
              <a:t>”</a:t>
            </a:r>
            <a:r>
              <a:rPr sz="1200" kern="0" spc="0" dirty="0">
                <a:solidFill>
                  <a:srgbClr val="000000">
                    <a:alpha val="100000"/>
                  </a:srgbClr>
                </a:solidFill>
                <a:latin typeface="KaiTi"/>
                <a:ea typeface="KaiTi"/>
                <a:cs typeface="KaiTi"/>
              </a:rPr>
              <a:t>。如：二氧化碳</a:t>
            </a:r>
            <a:r>
              <a:rPr sz="1200" kern="0" spc="0" dirty="0">
                <a:solidFill>
                  <a:srgbClr val="000000">
                    <a:alpha val="100000"/>
                  </a:srgbClr>
                </a:solidFill>
                <a:latin typeface="Times New Roman"/>
                <a:ea typeface="Times New Roman"/>
                <a:cs typeface="Times New Roman"/>
              </a:rPr>
              <a:t>[CO</a:t>
            </a:r>
            <a:r>
              <a:rPr sz="1200" kern="0" spc="0" baseline="-4340" dirty="0">
                <a:solidFill>
                  <a:srgbClr val="000000">
                    <a:alpha val="100000"/>
                  </a:srgbClr>
                </a:solidFill>
                <a:latin typeface="Times New Roman"/>
                <a:ea typeface="Times New Roman"/>
                <a:cs typeface="Times New Roman"/>
              </a:rPr>
              <a:t>2</a:t>
            </a:r>
            <a:r>
              <a:rPr sz="1200" kern="0" spc="0" dirty="0">
                <a:solidFill>
                  <a:srgbClr val="000000">
                    <a:alpha val="100000"/>
                  </a:srgbClr>
                </a:solidFill>
                <a:latin typeface="Times New Roman"/>
                <a:ea typeface="Times New Roman"/>
                <a:cs typeface="Times New Roman"/>
              </a:rPr>
              <a:t>]</a:t>
            </a:r>
            <a:r>
              <a:rPr sz="1200" kern="0" spc="0" dirty="0">
                <a:solidFill>
                  <a:srgbClr val="000000">
                    <a:alpha val="100000"/>
                  </a:srgbClr>
                </a:solidFill>
                <a:latin typeface="KaiTi"/>
                <a:ea typeface="KaiTi"/>
                <a:cs typeface="KaiTi"/>
              </a:rPr>
              <a:t>、五氧化二磷</a:t>
            </a:r>
            <a:r>
              <a:rPr sz="1200" kern="0" spc="0" dirty="0">
                <a:solidFill>
                  <a:srgbClr val="000000">
                    <a:alpha val="100000"/>
                  </a:srgbClr>
                </a:solidFill>
                <a:latin typeface="Times New Roman"/>
                <a:ea typeface="Times New Roman"/>
                <a:cs typeface="Times New Roman"/>
              </a:rPr>
              <a:t>[P</a:t>
            </a:r>
            <a:r>
              <a:rPr sz="1200" kern="0" spc="0" baseline="-4340" dirty="0">
                <a:solidFill>
                  <a:srgbClr val="000000">
                    <a:alpha val="100000"/>
                  </a:srgbClr>
                </a:solidFill>
                <a:latin typeface="Times New Roman"/>
                <a:ea typeface="Times New Roman"/>
                <a:cs typeface="Times New Roman"/>
              </a:rPr>
              <a:t>2</a:t>
            </a:r>
            <a:r>
              <a:rPr sz="1200" kern="0" spc="0" dirty="0">
                <a:solidFill>
                  <a:srgbClr val="000000">
                    <a:alpha val="100000"/>
                  </a:srgbClr>
                </a:solidFill>
                <a:latin typeface="Times New Roman"/>
                <a:ea typeface="Times New Roman"/>
                <a:cs typeface="Times New Roman"/>
              </a:rPr>
              <a:t>O</a:t>
            </a:r>
            <a:r>
              <a:rPr sz="1200" kern="0" spc="0" baseline="-4340" dirty="0">
                <a:solidFill>
                  <a:srgbClr val="000000">
                    <a:alpha val="100000"/>
                  </a:srgbClr>
                </a:solidFill>
                <a:latin typeface="Times New Roman"/>
                <a:ea typeface="Times New Roman"/>
                <a:cs typeface="Times New Roman"/>
              </a:rPr>
              <a:t>5</a:t>
            </a:r>
            <a:r>
              <a:rPr sz="1200" kern="0" spc="0" dirty="0">
                <a:solidFill>
                  <a:srgbClr val="000000">
                    <a:alpha val="100000"/>
                  </a:srgbClr>
                </a:solidFill>
                <a:latin typeface="Times New Roman"/>
                <a:ea typeface="Times New Roman"/>
                <a:cs typeface="Times New Roman"/>
              </a:rPr>
              <a:t>]</a:t>
            </a:r>
            <a:r>
              <a:rPr sz="1200" kern="0" spc="0" dirty="0">
                <a:solidFill>
                  <a:srgbClr val="000000">
                    <a:alpha val="100000"/>
                  </a:srgbClr>
                </a:solidFill>
                <a:latin typeface="KaiTi"/>
                <a:ea typeface="KaiTi"/>
                <a:cs typeface="KaiTi"/>
              </a:rPr>
              <a:t>等；</a:t>
            </a:r>
            <a:r>
              <a:rPr sz="1200" kern="0" spc="0" dirty="0">
                <a:solidFill>
                  <a:srgbClr val="000000">
                    <a:alpha val="100000"/>
                  </a:srgbClr>
                </a:solidFill>
                <a:latin typeface="Times New Roman"/>
                <a:ea typeface="Times New Roman"/>
                <a:cs typeface="Times New Roman"/>
              </a:rPr>
              <a:t>(2)</a:t>
            </a:r>
            <a:r>
              <a:rPr sz="1200" kern="0" spc="280" dirty="0">
                <a:solidFill>
                  <a:srgbClr val="000000">
                    <a:alpha val="100000"/>
                  </a:srgbClr>
                </a:solidFill>
                <a:latin typeface="Times New Roman"/>
                <a:ea typeface="Times New Roman"/>
                <a:cs typeface="Times New Roman"/>
              </a:rPr>
              <a:t> </a:t>
            </a:r>
            <a:r>
              <a:rPr sz="1200" kern="0" spc="0" dirty="0">
                <a:solidFill>
                  <a:srgbClr val="000000">
                    <a:alpha val="100000"/>
                  </a:srgbClr>
                </a:solidFill>
                <a:latin typeface="KaiTi"/>
                <a:ea typeface="KaiTi"/>
                <a:cs typeface="KaiTi"/>
              </a:rPr>
              <a:t>金属元素与</a:t>
            </a:r>
            <a:r>
              <a:rPr sz="1200" kern="0" spc="-10" dirty="0">
                <a:solidFill>
                  <a:srgbClr val="000000">
                    <a:alpha val="100000"/>
                  </a:srgbClr>
                </a:solidFill>
                <a:latin typeface="KaiTi"/>
                <a:ea typeface="KaiTi"/>
                <a:cs typeface="KaiTi"/>
              </a:rPr>
              <a:t>氧元</a:t>
            </a:r>
            <a:r>
              <a:rPr sz="1200" kern="0" spc="-20" dirty="0">
                <a:solidFill>
                  <a:srgbClr val="000000">
                    <a:alpha val="100000"/>
                  </a:srgbClr>
                </a:solidFill>
                <a:latin typeface="KaiTi"/>
                <a:ea typeface="KaiTi"/>
                <a:cs typeface="KaiTi"/>
              </a:rPr>
              <a:t>素组成的氧化物，一般读作</a:t>
            </a:r>
            <a:r>
              <a:rPr sz="1200" kern="0" spc="-20" dirty="0">
                <a:solidFill>
                  <a:srgbClr val="000000">
                    <a:alpha val="100000"/>
                  </a:srgbClr>
                </a:solidFill>
                <a:latin typeface="Times New Roman"/>
                <a:ea typeface="Times New Roman"/>
                <a:cs typeface="Times New Roman"/>
              </a:rPr>
              <a:t>“</a:t>
            </a:r>
            <a:r>
              <a:rPr sz="1200" kern="0" spc="-20" dirty="0">
                <a:solidFill>
                  <a:srgbClr val="000000">
                    <a:alpha val="100000"/>
                  </a:srgbClr>
                </a:solidFill>
                <a:latin typeface="KaiTi"/>
                <a:ea typeface="KaiTi"/>
                <a:cs typeface="KaiTi"/>
              </a:rPr>
              <a:t>氧化某</a:t>
            </a:r>
            <a:r>
              <a:rPr sz="1200" kern="0" spc="-20" dirty="0">
                <a:solidFill>
                  <a:srgbClr val="000000">
                    <a:alpha val="100000"/>
                  </a:srgbClr>
                </a:solidFill>
                <a:latin typeface="Times New Roman"/>
                <a:ea typeface="Times New Roman"/>
                <a:cs typeface="Times New Roman"/>
              </a:rPr>
              <a:t>”</a:t>
            </a:r>
            <a:r>
              <a:rPr sz="1200" kern="0" spc="-20" dirty="0">
                <a:solidFill>
                  <a:srgbClr val="000000">
                    <a:alpha val="100000"/>
                  </a:srgbClr>
                </a:solidFill>
                <a:latin typeface="KaiTi"/>
                <a:ea typeface="KaiTi"/>
                <a:cs typeface="KaiTi"/>
              </a:rPr>
              <a:t>。如：</a:t>
            </a:r>
            <a:r>
              <a:rPr sz="1200" kern="0" spc="250" dirty="0">
                <a:solidFill>
                  <a:srgbClr val="000000">
                    <a:alpha val="100000"/>
                  </a:srgbClr>
                </a:solidFill>
                <a:latin typeface="KaiTi"/>
                <a:ea typeface="KaiTi"/>
                <a:cs typeface="KaiTi"/>
              </a:rPr>
              <a:t> </a:t>
            </a:r>
            <a:r>
              <a:rPr sz="1200" kern="0" spc="-20" dirty="0">
                <a:solidFill>
                  <a:srgbClr val="000000">
                    <a:alpha val="100000"/>
                  </a:srgbClr>
                </a:solidFill>
                <a:latin typeface="KaiTi"/>
                <a:ea typeface="KaiTi"/>
                <a:cs typeface="KaiTi"/>
              </a:rPr>
              <a:t>氧化镁</a:t>
            </a:r>
            <a:r>
              <a:rPr sz="1200" kern="0" spc="-20" dirty="0">
                <a:solidFill>
                  <a:srgbClr val="000000">
                    <a:alpha val="100000"/>
                  </a:srgbClr>
                </a:solidFill>
                <a:latin typeface="Times New Roman"/>
                <a:ea typeface="Times New Roman"/>
                <a:cs typeface="Times New Roman"/>
              </a:rPr>
              <a:t>[M</a:t>
            </a:r>
            <a:r>
              <a:rPr sz="1200" kern="0" spc="-30" dirty="0">
                <a:solidFill>
                  <a:srgbClr val="000000">
                    <a:alpha val="100000"/>
                  </a:srgbClr>
                </a:solidFill>
                <a:latin typeface="Times New Roman"/>
                <a:ea typeface="Times New Roman"/>
                <a:cs typeface="Times New Roman"/>
              </a:rPr>
              <a:t>gO]</a:t>
            </a:r>
            <a:r>
              <a:rPr sz="1200" kern="0" spc="-30" dirty="0">
                <a:solidFill>
                  <a:srgbClr val="000000">
                    <a:alpha val="100000"/>
                  </a:srgbClr>
                </a:solidFill>
                <a:latin typeface="KaiTi"/>
                <a:ea typeface="KaiTi"/>
                <a:cs typeface="KaiTi"/>
              </a:rPr>
              <a:t>、氧化铝</a:t>
            </a:r>
            <a:r>
              <a:rPr sz="1200" kern="0" spc="-30" dirty="0">
                <a:solidFill>
                  <a:srgbClr val="000000">
                    <a:alpha val="100000"/>
                  </a:srgbClr>
                </a:solidFill>
                <a:latin typeface="Times New Roman"/>
                <a:ea typeface="Times New Roman"/>
                <a:cs typeface="Times New Roman"/>
              </a:rPr>
              <a:t>[Al</a:t>
            </a:r>
            <a:r>
              <a:rPr sz="1200" kern="0" spc="-30" baseline="-4340" dirty="0">
                <a:solidFill>
                  <a:srgbClr val="000000">
                    <a:alpha val="100000"/>
                  </a:srgbClr>
                </a:solidFill>
                <a:latin typeface="Times New Roman"/>
                <a:ea typeface="Times New Roman"/>
                <a:cs typeface="Times New Roman"/>
              </a:rPr>
              <a:t>2</a:t>
            </a:r>
            <a:r>
              <a:rPr sz="1200" kern="0" spc="-30" dirty="0">
                <a:solidFill>
                  <a:srgbClr val="000000">
                    <a:alpha val="100000"/>
                  </a:srgbClr>
                </a:solidFill>
                <a:latin typeface="Times New Roman"/>
                <a:ea typeface="Times New Roman"/>
                <a:cs typeface="Times New Roman"/>
              </a:rPr>
              <a:t>O</a:t>
            </a:r>
            <a:r>
              <a:rPr sz="1200" kern="0" spc="-30" baseline="-4340" dirty="0">
                <a:solidFill>
                  <a:srgbClr val="000000">
                    <a:alpha val="100000"/>
                  </a:srgbClr>
                </a:solidFill>
                <a:latin typeface="Times New Roman"/>
                <a:ea typeface="Times New Roman"/>
                <a:cs typeface="Times New Roman"/>
              </a:rPr>
              <a:t>3</a:t>
            </a:r>
            <a:r>
              <a:rPr sz="1200" kern="0" spc="-30" dirty="0">
                <a:solidFill>
                  <a:srgbClr val="000000">
                    <a:alpha val="100000"/>
                  </a:srgbClr>
                </a:solidFill>
                <a:latin typeface="Times New Roman"/>
                <a:ea typeface="Times New Roman"/>
                <a:cs typeface="Times New Roman"/>
              </a:rPr>
              <a:t>]</a:t>
            </a:r>
            <a:r>
              <a:rPr sz="1200" kern="0" spc="-30" dirty="0">
                <a:solidFill>
                  <a:srgbClr val="000000">
                    <a:alpha val="100000"/>
                  </a:srgbClr>
                </a:solidFill>
                <a:latin typeface="KaiTi"/>
                <a:ea typeface="KaiTi"/>
                <a:cs typeface="KaiTi"/>
              </a:rPr>
              <a:t>等。但也有些</a:t>
            </a:r>
            <a:r>
              <a:rPr sz="1200" kern="0" spc="0" dirty="0">
                <a:solidFill>
                  <a:srgbClr val="000000">
                    <a:alpha val="100000"/>
                  </a:srgbClr>
                </a:solidFill>
                <a:latin typeface="KaiTi"/>
                <a:ea typeface="KaiTi"/>
                <a:cs typeface="KaiTi"/>
              </a:rPr>
              <a:t>例外，例如四氧化三铁</a:t>
            </a:r>
            <a:r>
              <a:rPr sz="1200" kern="0" spc="0" dirty="0">
                <a:solidFill>
                  <a:srgbClr val="000000">
                    <a:alpha val="100000"/>
                  </a:srgbClr>
                </a:solidFill>
                <a:latin typeface="Times New Roman"/>
                <a:ea typeface="Times New Roman"/>
                <a:cs typeface="Times New Roman"/>
              </a:rPr>
              <a:t>[Fe</a:t>
            </a:r>
            <a:r>
              <a:rPr sz="1200" kern="0" spc="0" baseline="-4340" dirty="0">
                <a:solidFill>
                  <a:srgbClr val="000000">
                    <a:alpha val="100000"/>
                  </a:srgbClr>
                </a:solidFill>
                <a:latin typeface="Times New Roman"/>
                <a:ea typeface="Times New Roman"/>
                <a:cs typeface="Times New Roman"/>
              </a:rPr>
              <a:t>3</a:t>
            </a:r>
            <a:r>
              <a:rPr sz="1200" kern="0" spc="0" dirty="0">
                <a:solidFill>
                  <a:srgbClr val="000000">
                    <a:alpha val="100000"/>
                  </a:srgbClr>
                </a:solidFill>
                <a:latin typeface="Times New Roman"/>
                <a:ea typeface="Times New Roman"/>
                <a:cs typeface="Times New Roman"/>
              </a:rPr>
              <a:t>O</a:t>
            </a:r>
            <a:r>
              <a:rPr sz="1200" kern="0" spc="0" baseline="-4340" dirty="0">
                <a:solidFill>
                  <a:srgbClr val="000000">
                    <a:alpha val="100000"/>
                  </a:srgbClr>
                </a:solidFill>
                <a:latin typeface="Times New Roman"/>
                <a:ea typeface="Times New Roman"/>
                <a:cs typeface="Times New Roman"/>
              </a:rPr>
              <a:t>4</a:t>
            </a:r>
            <a:r>
              <a:rPr sz="1200" kern="0" spc="-10"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KaiTi"/>
                <a:ea typeface="KaiTi"/>
                <a:cs typeface="KaiTi"/>
              </a:rPr>
              <a:t>。</a:t>
            </a:r>
            <a:endParaRPr sz="1200" dirty="0">
              <a:latin typeface="KaiTi"/>
              <a:ea typeface="KaiTi"/>
              <a:cs typeface="KaiTi"/>
            </a:endParaRPr>
          </a:p>
          <a:p>
            <a:pPr marL="293370" indent="-269240" algn="l" rtl="0" eaLnBrk="0">
              <a:lnSpc>
                <a:spcPct val="139000"/>
              </a:lnSpc>
              <a:spcBef>
                <a:spcPts val="1006"/>
              </a:spcBef>
              <a:tabLst>
                <a:tab pos="132080" algn="l"/>
              </a:tabLst>
            </a:pPr>
            <a:r>
              <a:rPr sz="1200" kern="0" spc="0" dirty="0">
                <a:solidFill>
                  <a:srgbClr val="000000">
                    <a:alpha val="100000"/>
                  </a:srgbClr>
                </a:solidFill>
                <a:latin typeface="KaiTi"/>
                <a:ea typeface="KaiTi"/>
                <a:cs typeface="KaiTi"/>
              </a:rPr>
              <a:t>	</a:t>
            </a:r>
            <a:r>
              <a:rPr sz="1200" kern="0" spc="110" dirty="0">
                <a:solidFill>
                  <a:srgbClr val="000000">
                    <a:alpha val="100000"/>
                  </a:srgbClr>
                </a:solidFill>
                <a:latin typeface="KaiTi"/>
                <a:ea typeface="KaiTi"/>
                <a:cs typeface="KaiTi"/>
              </a:rPr>
              <a:t>  </a:t>
            </a:r>
            <a:r>
              <a:rPr sz="1200" kern="0" spc="-20" dirty="0">
                <a:solidFill>
                  <a:srgbClr val="000000">
                    <a:alpha val="100000"/>
                  </a:srgbClr>
                </a:solidFill>
                <a:latin typeface="KaiTi"/>
                <a:ea typeface="KaiTi"/>
                <a:cs typeface="KaiTi"/>
              </a:rPr>
              <a:t>由金属元素和非金属元素组成的化合物，习惯上把金属元素的符号写在左侧，非金属</a:t>
            </a:r>
            <a:r>
              <a:rPr sz="1200" kern="0" spc="-30" dirty="0">
                <a:solidFill>
                  <a:srgbClr val="000000">
                    <a:alpha val="100000"/>
                  </a:srgbClr>
                </a:solidFill>
                <a:latin typeface="KaiTi"/>
                <a:ea typeface="KaiTi"/>
                <a:cs typeface="KaiTi"/>
              </a:rPr>
              <a:t>元</a:t>
            </a:r>
            <a:r>
              <a:rPr sz="1200" kern="0" spc="-20" dirty="0">
                <a:solidFill>
                  <a:srgbClr val="000000">
                    <a:alpha val="100000"/>
                  </a:srgbClr>
                </a:solidFill>
                <a:latin typeface="KaiTi"/>
                <a:ea typeface="KaiTi"/>
                <a:cs typeface="KaiTi"/>
              </a:rPr>
              <a:t>素的符号写在右侧，</a:t>
            </a:r>
            <a:r>
              <a:rPr sz="1200" kern="0" spc="-30" dirty="0">
                <a:solidFill>
                  <a:srgbClr val="000000">
                    <a:alpha val="100000"/>
                  </a:srgbClr>
                </a:solidFill>
                <a:latin typeface="KaiTi"/>
                <a:ea typeface="KaiTi"/>
                <a:cs typeface="KaiTi"/>
              </a:rPr>
              <a:t>然后标出相应的原子个数，</a:t>
            </a:r>
            <a:r>
              <a:rPr sz="1200" kern="0" spc="-30" dirty="0">
                <a:solidFill>
                  <a:srgbClr val="0101FF">
                    <a:alpha val="100000"/>
                  </a:srgbClr>
                </a:solidFill>
                <a:latin typeface="KaiTi"/>
                <a:ea typeface="KaiTi"/>
                <a:cs typeface="KaiTi"/>
              </a:rPr>
              <a:t>读作</a:t>
            </a:r>
            <a:r>
              <a:rPr sz="1200" kern="0" spc="-30" dirty="0">
                <a:solidFill>
                  <a:srgbClr val="0101FF">
                    <a:alpha val="100000"/>
                  </a:srgbClr>
                </a:solidFill>
                <a:latin typeface="Times New Roman"/>
                <a:ea typeface="Times New Roman"/>
                <a:cs typeface="Times New Roman"/>
              </a:rPr>
              <a:t>“</a:t>
            </a:r>
            <a:r>
              <a:rPr sz="1200" kern="0" spc="-30" dirty="0">
                <a:solidFill>
                  <a:srgbClr val="0101FF">
                    <a:alpha val="100000"/>
                  </a:srgbClr>
                </a:solidFill>
                <a:latin typeface="KaiTi"/>
                <a:ea typeface="KaiTi"/>
                <a:cs typeface="KaiTi"/>
              </a:rPr>
              <a:t>某化某</a:t>
            </a:r>
            <a:r>
              <a:rPr sz="1200" kern="0" spc="-30" dirty="0">
                <a:solidFill>
                  <a:srgbClr val="0101FF">
                    <a:alpha val="100000"/>
                  </a:srgbClr>
                </a:solidFill>
                <a:latin typeface="Times New Roman"/>
                <a:ea typeface="Times New Roman"/>
                <a:cs typeface="Times New Roman"/>
              </a:rPr>
              <a:t>”</a:t>
            </a:r>
            <a:r>
              <a:rPr sz="1200" kern="0" spc="-30" dirty="0">
                <a:solidFill>
                  <a:srgbClr val="000000">
                    <a:alpha val="100000"/>
                  </a:srgbClr>
                </a:solidFill>
                <a:latin typeface="KaiTi"/>
                <a:ea typeface="KaiTi"/>
                <a:cs typeface="KaiTi"/>
              </a:rPr>
              <a:t>。如：</a:t>
            </a:r>
            <a:r>
              <a:rPr sz="1200" kern="0" spc="310" dirty="0">
                <a:solidFill>
                  <a:srgbClr val="000000">
                    <a:alpha val="100000"/>
                  </a:srgbClr>
                </a:solidFill>
                <a:latin typeface="KaiTi"/>
                <a:ea typeface="KaiTi"/>
                <a:cs typeface="KaiTi"/>
              </a:rPr>
              <a:t> </a:t>
            </a:r>
            <a:r>
              <a:rPr sz="1200" kern="0" spc="-30" dirty="0">
                <a:solidFill>
                  <a:srgbClr val="000000">
                    <a:alpha val="100000"/>
                  </a:srgbClr>
                </a:solidFill>
                <a:latin typeface="KaiTi"/>
                <a:ea typeface="KaiTi"/>
                <a:cs typeface="KaiTi"/>
              </a:rPr>
              <a:t>氯化钠</a:t>
            </a:r>
            <a:r>
              <a:rPr sz="1200" kern="0" spc="-30" dirty="0">
                <a:solidFill>
                  <a:srgbClr val="000000">
                    <a:alpha val="100000"/>
                  </a:srgbClr>
                </a:solidFill>
                <a:latin typeface="Times New Roman"/>
                <a:ea typeface="Times New Roman"/>
                <a:cs typeface="Times New Roman"/>
              </a:rPr>
              <a:t>[NaCl]</a:t>
            </a:r>
            <a:r>
              <a:rPr sz="1200" kern="0" spc="-30" dirty="0">
                <a:solidFill>
                  <a:srgbClr val="000000">
                    <a:alpha val="100000"/>
                  </a:srgbClr>
                </a:solidFill>
                <a:latin typeface="KaiTi"/>
                <a:ea typeface="KaiTi"/>
                <a:cs typeface="KaiTi"/>
              </a:rPr>
              <a:t>、硫</a:t>
            </a:r>
            <a:r>
              <a:rPr sz="1200" kern="0" spc="-10" dirty="0">
                <a:solidFill>
                  <a:srgbClr val="000000">
                    <a:alpha val="100000"/>
                  </a:srgbClr>
                </a:solidFill>
                <a:latin typeface="KaiTi"/>
                <a:ea typeface="KaiTi"/>
                <a:cs typeface="KaiTi"/>
              </a:rPr>
              <a:t>化钠</a:t>
            </a:r>
            <a:r>
              <a:rPr sz="1200" kern="0" spc="-10" dirty="0">
                <a:solidFill>
                  <a:srgbClr val="000000">
                    <a:alpha val="100000"/>
                  </a:srgbClr>
                </a:solidFill>
                <a:latin typeface="Times New Roman"/>
                <a:ea typeface="Times New Roman"/>
                <a:cs typeface="Times New Roman"/>
              </a:rPr>
              <a:t>[Na</a:t>
            </a:r>
            <a:r>
              <a:rPr sz="1200" kern="0" spc="-10" baseline="-4340" dirty="0">
                <a:solidFill>
                  <a:srgbClr val="000000">
                    <a:alpha val="100000"/>
                  </a:srgbClr>
                </a:solidFill>
                <a:latin typeface="Times New Roman"/>
                <a:ea typeface="Times New Roman"/>
                <a:cs typeface="Times New Roman"/>
              </a:rPr>
              <a:t>2</a:t>
            </a:r>
            <a:r>
              <a:rPr sz="700" kern="0" spc="-6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Times New Roman"/>
                <a:ea typeface="Times New Roman"/>
                <a:cs typeface="Times New Roman"/>
              </a:rPr>
              <a:t>S]</a:t>
            </a:r>
            <a:r>
              <a:rPr sz="1200" kern="0" spc="-10" dirty="0">
                <a:solidFill>
                  <a:srgbClr val="000000">
                    <a:alpha val="100000"/>
                  </a:srgbClr>
                </a:solidFill>
                <a:latin typeface="KaiTi"/>
                <a:ea typeface="KaiTi"/>
                <a:cs typeface="KaiTi"/>
              </a:rPr>
              <a:t>、氯化钡</a:t>
            </a:r>
            <a:r>
              <a:rPr sz="1200" kern="0" spc="-10" dirty="0">
                <a:solidFill>
                  <a:srgbClr val="000000">
                    <a:alpha val="100000"/>
                  </a:srgbClr>
                </a:solidFill>
                <a:latin typeface="Times New Roman"/>
                <a:ea typeface="Times New Roman"/>
                <a:cs typeface="Times New Roman"/>
              </a:rPr>
              <a:t>[BaCl</a:t>
            </a:r>
            <a:r>
              <a:rPr sz="1200" kern="0" spc="-10" baseline="-4340"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KaiTi"/>
                <a:ea typeface="KaiTi"/>
                <a:cs typeface="KaiTi"/>
              </a:rPr>
              <a:t>等。</a:t>
            </a:r>
            <a:endParaRPr sz="1200" dirty="0">
              <a:latin typeface="KaiTi"/>
              <a:ea typeface="KaiTi"/>
              <a:cs typeface="KaiTi"/>
            </a:endParaRPr>
          </a:p>
          <a:p>
            <a:pPr marL="24130" algn="l" rtl="0" eaLnBrk="0">
              <a:lnSpc>
                <a:spcPct val="90000"/>
              </a:lnSpc>
              <a:spcBef>
                <a:spcPts val="995"/>
              </a:spcBef>
              <a:tabLst/>
            </a:pPr>
            <a:r>
              <a:rPr sz="1200" kern="0" spc="-20" dirty="0">
                <a:solidFill>
                  <a:srgbClr val="0101FF">
                    <a:alpha val="100000"/>
                  </a:srgbClr>
                </a:solidFill>
                <a:latin typeface="Wingdings"/>
                <a:ea typeface="Wingdings"/>
                <a:cs typeface="Wingdings"/>
              </a:rPr>
              <a:t>l </a:t>
            </a:r>
            <a:r>
              <a:rPr sz="1200" kern="0" spc="-20" dirty="0">
                <a:solidFill>
                  <a:srgbClr val="000000">
                    <a:alpha val="100000"/>
                  </a:srgbClr>
                </a:solidFill>
                <a:latin typeface="KaiTi"/>
                <a:ea typeface="KaiTi"/>
                <a:cs typeface="KaiTi"/>
              </a:rPr>
              <a:t>有些物质读法比较特殊：如</a:t>
            </a:r>
            <a:r>
              <a:rPr sz="1200" kern="0" spc="-26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CH</a:t>
            </a:r>
            <a:r>
              <a:rPr sz="1200" kern="0" spc="-20" baseline="-4340" dirty="0">
                <a:solidFill>
                  <a:srgbClr val="000000">
                    <a:alpha val="100000"/>
                  </a:srgbClr>
                </a:solidFill>
                <a:latin typeface="Times New Roman"/>
                <a:ea typeface="Times New Roman"/>
                <a:cs typeface="Times New Roman"/>
              </a:rPr>
              <a:t>4</a:t>
            </a:r>
            <a:r>
              <a:rPr sz="1200" kern="0" spc="-20" dirty="0">
                <a:solidFill>
                  <a:srgbClr val="000000">
                    <a:alpha val="100000"/>
                  </a:srgbClr>
                </a:solidFill>
                <a:latin typeface="Times New Roman"/>
                <a:ea typeface="Times New Roman"/>
                <a:cs typeface="Times New Roman"/>
              </a:rPr>
              <a:t>—</a:t>
            </a:r>
            <a:r>
              <a:rPr sz="1200" kern="0" spc="-20" dirty="0">
                <a:solidFill>
                  <a:srgbClr val="000000">
                    <a:alpha val="100000"/>
                  </a:srgbClr>
                </a:solidFill>
                <a:latin typeface="KaiTi"/>
                <a:ea typeface="KaiTi"/>
                <a:cs typeface="KaiTi"/>
              </a:rPr>
              <a:t>甲烷，</a:t>
            </a:r>
            <a:r>
              <a:rPr sz="1200" kern="0" spc="-30" dirty="0">
                <a:solidFill>
                  <a:srgbClr val="000000">
                    <a:alpha val="100000"/>
                  </a:srgbClr>
                </a:solidFill>
                <a:latin typeface="Times New Roman"/>
                <a:ea typeface="Times New Roman"/>
                <a:cs typeface="Times New Roman"/>
              </a:rPr>
              <a:t>NH</a:t>
            </a:r>
            <a:r>
              <a:rPr sz="1200" kern="0" spc="-30" baseline="-4340" dirty="0">
                <a:solidFill>
                  <a:srgbClr val="000000">
                    <a:alpha val="100000"/>
                  </a:srgbClr>
                </a:solidFill>
                <a:latin typeface="Times New Roman"/>
                <a:ea typeface="Times New Roman"/>
                <a:cs typeface="Times New Roman"/>
              </a:rPr>
              <a:t>3</a:t>
            </a:r>
            <a:r>
              <a:rPr sz="1200" kern="0" spc="-30" dirty="0">
                <a:solidFill>
                  <a:srgbClr val="000000">
                    <a:alpha val="100000"/>
                  </a:srgbClr>
                </a:solidFill>
                <a:latin typeface="Times New Roman"/>
                <a:ea typeface="Times New Roman"/>
                <a:cs typeface="Times New Roman"/>
              </a:rPr>
              <a:t>—</a:t>
            </a:r>
            <a:r>
              <a:rPr sz="1200" kern="0" spc="-30" dirty="0">
                <a:solidFill>
                  <a:srgbClr val="000000">
                    <a:alpha val="100000"/>
                  </a:srgbClr>
                </a:solidFill>
                <a:latin typeface="KaiTi"/>
                <a:ea typeface="KaiTi"/>
                <a:cs typeface="KaiTi"/>
              </a:rPr>
              <a:t>氨气。</a:t>
            </a:r>
            <a:endParaRPr sz="1200" dirty="0">
              <a:latin typeface="KaiTi"/>
              <a:ea typeface="KaiTi"/>
              <a:cs typeface="KaiTi"/>
            </a:endParaRPr>
          </a:p>
          <a:p>
            <a:pPr algn="l" rtl="0" eaLnBrk="0">
              <a:lnSpc>
                <a:spcPct val="114000"/>
              </a:lnSpc>
              <a:tabLst/>
            </a:pPr>
            <a:endParaRPr sz="1000" dirty="0">
              <a:latin typeface="Arial"/>
              <a:ea typeface="Arial"/>
              <a:cs typeface="Arial"/>
            </a:endParaRPr>
          </a:p>
          <a:p>
            <a:pPr algn="l" rtl="0" eaLnBrk="0">
              <a:lnSpc>
                <a:spcPct val="114000"/>
              </a:lnSpc>
              <a:tabLst/>
            </a:pPr>
            <a:endParaRPr sz="1000" dirty="0">
              <a:latin typeface="Arial"/>
              <a:ea typeface="Arial"/>
              <a:cs typeface="Arial"/>
            </a:endParaRPr>
          </a:p>
          <a:p>
            <a:pPr marL="13970" algn="l" rtl="0" eaLnBrk="0">
              <a:lnSpc>
                <a:spcPct val="90000"/>
              </a:lnSpc>
              <a:spcBef>
                <a:spcPts val="362"/>
              </a:spcBef>
              <a:tabLst/>
            </a:pPr>
            <a:r>
              <a:rPr sz="1200" kern="0" spc="0" dirty="0">
                <a:solidFill>
                  <a:srgbClr val="0101FF">
                    <a:alpha val="100000"/>
                  </a:srgbClr>
                </a:solidFill>
                <a:latin typeface="Times New Roman"/>
                <a:ea typeface="Times New Roman"/>
                <a:cs typeface="Times New Roman"/>
              </a:rPr>
              <a:t>4-1-3  </a:t>
            </a:r>
            <a:r>
              <a:rPr sz="1200" kern="0" spc="0" dirty="0">
                <a:solidFill>
                  <a:srgbClr val="0101FF">
                    <a:alpha val="100000"/>
                  </a:srgbClr>
                </a:solidFill>
                <a:latin typeface="KaiTi"/>
                <a:ea typeface="KaiTi"/>
                <a:cs typeface="KaiTi"/>
              </a:rPr>
              <a:t>相对分</a:t>
            </a:r>
            <a:r>
              <a:rPr sz="1200" kern="0" spc="-10" dirty="0">
                <a:solidFill>
                  <a:srgbClr val="0101FF">
                    <a:alpha val="100000"/>
                  </a:srgbClr>
                </a:solidFill>
                <a:latin typeface="KaiTi"/>
                <a:ea typeface="KaiTi"/>
                <a:cs typeface="KaiTi"/>
              </a:rPr>
              <a:t>子质量</a:t>
            </a:r>
            <a:endParaRPr sz="1200" dirty="0">
              <a:latin typeface="KaiTi"/>
              <a:ea typeface="KaiTi"/>
              <a:cs typeface="KaiTi"/>
            </a:endParaRPr>
          </a:p>
          <a:p>
            <a:pPr marL="25400" algn="l" rtl="0" eaLnBrk="0">
              <a:lnSpc>
                <a:spcPts val="1773"/>
              </a:lnSpc>
              <a:spcBef>
                <a:spcPts val="998"/>
              </a:spcBef>
              <a:tabLst>
                <a:tab pos="49530" algn="l"/>
              </a:tabLst>
            </a:pPr>
            <a:r>
              <a:rPr sz="1100" kern="0" spc="0" dirty="0">
                <a:solidFill>
                  <a:srgbClr val="000000">
                    <a:alpha val="100000"/>
                  </a:srgbClr>
                </a:solidFill>
                <a:latin typeface="KaiTi"/>
                <a:ea typeface="KaiTi"/>
                <a:cs typeface="KaiTi"/>
              </a:rPr>
              <a:t>	</a:t>
            </a:r>
            <a:r>
              <a:rPr sz="1800" kern="0" spc="-230" baseline="24209" dirty="0">
                <a:solidFill>
                  <a:srgbClr val="000000">
                    <a:alpha val="100000"/>
                  </a:srgbClr>
                </a:solidFill>
                <a:latin typeface="KaiTi"/>
                <a:ea typeface="KaiTi"/>
                <a:cs typeface="KaiTi"/>
              </a:rPr>
              <a:t>相</a:t>
            </a:r>
            <a:r>
              <a:rPr sz="900" kern="0" spc="-260" baseline="48419" dirty="0">
                <a:solidFill>
                  <a:srgbClr val="000000">
                    <a:alpha val="100000"/>
                  </a:srgbClr>
                </a:solidFill>
                <a:latin typeface="Times New Roman"/>
                <a:ea typeface="Times New Roman"/>
                <a:cs typeface="Times New Roman"/>
              </a:rPr>
              <a:t>iāng</a:t>
            </a:r>
            <a:r>
              <a:rPr sz="500" kern="0" spc="10" dirty="0">
                <a:solidFill>
                  <a:srgbClr val="000000">
                    <a:alpha val="100000"/>
                  </a:srgbClr>
                </a:solidFill>
                <a:latin typeface="Times New Roman"/>
                <a:ea typeface="Times New Roman"/>
                <a:cs typeface="Times New Roman"/>
              </a:rPr>
              <a:t>            </a:t>
            </a:r>
            <a:r>
              <a:rPr sz="500" kern="0" spc="0" dirty="0">
                <a:solidFill>
                  <a:srgbClr val="000000">
                    <a:alpha val="100000"/>
                  </a:srgbClr>
                </a:solidFill>
                <a:latin typeface="Times New Roman"/>
                <a:ea typeface="Times New Roman"/>
                <a:cs typeface="Times New Roman"/>
              </a:rPr>
              <a:t>                                   </a:t>
            </a:r>
            <a:r>
              <a:rPr sz="1800" kern="0" spc="40" baseline="-1834" dirty="0">
                <a:solidFill>
                  <a:srgbClr val="000000">
                    <a:alpha val="100000"/>
                  </a:srgbClr>
                </a:solidFill>
                <a:latin typeface="Times New Roman"/>
                <a:ea typeface="Times New Roman"/>
                <a:cs typeface="Times New Roman"/>
              </a:rPr>
              <a:t>[</a:t>
            </a:r>
            <a:r>
              <a:rPr sz="1800" kern="0" spc="0" baseline="-1834" dirty="0">
                <a:solidFill>
                  <a:srgbClr val="000000">
                    <a:alpha val="100000"/>
                  </a:srgbClr>
                </a:solidFill>
                <a:latin typeface="Times New Roman"/>
                <a:ea typeface="Times New Roman"/>
                <a:cs typeface="Times New Roman"/>
              </a:rPr>
              <a:t>relative</a:t>
            </a:r>
            <a:r>
              <a:rPr sz="1100" kern="0" spc="40" dirty="0">
                <a:solidFill>
                  <a:srgbClr val="000000">
                    <a:alpha val="100000"/>
                  </a:srgbClr>
                </a:solidFill>
                <a:latin typeface="Times New Roman"/>
                <a:ea typeface="Times New Roman"/>
                <a:cs typeface="Times New Roman"/>
              </a:rPr>
              <a:t> </a:t>
            </a:r>
            <a:r>
              <a:rPr sz="1800" kern="0" spc="0" baseline="-1834" dirty="0">
                <a:solidFill>
                  <a:srgbClr val="000000">
                    <a:alpha val="100000"/>
                  </a:srgbClr>
                </a:solidFill>
                <a:latin typeface="Times New Roman"/>
                <a:ea typeface="Times New Roman"/>
                <a:cs typeface="Times New Roman"/>
              </a:rPr>
              <a:t>molecular</a:t>
            </a:r>
            <a:r>
              <a:rPr sz="1100" kern="0" spc="40" dirty="0">
                <a:solidFill>
                  <a:srgbClr val="000000">
                    <a:alpha val="100000"/>
                  </a:srgbClr>
                </a:solidFill>
                <a:latin typeface="Times New Roman"/>
                <a:ea typeface="Times New Roman"/>
                <a:cs typeface="Times New Roman"/>
              </a:rPr>
              <a:t> </a:t>
            </a:r>
            <a:r>
              <a:rPr sz="1800" kern="0" spc="0" baseline="-1834" dirty="0">
                <a:solidFill>
                  <a:srgbClr val="000000">
                    <a:alpha val="100000"/>
                  </a:srgbClr>
                </a:solidFill>
                <a:latin typeface="Times New Roman"/>
                <a:ea typeface="Times New Roman"/>
                <a:cs typeface="Times New Roman"/>
              </a:rPr>
              <a:t>mass</a:t>
            </a:r>
            <a:r>
              <a:rPr sz="1800" kern="0" spc="40" baseline="-1834" dirty="0">
                <a:solidFill>
                  <a:srgbClr val="000000">
                    <a:alpha val="100000"/>
                  </a:srgbClr>
                </a:solidFill>
                <a:latin typeface="Times New Roman"/>
                <a:ea typeface="Times New Roman"/>
                <a:cs typeface="Times New Roman"/>
              </a:rPr>
              <a:t>]=</a:t>
            </a:r>
            <a:r>
              <a:rPr sz="1800" kern="0" spc="40" baseline="-1834" dirty="0">
                <a:solidFill>
                  <a:srgbClr val="000000">
                    <a:alpha val="100000"/>
                  </a:srgbClr>
                </a:solidFill>
                <a:latin typeface="KaiTi"/>
                <a:ea typeface="KaiTi"/>
                <a:cs typeface="KaiTi"/>
              </a:rPr>
              <a:t>化学式中各原子的相对原子质量</a:t>
            </a:r>
            <a:r>
              <a:rPr sz="1800" kern="0" spc="30" baseline="-1834" dirty="0">
                <a:solidFill>
                  <a:srgbClr val="000000">
                    <a:alpha val="100000"/>
                  </a:srgbClr>
                </a:solidFill>
                <a:latin typeface="KaiTi"/>
                <a:ea typeface="KaiTi"/>
                <a:cs typeface="KaiTi"/>
              </a:rPr>
              <a:t>之和，用符号</a:t>
            </a:r>
            <a:r>
              <a:rPr sz="1100" kern="0" spc="-220" dirty="0">
                <a:solidFill>
                  <a:srgbClr val="000000">
                    <a:alpha val="100000"/>
                  </a:srgbClr>
                </a:solidFill>
                <a:latin typeface="KaiTi"/>
                <a:ea typeface="KaiTi"/>
                <a:cs typeface="KaiTi"/>
              </a:rPr>
              <a:t> </a:t>
            </a:r>
            <a:r>
              <a:rPr sz="1800" kern="0" spc="0" baseline="-1834" dirty="0">
                <a:solidFill>
                  <a:srgbClr val="000000">
                    <a:alpha val="100000"/>
                  </a:srgbClr>
                </a:solidFill>
                <a:latin typeface="Times New Roman"/>
                <a:ea typeface="Times New Roman"/>
                <a:cs typeface="Times New Roman"/>
              </a:rPr>
              <a:t>Mr</a:t>
            </a:r>
            <a:r>
              <a:rPr sz="1800" kern="0" spc="30" baseline="-1834" dirty="0">
                <a:solidFill>
                  <a:srgbClr val="000000">
                    <a:alpha val="100000"/>
                  </a:srgbClr>
                </a:solidFill>
                <a:latin typeface="Times New Roman"/>
                <a:ea typeface="Times New Roman"/>
                <a:cs typeface="Times New Roman"/>
              </a:rPr>
              <a:t>(·)</a:t>
            </a:r>
            <a:endParaRPr sz="1800" baseline="-1834" dirty="0">
              <a:latin typeface="Times New Roman"/>
              <a:ea typeface="Times New Roman"/>
              <a:cs typeface="Times New Roman"/>
            </a:endParaRPr>
          </a:p>
          <a:p>
            <a:pPr marL="13970" algn="l" rtl="0" eaLnBrk="0">
              <a:lnSpc>
                <a:spcPct val="86000"/>
              </a:lnSpc>
              <a:spcBef>
                <a:spcPts val="1281"/>
              </a:spcBef>
              <a:tabLst/>
            </a:pPr>
            <a:r>
              <a:rPr sz="1200" kern="0" spc="0" dirty="0">
                <a:solidFill>
                  <a:srgbClr val="000000">
                    <a:alpha val="100000"/>
                  </a:srgbClr>
                </a:solidFill>
                <a:latin typeface="KaiTi"/>
                <a:ea typeface="KaiTi"/>
                <a:cs typeface="KaiTi"/>
              </a:rPr>
              <a:t>表示。</a:t>
            </a:r>
            <a:r>
              <a:rPr sz="1200" kern="0" spc="0" dirty="0">
                <a:solidFill>
                  <a:srgbClr val="000000">
                    <a:alpha val="100000"/>
                  </a:srgbClr>
                </a:solidFill>
                <a:latin typeface="KaiTi"/>
                <a:ea typeface="KaiTi"/>
                <a:cs typeface="KaiTi"/>
              </a:rPr>
              <a:t>  </a:t>
            </a:r>
            <a:r>
              <a:rPr sz="1200" kern="0" spc="0" dirty="0">
                <a:solidFill>
                  <a:srgbClr val="0101FF">
                    <a:alpha val="100000"/>
                  </a:srgbClr>
                </a:solidFill>
                <a:latin typeface="KaiTi"/>
                <a:ea typeface="KaiTi"/>
                <a:cs typeface="KaiTi"/>
              </a:rPr>
              <a:t>计算相对分子质量写出物质的化学式是关键，不要忘了各原子下的</a:t>
            </a:r>
            <a:r>
              <a:rPr sz="1200" kern="0" spc="-10" dirty="0">
                <a:solidFill>
                  <a:srgbClr val="0101FF">
                    <a:alpha val="100000"/>
                  </a:srgbClr>
                </a:solidFill>
                <a:latin typeface="KaiTi"/>
                <a:ea typeface="KaiTi"/>
                <a:cs typeface="KaiTi"/>
              </a:rPr>
              <a:t>系数</a:t>
            </a:r>
            <a:r>
              <a:rPr sz="1200" kern="0" spc="-10" dirty="0">
                <a:solidFill>
                  <a:srgbClr val="000000">
                    <a:alpha val="100000"/>
                  </a:srgbClr>
                </a:solidFill>
                <a:latin typeface="KaiTi"/>
                <a:ea typeface="KaiTi"/>
                <a:cs typeface="KaiTi"/>
              </a:rPr>
              <a:t>。</a:t>
            </a:r>
            <a:endParaRPr sz="1200" dirty="0">
              <a:latin typeface="KaiTi"/>
              <a:ea typeface="KaiTi"/>
              <a:cs typeface="KaiTi"/>
            </a:endParaRPr>
          </a:p>
          <a:p>
            <a:pPr marL="1934845" algn="l" rtl="0" eaLnBrk="0">
              <a:lnSpc>
                <a:spcPct val="77000"/>
              </a:lnSpc>
              <a:spcBef>
                <a:spcPts val="1252"/>
              </a:spcBef>
              <a:tabLst/>
            </a:pPr>
            <a:r>
              <a:rPr sz="1200" b="1" kern="0" spc="-20" dirty="0">
                <a:solidFill>
                  <a:srgbClr val="000000">
                    <a:alpha val="100000"/>
                  </a:srgbClr>
                </a:solidFill>
                <a:latin typeface="KaiTi"/>
                <a:ea typeface="KaiTi"/>
                <a:cs typeface="KaiTi"/>
              </a:rPr>
              <a:t>物质中元素的相对原子质量</a:t>
            </a:r>
            <a:r>
              <a:rPr sz="1200" kern="0" spc="-200" dirty="0">
                <a:solidFill>
                  <a:srgbClr val="000000">
                    <a:alpha val="100000"/>
                  </a:srgbClr>
                </a:solidFill>
                <a:latin typeface="KaiTi"/>
                <a:ea typeface="KaiTi"/>
                <a:cs typeface="KaiTi"/>
              </a:rPr>
              <a:t> </a:t>
            </a:r>
            <a:r>
              <a:rPr sz="1200" kern="0" spc="-20" dirty="0">
                <a:solidFill>
                  <a:srgbClr val="000000">
                    <a:alpha val="100000"/>
                  </a:srgbClr>
                </a:solidFill>
                <a:latin typeface="Cambria Math"/>
                <a:ea typeface="Cambria Math"/>
                <a:cs typeface="Cambria Math"/>
              </a:rPr>
              <a:t>×</a:t>
            </a:r>
            <a:r>
              <a:rPr sz="1200" kern="0" spc="110" dirty="0">
                <a:solidFill>
                  <a:srgbClr val="000000">
                    <a:alpha val="100000"/>
                  </a:srgbClr>
                </a:solidFill>
                <a:latin typeface="Cambria Math"/>
                <a:ea typeface="Cambria Math"/>
                <a:cs typeface="Cambria Math"/>
              </a:rPr>
              <a:t> </a:t>
            </a:r>
            <a:r>
              <a:rPr sz="1200" b="1" kern="0" spc="-20" dirty="0">
                <a:solidFill>
                  <a:srgbClr val="000000">
                    <a:alpha val="100000"/>
                  </a:srgbClr>
                </a:solidFill>
                <a:latin typeface="KaiTi"/>
                <a:ea typeface="KaiTi"/>
                <a:cs typeface="KaiTi"/>
              </a:rPr>
              <a:t>元素个数</a:t>
            </a:r>
            <a:endParaRPr sz="1200" dirty="0">
              <a:latin typeface="KaiTi"/>
              <a:ea typeface="KaiTi"/>
              <a:cs typeface="KaiTi"/>
            </a:endParaRPr>
          </a:p>
          <a:p>
            <a:pPr marL="19050" algn="l" rtl="0" eaLnBrk="0">
              <a:lnSpc>
                <a:spcPct val="68000"/>
              </a:lnSpc>
              <a:spcBef>
                <a:spcPts val="12"/>
              </a:spcBef>
              <a:tabLst/>
            </a:pPr>
            <a:r>
              <a:rPr sz="1200" b="1" kern="0" spc="0" dirty="0">
                <a:solidFill>
                  <a:srgbClr val="000000">
                    <a:alpha val="100000"/>
                  </a:srgbClr>
                </a:solidFill>
                <a:latin typeface="KaiTi"/>
                <a:ea typeface="KaiTi"/>
                <a:cs typeface="KaiTi"/>
              </a:rPr>
              <a:t>物质中某元素的质量分数</a:t>
            </a:r>
            <a:r>
              <a:rPr sz="1200" kern="0" spc="-180" dirty="0">
                <a:solidFill>
                  <a:srgbClr val="000000">
                    <a:alpha val="100000"/>
                  </a:srgbClr>
                </a:solidFill>
                <a:latin typeface="KaiTi"/>
                <a:ea typeface="KaiTi"/>
                <a:cs typeface="KaiTi"/>
              </a:rPr>
              <a:t> </a:t>
            </a:r>
            <a:r>
              <a:rPr sz="1200" kern="0" spc="0" dirty="0">
                <a:solidFill>
                  <a:srgbClr val="000000">
                    <a:alpha val="100000"/>
                  </a:srgbClr>
                </a:solidFill>
                <a:latin typeface="Cambria Math"/>
                <a:ea typeface="Cambria Math"/>
                <a:cs typeface="Cambria Math"/>
              </a:rPr>
              <a:t>=  </a:t>
            </a:r>
            <a:r>
              <a:rPr sz="1200" strike="sngStrike" kern="0" spc="0" dirty="0">
                <a:solidFill>
                  <a:srgbClr val="000000">
                    <a:alpha val="100000"/>
                  </a:srgbClr>
                </a:solidFill>
                <a:latin typeface="Cambria Math"/>
                <a:ea typeface="Cambria Math"/>
                <a:cs typeface="Cambria Math"/>
              </a:rPr>
              <a:t>                                                                     </a:t>
            </a:r>
            <a:r>
              <a:rPr sz="1200" strike="sngStrike" kern="0" spc="-10" dirty="0">
                <a:solidFill>
                  <a:srgbClr val="000000">
                    <a:alpha val="100000"/>
                  </a:srgbClr>
                </a:solidFill>
                <a:latin typeface="Cambria Math"/>
                <a:ea typeface="Cambria Math"/>
                <a:cs typeface="Cambria Math"/>
              </a:rPr>
              <a:t>         </a:t>
            </a:r>
            <a:r>
              <a:rPr sz="1200" kern="0" spc="50" dirty="0">
                <a:solidFill>
                  <a:srgbClr val="000000">
                    <a:alpha val="100000"/>
                  </a:srgbClr>
                </a:solidFill>
                <a:latin typeface="Cambria Math"/>
                <a:ea typeface="Cambria Math"/>
                <a:cs typeface="Cambria Math"/>
              </a:rPr>
              <a:t>  </a:t>
            </a:r>
            <a:r>
              <a:rPr sz="1200" kern="0" spc="-10" dirty="0">
                <a:solidFill>
                  <a:srgbClr val="000000">
                    <a:alpha val="100000"/>
                  </a:srgbClr>
                </a:solidFill>
                <a:latin typeface="Cambria Math"/>
                <a:ea typeface="Cambria Math"/>
                <a:cs typeface="Cambria Math"/>
              </a:rPr>
              <a:t>×</a:t>
            </a:r>
            <a:r>
              <a:rPr sz="1200" kern="0" spc="100" dirty="0">
                <a:solidFill>
                  <a:srgbClr val="000000">
                    <a:alpha val="100000"/>
                  </a:srgbClr>
                </a:solidFill>
                <a:latin typeface="Cambria Math"/>
                <a:ea typeface="Cambria Math"/>
                <a:cs typeface="Cambria Math"/>
              </a:rPr>
              <a:t> </a:t>
            </a:r>
            <a:r>
              <a:rPr sz="1200" kern="0" spc="-10" dirty="0">
                <a:solidFill>
                  <a:srgbClr val="000000">
                    <a:alpha val="100000"/>
                  </a:srgbClr>
                </a:solidFill>
                <a:latin typeface="Cambria Math"/>
                <a:ea typeface="Cambria Math"/>
                <a:cs typeface="Cambria Math"/>
              </a:rPr>
              <a:t>100%</a:t>
            </a:r>
            <a:endParaRPr sz="1200" dirty="0">
              <a:latin typeface="Cambria Math"/>
              <a:ea typeface="Cambria Math"/>
              <a:cs typeface="Cambria Math"/>
            </a:endParaRPr>
          </a:p>
          <a:p>
            <a:pPr marL="2558415" algn="l" rtl="0" eaLnBrk="0">
              <a:lnSpc>
                <a:spcPct val="84000"/>
              </a:lnSpc>
              <a:spcBef>
                <a:spcPts val="4"/>
              </a:spcBef>
              <a:tabLst/>
            </a:pPr>
            <a:r>
              <a:rPr sz="1200" b="1" kern="0" spc="-10" dirty="0">
                <a:solidFill>
                  <a:srgbClr val="000000">
                    <a:alpha val="100000"/>
                  </a:srgbClr>
                </a:solidFill>
                <a:latin typeface="KaiTi"/>
                <a:ea typeface="KaiTi"/>
                <a:cs typeface="KaiTi"/>
              </a:rPr>
              <a:t>物质的相对分子质量</a:t>
            </a:r>
            <a:endParaRPr sz="1200" dirty="0">
              <a:latin typeface="KaiTi"/>
              <a:ea typeface="KaiTi"/>
              <a:cs typeface="KaiTi"/>
            </a:endParaRPr>
          </a:p>
          <a:p>
            <a:pPr algn="l" rtl="0" eaLnBrk="0">
              <a:lnSpc>
                <a:spcPct val="109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marL="16510" algn="l" rtl="0" eaLnBrk="0">
              <a:lnSpc>
                <a:spcPct val="90000"/>
              </a:lnSpc>
              <a:spcBef>
                <a:spcPts val="370"/>
              </a:spcBef>
              <a:tabLst/>
            </a:pPr>
            <a:r>
              <a:rPr sz="1200" b="1" kern="0" spc="-10" dirty="0">
                <a:solidFill>
                  <a:srgbClr val="000000">
                    <a:alpha val="100000"/>
                  </a:srgbClr>
                </a:solidFill>
                <a:latin typeface="KaiTi"/>
                <a:ea typeface="KaiTi"/>
                <a:cs typeface="KaiTi"/>
              </a:rPr>
              <a:t>知识点</a:t>
            </a:r>
            <a:r>
              <a:rPr sz="1200" kern="0" spc="-270" dirty="0">
                <a:solidFill>
                  <a:srgbClr val="000000">
                    <a:alpha val="100000"/>
                  </a:srgbClr>
                </a:solidFill>
                <a:latin typeface="KaiTi"/>
                <a:ea typeface="KaiTi"/>
                <a:cs typeface="KaiTi"/>
              </a:rPr>
              <a:t> </a:t>
            </a:r>
            <a:r>
              <a:rPr sz="1200" b="1" kern="0" spc="-10" dirty="0">
                <a:solidFill>
                  <a:srgbClr val="000000">
                    <a:alpha val="100000"/>
                  </a:srgbClr>
                </a:solidFill>
                <a:latin typeface="Times New Roman"/>
                <a:ea typeface="Times New Roman"/>
                <a:cs typeface="Times New Roman"/>
              </a:rPr>
              <a:t>4-2</a:t>
            </a:r>
            <a:r>
              <a:rPr sz="1200" b="1" kern="0" spc="-10" dirty="0">
                <a:solidFill>
                  <a:srgbClr val="000000">
                    <a:alpha val="100000"/>
                  </a:srgbClr>
                </a:solidFill>
                <a:latin typeface="KaiTi"/>
                <a:ea typeface="KaiTi"/>
                <a:cs typeface="KaiTi"/>
              </a:rPr>
              <a:t>：化学键</a:t>
            </a:r>
            <a:endParaRPr sz="1200" dirty="0">
              <a:latin typeface="KaiTi"/>
              <a:ea typeface="KaiTi"/>
              <a:cs typeface="KaiTi"/>
            </a:endParaRPr>
          </a:p>
          <a:p>
            <a:pPr marL="17780" algn="l" rtl="0" eaLnBrk="0">
              <a:lnSpc>
                <a:spcPct val="83000"/>
              </a:lnSpc>
              <a:spcBef>
                <a:spcPts val="1043"/>
              </a:spcBef>
              <a:tabLst/>
            </a:pPr>
            <a:r>
              <a:rPr sz="1200" kern="0" spc="0" dirty="0">
                <a:solidFill>
                  <a:srgbClr val="000000">
                    <a:alpha val="100000"/>
                  </a:srgbClr>
                </a:solidFill>
                <a:latin typeface="KaiTi"/>
                <a:ea typeface="KaiTi"/>
                <a:cs typeface="KaiTi"/>
              </a:rPr>
              <a:t>相邻原子之间强烈的相互作用叫做</a:t>
            </a:r>
            <a:r>
              <a:rPr sz="1200" kern="0" spc="0" dirty="0">
                <a:solidFill>
                  <a:srgbClr val="000000">
                    <a:alpha val="100000"/>
                  </a:srgbClr>
                </a:solidFill>
                <a:latin typeface="DengXian"/>
                <a:ea typeface="DengXian"/>
                <a:cs typeface="DengXian"/>
              </a:rPr>
              <a:t>“</a:t>
            </a:r>
            <a:r>
              <a:rPr sz="1200" u="sng" kern="0" spc="0" dirty="0">
                <a:solidFill>
                  <a:srgbClr val="000000">
                    <a:alpha val="100000"/>
                  </a:srgbClr>
                </a:solidFill>
                <a:latin typeface="KaiTi"/>
                <a:ea typeface="KaiTi"/>
                <a:cs typeface="KaiTi"/>
              </a:rPr>
              <a:t>化学键</a:t>
            </a:r>
            <a:r>
              <a:rPr sz="1200" kern="0" spc="0" dirty="0">
                <a:solidFill>
                  <a:srgbClr val="000000">
                    <a:alpha val="100000"/>
                  </a:srgbClr>
                </a:solidFill>
                <a:latin typeface="DengXian"/>
                <a:ea typeface="DengXian"/>
                <a:cs typeface="DengXian"/>
              </a:rPr>
              <a:t>”</a:t>
            </a:r>
            <a:r>
              <a:rPr sz="1200" kern="0" spc="0" dirty="0">
                <a:solidFill>
                  <a:srgbClr val="000000">
                    <a:alpha val="100000"/>
                  </a:srgbClr>
                </a:solidFill>
                <a:latin typeface="KaiTi"/>
                <a:ea typeface="KaiTi"/>
                <a:cs typeface="KaiTi"/>
              </a:rPr>
              <a:t>。化学反应过程，是旧化学键断</a:t>
            </a:r>
            <a:r>
              <a:rPr sz="1200" kern="0" spc="-10" dirty="0">
                <a:solidFill>
                  <a:srgbClr val="000000">
                    <a:alpha val="100000"/>
                  </a:srgbClr>
                </a:solidFill>
                <a:latin typeface="KaiTi"/>
                <a:ea typeface="KaiTi"/>
                <a:cs typeface="KaiTi"/>
              </a:rPr>
              <a:t>裂，新化学键</a:t>
            </a:r>
            <a:endParaRPr sz="1200" dirty="0">
              <a:latin typeface="KaiTi"/>
              <a:ea typeface="KaiTi"/>
              <a:cs typeface="KaiTi"/>
            </a:endParaRPr>
          </a:p>
          <a:p>
            <a:pPr marL="18415" algn="l" rtl="0" eaLnBrk="0">
              <a:lnSpc>
                <a:spcPts val="2495"/>
              </a:lnSpc>
              <a:tabLst/>
            </a:pPr>
            <a:r>
              <a:rPr sz="1100" kern="0" spc="-20" dirty="0">
                <a:solidFill>
                  <a:srgbClr val="000000">
                    <a:alpha val="100000"/>
                  </a:srgbClr>
                </a:solidFill>
                <a:latin typeface="KaiTi"/>
                <a:ea typeface="KaiTi"/>
                <a:cs typeface="KaiTi"/>
              </a:rPr>
              <a:t>形成的过程。</a:t>
            </a:r>
            <a:endParaRPr sz="1100" dirty="0">
              <a:latin typeface="KaiTi"/>
              <a:ea typeface="KaiTi"/>
              <a:cs typeface="KaiTi"/>
            </a:endParaRPr>
          </a:p>
        </p:txBody>
      </p:sp>
      <p:sp>
        <p:nvSpPr>
          <p:cNvPr id="394" name="textbox 394"/>
          <p:cNvSpPr/>
          <p:nvPr/>
        </p:nvSpPr>
        <p:spPr>
          <a:xfrm>
            <a:off x="3126753" y="6520587"/>
            <a:ext cx="44450" cy="95250"/>
          </a:xfrm>
          <a:prstGeom prst="rect">
            <a:avLst/>
          </a:prstGeom>
          <a:noFill/>
          <a:ln w="0" cap="flat">
            <a:noFill/>
            <a:prstDash val="solid"/>
            <a:miter lim="0"/>
          </a:ln>
        </p:spPr>
        <p:txBody>
          <a:bodyPr vert="horz" wrap="square" lIns="0" tIns="0" rIns="0" bIns="0"/>
          <a:lstStyle/>
          <a:p>
            <a:pPr algn="l" rtl="0" eaLnBrk="0">
              <a:lnSpc>
                <a:spcPct val="81883"/>
              </a:lnSpc>
              <a:tabLst/>
            </a:pPr>
            <a:endParaRPr sz="100" dirty="0">
              <a:latin typeface="Arial"/>
              <a:ea typeface="Arial"/>
              <a:cs typeface="Arial"/>
            </a:endParaRPr>
          </a:p>
          <a:p>
            <a:pPr marL="12700" algn="l" rtl="0" eaLnBrk="0">
              <a:lnSpc>
                <a:spcPct val="76000"/>
              </a:lnSpc>
              <a:tabLst/>
            </a:pPr>
            <a:r>
              <a:rPr sz="600" kern="0" spc="-10" dirty="0">
                <a:solidFill>
                  <a:srgbClr val="000000">
                    <a:alpha val="100000"/>
                  </a:srgbClr>
                </a:solidFill>
                <a:latin typeface="Times New Roman"/>
                <a:ea typeface="Times New Roman"/>
                <a:cs typeface="Times New Roman"/>
              </a:rPr>
              <a:t>l</a:t>
            </a:r>
            <a:endParaRPr sz="600" dirty="0">
              <a:latin typeface="Times New Roman"/>
              <a:ea typeface="Times New Roman"/>
              <a:cs typeface="Times New Roman"/>
            </a:endParaRPr>
          </a:p>
        </p:txBody>
      </p:sp>
      <p:sp>
        <p:nvSpPr>
          <p:cNvPr id="396" name="textbox 396"/>
          <p:cNvSpPr/>
          <p:nvPr/>
        </p:nvSpPr>
        <p:spPr>
          <a:xfrm>
            <a:off x="2336317" y="6520587"/>
            <a:ext cx="62864" cy="95250"/>
          </a:xfrm>
          <a:prstGeom prst="rect">
            <a:avLst/>
          </a:prstGeom>
          <a:noFill/>
          <a:ln w="0" cap="flat">
            <a:noFill/>
            <a:prstDash val="solid"/>
            <a:miter lim="0"/>
          </a:ln>
        </p:spPr>
        <p:txBody>
          <a:bodyPr vert="horz" wrap="square" lIns="0" tIns="0" rIns="0" bIns="0"/>
          <a:lstStyle/>
          <a:p>
            <a:pPr algn="l" rtl="0" eaLnBrk="0">
              <a:lnSpc>
                <a:spcPct val="81883"/>
              </a:lnSpc>
              <a:tabLst/>
            </a:pPr>
            <a:endParaRPr sz="100" dirty="0">
              <a:latin typeface="Arial"/>
              <a:ea typeface="Arial"/>
              <a:cs typeface="Arial"/>
            </a:endParaRPr>
          </a:p>
          <a:p>
            <a:pPr marL="12700" algn="l" rtl="0" eaLnBrk="0">
              <a:lnSpc>
                <a:spcPct val="76000"/>
              </a:lnSpc>
              <a:tabLst/>
            </a:pPr>
            <a:r>
              <a:rPr sz="600" kern="0" spc="-10" dirty="0">
                <a:solidFill>
                  <a:srgbClr val="000000">
                    <a:alpha val="100000"/>
                  </a:srgbClr>
                </a:solidFill>
                <a:latin typeface="Times New Roman"/>
                <a:ea typeface="Times New Roman"/>
                <a:cs typeface="Times New Roman"/>
              </a:rPr>
              <a:t>x</a:t>
            </a:r>
            <a:endParaRPr sz="600" dirty="0">
              <a:latin typeface="Times New Roman"/>
              <a:ea typeface="Times New Roman"/>
              <a:cs typeface="Times New Roman"/>
            </a:endParaRPr>
          </a:p>
        </p:txBody>
      </p:sp>
      <p:sp>
        <p:nvSpPr>
          <p:cNvPr id="398" name="textbox 398"/>
          <p:cNvSpPr/>
          <p:nvPr/>
        </p:nvSpPr>
        <p:spPr>
          <a:xfrm>
            <a:off x="3119374" y="6581165"/>
            <a:ext cx="172720" cy="177800"/>
          </a:xfrm>
          <a:prstGeom prst="rect">
            <a:avLst/>
          </a:prstGeom>
          <a:noFill/>
          <a:ln w="0" cap="flat">
            <a:noFill/>
            <a:prstDash val="solid"/>
            <a:miter lim="0"/>
          </a:ln>
        </p:spPr>
        <p:txBody>
          <a:bodyPr vert="horz" wrap="square" lIns="0" tIns="0" rIns="0" bIns="0"/>
          <a:lstStyle/>
          <a:p>
            <a:pPr algn="l" rtl="0" eaLnBrk="0">
              <a:lnSpc>
                <a:spcPct val="87436"/>
              </a:lnSpc>
              <a:tabLst/>
            </a:pPr>
            <a:endParaRPr sz="100" dirty="0">
              <a:latin typeface="Arial"/>
              <a:ea typeface="Arial"/>
              <a:cs typeface="Arial"/>
            </a:endParaRPr>
          </a:p>
          <a:p>
            <a:pPr marL="12700" algn="l" rtl="0" eaLnBrk="0">
              <a:lnSpc>
                <a:spcPct val="83000"/>
              </a:lnSpc>
              <a:tabLst/>
            </a:pPr>
            <a:r>
              <a:rPr sz="1200" kern="0" spc="-10" dirty="0">
                <a:solidFill>
                  <a:srgbClr val="000000">
                    <a:alpha val="100000"/>
                  </a:srgbClr>
                </a:solidFill>
                <a:latin typeface="KaiTi"/>
                <a:ea typeface="KaiTi"/>
                <a:cs typeface="KaiTi"/>
              </a:rPr>
              <a:t>量</a:t>
            </a:r>
            <a:endParaRPr sz="1200" dirty="0">
              <a:latin typeface="KaiTi"/>
              <a:ea typeface="KaiTi"/>
              <a:cs typeface="KaiTi"/>
            </a:endParaRPr>
          </a:p>
        </p:txBody>
      </p:sp>
      <p:sp>
        <p:nvSpPr>
          <p:cNvPr id="400" name="textbox 400"/>
          <p:cNvSpPr/>
          <p:nvPr/>
        </p:nvSpPr>
        <p:spPr>
          <a:xfrm>
            <a:off x="3129801" y="6520587"/>
            <a:ext cx="154940" cy="96520"/>
          </a:xfrm>
          <a:prstGeom prst="rect">
            <a:avLst/>
          </a:prstGeom>
          <a:noFill/>
          <a:ln w="0" cap="flat">
            <a:noFill/>
            <a:prstDash val="solid"/>
            <a:miter lim="0"/>
          </a:ln>
        </p:spPr>
        <p:txBody>
          <a:bodyPr vert="horz" wrap="square" lIns="0" tIns="0" rIns="0" bIns="0"/>
          <a:lstStyle/>
          <a:p>
            <a:pPr algn="l" rtl="0" eaLnBrk="0">
              <a:lnSpc>
                <a:spcPct val="81509"/>
              </a:lnSpc>
              <a:tabLst/>
            </a:pPr>
            <a:endParaRPr sz="100" dirty="0">
              <a:latin typeface="Arial"/>
              <a:ea typeface="Arial"/>
              <a:cs typeface="Arial"/>
            </a:endParaRPr>
          </a:p>
          <a:p>
            <a:pPr algn="r" rtl="0" eaLnBrk="0">
              <a:lnSpc>
                <a:spcPct val="78000"/>
              </a:lnSpc>
              <a:tabLst/>
            </a:pPr>
            <a:r>
              <a:rPr sz="600" kern="0" spc="-10" dirty="0">
                <a:solidFill>
                  <a:srgbClr val="000000">
                    <a:alpha val="100000"/>
                  </a:srgbClr>
                </a:solidFill>
                <a:latin typeface="Times New Roman"/>
                <a:ea typeface="Times New Roman"/>
                <a:cs typeface="Times New Roman"/>
              </a:rPr>
              <a:t>iàng</a:t>
            </a:r>
            <a:endParaRPr sz="600" dirty="0">
              <a:latin typeface="Times New Roman"/>
              <a:ea typeface="Times New Roman"/>
              <a:cs typeface="Times New Roman"/>
            </a:endParaRPr>
          </a:p>
        </p:txBody>
      </p:sp>
      <p:sp>
        <p:nvSpPr>
          <p:cNvPr id="402" name="textbox 402"/>
          <p:cNvSpPr/>
          <p:nvPr/>
        </p:nvSpPr>
        <p:spPr>
          <a:xfrm>
            <a:off x="2509215" y="6581165"/>
            <a:ext cx="630555" cy="177800"/>
          </a:xfrm>
          <a:prstGeom prst="rect">
            <a:avLst/>
          </a:prstGeom>
          <a:noFill/>
          <a:ln w="0" cap="flat">
            <a:noFill/>
            <a:prstDash val="solid"/>
            <a:miter lim="0"/>
          </a:ln>
        </p:spPr>
        <p:txBody>
          <a:bodyPr vert="horz" wrap="square" lIns="0" tIns="0" rIns="0" bIns="0"/>
          <a:lstStyle/>
          <a:p>
            <a:pPr algn="l" rtl="0" eaLnBrk="0">
              <a:lnSpc>
                <a:spcPct val="87436"/>
              </a:lnSpc>
              <a:tabLst/>
            </a:pPr>
            <a:endParaRPr sz="100" dirty="0">
              <a:latin typeface="Arial"/>
              <a:ea typeface="Arial"/>
              <a:cs typeface="Arial"/>
            </a:endParaRPr>
          </a:p>
          <a:p>
            <a:pPr marL="12700" algn="l" rtl="0" eaLnBrk="0">
              <a:lnSpc>
                <a:spcPct val="83000"/>
              </a:lnSpc>
              <a:tabLst/>
            </a:pPr>
            <a:r>
              <a:rPr sz="1200" kern="0" spc="-20" dirty="0">
                <a:solidFill>
                  <a:srgbClr val="000000">
                    <a:alpha val="100000"/>
                  </a:srgbClr>
                </a:solidFill>
                <a:latin typeface="KaiTi"/>
                <a:ea typeface="KaiTi"/>
                <a:cs typeface="KaiTi"/>
              </a:rPr>
              <a:t>对分子质</a:t>
            </a:r>
            <a:endParaRPr sz="1200" dirty="0">
              <a:latin typeface="KaiTi"/>
              <a:ea typeface="KaiTi"/>
              <a:cs typeface="KaiTi"/>
            </a:endParaRPr>
          </a:p>
        </p:txBody>
      </p:sp>
      <p:sp>
        <p:nvSpPr>
          <p:cNvPr id="404" name="textbox 404"/>
          <p:cNvSpPr/>
          <p:nvPr/>
        </p:nvSpPr>
        <p:spPr>
          <a:xfrm>
            <a:off x="2519642" y="6520587"/>
            <a:ext cx="612775" cy="95250"/>
          </a:xfrm>
          <a:prstGeom prst="rect">
            <a:avLst/>
          </a:prstGeom>
          <a:noFill/>
          <a:ln w="0" cap="flat">
            <a:noFill/>
            <a:prstDash val="solid"/>
            <a:miter lim="0"/>
          </a:ln>
        </p:spPr>
        <p:txBody>
          <a:bodyPr vert="horz" wrap="square" lIns="0" tIns="0" rIns="0" bIns="0"/>
          <a:lstStyle/>
          <a:p>
            <a:pPr algn="l" rtl="0" eaLnBrk="0">
              <a:lnSpc>
                <a:spcPct val="81883"/>
              </a:lnSpc>
              <a:tabLst/>
            </a:pPr>
            <a:endParaRPr sz="100" dirty="0">
              <a:latin typeface="Arial"/>
              <a:ea typeface="Arial"/>
              <a:cs typeface="Arial"/>
            </a:endParaRPr>
          </a:p>
          <a:p>
            <a:pPr marL="12700" algn="l" rtl="0" eaLnBrk="0">
              <a:lnSpc>
                <a:spcPct val="76000"/>
              </a:lnSpc>
              <a:tabLst/>
            </a:pPr>
            <a:r>
              <a:rPr sz="600" kern="0" spc="40" dirty="0">
                <a:solidFill>
                  <a:srgbClr val="000000">
                    <a:alpha val="100000"/>
                  </a:srgbClr>
                </a:solidFill>
                <a:latin typeface="Times New Roman"/>
                <a:ea typeface="Times New Roman"/>
                <a:cs typeface="Times New Roman"/>
              </a:rPr>
              <a:t>duì fēn</a:t>
            </a:r>
            <a:r>
              <a:rPr sz="600" kern="0" spc="10" dirty="0">
                <a:solidFill>
                  <a:srgbClr val="000000">
                    <a:alpha val="100000"/>
                  </a:srgbClr>
                </a:solidFill>
                <a:latin typeface="Times New Roman"/>
                <a:ea typeface="Times New Roman"/>
                <a:cs typeface="Times New Roman"/>
              </a:rPr>
              <a:t>    </a:t>
            </a:r>
            <a:r>
              <a:rPr sz="600" kern="0" spc="40" dirty="0">
                <a:solidFill>
                  <a:srgbClr val="000000">
                    <a:alpha val="100000"/>
                  </a:srgbClr>
                </a:solidFill>
                <a:latin typeface="Times New Roman"/>
                <a:ea typeface="Times New Roman"/>
                <a:cs typeface="Times New Roman"/>
              </a:rPr>
              <a:t>zǐ</a:t>
            </a:r>
            <a:r>
              <a:rPr sz="600" kern="0" spc="10" dirty="0">
                <a:solidFill>
                  <a:srgbClr val="000000">
                    <a:alpha val="100000"/>
                  </a:srgbClr>
                </a:solidFill>
                <a:latin typeface="Times New Roman"/>
                <a:ea typeface="Times New Roman"/>
                <a:cs typeface="Times New Roman"/>
              </a:rPr>
              <a:t>    </a:t>
            </a:r>
            <a:r>
              <a:rPr sz="600" kern="0" spc="40" dirty="0">
                <a:solidFill>
                  <a:srgbClr val="000000">
                    <a:alpha val="100000"/>
                  </a:srgbClr>
                </a:solidFill>
                <a:latin typeface="Times New Roman"/>
                <a:ea typeface="Times New Roman"/>
                <a:cs typeface="Times New Roman"/>
              </a:rPr>
              <a:t>zhì</a:t>
            </a:r>
            <a:endParaRPr sz="600" dirty="0">
              <a:latin typeface="Times New Roman"/>
              <a:ea typeface="Times New Roman"/>
              <a:cs typeface="Times New Roman"/>
            </a:endParaRPr>
          </a:p>
        </p:txBody>
      </p:sp>
      <p:pic>
        <p:nvPicPr>
          <p:cNvPr id="406" name="picture 406"/>
          <p:cNvPicPr>
            <a:picLocks noChangeAspect="1"/>
          </p:cNvPicPr>
          <p:nvPr/>
        </p:nvPicPr>
        <p:blipFill>
          <a:blip r:embed="rId2"/>
          <a:stretch>
            <a:fillRect/>
          </a:stretch>
        </p:blipFill>
        <p:spPr>
          <a:xfrm rot="21600000">
            <a:off x="2360828" y="4811293"/>
            <a:ext cx="108203" cy="111861"/>
          </a:xfrm>
          <a:prstGeom prst="rect">
            <a:avLst/>
          </a:prstGeom>
        </p:spPr>
      </p:pic>
      <p:pic>
        <p:nvPicPr>
          <p:cNvPr id="408" name="picture 408"/>
          <p:cNvPicPr>
            <a:picLocks noChangeAspect="1"/>
          </p:cNvPicPr>
          <p:nvPr/>
        </p:nvPicPr>
        <p:blipFill>
          <a:blip r:embed="rId3"/>
          <a:stretch>
            <a:fillRect/>
          </a:stretch>
        </p:blipFill>
        <p:spPr>
          <a:xfrm rot="21600000">
            <a:off x="2360828" y="3328441"/>
            <a:ext cx="108203" cy="111861"/>
          </a:xfrm>
          <a:prstGeom prst="rect">
            <a:avLst/>
          </a:prstGeom>
        </p:spPr>
      </p:pic>
      <p:pic>
        <p:nvPicPr>
          <p:cNvPr id="410" name="picture 410"/>
          <p:cNvPicPr>
            <a:picLocks noChangeAspect="1"/>
          </p:cNvPicPr>
          <p:nvPr/>
        </p:nvPicPr>
        <p:blipFill>
          <a:blip r:embed="rId4"/>
          <a:stretch>
            <a:fillRect/>
          </a:stretch>
        </p:blipFill>
        <p:spPr>
          <a:xfrm rot="21600000">
            <a:off x="2360828" y="2439569"/>
            <a:ext cx="108203" cy="111861"/>
          </a:xfrm>
          <a:prstGeom prst="rect">
            <a:avLst/>
          </a:prstGeom>
        </p:spPr>
      </p:pic>
      <p:pic>
        <p:nvPicPr>
          <p:cNvPr id="412" name="picture 412"/>
          <p:cNvPicPr>
            <a:picLocks noChangeAspect="1"/>
          </p:cNvPicPr>
          <p:nvPr/>
        </p:nvPicPr>
        <p:blipFill>
          <a:blip r:embed="rId5"/>
          <a:stretch>
            <a:fillRect/>
          </a:stretch>
        </p:blipFill>
        <p:spPr>
          <a:xfrm rot="21600000">
            <a:off x="2360828" y="1549553"/>
            <a:ext cx="108203" cy="111861"/>
          </a:xfrm>
          <a:prstGeom prst="rect">
            <a:avLst/>
          </a:prstGeom>
        </p:spPr>
      </p:pic>
      <p:sp>
        <p:nvSpPr>
          <p:cNvPr id="414" name="textbox 414"/>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416" name="path 416"/>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418" name="textbox 418"/>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5156"/>
              </a:lnSpc>
              <a:tabLst/>
            </a:pPr>
            <a:endParaRPr sz="100" dirty="0">
              <a:latin typeface="Arial"/>
              <a:ea typeface="Arial"/>
              <a:cs typeface="Arial"/>
            </a:endParaRPr>
          </a:p>
          <a:p>
            <a:pPr marL="12700" algn="l" rtl="0" eaLnBrk="0">
              <a:lnSpc>
                <a:spcPct val="85000"/>
              </a:lnSpc>
              <a:tabLst/>
            </a:pPr>
            <a:r>
              <a:rPr sz="800" kern="0" spc="0" dirty="0">
                <a:solidFill>
                  <a:srgbClr val="000000">
                    <a:alpha val="100000"/>
                  </a:srgbClr>
                </a:solidFill>
                <a:latin typeface="Times New Roman"/>
                <a:ea typeface="Times New Roman"/>
                <a:cs typeface="Times New Roman"/>
              </a:rPr>
              <a:t>-</a:t>
            </a:r>
            <a:r>
              <a:rPr sz="800" kern="0" spc="150" dirty="0">
                <a:solidFill>
                  <a:srgbClr val="000000">
                    <a:alpha val="100000"/>
                  </a:srgbClr>
                </a:solidFill>
                <a:latin typeface="Times New Roman"/>
                <a:ea typeface="Times New Roman"/>
                <a:cs typeface="Times New Roman"/>
              </a:rPr>
              <a:t> </a:t>
            </a:r>
            <a:r>
              <a:rPr sz="800" kern="0" spc="0" dirty="0">
                <a:solidFill>
                  <a:srgbClr val="000000">
                    <a:alpha val="100000"/>
                  </a:srgbClr>
                </a:solidFill>
                <a:latin typeface="Times New Roman"/>
                <a:ea typeface="Times New Roman"/>
                <a:cs typeface="Times New Roman"/>
              </a:rPr>
              <a:t>15</a:t>
            </a:r>
            <a:r>
              <a:rPr sz="800" kern="0" spc="60" dirty="0">
                <a:solidFill>
                  <a:srgbClr val="000000">
                    <a:alpha val="100000"/>
                  </a:srgbClr>
                </a:solidFill>
                <a:latin typeface="Times New Roman"/>
                <a:ea typeface="Times New Roman"/>
                <a:cs typeface="Times New Roman"/>
              </a:rPr>
              <a:t> </a:t>
            </a:r>
            <a:r>
              <a:rPr sz="800" kern="0" spc="0" dirty="0">
                <a:solidFill>
                  <a:srgbClr val="000000">
                    <a:alpha val="100000"/>
                  </a:srgbClr>
                </a:solidFill>
                <a:latin typeface="Times New Roman"/>
                <a:ea typeface="Times New Roman"/>
                <a:cs typeface="Times New Roman"/>
              </a:rPr>
              <a:t>-</a:t>
            </a:r>
            <a:endParaRPr sz="800" dirty="0">
              <a:latin typeface="Times New Roman"/>
              <a:ea typeface="Times New Roman"/>
              <a:cs typeface="Times New Roman"/>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20" name="table 420"/>
          <p:cNvGraphicFramePr>
            <a:graphicFrameLocks noGrp="1"/>
          </p:cNvGraphicFramePr>
          <p:nvPr/>
        </p:nvGraphicFramePr>
        <p:xfrm>
          <a:off x="2373935" y="4220591"/>
          <a:ext cx="5944235" cy="2593975"/>
        </p:xfrm>
        <a:graphic>
          <a:graphicData uri="http://schemas.openxmlformats.org/drawingml/2006/table">
            <a:tbl>
              <a:tblPr/>
              <a:tblGrid>
                <a:gridCol w="917575"/>
                <a:gridCol w="2413000"/>
                <a:gridCol w="2613660"/>
              </a:tblGrid>
              <a:tr h="298450">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3175" cap="flat" cmpd="sng" algn="ctr">
                      <a:solidFill>
                        <a:srgbClr val="000000"/>
                      </a:solidFill>
                      <a:prstDash val="solid"/>
                      <a:round/>
                      <a:headEnd type="none" w="med" len="med"/>
                      <a:tailEnd type="none" w="med" len="med"/>
                    </a:lnTlToBr>
                    <a:solidFill>
                      <a:srgbClr val="F2F2F2"/>
                    </a:solidFill>
                  </a:tcPr>
                </a:tc>
                <a:tc>
                  <a:txBody>
                    <a:bodyPr/>
                    <a:lstStyle/>
                    <a:p>
                      <a:pPr algn="l" rtl="0" eaLnBrk="0">
                        <a:lnSpc>
                          <a:spcPct val="108000"/>
                        </a:lnSpc>
                        <a:tabLst/>
                      </a:pPr>
                      <a:endParaRPr sz="400" dirty="0">
                        <a:latin typeface="Arial"/>
                        <a:ea typeface="Arial"/>
                        <a:cs typeface="Arial"/>
                      </a:endParaRPr>
                    </a:p>
                    <a:p>
                      <a:pPr marL="889635" algn="l" rtl="0" eaLnBrk="0">
                        <a:lnSpc>
                          <a:spcPct val="88000"/>
                        </a:lnSpc>
                        <a:spcBef>
                          <a:spcPts val="3"/>
                        </a:spcBef>
                        <a:tabLst/>
                      </a:pPr>
                      <a:r>
                        <a:rPr sz="1000" b="1" kern="0" spc="20" dirty="0">
                          <a:solidFill>
                            <a:srgbClr val="0000FF">
                              <a:alpha val="100000"/>
                            </a:srgbClr>
                          </a:solidFill>
                          <a:latin typeface="KaiTi"/>
                          <a:ea typeface="KaiTi"/>
                          <a:cs typeface="KaiTi"/>
                        </a:rPr>
                        <a:t>离子化合物</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8000"/>
                        </a:lnSpc>
                        <a:tabLst/>
                      </a:pPr>
                      <a:endParaRPr sz="400" dirty="0">
                        <a:latin typeface="Arial"/>
                        <a:ea typeface="Arial"/>
                        <a:cs typeface="Arial"/>
                      </a:endParaRPr>
                    </a:p>
                    <a:p>
                      <a:pPr marL="975360" algn="l" rtl="0" eaLnBrk="0">
                        <a:lnSpc>
                          <a:spcPct val="88000"/>
                        </a:lnSpc>
                        <a:spcBef>
                          <a:spcPts val="3"/>
                        </a:spcBef>
                        <a:tabLst/>
                      </a:pPr>
                      <a:r>
                        <a:rPr sz="1000" b="1" kern="0" spc="40" dirty="0">
                          <a:solidFill>
                            <a:srgbClr val="0000FF">
                              <a:alpha val="100000"/>
                            </a:srgbClr>
                          </a:solidFill>
                          <a:latin typeface="KaiTi"/>
                          <a:ea typeface="KaiTi"/>
                          <a:cs typeface="KaiTi"/>
                        </a:rPr>
                        <a:t>共价化合物</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r>
              <a:tr h="257809">
                <a:tc>
                  <a:txBody>
                    <a:bodyPr/>
                    <a:lstStyle/>
                    <a:p>
                      <a:pPr algn="l" rtl="0" eaLnBrk="0">
                        <a:lnSpc>
                          <a:spcPct val="142000"/>
                        </a:lnSpc>
                        <a:tabLst/>
                      </a:pPr>
                      <a:endParaRPr sz="200" dirty="0">
                        <a:latin typeface="Arial"/>
                        <a:ea typeface="Arial"/>
                        <a:cs typeface="Arial"/>
                      </a:endParaRPr>
                    </a:p>
                    <a:p>
                      <a:pPr marL="261620" algn="l" rtl="0" eaLnBrk="0">
                        <a:lnSpc>
                          <a:spcPct val="88000"/>
                        </a:lnSpc>
                        <a:spcBef>
                          <a:spcPts val="2"/>
                        </a:spcBef>
                        <a:tabLst/>
                      </a:pPr>
                      <a:r>
                        <a:rPr sz="1000" b="1" kern="0" spc="30" dirty="0">
                          <a:solidFill>
                            <a:srgbClr val="0101FF">
                              <a:alpha val="100000"/>
                            </a:srgbClr>
                          </a:solidFill>
                          <a:latin typeface="KaiTi"/>
                          <a:ea typeface="KaiTi"/>
                          <a:cs typeface="KaiTi"/>
                        </a:rPr>
                        <a:t>化学键</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42000"/>
                        </a:lnSpc>
                        <a:tabLst/>
                      </a:pPr>
                      <a:endParaRPr sz="200" dirty="0">
                        <a:latin typeface="Arial"/>
                        <a:ea typeface="Arial"/>
                        <a:cs typeface="Arial"/>
                      </a:endParaRPr>
                    </a:p>
                    <a:p>
                      <a:pPr marL="489585" algn="l" rtl="0" eaLnBrk="0">
                        <a:lnSpc>
                          <a:spcPct val="88000"/>
                        </a:lnSpc>
                        <a:spcBef>
                          <a:spcPts val="2"/>
                        </a:spcBef>
                        <a:tabLst/>
                      </a:pPr>
                      <a:r>
                        <a:rPr sz="1000" u="sng" kern="0" spc="30" dirty="0">
                          <a:solidFill>
                            <a:srgbClr val="000000">
                              <a:alpha val="100000"/>
                            </a:srgbClr>
                          </a:solidFill>
                          <a:latin typeface="KaiTi"/>
                          <a:ea typeface="KaiTi"/>
                          <a:cs typeface="KaiTi"/>
                        </a:rPr>
                        <a:t>离子键或离子键与共价键</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42000"/>
                        </a:lnSpc>
                        <a:tabLst/>
                      </a:pPr>
                      <a:endParaRPr sz="200" dirty="0">
                        <a:latin typeface="Arial"/>
                        <a:ea typeface="Arial"/>
                        <a:cs typeface="Arial"/>
                      </a:endParaRPr>
                    </a:p>
                    <a:p>
                      <a:pPr marL="1109980" algn="l" rtl="0" eaLnBrk="0">
                        <a:lnSpc>
                          <a:spcPct val="88000"/>
                        </a:lnSpc>
                        <a:spcBef>
                          <a:spcPts val="2"/>
                        </a:spcBef>
                        <a:tabLst/>
                      </a:pPr>
                      <a:r>
                        <a:rPr sz="1000" u="sng" kern="0" spc="40" dirty="0">
                          <a:solidFill>
                            <a:srgbClr val="000000">
                              <a:alpha val="100000"/>
                            </a:srgbClr>
                          </a:solidFill>
                          <a:latin typeface="KaiTi"/>
                          <a:ea typeface="KaiTi"/>
                          <a:cs typeface="KaiTi"/>
                        </a:rPr>
                        <a:t>共价键</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259080">
                <a:tc>
                  <a:txBody>
                    <a:bodyPr/>
                    <a:lstStyle/>
                    <a:p>
                      <a:pPr algn="l" rtl="0" eaLnBrk="0">
                        <a:lnSpc>
                          <a:spcPct val="147000"/>
                        </a:lnSpc>
                        <a:tabLst/>
                      </a:pPr>
                      <a:endParaRPr sz="200" dirty="0">
                        <a:latin typeface="Arial"/>
                        <a:ea typeface="Arial"/>
                        <a:cs typeface="Arial"/>
                      </a:endParaRPr>
                    </a:p>
                    <a:p>
                      <a:pPr marL="326390" algn="l" rtl="0" eaLnBrk="0">
                        <a:lnSpc>
                          <a:spcPct val="88000"/>
                        </a:lnSpc>
                        <a:tabLst/>
                      </a:pPr>
                      <a:r>
                        <a:rPr sz="1000" b="1" kern="0" spc="40" dirty="0">
                          <a:solidFill>
                            <a:srgbClr val="0101FF">
                              <a:alpha val="100000"/>
                            </a:srgbClr>
                          </a:solidFill>
                          <a:latin typeface="KaiTi"/>
                          <a:ea typeface="KaiTi"/>
                          <a:cs typeface="KaiTi"/>
                        </a:rPr>
                        <a:t>概念</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47000"/>
                        </a:lnSpc>
                        <a:tabLst/>
                      </a:pPr>
                      <a:endParaRPr sz="200" dirty="0">
                        <a:latin typeface="Arial"/>
                        <a:ea typeface="Arial"/>
                        <a:cs typeface="Arial"/>
                      </a:endParaRPr>
                    </a:p>
                    <a:p>
                      <a:pPr marL="558800" algn="l" rtl="0" eaLnBrk="0">
                        <a:lnSpc>
                          <a:spcPct val="88000"/>
                        </a:lnSpc>
                        <a:tabLst/>
                      </a:pPr>
                      <a:r>
                        <a:rPr sz="1000" kern="0" spc="30" dirty="0">
                          <a:solidFill>
                            <a:srgbClr val="000000">
                              <a:alpha val="100000"/>
                            </a:srgbClr>
                          </a:solidFill>
                          <a:latin typeface="KaiTi"/>
                          <a:ea typeface="KaiTi"/>
                          <a:cs typeface="KaiTi"/>
                        </a:rPr>
                        <a:t>由</a:t>
                      </a:r>
                      <a:r>
                        <a:rPr sz="1000" u="sng" kern="0" spc="30" dirty="0">
                          <a:solidFill>
                            <a:srgbClr val="000000">
                              <a:alpha val="100000"/>
                            </a:srgbClr>
                          </a:solidFill>
                          <a:latin typeface="KaiTi"/>
                          <a:ea typeface="KaiTi"/>
                          <a:cs typeface="KaiTi"/>
                        </a:rPr>
                        <a:t>离子键</a:t>
                      </a:r>
                      <a:r>
                        <a:rPr sz="1000" kern="0" spc="30" dirty="0">
                          <a:solidFill>
                            <a:srgbClr val="000000">
                              <a:alpha val="100000"/>
                            </a:srgbClr>
                          </a:solidFill>
                          <a:latin typeface="KaiTi"/>
                          <a:ea typeface="KaiTi"/>
                          <a:cs typeface="KaiTi"/>
                        </a:rPr>
                        <a:t>构成的化合物</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47000"/>
                        </a:lnSpc>
                        <a:tabLst/>
                      </a:pPr>
                      <a:endParaRPr sz="200" dirty="0">
                        <a:latin typeface="Arial"/>
                        <a:ea typeface="Arial"/>
                        <a:cs typeface="Arial"/>
                      </a:endParaRPr>
                    </a:p>
                    <a:p>
                      <a:pPr marL="645795" algn="l" rtl="0" eaLnBrk="0">
                        <a:lnSpc>
                          <a:spcPct val="88000"/>
                        </a:lnSpc>
                        <a:tabLst/>
                      </a:pPr>
                      <a:r>
                        <a:rPr sz="1000" kern="0" spc="40" dirty="0">
                          <a:solidFill>
                            <a:srgbClr val="000000">
                              <a:alpha val="100000"/>
                            </a:srgbClr>
                          </a:solidFill>
                          <a:latin typeface="KaiTi"/>
                          <a:ea typeface="KaiTi"/>
                          <a:cs typeface="KaiTi"/>
                        </a:rPr>
                        <a:t>只含有共价键的化合物</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421004">
                <a:tc>
                  <a:txBody>
                    <a:bodyPr/>
                    <a:lstStyle/>
                    <a:p>
                      <a:pPr algn="l" rtl="0" eaLnBrk="0">
                        <a:lnSpc>
                          <a:spcPct val="7844"/>
                        </a:lnSpc>
                        <a:tabLst/>
                      </a:pPr>
                      <a:endParaRPr sz="100" dirty="0">
                        <a:latin typeface="Arial"/>
                        <a:ea typeface="Arial"/>
                        <a:cs typeface="Arial"/>
                      </a:endParaRPr>
                    </a:p>
                    <a:p>
                      <a:pPr marL="197485" indent="-65405" algn="l" rtl="0" eaLnBrk="0">
                        <a:lnSpc>
                          <a:spcPct val="125000"/>
                        </a:lnSpc>
                        <a:tabLst/>
                      </a:pPr>
                      <a:r>
                        <a:rPr sz="1000" b="1" kern="0" spc="30" dirty="0">
                          <a:solidFill>
                            <a:srgbClr val="0101FF">
                              <a:alpha val="100000"/>
                            </a:srgbClr>
                          </a:solidFill>
                          <a:latin typeface="KaiTi"/>
                          <a:ea typeface="KaiTi"/>
                          <a:cs typeface="KaiTi"/>
                        </a:rPr>
                        <a:t>达到稳定结</a:t>
                      </a:r>
                      <a:r>
                        <a:rPr sz="1000" kern="0" spc="10" dirty="0">
                          <a:solidFill>
                            <a:srgbClr val="0101FF">
                              <a:alpha val="100000"/>
                            </a:srgbClr>
                          </a:solidFill>
                          <a:latin typeface="KaiTi"/>
                          <a:ea typeface="KaiTi"/>
                          <a:cs typeface="KaiTi"/>
                        </a:rPr>
                        <a:t> </a:t>
                      </a:r>
                      <a:r>
                        <a:rPr sz="1000" b="1" kern="0" spc="30" dirty="0">
                          <a:solidFill>
                            <a:srgbClr val="0101FF">
                              <a:alpha val="100000"/>
                            </a:srgbClr>
                          </a:solidFill>
                          <a:latin typeface="KaiTi"/>
                          <a:ea typeface="KaiTi"/>
                          <a:cs typeface="KaiTi"/>
                        </a:rPr>
                        <a:t>构的途径</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3000"/>
                        </a:lnSpc>
                        <a:tabLst/>
                      </a:pPr>
                      <a:endParaRPr sz="800" dirty="0">
                        <a:latin typeface="Arial"/>
                        <a:ea typeface="Arial"/>
                        <a:cs typeface="Arial"/>
                      </a:endParaRPr>
                    </a:p>
                    <a:p>
                      <a:pPr marL="411480" algn="l" rtl="0" eaLnBrk="0">
                        <a:lnSpc>
                          <a:spcPct val="88000"/>
                        </a:lnSpc>
                        <a:spcBef>
                          <a:spcPts val="2"/>
                        </a:spcBef>
                        <a:tabLst/>
                      </a:pPr>
                      <a:r>
                        <a:rPr sz="1000" kern="0" spc="40" dirty="0">
                          <a:solidFill>
                            <a:srgbClr val="000000">
                              <a:alpha val="100000"/>
                            </a:srgbClr>
                          </a:solidFill>
                          <a:latin typeface="KaiTi"/>
                          <a:ea typeface="KaiTi"/>
                          <a:cs typeface="KaiTi"/>
                        </a:rPr>
                        <a:t>通过</a:t>
                      </a:r>
                      <a:r>
                        <a:rPr sz="1000" u="sng" kern="0" spc="40" dirty="0">
                          <a:solidFill>
                            <a:srgbClr val="000000">
                              <a:alpha val="100000"/>
                            </a:srgbClr>
                          </a:solidFill>
                          <a:latin typeface="KaiTi"/>
                          <a:ea typeface="KaiTi"/>
                          <a:cs typeface="KaiTi"/>
                        </a:rPr>
                        <a:t>电子得失</a:t>
                      </a:r>
                      <a:r>
                        <a:rPr sz="1000" kern="0" spc="40" dirty="0">
                          <a:solidFill>
                            <a:srgbClr val="000000">
                              <a:alpha val="100000"/>
                            </a:srgbClr>
                          </a:solidFill>
                          <a:latin typeface="KaiTi"/>
                          <a:ea typeface="KaiTi"/>
                          <a:cs typeface="KaiTi"/>
                        </a:rPr>
                        <a:t>达到稳定结构</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3000"/>
                        </a:lnSpc>
                        <a:tabLst/>
                      </a:pPr>
                      <a:endParaRPr sz="800" dirty="0">
                        <a:latin typeface="Arial"/>
                        <a:ea typeface="Arial"/>
                        <a:cs typeface="Arial"/>
                      </a:endParaRPr>
                    </a:p>
                    <a:p>
                      <a:pPr marL="313055" algn="l" rtl="0" eaLnBrk="0">
                        <a:lnSpc>
                          <a:spcPct val="88000"/>
                        </a:lnSpc>
                        <a:spcBef>
                          <a:spcPts val="2"/>
                        </a:spcBef>
                        <a:tabLst/>
                      </a:pPr>
                      <a:r>
                        <a:rPr sz="1000" kern="0" spc="50" dirty="0">
                          <a:solidFill>
                            <a:srgbClr val="000000">
                              <a:alpha val="100000"/>
                            </a:srgbClr>
                          </a:solidFill>
                          <a:latin typeface="KaiTi"/>
                          <a:ea typeface="KaiTi"/>
                          <a:cs typeface="KaiTi"/>
                        </a:rPr>
                        <a:t>通过</a:t>
                      </a:r>
                      <a:r>
                        <a:rPr sz="1000" u="sng" kern="0" spc="50" dirty="0">
                          <a:solidFill>
                            <a:srgbClr val="000000">
                              <a:alpha val="100000"/>
                            </a:srgbClr>
                          </a:solidFill>
                          <a:latin typeface="KaiTi"/>
                          <a:ea typeface="KaiTi"/>
                          <a:cs typeface="KaiTi"/>
                        </a:rPr>
                        <a:t>形成共用电子对</a:t>
                      </a:r>
                      <a:r>
                        <a:rPr sz="1000" kern="0" spc="50" dirty="0">
                          <a:solidFill>
                            <a:srgbClr val="000000">
                              <a:alpha val="100000"/>
                            </a:srgbClr>
                          </a:solidFill>
                          <a:latin typeface="KaiTi"/>
                          <a:ea typeface="KaiTi"/>
                          <a:cs typeface="KaiTi"/>
                        </a:rPr>
                        <a:t>达</a:t>
                      </a:r>
                      <a:r>
                        <a:rPr sz="1000" kern="0" spc="40" dirty="0">
                          <a:solidFill>
                            <a:srgbClr val="000000">
                              <a:alpha val="100000"/>
                            </a:srgbClr>
                          </a:solidFill>
                          <a:latin typeface="KaiTi"/>
                          <a:ea typeface="KaiTi"/>
                          <a:cs typeface="KaiTi"/>
                        </a:rPr>
                        <a:t>到稳定结构</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259080">
                <a:tc>
                  <a:txBody>
                    <a:bodyPr/>
                    <a:lstStyle/>
                    <a:p>
                      <a:pPr algn="l" rtl="0" eaLnBrk="0">
                        <a:lnSpc>
                          <a:spcPct val="146000"/>
                        </a:lnSpc>
                        <a:tabLst/>
                      </a:pPr>
                      <a:endParaRPr sz="200" dirty="0">
                        <a:latin typeface="Arial"/>
                        <a:ea typeface="Arial"/>
                        <a:cs typeface="Arial"/>
                      </a:endParaRPr>
                    </a:p>
                    <a:p>
                      <a:pPr marL="197485" algn="l" rtl="0" eaLnBrk="0">
                        <a:lnSpc>
                          <a:spcPct val="88000"/>
                        </a:lnSpc>
                        <a:spcBef>
                          <a:spcPts val="2"/>
                        </a:spcBef>
                        <a:tabLst/>
                      </a:pPr>
                      <a:r>
                        <a:rPr sz="1000" b="1" kern="0" spc="30" dirty="0">
                          <a:solidFill>
                            <a:srgbClr val="0101FF">
                              <a:alpha val="100000"/>
                            </a:srgbClr>
                          </a:solidFill>
                          <a:latin typeface="KaiTi"/>
                          <a:ea typeface="KaiTi"/>
                          <a:cs typeface="KaiTi"/>
                        </a:rPr>
                        <a:t>构成微粒</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46000"/>
                        </a:lnSpc>
                        <a:tabLst/>
                      </a:pPr>
                      <a:endParaRPr sz="200" dirty="0">
                        <a:latin typeface="Arial"/>
                        <a:ea typeface="Arial"/>
                        <a:cs typeface="Arial"/>
                      </a:endParaRPr>
                    </a:p>
                    <a:p>
                      <a:pPr marL="894080" algn="l" rtl="0" eaLnBrk="0">
                        <a:lnSpc>
                          <a:spcPct val="88000"/>
                        </a:lnSpc>
                        <a:spcBef>
                          <a:spcPts val="2"/>
                        </a:spcBef>
                        <a:tabLst/>
                      </a:pPr>
                      <a:r>
                        <a:rPr sz="1000" u="sng" kern="0" spc="10" dirty="0">
                          <a:solidFill>
                            <a:srgbClr val="000000">
                              <a:alpha val="100000"/>
                            </a:srgbClr>
                          </a:solidFill>
                          <a:latin typeface="KaiTi"/>
                          <a:ea typeface="KaiTi"/>
                          <a:cs typeface="KaiTi"/>
                        </a:rPr>
                        <a:t>阴、阳离子</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46000"/>
                        </a:lnSpc>
                        <a:tabLst/>
                      </a:pPr>
                      <a:endParaRPr sz="200" dirty="0">
                        <a:latin typeface="Arial"/>
                        <a:ea typeface="Arial"/>
                        <a:cs typeface="Arial"/>
                      </a:endParaRPr>
                    </a:p>
                    <a:p>
                      <a:pPr marL="1180465" algn="l" rtl="0" eaLnBrk="0">
                        <a:lnSpc>
                          <a:spcPct val="88000"/>
                        </a:lnSpc>
                        <a:spcBef>
                          <a:spcPts val="2"/>
                        </a:spcBef>
                        <a:tabLst/>
                      </a:pPr>
                      <a:r>
                        <a:rPr sz="1000" u="sng" kern="0" spc="20" dirty="0">
                          <a:solidFill>
                            <a:srgbClr val="000000">
                              <a:alpha val="100000"/>
                            </a:srgbClr>
                          </a:solidFill>
                          <a:latin typeface="KaiTi"/>
                          <a:ea typeface="KaiTi"/>
                          <a:cs typeface="KaiTi"/>
                        </a:rPr>
                        <a:t>原子</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259080">
                <a:tc>
                  <a:txBody>
                    <a:bodyPr/>
                    <a:lstStyle/>
                    <a:p>
                      <a:pPr algn="l" rtl="0" eaLnBrk="0">
                        <a:lnSpc>
                          <a:spcPct val="146000"/>
                        </a:lnSpc>
                        <a:tabLst/>
                      </a:pPr>
                      <a:endParaRPr sz="200" dirty="0">
                        <a:latin typeface="Arial"/>
                        <a:ea typeface="Arial"/>
                        <a:cs typeface="Arial"/>
                      </a:endParaRPr>
                    </a:p>
                    <a:p>
                      <a:pPr marL="197485" algn="l" rtl="0" eaLnBrk="0">
                        <a:lnSpc>
                          <a:spcPct val="88000"/>
                        </a:lnSpc>
                        <a:spcBef>
                          <a:spcPts val="2"/>
                        </a:spcBef>
                        <a:tabLst/>
                      </a:pPr>
                      <a:r>
                        <a:rPr sz="1000" b="1" kern="0" spc="30" dirty="0">
                          <a:solidFill>
                            <a:srgbClr val="0101FF">
                              <a:alpha val="100000"/>
                            </a:srgbClr>
                          </a:solidFill>
                          <a:latin typeface="KaiTi"/>
                          <a:ea typeface="KaiTi"/>
                          <a:cs typeface="KaiTi"/>
                        </a:rPr>
                        <a:t>构成元素</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46000"/>
                        </a:lnSpc>
                        <a:tabLst/>
                      </a:pPr>
                      <a:endParaRPr sz="200" dirty="0">
                        <a:latin typeface="Arial"/>
                        <a:ea typeface="Arial"/>
                        <a:cs typeface="Arial"/>
                      </a:endParaRPr>
                    </a:p>
                    <a:p>
                      <a:pPr marL="80010" algn="l" rtl="0" eaLnBrk="0">
                        <a:lnSpc>
                          <a:spcPct val="88000"/>
                        </a:lnSpc>
                        <a:spcBef>
                          <a:spcPts val="2"/>
                        </a:spcBef>
                        <a:tabLst/>
                      </a:pPr>
                      <a:r>
                        <a:rPr sz="1000" kern="0" spc="50" dirty="0">
                          <a:solidFill>
                            <a:srgbClr val="000000">
                              <a:alpha val="100000"/>
                            </a:srgbClr>
                          </a:solidFill>
                          <a:latin typeface="KaiTi"/>
                          <a:ea typeface="KaiTi"/>
                          <a:cs typeface="KaiTi"/>
                        </a:rPr>
                        <a:t>一般为活泼金属元素与活泼</a:t>
                      </a:r>
                      <a:r>
                        <a:rPr sz="1000" kern="0" spc="40" dirty="0">
                          <a:solidFill>
                            <a:srgbClr val="000000">
                              <a:alpha val="100000"/>
                            </a:srgbClr>
                          </a:solidFill>
                          <a:latin typeface="KaiTi"/>
                          <a:ea typeface="KaiTi"/>
                          <a:cs typeface="KaiTi"/>
                        </a:rPr>
                        <a:t>非金属元素</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46000"/>
                        </a:lnSpc>
                        <a:tabLst/>
                      </a:pPr>
                      <a:endParaRPr sz="200" dirty="0">
                        <a:latin typeface="Arial"/>
                        <a:ea typeface="Arial"/>
                        <a:cs typeface="Arial"/>
                      </a:endParaRPr>
                    </a:p>
                    <a:p>
                      <a:pPr marL="579755" algn="l" rtl="0" eaLnBrk="0">
                        <a:lnSpc>
                          <a:spcPct val="88000"/>
                        </a:lnSpc>
                        <a:spcBef>
                          <a:spcPts val="2"/>
                        </a:spcBef>
                        <a:tabLst/>
                      </a:pPr>
                      <a:r>
                        <a:rPr sz="1000" kern="0" spc="40" dirty="0">
                          <a:solidFill>
                            <a:srgbClr val="000000">
                              <a:alpha val="100000"/>
                            </a:srgbClr>
                          </a:solidFill>
                          <a:latin typeface="KaiTi"/>
                          <a:ea typeface="KaiTi"/>
                          <a:cs typeface="KaiTi"/>
                        </a:rPr>
                        <a:t>一般为不同种非金属元素</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839470">
                <a:tc>
                  <a:txBody>
                    <a:bodyPr/>
                    <a:lstStyle/>
                    <a:p>
                      <a:pPr algn="l" rtl="0" eaLnBrk="0">
                        <a:lnSpc>
                          <a:spcPct val="109000"/>
                        </a:lnSpc>
                        <a:tabLst/>
                      </a:pPr>
                      <a:endParaRPr sz="1000" dirty="0">
                        <a:latin typeface="Arial"/>
                        <a:ea typeface="Arial"/>
                        <a:cs typeface="Arial"/>
                      </a:endParaRPr>
                    </a:p>
                    <a:p>
                      <a:pPr algn="l" rtl="0" eaLnBrk="0">
                        <a:lnSpc>
                          <a:spcPct val="109000"/>
                        </a:lnSpc>
                        <a:tabLst/>
                      </a:pPr>
                      <a:endParaRPr sz="1000" dirty="0">
                        <a:latin typeface="Arial"/>
                        <a:ea typeface="Arial"/>
                        <a:cs typeface="Arial"/>
                      </a:endParaRPr>
                    </a:p>
                    <a:p>
                      <a:pPr marL="208280" algn="l" rtl="0" eaLnBrk="0">
                        <a:lnSpc>
                          <a:spcPct val="88000"/>
                        </a:lnSpc>
                        <a:spcBef>
                          <a:spcPts val="4"/>
                        </a:spcBef>
                        <a:tabLst/>
                      </a:pPr>
                      <a:r>
                        <a:rPr sz="1000" b="1" kern="0" spc="10" dirty="0">
                          <a:solidFill>
                            <a:srgbClr val="0101FF">
                              <a:alpha val="100000"/>
                            </a:srgbClr>
                          </a:solidFill>
                          <a:latin typeface="KaiTi"/>
                          <a:ea typeface="KaiTi"/>
                          <a:cs typeface="KaiTi"/>
                        </a:rPr>
                        <a:t>常见类别</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12000"/>
                        </a:lnSpc>
                        <a:tabLst/>
                      </a:pPr>
                      <a:endParaRPr sz="700" dirty="0">
                        <a:latin typeface="Arial"/>
                        <a:ea typeface="Arial"/>
                        <a:cs typeface="Arial"/>
                      </a:endParaRPr>
                    </a:p>
                    <a:p>
                      <a:pPr marL="74930" algn="l" rtl="0" eaLnBrk="0">
                        <a:lnSpc>
                          <a:spcPts val="1216"/>
                        </a:lnSpc>
                        <a:spcBef>
                          <a:spcPts val="6"/>
                        </a:spcBef>
                        <a:tabLst/>
                      </a:pPr>
                      <a:r>
                        <a:rPr sz="1000" kern="0" spc="50" dirty="0">
                          <a:solidFill>
                            <a:srgbClr val="000000">
                              <a:alpha val="100000"/>
                            </a:srgbClr>
                          </a:solidFill>
                          <a:latin typeface="Cambria Math"/>
                          <a:ea typeface="Cambria Math"/>
                          <a:cs typeface="Cambria Math"/>
                        </a:rPr>
                        <a:t>①</a:t>
                      </a:r>
                      <a:r>
                        <a:rPr sz="1000" kern="0" spc="50" dirty="0">
                          <a:solidFill>
                            <a:srgbClr val="000000">
                              <a:alpha val="100000"/>
                            </a:srgbClr>
                          </a:solidFill>
                          <a:latin typeface="KaiTi"/>
                          <a:ea typeface="KaiTi"/>
                          <a:cs typeface="KaiTi"/>
                        </a:rPr>
                        <a:t>大多数盐类，</a:t>
                      </a:r>
                      <a:r>
                        <a:rPr sz="1000" b="1" kern="0" spc="50" dirty="0">
                          <a:solidFill>
                            <a:srgbClr val="000000">
                              <a:alpha val="100000"/>
                            </a:srgbClr>
                          </a:solidFill>
                          <a:latin typeface="KaiTi"/>
                          <a:ea typeface="KaiTi"/>
                          <a:cs typeface="KaiTi"/>
                        </a:rPr>
                        <a:t>如：</a:t>
                      </a:r>
                      <a:r>
                        <a:rPr sz="1000" kern="0" spc="0" dirty="0">
                          <a:solidFill>
                            <a:srgbClr val="000000">
                              <a:alpha val="100000"/>
                            </a:srgbClr>
                          </a:solidFill>
                          <a:latin typeface="Times New Roman"/>
                          <a:ea typeface="Times New Roman"/>
                          <a:cs typeface="Times New Roman"/>
                        </a:rPr>
                        <a:t>NaCl</a:t>
                      </a:r>
                      <a:r>
                        <a:rPr sz="1000" kern="0" spc="-130" dirty="0">
                          <a:solidFill>
                            <a:srgbClr val="000000">
                              <a:alpha val="100000"/>
                            </a:srgbClr>
                          </a:solidFill>
                          <a:latin typeface="Times New Roman"/>
                          <a:ea typeface="Times New Roman"/>
                          <a:cs typeface="Times New Roman"/>
                        </a:rPr>
                        <a:t> </a:t>
                      </a:r>
                      <a:r>
                        <a:rPr sz="1000" kern="0" spc="50" dirty="0">
                          <a:solidFill>
                            <a:srgbClr val="000000">
                              <a:alpha val="100000"/>
                            </a:srgbClr>
                          </a:solidFill>
                          <a:latin typeface="KaiTi"/>
                          <a:ea typeface="KaiTi"/>
                          <a:cs typeface="KaiTi"/>
                        </a:rPr>
                        <a:t>、</a:t>
                      </a:r>
                      <a:r>
                        <a:rPr sz="1000" kern="0" spc="0" dirty="0">
                          <a:solidFill>
                            <a:srgbClr val="000000">
                              <a:alpha val="100000"/>
                            </a:srgbClr>
                          </a:solidFill>
                          <a:latin typeface="Times New Roman"/>
                          <a:ea typeface="Times New Roman"/>
                          <a:cs typeface="Times New Roman"/>
                        </a:rPr>
                        <a:t>Na</a:t>
                      </a:r>
                      <a:r>
                        <a:rPr sz="1000" kern="0" spc="50" baseline="-1911" dirty="0">
                          <a:solidFill>
                            <a:srgbClr val="000000">
                              <a:alpha val="100000"/>
                            </a:srgbClr>
                          </a:solidFill>
                          <a:latin typeface="Times New Roman"/>
                          <a:ea typeface="Times New Roman"/>
                          <a:cs typeface="Times New Roman"/>
                        </a:rPr>
                        <a:t>2</a:t>
                      </a:r>
                      <a:r>
                        <a:rPr sz="1000" kern="0" spc="0" dirty="0">
                          <a:solidFill>
                            <a:srgbClr val="000000">
                              <a:alpha val="100000"/>
                            </a:srgbClr>
                          </a:solidFill>
                          <a:latin typeface="Times New Roman"/>
                          <a:ea typeface="Times New Roman"/>
                          <a:cs typeface="Times New Roman"/>
                        </a:rPr>
                        <a:t>SO</a:t>
                      </a:r>
                      <a:r>
                        <a:rPr sz="1000" kern="0" spc="50" baseline="-1911" dirty="0">
                          <a:solidFill>
                            <a:srgbClr val="000000">
                              <a:alpha val="100000"/>
                            </a:srgbClr>
                          </a:solidFill>
                          <a:latin typeface="Times New Roman"/>
                          <a:ea typeface="Times New Roman"/>
                          <a:cs typeface="Times New Roman"/>
                        </a:rPr>
                        <a:t>4</a:t>
                      </a:r>
                      <a:endParaRPr sz="1000" baseline="-1911" dirty="0">
                        <a:latin typeface="Times New Roman"/>
                        <a:ea typeface="Times New Roman"/>
                        <a:cs typeface="Times New Roman"/>
                      </a:endParaRPr>
                    </a:p>
                    <a:p>
                      <a:pPr marL="74930" algn="l" rtl="0" eaLnBrk="0">
                        <a:lnSpc>
                          <a:spcPct val="98000"/>
                        </a:lnSpc>
                        <a:spcBef>
                          <a:spcPts val="417"/>
                        </a:spcBef>
                        <a:tabLst/>
                      </a:pPr>
                      <a:r>
                        <a:rPr sz="1000" kern="0" spc="60" dirty="0">
                          <a:solidFill>
                            <a:srgbClr val="000000">
                              <a:alpha val="100000"/>
                            </a:srgbClr>
                          </a:solidFill>
                          <a:latin typeface="Cambria Math"/>
                          <a:ea typeface="Cambria Math"/>
                          <a:cs typeface="Cambria Math"/>
                        </a:rPr>
                        <a:t>②</a:t>
                      </a:r>
                      <a:r>
                        <a:rPr sz="1000" kern="0" spc="60" dirty="0">
                          <a:solidFill>
                            <a:srgbClr val="000000">
                              <a:alpha val="100000"/>
                            </a:srgbClr>
                          </a:solidFill>
                          <a:latin typeface="KaiTi"/>
                          <a:ea typeface="KaiTi"/>
                          <a:cs typeface="KaiTi"/>
                        </a:rPr>
                        <a:t>强碱，</a:t>
                      </a:r>
                      <a:r>
                        <a:rPr sz="1000" b="1" kern="0" spc="60" dirty="0">
                          <a:solidFill>
                            <a:srgbClr val="000000">
                              <a:alpha val="100000"/>
                            </a:srgbClr>
                          </a:solidFill>
                          <a:latin typeface="KaiTi"/>
                          <a:ea typeface="KaiTi"/>
                          <a:cs typeface="KaiTi"/>
                        </a:rPr>
                        <a:t>如：</a:t>
                      </a:r>
                      <a:r>
                        <a:rPr sz="1000" kern="0" spc="0" dirty="0">
                          <a:solidFill>
                            <a:srgbClr val="000000">
                              <a:alpha val="100000"/>
                            </a:srgbClr>
                          </a:solidFill>
                          <a:latin typeface="Times New Roman"/>
                          <a:ea typeface="Times New Roman"/>
                          <a:cs typeface="Times New Roman"/>
                        </a:rPr>
                        <a:t>NaOH</a:t>
                      </a:r>
                      <a:endParaRPr sz="1000" dirty="0">
                        <a:latin typeface="Times New Roman"/>
                        <a:ea typeface="Times New Roman"/>
                        <a:cs typeface="Times New Roman"/>
                      </a:endParaRPr>
                    </a:p>
                    <a:p>
                      <a:pPr algn="l" rtl="0" eaLnBrk="0">
                        <a:lnSpc>
                          <a:spcPct val="126000"/>
                        </a:lnSpc>
                        <a:tabLst/>
                      </a:pPr>
                      <a:endParaRPr sz="300" dirty="0">
                        <a:latin typeface="Arial"/>
                        <a:ea typeface="Arial"/>
                        <a:cs typeface="Arial"/>
                      </a:endParaRPr>
                    </a:p>
                    <a:p>
                      <a:pPr marL="74930" algn="l" rtl="0" eaLnBrk="0">
                        <a:lnSpc>
                          <a:spcPts val="1216"/>
                        </a:lnSpc>
                        <a:spcBef>
                          <a:spcPts val="1"/>
                        </a:spcBef>
                        <a:tabLst/>
                      </a:pPr>
                      <a:r>
                        <a:rPr sz="1000" kern="0" spc="40" dirty="0">
                          <a:solidFill>
                            <a:srgbClr val="000000">
                              <a:alpha val="100000"/>
                            </a:srgbClr>
                          </a:solidFill>
                          <a:latin typeface="Cambria Math"/>
                          <a:ea typeface="Cambria Math"/>
                          <a:cs typeface="Cambria Math"/>
                        </a:rPr>
                        <a:t>③</a:t>
                      </a:r>
                      <a:r>
                        <a:rPr sz="1000" kern="0" spc="40" dirty="0">
                          <a:solidFill>
                            <a:srgbClr val="000000">
                              <a:alpha val="100000"/>
                            </a:srgbClr>
                          </a:solidFill>
                          <a:latin typeface="KaiTi"/>
                          <a:ea typeface="KaiTi"/>
                          <a:cs typeface="KaiTi"/>
                        </a:rPr>
                        <a:t>金属氧化物，</a:t>
                      </a:r>
                      <a:r>
                        <a:rPr sz="1000" b="1" kern="0" spc="40" dirty="0">
                          <a:solidFill>
                            <a:srgbClr val="000000">
                              <a:alpha val="100000"/>
                            </a:srgbClr>
                          </a:solidFill>
                          <a:latin typeface="KaiTi"/>
                          <a:ea typeface="KaiTi"/>
                          <a:cs typeface="KaiTi"/>
                        </a:rPr>
                        <a:t>如：</a:t>
                      </a:r>
                      <a:r>
                        <a:rPr sz="1000" kern="0" spc="0" dirty="0">
                          <a:solidFill>
                            <a:srgbClr val="000000">
                              <a:alpha val="100000"/>
                            </a:srgbClr>
                          </a:solidFill>
                          <a:latin typeface="Times New Roman"/>
                          <a:ea typeface="Times New Roman"/>
                          <a:cs typeface="Times New Roman"/>
                        </a:rPr>
                        <a:t>Na</a:t>
                      </a:r>
                      <a:r>
                        <a:rPr sz="1000" kern="0" spc="40" baseline="-1911" dirty="0">
                          <a:solidFill>
                            <a:srgbClr val="000000">
                              <a:alpha val="100000"/>
                            </a:srgbClr>
                          </a:solidFill>
                          <a:latin typeface="Times New Roman"/>
                          <a:ea typeface="Times New Roman"/>
                          <a:cs typeface="Times New Roman"/>
                        </a:rPr>
                        <a:t>2</a:t>
                      </a:r>
                      <a:r>
                        <a:rPr sz="1000" kern="0" spc="40" dirty="0">
                          <a:solidFill>
                            <a:srgbClr val="000000">
                              <a:alpha val="100000"/>
                            </a:srgbClr>
                          </a:solidFill>
                          <a:latin typeface="Times New Roman"/>
                          <a:ea typeface="Times New Roman"/>
                          <a:cs typeface="Times New Roman"/>
                        </a:rPr>
                        <a:t>O</a:t>
                      </a:r>
                      <a:r>
                        <a:rPr sz="1000" kern="0" spc="-150" dirty="0">
                          <a:solidFill>
                            <a:srgbClr val="000000">
                              <a:alpha val="100000"/>
                            </a:srgbClr>
                          </a:solidFill>
                          <a:latin typeface="Times New Roman"/>
                          <a:ea typeface="Times New Roman"/>
                          <a:cs typeface="Times New Roman"/>
                        </a:rPr>
                        <a:t> </a:t>
                      </a:r>
                      <a:r>
                        <a:rPr sz="1000" kern="0" spc="40" dirty="0">
                          <a:solidFill>
                            <a:srgbClr val="000000">
                              <a:alpha val="100000"/>
                            </a:srgbClr>
                          </a:solidFill>
                          <a:latin typeface="KaiTi"/>
                          <a:ea typeface="KaiTi"/>
                          <a:cs typeface="KaiTi"/>
                        </a:rPr>
                        <a:t>、</a:t>
                      </a:r>
                      <a:r>
                        <a:rPr sz="1000" kern="0" spc="0" dirty="0">
                          <a:solidFill>
                            <a:srgbClr val="000000">
                              <a:alpha val="100000"/>
                            </a:srgbClr>
                          </a:solidFill>
                          <a:latin typeface="Times New Roman"/>
                          <a:ea typeface="Times New Roman"/>
                          <a:cs typeface="Times New Roman"/>
                        </a:rPr>
                        <a:t>Na</a:t>
                      </a:r>
                      <a:r>
                        <a:rPr sz="1000" kern="0" spc="40" baseline="-1911" dirty="0">
                          <a:solidFill>
                            <a:srgbClr val="000000">
                              <a:alpha val="100000"/>
                            </a:srgbClr>
                          </a:solidFill>
                          <a:latin typeface="Times New Roman"/>
                          <a:ea typeface="Times New Roman"/>
                          <a:cs typeface="Times New Roman"/>
                        </a:rPr>
                        <a:t>2</a:t>
                      </a:r>
                      <a:r>
                        <a:rPr sz="1000" kern="0" spc="40" dirty="0">
                          <a:solidFill>
                            <a:srgbClr val="000000">
                              <a:alpha val="100000"/>
                            </a:srgbClr>
                          </a:solidFill>
                          <a:latin typeface="Times New Roman"/>
                          <a:ea typeface="Times New Roman"/>
                          <a:cs typeface="Times New Roman"/>
                        </a:rPr>
                        <a:t>O</a:t>
                      </a:r>
                      <a:r>
                        <a:rPr sz="1000" kern="0" spc="30" baseline="-1911" dirty="0">
                          <a:solidFill>
                            <a:srgbClr val="000000">
                              <a:alpha val="100000"/>
                            </a:srgbClr>
                          </a:solidFill>
                          <a:latin typeface="Times New Roman"/>
                          <a:ea typeface="Times New Roman"/>
                          <a:cs typeface="Times New Roman"/>
                        </a:rPr>
                        <a:t>2</a:t>
                      </a:r>
                      <a:endParaRPr sz="1000" baseline="-1911"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8000"/>
                        </a:lnSpc>
                        <a:tabLst/>
                      </a:pPr>
                      <a:endParaRPr sz="100" dirty="0">
                        <a:latin typeface="Arial"/>
                        <a:ea typeface="Arial"/>
                        <a:cs typeface="Arial"/>
                      </a:endParaRPr>
                    </a:p>
                    <a:p>
                      <a:pPr marL="76200" algn="l" rtl="0" eaLnBrk="0">
                        <a:lnSpc>
                          <a:spcPts val="1216"/>
                        </a:lnSpc>
                        <a:spcBef>
                          <a:spcPts val="1"/>
                        </a:spcBef>
                        <a:tabLst/>
                      </a:pPr>
                      <a:r>
                        <a:rPr sz="1000" kern="0" spc="40" dirty="0">
                          <a:solidFill>
                            <a:srgbClr val="000000">
                              <a:alpha val="100000"/>
                            </a:srgbClr>
                          </a:solidFill>
                          <a:latin typeface="Cambria Math"/>
                          <a:ea typeface="Cambria Math"/>
                          <a:cs typeface="Cambria Math"/>
                        </a:rPr>
                        <a:t>①</a:t>
                      </a:r>
                      <a:r>
                        <a:rPr sz="1000" kern="0" spc="40" dirty="0">
                          <a:solidFill>
                            <a:srgbClr val="000000">
                              <a:alpha val="100000"/>
                            </a:srgbClr>
                          </a:solidFill>
                          <a:latin typeface="KaiTi"/>
                          <a:ea typeface="KaiTi"/>
                          <a:cs typeface="KaiTi"/>
                        </a:rPr>
                        <a:t>非金属氢化物，</a:t>
                      </a:r>
                      <a:r>
                        <a:rPr sz="1000" b="1" kern="0" spc="40" dirty="0">
                          <a:solidFill>
                            <a:srgbClr val="000000">
                              <a:alpha val="100000"/>
                            </a:srgbClr>
                          </a:solidFill>
                          <a:latin typeface="KaiTi"/>
                          <a:ea typeface="KaiTi"/>
                          <a:cs typeface="KaiTi"/>
                        </a:rPr>
                        <a:t>如：</a:t>
                      </a:r>
                      <a:r>
                        <a:rPr sz="1000" kern="0" spc="0" dirty="0">
                          <a:solidFill>
                            <a:srgbClr val="000000">
                              <a:alpha val="100000"/>
                            </a:srgbClr>
                          </a:solidFill>
                          <a:latin typeface="Times New Roman"/>
                          <a:ea typeface="Times New Roman"/>
                          <a:cs typeface="Times New Roman"/>
                        </a:rPr>
                        <a:t>NH</a:t>
                      </a:r>
                      <a:r>
                        <a:rPr sz="1000" kern="0" spc="40" baseline="-1911" dirty="0">
                          <a:solidFill>
                            <a:srgbClr val="000000">
                              <a:alpha val="100000"/>
                            </a:srgbClr>
                          </a:solidFill>
                          <a:latin typeface="Times New Roman"/>
                          <a:ea typeface="Times New Roman"/>
                          <a:cs typeface="Times New Roman"/>
                        </a:rPr>
                        <a:t>3</a:t>
                      </a:r>
                      <a:r>
                        <a:rPr sz="600" kern="0" spc="-40" dirty="0">
                          <a:solidFill>
                            <a:srgbClr val="000000">
                              <a:alpha val="100000"/>
                            </a:srgbClr>
                          </a:solidFill>
                          <a:latin typeface="Times New Roman"/>
                          <a:ea typeface="Times New Roman"/>
                          <a:cs typeface="Times New Roman"/>
                        </a:rPr>
                        <a:t> </a:t>
                      </a:r>
                      <a:r>
                        <a:rPr sz="1000" kern="0" spc="40" dirty="0">
                          <a:solidFill>
                            <a:srgbClr val="000000">
                              <a:alpha val="100000"/>
                            </a:srgbClr>
                          </a:solidFill>
                          <a:latin typeface="KaiTi"/>
                          <a:ea typeface="KaiTi"/>
                          <a:cs typeface="KaiTi"/>
                        </a:rPr>
                        <a:t>、</a:t>
                      </a:r>
                      <a:r>
                        <a:rPr sz="1000" kern="0" spc="40" dirty="0">
                          <a:solidFill>
                            <a:srgbClr val="000000">
                              <a:alpha val="100000"/>
                            </a:srgbClr>
                          </a:solidFill>
                          <a:latin typeface="Times New Roman"/>
                          <a:ea typeface="Times New Roman"/>
                          <a:cs typeface="Times New Roman"/>
                        </a:rPr>
                        <a:t>H</a:t>
                      </a:r>
                      <a:r>
                        <a:rPr sz="1000" kern="0" spc="30" baseline="-1911" dirty="0">
                          <a:solidFill>
                            <a:srgbClr val="000000">
                              <a:alpha val="100000"/>
                            </a:srgbClr>
                          </a:solidFill>
                          <a:latin typeface="Times New Roman"/>
                          <a:ea typeface="Times New Roman"/>
                          <a:cs typeface="Times New Roman"/>
                        </a:rPr>
                        <a:t>2</a:t>
                      </a:r>
                      <a:r>
                        <a:rPr sz="1000" kern="0" spc="30" dirty="0">
                          <a:solidFill>
                            <a:srgbClr val="000000">
                              <a:alpha val="100000"/>
                            </a:srgbClr>
                          </a:solidFill>
                          <a:latin typeface="Times New Roman"/>
                          <a:ea typeface="Times New Roman"/>
                          <a:cs typeface="Times New Roman"/>
                        </a:rPr>
                        <a:t>S</a:t>
                      </a:r>
                      <a:endParaRPr sz="1000" dirty="0">
                        <a:latin typeface="Times New Roman"/>
                        <a:ea typeface="Times New Roman"/>
                        <a:cs typeface="Times New Roman"/>
                      </a:endParaRPr>
                    </a:p>
                    <a:p>
                      <a:pPr marL="76200" algn="l" rtl="0" eaLnBrk="0">
                        <a:lnSpc>
                          <a:spcPts val="1216"/>
                        </a:lnSpc>
                        <a:spcBef>
                          <a:spcPts val="416"/>
                        </a:spcBef>
                        <a:tabLst/>
                      </a:pPr>
                      <a:r>
                        <a:rPr sz="1000" kern="0" spc="40" dirty="0">
                          <a:solidFill>
                            <a:srgbClr val="000000">
                              <a:alpha val="100000"/>
                            </a:srgbClr>
                          </a:solidFill>
                          <a:latin typeface="Cambria Math"/>
                          <a:ea typeface="Cambria Math"/>
                          <a:cs typeface="Cambria Math"/>
                        </a:rPr>
                        <a:t>②</a:t>
                      </a:r>
                      <a:r>
                        <a:rPr sz="1000" kern="0" spc="40" dirty="0">
                          <a:solidFill>
                            <a:srgbClr val="000000">
                              <a:alpha val="100000"/>
                            </a:srgbClr>
                          </a:solidFill>
                          <a:latin typeface="KaiTi"/>
                          <a:ea typeface="KaiTi"/>
                          <a:cs typeface="KaiTi"/>
                        </a:rPr>
                        <a:t>非金属氧化物，</a:t>
                      </a:r>
                      <a:r>
                        <a:rPr sz="1000" b="1" kern="0" spc="40" dirty="0">
                          <a:solidFill>
                            <a:srgbClr val="000000">
                              <a:alpha val="100000"/>
                            </a:srgbClr>
                          </a:solidFill>
                          <a:latin typeface="KaiTi"/>
                          <a:ea typeface="KaiTi"/>
                          <a:cs typeface="KaiTi"/>
                        </a:rPr>
                        <a:t>如：</a:t>
                      </a:r>
                      <a:r>
                        <a:rPr sz="1000" kern="0" spc="0" dirty="0">
                          <a:solidFill>
                            <a:srgbClr val="000000">
                              <a:alpha val="100000"/>
                            </a:srgbClr>
                          </a:solidFill>
                          <a:latin typeface="Times New Roman"/>
                          <a:ea typeface="Times New Roman"/>
                          <a:cs typeface="Times New Roman"/>
                        </a:rPr>
                        <a:t>CO</a:t>
                      </a:r>
                      <a:r>
                        <a:rPr sz="1000" kern="0" spc="-70" dirty="0">
                          <a:solidFill>
                            <a:srgbClr val="000000">
                              <a:alpha val="100000"/>
                            </a:srgbClr>
                          </a:solidFill>
                          <a:latin typeface="Times New Roman"/>
                          <a:ea typeface="Times New Roman"/>
                          <a:cs typeface="Times New Roman"/>
                        </a:rPr>
                        <a:t> </a:t>
                      </a:r>
                      <a:r>
                        <a:rPr sz="1000" kern="0" spc="40" dirty="0">
                          <a:solidFill>
                            <a:srgbClr val="000000">
                              <a:alpha val="100000"/>
                            </a:srgbClr>
                          </a:solidFill>
                          <a:latin typeface="KaiTi"/>
                          <a:ea typeface="KaiTi"/>
                          <a:cs typeface="KaiTi"/>
                        </a:rPr>
                        <a:t>、</a:t>
                      </a:r>
                      <a:r>
                        <a:rPr sz="1000" kern="0" spc="0" dirty="0">
                          <a:solidFill>
                            <a:srgbClr val="000000">
                              <a:alpha val="100000"/>
                            </a:srgbClr>
                          </a:solidFill>
                          <a:latin typeface="Times New Roman"/>
                          <a:ea typeface="Times New Roman"/>
                          <a:cs typeface="Times New Roman"/>
                        </a:rPr>
                        <a:t>CO</a:t>
                      </a:r>
                      <a:r>
                        <a:rPr sz="1000" kern="0" spc="40" baseline="-1911" dirty="0">
                          <a:solidFill>
                            <a:srgbClr val="000000">
                              <a:alpha val="100000"/>
                            </a:srgbClr>
                          </a:solidFill>
                          <a:latin typeface="Times New Roman"/>
                          <a:ea typeface="Times New Roman"/>
                          <a:cs typeface="Times New Roman"/>
                        </a:rPr>
                        <a:t>2</a:t>
                      </a:r>
                      <a:endParaRPr sz="1000" baseline="-1911" dirty="0">
                        <a:latin typeface="Times New Roman"/>
                        <a:ea typeface="Times New Roman"/>
                        <a:cs typeface="Times New Roman"/>
                      </a:endParaRPr>
                    </a:p>
                    <a:p>
                      <a:pPr marL="76200" algn="l" rtl="0" eaLnBrk="0">
                        <a:lnSpc>
                          <a:spcPts val="1216"/>
                        </a:lnSpc>
                        <a:spcBef>
                          <a:spcPts val="416"/>
                        </a:spcBef>
                        <a:tabLst/>
                      </a:pPr>
                      <a:r>
                        <a:rPr sz="1000" kern="0" spc="40" dirty="0">
                          <a:solidFill>
                            <a:srgbClr val="000000">
                              <a:alpha val="100000"/>
                            </a:srgbClr>
                          </a:solidFill>
                          <a:latin typeface="Cambria Math"/>
                          <a:ea typeface="Cambria Math"/>
                          <a:cs typeface="Cambria Math"/>
                        </a:rPr>
                        <a:t>③</a:t>
                      </a:r>
                      <a:r>
                        <a:rPr sz="1000" kern="0" spc="40" dirty="0">
                          <a:solidFill>
                            <a:srgbClr val="000000">
                              <a:alpha val="100000"/>
                            </a:srgbClr>
                          </a:solidFill>
                          <a:latin typeface="KaiTi"/>
                          <a:ea typeface="KaiTi"/>
                          <a:cs typeface="KaiTi"/>
                        </a:rPr>
                        <a:t>酸，</a:t>
                      </a:r>
                      <a:r>
                        <a:rPr sz="1000" b="1" kern="0" spc="40" dirty="0">
                          <a:solidFill>
                            <a:srgbClr val="000000">
                              <a:alpha val="100000"/>
                            </a:srgbClr>
                          </a:solidFill>
                          <a:latin typeface="KaiTi"/>
                          <a:ea typeface="KaiTi"/>
                          <a:cs typeface="KaiTi"/>
                        </a:rPr>
                        <a:t>如：</a:t>
                      </a:r>
                      <a:r>
                        <a:rPr sz="1000" kern="0" spc="40" dirty="0">
                          <a:solidFill>
                            <a:srgbClr val="000000">
                              <a:alpha val="100000"/>
                            </a:srgbClr>
                          </a:solidFill>
                          <a:latin typeface="Times New Roman"/>
                          <a:ea typeface="Times New Roman"/>
                          <a:cs typeface="Times New Roman"/>
                        </a:rPr>
                        <a:t>H</a:t>
                      </a:r>
                      <a:r>
                        <a:rPr sz="1000" kern="0" spc="40" baseline="-1911" dirty="0">
                          <a:solidFill>
                            <a:srgbClr val="000000">
                              <a:alpha val="100000"/>
                            </a:srgbClr>
                          </a:solidFill>
                          <a:latin typeface="Times New Roman"/>
                          <a:ea typeface="Times New Roman"/>
                          <a:cs typeface="Times New Roman"/>
                        </a:rPr>
                        <a:t>2</a:t>
                      </a:r>
                      <a:r>
                        <a:rPr sz="1000" kern="0" spc="0" dirty="0">
                          <a:solidFill>
                            <a:srgbClr val="000000">
                              <a:alpha val="100000"/>
                            </a:srgbClr>
                          </a:solidFill>
                          <a:latin typeface="Times New Roman"/>
                          <a:ea typeface="Times New Roman"/>
                          <a:cs typeface="Times New Roman"/>
                        </a:rPr>
                        <a:t>SO</a:t>
                      </a:r>
                      <a:r>
                        <a:rPr sz="1000" kern="0" spc="40" baseline="-1911" dirty="0">
                          <a:solidFill>
                            <a:srgbClr val="000000">
                              <a:alpha val="100000"/>
                            </a:srgbClr>
                          </a:solidFill>
                          <a:latin typeface="Times New Roman"/>
                          <a:ea typeface="Times New Roman"/>
                          <a:cs typeface="Times New Roman"/>
                        </a:rPr>
                        <a:t>4</a:t>
                      </a:r>
                      <a:r>
                        <a:rPr sz="600" kern="0" spc="-30" dirty="0">
                          <a:solidFill>
                            <a:srgbClr val="000000">
                              <a:alpha val="100000"/>
                            </a:srgbClr>
                          </a:solidFill>
                          <a:latin typeface="Times New Roman"/>
                          <a:ea typeface="Times New Roman"/>
                          <a:cs typeface="Times New Roman"/>
                        </a:rPr>
                        <a:t> </a:t>
                      </a:r>
                      <a:r>
                        <a:rPr sz="1000" kern="0" spc="40" dirty="0">
                          <a:solidFill>
                            <a:srgbClr val="000000">
                              <a:alpha val="100000"/>
                            </a:srgbClr>
                          </a:solidFill>
                          <a:latin typeface="KaiTi"/>
                          <a:ea typeface="KaiTi"/>
                          <a:cs typeface="KaiTi"/>
                        </a:rPr>
                        <a:t>、</a:t>
                      </a:r>
                      <a:r>
                        <a:rPr sz="1000" kern="0" spc="0" dirty="0">
                          <a:solidFill>
                            <a:srgbClr val="000000">
                              <a:alpha val="100000"/>
                            </a:srgbClr>
                          </a:solidFill>
                          <a:latin typeface="Times New Roman"/>
                          <a:ea typeface="Times New Roman"/>
                          <a:cs typeface="Times New Roman"/>
                        </a:rPr>
                        <a:t>HNO</a:t>
                      </a:r>
                      <a:r>
                        <a:rPr sz="1000" kern="0" spc="40" baseline="-1911" dirty="0">
                          <a:solidFill>
                            <a:srgbClr val="000000">
                              <a:alpha val="100000"/>
                            </a:srgbClr>
                          </a:solidFill>
                          <a:latin typeface="Times New Roman"/>
                          <a:ea typeface="Times New Roman"/>
                          <a:cs typeface="Times New Roman"/>
                        </a:rPr>
                        <a:t>3</a:t>
                      </a:r>
                      <a:endParaRPr sz="1000" baseline="-1911" dirty="0">
                        <a:latin typeface="Times New Roman"/>
                        <a:ea typeface="Times New Roman"/>
                        <a:cs typeface="Times New Roman"/>
                      </a:endParaRPr>
                    </a:p>
                    <a:p>
                      <a:pPr algn="l" rtl="0" eaLnBrk="0">
                        <a:lnSpc>
                          <a:spcPct val="115000"/>
                        </a:lnSpc>
                        <a:tabLst/>
                      </a:pPr>
                      <a:endParaRPr sz="300" dirty="0">
                        <a:latin typeface="Arial"/>
                        <a:ea typeface="Arial"/>
                        <a:cs typeface="Arial"/>
                      </a:endParaRPr>
                    </a:p>
                    <a:p>
                      <a:pPr marL="76200" algn="l" rtl="0" eaLnBrk="0">
                        <a:lnSpc>
                          <a:spcPts val="1216"/>
                        </a:lnSpc>
                        <a:spcBef>
                          <a:spcPts val="2"/>
                        </a:spcBef>
                        <a:tabLst/>
                      </a:pPr>
                      <a:r>
                        <a:rPr sz="1000" kern="0" spc="50" dirty="0">
                          <a:solidFill>
                            <a:srgbClr val="000000">
                              <a:alpha val="100000"/>
                            </a:srgbClr>
                          </a:solidFill>
                          <a:latin typeface="Cambria Math"/>
                          <a:ea typeface="Cambria Math"/>
                          <a:cs typeface="Cambria Math"/>
                        </a:rPr>
                        <a:t>④</a:t>
                      </a:r>
                      <a:r>
                        <a:rPr sz="1000" kern="0" spc="50" dirty="0">
                          <a:solidFill>
                            <a:srgbClr val="000000">
                              <a:alpha val="100000"/>
                            </a:srgbClr>
                          </a:solidFill>
                          <a:latin typeface="KaiTi"/>
                          <a:ea typeface="KaiTi"/>
                          <a:cs typeface="KaiTi"/>
                        </a:rPr>
                        <a:t>大多数有机化合物，</a:t>
                      </a:r>
                      <a:r>
                        <a:rPr sz="1000" b="1" kern="0" spc="50" dirty="0">
                          <a:solidFill>
                            <a:srgbClr val="000000">
                              <a:alpha val="100000"/>
                            </a:srgbClr>
                          </a:solidFill>
                          <a:latin typeface="KaiTi"/>
                          <a:ea typeface="KaiTi"/>
                          <a:cs typeface="KaiTi"/>
                        </a:rPr>
                        <a:t>如：</a:t>
                      </a:r>
                      <a:r>
                        <a:rPr sz="1000" kern="0" spc="0" dirty="0">
                          <a:solidFill>
                            <a:srgbClr val="000000">
                              <a:alpha val="100000"/>
                            </a:srgbClr>
                          </a:solidFill>
                          <a:latin typeface="Times New Roman"/>
                          <a:ea typeface="Times New Roman"/>
                          <a:cs typeface="Times New Roman"/>
                        </a:rPr>
                        <a:t>CH</a:t>
                      </a:r>
                      <a:r>
                        <a:rPr sz="1000" kern="0" spc="40" baseline="-1911" dirty="0">
                          <a:solidFill>
                            <a:srgbClr val="000000">
                              <a:alpha val="100000"/>
                            </a:srgbClr>
                          </a:solidFill>
                          <a:latin typeface="Times New Roman"/>
                          <a:ea typeface="Times New Roman"/>
                          <a:cs typeface="Times New Roman"/>
                        </a:rPr>
                        <a:t>4</a:t>
                      </a:r>
                      <a:endParaRPr sz="1000" baseline="-1911"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bl>
          </a:graphicData>
        </a:graphic>
      </p:graphicFrame>
      <p:graphicFrame>
        <p:nvGraphicFramePr>
          <p:cNvPr id="422" name="table 422"/>
          <p:cNvGraphicFramePr>
            <a:graphicFrameLocks noGrp="1"/>
          </p:cNvGraphicFramePr>
          <p:nvPr/>
        </p:nvGraphicFramePr>
        <p:xfrm>
          <a:off x="2373935" y="1211834"/>
          <a:ext cx="5944235" cy="2414270"/>
        </p:xfrm>
        <a:graphic>
          <a:graphicData uri="http://schemas.openxmlformats.org/drawingml/2006/table">
            <a:tbl>
              <a:tblPr/>
              <a:tblGrid>
                <a:gridCol w="877570"/>
                <a:gridCol w="1640204"/>
                <a:gridCol w="1803400"/>
                <a:gridCol w="1623060"/>
              </a:tblGrid>
              <a:tr h="297180">
                <a:tc rowSpan="2">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3175" cap="flat" cmpd="sng" algn="ctr">
                      <a:solidFill>
                        <a:srgbClr val="000000"/>
                      </a:solidFill>
                      <a:prstDash val="solid"/>
                      <a:round/>
                      <a:headEnd type="none" w="med" len="med"/>
                      <a:tailEnd type="none" w="med" len="med"/>
                    </a:lnTlToBr>
                    <a:solidFill>
                      <a:srgbClr val="F2F2F2"/>
                    </a:solidFill>
                  </a:tcPr>
                </a:tc>
                <a:tc rowSpan="2">
                  <a:txBody>
                    <a:bodyPr/>
                    <a:lstStyle/>
                    <a:p>
                      <a:pPr algn="l" rtl="0" eaLnBrk="0">
                        <a:lnSpc>
                          <a:spcPct val="151000"/>
                        </a:lnSpc>
                        <a:tabLst/>
                      </a:pPr>
                      <a:endParaRPr sz="1000" dirty="0">
                        <a:latin typeface="Arial"/>
                        <a:ea typeface="Arial"/>
                        <a:cs typeface="Arial"/>
                      </a:endParaRPr>
                    </a:p>
                    <a:p>
                      <a:pPr marL="635635" algn="l" rtl="0" eaLnBrk="0">
                        <a:lnSpc>
                          <a:spcPct val="88000"/>
                        </a:lnSpc>
                        <a:spcBef>
                          <a:spcPts val="5"/>
                        </a:spcBef>
                        <a:tabLst/>
                      </a:pPr>
                      <a:r>
                        <a:rPr sz="1000" b="1" kern="0" spc="0" dirty="0">
                          <a:solidFill>
                            <a:srgbClr val="0000FF">
                              <a:alpha val="100000"/>
                            </a:srgbClr>
                          </a:solidFill>
                          <a:latin typeface="KaiTi"/>
                          <a:ea typeface="KaiTi"/>
                          <a:cs typeface="KaiTi"/>
                        </a:rPr>
                        <a:t>离子键</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gridSpan="2">
                  <a:txBody>
                    <a:bodyPr/>
                    <a:lstStyle/>
                    <a:p>
                      <a:pPr algn="l" rtl="0" eaLnBrk="0">
                        <a:lnSpc>
                          <a:spcPct val="108000"/>
                        </a:lnSpc>
                        <a:tabLst/>
                      </a:pPr>
                      <a:endParaRPr sz="500" dirty="0">
                        <a:latin typeface="Arial"/>
                        <a:ea typeface="Arial"/>
                        <a:cs typeface="Arial"/>
                      </a:endParaRPr>
                    </a:p>
                    <a:p>
                      <a:pPr marL="1513840" algn="l" rtl="0" eaLnBrk="0">
                        <a:lnSpc>
                          <a:spcPct val="88000"/>
                        </a:lnSpc>
                        <a:spcBef>
                          <a:spcPts val="5"/>
                        </a:spcBef>
                        <a:tabLst/>
                      </a:pPr>
                      <a:r>
                        <a:rPr sz="1000" b="1" kern="0" spc="30" dirty="0">
                          <a:solidFill>
                            <a:srgbClr val="0000FF">
                              <a:alpha val="100000"/>
                            </a:srgbClr>
                          </a:solidFill>
                          <a:latin typeface="KaiTi"/>
                          <a:ea typeface="KaiTi"/>
                          <a:cs typeface="KaiTi"/>
                        </a:rPr>
                        <a:t>共价键</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r>
              <a:tr h="295910">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3175" cap="flat" cmpd="sng" algn="ctr">
                      <a:solidFill>
                        <a:srgbClr val="000000"/>
                      </a:solidFill>
                      <a:prstDash val="solid"/>
                      <a:round/>
                      <a:headEnd type="none" w="med" len="med"/>
                      <a:tailEnd type="none" w="med" len="med"/>
                    </a:lnTlToBr>
                  </a:tcPr>
                </a:tc>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4000"/>
                        </a:lnSpc>
                        <a:tabLst/>
                      </a:pPr>
                      <a:endParaRPr sz="500" dirty="0">
                        <a:latin typeface="Arial"/>
                        <a:ea typeface="Arial"/>
                        <a:cs typeface="Arial"/>
                      </a:endParaRPr>
                    </a:p>
                    <a:p>
                      <a:pPr marL="640080" algn="l" rtl="0" eaLnBrk="0">
                        <a:lnSpc>
                          <a:spcPct val="88000"/>
                        </a:lnSpc>
                        <a:spcBef>
                          <a:spcPts val="5"/>
                        </a:spcBef>
                        <a:tabLst/>
                      </a:pPr>
                      <a:r>
                        <a:rPr sz="1000" b="1" kern="0" spc="30" dirty="0">
                          <a:solidFill>
                            <a:srgbClr val="0101FF">
                              <a:alpha val="100000"/>
                            </a:srgbClr>
                          </a:solidFill>
                          <a:latin typeface="KaiTi"/>
                          <a:ea typeface="KaiTi"/>
                          <a:cs typeface="KaiTi"/>
                        </a:rPr>
                        <a:t>非极性键</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4000"/>
                        </a:lnSpc>
                        <a:tabLst/>
                      </a:pPr>
                      <a:endParaRPr sz="500" dirty="0">
                        <a:latin typeface="Arial"/>
                        <a:ea typeface="Arial"/>
                        <a:cs typeface="Arial"/>
                      </a:endParaRPr>
                    </a:p>
                    <a:p>
                      <a:pPr marL="611505" algn="l" rtl="0" eaLnBrk="0">
                        <a:lnSpc>
                          <a:spcPct val="88000"/>
                        </a:lnSpc>
                        <a:spcBef>
                          <a:spcPts val="5"/>
                        </a:spcBef>
                        <a:tabLst/>
                      </a:pPr>
                      <a:r>
                        <a:rPr sz="1000" b="1" kern="0" spc="30" dirty="0">
                          <a:solidFill>
                            <a:srgbClr val="0101FF">
                              <a:alpha val="100000"/>
                            </a:srgbClr>
                          </a:solidFill>
                          <a:latin typeface="KaiTi"/>
                          <a:ea typeface="KaiTi"/>
                          <a:cs typeface="KaiTi"/>
                        </a:rPr>
                        <a:t>极性键</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r>
              <a:tr h="351790">
                <a:tc>
                  <a:txBody>
                    <a:bodyPr/>
                    <a:lstStyle/>
                    <a:p>
                      <a:pPr algn="l" rtl="0" eaLnBrk="0">
                        <a:lnSpc>
                          <a:spcPct val="101000"/>
                        </a:lnSpc>
                        <a:tabLst/>
                      </a:pPr>
                      <a:endParaRPr sz="700" dirty="0">
                        <a:latin typeface="Arial"/>
                        <a:ea typeface="Arial"/>
                        <a:cs typeface="Arial"/>
                      </a:endParaRPr>
                    </a:p>
                    <a:p>
                      <a:pPr marL="306705" algn="l" rtl="0" eaLnBrk="0">
                        <a:lnSpc>
                          <a:spcPct val="88000"/>
                        </a:lnSpc>
                        <a:spcBef>
                          <a:spcPts val="7"/>
                        </a:spcBef>
                        <a:tabLst/>
                      </a:pPr>
                      <a:r>
                        <a:rPr sz="1000" b="1" kern="0" spc="40" dirty="0">
                          <a:solidFill>
                            <a:srgbClr val="0101FF">
                              <a:alpha val="100000"/>
                            </a:srgbClr>
                          </a:solidFill>
                          <a:latin typeface="KaiTi"/>
                          <a:ea typeface="KaiTi"/>
                          <a:cs typeface="KaiTi"/>
                        </a:rPr>
                        <a:t>概念</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42000"/>
                        </a:lnSpc>
                        <a:tabLst/>
                      </a:pPr>
                      <a:endParaRPr sz="100" dirty="0">
                        <a:latin typeface="Arial"/>
                        <a:ea typeface="Arial"/>
                        <a:cs typeface="Arial"/>
                      </a:endParaRPr>
                    </a:p>
                    <a:p>
                      <a:pPr marL="102235" algn="l" rtl="0" eaLnBrk="0">
                        <a:lnSpc>
                          <a:spcPct val="88000"/>
                        </a:lnSpc>
                        <a:spcBef>
                          <a:spcPts val="1"/>
                        </a:spcBef>
                        <a:tabLst/>
                      </a:pPr>
                      <a:r>
                        <a:rPr sz="1000" kern="0" spc="40" dirty="0">
                          <a:solidFill>
                            <a:srgbClr val="000000">
                              <a:alpha val="100000"/>
                            </a:srgbClr>
                          </a:solidFill>
                          <a:latin typeface="KaiTi"/>
                          <a:ea typeface="KaiTi"/>
                          <a:cs typeface="KaiTi"/>
                        </a:rPr>
                        <a:t>带相反电荷离子之间</a:t>
                      </a:r>
                      <a:r>
                        <a:rPr sz="1000" kern="0" spc="30" dirty="0">
                          <a:solidFill>
                            <a:srgbClr val="000000">
                              <a:alpha val="100000"/>
                            </a:srgbClr>
                          </a:solidFill>
                          <a:latin typeface="KaiTi"/>
                          <a:ea typeface="KaiTi"/>
                          <a:cs typeface="KaiTi"/>
                        </a:rPr>
                        <a:t>的相</a:t>
                      </a:r>
                      <a:endParaRPr sz="1000" dirty="0">
                        <a:latin typeface="KaiTi"/>
                        <a:ea typeface="KaiTi"/>
                        <a:cs typeface="KaiTi"/>
                      </a:endParaRPr>
                    </a:p>
                    <a:p>
                      <a:pPr algn="l" rtl="0" eaLnBrk="0">
                        <a:lnSpc>
                          <a:spcPct val="125000"/>
                        </a:lnSpc>
                        <a:tabLst/>
                      </a:pPr>
                      <a:endParaRPr sz="200" dirty="0">
                        <a:latin typeface="Arial"/>
                        <a:ea typeface="Arial"/>
                        <a:cs typeface="Arial"/>
                      </a:endParaRPr>
                    </a:p>
                    <a:p>
                      <a:pPr marL="628015" algn="l" rtl="0" eaLnBrk="0">
                        <a:lnSpc>
                          <a:spcPct val="88000"/>
                        </a:lnSpc>
                        <a:tabLst/>
                      </a:pPr>
                      <a:r>
                        <a:rPr sz="1000" kern="0" spc="20" dirty="0">
                          <a:solidFill>
                            <a:srgbClr val="000000">
                              <a:alpha val="100000"/>
                            </a:srgbClr>
                          </a:solidFill>
                          <a:latin typeface="KaiTi"/>
                          <a:ea typeface="KaiTi"/>
                          <a:cs typeface="KaiTi"/>
                        </a:rPr>
                        <a:t>互作用</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2">
                  <a:txBody>
                    <a:bodyPr/>
                    <a:lstStyle/>
                    <a:p>
                      <a:pPr algn="l" rtl="0" eaLnBrk="0">
                        <a:lnSpc>
                          <a:spcPct val="101000"/>
                        </a:lnSpc>
                        <a:tabLst/>
                      </a:pPr>
                      <a:endParaRPr sz="700" dirty="0">
                        <a:latin typeface="Arial"/>
                        <a:ea typeface="Arial"/>
                        <a:cs typeface="Arial"/>
                      </a:endParaRPr>
                    </a:p>
                    <a:p>
                      <a:pPr marL="184785" algn="l" rtl="0" eaLnBrk="0">
                        <a:lnSpc>
                          <a:spcPct val="88000"/>
                        </a:lnSpc>
                        <a:spcBef>
                          <a:spcPts val="7"/>
                        </a:spcBef>
                        <a:tabLst/>
                      </a:pPr>
                      <a:r>
                        <a:rPr sz="1000" kern="0" spc="50" dirty="0">
                          <a:solidFill>
                            <a:srgbClr val="000000">
                              <a:alpha val="100000"/>
                            </a:srgbClr>
                          </a:solidFill>
                          <a:latin typeface="KaiTi"/>
                          <a:ea typeface="KaiTi"/>
                          <a:cs typeface="KaiTi"/>
                        </a:rPr>
                        <a:t>原子间通过共用电子对(电子</a:t>
                      </a:r>
                      <a:r>
                        <a:rPr sz="1000" kern="0" spc="40" dirty="0">
                          <a:solidFill>
                            <a:srgbClr val="000000">
                              <a:alpha val="100000"/>
                            </a:srgbClr>
                          </a:solidFill>
                          <a:latin typeface="KaiTi"/>
                          <a:ea typeface="KaiTi"/>
                          <a:cs typeface="KaiTi"/>
                        </a:rPr>
                        <a:t>云重叠)而形成的化学键</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294005">
                <a:tc>
                  <a:txBody>
                    <a:bodyPr/>
                    <a:lstStyle/>
                    <a:p>
                      <a:pPr algn="l" rtl="0" eaLnBrk="0">
                        <a:lnSpc>
                          <a:spcPct val="104000"/>
                        </a:lnSpc>
                        <a:tabLst/>
                      </a:pPr>
                      <a:endParaRPr sz="500" dirty="0">
                        <a:latin typeface="Arial"/>
                        <a:ea typeface="Arial"/>
                        <a:cs typeface="Arial"/>
                      </a:endParaRPr>
                    </a:p>
                    <a:p>
                      <a:pPr marL="177800" algn="l" rtl="0" eaLnBrk="0">
                        <a:lnSpc>
                          <a:spcPct val="88000"/>
                        </a:lnSpc>
                        <a:spcBef>
                          <a:spcPts val="5"/>
                        </a:spcBef>
                        <a:tabLst/>
                      </a:pPr>
                      <a:r>
                        <a:rPr sz="1000" b="1" kern="0" spc="30" dirty="0">
                          <a:solidFill>
                            <a:srgbClr val="0101FF">
                              <a:alpha val="100000"/>
                            </a:srgbClr>
                          </a:solidFill>
                          <a:latin typeface="KaiTi"/>
                          <a:ea typeface="KaiTi"/>
                          <a:cs typeface="KaiTi"/>
                        </a:rPr>
                        <a:t>成键粒子</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4000"/>
                        </a:lnSpc>
                        <a:tabLst/>
                      </a:pPr>
                      <a:endParaRPr sz="500" dirty="0">
                        <a:latin typeface="Arial"/>
                        <a:ea typeface="Arial"/>
                        <a:cs typeface="Arial"/>
                      </a:endParaRPr>
                    </a:p>
                    <a:p>
                      <a:pPr marL="505460" algn="l" rtl="0" eaLnBrk="0">
                        <a:lnSpc>
                          <a:spcPct val="88000"/>
                        </a:lnSpc>
                        <a:spcBef>
                          <a:spcPts val="5"/>
                        </a:spcBef>
                        <a:tabLst/>
                      </a:pPr>
                      <a:r>
                        <a:rPr sz="1000" kern="0" spc="10" dirty="0">
                          <a:solidFill>
                            <a:srgbClr val="000000">
                              <a:alpha val="100000"/>
                            </a:srgbClr>
                          </a:solidFill>
                          <a:latin typeface="KaiTi"/>
                          <a:ea typeface="KaiTi"/>
                          <a:cs typeface="KaiTi"/>
                        </a:rPr>
                        <a:t>阴、阳离子</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2">
                  <a:txBody>
                    <a:bodyPr/>
                    <a:lstStyle/>
                    <a:p>
                      <a:pPr algn="l" rtl="0" eaLnBrk="0">
                        <a:lnSpc>
                          <a:spcPct val="104000"/>
                        </a:lnSpc>
                        <a:tabLst/>
                      </a:pPr>
                      <a:endParaRPr sz="500" dirty="0">
                        <a:latin typeface="Arial"/>
                        <a:ea typeface="Arial"/>
                        <a:cs typeface="Arial"/>
                      </a:endParaRPr>
                    </a:p>
                    <a:p>
                      <a:pPr marL="1585595" algn="l" rtl="0" eaLnBrk="0">
                        <a:lnSpc>
                          <a:spcPct val="88000"/>
                        </a:lnSpc>
                        <a:spcBef>
                          <a:spcPts val="5"/>
                        </a:spcBef>
                        <a:tabLst/>
                      </a:pPr>
                      <a:r>
                        <a:rPr sz="1000" kern="0" spc="20" dirty="0">
                          <a:solidFill>
                            <a:srgbClr val="000000">
                              <a:alpha val="100000"/>
                            </a:srgbClr>
                          </a:solidFill>
                          <a:latin typeface="KaiTi"/>
                          <a:ea typeface="KaiTi"/>
                          <a:cs typeface="KaiTi"/>
                        </a:rPr>
                        <a:t>原子</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294005">
                <a:tc>
                  <a:txBody>
                    <a:bodyPr/>
                    <a:lstStyle/>
                    <a:p>
                      <a:pPr algn="l" rtl="0" eaLnBrk="0">
                        <a:lnSpc>
                          <a:spcPct val="105000"/>
                        </a:lnSpc>
                        <a:tabLst/>
                      </a:pPr>
                      <a:endParaRPr sz="500" dirty="0">
                        <a:latin typeface="Arial"/>
                        <a:ea typeface="Arial"/>
                        <a:cs typeface="Arial"/>
                      </a:endParaRPr>
                    </a:p>
                    <a:p>
                      <a:pPr marL="177800" algn="l" rtl="0" eaLnBrk="0">
                        <a:lnSpc>
                          <a:spcPct val="88000"/>
                        </a:lnSpc>
                        <a:tabLst/>
                      </a:pPr>
                      <a:r>
                        <a:rPr sz="1000" b="1" kern="0" spc="30" dirty="0">
                          <a:solidFill>
                            <a:srgbClr val="0101FF">
                              <a:alpha val="100000"/>
                            </a:srgbClr>
                          </a:solidFill>
                          <a:latin typeface="KaiTi"/>
                          <a:ea typeface="KaiTi"/>
                          <a:cs typeface="KaiTi"/>
                        </a:rPr>
                        <a:t>成键实质</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5000"/>
                        </a:lnSpc>
                        <a:tabLst/>
                      </a:pPr>
                      <a:endParaRPr sz="500" dirty="0">
                        <a:latin typeface="Arial"/>
                        <a:ea typeface="Arial"/>
                        <a:cs typeface="Arial"/>
                      </a:endParaRPr>
                    </a:p>
                    <a:p>
                      <a:pPr marL="173355" algn="l" rtl="0" eaLnBrk="0">
                        <a:lnSpc>
                          <a:spcPct val="88000"/>
                        </a:lnSpc>
                        <a:tabLst/>
                      </a:pPr>
                      <a:r>
                        <a:rPr sz="1000" kern="0" spc="30" dirty="0">
                          <a:solidFill>
                            <a:srgbClr val="000000">
                              <a:alpha val="100000"/>
                            </a:srgbClr>
                          </a:solidFill>
                          <a:latin typeface="KaiTi"/>
                          <a:ea typeface="KaiTi"/>
                          <a:cs typeface="KaiTi"/>
                        </a:rPr>
                        <a:t>阴、阳离子的静电作用</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5000"/>
                        </a:lnSpc>
                        <a:tabLst/>
                      </a:pPr>
                      <a:endParaRPr sz="500" dirty="0">
                        <a:latin typeface="Arial"/>
                        <a:ea typeface="Arial"/>
                        <a:cs typeface="Arial"/>
                      </a:endParaRPr>
                    </a:p>
                    <a:p>
                      <a:pPr marL="104140" algn="l" rtl="0" eaLnBrk="0">
                        <a:lnSpc>
                          <a:spcPct val="88000"/>
                        </a:lnSpc>
                        <a:tabLst/>
                      </a:pPr>
                      <a:r>
                        <a:rPr sz="1000" kern="0" spc="50" dirty="0">
                          <a:solidFill>
                            <a:srgbClr val="000000">
                              <a:alpha val="100000"/>
                            </a:srgbClr>
                          </a:solidFill>
                          <a:latin typeface="KaiTi"/>
                          <a:ea typeface="KaiTi"/>
                          <a:cs typeface="KaiTi"/>
                        </a:rPr>
                        <a:t>共用电子对不偏向任</a:t>
                      </a:r>
                      <a:r>
                        <a:rPr sz="1000" kern="0" spc="40" dirty="0">
                          <a:solidFill>
                            <a:srgbClr val="000000">
                              <a:alpha val="100000"/>
                            </a:srgbClr>
                          </a:solidFill>
                          <a:latin typeface="KaiTi"/>
                          <a:ea typeface="KaiTi"/>
                          <a:cs typeface="KaiTi"/>
                        </a:rPr>
                        <a:t>何一方</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5000"/>
                        </a:lnSpc>
                        <a:tabLst/>
                      </a:pPr>
                      <a:endParaRPr sz="500" dirty="0">
                        <a:latin typeface="Arial"/>
                        <a:ea typeface="Arial"/>
                        <a:cs typeface="Arial"/>
                      </a:endParaRPr>
                    </a:p>
                    <a:p>
                      <a:pPr marL="79375" algn="l" rtl="0" eaLnBrk="0">
                        <a:lnSpc>
                          <a:spcPct val="88000"/>
                        </a:lnSpc>
                        <a:tabLst/>
                      </a:pPr>
                      <a:r>
                        <a:rPr sz="1000" kern="0" spc="50" dirty="0">
                          <a:solidFill>
                            <a:srgbClr val="000000">
                              <a:alpha val="100000"/>
                            </a:srgbClr>
                          </a:solidFill>
                          <a:latin typeface="KaiTi"/>
                          <a:ea typeface="KaiTi"/>
                          <a:cs typeface="KaiTi"/>
                        </a:rPr>
                        <a:t>共用电子对偏向一方</a:t>
                      </a:r>
                      <a:r>
                        <a:rPr sz="1000" kern="0" spc="40" dirty="0">
                          <a:solidFill>
                            <a:srgbClr val="000000">
                              <a:alpha val="100000"/>
                            </a:srgbClr>
                          </a:solidFill>
                          <a:latin typeface="KaiTi"/>
                          <a:ea typeface="KaiTi"/>
                          <a:cs typeface="KaiTi"/>
                        </a:rPr>
                        <a:t>原子</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526415">
                <a:tc>
                  <a:txBody>
                    <a:bodyPr/>
                    <a:lstStyle/>
                    <a:p>
                      <a:pPr algn="l" rtl="0" eaLnBrk="0">
                        <a:lnSpc>
                          <a:spcPct val="128000"/>
                        </a:lnSpc>
                        <a:tabLst/>
                      </a:pPr>
                      <a:endParaRPr sz="1000" dirty="0">
                        <a:latin typeface="Arial"/>
                        <a:ea typeface="Arial"/>
                        <a:cs typeface="Arial"/>
                      </a:endParaRPr>
                    </a:p>
                    <a:p>
                      <a:pPr marL="178435" algn="l" rtl="0" eaLnBrk="0">
                        <a:lnSpc>
                          <a:spcPct val="88000"/>
                        </a:lnSpc>
                        <a:spcBef>
                          <a:spcPts val="7"/>
                        </a:spcBef>
                        <a:tabLst/>
                      </a:pPr>
                      <a:r>
                        <a:rPr sz="1000" b="1" kern="0" spc="30" dirty="0">
                          <a:solidFill>
                            <a:srgbClr val="0101FF">
                              <a:alpha val="100000"/>
                            </a:srgbClr>
                          </a:solidFill>
                          <a:latin typeface="KaiTi"/>
                          <a:ea typeface="KaiTi"/>
                          <a:cs typeface="KaiTi"/>
                        </a:rPr>
                        <a:t>形成条件</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55000"/>
                        </a:lnSpc>
                        <a:tabLst/>
                      </a:pPr>
                      <a:endParaRPr sz="100" dirty="0">
                        <a:latin typeface="Arial"/>
                        <a:ea typeface="Arial"/>
                        <a:cs typeface="Arial"/>
                      </a:endParaRPr>
                    </a:p>
                    <a:p>
                      <a:pPr marL="102235" algn="l" rtl="0" eaLnBrk="0">
                        <a:lnSpc>
                          <a:spcPct val="88000"/>
                        </a:lnSpc>
                        <a:spcBef>
                          <a:spcPts val="1"/>
                        </a:spcBef>
                        <a:tabLst/>
                      </a:pPr>
                      <a:r>
                        <a:rPr sz="1000" kern="0" spc="40" dirty="0">
                          <a:solidFill>
                            <a:srgbClr val="000000">
                              <a:alpha val="100000"/>
                            </a:srgbClr>
                          </a:solidFill>
                          <a:latin typeface="KaiTi"/>
                          <a:ea typeface="KaiTi"/>
                          <a:cs typeface="KaiTi"/>
                        </a:rPr>
                        <a:t>活泼金属元素与活泼非</a:t>
                      </a:r>
                      <a:r>
                        <a:rPr sz="1000" kern="0" spc="30" dirty="0">
                          <a:solidFill>
                            <a:srgbClr val="000000">
                              <a:alpha val="100000"/>
                            </a:srgbClr>
                          </a:solidFill>
                          <a:latin typeface="KaiTi"/>
                          <a:ea typeface="KaiTi"/>
                          <a:cs typeface="KaiTi"/>
                        </a:rPr>
                        <a:t>金</a:t>
                      </a:r>
                      <a:endParaRPr sz="1000" dirty="0">
                        <a:latin typeface="KaiTi"/>
                        <a:ea typeface="KaiTi"/>
                        <a:cs typeface="KaiTi"/>
                      </a:endParaRPr>
                    </a:p>
                    <a:p>
                      <a:pPr marL="86995" algn="l" rtl="0" eaLnBrk="0">
                        <a:lnSpc>
                          <a:spcPct val="88000"/>
                        </a:lnSpc>
                        <a:spcBef>
                          <a:spcPts val="300"/>
                        </a:spcBef>
                        <a:tabLst/>
                      </a:pPr>
                      <a:r>
                        <a:rPr sz="1000" kern="0" spc="50" dirty="0">
                          <a:solidFill>
                            <a:srgbClr val="000000">
                              <a:alpha val="100000"/>
                            </a:srgbClr>
                          </a:solidFill>
                          <a:latin typeface="KaiTi"/>
                          <a:ea typeface="KaiTi"/>
                          <a:cs typeface="KaiTi"/>
                        </a:rPr>
                        <a:t>属元素经电子得失，形</a:t>
                      </a:r>
                      <a:r>
                        <a:rPr sz="1000" kern="0" spc="40" dirty="0">
                          <a:solidFill>
                            <a:srgbClr val="000000">
                              <a:alpha val="100000"/>
                            </a:srgbClr>
                          </a:solidFill>
                          <a:latin typeface="KaiTi"/>
                          <a:ea typeface="KaiTi"/>
                          <a:cs typeface="KaiTi"/>
                        </a:rPr>
                        <a:t>成</a:t>
                      </a:r>
                      <a:endParaRPr sz="1000" dirty="0">
                        <a:latin typeface="KaiTi"/>
                        <a:ea typeface="KaiTi"/>
                        <a:cs typeface="KaiTi"/>
                      </a:endParaRPr>
                    </a:p>
                    <a:p>
                      <a:pPr algn="l" rtl="0" eaLnBrk="0">
                        <a:lnSpc>
                          <a:spcPct val="131000"/>
                        </a:lnSpc>
                        <a:tabLst/>
                      </a:pPr>
                      <a:endParaRPr sz="200" dirty="0">
                        <a:latin typeface="Arial"/>
                        <a:ea typeface="Arial"/>
                        <a:cs typeface="Arial"/>
                      </a:endParaRPr>
                    </a:p>
                    <a:p>
                      <a:pPr marL="636905" algn="l" rtl="0" eaLnBrk="0">
                        <a:lnSpc>
                          <a:spcPct val="88000"/>
                        </a:lnSpc>
                        <a:spcBef>
                          <a:spcPts val="1"/>
                        </a:spcBef>
                        <a:tabLst/>
                      </a:pPr>
                      <a:r>
                        <a:rPr sz="1000" kern="0" spc="0" dirty="0">
                          <a:solidFill>
                            <a:srgbClr val="000000">
                              <a:alpha val="100000"/>
                            </a:srgbClr>
                          </a:solidFill>
                          <a:latin typeface="KaiTi"/>
                          <a:ea typeface="KaiTi"/>
                          <a:cs typeface="KaiTi"/>
                        </a:rPr>
                        <a:t>离子键</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28000"/>
                        </a:lnSpc>
                        <a:tabLst/>
                      </a:pPr>
                      <a:endParaRPr sz="1000" dirty="0">
                        <a:latin typeface="Arial"/>
                        <a:ea typeface="Arial"/>
                        <a:cs typeface="Arial"/>
                      </a:endParaRPr>
                    </a:p>
                    <a:p>
                      <a:pPr marL="255270" algn="l" rtl="0" eaLnBrk="0">
                        <a:lnSpc>
                          <a:spcPct val="88000"/>
                        </a:lnSpc>
                        <a:spcBef>
                          <a:spcPts val="7"/>
                        </a:spcBef>
                        <a:tabLst/>
                      </a:pPr>
                      <a:r>
                        <a:rPr sz="1000" kern="0" spc="30" dirty="0">
                          <a:solidFill>
                            <a:srgbClr val="000000">
                              <a:alpha val="100000"/>
                            </a:srgbClr>
                          </a:solidFill>
                          <a:latin typeface="KaiTi"/>
                          <a:ea typeface="KaiTi"/>
                          <a:cs typeface="KaiTi"/>
                        </a:rPr>
                        <a:t>同种元素原子之间成键</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28000"/>
                        </a:lnSpc>
                        <a:tabLst/>
                      </a:pPr>
                      <a:endParaRPr sz="1000" dirty="0">
                        <a:latin typeface="Arial"/>
                        <a:ea typeface="Arial"/>
                        <a:cs typeface="Arial"/>
                      </a:endParaRPr>
                    </a:p>
                    <a:p>
                      <a:pPr marL="82550" algn="l" rtl="0" eaLnBrk="0">
                        <a:lnSpc>
                          <a:spcPct val="88000"/>
                        </a:lnSpc>
                        <a:spcBef>
                          <a:spcPts val="7"/>
                        </a:spcBef>
                        <a:tabLst/>
                      </a:pPr>
                      <a:r>
                        <a:rPr sz="1000" kern="0" spc="40" dirty="0">
                          <a:solidFill>
                            <a:srgbClr val="000000">
                              <a:alpha val="100000"/>
                            </a:srgbClr>
                          </a:solidFill>
                          <a:latin typeface="KaiTi"/>
                          <a:ea typeface="KaiTi"/>
                          <a:cs typeface="KaiTi"/>
                        </a:rPr>
                        <a:t>不同种元素原子之间成键</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54965">
                <a:tc>
                  <a:txBody>
                    <a:bodyPr/>
                    <a:lstStyle/>
                    <a:p>
                      <a:pPr algn="l" rtl="0" eaLnBrk="0">
                        <a:lnSpc>
                          <a:spcPct val="102000"/>
                        </a:lnSpc>
                        <a:tabLst/>
                      </a:pPr>
                      <a:endParaRPr sz="700" dirty="0">
                        <a:latin typeface="Arial"/>
                        <a:ea typeface="Arial"/>
                        <a:cs typeface="Arial"/>
                      </a:endParaRPr>
                    </a:p>
                    <a:p>
                      <a:pPr marL="111125" algn="l" rtl="0" eaLnBrk="0">
                        <a:lnSpc>
                          <a:spcPct val="88000"/>
                        </a:lnSpc>
                        <a:tabLst/>
                      </a:pPr>
                      <a:r>
                        <a:rPr sz="1000" b="1" kern="0" spc="30" dirty="0">
                          <a:solidFill>
                            <a:srgbClr val="0101FF">
                              <a:alpha val="100000"/>
                            </a:srgbClr>
                          </a:solidFill>
                          <a:latin typeface="KaiTi"/>
                          <a:ea typeface="KaiTi"/>
                          <a:cs typeface="KaiTi"/>
                        </a:rPr>
                        <a:t>形成的物质</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2000"/>
                        </a:lnSpc>
                        <a:tabLst/>
                      </a:pPr>
                      <a:endParaRPr sz="700" dirty="0">
                        <a:latin typeface="Arial"/>
                        <a:ea typeface="Arial"/>
                        <a:cs typeface="Arial"/>
                      </a:endParaRPr>
                    </a:p>
                    <a:p>
                      <a:pPr marL="502285" algn="l" rtl="0" eaLnBrk="0">
                        <a:lnSpc>
                          <a:spcPct val="88000"/>
                        </a:lnSpc>
                        <a:tabLst/>
                      </a:pPr>
                      <a:r>
                        <a:rPr sz="1000" kern="0" spc="20" dirty="0">
                          <a:solidFill>
                            <a:srgbClr val="000000">
                              <a:alpha val="100000"/>
                            </a:srgbClr>
                          </a:solidFill>
                          <a:latin typeface="KaiTi"/>
                          <a:ea typeface="KaiTi"/>
                          <a:cs typeface="KaiTi"/>
                        </a:rPr>
                        <a:t>离子化合物</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36379"/>
                        </a:lnSpc>
                        <a:tabLst/>
                      </a:pPr>
                      <a:endParaRPr sz="100" dirty="0">
                        <a:latin typeface="Arial"/>
                        <a:ea typeface="Arial"/>
                        <a:cs typeface="Arial"/>
                      </a:endParaRPr>
                    </a:p>
                    <a:p>
                      <a:pPr marL="440690" indent="-334645" algn="l" rtl="0" eaLnBrk="0">
                        <a:lnSpc>
                          <a:spcPct val="112000"/>
                        </a:lnSpc>
                        <a:tabLst/>
                      </a:pPr>
                      <a:r>
                        <a:rPr sz="1000" kern="0" spc="40" dirty="0">
                          <a:solidFill>
                            <a:srgbClr val="000000">
                              <a:alpha val="100000"/>
                            </a:srgbClr>
                          </a:solidFill>
                          <a:latin typeface="KaiTi"/>
                          <a:ea typeface="KaiTi"/>
                          <a:cs typeface="KaiTi"/>
                        </a:rPr>
                        <a:t>非金属单质；某些共价化合</a:t>
                      </a:r>
                      <a:r>
                        <a:rPr sz="1000" kern="0" spc="40" dirty="0">
                          <a:solidFill>
                            <a:srgbClr val="000000">
                              <a:alpha val="100000"/>
                            </a:srgbClr>
                          </a:solidFill>
                          <a:latin typeface="KaiTi"/>
                          <a:ea typeface="KaiTi"/>
                          <a:cs typeface="KaiTi"/>
                        </a:rPr>
                        <a:t>物或离子化合物</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2000"/>
                        </a:lnSpc>
                        <a:tabLst/>
                      </a:pPr>
                      <a:endParaRPr sz="700" dirty="0">
                        <a:latin typeface="Arial"/>
                        <a:ea typeface="Arial"/>
                        <a:cs typeface="Arial"/>
                      </a:endParaRPr>
                    </a:p>
                    <a:p>
                      <a:pPr marL="79375" algn="l" rtl="0" eaLnBrk="0">
                        <a:lnSpc>
                          <a:spcPct val="88000"/>
                        </a:lnSpc>
                        <a:tabLst/>
                      </a:pPr>
                      <a:r>
                        <a:rPr sz="1000" kern="0" spc="50" dirty="0">
                          <a:solidFill>
                            <a:srgbClr val="000000">
                              <a:alpha val="100000"/>
                            </a:srgbClr>
                          </a:solidFill>
                          <a:latin typeface="KaiTi"/>
                          <a:ea typeface="KaiTi"/>
                          <a:cs typeface="KaiTi"/>
                        </a:rPr>
                        <a:t>共价化合物或离子化</a:t>
                      </a:r>
                      <a:r>
                        <a:rPr sz="1000" kern="0" spc="40" dirty="0">
                          <a:solidFill>
                            <a:srgbClr val="000000">
                              <a:alpha val="100000"/>
                            </a:srgbClr>
                          </a:solidFill>
                          <a:latin typeface="KaiTi"/>
                          <a:ea typeface="KaiTi"/>
                          <a:cs typeface="KaiTi"/>
                        </a:rPr>
                        <a:t>合物</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bl>
          </a:graphicData>
        </a:graphic>
      </p:graphicFrame>
      <p:sp>
        <p:nvSpPr>
          <p:cNvPr id="424" name="textbox 424"/>
          <p:cNvSpPr/>
          <p:nvPr/>
        </p:nvSpPr>
        <p:spPr>
          <a:xfrm>
            <a:off x="2335327" y="7172478"/>
            <a:ext cx="6025515" cy="2273935"/>
          </a:xfrm>
          <a:prstGeom prst="rect">
            <a:avLst/>
          </a:prstGeom>
          <a:noFill/>
          <a:ln w="0" cap="flat">
            <a:noFill/>
            <a:prstDash val="solid"/>
            <a:miter lim="0"/>
          </a:ln>
        </p:spPr>
        <p:txBody>
          <a:bodyPr vert="horz" wrap="square" lIns="0" tIns="0" rIns="0" bIns="0"/>
          <a:lstStyle/>
          <a:p>
            <a:pPr algn="l" rtl="0" eaLnBrk="0">
              <a:lnSpc>
                <a:spcPct val="78616"/>
              </a:lnSpc>
              <a:tabLst/>
            </a:pPr>
            <a:endParaRPr sz="100" dirty="0">
              <a:latin typeface="Arial"/>
              <a:ea typeface="Arial"/>
              <a:cs typeface="Arial"/>
            </a:endParaRPr>
          </a:p>
          <a:p>
            <a:pPr marL="28575" algn="l" rtl="0" eaLnBrk="0">
              <a:lnSpc>
                <a:spcPct val="85000"/>
              </a:lnSpc>
              <a:tabLst/>
            </a:pPr>
            <a:r>
              <a:rPr sz="1200" kern="0" spc="-110" dirty="0">
                <a:solidFill>
                  <a:srgbClr val="0101FF">
                    <a:alpha val="100000"/>
                  </a:srgbClr>
                </a:solidFill>
                <a:latin typeface="KaiTi"/>
                <a:ea typeface="KaiTi"/>
                <a:cs typeface="KaiTi"/>
              </a:rPr>
              <a:t>两者的判断方法：</a:t>
            </a:r>
            <a:endParaRPr sz="1200" dirty="0">
              <a:latin typeface="KaiTi"/>
              <a:ea typeface="KaiTi"/>
              <a:cs typeface="KaiTi"/>
            </a:endParaRPr>
          </a:p>
          <a:p>
            <a:pPr marL="15240" indent="3175" algn="l" rtl="0" eaLnBrk="0">
              <a:lnSpc>
                <a:spcPct val="127000"/>
              </a:lnSpc>
              <a:spcBef>
                <a:spcPts val="1127"/>
              </a:spcBef>
              <a:tabLst/>
            </a:pPr>
            <a:r>
              <a:rPr sz="1200" kern="0" spc="-10" dirty="0">
                <a:solidFill>
                  <a:srgbClr val="000000">
                    <a:alpha val="100000"/>
                  </a:srgbClr>
                </a:solidFill>
                <a:latin typeface="Times New Roman"/>
                <a:ea typeface="Times New Roman"/>
                <a:cs typeface="Times New Roman"/>
              </a:rPr>
              <a:t>(1)  </a:t>
            </a:r>
            <a:r>
              <a:rPr sz="1200" kern="0" spc="-10" dirty="0">
                <a:solidFill>
                  <a:srgbClr val="000000">
                    <a:alpha val="100000"/>
                  </a:srgbClr>
                </a:solidFill>
                <a:latin typeface="KaiTi"/>
                <a:ea typeface="KaiTi"/>
                <a:cs typeface="KaiTi"/>
              </a:rPr>
              <a:t>根据化学键的类型判断：含有离子键的化合物，一定是离子化合物；只含有共价键的化</a:t>
            </a:r>
            <a:r>
              <a:rPr sz="1200" kern="0" spc="-30" dirty="0">
                <a:solidFill>
                  <a:srgbClr val="000000">
                    <a:alpha val="100000"/>
                  </a:srgbClr>
                </a:solidFill>
                <a:latin typeface="KaiTi"/>
                <a:ea typeface="KaiTi"/>
                <a:cs typeface="KaiTi"/>
              </a:rPr>
              <a:t>合物，是共价化合物；</a:t>
            </a:r>
            <a:endParaRPr sz="1200" dirty="0">
              <a:latin typeface="KaiTi"/>
              <a:ea typeface="KaiTi"/>
              <a:cs typeface="KaiTi"/>
            </a:endParaRPr>
          </a:p>
          <a:p>
            <a:pPr marL="12700" indent="5715" algn="l" rtl="0" eaLnBrk="0">
              <a:lnSpc>
                <a:spcPct val="128000"/>
              </a:lnSpc>
              <a:spcBef>
                <a:spcPts val="1013"/>
              </a:spcBef>
              <a:tabLst/>
            </a:pPr>
            <a:r>
              <a:rPr sz="1200" kern="0" spc="-20" dirty="0">
                <a:solidFill>
                  <a:srgbClr val="000000">
                    <a:alpha val="100000"/>
                  </a:srgbClr>
                </a:solidFill>
                <a:latin typeface="Times New Roman"/>
                <a:ea typeface="Times New Roman"/>
                <a:cs typeface="Times New Roman"/>
              </a:rPr>
              <a:t>(2)  </a:t>
            </a:r>
            <a:r>
              <a:rPr sz="1200" kern="0" spc="-20" dirty="0">
                <a:solidFill>
                  <a:srgbClr val="000000">
                    <a:alpha val="100000"/>
                  </a:srgbClr>
                </a:solidFill>
                <a:latin typeface="KaiTi"/>
                <a:ea typeface="KaiTi"/>
                <a:cs typeface="KaiTi"/>
              </a:rPr>
              <a:t>根据化合物的类型</a:t>
            </a:r>
            <a:r>
              <a:rPr sz="1200" kern="0" spc="-30" dirty="0">
                <a:solidFill>
                  <a:srgbClr val="000000">
                    <a:alpha val="100000"/>
                  </a:srgbClr>
                </a:solidFill>
                <a:latin typeface="KaiTi"/>
                <a:ea typeface="KaiTi"/>
                <a:cs typeface="KaiTi"/>
              </a:rPr>
              <a:t>来判断：大多数金属氧化物、强碱和大多数盐都属于离子化合物；</a:t>
            </a:r>
            <a:r>
              <a:rPr sz="1200" kern="0" spc="130" dirty="0">
                <a:solidFill>
                  <a:srgbClr val="000000">
                    <a:alpha val="100000"/>
                  </a:srgbClr>
                </a:solidFill>
                <a:latin typeface="KaiTi"/>
                <a:ea typeface="KaiTi"/>
                <a:cs typeface="KaiTi"/>
              </a:rPr>
              <a:t> </a:t>
            </a:r>
            <a:r>
              <a:rPr sz="1200" kern="0" spc="-30" dirty="0">
                <a:solidFill>
                  <a:srgbClr val="000000">
                    <a:alpha val="100000"/>
                  </a:srgbClr>
                </a:solidFill>
                <a:latin typeface="KaiTi"/>
                <a:ea typeface="KaiTi"/>
                <a:cs typeface="KaiTi"/>
              </a:rPr>
              <a:t>非</a:t>
            </a:r>
            <a:r>
              <a:rPr sz="1200" kern="0" spc="-10" dirty="0">
                <a:solidFill>
                  <a:srgbClr val="000000">
                    <a:alpha val="100000"/>
                  </a:srgbClr>
                </a:solidFill>
                <a:latin typeface="KaiTi"/>
                <a:ea typeface="KaiTi"/>
                <a:cs typeface="KaiTi"/>
              </a:rPr>
              <a:t>金属氢化物、非金属氧化物、含氧酸都属于共价化合物；</a:t>
            </a:r>
            <a:endParaRPr sz="1200" dirty="0">
              <a:latin typeface="KaiTi"/>
              <a:ea typeface="KaiTi"/>
              <a:cs typeface="KaiTi"/>
            </a:endParaRPr>
          </a:p>
          <a:p>
            <a:pPr algn="l" rtl="0" eaLnBrk="0">
              <a:lnSpc>
                <a:spcPct val="103000"/>
              </a:lnSpc>
              <a:tabLst/>
            </a:pPr>
            <a:endParaRPr sz="800" dirty="0">
              <a:latin typeface="Arial"/>
              <a:ea typeface="Arial"/>
              <a:cs typeface="Arial"/>
            </a:endParaRPr>
          </a:p>
          <a:p>
            <a:pPr marL="15240" indent="3175" algn="l" rtl="0" eaLnBrk="0">
              <a:lnSpc>
                <a:spcPct val="139000"/>
              </a:lnSpc>
              <a:spcBef>
                <a:spcPts val="7"/>
              </a:spcBef>
              <a:tabLst/>
            </a:pPr>
            <a:r>
              <a:rPr sz="1200" kern="0" spc="-10" dirty="0">
                <a:solidFill>
                  <a:srgbClr val="000000">
                    <a:alpha val="100000"/>
                  </a:srgbClr>
                </a:solidFill>
                <a:latin typeface="Times New Roman"/>
                <a:ea typeface="Times New Roman"/>
                <a:cs typeface="Times New Roman"/>
              </a:rPr>
              <a:t>(3)  </a:t>
            </a:r>
            <a:r>
              <a:rPr sz="1200" kern="0" spc="-10" dirty="0">
                <a:solidFill>
                  <a:srgbClr val="000000">
                    <a:alpha val="100000"/>
                  </a:srgbClr>
                </a:solidFill>
                <a:latin typeface="KaiTi"/>
                <a:ea typeface="KaiTi"/>
                <a:cs typeface="KaiTi"/>
              </a:rPr>
              <a:t>根据化合物的性质来判断：一般熔点、沸点较低的化合物是共价化合物。熔融状态下能</a:t>
            </a:r>
            <a:r>
              <a:rPr sz="1200" kern="0" spc="0" dirty="0">
                <a:solidFill>
                  <a:srgbClr val="000000">
                    <a:alpha val="100000"/>
                  </a:srgbClr>
                </a:solidFill>
                <a:latin typeface="KaiTi"/>
                <a:ea typeface="KaiTi"/>
                <a:cs typeface="KaiTi"/>
              </a:rPr>
              <a:t>导电的化合物是离子化合物，如：</a:t>
            </a:r>
            <a:r>
              <a:rPr sz="1200" kern="0" spc="0" dirty="0">
                <a:solidFill>
                  <a:srgbClr val="000000">
                    <a:alpha val="100000"/>
                  </a:srgbClr>
                </a:solidFill>
                <a:latin typeface="Times New Roman"/>
                <a:ea typeface="Times New Roman"/>
                <a:cs typeface="Times New Roman"/>
              </a:rPr>
              <a:t>NaCl</a:t>
            </a:r>
            <a:r>
              <a:rPr sz="1200" kern="0" spc="0" dirty="0">
                <a:solidFill>
                  <a:srgbClr val="000000">
                    <a:alpha val="100000"/>
                  </a:srgbClr>
                </a:solidFill>
                <a:latin typeface="KaiTi"/>
                <a:ea typeface="KaiTi"/>
                <a:cs typeface="KaiTi"/>
              </a:rPr>
              <a:t>；熔融状态不能导电的化合物是共价化合物，如：</a:t>
            </a:r>
            <a:r>
              <a:rPr sz="1200" kern="0" spc="3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HCl</a:t>
            </a:r>
            <a:r>
              <a:rPr sz="1200" kern="0" spc="-10" dirty="0">
                <a:solidFill>
                  <a:srgbClr val="000000">
                    <a:alpha val="100000"/>
                  </a:srgbClr>
                </a:solidFill>
                <a:latin typeface="KaiTi"/>
                <a:ea typeface="KaiTi"/>
                <a:cs typeface="KaiTi"/>
              </a:rPr>
              <a:t>。</a:t>
            </a:r>
            <a:endParaRPr sz="1200" dirty="0">
              <a:latin typeface="KaiTi"/>
              <a:ea typeface="KaiTi"/>
              <a:cs typeface="KaiTi"/>
            </a:endParaRPr>
          </a:p>
        </p:txBody>
      </p:sp>
      <p:sp>
        <p:nvSpPr>
          <p:cNvPr id="426" name="textbox 426"/>
          <p:cNvSpPr/>
          <p:nvPr/>
        </p:nvSpPr>
        <p:spPr>
          <a:xfrm>
            <a:off x="2337765" y="3984015"/>
            <a:ext cx="2563495" cy="189230"/>
          </a:xfrm>
          <a:prstGeom prst="rect">
            <a:avLst/>
          </a:prstGeom>
          <a:noFill/>
          <a:ln w="0" cap="flat">
            <a:noFill/>
            <a:prstDash val="solid"/>
            <a:miter lim="0"/>
          </a:ln>
        </p:spPr>
        <p:txBody>
          <a:bodyPr vert="horz" wrap="square" lIns="0" tIns="0" rIns="0" bIns="0"/>
          <a:lstStyle/>
          <a:p>
            <a:pPr algn="l" rtl="0" eaLnBrk="0">
              <a:lnSpc>
                <a:spcPct val="78440"/>
              </a:lnSpc>
              <a:tabLst/>
            </a:pPr>
            <a:endParaRPr sz="100" dirty="0">
              <a:latin typeface="Arial"/>
              <a:ea typeface="Arial"/>
              <a:cs typeface="Arial"/>
            </a:endParaRPr>
          </a:p>
          <a:p>
            <a:pPr marL="12700" algn="l" rtl="0" eaLnBrk="0">
              <a:lnSpc>
                <a:spcPct val="90000"/>
              </a:lnSpc>
              <a:tabLst/>
            </a:pPr>
            <a:r>
              <a:rPr sz="1200" kern="0" spc="-10" dirty="0">
                <a:solidFill>
                  <a:srgbClr val="0101FF">
                    <a:alpha val="100000"/>
                  </a:srgbClr>
                </a:solidFill>
                <a:latin typeface="Times New Roman"/>
                <a:ea typeface="Times New Roman"/>
                <a:cs typeface="Times New Roman"/>
              </a:rPr>
              <a:t>4-2-2</a:t>
            </a:r>
            <a:r>
              <a:rPr sz="1200" kern="0" spc="70" dirty="0">
                <a:solidFill>
                  <a:srgbClr val="0101FF">
                    <a:alpha val="100000"/>
                  </a:srgbClr>
                </a:solidFill>
                <a:latin typeface="Times New Roman"/>
                <a:ea typeface="Times New Roman"/>
                <a:cs typeface="Times New Roman"/>
              </a:rPr>
              <a:t>  </a:t>
            </a:r>
            <a:r>
              <a:rPr sz="1200" kern="0" spc="-10" dirty="0">
                <a:solidFill>
                  <a:srgbClr val="0101FF">
                    <a:alpha val="100000"/>
                  </a:srgbClr>
                </a:solidFill>
                <a:latin typeface="KaiTi"/>
                <a:ea typeface="KaiTi"/>
                <a:cs typeface="KaiTi"/>
              </a:rPr>
              <a:t>离子化合物和共价化合物的区别</a:t>
            </a:r>
            <a:endParaRPr sz="1200" dirty="0">
              <a:latin typeface="KaiTi"/>
              <a:ea typeface="KaiTi"/>
              <a:cs typeface="KaiTi"/>
            </a:endParaRPr>
          </a:p>
        </p:txBody>
      </p:sp>
      <p:sp>
        <p:nvSpPr>
          <p:cNvPr id="428" name="textbox 428"/>
          <p:cNvSpPr/>
          <p:nvPr/>
        </p:nvSpPr>
        <p:spPr>
          <a:xfrm>
            <a:off x="2337765" y="975259"/>
            <a:ext cx="1953895" cy="189230"/>
          </a:xfrm>
          <a:prstGeom prst="rect">
            <a:avLst/>
          </a:prstGeom>
          <a:noFill/>
          <a:ln w="0" cap="flat">
            <a:noFill/>
            <a:prstDash val="solid"/>
            <a:miter lim="0"/>
          </a:ln>
        </p:spPr>
        <p:txBody>
          <a:bodyPr vert="horz" wrap="square" lIns="0" tIns="0" rIns="0" bIns="0"/>
          <a:lstStyle/>
          <a:p>
            <a:pPr algn="l" rtl="0" eaLnBrk="0">
              <a:lnSpc>
                <a:spcPct val="78440"/>
              </a:lnSpc>
              <a:tabLst/>
            </a:pPr>
            <a:endParaRPr sz="100" dirty="0">
              <a:latin typeface="Arial"/>
              <a:ea typeface="Arial"/>
              <a:cs typeface="Arial"/>
            </a:endParaRPr>
          </a:p>
          <a:p>
            <a:pPr marL="12700" algn="l" rtl="0" eaLnBrk="0">
              <a:lnSpc>
                <a:spcPct val="90000"/>
              </a:lnSpc>
              <a:tabLst/>
            </a:pPr>
            <a:r>
              <a:rPr sz="1200" kern="0" spc="-10" dirty="0">
                <a:solidFill>
                  <a:srgbClr val="0101FF">
                    <a:alpha val="100000"/>
                  </a:srgbClr>
                </a:solidFill>
                <a:latin typeface="Times New Roman"/>
                <a:ea typeface="Times New Roman"/>
                <a:cs typeface="Times New Roman"/>
              </a:rPr>
              <a:t>4-2-1</a:t>
            </a:r>
            <a:r>
              <a:rPr sz="1200" kern="0" spc="70" dirty="0">
                <a:solidFill>
                  <a:srgbClr val="0101FF">
                    <a:alpha val="100000"/>
                  </a:srgbClr>
                </a:solidFill>
                <a:latin typeface="Times New Roman"/>
                <a:ea typeface="Times New Roman"/>
                <a:cs typeface="Times New Roman"/>
              </a:rPr>
              <a:t>  </a:t>
            </a:r>
            <a:r>
              <a:rPr sz="1200" kern="0" spc="-10" dirty="0">
                <a:solidFill>
                  <a:srgbClr val="0101FF">
                    <a:alpha val="100000"/>
                  </a:srgbClr>
                </a:solidFill>
                <a:latin typeface="KaiTi"/>
                <a:ea typeface="KaiTi"/>
                <a:cs typeface="KaiTi"/>
              </a:rPr>
              <a:t>离子键和共价</a:t>
            </a:r>
            <a:r>
              <a:rPr sz="1200" kern="0" spc="-20" dirty="0">
                <a:solidFill>
                  <a:srgbClr val="0101FF">
                    <a:alpha val="100000"/>
                  </a:srgbClr>
                </a:solidFill>
                <a:latin typeface="KaiTi"/>
                <a:ea typeface="KaiTi"/>
                <a:cs typeface="KaiTi"/>
              </a:rPr>
              <a:t>键的区别</a:t>
            </a:r>
            <a:endParaRPr sz="1200" dirty="0">
              <a:latin typeface="KaiTi"/>
              <a:ea typeface="KaiTi"/>
              <a:cs typeface="KaiTi"/>
            </a:endParaRPr>
          </a:p>
        </p:txBody>
      </p:sp>
      <p:sp>
        <p:nvSpPr>
          <p:cNvPr id="430" name="textbox 430"/>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432" name="path 432"/>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434" name="textbox 434"/>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5156"/>
              </a:lnSpc>
              <a:tabLst/>
            </a:pPr>
            <a:endParaRPr sz="100" dirty="0">
              <a:latin typeface="Arial"/>
              <a:ea typeface="Arial"/>
              <a:cs typeface="Arial"/>
            </a:endParaRPr>
          </a:p>
          <a:p>
            <a:pPr marL="12700" algn="l" rtl="0" eaLnBrk="0">
              <a:lnSpc>
                <a:spcPct val="85000"/>
              </a:lnSpc>
              <a:tabLst/>
            </a:pPr>
            <a:r>
              <a:rPr sz="800" kern="0" spc="0" dirty="0">
                <a:solidFill>
                  <a:srgbClr val="000000">
                    <a:alpha val="100000"/>
                  </a:srgbClr>
                </a:solidFill>
                <a:latin typeface="Times New Roman"/>
                <a:ea typeface="Times New Roman"/>
                <a:cs typeface="Times New Roman"/>
              </a:rPr>
              <a:t>-</a:t>
            </a:r>
            <a:r>
              <a:rPr sz="800" kern="0" spc="150" dirty="0">
                <a:solidFill>
                  <a:srgbClr val="000000">
                    <a:alpha val="100000"/>
                  </a:srgbClr>
                </a:solidFill>
                <a:latin typeface="Times New Roman"/>
                <a:ea typeface="Times New Roman"/>
                <a:cs typeface="Times New Roman"/>
              </a:rPr>
              <a:t> </a:t>
            </a:r>
            <a:r>
              <a:rPr sz="800" kern="0" spc="0" dirty="0">
                <a:solidFill>
                  <a:srgbClr val="000000">
                    <a:alpha val="100000"/>
                  </a:srgbClr>
                </a:solidFill>
                <a:latin typeface="Times New Roman"/>
                <a:ea typeface="Times New Roman"/>
                <a:cs typeface="Times New Roman"/>
              </a:rPr>
              <a:t>16</a:t>
            </a:r>
            <a:r>
              <a:rPr sz="800" kern="0" spc="60" dirty="0">
                <a:solidFill>
                  <a:srgbClr val="000000">
                    <a:alpha val="100000"/>
                  </a:srgbClr>
                </a:solidFill>
                <a:latin typeface="Times New Roman"/>
                <a:ea typeface="Times New Roman"/>
                <a:cs typeface="Times New Roman"/>
              </a:rPr>
              <a:t> </a:t>
            </a:r>
            <a:r>
              <a:rPr sz="800" kern="0" spc="0" dirty="0">
                <a:solidFill>
                  <a:srgbClr val="000000">
                    <a:alpha val="100000"/>
                  </a:srgbClr>
                </a:solidFill>
                <a:latin typeface="Times New Roman"/>
                <a:ea typeface="Times New Roman"/>
                <a:cs typeface="Times New Roman"/>
              </a:rPr>
              <a:t>-</a:t>
            </a:r>
            <a:endParaRPr sz="800" dirty="0">
              <a:latin typeface="Times New Roman"/>
              <a:ea typeface="Times New Roman"/>
              <a:cs typeface="Times New Roman"/>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6" name="rect 436"/>
          <p:cNvSpPr/>
          <p:nvPr/>
        </p:nvSpPr>
        <p:spPr>
          <a:xfrm>
            <a:off x="2348027" y="914349"/>
            <a:ext cx="1813814" cy="299008"/>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438" name="textbox 438"/>
          <p:cNvSpPr/>
          <p:nvPr/>
        </p:nvSpPr>
        <p:spPr>
          <a:xfrm>
            <a:off x="2338832" y="936853"/>
            <a:ext cx="6021705" cy="568769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3970" algn="l" rtl="0" eaLnBrk="0">
              <a:lnSpc>
                <a:spcPts val="1809"/>
              </a:lnSpc>
              <a:tabLst/>
            </a:pPr>
            <a:r>
              <a:rPr sz="1200" b="1" kern="0" spc="-10" dirty="0">
                <a:solidFill>
                  <a:srgbClr val="000000">
                    <a:alpha val="100000"/>
                  </a:srgbClr>
                </a:solidFill>
                <a:latin typeface="KaiTi"/>
                <a:ea typeface="KaiTi"/>
                <a:cs typeface="KaiTi"/>
              </a:rPr>
              <a:t>知识点</a:t>
            </a:r>
            <a:r>
              <a:rPr sz="1200" kern="0" spc="-200" dirty="0">
                <a:solidFill>
                  <a:srgbClr val="000000">
                    <a:alpha val="100000"/>
                  </a:srgbClr>
                </a:solidFill>
                <a:latin typeface="KaiTi"/>
                <a:ea typeface="KaiTi"/>
                <a:cs typeface="KaiTi"/>
              </a:rPr>
              <a:t> </a:t>
            </a:r>
            <a:r>
              <a:rPr sz="1200" b="1" kern="0" spc="-10" dirty="0">
                <a:solidFill>
                  <a:srgbClr val="000000">
                    <a:alpha val="100000"/>
                  </a:srgbClr>
                </a:solidFill>
                <a:latin typeface="Times New Roman"/>
                <a:ea typeface="Times New Roman"/>
                <a:cs typeface="Times New Roman"/>
              </a:rPr>
              <a:t>4-3</a:t>
            </a:r>
            <a:r>
              <a:rPr sz="1200" b="1" kern="0" spc="-10" dirty="0">
                <a:solidFill>
                  <a:srgbClr val="000000">
                    <a:alpha val="100000"/>
                  </a:srgbClr>
                </a:solidFill>
                <a:latin typeface="KaiTi"/>
                <a:ea typeface="KaiTi"/>
                <a:cs typeface="KaiTi"/>
              </a:rPr>
              <a:t>：</a:t>
            </a:r>
            <a:r>
              <a:rPr sz="1200" b="1" kern="0" spc="-10" dirty="0">
                <a:solidFill>
                  <a:srgbClr val="000000">
                    <a:alpha val="100000"/>
                  </a:srgbClr>
                </a:solidFill>
                <a:latin typeface="Microsoft YaHei"/>
                <a:ea typeface="Microsoft YaHei"/>
                <a:cs typeface="Microsoft YaHei"/>
              </a:rPr>
              <a:t>化合价</a:t>
            </a:r>
            <a:r>
              <a:rPr sz="1200" b="1" kern="0" spc="-10" dirty="0">
                <a:solidFill>
                  <a:srgbClr val="000000">
                    <a:alpha val="100000"/>
                  </a:srgbClr>
                </a:solidFill>
                <a:latin typeface="Times New Roman"/>
                <a:ea typeface="Times New Roman"/>
                <a:cs typeface="Times New Roman"/>
              </a:rPr>
              <a:t>/</a:t>
            </a:r>
            <a:r>
              <a:rPr sz="1200" b="1" kern="0" spc="-10" dirty="0">
                <a:solidFill>
                  <a:srgbClr val="000000">
                    <a:alpha val="100000"/>
                  </a:srgbClr>
                </a:solidFill>
                <a:latin typeface="Microsoft YaHei"/>
                <a:ea typeface="Microsoft YaHei"/>
                <a:cs typeface="Microsoft YaHei"/>
              </a:rPr>
              <a:t>氧化数</a:t>
            </a:r>
            <a:endParaRPr sz="1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marL="12700" algn="l" rtl="0" eaLnBrk="0">
              <a:lnSpc>
                <a:spcPct val="90000"/>
              </a:lnSpc>
              <a:spcBef>
                <a:spcPts val="371"/>
              </a:spcBef>
              <a:tabLst/>
            </a:pPr>
            <a:r>
              <a:rPr sz="1200" b="1" kern="0" spc="0" dirty="0">
                <a:solidFill>
                  <a:srgbClr val="0101FF">
                    <a:alpha val="100000"/>
                  </a:srgbClr>
                </a:solidFill>
                <a:latin typeface="Times New Roman"/>
                <a:ea typeface="Times New Roman"/>
                <a:cs typeface="Times New Roman"/>
              </a:rPr>
              <a:t>4-3-1  </a:t>
            </a:r>
            <a:r>
              <a:rPr sz="1200" b="1" kern="0" spc="0" dirty="0">
                <a:solidFill>
                  <a:srgbClr val="0101FF">
                    <a:alpha val="100000"/>
                  </a:srgbClr>
                </a:solidFill>
                <a:latin typeface="KaiTi"/>
                <a:ea typeface="KaiTi"/>
                <a:cs typeface="KaiTi"/>
              </a:rPr>
              <a:t>化合价</a:t>
            </a:r>
            <a:r>
              <a:rPr sz="1200" b="1" kern="0" spc="-10" dirty="0">
                <a:solidFill>
                  <a:srgbClr val="0101FF">
                    <a:alpha val="100000"/>
                  </a:srgbClr>
                </a:solidFill>
                <a:latin typeface="Times New Roman"/>
                <a:ea typeface="Times New Roman"/>
                <a:cs typeface="Times New Roman"/>
              </a:rPr>
              <a:t>/</a:t>
            </a:r>
            <a:r>
              <a:rPr sz="1200" b="1" kern="0" spc="-10" dirty="0">
                <a:solidFill>
                  <a:srgbClr val="0101FF">
                    <a:alpha val="100000"/>
                  </a:srgbClr>
                </a:solidFill>
                <a:latin typeface="KaiTi"/>
                <a:ea typeface="KaiTi"/>
                <a:cs typeface="KaiTi"/>
              </a:rPr>
              <a:t>氧化数定义</a:t>
            </a:r>
            <a:endParaRPr sz="1200" dirty="0">
              <a:latin typeface="KaiTi"/>
              <a:ea typeface="KaiTi"/>
              <a:cs typeface="KaiTi"/>
            </a:endParaRPr>
          </a:p>
          <a:p>
            <a:pPr marL="12700" algn="l" rtl="0" eaLnBrk="0">
              <a:lnSpc>
                <a:spcPct val="86000"/>
              </a:lnSpc>
              <a:spcBef>
                <a:spcPts val="1049"/>
              </a:spcBef>
              <a:tabLst/>
            </a:pPr>
            <a:r>
              <a:rPr sz="1200" kern="0" spc="0" dirty="0">
                <a:solidFill>
                  <a:srgbClr val="000000">
                    <a:alpha val="100000"/>
                  </a:srgbClr>
                </a:solidFill>
                <a:latin typeface="KaiTi"/>
                <a:ea typeface="KaiTi"/>
                <a:cs typeface="KaiTi"/>
              </a:rPr>
              <a:t>化合价是元素的一种性质，它用来表示原子之间相互化合的数目。通常在元素符</a:t>
            </a:r>
            <a:r>
              <a:rPr sz="1200" kern="0" spc="-10" dirty="0">
                <a:solidFill>
                  <a:srgbClr val="000000">
                    <a:alpha val="100000"/>
                  </a:srgbClr>
                </a:solidFill>
                <a:latin typeface="KaiTi"/>
                <a:ea typeface="KaiTi"/>
                <a:cs typeface="KaiTi"/>
              </a:rPr>
              <a:t>号或原子</a:t>
            </a:r>
            <a:endParaRPr sz="1200" dirty="0">
              <a:latin typeface="KaiTi"/>
              <a:ea typeface="KaiTi"/>
              <a:cs typeface="KaiTi"/>
            </a:endParaRPr>
          </a:p>
          <a:p>
            <a:pPr marL="2416810" algn="l" rtl="0" eaLnBrk="0">
              <a:lnSpc>
                <a:spcPts val="444"/>
              </a:lnSpc>
              <a:spcBef>
                <a:spcPts val="1165"/>
              </a:spcBef>
              <a:tabLst>
                <a:tab pos="2442845" algn="l"/>
              </a:tabLst>
            </a:pPr>
            <a:r>
              <a:rPr sz="600" kern="0" spc="0" dirty="0">
                <a:solidFill>
                  <a:srgbClr val="000000">
                    <a:alpha val="100000"/>
                  </a:srgbClr>
                </a:solidFill>
                <a:latin typeface="Arial"/>
                <a:ea typeface="Arial"/>
                <a:cs typeface="Arial"/>
              </a:rPr>
              <a:t>	</a:t>
            </a:r>
            <a:r>
              <a:rPr sz="600" kern="0" spc="-10" dirty="0">
                <a:solidFill>
                  <a:srgbClr val="000000">
                    <a:alpha val="100000"/>
                  </a:srgbClr>
                </a:solidFill>
                <a:latin typeface="Arial"/>
                <a:ea typeface="Arial"/>
                <a:cs typeface="Arial"/>
              </a:rPr>
              <a:t>2</a:t>
            </a:r>
            <a:r>
              <a:rPr sz="600" kern="0" spc="0" dirty="0">
                <a:solidFill>
                  <a:srgbClr val="000000">
                    <a:alpha val="100000"/>
                  </a:srgbClr>
                </a:solidFill>
                <a:latin typeface="Arial"/>
                <a:ea typeface="Arial"/>
                <a:cs typeface="Arial"/>
              </a:rPr>
              <a:t>                                                                           </a:t>
            </a:r>
            <a:r>
              <a:rPr sz="600" kern="0" spc="-10" dirty="0">
                <a:solidFill>
                  <a:srgbClr val="000000">
                    <a:alpha val="100000"/>
                  </a:srgbClr>
                </a:solidFill>
                <a:latin typeface="Arial"/>
                <a:ea typeface="Arial"/>
                <a:cs typeface="Arial"/>
              </a:rPr>
              <a:t>-</a:t>
            </a:r>
            <a:r>
              <a:rPr sz="600" kern="0" spc="80" dirty="0">
                <a:solidFill>
                  <a:srgbClr val="000000">
                    <a:alpha val="100000"/>
                  </a:srgbClr>
                </a:solidFill>
                <a:latin typeface="Arial"/>
                <a:ea typeface="Arial"/>
                <a:cs typeface="Arial"/>
              </a:rPr>
              <a:t> </a:t>
            </a:r>
            <a:r>
              <a:rPr sz="600" kern="0" spc="-10" dirty="0">
                <a:solidFill>
                  <a:srgbClr val="000000">
                    <a:alpha val="100000"/>
                  </a:srgbClr>
                </a:solidFill>
                <a:latin typeface="Arial"/>
                <a:ea typeface="Arial"/>
                <a:cs typeface="Arial"/>
              </a:rPr>
              <a:t>1</a:t>
            </a:r>
            <a:endParaRPr sz="600" dirty="0">
              <a:latin typeface="Arial"/>
              <a:ea typeface="Arial"/>
              <a:cs typeface="Arial"/>
            </a:endParaRPr>
          </a:p>
          <a:p>
            <a:pPr marL="34290" algn="l" rtl="0" eaLnBrk="0">
              <a:lnSpc>
                <a:spcPct val="91000"/>
              </a:lnSpc>
              <a:spcBef>
                <a:spcPts val="193"/>
              </a:spcBef>
              <a:tabLst/>
            </a:pPr>
            <a:r>
              <a:rPr sz="1200" kern="0" spc="20" dirty="0">
                <a:solidFill>
                  <a:srgbClr val="000000">
                    <a:alpha val="100000"/>
                  </a:srgbClr>
                </a:solidFill>
                <a:latin typeface="KaiTi"/>
                <a:ea typeface="KaiTi"/>
                <a:cs typeface="KaiTi"/>
              </a:rPr>
              <a:t>团的正上方用</a:t>
            </a:r>
            <a:r>
              <a:rPr sz="1200" kern="0" spc="20" dirty="0">
                <a:solidFill>
                  <a:srgbClr val="000000">
                    <a:alpha val="100000"/>
                  </a:srgbClr>
                </a:solidFill>
                <a:latin typeface="Times New Roman"/>
                <a:ea typeface="Times New Roman"/>
                <a:cs typeface="Times New Roman"/>
              </a:rPr>
              <a:t>“</a:t>
            </a:r>
            <a:r>
              <a:rPr sz="1200" kern="0" spc="20" dirty="0">
                <a:solidFill>
                  <a:srgbClr val="000000">
                    <a:alpha val="100000"/>
                  </a:srgbClr>
                </a:solidFill>
                <a:latin typeface="KaiTi"/>
                <a:ea typeface="KaiTi"/>
                <a:cs typeface="KaiTi"/>
              </a:rPr>
              <a:t>＋</a:t>
            </a:r>
            <a:r>
              <a:rPr sz="1200" i="1" kern="0" spc="20" dirty="0">
                <a:solidFill>
                  <a:srgbClr val="000000">
                    <a:alpha val="100000"/>
                  </a:srgbClr>
                </a:solidFill>
                <a:latin typeface="Times New Roman"/>
                <a:ea typeface="Times New Roman"/>
                <a:cs typeface="Times New Roman"/>
              </a:rPr>
              <a:t>n</a:t>
            </a:r>
            <a:r>
              <a:rPr sz="1200" kern="0" spc="2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a:t>
            </a:r>
            <a:r>
              <a:rPr sz="1200" i="1" kern="0" spc="20" dirty="0">
                <a:solidFill>
                  <a:srgbClr val="000000">
                    <a:alpha val="100000"/>
                  </a:srgbClr>
                </a:solidFill>
                <a:latin typeface="Times New Roman"/>
                <a:ea typeface="Times New Roman"/>
                <a:cs typeface="Times New Roman"/>
              </a:rPr>
              <a:t>n</a:t>
            </a:r>
            <a:r>
              <a:rPr sz="1200" kern="0" spc="20" dirty="0">
                <a:solidFill>
                  <a:srgbClr val="000000">
                    <a:alpha val="100000"/>
                  </a:srgbClr>
                </a:solidFill>
                <a:latin typeface="Times New Roman"/>
                <a:ea typeface="Times New Roman"/>
                <a:cs typeface="Times New Roman"/>
              </a:rPr>
              <a:t>”</a:t>
            </a:r>
            <a:r>
              <a:rPr sz="1200" kern="0" spc="20" dirty="0">
                <a:solidFill>
                  <a:srgbClr val="000000">
                    <a:alpha val="100000"/>
                  </a:srgbClr>
                </a:solidFill>
                <a:latin typeface="KaiTi"/>
                <a:ea typeface="KaiTi"/>
                <a:cs typeface="KaiTi"/>
              </a:rPr>
              <a:t>表示，如</a:t>
            </a:r>
            <a:r>
              <a:rPr sz="1200" kern="0" spc="0" dirty="0">
                <a:solidFill>
                  <a:srgbClr val="000000">
                    <a:alpha val="100000"/>
                  </a:srgbClr>
                </a:solidFill>
                <a:latin typeface="Arial"/>
                <a:ea typeface="Arial"/>
                <a:cs typeface="Arial"/>
              </a:rPr>
              <a:t>Mg</a:t>
            </a:r>
            <a:r>
              <a:rPr sz="1200" kern="0" spc="20" dirty="0">
                <a:solidFill>
                  <a:srgbClr val="000000">
                    <a:alpha val="100000"/>
                  </a:srgbClr>
                </a:solidFill>
                <a:latin typeface="KaiTi"/>
                <a:ea typeface="KaiTi"/>
                <a:cs typeface="KaiTi"/>
              </a:rPr>
              <a:t>表示</a:t>
            </a:r>
            <a:r>
              <a:rPr sz="1200" kern="0" spc="20" dirty="0">
                <a:solidFill>
                  <a:srgbClr val="000000">
                    <a:alpha val="100000"/>
                  </a:srgbClr>
                </a:solidFill>
                <a:latin typeface="Times New Roman"/>
                <a:ea typeface="Times New Roman"/>
                <a:cs typeface="Times New Roman"/>
              </a:rPr>
              <a:t>+2 </a:t>
            </a:r>
            <a:r>
              <a:rPr sz="1200" kern="0" spc="20" dirty="0">
                <a:solidFill>
                  <a:srgbClr val="000000">
                    <a:alpha val="100000"/>
                  </a:srgbClr>
                </a:solidFill>
                <a:latin typeface="KaiTi"/>
                <a:ea typeface="KaiTi"/>
                <a:cs typeface="KaiTi"/>
              </a:rPr>
              <a:t>价的镁元素、</a:t>
            </a:r>
            <a:r>
              <a:rPr sz="1200" kern="0" spc="0" dirty="0">
                <a:solidFill>
                  <a:srgbClr val="000000">
                    <a:alpha val="100000"/>
                  </a:srgbClr>
                </a:solidFill>
                <a:latin typeface="Arial"/>
                <a:ea typeface="Arial"/>
                <a:cs typeface="Arial"/>
              </a:rPr>
              <a:t>OH</a:t>
            </a:r>
            <a:r>
              <a:rPr sz="1200" kern="0" spc="20" dirty="0">
                <a:solidFill>
                  <a:srgbClr val="000000">
                    <a:alpha val="100000"/>
                  </a:srgbClr>
                </a:solidFill>
                <a:latin typeface="KaiTi"/>
                <a:ea typeface="KaiTi"/>
                <a:cs typeface="KaiTi"/>
              </a:rPr>
              <a:t>表示－</a:t>
            </a:r>
            <a:r>
              <a:rPr sz="1200" kern="0" spc="20" dirty="0">
                <a:solidFill>
                  <a:srgbClr val="000000">
                    <a:alpha val="100000"/>
                  </a:srgbClr>
                </a:solidFill>
                <a:latin typeface="Times New Roman"/>
                <a:ea typeface="Times New Roman"/>
                <a:cs typeface="Times New Roman"/>
              </a:rPr>
              <a:t>1</a:t>
            </a:r>
            <a:r>
              <a:rPr sz="1200" kern="0" spc="10" dirty="0">
                <a:solidFill>
                  <a:srgbClr val="000000">
                    <a:alpha val="100000"/>
                  </a:srgbClr>
                </a:solidFill>
                <a:latin typeface="KaiTi"/>
                <a:ea typeface="KaiTi"/>
                <a:cs typeface="KaiTi"/>
              </a:rPr>
              <a:t>价的氢氧根等。</a:t>
            </a:r>
            <a:endParaRPr sz="1200" dirty="0">
              <a:latin typeface="KaiTi"/>
              <a:ea typeface="KaiTi"/>
              <a:cs typeface="KaiTi"/>
            </a:endParaRPr>
          </a:p>
          <a:p>
            <a:pPr algn="l" rtl="0" eaLnBrk="0">
              <a:lnSpc>
                <a:spcPct val="123000"/>
              </a:lnSpc>
              <a:tabLst/>
            </a:pPr>
            <a:endParaRPr sz="1000" dirty="0">
              <a:latin typeface="Arial"/>
              <a:ea typeface="Arial"/>
              <a:cs typeface="Arial"/>
            </a:endParaRPr>
          </a:p>
          <a:p>
            <a:pPr algn="l" rtl="0" eaLnBrk="0">
              <a:lnSpc>
                <a:spcPct val="124000"/>
              </a:lnSpc>
              <a:tabLst/>
            </a:pPr>
            <a:endParaRPr sz="1000" dirty="0">
              <a:latin typeface="Arial"/>
              <a:ea typeface="Arial"/>
              <a:cs typeface="Arial"/>
            </a:endParaRPr>
          </a:p>
          <a:p>
            <a:pPr marL="12700" algn="l" rtl="0" eaLnBrk="0">
              <a:lnSpc>
                <a:spcPct val="90000"/>
              </a:lnSpc>
              <a:spcBef>
                <a:spcPts val="372"/>
              </a:spcBef>
              <a:tabLst/>
            </a:pPr>
            <a:r>
              <a:rPr sz="1200" b="1" kern="0" spc="0" dirty="0">
                <a:solidFill>
                  <a:srgbClr val="0101FF">
                    <a:alpha val="100000"/>
                  </a:srgbClr>
                </a:solidFill>
                <a:latin typeface="Times New Roman"/>
                <a:ea typeface="Times New Roman"/>
                <a:cs typeface="Times New Roman"/>
              </a:rPr>
              <a:t>4-3-2  </a:t>
            </a:r>
            <a:r>
              <a:rPr sz="1200" b="1" kern="0" spc="0" dirty="0">
                <a:solidFill>
                  <a:srgbClr val="0101FF">
                    <a:alpha val="100000"/>
                  </a:srgbClr>
                </a:solidFill>
                <a:latin typeface="KaiTi"/>
                <a:ea typeface="KaiTi"/>
                <a:cs typeface="KaiTi"/>
              </a:rPr>
              <a:t>化合价</a:t>
            </a:r>
            <a:r>
              <a:rPr sz="1200" b="1" kern="0" spc="-10" dirty="0">
                <a:solidFill>
                  <a:srgbClr val="0101FF">
                    <a:alpha val="100000"/>
                  </a:srgbClr>
                </a:solidFill>
                <a:latin typeface="KaiTi"/>
                <a:ea typeface="KaiTi"/>
                <a:cs typeface="KaiTi"/>
              </a:rPr>
              <a:t>的确定规则</a:t>
            </a:r>
            <a:endParaRPr sz="1200" dirty="0">
              <a:latin typeface="KaiTi"/>
              <a:ea typeface="KaiTi"/>
              <a:cs typeface="KaiTi"/>
            </a:endParaRPr>
          </a:p>
          <a:p>
            <a:pPr marL="21590" algn="l" rtl="0" eaLnBrk="0">
              <a:lnSpc>
                <a:spcPct val="90000"/>
              </a:lnSpc>
              <a:spcBef>
                <a:spcPts val="1055"/>
              </a:spcBef>
              <a:tabLst/>
            </a:pPr>
            <a:r>
              <a:rPr sz="1200" kern="0" spc="-10" dirty="0">
                <a:solidFill>
                  <a:srgbClr val="000000">
                    <a:alpha val="100000"/>
                  </a:srgbClr>
                </a:solidFill>
                <a:latin typeface="Wingdings"/>
                <a:ea typeface="Wingdings"/>
                <a:cs typeface="Wingdings"/>
              </a:rPr>
              <a:t>l </a:t>
            </a:r>
            <a:r>
              <a:rPr sz="1200" kern="0" spc="-10" dirty="0">
                <a:solidFill>
                  <a:srgbClr val="000000">
                    <a:alpha val="100000"/>
                  </a:srgbClr>
                </a:solidFill>
                <a:latin typeface="KaiTi"/>
                <a:ea typeface="KaiTi"/>
                <a:cs typeface="KaiTi"/>
              </a:rPr>
              <a:t>单质中，元素原子的氧化数为零。（如：</a:t>
            </a:r>
            <a:r>
              <a:rPr sz="1200" kern="0" spc="-10" dirty="0">
                <a:solidFill>
                  <a:srgbClr val="000000">
                    <a:alpha val="100000"/>
                  </a:srgbClr>
                </a:solidFill>
                <a:latin typeface="Times New Roman"/>
                <a:ea typeface="Times New Roman"/>
                <a:cs typeface="Times New Roman"/>
              </a:rPr>
              <a:t>Fe</a:t>
            </a:r>
            <a:r>
              <a:rPr sz="1200" kern="0" spc="-15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a:t>
            </a:r>
            <a:r>
              <a:rPr sz="1200" kern="0" spc="-10" dirty="0">
                <a:solidFill>
                  <a:srgbClr val="000000">
                    <a:alpha val="100000"/>
                  </a:srgbClr>
                </a:solidFill>
                <a:latin typeface="Times New Roman"/>
                <a:ea typeface="Times New Roman"/>
                <a:cs typeface="Times New Roman"/>
              </a:rPr>
              <a:t>H</a:t>
            </a:r>
            <a:r>
              <a:rPr sz="1200" kern="0" spc="-10" baseline="-4340"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KaiTi"/>
                <a:ea typeface="KaiTi"/>
                <a:cs typeface="KaiTi"/>
              </a:rPr>
              <a:t>）</a:t>
            </a:r>
            <a:endParaRPr sz="1200" dirty="0">
              <a:latin typeface="KaiTi"/>
              <a:ea typeface="KaiTi"/>
              <a:cs typeface="KaiTi"/>
            </a:endParaRPr>
          </a:p>
          <a:p>
            <a:pPr marL="279400" indent="-257809" algn="l" rtl="0" eaLnBrk="0">
              <a:lnSpc>
                <a:spcPct val="133000"/>
              </a:lnSpc>
              <a:spcBef>
                <a:spcPts val="1029"/>
              </a:spcBef>
              <a:tabLst/>
            </a:pPr>
            <a:r>
              <a:rPr sz="1200" kern="0" spc="-30" dirty="0">
                <a:solidFill>
                  <a:srgbClr val="000000">
                    <a:alpha val="100000"/>
                  </a:srgbClr>
                </a:solidFill>
                <a:latin typeface="Wingdings"/>
                <a:ea typeface="Wingdings"/>
                <a:cs typeface="Wingdings"/>
              </a:rPr>
              <a:t>l </a:t>
            </a:r>
            <a:r>
              <a:rPr sz="1200" u="sng" kern="0" spc="-240" dirty="0">
                <a:solidFill>
                  <a:srgbClr val="000000">
                    <a:alpha val="100000"/>
                  </a:srgbClr>
                </a:solidFill>
                <a:latin typeface="Times New Roman"/>
                <a:ea typeface="Times New Roman"/>
                <a:cs typeface="Times New Roman"/>
              </a:rPr>
              <a:t> </a:t>
            </a:r>
            <a:r>
              <a:rPr sz="1200" u="sng" kern="0" spc="-30" dirty="0">
                <a:solidFill>
                  <a:srgbClr val="000000">
                    <a:alpha val="100000"/>
                  </a:srgbClr>
                </a:solidFill>
                <a:latin typeface="Times New Roman"/>
                <a:ea typeface="Times New Roman"/>
                <a:cs typeface="Times New Roman"/>
              </a:rPr>
              <a:t>H</a:t>
            </a:r>
            <a:r>
              <a:rPr sz="1200" u="sng" kern="0" spc="140" dirty="0">
                <a:solidFill>
                  <a:srgbClr val="000000">
                    <a:alpha val="100000"/>
                  </a:srgbClr>
                </a:solidFill>
                <a:latin typeface="Times New Roman"/>
                <a:ea typeface="Times New Roman"/>
                <a:cs typeface="Times New Roman"/>
              </a:rPr>
              <a:t> </a:t>
            </a:r>
            <a:r>
              <a:rPr sz="1200" u="sng" kern="0" spc="-30" dirty="0">
                <a:solidFill>
                  <a:srgbClr val="000000">
                    <a:alpha val="100000"/>
                  </a:srgbClr>
                </a:solidFill>
                <a:latin typeface="KaiTi"/>
                <a:ea typeface="KaiTi"/>
                <a:cs typeface="KaiTi"/>
              </a:rPr>
              <a:t>的氧化数一般为</a:t>
            </a:r>
            <a:r>
              <a:rPr sz="1200" u="sng" kern="0" spc="-30" dirty="0">
                <a:solidFill>
                  <a:srgbClr val="000000">
                    <a:alpha val="100000"/>
                  </a:srgbClr>
                </a:solidFill>
                <a:latin typeface="Times New Roman"/>
                <a:ea typeface="Times New Roman"/>
                <a:cs typeface="Times New Roman"/>
              </a:rPr>
              <a:t>+1</a:t>
            </a:r>
            <a:r>
              <a:rPr sz="1200" kern="0" spc="-30" dirty="0">
                <a:solidFill>
                  <a:srgbClr val="000000">
                    <a:alpha val="100000"/>
                  </a:srgbClr>
                </a:solidFill>
                <a:latin typeface="KaiTi"/>
                <a:ea typeface="KaiTi"/>
                <a:cs typeface="KaiTi"/>
              </a:rPr>
              <a:t>。例外：在活泼金属的氢化物（如：</a:t>
            </a:r>
            <a:r>
              <a:rPr sz="1200" kern="0" spc="210" dirty="0">
                <a:solidFill>
                  <a:srgbClr val="000000">
                    <a:alpha val="100000"/>
                  </a:srgbClr>
                </a:solidFill>
                <a:latin typeface="KaiTi"/>
                <a:ea typeface="KaiTi"/>
                <a:cs typeface="KaiTi"/>
              </a:rPr>
              <a:t> </a:t>
            </a:r>
            <a:r>
              <a:rPr sz="1200" kern="0" spc="-30" dirty="0">
                <a:solidFill>
                  <a:srgbClr val="000000">
                    <a:alpha val="100000"/>
                  </a:srgbClr>
                </a:solidFill>
                <a:latin typeface="Times New Roman"/>
                <a:ea typeface="Times New Roman"/>
                <a:cs typeface="Times New Roman"/>
              </a:rPr>
              <a:t>NaH</a:t>
            </a:r>
            <a:r>
              <a:rPr sz="1200" kern="0" spc="-180" dirty="0">
                <a:solidFill>
                  <a:srgbClr val="000000">
                    <a:alpha val="100000"/>
                  </a:srgbClr>
                </a:solidFill>
                <a:latin typeface="Times New Roman"/>
                <a:ea typeface="Times New Roman"/>
                <a:cs typeface="Times New Roman"/>
              </a:rPr>
              <a:t> </a:t>
            </a:r>
            <a:r>
              <a:rPr sz="1200" kern="0" spc="-30" dirty="0">
                <a:solidFill>
                  <a:srgbClr val="000000">
                    <a:alpha val="100000"/>
                  </a:srgbClr>
                </a:solidFill>
                <a:latin typeface="KaiTi"/>
                <a:ea typeface="KaiTi"/>
                <a:cs typeface="KaiTi"/>
              </a:rPr>
              <a:t>、</a:t>
            </a:r>
            <a:r>
              <a:rPr sz="1200" kern="0" spc="-30" dirty="0">
                <a:solidFill>
                  <a:srgbClr val="000000">
                    <a:alpha val="100000"/>
                  </a:srgbClr>
                </a:solidFill>
                <a:latin typeface="KaiTi"/>
                <a:ea typeface="KaiTi"/>
                <a:cs typeface="KaiTi"/>
              </a:rPr>
              <a:t> </a:t>
            </a:r>
            <a:r>
              <a:rPr sz="1200" kern="0" spc="-30" dirty="0">
                <a:solidFill>
                  <a:srgbClr val="000000">
                    <a:alpha val="100000"/>
                  </a:srgbClr>
                </a:solidFill>
                <a:latin typeface="Times New Roman"/>
                <a:ea typeface="Times New Roman"/>
                <a:cs typeface="Times New Roman"/>
              </a:rPr>
              <a:t>CaH</a:t>
            </a:r>
            <a:r>
              <a:rPr sz="1200" kern="0" spc="-30" baseline="-4340" dirty="0">
                <a:solidFill>
                  <a:srgbClr val="000000">
                    <a:alpha val="100000"/>
                  </a:srgbClr>
                </a:solidFill>
                <a:latin typeface="Times New Roman"/>
                <a:ea typeface="Times New Roman"/>
                <a:cs typeface="Times New Roman"/>
              </a:rPr>
              <a:t>2</a:t>
            </a:r>
            <a:r>
              <a:rPr sz="1200" kern="0" spc="-30" dirty="0">
                <a:solidFill>
                  <a:srgbClr val="000000">
                    <a:alpha val="100000"/>
                  </a:srgbClr>
                </a:solidFill>
                <a:latin typeface="KaiTi"/>
                <a:ea typeface="KaiTi"/>
                <a:cs typeface="KaiTi"/>
              </a:rPr>
              <a:t>）中，</a:t>
            </a:r>
            <a:r>
              <a:rPr sz="1200" kern="0" spc="-30" dirty="0">
                <a:solidFill>
                  <a:srgbClr val="000000">
                    <a:alpha val="100000"/>
                  </a:srgbClr>
                </a:solidFill>
                <a:latin typeface="Times New Roman"/>
                <a:ea typeface="Times New Roman"/>
                <a:cs typeface="Times New Roman"/>
              </a:rPr>
              <a:t>H</a:t>
            </a:r>
            <a:r>
              <a:rPr sz="1200" kern="0" spc="140" dirty="0">
                <a:solidFill>
                  <a:srgbClr val="000000">
                    <a:alpha val="100000"/>
                  </a:srgbClr>
                </a:solidFill>
                <a:latin typeface="Times New Roman"/>
                <a:ea typeface="Times New Roman"/>
                <a:cs typeface="Times New Roman"/>
              </a:rPr>
              <a:t> </a:t>
            </a:r>
            <a:r>
              <a:rPr sz="1200" kern="0" spc="-30" dirty="0">
                <a:solidFill>
                  <a:srgbClr val="000000">
                    <a:alpha val="100000"/>
                  </a:srgbClr>
                </a:solidFill>
                <a:latin typeface="KaiTi"/>
                <a:ea typeface="KaiTi"/>
                <a:cs typeface="KaiTi"/>
              </a:rPr>
              <a:t>的氧化</a:t>
            </a:r>
            <a:r>
              <a:rPr sz="1200" kern="0" spc="-10" dirty="0">
                <a:solidFill>
                  <a:srgbClr val="000000">
                    <a:alpha val="100000"/>
                  </a:srgbClr>
                </a:solidFill>
                <a:latin typeface="KaiTi"/>
                <a:ea typeface="KaiTi"/>
                <a:cs typeface="KaiTi"/>
              </a:rPr>
              <a:t>数为</a:t>
            </a:r>
            <a:r>
              <a:rPr sz="1200" kern="0" spc="-10" dirty="0">
                <a:solidFill>
                  <a:srgbClr val="000000">
                    <a:alpha val="100000"/>
                  </a:srgbClr>
                </a:solidFill>
                <a:latin typeface="Times New Roman"/>
                <a:ea typeface="Times New Roman"/>
                <a:cs typeface="Times New Roman"/>
              </a:rPr>
              <a:t>-1</a:t>
            </a:r>
            <a:r>
              <a:rPr sz="1200" kern="0" spc="-10" dirty="0">
                <a:solidFill>
                  <a:srgbClr val="000000">
                    <a:alpha val="100000"/>
                  </a:srgbClr>
                </a:solidFill>
                <a:latin typeface="KaiTi"/>
                <a:ea typeface="KaiTi"/>
                <a:cs typeface="KaiTi"/>
              </a:rPr>
              <a:t>。</a:t>
            </a:r>
            <a:endParaRPr sz="1200" dirty="0">
              <a:latin typeface="KaiTi"/>
              <a:ea typeface="KaiTi"/>
              <a:cs typeface="KaiTi"/>
            </a:endParaRPr>
          </a:p>
          <a:p>
            <a:pPr marL="283845" indent="-262255" algn="l" rtl="0" eaLnBrk="0">
              <a:lnSpc>
                <a:spcPct val="131000"/>
              </a:lnSpc>
              <a:spcBef>
                <a:spcPts val="826"/>
              </a:spcBef>
              <a:tabLst/>
            </a:pPr>
            <a:r>
              <a:rPr sz="1200" kern="0" spc="-50" dirty="0">
                <a:solidFill>
                  <a:srgbClr val="000000">
                    <a:alpha val="100000"/>
                  </a:srgbClr>
                </a:solidFill>
                <a:latin typeface="Wingdings"/>
                <a:ea typeface="Wingdings"/>
                <a:cs typeface="Wingdings"/>
              </a:rPr>
              <a:t>l </a:t>
            </a:r>
            <a:r>
              <a:rPr sz="1200" u="sng" kern="0" spc="-200" dirty="0">
                <a:solidFill>
                  <a:srgbClr val="000000">
                    <a:alpha val="100000"/>
                  </a:srgbClr>
                </a:solidFill>
                <a:latin typeface="Times New Roman"/>
                <a:ea typeface="Times New Roman"/>
                <a:cs typeface="Times New Roman"/>
              </a:rPr>
              <a:t> </a:t>
            </a:r>
            <a:r>
              <a:rPr sz="1200" u="sng" kern="0" spc="-50" dirty="0">
                <a:solidFill>
                  <a:srgbClr val="000000">
                    <a:alpha val="100000"/>
                  </a:srgbClr>
                </a:solidFill>
                <a:latin typeface="Times New Roman"/>
                <a:ea typeface="Times New Roman"/>
                <a:cs typeface="Times New Roman"/>
              </a:rPr>
              <a:t>O</a:t>
            </a:r>
            <a:r>
              <a:rPr sz="1200" u="sng" kern="0" spc="110" dirty="0">
                <a:solidFill>
                  <a:srgbClr val="000000">
                    <a:alpha val="100000"/>
                  </a:srgbClr>
                </a:solidFill>
                <a:latin typeface="Times New Roman"/>
                <a:ea typeface="Times New Roman"/>
                <a:cs typeface="Times New Roman"/>
              </a:rPr>
              <a:t> </a:t>
            </a:r>
            <a:r>
              <a:rPr sz="1200" u="sng" kern="0" spc="-50" dirty="0">
                <a:solidFill>
                  <a:srgbClr val="000000">
                    <a:alpha val="100000"/>
                  </a:srgbClr>
                </a:solidFill>
                <a:latin typeface="KaiTi"/>
                <a:ea typeface="KaiTi"/>
                <a:cs typeface="KaiTi"/>
              </a:rPr>
              <a:t>的氧化数一般为</a:t>
            </a:r>
            <a:r>
              <a:rPr sz="1200" u="sng" kern="0" spc="-50" dirty="0">
                <a:solidFill>
                  <a:srgbClr val="000000">
                    <a:alpha val="100000"/>
                  </a:srgbClr>
                </a:solidFill>
                <a:latin typeface="Times New Roman"/>
                <a:ea typeface="Times New Roman"/>
                <a:cs typeface="Times New Roman"/>
              </a:rPr>
              <a:t>-2</a:t>
            </a:r>
            <a:r>
              <a:rPr sz="1200" kern="0" spc="-60" dirty="0">
                <a:solidFill>
                  <a:srgbClr val="000000">
                    <a:alpha val="100000"/>
                  </a:srgbClr>
                </a:solidFill>
                <a:latin typeface="KaiTi"/>
                <a:ea typeface="KaiTi"/>
                <a:cs typeface="KaiTi"/>
              </a:rPr>
              <a:t>。例外：</a:t>
            </a:r>
            <a:r>
              <a:rPr sz="1200" kern="0" spc="240" dirty="0">
                <a:solidFill>
                  <a:srgbClr val="000000">
                    <a:alpha val="100000"/>
                  </a:srgbClr>
                </a:solidFill>
                <a:latin typeface="KaiTi"/>
                <a:ea typeface="KaiTi"/>
                <a:cs typeface="KaiTi"/>
              </a:rPr>
              <a:t> </a:t>
            </a:r>
            <a:r>
              <a:rPr sz="1200" kern="0" spc="-60" dirty="0">
                <a:solidFill>
                  <a:srgbClr val="000000">
                    <a:alpha val="100000"/>
                  </a:srgbClr>
                </a:solidFill>
                <a:latin typeface="KaiTi"/>
                <a:ea typeface="KaiTi"/>
                <a:cs typeface="KaiTi"/>
              </a:rPr>
              <a:t>在氟化物（如</a:t>
            </a:r>
            <a:r>
              <a:rPr sz="1200" kern="0" spc="-190" dirty="0">
                <a:solidFill>
                  <a:srgbClr val="000000">
                    <a:alpha val="100000"/>
                  </a:srgbClr>
                </a:solidFill>
                <a:latin typeface="KaiTi"/>
                <a:ea typeface="KaiTi"/>
                <a:cs typeface="KaiTi"/>
              </a:rPr>
              <a:t> </a:t>
            </a:r>
            <a:r>
              <a:rPr sz="1200" kern="0" spc="-60" dirty="0">
                <a:solidFill>
                  <a:srgbClr val="000000">
                    <a:alpha val="100000"/>
                  </a:srgbClr>
                </a:solidFill>
                <a:latin typeface="Times New Roman"/>
                <a:ea typeface="Times New Roman"/>
                <a:cs typeface="Times New Roman"/>
              </a:rPr>
              <a:t>O</a:t>
            </a:r>
            <a:r>
              <a:rPr sz="1200" kern="0" spc="-30" baseline="-4340" dirty="0">
                <a:solidFill>
                  <a:srgbClr val="000000">
                    <a:alpha val="100000"/>
                  </a:srgbClr>
                </a:solidFill>
                <a:latin typeface="Times New Roman"/>
                <a:ea typeface="Times New Roman"/>
                <a:cs typeface="Times New Roman"/>
              </a:rPr>
              <a:t>2</a:t>
            </a:r>
            <a:r>
              <a:rPr sz="1200" kern="0" spc="-30" dirty="0">
                <a:solidFill>
                  <a:srgbClr val="000000">
                    <a:alpha val="100000"/>
                  </a:srgbClr>
                </a:solidFill>
                <a:latin typeface="Times New Roman"/>
                <a:ea typeface="Times New Roman"/>
                <a:cs typeface="Times New Roman"/>
              </a:rPr>
              <a:t>F</a:t>
            </a:r>
            <a:r>
              <a:rPr sz="1200" kern="0" spc="-30" baseline="-4340" dirty="0">
                <a:solidFill>
                  <a:srgbClr val="000000">
                    <a:alpha val="100000"/>
                  </a:srgbClr>
                </a:solidFill>
                <a:latin typeface="Times New Roman"/>
                <a:ea typeface="Times New Roman"/>
                <a:cs typeface="Times New Roman"/>
              </a:rPr>
              <a:t>2</a:t>
            </a:r>
            <a:r>
              <a:rPr sz="700" kern="0" spc="-40" dirty="0">
                <a:solidFill>
                  <a:srgbClr val="000000">
                    <a:alpha val="100000"/>
                  </a:srgbClr>
                </a:solidFill>
                <a:latin typeface="Times New Roman"/>
                <a:ea typeface="Times New Roman"/>
                <a:cs typeface="Times New Roman"/>
              </a:rPr>
              <a:t> </a:t>
            </a:r>
            <a:r>
              <a:rPr sz="1200" kern="0" spc="-30" dirty="0">
                <a:solidFill>
                  <a:srgbClr val="000000">
                    <a:alpha val="100000"/>
                  </a:srgbClr>
                </a:solidFill>
                <a:latin typeface="KaiTi"/>
                <a:ea typeface="KaiTi"/>
                <a:cs typeface="KaiTi"/>
              </a:rPr>
              <a:t>、</a:t>
            </a:r>
            <a:r>
              <a:rPr sz="1200" kern="0" spc="-30" dirty="0">
                <a:solidFill>
                  <a:srgbClr val="000000">
                    <a:alpha val="100000"/>
                  </a:srgbClr>
                </a:solidFill>
                <a:latin typeface="Times New Roman"/>
                <a:ea typeface="Times New Roman"/>
                <a:cs typeface="Times New Roman"/>
              </a:rPr>
              <a:t>OF</a:t>
            </a:r>
            <a:r>
              <a:rPr sz="1200" kern="0" spc="-30" baseline="-4340" dirty="0">
                <a:solidFill>
                  <a:srgbClr val="000000">
                    <a:alpha val="100000"/>
                  </a:srgbClr>
                </a:solidFill>
                <a:latin typeface="Times New Roman"/>
                <a:ea typeface="Times New Roman"/>
                <a:cs typeface="Times New Roman"/>
              </a:rPr>
              <a:t>2</a:t>
            </a:r>
            <a:r>
              <a:rPr sz="700" kern="0" spc="-30" dirty="0">
                <a:solidFill>
                  <a:srgbClr val="000000">
                    <a:alpha val="100000"/>
                  </a:srgbClr>
                </a:solidFill>
                <a:latin typeface="Times New Roman"/>
                <a:ea typeface="Times New Roman"/>
                <a:cs typeface="Times New Roman"/>
              </a:rPr>
              <a:t> </a:t>
            </a:r>
            <a:r>
              <a:rPr sz="1200" kern="0" spc="-30" dirty="0">
                <a:solidFill>
                  <a:srgbClr val="000000">
                    <a:alpha val="100000"/>
                  </a:srgbClr>
                </a:solidFill>
                <a:latin typeface="KaiTi"/>
                <a:ea typeface="KaiTi"/>
                <a:cs typeface="KaiTi"/>
              </a:rPr>
              <a:t>）中，</a:t>
            </a:r>
            <a:r>
              <a:rPr sz="1200" kern="0" spc="-30" dirty="0">
                <a:solidFill>
                  <a:srgbClr val="000000">
                    <a:alpha val="100000"/>
                  </a:srgbClr>
                </a:solidFill>
                <a:latin typeface="Times New Roman"/>
                <a:ea typeface="Times New Roman"/>
                <a:cs typeface="Times New Roman"/>
              </a:rPr>
              <a:t>O</a:t>
            </a:r>
            <a:r>
              <a:rPr sz="1200" kern="0" spc="120" dirty="0">
                <a:solidFill>
                  <a:srgbClr val="000000">
                    <a:alpha val="100000"/>
                  </a:srgbClr>
                </a:solidFill>
                <a:latin typeface="Times New Roman"/>
                <a:ea typeface="Times New Roman"/>
                <a:cs typeface="Times New Roman"/>
              </a:rPr>
              <a:t> </a:t>
            </a:r>
            <a:r>
              <a:rPr sz="1200" kern="0" spc="-30" dirty="0">
                <a:solidFill>
                  <a:srgbClr val="000000">
                    <a:alpha val="100000"/>
                  </a:srgbClr>
                </a:solidFill>
                <a:latin typeface="KaiTi"/>
                <a:ea typeface="KaiTi"/>
                <a:cs typeface="KaiTi"/>
              </a:rPr>
              <a:t>的氧化数为</a:t>
            </a:r>
            <a:r>
              <a:rPr sz="1200" kern="0" spc="-30" dirty="0">
                <a:solidFill>
                  <a:srgbClr val="000000">
                    <a:alpha val="100000"/>
                  </a:srgbClr>
                </a:solidFill>
                <a:latin typeface="Times New Roman"/>
                <a:ea typeface="Times New Roman"/>
                <a:cs typeface="Times New Roman"/>
              </a:rPr>
              <a:t>+1</a:t>
            </a:r>
            <a:r>
              <a:rPr sz="1200" kern="0" spc="-170" dirty="0">
                <a:solidFill>
                  <a:srgbClr val="000000">
                    <a:alpha val="100000"/>
                  </a:srgbClr>
                </a:solidFill>
                <a:latin typeface="Times New Roman"/>
                <a:ea typeface="Times New Roman"/>
                <a:cs typeface="Times New Roman"/>
              </a:rPr>
              <a:t> </a:t>
            </a:r>
            <a:r>
              <a:rPr sz="1200" kern="0" spc="-30" dirty="0">
                <a:solidFill>
                  <a:srgbClr val="000000">
                    <a:alpha val="100000"/>
                  </a:srgbClr>
                </a:solidFill>
                <a:latin typeface="KaiTi"/>
                <a:ea typeface="KaiTi"/>
                <a:cs typeface="KaiTi"/>
              </a:rPr>
              <a:t>、</a:t>
            </a:r>
            <a:r>
              <a:rPr sz="1200" kern="0" spc="-30" dirty="0">
                <a:solidFill>
                  <a:srgbClr val="000000">
                    <a:alpha val="100000"/>
                  </a:srgbClr>
                </a:solidFill>
                <a:latin typeface="Times New Roman"/>
                <a:ea typeface="Times New Roman"/>
                <a:cs typeface="Times New Roman"/>
              </a:rPr>
              <a:t>+2</a:t>
            </a:r>
            <a:r>
              <a:rPr sz="1200" kern="0" spc="-30" dirty="0">
                <a:solidFill>
                  <a:srgbClr val="000000">
                    <a:alpha val="100000"/>
                  </a:srgbClr>
                </a:solidFill>
                <a:latin typeface="KaiTi"/>
                <a:ea typeface="KaiTi"/>
                <a:cs typeface="KaiTi"/>
              </a:rPr>
              <a:t>，在</a:t>
            </a:r>
            <a:r>
              <a:rPr sz="1200" kern="0" spc="-10" dirty="0">
                <a:solidFill>
                  <a:srgbClr val="000000">
                    <a:alpha val="100000"/>
                  </a:srgbClr>
                </a:solidFill>
                <a:latin typeface="KaiTi"/>
                <a:ea typeface="KaiTi"/>
                <a:cs typeface="KaiTi"/>
              </a:rPr>
              <a:t>过氧化物（如</a:t>
            </a:r>
            <a:r>
              <a:rPr sz="1200" kern="0" spc="-25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H</a:t>
            </a:r>
            <a:r>
              <a:rPr sz="1200" kern="0" spc="-10" baseline="-4340"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Times New Roman"/>
                <a:ea typeface="Times New Roman"/>
                <a:cs typeface="Times New Roman"/>
              </a:rPr>
              <a:t>O</a:t>
            </a:r>
            <a:r>
              <a:rPr sz="1200" kern="0" spc="-10" baseline="-4340" dirty="0">
                <a:solidFill>
                  <a:srgbClr val="000000">
                    <a:alpha val="100000"/>
                  </a:srgbClr>
                </a:solidFill>
                <a:latin typeface="Times New Roman"/>
                <a:ea typeface="Times New Roman"/>
                <a:cs typeface="Times New Roman"/>
              </a:rPr>
              <a:t>2</a:t>
            </a:r>
            <a:r>
              <a:rPr sz="700" kern="0" spc="-3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a:t>
            </a:r>
            <a:r>
              <a:rPr sz="1200" kern="0" spc="-10" dirty="0">
                <a:solidFill>
                  <a:srgbClr val="000000">
                    <a:alpha val="100000"/>
                  </a:srgbClr>
                </a:solidFill>
                <a:latin typeface="Times New Roman"/>
                <a:ea typeface="Times New Roman"/>
                <a:cs typeface="Times New Roman"/>
              </a:rPr>
              <a:t>Na</a:t>
            </a:r>
            <a:r>
              <a:rPr sz="1200" kern="0" spc="-10" baseline="-4340"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Times New Roman"/>
                <a:ea typeface="Times New Roman"/>
                <a:cs typeface="Times New Roman"/>
              </a:rPr>
              <a:t>O</a:t>
            </a:r>
            <a:r>
              <a:rPr sz="1200" kern="0" spc="-10" baseline="-4340" dirty="0">
                <a:solidFill>
                  <a:srgbClr val="000000">
                    <a:alpha val="100000"/>
                  </a:srgbClr>
                </a:solidFill>
                <a:latin typeface="Times New Roman"/>
                <a:ea typeface="Times New Roman"/>
                <a:cs typeface="Times New Roman"/>
              </a:rPr>
              <a:t>2</a:t>
            </a:r>
            <a:r>
              <a:rPr sz="700" kern="0" spc="-1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）中，</a:t>
            </a:r>
            <a:r>
              <a:rPr sz="1200" kern="0" spc="-10" dirty="0">
                <a:solidFill>
                  <a:srgbClr val="000000">
                    <a:alpha val="100000"/>
                  </a:srgbClr>
                </a:solidFill>
                <a:latin typeface="Times New Roman"/>
                <a:ea typeface="Times New Roman"/>
                <a:cs typeface="Times New Roman"/>
              </a:rPr>
              <a:t>O</a:t>
            </a:r>
            <a:r>
              <a:rPr sz="1200" kern="0" spc="11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的氧化数为</a:t>
            </a:r>
            <a:r>
              <a:rPr sz="1200" kern="0" spc="-10" dirty="0">
                <a:solidFill>
                  <a:srgbClr val="000000">
                    <a:alpha val="100000"/>
                  </a:srgbClr>
                </a:solidFill>
                <a:latin typeface="Times New Roman"/>
                <a:ea typeface="Times New Roman"/>
                <a:cs typeface="Times New Roman"/>
              </a:rPr>
              <a:t>-1</a:t>
            </a:r>
            <a:r>
              <a:rPr sz="1200" kern="0" spc="-10" dirty="0">
                <a:solidFill>
                  <a:srgbClr val="000000">
                    <a:alpha val="100000"/>
                  </a:srgbClr>
                </a:solidFill>
                <a:latin typeface="KaiTi"/>
                <a:ea typeface="KaiTi"/>
                <a:cs typeface="KaiTi"/>
              </a:rPr>
              <a:t>。</a:t>
            </a:r>
            <a:endParaRPr sz="1200" dirty="0">
              <a:latin typeface="KaiTi"/>
              <a:ea typeface="KaiTi"/>
              <a:cs typeface="KaiTi"/>
            </a:endParaRPr>
          </a:p>
          <a:p>
            <a:pPr marL="21590" algn="l" rtl="0" eaLnBrk="0">
              <a:lnSpc>
                <a:spcPct val="90000"/>
              </a:lnSpc>
              <a:spcBef>
                <a:spcPts val="913"/>
              </a:spcBef>
              <a:tabLst/>
            </a:pPr>
            <a:r>
              <a:rPr sz="1200" kern="0" spc="0" dirty="0">
                <a:solidFill>
                  <a:srgbClr val="000000">
                    <a:alpha val="100000"/>
                  </a:srgbClr>
                </a:solidFill>
                <a:latin typeface="Wingdings"/>
                <a:ea typeface="Wingdings"/>
                <a:cs typeface="Wingdings"/>
              </a:rPr>
              <a:t>l </a:t>
            </a:r>
            <a:r>
              <a:rPr sz="1200" kern="0" spc="0" dirty="0">
                <a:solidFill>
                  <a:srgbClr val="000000">
                    <a:alpha val="100000"/>
                  </a:srgbClr>
                </a:solidFill>
                <a:latin typeface="KaiTi"/>
                <a:ea typeface="KaiTi"/>
                <a:cs typeface="KaiTi"/>
              </a:rPr>
              <a:t>中性分子中，各元素原子的氧化数的代数和为</a:t>
            </a:r>
            <a:r>
              <a:rPr sz="1200" kern="0" spc="-10" dirty="0">
                <a:solidFill>
                  <a:srgbClr val="000000">
                    <a:alpha val="100000"/>
                  </a:srgbClr>
                </a:solidFill>
                <a:latin typeface="KaiTi"/>
                <a:ea typeface="KaiTi"/>
                <a:cs typeface="KaiTi"/>
              </a:rPr>
              <a:t>零，如：</a:t>
            </a:r>
            <a:r>
              <a:rPr sz="1200" kern="0" spc="-10" dirty="0">
                <a:solidFill>
                  <a:srgbClr val="000000">
                    <a:alpha val="100000"/>
                  </a:srgbClr>
                </a:solidFill>
                <a:latin typeface="Times New Roman"/>
                <a:ea typeface="Times New Roman"/>
                <a:cs typeface="Times New Roman"/>
              </a:rPr>
              <a:t>ZnSO</a:t>
            </a:r>
            <a:r>
              <a:rPr sz="1200" kern="0" spc="-10" baseline="-4340" dirty="0">
                <a:solidFill>
                  <a:srgbClr val="000000">
                    <a:alpha val="100000"/>
                  </a:srgbClr>
                </a:solidFill>
                <a:latin typeface="Times New Roman"/>
                <a:ea typeface="Times New Roman"/>
                <a:cs typeface="Times New Roman"/>
              </a:rPr>
              <a:t>4</a:t>
            </a:r>
            <a:r>
              <a:rPr sz="1200" kern="0" spc="-10" dirty="0">
                <a:solidFill>
                  <a:srgbClr val="000000">
                    <a:alpha val="100000"/>
                  </a:srgbClr>
                </a:solidFill>
                <a:latin typeface="KaiTi"/>
                <a:ea typeface="KaiTi"/>
                <a:cs typeface="KaiTi"/>
              </a:rPr>
              <a:t>。</a:t>
            </a:r>
            <a:endParaRPr sz="1200" dirty="0">
              <a:latin typeface="KaiTi"/>
              <a:ea typeface="KaiTi"/>
              <a:cs typeface="KaiTi"/>
            </a:endParaRPr>
          </a:p>
          <a:p>
            <a:pPr marL="21590" algn="l" rtl="0" eaLnBrk="0">
              <a:lnSpc>
                <a:spcPct val="90000"/>
              </a:lnSpc>
              <a:spcBef>
                <a:spcPts val="1044"/>
              </a:spcBef>
              <a:tabLst/>
            </a:pPr>
            <a:r>
              <a:rPr sz="1200" kern="0" spc="0" dirty="0">
                <a:solidFill>
                  <a:srgbClr val="000000">
                    <a:alpha val="100000"/>
                  </a:srgbClr>
                </a:solidFill>
                <a:latin typeface="Wingdings"/>
                <a:ea typeface="Wingdings"/>
                <a:cs typeface="Wingdings"/>
              </a:rPr>
              <a:t>l </a:t>
            </a:r>
            <a:r>
              <a:rPr sz="1200" kern="0" spc="0" dirty="0">
                <a:solidFill>
                  <a:srgbClr val="000000">
                    <a:alpha val="100000"/>
                  </a:srgbClr>
                </a:solidFill>
                <a:latin typeface="KaiTi"/>
                <a:ea typeface="KaiTi"/>
                <a:cs typeface="KaiTi"/>
              </a:rPr>
              <a:t>复杂离子中，各元素原子氧化数的代数和等于离子的总电荷数，如：</a:t>
            </a:r>
            <a:r>
              <a:rPr sz="1200" kern="0" spc="-10" dirty="0">
                <a:solidFill>
                  <a:srgbClr val="000000">
                    <a:alpha val="100000"/>
                  </a:srgbClr>
                </a:solidFill>
                <a:latin typeface="Times New Roman"/>
                <a:ea typeface="Times New Roman"/>
                <a:cs typeface="Times New Roman"/>
              </a:rPr>
              <a:t>SO</a:t>
            </a:r>
            <a:r>
              <a:rPr sz="1200" kern="0" spc="-10" baseline="-8681" dirty="0">
                <a:solidFill>
                  <a:srgbClr val="000000">
                    <a:alpha val="100000"/>
                  </a:srgbClr>
                </a:solidFill>
                <a:latin typeface="Times New Roman"/>
                <a:ea typeface="Times New Roman"/>
                <a:cs typeface="Times New Roman"/>
              </a:rPr>
              <a:t>4</a:t>
            </a:r>
            <a:r>
              <a:rPr sz="1200" kern="0" spc="-10" baseline="39066"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KaiTi"/>
                <a:ea typeface="KaiTi"/>
                <a:cs typeface="KaiTi"/>
              </a:rPr>
              <a:t>。</a:t>
            </a:r>
            <a:endParaRPr sz="1200" dirty="0">
              <a:latin typeface="KaiTi"/>
              <a:ea typeface="KaiTi"/>
              <a:cs typeface="KaiTi"/>
            </a:endParaRPr>
          </a:p>
          <a:p>
            <a:pPr marL="21590" algn="l" rtl="0" eaLnBrk="0">
              <a:lnSpc>
                <a:spcPct val="86000"/>
              </a:lnSpc>
              <a:spcBef>
                <a:spcPts val="1022"/>
              </a:spcBef>
              <a:tabLst/>
            </a:pPr>
            <a:r>
              <a:rPr sz="1200" kern="0" spc="-20" dirty="0">
                <a:solidFill>
                  <a:srgbClr val="000000">
                    <a:alpha val="100000"/>
                  </a:srgbClr>
                </a:solidFill>
                <a:latin typeface="Wingdings"/>
                <a:ea typeface="Wingdings"/>
                <a:cs typeface="Wingdings"/>
              </a:rPr>
              <a:t>l </a:t>
            </a:r>
            <a:r>
              <a:rPr sz="1200" kern="0" spc="-20" dirty="0">
                <a:solidFill>
                  <a:srgbClr val="000000">
                    <a:alpha val="100000"/>
                  </a:srgbClr>
                </a:solidFill>
                <a:latin typeface="KaiTi"/>
                <a:ea typeface="KaiTi"/>
                <a:cs typeface="KaiTi"/>
              </a:rPr>
              <a:t>金属元素和非金</a:t>
            </a:r>
            <a:r>
              <a:rPr sz="1200" kern="0" spc="-30" dirty="0">
                <a:solidFill>
                  <a:srgbClr val="000000">
                    <a:alpha val="100000"/>
                  </a:srgbClr>
                </a:solidFill>
                <a:latin typeface="KaiTi"/>
                <a:ea typeface="KaiTi"/>
                <a:cs typeface="KaiTi"/>
              </a:rPr>
              <a:t>属元素化合时，金属元素显正价，非金属元素显负价；</a:t>
            </a:r>
            <a:endParaRPr sz="1200" dirty="0">
              <a:latin typeface="KaiTi"/>
              <a:ea typeface="KaiTi"/>
              <a:cs typeface="KaiTi"/>
            </a:endParaRPr>
          </a:p>
          <a:p>
            <a:pPr marL="290195" indent="-268605" algn="l" rtl="0" eaLnBrk="0">
              <a:lnSpc>
                <a:spcPct val="132000"/>
              </a:lnSpc>
              <a:spcBef>
                <a:spcPts val="1119"/>
              </a:spcBef>
              <a:tabLst/>
            </a:pPr>
            <a:r>
              <a:rPr sz="1200" kern="0" spc="-10" dirty="0">
                <a:solidFill>
                  <a:srgbClr val="000000">
                    <a:alpha val="100000"/>
                  </a:srgbClr>
                </a:solidFill>
                <a:latin typeface="Wingdings"/>
                <a:ea typeface="Wingdings"/>
                <a:cs typeface="Wingdings"/>
              </a:rPr>
              <a:t>l </a:t>
            </a:r>
            <a:r>
              <a:rPr sz="1200" kern="0" spc="-10" dirty="0">
                <a:solidFill>
                  <a:srgbClr val="000000">
                    <a:alpha val="100000"/>
                  </a:srgbClr>
                </a:solidFill>
                <a:latin typeface="KaiTi"/>
                <a:ea typeface="KaiTi"/>
                <a:cs typeface="KaiTi"/>
              </a:rPr>
              <a:t>一些元素在不同物质中可显不</a:t>
            </a:r>
            <a:r>
              <a:rPr sz="1200" kern="0" spc="-20" dirty="0">
                <a:solidFill>
                  <a:srgbClr val="000000">
                    <a:alpha val="100000"/>
                  </a:srgbClr>
                </a:solidFill>
                <a:latin typeface="KaiTi"/>
                <a:ea typeface="KaiTi"/>
                <a:cs typeface="KaiTi"/>
              </a:rPr>
              <a:t>同化合价；如一氧化碳中碳的化合价是</a:t>
            </a:r>
            <a:r>
              <a:rPr sz="1200" kern="0" spc="-20" dirty="0">
                <a:solidFill>
                  <a:srgbClr val="000000">
                    <a:alpha val="100000"/>
                  </a:srgbClr>
                </a:solidFill>
                <a:latin typeface="Times New Roman"/>
                <a:ea typeface="Times New Roman"/>
                <a:cs typeface="Times New Roman"/>
              </a:rPr>
              <a:t>+2</a:t>
            </a:r>
            <a:r>
              <a:rPr sz="1200" kern="0" spc="-20" dirty="0">
                <a:solidFill>
                  <a:srgbClr val="000000">
                    <a:alpha val="100000"/>
                  </a:srgbClr>
                </a:solidFill>
                <a:latin typeface="KaiTi"/>
                <a:ea typeface="KaiTi"/>
                <a:cs typeface="KaiTi"/>
              </a:rPr>
              <a:t>，二氧化碳中碳</a:t>
            </a:r>
            <a:r>
              <a:rPr sz="1200" kern="0" spc="-20" dirty="0">
                <a:solidFill>
                  <a:srgbClr val="000000">
                    <a:alpha val="100000"/>
                  </a:srgbClr>
                </a:solidFill>
                <a:latin typeface="KaiTi"/>
                <a:ea typeface="KaiTi"/>
                <a:cs typeface="KaiTi"/>
              </a:rPr>
              <a:t>的化合价是</a:t>
            </a:r>
            <a:r>
              <a:rPr sz="1200" kern="0" spc="-20" dirty="0">
                <a:solidFill>
                  <a:srgbClr val="000000">
                    <a:alpha val="100000"/>
                  </a:srgbClr>
                </a:solidFill>
                <a:latin typeface="Times New Roman"/>
                <a:ea typeface="Times New Roman"/>
                <a:cs typeface="Times New Roman"/>
              </a:rPr>
              <a:t>+4</a:t>
            </a:r>
            <a:r>
              <a:rPr sz="1200" kern="0" spc="-20" dirty="0">
                <a:solidFill>
                  <a:srgbClr val="000000">
                    <a:alpha val="100000"/>
                  </a:srgbClr>
                </a:solidFill>
                <a:latin typeface="KaiTi"/>
                <a:ea typeface="KaiTi"/>
                <a:cs typeface="KaiTi"/>
              </a:rPr>
              <a:t>。</a:t>
            </a:r>
            <a:endParaRPr sz="1200" dirty="0">
              <a:latin typeface="KaiTi"/>
              <a:ea typeface="KaiTi"/>
              <a:cs typeface="KaiTi"/>
            </a:endParaRPr>
          </a:p>
          <a:p>
            <a:pPr algn="l" rtl="0" eaLnBrk="0">
              <a:lnSpc>
                <a:spcPct val="128000"/>
              </a:lnSpc>
              <a:tabLst/>
            </a:pPr>
            <a:endParaRPr sz="1000" dirty="0">
              <a:latin typeface="Arial"/>
              <a:ea typeface="Arial"/>
              <a:cs typeface="Arial"/>
            </a:endParaRPr>
          </a:p>
          <a:p>
            <a:pPr algn="l" rtl="0" eaLnBrk="0">
              <a:lnSpc>
                <a:spcPct val="129000"/>
              </a:lnSpc>
              <a:tabLst/>
            </a:pPr>
            <a:endParaRPr sz="1000" dirty="0">
              <a:latin typeface="Arial"/>
              <a:ea typeface="Arial"/>
              <a:cs typeface="Arial"/>
            </a:endParaRPr>
          </a:p>
          <a:p>
            <a:pPr algn="l" rtl="0" eaLnBrk="0">
              <a:lnSpc>
                <a:spcPct val="129000"/>
              </a:lnSpc>
              <a:tabLst/>
            </a:pPr>
            <a:endParaRPr sz="1000" dirty="0">
              <a:latin typeface="Arial"/>
              <a:ea typeface="Arial"/>
              <a:cs typeface="Arial"/>
            </a:endParaRPr>
          </a:p>
          <a:p>
            <a:pPr algn="l" rtl="0" eaLnBrk="0">
              <a:lnSpc>
                <a:spcPct val="100000"/>
              </a:lnSpc>
              <a:tabLst/>
            </a:pPr>
            <a:endParaRPr sz="300" dirty="0">
              <a:latin typeface="Arial"/>
              <a:ea typeface="Arial"/>
              <a:cs typeface="Arial"/>
            </a:endParaRPr>
          </a:p>
          <a:p>
            <a:pPr marL="12700" algn="l" rtl="0" eaLnBrk="0">
              <a:lnSpc>
                <a:spcPct val="90000"/>
              </a:lnSpc>
              <a:tabLst/>
            </a:pPr>
            <a:r>
              <a:rPr sz="1200" b="1" kern="0" spc="0" dirty="0">
                <a:solidFill>
                  <a:srgbClr val="0101FF">
                    <a:alpha val="100000"/>
                  </a:srgbClr>
                </a:solidFill>
                <a:latin typeface="Times New Roman"/>
                <a:ea typeface="Times New Roman"/>
                <a:cs typeface="Times New Roman"/>
              </a:rPr>
              <a:t>4-3-3  </a:t>
            </a:r>
            <a:r>
              <a:rPr sz="1200" b="1" kern="0" spc="0" dirty="0">
                <a:solidFill>
                  <a:srgbClr val="0101FF">
                    <a:alpha val="100000"/>
                  </a:srgbClr>
                </a:solidFill>
                <a:latin typeface="KaiTi"/>
                <a:ea typeface="KaiTi"/>
                <a:cs typeface="KaiTi"/>
              </a:rPr>
              <a:t>常见元素和原子</a:t>
            </a:r>
            <a:r>
              <a:rPr sz="1200" b="1" kern="0" spc="-10" dirty="0">
                <a:solidFill>
                  <a:srgbClr val="0101FF">
                    <a:alpha val="100000"/>
                  </a:srgbClr>
                </a:solidFill>
                <a:latin typeface="KaiTi"/>
                <a:ea typeface="KaiTi"/>
                <a:cs typeface="KaiTi"/>
              </a:rPr>
              <a:t>团的化合价</a:t>
            </a:r>
            <a:endParaRPr sz="1200" dirty="0">
              <a:latin typeface="KaiTi"/>
              <a:ea typeface="KaiTi"/>
              <a:cs typeface="KaiTi"/>
            </a:endParaRPr>
          </a:p>
        </p:txBody>
      </p:sp>
      <p:sp>
        <p:nvSpPr>
          <p:cNvPr id="440" name="path 440"/>
          <p:cNvSpPr/>
          <p:nvPr/>
        </p:nvSpPr>
        <p:spPr>
          <a:xfrm>
            <a:off x="4695704" y="1990631"/>
            <a:ext cx="59973" cy="58242"/>
          </a:xfrm>
          <a:custGeom>
            <a:avLst/>
            <a:gdLst/>
            <a:ahLst/>
            <a:cxnLst/>
            <a:rect l="0" t="0" r="0" b="0"/>
            <a:pathLst>
              <a:path w="94" h="91">
                <a:moveTo>
                  <a:pt x="0" y="45"/>
                </a:moveTo>
                <a:lnTo>
                  <a:pt x="94" y="45"/>
                </a:lnTo>
                <a:moveTo>
                  <a:pt x="47" y="0"/>
                </a:moveTo>
                <a:lnTo>
                  <a:pt x="47" y="91"/>
                </a:lnTo>
              </a:path>
            </a:pathLst>
          </a:custGeom>
          <a:noFill/>
          <a:ln w="3269" cap="flat">
            <a:solidFill>
              <a:srgbClr val="000000"/>
            </a:solidFill>
            <a:prstDash val="solid"/>
            <a:round/>
          </a:ln>
        </p:spPr>
        <p:txBody>
          <a:bodyPr rtlCol="0"/>
          <a:lstStyle/>
          <a:p>
            <a:pPr algn="ctr"/>
            <a:endParaRPr lang="zh-CN" altLang="en-US"/>
          </a:p>
        </p:txBody>
      </p:sp>
      <p:graphicFrame>
        <p:nvGraphicFramePr>
          <p:cNvPr id="442" name="table 442"/>
          <p:cNvGraphicFramePr>
            <a:graphicFrameLocks noGrp="1"/>
          </p:cNvGraphicFramePr>
          <p:nvPr/>
        </p:nvGraphicFramePr>
        <p:xfrm>
          <a:off x="2695499" y="6721729"/>
          <a:ext cx="5302884" cy="2836545"/>
        </p:xfrm>
        <a:graphic>
          <a:graphicData uri="http://schemas.openxmlformats.org/drawingml/2006/table">
            <a:tbl>
              <a:tblPr/>
              <a:tblGrid>
                <a:gridCol w="775335"/>
                <a:gridCol w="791210"/>
                <a:gridCol w="900430"/>
                <a:gridCol w="151130"/>
                <a:gridCol w="772795"/>
                <a:gridCol w="793115"/>
                <a:gridCol w="1118870"/>
              </a:tblGrid>
              <a:tr h="152400">
                <a:tc rowSpan="2">
                  <a:txBody>
                    <a:bodyPr/>
                    <a:lstStyle/>
                    <a:p>
                      <a:pPr algn="l" rtl="0" eaLnBrk="0">
                        <a:lnSpc>
                          <a:spcPct val="48914"/>
                        </a:lnSpc>
                        <a:tabLst/>
                      </a:pPr>
                      <a:endParaRPr sz="100" dirty="0">
                        <a:latin typeface="Arial"/>
                        <a:ea typeface="Arial"/>
                        <a:cs typeface="Arial"/>
                      </a:endParaRPr>
                    </a:p>
                    <a:p>
                      <a:pPr marL="174625" indent="-78740" algn="l" rtl="0" eaLnBrk="0">
                        <a:lnSpc>
                          <a:spcPct val="107000"/>
                        </a:lnSpc>
                        <a:tabLst/>
                      </a:pPr>
                      <a:r>
                        <a:rPr sz="1200" b="1" kern="0" spc="-30" dirty="0">
                          <a:solidFill>
                            <a:srgbClr val="0101FF">
                              <a:alpha val="100000"/>
                            </a:srgbClr>
                          </a:solidFill>
                          <a:latin typeface="KaiTi"/>
                          <a:ea typeface="KaiTi"/>
                          <a:cs typeface="KaiTi"/>
                        </a:rPr>
                        <a:t>元素和根</a:t>
                      </a:r>
                      <a:r>
                        <a:rPr sz="1200" b="1" kern="0" spc="-50" dirty="0">
                          <a:solidFill>
                            <a:srgbClr val="0101FF">
                              <a:alpha val="100000"/>
                            </a:srgbClr>
                          </a:solidFill>
                          <a:latin typeface="KaiTi"/>
                          <a:ea typeface="KaiTi"/>
                          <a:cs typeface="KaiTi"/>
                        </a:rPr>
                        <a:t>的名称</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rowSpan="2">
                  <a:txBody>
                    <a:bodyPr/>
                    <a:lstStyle/>
                    <a:p>
                      <a:pPr algn="l" rtl="0" eaLnBrk="0">
                        <a:lnSpc>
                          <a:spcPct val="48914"/>
                        </a:lnSpc>
                        <a:tabLst/>
                      </a:pPr>
                      <a:endParaRPr sz="100" dirty="0">
                        <a:latin typeface="Arial"/>
                        <a:ea typeface="Arial"/>
                        <a:cs typeface="Arial"/>
                      </a:endParaRPr>
                    </a:p>
                    <a:p>
                      <a:pPr marL="180340" indent="-76835" algn="l" rtl="0" eaLnBrk="0">
                        <a:lnSpc>
                          <a:spcPct val="107000"/>
                        </a:lnSpc>
                        <a:tabLst/>
                      </a:pPr>
                      <a:r>
                        <a:rPr sz="1200" b="1" kern="0" spc="-30" dirty="0">
                          <a:solidFill>
                            <a:srgbClr val="0101FF">
                              <a:alpha val="100000"/>
                            </a:srgbClr>
                          </a:solidFill>
                          <a:latin typeface="KaiTi"/>
                          <a:ea typeface="KaiTi"/>
                          <a:cs typeface="KaiTi"/>
                        </a:rPr>
                        <a:t>元素和根</a:t>
                      </a:r>
                      <a:r>
                        <a:rPr sz="1200" b="1" kern="0" spc="-50" dirty="0">
                          <a:solidFill>
                            <a:srgbClr val="0101FF">
                              <a:alpha val="100000"/>
                            </a:srgbClr>
                          </a:solidFill>
                          <a:latin typeface="KaiTi"/>
                          <a:ea typeface="KaiTi"/>
                          <a:cs typeface="KaiTi"/>
                        </a:rPr>
                        <a:t>的符号</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rowSpan="2">
                  <a:txBody>
                    <a:bodyPr/>
                    <a:lstStyle/>
                    <a:p>
                      <a:pPr algn="l" rtl="0" eaLnBrk="0">
                        <a:lnSpc>
                          <a:spcPct val="48914"/>
                        </a:lnSpc>
                        <a:tabLst/>
                      </a:pPr>
                      <a:endParaRPr sz="100" dirty="0">
                        <a:latin typeface="Arial"/>
                        <a:ea typeface="Arial"/>
                        <a:cs typeface="Arial"/>
                      </a:endParaRPr>
                    </a:p>
                    <a:p>
                      <a:pPr marL="300355" indent="-137795" algn="l" rtl="0" eaLnBrk="0">
                        <a:lnSpc>
                          <a:spcPct val="107000"/>
                        </a:lnSpc>
                        <a:tabLst/>
                      </a:pPr>
                      <a:r>
                        <a:rPr sz="1200" b="1" kern="0" spc="-40" dirty="0">
                          <a:solidFill>
                            <a:srgbClr val="0101FF">
                              <a:alpha val="100000"/>
                            </a:srgbClr>
                          </a:solidFill>
                          <a:latin typeface="KaiTi"/>
                          <a:ea typeface="KaiTi"/>
                          <a:cs typeface="KaiTi"/>
                        </a:rPr>
                        <a:t>常见的化</a:t>
                      </a:r>
                      <a:r>
                        <a:rPr sz="1200" kern="0" spc="-10" dirty="0">
                          <a:solidFill>
                            <a:srgbClr val="0101FF">
                              <a:alpha val="100000"/>
                            </a:srgbClr>
                          </a:solidFill>
                          <a:latin typeface="KaiTi"/>
                          <a:ea typeface="KaiTi"/>
                          <a:cs typeface="KaiTi"/>
                        </a:rPr>
                        <a:t> </a:t>
                      </a:r>
                      <a:r>
                        <a:rPr sz="1200" b="1" kern="0" spc="-20" dirty="0">
                          <a:solidFill>
                            <a:srgbClr val="0101FF">
                              <a:alpha val="100000"/>
                            </a:srgbClr>
                          </a:solidFill>
                          <a:latin typeface="KaiTi"/>
                          <a:ea typeface="KaiTi"/>
                          <a:cs typeface="KaiTi"/>
                        </a:rPr>
                        <a:t>合价</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ts val="1150"/>
                        </a:lnSpc>
                        <a:tabLst/>
                      </a:pPr>
                      <a:endParaRPr sz="9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F2F2F2"/>
                      </a:solidFill>
                      <a:prstDash val="solid"/>
                      <a:round/>
                      <a:headEnd type="none" w="med" len="med"/>
                      <a:tailEnd type="none" w="med" len="med"/>
                    </a:lnT>
                    <a:lnB>
                      <a:noFill/>
                    </a:lnB>
                  </a:tcPr>
                </a:tc>
                <a:tc rowSpan="2">
                  <a:txBody>
                    <a:bodyPr/>
                    <a:lstStyle/>
                    <a:p>
                      <a:pPr algn="l" rtl="0" eaLnBrk="0">
                        <a:lnSpc>
                          <a:spcPct val="48914"/>
                        </a:lnSpc>
                        <a:tabLst/>
                      </a:pPr>
                      <a:endParaRPr sz="100" dirty="0">
                        <a:latin typeface="Arial"/>
                        <a:ea typeface="Arial"/>
                        <a:cs typeface="Arial"/>
                      </a:endParaRPr>
                    </a:p>
                    <a:p>
                      <a:pPr marL="170180" indent="-76835" algn="l" rtl="0" eaLnBrk="0">
                        <a:lnSpc>
                          <a:spcPct val="107000"/>
                        </a:lnSpc>
                        <a:tabLst/>
                      </a:pPr>
                      <a:r>
                        <a:rPr sz="1200" b="1" kern="0" spc="-30" dirty="0">
                          <a:solidFill>
                            <a:srgbClr val="0101FF">
                              <a:alpha val="100000"/>
                            </a:srgbClr>
                          </a:solidFill>
                          <a:latin typeface="KaiTi"/>
                          <a:ea typeface="KaiTi"/>
                          <a:cs typeface="KaiTi"/>
                        </a:rPr>
                        <a:t>元素和根</a:t>
                      </a:r>
                      <a:r>
                        <a:rPr sz="1200" b="1" kern="0" spc="-50" dirty="0">
                          <a:solidFill>
                            <a:srgbClr val="0101FF">
                              <a:alpha val="100000"/>
                            </a:srgbClr>
                          </a:solidFill>
                          <a:latin typeface="KaiTi"/>
                          <a:ea typeface="KaiTi"/>
                          <a:cs typeface="KaiTi"/>
                        </a:rPr>
                        <a:t>的名称</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rowSpan="2">
                  <a:txBody>
                    <a:bodyPr/>
                    <a:lstStyle/>
                    <a:p>
                      <a:pPr algn="l" rtl="0" eaLnBrk="0">
                        <a:lnSpc>
                          <a:spcPct val="48914"/>
                        </a:lnSpc>
                        <a:tabLst/>
                      </a:pPr>
                      <a:endParaRPr sz="100" dirty="0">
                        <a:latin typeface="Arial"/>
                        <a:ea typeface="Arial"/>
                        <a:cs typeface="Arial"/>
                      </a:endParaRPr>
                    </a:p>
                    <a:p>
                      <a:pPr marL="180975" indent="-76835" algn="l" rtl="0" eaLnBrk="0">
                        <a:lnSpc>
                          <a:spcPct val="107000"/>
                        </a:lnSpc>
                        <a:tabLst/>
                      </a:pPr>
                      <a:r>
                        <a:rPr sz="1200" b="1" kern="0" spc="-30" dirty="0">
                          <a:solidFill>
                            <a:srgbClr val="0101FF">
                              <a:alpha val="100000"/>
                            </a:srgbClr>
                          </a:solidFill>
                          <a:latin typeface="KaiTi"/>
                          <a:ea typeface="KaiTi"/>
                          <a:cs typeface="KaiTi"/>
                        </a:rPr>
                        <a:t>元素和根</a:t>
                      </a:r>
                      <a:r>
                        <a:rPr sz="1200" b="1" kern="0" spc="-50" dirty="0">
                          <a:solidFill>
                            <a:srgbClr val="0101FF">
                              <a:alpha val="100000"/>
                            </a:srgbClr>
                          </a:solidFill>
                          <a:latin typeface="KaiTi"/>
                          <a:ea typeface="KaiTi"/>
                          <a:cs typeface="KaiTi"/>
                        </a:rPr>
                        <a:t>的符号</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rowSpan="2">
                  <a:txBody>
                    <a:bodyPr/>
                    <a:lstStyle/>
                    <a:p>
                      <a:pPr algn="l" rtl="0" eaLnBrk="0">
                        <a:lnSpc>
                          <a:spcPct val="104000"/>
                        </a:lnSpc>
                        <a:tabLst/>
                      </a:pPr>
                      <a:endParaRPr sz="800" dirty="0">
                        <a:latin typeface="Arial"/>
                        <a:ea typeface="Arial"/>
                        <a:cs typeface="Arial"/>
                      </a:endParaRPr>
                    </a:p>
                    <a:p>
                      <a:pPr algn="l" rtl="0" eaLnBrk="0">
                        <a:lnSpc>
                          <a:spcPct val="7980"/>
                        </a:lnSpc>
                        <a:tabLst/>
                      </a:pPr>
                      <a:endParaRPr sz="100" dirty="0">
                        <a:latin typeface="Arial"/>
                        <a:ea typeface="Arial"/>
                        <a:cs typeface="Arial"/>
                      </a:endParaRPr>
                    </a:p>
                    <a:p>
                      <a:pPr marL="118110" algn="l" rtl="0" eaLnBrk="0">
                        <a:lnSpc>
                          <a:spcPct val="86000"/>
                        </a:lnSpc>
                        <a:tabLst/>
                      </a:pPr>
                      <a:r>
                        <a:rPr sz="1200" b="1" kern="0" spc="-30" dirty="0">
                          <a:solidFill>
                            <a:srgbClr val="0101FF">
                              <a:alpha val="100000"/>
                            </a:srgbClr>
                          </a:solidFill>
                          <a:latin typeface="KaiTi"/>
                          <a:ea typeface="KaiTi"/>
                          <a:cs typeface="KaiTi"/>
                        </a:rPr>
                        <a:t>常见的化合价</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r>
              <a:tr h="252730">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a:noFill/>
                    </a:lnT>
                    <a:lnB>
                      <a:noFill/>
                    </a:lnB>
                    <a:solidFill>
                      <a:srgbClr val="F2F2F2"/>
                    </a:solidFill>
                  </a:tcPr>
                </a:tc>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03530">
                <a:tc>
                  <a:txBody>
                    <a:bodyPr/>
                    <a:lstStyle/>
                    <a:p>
                      <a:pPr algn="l" rtl="0" eaLnBrk="0">
                        <a:lnSpc>
                          <a:spcPct val="100000"/>
                        </a:lnSpc>
                        <a:tabLst/>
                      </a:pPr>
                      <a:endParaRPr sz="500" dirty="0">
                        <a:latin typeface="Arial"/>
                        <a:ea typeface="Arial"/>
                        <a:cs typeface="Arial"/>
                      </a:endParaRPr>
                    </a:p>
                    <a:p>
                      <a:pPr marL="311150" algn="l" rtl="0" eaLnBrk="0">
                        <a:lnSpc>
                          <a:spcPct val="85000"/>
                        </a:lnSpc>
                        <a:spcBef>
                          <a:spcPts val="2"/>
                        </a:spcBef>
                        <a:tabLst/>
                      </a:pPr>
                      <a:r>
                        <a:rPr sz="1200" kern="0" spc="-10" dirty="0">
                          <a:solidFill>
                            <a:srgbClr val="000000">
                              <a:alpha val="100000"/>
                            </a:srgbClr>
                          </a:solidFill>
                          <a:latin typeface="KaiTi"/>
                          <a:ea typeface="KaiTi"/>
                          <a:cs typeface="KaiTi"/>
                        </a:rPr>
                        <a:t>钾</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4000"/>
                        </a:lnSpc>
                        <a:tabLst/>
                      </a:pPr>
                      <a:endParaRPr sz="600" dirty="0">
                        <a:latin typeface="Arial"/>
                        <a:ea typeface="Arial"/>
                        <a:cs typeface="Arial"/>
                      </a:endParaRPr>
                    </a:p>
                    <a:p>
                      <a:pPr marL="344170" algn="l" rtl="0" eaLnBrk="0">
                        <a:lnSpc>
                          <a:spcPct val="68000"/>
                        </a:lnSpc>
                        <a:spcBef>
                          <a:spcPts val="6"/>
                        </a:spcBef>
                        <a:tabLst/>
                      </a:pPr>
                      <a:r>
                        <a:rPr sz="1200" kern="0" spc="-10" dirty="0">
                          <a:solidFill>
                            <a:srgbClr val="000000">
                              <a:alpha val="100000"/>
                            </a:srgbClr>
                          </a:solidFill>
                          <a:latin typeface="Times New Roman"/>
                          <a:ea typeface="Times New Roman"/>
                          <a:cs typeface="Times New Roman"/>
                        </a:rPr>
                        <a:t>K</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371475" algn="l" rtl="0" eaLnBrk="0">
                        <a:lnSpc>
                          <a:spcPct val="76000"/>
                        </a:lnSpc>
                        <a:spcBef>
                          <a:spcPts val="2"/>
                        </a:spcBef>
                        <a:tabLst/>
                      </a:pPr>
                      <a:r>
                        <a:rPr sz="1200" kern="0" spc="-20" dirty="0">
                          <a:solidFill>
                            <a:srgbClr val="000000">
                              <a:alpha val="100000"/>
                            </a:srgbClr>
                          </a:solidFill>
                          <a:latin typeface="Times New Roman"/>
                          <a:ea typeface="Times New Roman"/>
                          <a:cs typeface="Times New Roman"/>
                        </a:rPr>
                        <a:t>+1</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rowSpan="8">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a:noFill/>
                    </a:lnT>
                    <a:lnB>
                      <a:noFill/>
                    </a:lnB>
                  </a:tcPr>
                </a:tc>
                <a:tc>
                  <a:txBody>
                    <a:bodyPr/>
                    <a:lstStyle/>
                    <a:p>
                      <a:pPr algn="l" rtl="0" eaLnBrk="0">
                        <a:lnSpc>
                          <a:spcPct val="101000"/>
                        </a:lnSpc>
                        <a:tabLst/>
                      </a:pPr>
                      <a:endParaRPr sz="500" dirty="0">
                        <a:latin typeface="Arial"/>
                        <a:ea typeface="Arial"/>
                        <a:cs typeface="Arial"/>
                      </a:endParaRPr>
                    </a:p>
                    <a:p>
                      <a:pPr marL="324485" algn="l" rtl="0" eaLnBrk="0">
                        <a:lnSpc>
                          <a:spcPct val="84000"/>
                        </a:lnSpc>
                        <a:spcBef>
                          <a:spcPts val="1"/>
                        </a:spcBef>
                        <a:tabLst/>
                      </a:pPr>
                      <a:r>
                        <a:rPr sz="1200" kern="0" spc="-10" dirty="0">
                          <a:solidFill>
                            <a:srgbClr val="000000">
                              <a:alpha val="100000"/>
                            </a:srgbClr>
                          </a:solidFill>
                          <a:latin typeface="KaiTi"/>
                          <a:ea typeface="KaiTi"/>
                          <a:cs typeface="KaiTi"/>
                        </a:rPr>
                        <a:t>氯</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330200" algn="l" rtl="0" eaLnBrk="0">
                        <a:lnSpc>
                          <a:spcPct val="71000"/>
                        </a:lnSpc>
                        <a:spcBef>
                          <a:spcPts val="6"/>
                        </a:spcBef>
                        <a:tabLst/>
                      </a:pPr>
                      <a:r>
                        <a:rPr sz="1200" kern="0" spc="-30" dirty="0">
                          <a:solidFill>
                            <a:srgbClr val="000000">
                              <a:alpha val="100000"/>
                            </a:srgbClr>
                          </a:solidFill>
                          <a:latin typeface="Times New Roman"/>
                          <a:ea typeface="Times New Roman"/>
                          <a:cs typeface="Times New Roman"/>
                        </a:rPr>
                        <a:t>Cl</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200025" algn="l" rtl="0" eaLnBrk="0">
                        <a:lnSpc>
                          <a:spcPct val="76000"/>
                        </a:lnSpc>
                        <a:spcBef>
                          <a:spcPts val="2"/>
                        </a:spcBef>
                        <a:tabLst/>
                      </a:pPr>
                      <a:r>
                        <a:rPr sz="1200" kern="0" spc="-10" dirty="0">
                          <a:solidFill>
                            <a:srgbClr val="000000">
                              <a:alpha val="100000"/>
                            </a:srgbClr>
                          </a:solidFill>
                          <a:latin typeface="Times New Roman"/>
                          <a:ea typeface="Times New Roman"/>
                          <a:cs typeface="Times New Roman"/>
                        </a:rPr>
                        <a:t>-1,+1,+5,+7</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02895">
                <a:tc>
                  <a:txBody>
                    <a:bodyPr/>
                    <a:lstStyle/>
                    <a:p>
                      <a:pPr algn="l" rtl="0" eaLnBrk="0">
                        <a:lnSpc>
                          <a:spcPct val="101000"/>
                        </a:lnSpc>
                        <a:tabLst/>
                      </a:pPr>
                      <a:endParaRPr sz="500" dirty="0">
                        <a:latin typeface="Arial"/>
                        <a:ea typeface="Arial"/>
                        <a:cs typeface="Arial"/>
                      </a:endParaRPr>
                    </a:p>
                    <a:p>
                      <a:pPr marL="314325" algn="l" rtl="0" eaLnBrk="0">
                        <a:lnSpc>
                          <a:spcPct val="83000"/>
                        </a:lnSpc>
                        <a:spcBef>
                          <a:spcPts val="3"/>
                        </a:spcBef>
                        <a:tabLst/>
                      </a:pPr>
                      <a:r>
                        <a:rPr sz="1200" kern="0" spc="-10" dirty="0">
                          <a:solidFill>
                            <a:srgbClr val="000000">
                              <a:alpha val="100000"/>
                            </a:srgbClr>
                          </a:solidFill>
                          <a:latin typeface="KaiTi"/>
                          <a:ea typeface="KaiTi"/>
                          <a:cs typeface="KaiTi"/>
                        </a:rPr>
                        <a:t>钠</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4000"/>
                        </a:lnSpc>
                        <a:tabLst/>
                      </a:pPr>
                      <a:endParaRPr sz="600" dirty="0">
                        <a:latin typeface="Arial"/>
                        <a:ea typeface="Arial"/>
                        <a:cs typeface="Arial"/>
                      </a:endParaRPr>
                    </a:p>
                    <a:p>
                      <a:pPr marL="304800" algn="l" rtl="0" eaLnBrk="0">
                        <a:lnSpc>
                          <a:spcPct val="68000"/>
                        </a:lnSpc>
                        <a:spcBef>
                          <a:spcPts val="7"/>
                        </a:spcBef>
                        <a:tabLst/>
                      </a:pPr>
                      <a:r>
                        <a:rPr sz="1200" kern="0" spc="-10" dirty="0">
                          <a:solidFill>
                            <a:srgbClr val="000000">
                              <a:alpha val="100000"/>
                            </a:srgbClr>
                          </a:solidFill>
                          <a:latin typeface="Times New Roman"/>
                          <a:ea typeface="Times New Roman"/>
                          <a:cs typeface="Times New Roman"/>
                        </a:rPr>
                        <a:t>Na</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371475" algn="l" rtl="0" eaLnBrk="0">
                        <a:lnSpc>
                          <a:spcPct val="76000"/>
                        </a:lnSpc>
                        <a:spcBef>
                          <a:spcPts val="3"/>
                        </a:spcBef>
                        <a:tabLst/>
                      </a:pPr>
                      <a:r>
                        <a:rPr sz="1200" kern="0" spc="-20" dirty="0">
                          <a:solidFill>
                            <a:srgbClr val="000000">
                              <a:alpha val="100000"/>
                            </a:srgbClr>
                          </a:solidFill>
                          <a:latin typeface="Times New Roman"/>
                          <a:ea typeface="Times New Roman"/>
                          <a:cs typeface="Times New Roman"/>
                        </a:rPr>
                        <a:t>+1</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a:noFill/>
                    </a:lnT>
                    <a:lnB>
                      <a:noFill/>
                    </a:lnB>
                  </a:tcPr>
                </a:tc>
                <a:tc>
                  <a:txBody>
                    <a:bodyPr/>
                    <a:lstStyle/>
                    <a:p>
                      <a:pPr algn="l" rtl="0" eaLnBrk="0">
                        <a:lnSpc>
                          <a:spcPct val="101000"/>
                        </a:lnSpc>
                        <a:tabLst/>
                      </a:pPr>
                      <a:endParaRPr sz="500" dirty="0">
                        <a:latin typeface="Arial"/>
                        <a:ea typeface="Arial"/>
                        <a:cs typeface="Arial"/>
                      </a:endParaRPr>
                    </a:p>
                    <a:p>
                      <a:pPr marL="327025" algn="l" rtl="0" eaLnBrk="0">
                        <a:lnSpc>
                          <a:spcPct val="85000"/>
                        </a:lnSpc>
                        <a:spcBef>
                          <a:spcPts val="2"/>
                        </a:spcBef>
                        <a:tabLst/>
                      </a:pPr>
                      <a:r>
                        <a:rPr sz="1200" kern="0" spc="-10" dirty="0">
                          <a:solidFill>
                            <a:srgbClr val="000000">
                              <a:alpha val="100000"/>
                            </a:srgbClr>
                          </a:solidFill>
                          <a:latin typeface="KaiTi"/>
                          <a:ea typeface="KaiTi"/>
                          <a:cs typeface="KaiTi"/>
                        </a:rPr>
                        <a:t>溴</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4000"/>
                        </a:lnSpc>
                        <a:tabLst/>
                      </a:pPr>
                      <a:endParaRPr sz="600" dirty="0">
                        <a:latin typeface="Arial"/>
                        <a:ea typeface="Arial"/>
                        <a:cs typeface="Arial"/>
                      </a:endParaRPr>
                    </a:p>
                    <a:p>
                      <a:pPr marL="323215" algn="l" rtl="0" eaLnBrk="0">
                        <a:lnSpc>
                          <a:spcPct val="68000"/>
                        </a:lnSpc>
                        <a:spcBef>
                          <a:spcPts val="7"/>
                        </a:spcBef>
                        <a:tabLst/>
                      </a:pPr>
                      <a:r>
                        <a:rPr sz="1200" kern="0" spc="-10" dirty="0">
                          <a:solidFill>
                            <a:srgbClr val="000000">
                              <a:alpha val="100000"/>
                            </a:srgbClr>
                          </a:solidFill>
                          <a:latin typeface="Times New Roman"/>
                          <a:ea typeface="Times New Roman"/>
                          <a:cs typeface="Times New Roman"/>
                        </a:rPr>
                        <a:t>Br</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499744" algn="l" rtl="0" eaLnBrk="0">
                        <a:lnSpc>
                          <a:spcPct val="76000"/>
                        </a:lnSpc>
                        <a:spcBef>
                          <a:spcPts val="3"/>
                        </a:spcBef>
                        <a:tabLst/>
                      </a:pPr>
                      <a:r>
                        <a:rPr sz="1200" kern="0" spc="-30" dirty="0">
                          <a:solidFill>
                            <a:srgbClr val="000000">
                              <a:alpha val="100000"/>
                            </a:srgbClr>
                          </a:solidFill>
                          <a:latin typeface="Times New Roman"/>
                          <a:ea typeface="Times New Roman"/>
                          <a:cs typeface="Times New Roman"/>
                        </a:rPr>
                        <a:t>-1</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03530">
                <a:tc>
                  <a:txBody>
                    <a:bodyPr/>
                    <a:lstStyle/>
                    <a:p>
                      <a:pPr algn="l" rtl="0" eaLnBrk="0">
                        <a:lnSpc>
                          <a:spcPct val="102000"/>
                        </a:lnSpc>
                        <a:tabLst/>
                      </a:pPr>
                      <a:endParaRPr sz="500" dirty="0">
                        <a:latin typeface="Arial"/>
                        <a:ea typeface="Arial"/>
                        <a:cs typeface="Arial"/>
                      </a:endParaRPr>
                    </a:p>
                    <a:p>
                      <a:pPr marL="318770" algn="l" rtl="0" eaLnBrk="0">
                        <a:lnSpc>
                          <a:spcPct val="83000"/>
                        </a:lnSpc>
                        <a:tabLst/>
                      </a:pPr>
                      <a:r>
                        <a:rPr sz="1200" kern="0" spc="-10" dirty="0">
                          <a:solidFill>
                            <a:srgbClr val="000000">
                              <a:alpha val="100000"/>
                            </a:srgbClr>
                          </a:solidFill>
                          <a:latin typeface="KaiTi"/>
                          <a:ea typeface="KaiTi"/>
                          <a:cs typeface="KaiTi"/>
                        </a:rPr>
                        <a:t>银</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304800" algn="l" rtl="0" eaLnBrk="0">
                        <a:lnSpc>
                          <a:spcPct val="78000"/>
                        </a:lnSpc>
                        <a:spcBef>
                          <a:spcPts val="5"/>
                        </a:spcBef>
                        <a:tabLst/>
                      </a:pPr>
                      <a:r>
                        <a:rPr sz="1200" kern="0" spc="-10" dirty="0">
                          <a:solidFill>
                            <a:srgbClr val="000000">
                              <a:alpha val="100000"/>
                            </a:srgbClr>
                          </a:solidFill>
                          <a:latin typeface="Times New Roman"/>
                          <a:ea typeface="Times New Roman"/>
                          <a:cs typeface="Times New Roman"/>
                        </a:rPr>
                        <a:t>Ag</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371475" algn="l" rtl="0" eaLnBrk="0">
                        <a:lnSpc>
                          <a:spcPct val="76000"/>
                        </a:lnSpc>
                        <a:spcBef>
                          <a:spcPts val="6"/>
                        </a:spcBef>
                        <a:tabLst/>
                      </a:pPr>
                      <a:r>
                        <a:rPr sz="1200" kern="0" spc="-20" dirty="0">
                          <a:solidFill>
                            <a:srgbClr val="000000">
                              <a:alpha val="100000"/>
                            </a:srgbClr>
                          </a:solidFill>
                          <a:latin typeface="Times New Roman"/>
                          <a:ea typeface="Times New Roman"/>
                          <a:cs typeface="Times New Roman"/>
                        </a:rPr>
                        <a:t>+1</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a:noFill/>
                    </a:lnT>
                    <a:lnB>
                      <a:noFill/>
                    </a:lnB>
                  </a:tcPr>
                </a:tc>
                <a:tc>
                  <a:txBody>
                    <a:bodyPr/>
                    <a:lstStyle/>
                    <a:p>
                      <a:pPr algn="l" rtl="0" eaLnBrk="0">
                        <a:lnSpc>
                          <a:spcPct val="100000"/>
                        </a:lnSpc>
                        <a:tabLst/>
                      </a:pPr>
                      <a:endParaRPr sz="500" dirty="0">
                        <a:latin typeface="Arial"/>
                        <a:ea typeface="Arial"/>
                        <a:cs typeface="Arial"/>
                      </a:endParaRPr>
                    </a:p>
                    <a:p>
                      <a:pPr marL="320040" algn="l" rtl="0" eaLnBrk="0">
                        <a:lnSpc>
                          <a:spcPct val="85000"/>
                        </a:lnSpc>
                        <a:spcBef>
                          <a:spcPts val="2"/>
                        </a:spcBef>
                        <a:tabLst/>
                      </a:pPr>
                      <a:r>
                        <a:rPr sz="1200" kern="0" spc="-10" dirty="0">
                          <a:solidFill>
                            <a:srgbClr val="000000">
                              <a:alpha val="100000"/>
                            </a:srgbClr>
                          </a:solidFill>
                          <a:latin typeface="KaiTi"/>
                          <a:ea typeface="KaiTi"/>
                          <a:cs typeface="KaiTi"/>
                        </a:rPr>
                        <a:t>氧</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3000"/>
                        </a:lnSpc>
                        <a:tabLst/>
                      </a:pPr>
                      <a:endParaRPr sz="600" dirty="0">
                        <a:latin typeface="Arial"/>
                        <a:ea typeface="Arial"/>
                        <a:cs typeface="Arial"/>
                      </a:endParaRPr>
                    </a:p>
                    <a:p>
                      <a:pPr marL="346710" algn="l" rtl="0" eaLnBrk="0">
                        <a:lnSpc>
                          <a:spcPct val="69000"/>
                        </a:lnSpc>
                        <a:spcBef>
                          <a:spcPts val="2"/>
                        </a:spcBef>
                        <a:tabLst/>
                      </a:pPr>
                      <a:r>
                        <a:rPr sz="1200" kern="0" spc="-10" dirty="0">
                          <a:solidFill>
                            <a:srgbClr val="000000">
                              <a:alpha val="100000"/>
                            </a:srgbClr>
                          </a:solidFill>
                          <a:latin typeface="Times New Roman"/>
                          <a:ea typeface="Times New Roman"/>
                          <a:cs typeface="Times New Roman"/>
                        </a:rPr>
                        <a:t>O</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499744" algn="l" rtl="0" eaLnBrk="0">
                        <a:lnSpc>
                          <a:spcPct val="76000"/>
                        </a:lnSpc>
                        <a:spcBef>
                          <a:spcPts val="6"/>
                        </a:spcBef>
                        <a:tabLst/>
                      </a:pPr>
                      <a:r>
                        <a:rPr sz="1200" kern="0" spc="-30" dirty="0">
                          <a:solidFill>
                            <a:srgbClr val="000000">
                              <a:alpha val="100000"/>
                            </a:srgbClr>
                          </a:solidFill>
                          <a:latin typeface="Times New Roman"/>
                          <a:ea typeface="Times New Roman"/>
                          <a:cs typeface="Times New Roman"/>
                        </a:rPr>
                        <a:t>-2</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03530">
                <a:tc>
                  <a:txBody>
                    <a:bodyPr/>
                    <a:lstStyle/>
                    <a:p>
                      <a:pPr algn="l" rtl="0" eaLnBrk="0">
                        <a:lnSpc>
                          <a:spcPct val="101000"/>
                        </a:lnSpc>
                        <a:tabLst/>
                      </a:pPr>
                      <a:endParaRPr sz="500" dirty="0">
                        <a:latin typeface="Arial"/>
                        <a:ea typeface="Arial"/>
                        <a:cs typeface="Arial"/>
                      </a:endParaRPr>
                    </a:p>
                    <a:p>
                      <a:pPr marL="317500" algn="l" rtl="0" eaLnBrk="0">
                        <a:lnSpc>
                          <a:spcPct val="86000"/>
                        </a:lnSpc>
                        <a:spcBef>
                          <a:spcPts val="3"/>
                        </a:spcBef>
                        <a:tabLst/>
                      </a:pPr>
                      <a:r>
                        <a:rPr sz="1200" kern="0" spc="-10" dirty="0">
                          <a:solidFill>
                            <a:srgbClr val="000000">
                              <a:alpha val="100000"/>
                            </a:srgbClr>
                          </a:solidFill>
                          <a:latin typeface="KaiTi"/>
                          <a:ea typeface="KaiTi"/>
                          <a:cs typeface="KaiTi"/>
                        </a:rPr>
                        <a:t>钙</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2000"/>
                        </a:lnSpc>
                        <a:tabLst/>
                      </a:pPr>
                      <a:endParaRPr sz="600" dirty="0">
                        <a:latin typeface="Arial"/>
                        <a:ea typeface="Arial"/>
                        <a:cs typeface="Arial"/>
                      </a:endParaRPr>
                    </a:p>
                    <a:p>
                      <a:pPr marL="316230" algn="l" rtl="0" eaLnBrk="0">
                        <a:lnSpc>
                          <a:spcPct val="69000"/>
                        </a:lnSpc>
                        <a:spcBef>
                          <a:spcPts val="7"/>
                        </a:spcBef>
                        <a:tabLst/>
                      </a:pPr>
                      <a:r>
                        <a:rPr sz="1200" kern="0" spc="-20" dirty="0">
                          <a:solidFill>
                            <a:srgbClr val="000000">
                              <a:alpha val="100000"/>
                            </a:srgbClr>
                          </a:solidFill>
                          <a:latin typeface="Times New Roman"/>
                          <a:ea typeface="Times New Roman"/>
                          <a:cs typeface="Times New Roman"/>
                        </a:rPr>
                        <a:t>Ca</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371475" algn="l" rtl="0" eaLnBrk="0">
                        <a:lnSpc>
                          <a:spcPct val="76000"/>
                        </a:lnSpc>
                        <a:spcBef>
                          <a:spcPts val="4"/>
                        </a:spcBef>
                        <a:tabLst/>
                      </a:pPr>
                      <a:r>
                        <a:rPr sz="1200" kern="0" spc="-20" dirty="0">
                          <a:solidFill>
                            <a:srgbClr val="000000">
                              <a:alpha val="100000"/>
                            </a:srgbClr>
                          </a:solidFill>
                          <a:latin typeface="Times New Roman"/>
                          <a:ea typeface="Times New Roman"/>
                          <a:cs typeface="Times New Roman"/>
                        </a:rPr>
                        <a:t>+2</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a:noFill/>
                    </a:lnT>
                    <a:lnB>
                      <a:noFill/>
                    </a:lnB>
                  </a:tcPr>
                </a:tc>
                <a:tc>
                  <a:txBody>
                    <a:bodyPr/>
                    <a:lstStyle/>
                    <a:p>
                      <a:pPr algn="l" rtl="0" eaLnBrk="0">
                        <a:lnSpc>
                          <a:spcPct val="101000"/>
                        </a:lnSpc>
                        <a:tabLst/>
                      </a:pPr>
                      <a:endParaRPr sz="500" dirty="0">
                        <a:latin typeface="Arial"/>
                        <a:ea typeface="Arial"/>
                        <a:cs typeface="Arial"/>
                      </a:endParaRPr>
                    </a:p>
                    <a:p>
                      <a:pPr marL="310515" algn="l" rtl="0" eaLnBrk="0">
                        <a:lnSpc>
                          <a:spcPct val="83000"/>
                        </a:lnSpc>
                        <a:spcBef>
                          <a:spcPts val="4"/>
                        </a:spcBef>
                        <a:tabLst/>
                      </a:pPr>
                      <a:r>
                        <a:rPr sz="1200" kern="0" spc="-10" dirty="0">
                          <a:solidFill>
                            <a:srgbClr val="000000">
                              <a:alpha val="100000"/>
                            </a:srgbClr>
                          </a:solidFill>
                          <a:latin typeface="KaiTi"/>
                          <a:ea typeface="KaiTi"/>
                          <a:cs typeface="KaiTi"/>
                        </a:rPr>
                        <a:t>硫</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2000"/>
                        </a:lnSpc>
                        <a:tabLst/>
                      </a:pPr>
                      <a:endParaRPr sz="600" dirty="0">
                        <a:latin typeface="Arial"/>
                        <a:ea typeface="Arial"/>
                        <a:cs typeface="Arial"/>
                      </a:endParaRPr>
                    </a:p>
                    <a:p>
                      <a:pPr marL="363220" algn="l" rtl="0" eaLnBrk="0">
                        <a:lnSpc>
                          <a:spcPct val="69000"/>
                        </a:lnSpc>
                        <a:spcBef>
                          <a:spcPts val="7"/>
                        </a:spcBef>
                        <a:tabLst/>
                      </a:pPr>
                      <a:r>
                        <a:rPr sz="1200" kern="0" spc="-10" dirty="0">
                          <a:solidFill>
                            <a:srgbClr val="000000">
                              <a:alpha val="100000"/>
                            </a:srgbClr>
                          </a:solidFill>
                          <a:latin typeface="Times New Roman"/>
                          <a:ea typeface="Times New Roman"/>
                          <a:cs typeface="Times New Roman"/>
                        </a:rPr>
                        <a:t>S</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300355" algn="l" rtl="0" eaLnBrk="0">
                        <a:lnSpc>
                          <a:spcPct val="76000"/>
                        </a:lnSpc>
                        <a:spcBef>
                          <a:spcPts val="4"/>
                        </a:spcBef>
                        <a:tabLst/>
                      </a:pPr>
                      <a:r>
                        <a:rPr sz="1200" kern="0" spc="-10" dirty="0">
                          <a:solidFill>
                            <a:srgbClr val="000000">
                              <a:alpha val="100000"/>
                            </a:srgbClr>
                          </a:solidFill>
                          <a:latin typeface="Times New Roman"/>
                          <a:ea typeface="Times New Roman"/>
                          <a:cs typeface="Times New Roman"/>
                        </a:rPr>
                        <a:t>-2,+4,+6</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04800">
                <a:tc>
                  <a:txBody>
                    <a:bodyPr/>
                    <a:lstStyle/>
                    <a:p>
                      <a:pPr algn="l" rtl="0" eaLnBrk="0">
                        <a:lnSpc>
                          <a:spcPct val="103000"/>
                        </a:lnSpc>
                        <a:tabLst/>
                      </a:pPr>
                      <a:endParaRPr sz="500" dirty="0">
                        <a:latin typeface="Arial"/>
                        <a:ea typeface="Arial"/>
                        <a:cs typeface="Arial"/>
                      </a:endParaRPr>
                    </a:p>
                    <a:p>
                      <a:pPr marL="313055" algn="l" rtl="0" eaLnBrk="0">
                        <a:lnSpc>
                          <a:spcPct val="84000"/>
                        </a:lnSpc>
                        <a:spcBef>
                          <a:spcPts val="1"/>
                        </a:spcBef>
                        <a:tabLst/>
                      </a:pPr>
                      <a:r>
                        <a:rPr sz="1200" kern="0" spc="-10" dirty="0">
                          <a:solidFill>
                            <a:srgbClr val="000000">
                              <a:alpha val="100000"/>
                            </a:srgbClr>
                          </a:solidFill>
                          <a:latin typeface="KaiTi"/>
                          <a:ea typeface="KaiTi"/>
                          <a:cs typeface="KaiTi"/>
                        </a:rPr>
                        <a:t>镁</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tabLst/>
                      </a:pPr>
                      <a:endParaRPr sz="600" dirty="0">
                        <a:latin typeface="Arial"/>
                        <a:ea typeface="Arial"/>
                        <a:cs typeface="Arial"/>
                      </a:endParaRPr>
                    </a:p>
                    <a:p>
                      <a:pPr marL="292100" algn="l" rtl="0" eaLnBrk="0">
                        <a:lnSpc>
                          <a:spcPct val="78000"/>
                        </a:lnSpc>
                        <a:spcBef>
                          <a:spcPts val="6"/>
                        </a:spcBef>
                        <a:tabLst/>
                      </a:pPr>
                      <a:r>
                        <a:rPr sz="1200" kern="0" spc="-20" dirty="0">
                          <a:solidFill>
                            <a:srgbClr val="000000">
                              <a:alpha val="100000"/>
                            </a:srgbClr>
                          </a:solidFill>
                          <a:latin typeface="Times New Roman"/>
                          <a:ea typeface="Times New Roman"/>
                          <a:cs typeface="Times New Roman"/>
                        </a:rPr>
                        <a:t>Mg</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tabLst/>
                      </a:pPr>
                      <a:endParaRPr sz="600" dirty="0">
                        <a:latin typeface="Arial"/>
                        <a:ea typeface="Arial"/>
                        <a:cs typeface="Arial"/>
                      </a:endParaRPr>
                    </a:p>
                    <a:p>
                      <a:pPr marL="371475" algn="l" rtl="0" eaLnBrk="0">
                        <a:lnSpc>
                          <a:spcPct val="76000"/>
                        </a:lnSpc>
                        <a:spcBef>
                          <a:spcPts val="7"/>
                        </a:spcBef>
                        <a:tabLst/>
                      </a:pPr>
                      <a:r>
                        <a:rPr sz="1200" kern="0" spc="-20" dirty="0">
                          <a:solidFill>
                            <a:srgbClr val="000000">
                              <a:alpha val="100000"/>
                            </a:srgbClr>
                          </a:solidFill>
                          <a:latin typeface="Times New Roman"/>
                          <a:ea typeface="Times New Roman"/>
                          <a:cs typeface="Times New Roman"/>
                        </a:rPr>
                        <a:t>+2</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a:noFill/>
                    </a:lnT>
                    <a:lnB>
                      <a:noFill/>
                    </a:lnB>
                  </a:tcPr>
                </a:tc>
                <a:tc>
                  <a:txBody>
                    <a:bodyPr/>
                    <a:lstStyle/>
                    <a:p>
                      <a:pPr algn="l" rtl="0" eaLnBrk="0">
                        <a:lnSpc>
                          <a:spcPct val="103000"/>
                        </a:lnSpc>
                        <a:tabLst/>
                      </a:pPr>
                      <a:endParaRPr sz="500" dirty="0">
                        <a:latin typeface="Arial"/>
                        <a:ea typeface="Arial"/>
                        <a:cs typeface="Arial"/>
                      </a:endParaRPr>
                    </a:p>
                    <a:p>
                      <a:pPr marL="309245" algn="l" rtl="0" eaLnBrk="0">
                        <a:lnSpc>
                          <a:spcPct val="83000"/>
                        </a:lnSpc>
                        <a:spcBef>
                          <a:spcPts val="2"/>
                        </a:spcBef>
                        <a:tabLst/>
                      </a:pPr>
                      <a:r>
                        <a:rPr sz="1200" kern="0" spc="-10" dirty="0">
                          <a:solidFill>
                            <a:srgbClr val="000000">
                              <a:alpha val="100000"/>
                            </a:srgbClr>
                          </a:solidFill>
                          <a:latin typeface="KaiTi"/>
                          <a:ea typeface="KaiTi"/>
                          <a:cs typeface="KaiTi"/>
                        </a:rPr>
                        <a:t>碳</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4000"/>
                        </a:lnSpc>
                        <a:tabLst/>
                      </a:pPr>
                      <a:endParaRPr sz="600" dirty="0">
                        <a:latin typeface="Arial"/>
                        <a:ea typeface="Arial"/>
                        <a:cs typeface="Arial"/>
                      </a:endParaRPr>
                    </a:p>
                    <a:p>
                      <a:pPr marL="349885" algn="l" rtl="0" eaLnBrk="0">
                        <a:lnSpc>
                          <a:spcPct val="69000"/>
                        </a:lnSpc>
                        <a:spcBef>
                          <a:spcPts val="3"/>
                        </a:spcBef>
                        <a:tabLst/>
                      </a:pPr>
                      <a:r>
                        <a:rPr sz="1200" kern="0" spc="-10" dirty="0">
                          <a:solidFill>
                            <a:srgbClr val="000000">
                              <a:alpha val="100000"/>
                            </a:srgbClr>
                          </a:solidFill>
                          <a:latin typeface="Times New Roman"/>
                          <a:ea typeface="Times New Roman"/>
                          <a:cs typeface="Times New Roman"/>
                        </a:rPr>
                        <a:t>C</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tabLst/>
                      </a:pPr>
                      <a:endParaRPr sz="600" dirty="0">
                        <a:latin typeface="Arial"/>
                        <a:ea typeface="Arial"/>
                        <a:cs typeface="Arial"/>
                      </a:endParaRPr>
                    </a:p>
                    <a:p>
                      <a:pPr marL="379095" algn="l" rtl="0" eaLnBrk="0">
                        <a:lnSpc>
                          <a:spcPct val="76000"/>
                        </a:lnSpc>
                        <a:spcBef>
                          <a:spcPts val="7"/>
                        </a:spcBef>
                        <a:tabLst/>
                      </a:pPr>
                      <a:r>
                        <a:rPr sz="1200" kern="0" spc="-10" dirty="0">
                          <a:solidFill>
                            <a:srgbClr val="000000">
                              <a:alpha val="100000"/>
                            </a:srgbClr>
                          </a:solidFill>
                          <a:latin typeface="Times New Roman"/>
                          <a:ea typeface="Times New Roman"/>
                          <a:cs typeface="Times New Roman"/>
                        </a:rPr>
                        <a:t>+2,+4</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02895">
                <a:tc>
                  <a:txBody>
                    <a:bodyPr/>
                    <a:lstStyle/>
                    <a:p>
                      <a:pPr algn="l" rtl="0" eaLnBrk="0">
                        <a:lnSpc>
                          <a:spcPct val="101000"/>
                        </a:lnSpc>
                        <a:tabLst/>
                      </a:pPr>
                      <a:endParaRPr sz="500" dirty="0">
                        <a:latin typeface="Arial"/>
                        <a:ea typeface="Arial"/>
                        <a:cs typeface="Arial"/>
                      </a:endParaRPr>
                    </a:p>
                    <a:p>
                      <a:pPr marL="320675" algn="l" rtl="0" eaLnBrk="0">
                        <a:lnSpc>
                          <a:spcPct val="83000"/>
                        </a:lnSpc>
                        <a:spcBef>
                          <a:spcPts val="2"/>
                        </a:spcBef>
                        <a:tabLst/>
                      </a:pPr>
                      <a:r>
                        <a:rPr sz="1200" kern="0" spc="-10" dirty="0">
                          <a:solidFill>
                            <a:srgbClr val="000000">
                              <a:alpha val="100000"/>
                            </a:srgbClr>
                          </a:solidFill>
                          <a:latin typeface="KaiTi"/>
                          <a:ea typeface="KaiTi"/>
                          <a:cs typeface="KaiTi"/>
                        </a:rPr>
                        <a:t>钡</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4000"/>
                        </a:lnSpc>
                        <a:tabLst/>
                      </a:pPr>
                      <a:endParaRPr sz="600" dirty="0">
                        <a:latin typeface="Arial"/>
                        <a:ea typeface="Arial"/>
                        <a:cs typeface="Arial"/>
                      </a:endParaRPr>
                    </a:p>
                    <a:p>
                      <a:pPr marL="313690" algn="l" rtl="0" eaLnBrk="0">
                        <a:lnSpc>
                          <a:spcPct val="68000"/>
                        </a:lnSpc>
                        <a:spcBef>
                          <a:spcPts val="4"/>
                        </a:spcBef>
                        <a:tabLst/>
                      </a:pPr>
                      <a:r>
                        <a:rPr sz="1200" kern="0" spc="-20" dirty="0">
                          <a:solidFill>
                            <a:srgbClr val="000000">
                              <a:alpha val="100000"/>
                            </a:srgbClr>
                          </a:solidFill>
                          <a:latin typeface="Times New Roman"/>
                          <a:ea typeface="Times New Roman"/>
                          <a:cs typeface="Times New Roman"/>
                        </a:rPr>
                        <a:t>Ba</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371475" algn="l" rtl="0" eaLnBrk="0">
                        <a:lnSpc>
                          <a:spcPct val="76000"/>
                        </a:lnSpc>
                        <a:spcBef>
                          <a:spcPts val="2"/>
                        </a:spcBef>
                        <a:tabLst/>
                      </a:pPr>
                      <a:r>
                        <a:rPr sz="1200" kern="0" spc="-20" dirty="0">
                          <a:solidFill>
                            <a:srgbClr val="000000">
                              <a:alpha val="100000"/>
                            </a:srgbClr>
                          </a:solidFill>
                          <a:latin typeface="Times New Roman"/>
                          <a:ea typeface="Times New Roman"/>
                          <a:cs typeface="Times New Roman"/>
                        </a:rPr>
                        <a:t>+2</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a:noFill/>
                    </a:lnT>
                    <a:lnB>
                      <a:noFill/>
                    </a:lnB>
                  </a:tcPr>
                </a:tc>
                <a:tc>
                  <a:txBody>
                    <a:bodyPr/>
                    <a:lstStyle/>
                    <a:p>
                      <a:pPr algn="l" rtl="0" eaLnBrk="0">
                        <a:lnSpc>
                          <a:spcPct val="101000"/>
                        </a:lnSpc>
                        <a:tabLst/>
                      </a:pPr>
                      <a:endParaRPr sz="500" dirty="0">
                        <a:latin typeface="Arial"/>
                        <a:ea typeface="Arial"/>
                        <a:cs typeface="Arial"/>
                      </a:endParaRPr>
                    </a:p>
                    <a:p>
                      <a:pPr marL="314960" algn="l" rtl="0" eaLnBrk="0">
                        <a:lnSpc>
                          <a:spcPct val="83000"/>
                        </a:lnSpc>
                        <a:spcBef>
                          <a:spcPts val="2"/>
                        </a:spcBef>
                        <a:tabLst/>
                      </a:pPr>
                      <a:r>
                        <a:rPr sz="1200" kern="0" spc="-10" dirty="0">
                          <a:solidFill>
                            <a:srgbClr val="000000">
                              <a:alpha val="100000"/>
                            </a:srgbClr>
                          </a:solidFill>
                          <a:latin typeface="KaiTi"/>
                          <a:ea typeface="KaiTi"/>
                          <a:cs typeface="KaiTi"/>
                        </a:rPr>
                        <a:t>硅</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342265" algn="l" rtl="0" eaLnBrk="0">
                        <a:lnSpc>
                          <a:spcPct val="71000"/>
                        </a:lnSpc>
                        <a:spcBef>
                          <a:spcPts val="6"/>
                        </a:spcBef>
                        <a:tabLst/>
                      </a:pPr>
                      <a:r>
                        <a:rPr sz="1200" kern="0" spc="-30" dirty="0">
                          <a:solidFill>
                            <a:srgbClr val="000000">
                              <a:alpha val="100000"/>
                            </a:srgbClr>
                          </a:solidFill>
                          <a:latin typeface="Times New Roman"/>
                          <a:ea typeface="Times New Roman"/>
                          <a:cs typeface="Times New Roman"/>
                        </a:rPr>
                        <a:t>Si</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480060" algn="l" rtl="0" eaLnBrk="0">
                        <a:lnSpc>
                          <a:spcPct val="76000"/>
                        </a:lnSpc>
                        <a:spcBef>
                          <a:spcPts val="2"/>
                        </a:spcBef>
                        <a:tabLst/>
                      </a:pPr>
                      <a:r>
                        <a:rPr sz="1200" kern="0" spc="-20" dirty="0">
                          <a:solidFill>
                            <a:srgbClr val="000000">
                              <a:alpha val="100000"/>
                            </a:srgbClr>
                          </a:solidFill>
                          <a:latin typeface="Times New Roman"/>
                          <a:ea typeface="Times New Roman"/>
                          <a:cs typeface="Times New Roman"/>
                        </a:rPr>
                        <a:t>+4</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03530">
                <a:tc>
                  <a:txBody>
                    <a:bodyPr/>
                    <a:lstStyle/>
                    <a:p>
                      <a:pPr algn="l" rtl="0" eaLnBrk="0">
                        <a:lnSpc>
                          <a:spcPct val="101000"/>
                        </a:lnSpc>
                        <a:tabLst/>
                      </a:pPr>
                      <a:endParaRPr sz="500" dirty="0">
                        <a:latin typeface="Arial"/>
                        <a:ea typeface="Arial"/>
                        <a:cs typeface="Arial"/>
                      </a:endParaRPr>
                    </a:p>
                    <a:p>
                      <a:pPr marL="316230" algn="l" rtl="0" eaLnBrk="0">
                        <a:lnSpc>
                          <a:spcPct val="83000"/>
                        </a:lnSpc>
                        <a:spcBef>
                          <a:spcPts val="5"/>
                        </a:spcBef>
                        <a:tabLst/>
                      </a:pPr>
                      <a:r>
                        <a:rPr sz="1200" kern="0" spc="-10" dirty="0">
                          <a:solidFill>
                            <a:srgbClr val="000000">
                              <a:alpha val="100000"/>
                            </a:srgbClr>
                          </a:solidFill>
                          <a:latin typeface="KaiTi"/>
                          <a:ea typeface="KaiTi"/>
                          <a:cs typeface="KaiTi"/>
                        </a:rPr>
                        <a:t>铜</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3000"/>
                        </a:lnSpc>
                        <a:tabLst/>
                      </a:pPr>
                      <a:endParaRPr sz="600" dirty="0">
                        <a:latin typeface="Arial"/>
                        <a:ea typeface="Arial"/>
                        <a:cs typeface="Arial"/>
                      </a:endParaRPr>
                    </a:p>
                    <a:p>
                      <a:pPr marL="311785" algn="l" rtl="0" eaLnBrk="0">
                        <a:lnSpc>
                          <a:spcPct val="69000"/>
                        </a:lnSpc>
                        <a:spcBef>
                          <a:spcPts val="1"/>
                        </a:spcBef>
                        <a:tabLst/>
                      </a:pPr>
                      <a:r>
                        <a:rPr sz="1200" kern="0" spc="-20" dirty="0">
                          <a:solidFill>
                            <a:srgbClr val="000000">
                              <a:alpha val="100000"/>
                            </a:srgbClr>
                          </a:solidFill>
                          <a:latin typeface="Times New Roman"/>
                          <a:ea typeface="Times New Roman"/>
                          <a:cs typeface="Times New Roman"/>
                        </a:rPr>
                        <a:t>Cu</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271145" algn="l" rtl="0" eaLnBrk="0">
                        <a:lnSpc>
                          <a:spcPct val="76000"/>
                        </a:lnSpc>
                        <a:spcBef>
                          <a:spcPts val="5"/>
                        </a:spcBef>
                        <a:tabLst/>
                      </a:pPr>
                      <a:r>
                        <a:rPr sz="1200" kern="0" spc="-10" dirty="0">
                          <a:solidFill>
                            <a:srgbClr val="000000">
                              <a:alpha val="100000"/>
                            </a:srgbClr>
                          </a:solidFill>
                          <a:latin typeface="Times New Roman"/>
                          <a:ea typeface="Times New Roman"/>
                          <a:cs typeface="Times New Roman"/>
                        </a:rPr>
                        <a:t>+1,+2</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a:noFill/>
                    </a:lnT>
                    <a:lnB>
                      <a:noFill/>
                    </a:lnB>
                  </a:tcPr>
                </a:tc>
                <a:tc>
                  <a:txBody>
                    <a:bodyPr/>
                    <a:lstStyle/>
                    <a:p>
                      <a:pPr algn="l" rtl="0" eaLnBrk="0">
                        <a:lnSpc>
                          <a:spcPct val="100000"/>
                        </a:lnSpc>
                        <a:tabLst/>
                      </a:pPr>
                      <a:endParaRPr sz="500" dirty="0">
                        <a:latin typeface="Arial"/>
                        <a:ea typeface="Arial"/>
                        <a:cs typeface="Arial"/>
                      </a:endParaRPr>
                    </a:p>
                    <a:p>
                      <a:pPr marL="323850" algn="l" rtl="0" eaLnBrk="0">
                        <a:lnSpc>
                          <a:spcPct val="85000"/>
                        </a:lnSpc>
                        <a:spcBef>
                          <a:spcPts val="5"/>
                        </a:spcBef>
                        <a:tabLst/>
                      </a:pPr>
                      <a:r>
                        <a:rPr sz="1200" kern="0" spc="-10" dirty="0">
                          <a:solidFill>
                            <a:srgbClr val="000000">
                              <a:alpha val="100000"/>
                            </a:srgbClr>
                          </a:solidFill>
                          <a:latin typeface="KaiTi"/>
                          <a:ea typeface="KaiTi"/>
                          <a:cs typeface="KaiTi"/>
                        </a:rPr>
                        <a:t>氮</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5000"/>
                        </a:lnSpc>
                        <a:tabLst/>
                      </a:pPr>
                      <a:endParaRPr sz="600" dirty="0">
                        <a:latin typeface="Arial"/>
                        <a:ea typeface="Arial"/>
                        <a:cs typeface="Arial"/>
                      </a:endParaRPr>
                    </a:p>
                    <a:p>
                      <a:pPr marL="339725" algn="l" rtl="0" eaLnBrk="0">
                        <a:lnSpc>
                          <a:spcPct val="68000"/>
                        </a:lnSpc>
                        <a:spcBef>
                          <a:spcPts val="2"/>
                        </a:spcBef>
                        <a:tabLst/>
                      </a:pPr>
                      <a:r>
                        <a:rPr sz="1200" kern="0" spc="0" dirty="0">
                          <a:solidFill>
                            <a:srgbClr val="000000">
                              <a:alpha val="100000"/>
                            </a:srgbClr>
                          </a:solidFill>
                          <a:latin typeface="Times New Roman"/>
                          <a:ea typeface="Times New Roman"/>
                          <a:cs typeface="Times New Roman"/>
                        </a:rPr>
                        <a:t>N</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99060" algn="l" rtl="0" eaLnBrk="0">
                        <a:lnSpc>
                          <a:spcPct val="76000"/>
                        </a:lnSpc>
                        <a:spcBef>
                          <a:spcPts val="5"/>
                        </a:spcBef>
                        <a:tabLst/>
                      </a:pPr>
                      <a:r>
                        <a:rPr sz="1200" kern="0" spc="-10" dirty="0">
                          <a:solidFill>
                            <a:srgbClr val="000000">
                              <a:alpha val="100000"/>
                            </a:srgbClr>
                          </a:solidFill>
                          <a:latin typeface="Times New Roman"/>
                          <a:ea typeface="Times New Roman"/>
                          <a:cs typeface="Times New Roman"/>
                        </a:rPr>
                        <a:t>-3,+2,+3,+4,+5</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06705">
                <a:tc>
                  <a:txBody>
                    <a:bodyPr/>
                    <a:lstStyle/>
                    <a:p>
                      <a:pPr algn="l" rtl="0" eaLnBrk="0">
                        <a:lnSpc>
                          <a:spcPct val="101000"/>
                        </a:lnSpc>
                        <a:tabLst/>
                      </a:pPr>
                      <a:endParaRPr sz="500" dirty="0">
                        <a:latin typeface="Arial"/>
                        <a:ea typeface="Arial"/>
                        <a:cs typeface="Arial"/>
                      </a:endParaRPr>
                    </a:p>
                    <a:p>
                      <a:pPr marL="314325" algn="l" rtl="0" eaLnBrk="0">
                        <a:lnSpc>
                          <a:spcPct val="83000"/>
                        </a:lnSpc>
                        <a:spcBef>
                          <a:spcPts val="3"/>
                        </a:spcBef>
                        <a:tabLst/>
                      </a:pPr>
                      <a:r>
                        <a:rPr sz="1200" kern="0" spc="-10" dirty="0">
                          <a:solidFill>
                            <a:srgbClr val="000000">
                              <a:alpha val="100000"/>
                            </a:srgbClr>
                          </a:solidFill>
                          <a:latin typeface="KaiTi"/>
                          <a:ea typeface="KaiTi"/>
                          <a:cs typeface="KaiTi"/>
                        </a:rPr>
                        <a:t>铁</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15000"/>
                        </a:lnSpc>
                        <a:tabLst/>
                      </a:pPr>
                      <a:endParaRPr sz="600" dirty="0">
                        <a:latin typeface="Arial"/>
                        <a:ea typeface="Arial"/>
                        <a:cs typeface="Arial"/>
                      </a:endParaRPr>
                    </a:p>
                    <a:p>
                      <a:pPr marL="322580" algn="l" rtl="0" eaLnBrk="0">
                        <a:lnSpc>
                          <a:spcPct val="68000"/>
                        </a:lnSpc>
                        <a:spcBef>
                          <a:spcPts val="3"/>
                        </a:spcBef>
                        <a:tabLst/>
                      </a:pPr>
                      <a:r>
                        <a:rPr sz="1200" kern="0" spc="-20" dirty="0">
                          <a:solidFill>
                            <a:srgbClr val="000000">
                              <a:alpha val="100000"/>
                            </a:srgbClr>
                          </a:solidFill>
                          <a:latin typeface="Times New Roman"/>
                          <a:ea typeface="Times New Roman"/>
                          <a:cs typeface="Times New Roman"/>
                        </a:rPr>
                        <a:t>Fe</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271145" algn="l" rtl="0" eaLnBrk="0">
                        <a:lnSpc>
                          <a:spcPct val="76000"/>
                        </a:lnSpc>
                        <a:spcBef>
                          <a:spcPts val="3"/>
                        </a:spcBef>
                        <a:tabLst/>
                      </a:pPr>
                      <a:r>
                        <a:rPr sz="1200" kern="0" spc="-10" dirty="0">
                          <a:solidFill>
                            <a:srgbClr val="000000">
                              <a:alpha val="100000"/>
                            </a:srgbClr>
                          </a:solidFill>
                          <a:latin typeface="Times New Roman"/>
                          <a:ea typeface="Times New Roman"/>
                          <a:cs typeface="Times New Roman"/>
                        </a:rPr>
                        <a:t>+2,+3</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a:noFill/>
                    </a:lnT>
                    <a:lnB>
                      <a:noFill/>
                    </a:lnB>
                  </a:tcPr>
                </a:tc>
                <a:tc>
                  <a:txBody>
                    <a:bodyPr/>
                    <a:lstStyle/>
                    <a:p>
                      <a:pPr algn="l" rtl="0" eaLnBrk="0">
                        <a:lnSpc>
                          <a:spcPct val="124000"/>
                        </a:lnSpc>
                        <a:tabLst/>
                      </a:pPr>
                      <a:endParaRPr sz="400" dirty="0">
                        <a:latin typeface="Arial"/>
                        <a:ea typeface="Arial"/>
                        <a:cs typeface="Arial"/>
                      </a:endParaRPr>
                    </a:p>
                    <a:p>
                      <a:pPr marL="311785" algn="l" rtl="0" eaLnBrk="0">
                        <a:lnSpc>
                          <a:spcPct val="86000"/>
                        </a:lnSpc>
                        <a:spcBef>
                          <a:spcPts val="3"/>
                        </a:spcBef>
                        <a:tabLst/>
                      </a:pPr>
                      <a:r>
                        <a:rPr sz="1200" kern="0" spc="-10" dirty="0">
                          <a:solidFill>
                            <a:srgbClr val="000000">
                              <a:alpha val="100000"/>
                            </a:srgbClr>
                          </a:solidFill>
                          <a:latin typeface="KaiTi"/>
                          <a:ea typeface="KaiTi"/>
                          <a:cs typeface="KaiTi"/>
                        </a:rPr>
                        <a:t>磷</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14000"/>
                        </a:lnSpc>
                        <a:tabLst/>
                      </a:pPr>
                      <a:endParaRPr sz="600" dirty="0">
                        <a:latin typeface="Arial"/>
                        <a:ea typeface="Arial"/>
                        <a:cs typeface="Arial"/>
                      </a:endParaRPr>
                    </a:p>
                    <a:p>
                      <a:pPr marL="356235" algn="l" rtl="0" eaLnBrk="0">
                        <a:lnSpc>
                          <a:spcPct val="68000"/>
                        </a:lnSpc>
                        <a:spcBef>
                          <a:spcPts val="7"/>
                        </a:spcBef>
                        <a:tabLst/>
                      </a:pPr>
                      <a:r>
                        <a:rPr sz="1200" kern="0" spc="-10" dirty="0">
                          <a:solidFill>
                            <a:srgbClr val="000000">
                              <a:alpha val="100000"/>
                            </a:srgbClr>
                          </a:solidFill>
                          <a:latin typeface="Times New Roman"/>
                          <a:ea typeface="Times New Roman"/>
                          <a:cs typeface="Times New Roman"/>
                        </a:rPr>
                        <a:t>P</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300355" algn="l" rtl="0" eaLnBrk="0">
                        <a:lnSpc>
                          <a:spcPct val="76000"/>
                        </a:lnSpc>
                        <a:spcBef>
                          <a:spcPts val="3"/>
                        </a:spcBef>
                        <a:tabLst/>
                      </a:pPr>
                      <a:r>
                        <a:rPr sz="1200" kern="0" spc="-10" dirty="0">
                          <a:solidFill>
                            <a:srgbClr val="000000">
                              <a:alpha val="100000"/>
                            </a:srgbClr>
                          </a:solidFill>
                          <a:latin typeface="Times New Roman"/>
                          <a:ea typeface="Times New Roman"/>
                          <a:cs typeface="Times New Roman"/>
                        </a:rPr>
                        <a:t>-3,+3,+5</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444" name="textbox 444"/>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446" name="path 446"/>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448" name="textbox 448"/>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5156"/>
              </a:lnSpc>
              <a:tabLst/>
            </a:pPr>
            <a:endParaRPr sz="100" dirty="0">
              <a:latin typeface="Arial"/>
              <a:ea typeface="Arial"/>
              <a:cs typeface="Arial"/>
            </a:endParaRPr>
          </a:p>
          <a:p>
            <a:pPr marL="12700" algn="l" rtl="0" eaLnBrk="0">
              <a:lnSpc>
                <a:spcPct val="85000"/>
              </a:lnSpc>
              <a:tabLst/>
            </a:pPr>
            <a:r>
              <a:rPr sz="800" kern="0" spc="0" dirty="0">
                <a:solidFill>
                  <a:srgbClr val="000000">
                    <a:alpha val="100000"/>
                  </a:srgbClr>
                </a:solidFill>
                <a:latin typeface="Times New Roman"/>
                <a:ea typeface="Times New Roman"/>
                <a:cs typeface="Times New Roman"/>
              </a:rPr>
              <a:t>-</a:t>
            </a:r>
            <a:r>
              <a:rPr sz="800" kern="0" spc="150" dirty="0">
                <a:solidFill>
                  <a:srgbClr val="000000">
                    <a:alpha val="100000"/>
                  </a:srgbClr>
                </a:solidFill>
                <a:latin typeface="Times New Roman"/>
                <a:ea typeface="Times New Roman"/>
                <a:cs typeface="Times New Roman"/>
              </a:rPr>
              <a:t> </a:t>
            </a:r>
            <a:r>
              <a:rPr sz="800" kern="0" spc="0" dirty="0">
                <a:solidFill>
                  <a:srgbClr val="000000">
                    <a:alpha val="100000"/>
                  </a:srgbClr>
                </a:solidFill>
                <a:latin typeface="Times New Roman"/>
                <a:ea typeface="Times New Roman"/>
                <a:cs typeface="Times New Roman"/>
              </a:rPr>
              <a:t>17</a:t>
            </a:r>
            <a:r>
              <a:rPr sz="800" kern="0" spc="60" dirty="0">
                <a:solidFill>
                  <a:srgbClr val="000000">
                    <a:alpha val="100000"/>
                  </a:srgbClr>
                </a:solidFill>
                <a:latin typeface="Times New Roman"/>
                <a:ea typeface="Times New Roman"/>
                <a:cs typeface="Times New Roman"/>
              </a:rPr>
              <a:t> </a:t>
            </a:r>
            <a:r>
              <a:rPr sz="800" kern="0" spc="0" dirty="0">
                <a:solidFill>
                  <a:srgbClr val="000000">
                    <a:alpha val="100000"/>
                  </a:srgbClr>
                </a:solidFill>
                <a:latin typeface="Times New Roman"/>
                <a:ea typeface="Times New Roman"/>
                <a:cs typeface="Times New Roman"/>
              </a:rPr>
              <a:t>-</a:t>
            </a:r>
            <a:endParaRPr sz="800" dirty="0">
              <a:latin typeface="Times New Roman"/>
              <a:ea typeface="Times New Roman"/>
              <a:cs typeface="Times New Roman"/>
            </a:endParaRPr>
          </a:p>
        </p:txBody>
      </p:sp>
      <p:sp>
        <p:nvSpPr>
          <p:cNvPr id="450" name="path 450"/>
          <p:cNvSpPr/>
          <p:nvPr/>
        </p:nvSpPr>
        <p:spPr>
          <a:xfrm>
            <a:off x="5231765" y="6727825"/>
            <a:ext cx="12191" cy="198120"/>
          </a:xfrm>
          <a:custGeom>
            <a:avLst/>
            <a:gdLst/>
            <a:ahLst/>
            <a:cxnLst/>
            <a:rect l="0" t="0" r="0" b="0"/>
            <a:pathLst>
              <a:path w="19" h="312">
                <a:moveTo>
                  <a:pt x="0" y="312"/>
                </a:moveTo>
                <a:lnTo>
                  <a:pt x="19" y="312"/>
                </a:lnTo>
                <a:lnTo>
                  <a:pt x="19" y="0"/>
                </a:lnTo>
                <a:lnTo>
                  <a:pt x="0" y="0"/>
                </a:lnTo>
                <a:lnTo>
                  <a:pt x="0" y="312"/>
                </a:lnTo>
                <a:close/>
              </a:path>
            </a:pathLst>
          </a:custGeom>
          <a:solidFill>
            <a:srgbClr val="F2F2F2">
              <a:alpha val="100000"/>
            </a:srgbClr>
          </a:solidFill>
          <a:ln w="0" cap="flat">
            <a:noFill/>
            <a:prstDash val="solid"/>
            <a:miter lim="0"/>
          </a:ln>
        </p:spPr>
        <p:txBody>
          <a:bodyPr rtlCol="0"/>
          <a:lstStyle/>
          <a:p>
            <a:pPr algn="ctr"/>
            <a:endParaRPr lang="zh-CN" alt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2" name="rect 452"/>
          <p:cNvSpPr/>
          <p:nvPr/>
        </p:nvSpPr>
        <p:spPr>
          <a:xfrm>
            <a:off x="2348027" y="5174565"/>
            <a:ext cx="1618742" cy="299008"/>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454" name="textbox 454"/>
          <p:cNvSpPr/>
          <p:nvPr/>
        </p:nvSpPr>
        <p:spPr>
          <a:xfrm>
            <a:off x="2337765" y="5197069"/>
            <a:ext cx="5967095" cy="2661920"/>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5240" algn="l" rtl="0" eaLnBrk="0">
              <a:lnSpc>
                <a:spcPts val="1809"/>
              </a:lnSpc>
              <a:tabLst/>
            </a:pPr>
            <a:r>
              <a:rPr sz="1200" b="1" kern="0" spc="60" dirty="0">
                <a:solidFill>
                  <a:srgbClr val="000000">
                    <a:alpha val="100000"/>
                  </a:srgbClr>
                </a:solidFill>
                <a:latin typeface="KaiTi"/>
                <a:ea typeface="KaiTi"/>
                <a:cs typeface="KaiTi"/>
              </a:rPr>
              <a:t>知识点</a:t>
            </a:r>
            <a:r>
              <a:rPr sz="1200" kern="0" spc="-200" dirty="0">
                <a:solidFill>
                  <a:srgbClr val="000000">
                    <a:alpha val="100000"/>
                  </a:srgbClr>
                </a:solidFill>
                <a:latin typeface="KaiTi"/>
                <a:ea typeface="KaiTi"/>
                <a:cs typeface="KaiTi"/>
              </a:rPr>
              <a:t> </a:t>
            </a:r>
            <a:r>
              <a:rPr sz="1200" b="1" kern="0" spc="60" dirty="0">
                <a:solidFill>
                  <a:srgbClr val="000000">
                    <a:alpha val="100000"/>
                  </a:srgbClr>
                </a:solidFill>
                <a:latin typeface="Times New Roman"/>
                <a:ea typeface="Times New Roman"/>
                <a:cs typeface="Times New Roman"/>
              </a:rPr>
              <a:t>4-4</a:t>
            </a:r>
            <a:r>
              <a:rPr sz="1200" b="1" kern="0" spc="60" dirty="0">
                <a:solidFill>
                  <a:srgbClr val="000000">
                    <a:alpha val="100000"/>
                  </a:srgbClr>
                </a:solidFill>
                <a:latin typeface="KaiTi"/>
                <a:ea typeface="KaiTi"/>
                <a:cs typeface="KaiTi"/>
              </a:rPr>
              <a:t>：</a:t>
            </a:r>
            <a:r>
              <a:rPr sz="1200" b="1" kern="0" spc="60" dirty="0">
                <a:solidFill>
                  <a:srgbClr val="000000">
                    <a:alpha val="100000"/>
                  </a:srgbClr>
                </a:solidFill>
                <a:latin typeface="Microsoft YaHei"/>
                <a:ea typeface="Microsoft YaHei"/>
                <a:cs typeface="Microsoft YaHei"/>
              </a:rPr>
              <a:t>花荸芳籮:</a:t>
            </a:r>
            <a:endParaRPr sz="1200" dirty="0">
              <a:latin typeface="Microsoft YaHei"/>
              <a:ea typeface="Microsoft YaHei"/>
              <a:cs typeface="Microsoft YaHei"/>
            </a:endParaRPr>
          </a:p>
          <a:p>
            <a:pPr algn="l" rtl="0" eaLnBrk="0">
              <a:lnSpc>
                <a:spcPct val="104000"/>
              </a:lnSpc>
              <a:tabLst/>
            </a:pPr>
            <a:endParaRPr sz="1000" dirty="0">
              <a:latin typeface="Arial"/>
              <a:ea typeface="Arial"/>
              <a:cs typeface="Arial"/>
            </a:endParaRPr>
          </a:p>
          <a:p>
            <a:pPr marL="13970" algn="l" rtl="0" eaLnBrk="0">
              <a:lnSpc>
                <a:spcPct val="90000"/>
              </a:lnSpc>
              <a:spcBef>
                <a:spcPts val="371"/>
              </a:spcBef>
              <a:tabLst/>
            </a:pPr>
            <a:r>
              <a:rPr sz="1200" b="1" kern="0" spc="-10" dirty="0">
                <a:solidFill>
                  <a:srgbClr val="0101FF">
                    <a:alpha val="100000"/>
                  </a:srgbClr>
                </a:solidFill>
                <a:latin typeface="Times New Roman"/>
                <a:ea typeface="Times New Roman"/>
                <a:cs typeface="Times New Roman"/>
              </a:rPr>
              <a:t>4-4-1  </a:t>
            </a:r>
            <a:r>
              <a:rPr sz="1200" b="1" kern="0" spc="-10" dirty="0">
                <a:solidFill>
                  <a:srgbClr val="0101FF">
                    <a:alpha val="100000"/>
                  </a:srgbClr>
                </a:solidFill>
                <a:latin typeface="KaiTi"/>
                <a:ea typeface="KaiTi"/>
                <a:cs typeface="KaiTi"/>
              </a:rPr>
              <a:t>质量守恒定律</a:t>
            </a:r>
            <a:endParaRPr sz="1200" dirty="0">
              <a:latin typeface="KaiTi"/>
              <a:ea typeface="KaiTi"/>
              <a:cs typeface="KaiTi"/>
            </a:endParaRPr>
          </a:p>
          <a:p>
            <a:pPr marL="18415" indent="18415" algn="l" rtl="0" eaLnBrk="0">
              <a:lnSpc>
                <a:spcPct val="160000"/>
              </a:lnSpc>
              <a:spcBef>
                <a:spcPts val="102"/>
              </a:spcBef>
              <a:tabLst/>
            </a:pPr>
            <a:r>
              <a:rPr sz="1200" kern="0" spc="0" dirty="0">
                <a:solidFill>
                  <a:srgbClr val="000000">
                    <a:alpha val="100000"/>
                  </a:srgbClr>
                </a:solidFill>
                <a:latin typeface="KaiTi"/>
                <a:ea typeface="KaiTi"/>
                <a:cs typeface="KaiTi"/>
              </a:rPr>
              <a:t>∵化学反应是参加反应的各物质（反</a:t>
            </a:r>
            <a:r>
              <a:rPr sz="1200" kern="0" spc="-10" dirty="0">
                <a:solidFill>
                  <a:srgbClr val="000000">
                    <a:alpha val="100000"/>
                  </a:srgbClr>
                </a:solidFill>
                <a:latin typeface="KaiTi"/>
                <a:ea typeface="KaiTi"/>
                <a:cs typeface="KaiTi"/>
              </a:rPr>
              <a:t>应物）的原子重新组合而生成其他物质（生成物）的</a:t>
            </a:r>
            <a:r>
              <a:rPr sz="1200" kern="0" spc="0" dirty="0">
                <a:solidFill>
                  <a:srgbClr val="000000">
                    <a:alpha val="100000"/>
                  </a:srgbClr>
                </a:solidFill>
                <a:latin typeface="KaiTi"/>
                <a:ea typeface="KaiTi"/>
                <a:cs typeface="KaiTi"/>
              </a:rPr>
              <a:t>过程，</a:t>
            </a:r>
            <a:r>
              <a:rPr sz="1200" u="sng" kern="0" spc="0" dirty="0">
                <a:solidFill>
                  <a:srgbClr val="FF0000">
                    <a:alpha val="100000"/>
                  </a:srgbClr>
                </a:solidFill>
                <a:latin typeface="KaiTi"/>
                <a:ea typeface="KaiTi"/>
                <a:cs typeface="KaiTi"/>
              </a:rPr>
              <a:t>原子的种类、数目和质量都没有改变</a:t>
            </a:r>
            <a:r>
              <a:rPr sz="1200" kern="0" spc="0" dirty="0">
                <a:solidFill>
                  <a:srgbClr val="000000">
                    <a:alpha val="100000"/>
                  </a:srgbClr>
                </a:solidFill>
                <a:latin typeface="KaiTi"/>
                <a:ea typeface="KaiTi"/>
                <a:cs typeface="KaiTi"/>
              </a:rPr>
              <a:t>。</a:t>
            </a:r>
            <a:r>
              <a:rPr sz="1200" kern="0" spc="0" dirty="0">
                <a:solidFill>
                  <a:srgbClr val="000000">
                    <a:alpha val="100000"/>
                  </a:srgbClr>
                </a:solidFill>
                <a:latin typeface="KaiTi"/>
                <a:ea typeface="KaiTi"/>
                <a:cs typeface="KaiTi"/>
              </a:rPr>
              <a:t> </a:t>
            </a:r>
            <a:r>
              <a:rPr sz="1200" kern="0" spc="0" dirty="0">
                <a:solidFill>
                  <a:srgbClr val="FF0000">
                    <a:alpha val="100000"/>
                  </a:srgbClr>
                </a:solidFill>
                <a:latin typeface="KaiTi"/>
                <a:ea typeface="KaiTi"/>
                <a:cs typeface="KaiTi"/>
              </a:rPr>
              <a:t>分子的</a:t>
            </a:r>
            <a:r>
              <a:rPr sz="1200" kern="0" spc="-10" dirty="0">
                <a:solidFill>
                  <a:srgbClr val="FF0000">
                    <a:alpha val="100000"/>
                  </a:srgbClr>
                </a:solidFill>
                <a:latin typeface="KaiTi"/>
                <a:ea typeface="KaiTi"/>
                <a:cs typeface="KaiTi"/>
              </a:rPr>
              <a:t>种类发生了改变</a:t>
            </a:r>
            <a:endParaRPr sz="1200" dirty="0">
              <a:latin typeface="KaiTi"/>
              <a:ea typeface="KaiTi"/>
              <a:cs typeface="KaiTi"/>
            </a:endParaRPr>
          </a:p>
          <a:p>
            <a:pPr marL="37465" algn="l" rtl="0" eaLnBrk="0">
              <a:lnSpc>
                <a:spcPct val="86000"/>
              </a:lnSpc>
              <a:spcBef>
                <a:spcPts val="1012"/>
              </a:spcBef>
              <a:tabLst/>
            </a:pPr>
            <a:r>
              <a:rPr sz="1200" kern="0" spc="-30" dirty="0">
                <a:solidFill>
                  <a:srgbClr val="000000">
                    <a:alpha val="100000"/>
                  </a:srgbClr>
                </a:solidFill>
                <a:latin typeface="KaiTi"/>
                <a:ea typeface="KaiTi"/>
                <a:cs typeface="KaiTi"/>
              </a:rPr>
              <a:t>∴参加化学反应的各物质的质量总和等于反应后生成的各物质的质量总和。</a:t>
            </a:r>
            <a:endParaRPr sz="1200" dirty="0">
              <a:latin typeface="KaiTi"/>
              <a:ea typeface="KaiTi"/>
              <a:cs typeface="KaiTi"/>
            </a:endParaRPr>
          </a:p>
          <a:p>
            <a:pPr algn="l" rtl="0" eaLnBrk="0">
              <a:lnSpc>
                <a:spcPct val="116000"/>
              </a:lnSpc>
              <a:tabLst/>
            </a:pPr>
            <a:endParaRPr sz="1000" dirty="0">
              <a:latin typeface="Arial"/>
              <a:ea typeface="Arial"/>
              <a:cs typeface="Arial"/>
            </a:endParaRPr>
          </a:p>
          <a:p>
            <a:pPr algn="l" rtl="0" eaLnBrk="0">
              <a:lnSpc>
                <a:spcPct val="117000"/>
              </a:lnSpc>
              <a:tabLst/>
            </a:pPr>
            <a:endParaRPr sz="1000" dirty="0">
              <a:latin typeface="Arial"/>
              <a:ea typeface="Arial"/>
              <a:cs typeface="Arial"/>
            </a:endParaRPr>
          </a:p>
          <a:p>
            <a:pPr marL="13970" algn="l" rtl="0" eaLnBrk="0">
              <a:lnSpc>
                <a:spcPct val="90000"/>
              </a:lnSpc>
              <a:spcBef>
                <a:spcPts val="361"/>
              </a:spcBef>
              <a:tabLst/>
            </a:pPr>
            <a:r>
              <a:rPr sz="1200" b="1" kern="0" spc="-10" dirty="0">
                <a:solidFill>
                  <a:srgbClr val="0101FF">
                    <a:alpha val="100000"/>
                  </a:srgbClr>
                </a:solidFill>
                <a:latin typeface="Times New Roman"/>
                <a:ea typeface="Times New Roman"/>
                <a:cs typeface="Times New Roman"/>
              </a:rPr>
              <a:t>4-4-2  </a:t>
            </a:r>
            <a:r>
              <a:rPr sz="1200" b="1" kern="0" spc="-10" dirty="0">
                <a:solidFill>
                  <a:srgbClr val="0101FF">
                    <a:alpha val="100000"/>
                  </a:srgbClr>
                </a:solidFill>
                <a:latin typeface="KaiTi"/>
                <a:ea typeface="KaiTi"/>
                <a:cs typeface="KaiTi"/>
              </a:rPr>
              <a:t>化学方程式</a:t>
            </a:r>
            <a:endParaRPr sz="1200" dirty="0">
              <a:latin typeface="KaiTi"/>
              <a:ea typeface="KaiTi"/>
              <a:cs typeface="KaiTi"/>
            </a:endParaRPr>
          </a:p>
          <a:p>
            <a:pPr marL="12700" algn="l" rtl="0" eaLnBrk="0">
              <a:lnSpc>
                <a:spcPct val="86000"/>
              </a:lnSpc>
              <a:spcBef>
                <a:spcPts val="1056"/>
              </a:spcBef>
              <a:tabLst/>
            </a:pPr>
            <a:r>
              <a:rPr sz="1200" kern="0" spc="-20" dirty="0">
                <a:solidFill>
                  <a:srgbClr val="000000">
                    <a:alpha val="100000"/>
                  </a:srgbClr>
                </a:solidFill>
                <a:latin typeface="KaiTi"/>
                <a:ea typeface="KaiTi"/>
                <a:cs typeface="KaiTi"/>
              </a:rPr>
              <a:t>根据质量守恒定律，利用物质的化学式来表示化学反应的</a:t>
            </a:r>
            <a:r>
              <a:rPr sz="1200" kern="0" spc="-30" dirty="0">
                <a:solidFill>
                  <a:srgbClr val="000000">
                    <a:alpha val="100000"/>
                  </a:srgbClr>
                </a:solidFill>
                <a:latin typeface="KaiTi"/>
                <a:ea typeface="KaiTi"/>
                <a:cs typeface="KaiTi"/>
              </a:rPr>
              <a:t>式子为化学方程式。</a:t>
            </a:r>
            <a:endParaRPr sz="1200" dirty="0">
              <a:latin typeface="KaiTi"/>
              <a:ea typeface="KaiTi"/>
              <a:cs typeface="KaiTi"/>
            </a:endParaRPr>
          </a:p>
          <a:p>
            <a:pPr algn="l" rtl="0" eaLnBrk="0">
              <a:lnSpc>
                <a:spcPct val="100000"/>
              </a:lnSpc>
              <a:tabLst/>
            </a:pPr>
            <a:endParaRPr sz="900" dirty="0">
              <a:latin typeface="Arial"/>
              <a:ea typeface="Arial"/>
              <a:cs typeface="Arial"/>
            </a:endParaRPr>
          </a:p>
          <a:p>
            <a:pPr algn="l" rtl="0" eaLnBrk="0">
              <a:lnSpc>
                <a:spcPct val="8184"/>
              </a:lnSpc>
              <a:tabLst/>
            </a:pPr>
            <a:endParaRPr sz="100" dirty="0">
              <a:latin typeface="Arial"/>
              <a:ea typeface="Arial"/>
              <a:cs typeface="Arial"/>
            </a:endParaRPr>
          </a:p>
          <a:p>
            <a:pPr marL="13334" algn="l" rtl="0" eaLnBrk="0">
              <a:lnSpc>
                <a:spcPct val="86000"/>
              </a:lnSpc>
              <a:tabLst/>
            </a:pPr>
            <a:r>
              <a:rPr sz="1200" kern="0" spc="-20" dirty="0">
                <a:solidFill>
                  <a:srgbClr val="000000">
                    <a:alpha val="100000"/>
                  </a:srgbClr>
                </a:solidFill>
                <a:latin typeface="KaiTi"/>
                <a:ea typeface="KaiTi"/>
                <a:cs typeface="KaiTi"/>
              </a:rPr>
              <a:t>化学方程式表明反应物、生成物和反应条件，表明</a:t>
            </a:r>
            <a:r>
              <a:rPr sz="1200" kern="0" spc="-30" dirty="0">
                <a:solidFill>
                  <a:srgbClr val="000000">
                    <a:alpha val="100000"/>
                  </a:srgbClr>
                </a:solidFill>
                <a:latin typeface="KaiTi"/>
                <a:ea typeface="KaiTi"/>
                <a:cs typeface="KaiTi"/>
              </a:rPr>
              <a:t>各物质之间的质量关系。</a:t>
            </a:r>
            <a:endParaRPr sz="1200" dirty="0">
              <a:latin typeface="KaiTi"/>
              <a:ea typeface="KaiTi"/>
              <a:cs typeface="KaiTi"/>
            </a:endParaRPr>
          </a:p>
        </p:txBody>
      </p:sp>
      <p:graphicFrame>
        <p:nvGraphicFramePr>
          <p:cNvPr id="456" name="table 456"/>
          <p:cNvGraphicFramePr>
            <a:graphicFrameLocks noGrp="1"/>
          </p:cNvGraphicFramePr>
          <p:nvPr/>
        </p:nvGraphicFramePr>
        <p:xfrm>
          <a:off x="2741219" y="2997962"/>
          <a:ext cx="5209540" cy="1913890"/>
        </p:xfrm>
        <a:graphic>
          <a:graphicData uri="http://schemas.openxmlformats.org/drawingml/2006/table">
            <a:tbl>
              <a:tblPr/>
              <a:tblGrid>
                <a:gridCol w="543560"/>
                <a:gridCol w="2321560"/>
                <a:gridCol w="2344420"/>
              </a:tblGrid>
              <a:tr h="306705">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3000"/>
                        </a:lnSpc>
                        <a:tabLst/>
                      </a:pPr>
                      <a:endParaRPr sz="500" dirty="0">
                        <a:latin typeface="Arial"/>
                        <a:ea typeface="Arial"/>
                        <a:cs typeface="Arial"/>
                      </a:endParaRPr>
                    </a:p>
                    <a:p>
                      <a:pPr marL="704850" algn="l" rtl="0" eaLnBrk="0">
                        <a:lnSpc>
                          <a:spcPct val="85000"/>
                        </a:lnSpc>
                        <a:spcBef>
                          <a:spcPts val="5"/>
                        </a:spcBef>
                        <a:tabLst/>
                      </a:pPr>
                      <a:r>
                        <a:rPr sz="1200" b="1" kern="0" spc="-10" dirty="0">
                          <a:solidFill>
                            <a:srgbClr val="0101FF">
                              <a:alpha val="100000"/>
                            </a:srgbClr>
                          </a:solidFill>
                          <a:latin typeface="KaiTi"/>
                          <a:ea typeface="KaiTi"/>
                          <a:cs typeface="KaiTi"/>
                        </a:rPr>
                        <a:t>化合价的标注</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4000"/>
                        </a:lnSpc>
                        <a:tabLst/>
                      </a:pPr>
                      <a:endParaRPr sz="500" dirty="0">
                        <a:latin typeface="Arial"/>
                        <a:ea typeface="Arial"/>
                        <a:cs typeface="Arial"/>
                      </a:endParaRPr>
                    </a:p>
                    <a:p>
                      <a:pPr marL="654685" algn="l" rtl="0" eaLnBrk="0">
                        <a:lnSpc>
                          <a:spcPct val="85000"/>
                        </a:lnSpc>
                        <a:spcBef>
                          <a:spcPts val="3"/>
                        </a:spcBef>
                        <a:tabLst/>
                      </a:pPr>
                      <a:r>
                        <a:rPr sz="1200" b="1" kern="0" spc="-30" dirty="0">
                          <a:solidFill>
                            <a:srgbClr val="0101FF">
                              <a:alpha val="100000"/>
                            </a:srgbClr>
                          </a:solidFill>
                          <a:latin typeface="KaiTi"/>
                          <a:ea typeface="KaiTi"/>
                          <a:cs typeface="KaiTi"/>
                        </a:rPr>
                        <a:t>离子符号的标注</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r>
              <a:tr h="401955">
                <a:tc>
                  <a:txBody>
                    <a:bodyPr/>
                    <a:lstStyle/>
                    <a:p>
                      <a:pPr algn="l" rtl="0" eaLnBrk="0">
                        <a:lnSpc>
                          <a:spcPct val="104000"/>
                        </a:lnSpc>
                        <a:tabLst/>
                      </a:pPr>
                      <a:endParaRPr sz="800" dirty="0">
                        <a:latin typeface="Arial"/>
                        <a:ea typeface="Arial"/>
                        <a:cs typeface="Arial"/>
                      </a:endParaRPr>
                    </a:p>
                    <a:p>
                      <a:pPr marL="84455" algn="l" rtl="0" eaLnBrk="0">
                        <a:lnSpc>
                          <a:spcPct val="84000"/>
                        </a:lnSpc>
                        <a:spcBef>
                          <a:spcPts val="3"/>
                        </a:spcBef>
                        <a:tabLst/>
                      </a:pPr>
                      <a:r>
                        <a:rPr sz="1200" b="1" kern="0" spc="-40" dirty="0">
                          <a:solidFill>
                            <a:srgbClr val="0101FF">
                              <a:alpha val="100000"/>
                            </a:srgbClr>
                          </a:solidFill>
                          <a:latin typeface="KaiTi"/>
                          <a:ea typeface="KaiTi"/>
                          <a:cs typeface="KaiTi"/>
                        </a:rPr>
                        <a:t>实例</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20000"/>
                        </a:lnSpc>
                        <a:tabLst/>
                      </a:pPr>
                      <a:endParaRPr sz="400" dirty="0">
                        <a:latin typeface="Arial"/>
                        <a:ea typeface="Arial"/>
                        <a:cs typeface="Arial"/>
                      </a:endParaRPr>
                    </a:p>
                    <a:p>
                      <a:pPr marL="1706879" algn="l" rtl="0" eaLnBrk="0">
                        <a:lnSpc>
                          <a:spcPts val="444"/>
                        </a:lnSpc>
                        <a:spcBef>
                          <a:spcPts val="2"/>
                        </a:spcBef>
                        <a:tabLst>
                          <a:tab pos="1732915" algn="l"/>
                        </a:tabLst>
                      </a:pPr>
                      <a:r>
                        <a:rPr sz="600" kern="0" spc="0" dirty="0">
                          <a:solidFill>
                            <a:srgbClr val="000000">
                              <a:alpha val="100000"/>
                            </a:srgbClr>
                          </a:solidFill>
                          <a:latin typeface="Arial"/>
                          <a:ea typeface="Arial"/>
                          <a:cs typeface="Arial"/>
                        </a:rPr>
                        <a:t>	</a:t>
                      </a:r>
                      <a:r>
                        <a:rPr sz="600" kern="0" spc="-10" dirty="0">
                          <a:solidFill>
                            <a:srgbClr val="000000">
                              <a:alpha val="100000"/>
                            </a:srgbClr>
                          </a:solidFill>
                          <a:latin typeface="Arial"/>
                          <a:ea typeface="Arial"/>
                          <a:cs typeface="Arial"/>
                        </a:rPr>
                        <a:t>2</a:t>
                      </a:r>
                      <a:endParaRPr sz="600" dirty="0">
                        <a:latin typeface="Arial"/>
                        <a:ea typeface="Arial"/>
                        <a:cs typeface="Arial"/>
                      </a:endParaRPr>
                    </a:p>
                    <a:p>
                      <a:pPr marL="476885" algn="l" rtl="0" eaLnBrk="0">
                        <a:lnSpc>
                          <a:spcPct val="90000"/>
                        </a:lnSpc>
                        <a:spcBef>
                          <a:spcPts val="185"/>
                        </a:spcBef>
                        <a:tabLst/>
                      </a:pPr>
                      <a:r>
                        <a:rPr sz="1200" kern="0" spc="10" dirty="0">
                          <a:solidFill>
                            <a:srgbClr val="000000">
                              <a:alpha val="100000"/>
                            </a:srgbClr>
                          </a:solidFill>
                          <a:latin typeface="Times New Roman"/>
                          <a:ea typeface="Times New Roman"/>
                          <a:cs typeface="Times New Roman"/>
                        </a:rPr>
                        <a:t>+2 </a:t>
                      </a:r>
                      <a:r>
                        <a:rPr sz="1200" kern="0" spc="10" dirty="0">
                          <a:solidFill>
                            <a:srgbClr val="000000">
                              <a:alpha val="100000"/>
                            </a:srgbClr>
                          </a:solidFill>
                          <a:latin typeface="KaiTi"/>
                          <a:ea typeface="KaiTi"/>
                          <a:cs typeface="KaiTi"/>
                        </a:rPr>
                        <a:t>价的镁元素：</a:t>
                      </a:r>
                      <a:r>
                        <a:rPr sz="1200" kern="0" spc="0" dirty="0">
                          <a:solidFill>
                            <a:srgbClr val="000000">
                              <a:alpha val="100000"/>
                            </a:srgbClr>
                          </a:solidFill>
                          <a:latin typeface="Arial"/>
                          <a:ea typeface="Arial"/>
                          <a:cs typeface="Arial"/>
                        </a:rPr>
                        <a:t>Mg</a:t>
                      </a:r>
                      <a:endParaRPr sz="12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3000"/>
                        </a:lnSpc>
                        <a:tabLst/>
                      </a:pPr>
                      <a:endParaRPr sz="700" dirty="0">
                        <a:latin typeface="Arial"/>
                        <a:ea typeface="Arial"/>
                        <a:cs typeface="Arial"/>
                      </a:endParaRPr>
                    </a:p>
                    <a:p>
                      <a:pPr algn="l" rtl="0" eaLnBrk="0">
                        <a:lnSpc>
                          <a:spcPct val="6158"/>
                        </a:lnSpc>
                        <a:tabLst/>
                      </a:pPr>
                      <a:endParaRPr sz="100" dirty="0">
                        <a:latin typeface="Arial"/>
                        <a:ea typeface="Arial"/>
                        <a:cs typeface="Arial"/>
                      </a:endParaRPr>
                    </a:p>
                    <a:p>
                      <a:pPr marL="664210" algn="l" rtl="0" eaLnBrk="0">
                        <a:lnSpc>
                          <a:spcPct val="89000"/>
                        </a:lnSpc>
                        <a:tabLst/>
                      </a:pPr>
                      <a:r>
                        <a:rPr sz="1200" kern="0" spc="30" dirty="0">
                          <a:solidFill>
                            <a:srgbClr val="000000">
                              <a:alpha val="100000"/>
                            </a:srgbClr>
                          </a:solidFill>
                          <a:latin typeface="KaiTi"/>
                          <a:ea typeface="KaiTi"/>
                          <a:cs typeface="KaiTi"/>
                        </a:rPr>
                        <a:t>镁离子：</a:t>
                      </a:r>
                      <a:r>
                        <a:rPr sz="1100" kern="0" spc="0" dirty="0">
                          <a:solidFill>
                            <a:srgbClr val="000000">
                              <a:alpha val="100000"/>
                            </a:srgbClr>
                          </a:solidFill>
                          <a:latin typeface="Arial"/>
                          <a:ea typeface="Arial"/>
                          <a:cs typeface="Arial"/>
                        </a:rPr>
                        <a:t>Mg</a:t>
                      </a:r>
                      <a:r>
                        <a:rPr sz="1100" kern="0" spc="30" dirty="0">
                          <a:solidFill>
                            <a:srgbClr val="000000">
                              <a:alpha val="100000"/>
                            </a:srgbClr>
                          </a:solidFill>
                          <a:latin typeface="Arial"/>
                          <a:ea typeface="Arial"/>
                          <a:cs typeface="Arial"/>
                        </a:rPr>
                        <a:t>2</a:t>
                      </a:r>
                      <a:r>
                        <a:rPr sz="1100" kern="0" spc="0" dirty="0">
                          <a:solidFill>
                            <a:srgbClr val="000000">
                              <a:alpha val="100000"/>
                            </a:srgbClr>
                          </a:solidFill>
                          <a:latin typeface="Arial"/>
                          <a:ea typeface="Arial"/>
                          <a:cs typeface="Arial"/>
                        </a:rPr>
                        <a:t> </a:t>
                      </a:r>
                      <a:endParaRPr sz="11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897255">
                <a:tc>
                  <a:txBody>
                    <a:bodyPr/>
                    <a:lstStyle/>
                    <a:p>
                      <a:pPr algn="l" rtl="0" eaLnBrk="0">
                        <a:lnSpc>
                          <a:spcPct val="122000"/>
                        </a:lnSpc>
                        <a:tabLst/>
                      </a:pPr>
                      <a:endParaRPr sz="1000" dirty="0">
                        <a:latin typeface="Arial"/>
                        <a:ea typeface="Arial"/>
                        <a:cs typeface="Arial"/>
                      </a:endParaRPr>
                    </a:p>
                    <a:p>
                      <a:pPr algn="l" rtl="0" eaLnBrk="0">
                        <a:lnSpc>
                          <a:spcPct val="123000"/>
                        </a:lnSpc>
                        <a:tabLst/>
                      </a:pPr>
                      <a:endParaRPr sz="1000" dirty="0">
                        <a:latin typeface="Arial"/>
                        <a:ea typeface="Arial"/>
                        <a:cs typeface="Arial"/>
                      </a:endParaRPr>
                    </a:p>
                    <a:p>
                      <a:pPr algn="l" rtl="0" eaLnBrk="0">
                        <a:lnSpc>
                          <a:spcPct val="7821"/>
                        </a:lnSpc>
                        <a:tabLst/>
                      </a:pPr>
                      <a:endParaRPr sz="100" dirty="0">
                        <a:latin typeface="Arial"/>
                        <a:ea typeface="Arial"/>
                        <a:cs typeface="Arial"/>
                      </a:endParaRPr>
                    </a:p>
                    <a:p>
                      <a:pPr marL="100330" algn="l" rtl="0" eaLnBrk="0">
                        <a:lnSpc>
                          <a:spcPct val="83000"/>
                        </a:lnSpc>
                        <a:tabLst/>
                      </a:pPr>
                      <a:r>
                        <a:rPr sz="1200" b="1" kern="0" spc="-70" dirty="0">
                          <a:solidFill>
                            <a:srgbClr val="0101FF">
                              <a:alpha val="100000"/>
                            </a:srgbClr>
                          </a:solidFill>
                          <a:latin typeface="KaiTi"/>
                          <a:ea typeface="KaiTi"/>
                          <a:cs typeface="KaiTi"/>
                        </a:rPr>
                        <a:t>区别</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24000"/>
                        </a:lnSpc>
                        <a:tabLst/>
                      </a:pPr>
                      <a:endParaRPr sz="400" dirty="0">
                        <a:latin typeface="Arial"/>
                        <a:ea typeface="Arial"/>
                        <a:cs typeface="Arial"/>
                      </a:endParaRPr>
                    </a:p>
                    <a:p>
                      <a:pPr marL="429894" algn="l" rtl="0" eaLnBrk="0">
                        <a:lnSpc>
                          <a:spcPct val="90000"/>
                        </a:lnSpc>
                        <a:spcBef>
                          <a:spcPts val="3"/>
                        </a:spcBef>
                        <a:tabLst/>
                      </a:pPr>
                      <a:r>
                        <a:rPr sz="1200" kern="0" spc="-10" dirty="0">
                          <a:solidFill>
                            <a:srgbClr val="000000">
                              <a:alpha val="100000"/>
                            </a:srgbClr>
                          </a:solidFill>
                          <a:latin typeface="Times New Roman"/>
                          <a:ea typeface="Times New Roman"/>
                          <a:cs typeface="Times New Roman"/>
                        </a:rPr>
                        <a:t>(1)  </a:t>
                      </a:r>
                      <a:r>
                        <a:rPr sz="1200" kern="0" spc="-10" dirty="0">
                          <a:solidFill>
                            <a:srgbClr val="000000">
                              <a:alpha val="100000"/>
                            </a:srgbClr>
                          </a:solidFill>
                          <a:latin typeface="KaiTi"/>
                          <a:ea typeface="KaiTi"/>
                          <a:cs typeface="KaiTi"/>
                        </a:rPr>
                        <a:t>标在元素符号上方</a:t>
                      </a:r>
                      <a:endParaRPr sz="1200" dirty="0">
                        <a:latin typeface="KaiTi"/>
                        <a:ea typeface="KaiTi"/>
                        <a:cs typeface="KaiTi"/>
                      </a:endParaRPr>
                    </a:p>
                    <a:p>
                      <a:pPr marL="429894" algn="l" rtl="0" eaLnBrk="0">
                        <a:lnSpc>
                          <a:spcPct val="90000"/>
                        </a:lnSpc>
                        <a:spcBef>
                          <a:spcPts val="1044"/>
                        </a:spcBef>
                        <a:tabLst/>
                      </a:pPr>
                      <a:r>
                        <a:rPr sz="1200" kern="0" spc="-10" dirty="0">
                          <a:solidFill>
                            <a:srgbClr val="000000">
                              <a:alpha val="100000"/>
                            </a:srgbClr>
                          </a:solidFill>
                          <a:latin typeface="Times New Roman"/>
                          <a:ea typeface="Times New Roman"/>
                          <a:cs typeface="Times New Roman"/>
                        </a:rPr>
                        <a:t>(2)  </a:t>
                      </a:r>
                      <a:r>
                        <a:rPr sz="1200" kern="0" spc="-10" dirty="0">
                          <a:solidFill>
                            <a:srgbClr val="000000">
                              <a:alpha val="100000"/>
                            </a:srgbClr>
                          </a:solidFill>
                          <a:latin typeface="KaiTi"/>
                          <a:ea typeface="KaiTi"/>
                          <a:cs typeface="KaiTi"/>
                        </a:rPr>
                        <a:t>正负号在数值之前</a:t>
                      </a:r>
                      <a:endParaRPr sz="1200" dirty="0">
                        <a:latin typeface="KaiTi"/>
                        <a:ea typeface="KaiTi"/>
                        <a:cs typeface="KaiTi"/>
                      </a:endParaRPr>
                    </a:p>
                    <a:p>
                      <a:pPr algn="l" rtl="0" eaLnBrk="0">
                        <a:lnSpc>
                          <a:spcPct val="108000"/>
                        </a:lnSpc>
                        <a:tabLst/>
                      </a:pPr>
                      <a:endParaRPr sz="800" dirty="0">
                        <a:latin typeface="Arial"/>
                        <a:ea typeface="Arial"/>
                        <a:cs typeface="Arial"/>
                      </a:endParaRPr>
                    </a:p>
                    <a:p>
                      <a:pPr algn="l" rtl="0" eaLnBrk="0">
                        <a:lnSpc>
                          <a:spcPct val="6184"/>
                        </a:lnSpc>
                        <a:tabLst/>
                      </a:pPr>
                      <a:endParaRPr sz="100" dirty="0">
                        <a:latin typeface="Arial"/>
                        <a:ea typeface="Arial"/>
                        <a:cs typeface="Arial"/>
                      </a:endParaRPr>
                    </a:p>
                    <a:p>
                      <a:pPr marL="506094" algn="l" rtl="0" eaLnBrk="0">
                        <a:lnSpc>
                          <a:spcPct val="90000"/>
                        </a:lnSpc>
                        <a:tabLst/>
                      </a:pPr>
                      <a:r>
                        <a:rPr sz="1200" kern="0" spc="-20" dirty="0">
                          <a:solidFill>
                            <a:srgbClr val="000000">
                              <a:alpha val="100000"/>
                            </a:srgbClr>
                          </a:solidFill>
                          <a:latin typeface="Times New Roman"/>
                          <a:ea typeface="Times New Roman"/>
                          <a:cs typeface="Times New Roman"/>
                        </a:rPr>
                        <a:t>(3)  </a:t>
                      </a:r>
                      <a:r>
                        <a:rPr sz="1200" kern="0" spc="-20" dirty="0">
                          <a:solidFill>
                            <a:srgbClr val="000000">
                              <a:alpha val="100000"/>
                            </a:srgbClr>
                          </a:solidFill>
                          <a:latin typeface="KaiTi"/>
                          <a:ea typeface="KaiTi"/>
                          <a:cs typeface="KaiTi"/>
                        </a:rPr>
                        <a:t>其数值</a:t>
                      </a:r>
                      <a:r>
                        <a:rPr sz="1200" kern="0" spc="-16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1</a:t>
                      </a:r>
                      <a:r>
                        <a:rPr sz="1200" kern="0" spc="5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要标</a:t>
                      </a:r>
                      <a:r>
                        <a:rPr sz="1200" kern="0" spc="-30" dirty="0">
                          <a:solidFill>
                            <a:srgbClr val="000000">
                              <a:alpha val="100000"/>
                            </a:srgbClr>
                          </a:solidFill>
                          <a:latin typeface="KaiTi"/>
                          <a:ea typeface="KaiTi"/>
                          <a:cs typeface="KaiTi"/>
                        </a:rPr>
                        <a:t>出</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24000"/>
                        </a:lnSpc>
                        <a:tabLst/>
                      </a:pPr>
                      <a:endParaRPr sz="400" dirty="0">
                        <a:latin typeface="Arial"/>
                        <a:ea typeface="Arial"/>
                        <a:cs typeface="Arial"/>
                      </a:endParaRPr>
                    </a:p>
                    <a:p>
                      <a:pPr marL="363220" algn="l" rtl="0" eaLnBrk="0">
                        <a:lnSpc>
                          <a:spcPct val="90000"/>
                        </a:lnSpc>
                        <a:spcBef>
                          <a:spcPts val="3"/>
                        </a:spcBef>
                        <a:tabLst/>
                      </a:pPr>
                      <a:r>
                        <a:rPr sz="1200" kern="0" spc="-10" dirty="0">
                          <a:solidFill>
                            <a:srgbClr val="000000">
                              <a:alpha val="100000"/>
                            </a:srgbClr>
                          </a:solidFill>
                          <a:latin typeface="Times New Roman"/>
                          <a:ea typeface="Times New Roman"/>
                          <a:cs typeface="Times New Roman"/>
                        </a:rPr>
                        <a:t>(1)  </a:t>
                      </a:r>
                      <a:r>
                        <a:rPr sz="1200" kern="0" spc="-10" dirty="0">
                          <a:solidFill>
                            <a:srgbClr val="000000">
                              <a:alpha val="100000"/>
                            </a:srgbClr>
                          </a:solidFill>
                          <a:latin typeface="KaiTi"/>
                          <a:ea typeface="KaiTi"/>
                          <a:cs typeface="KaiTi"/>
                        </a:rPr>
                        <a:t>标在元素符号右上角</a:t>
                      </a:r>
                      <a:endParaRPr sz="1200" dirty="0">
                        <a:latin typeface="KaiTi"/>
                        <a:ea typeface="KaiTi"/>
                        <a:cs typeface="KaiTi"/>
                      </a:endParaRPr>
                    </a:p>
                    <a:p>
                      <a:pPr marL="515619" algn="l" rtl="0" eaLnBrk="0">
                        <a:lnSpc>
                          <a:spcPct val="90000"/>
                        </a:lnSpc>
                        <a:spcBef>
                          <a:spcPts val="1044"/>
                        </a:spcBef>
                        <a:tabLst/>
                      </a:pPr>
                      <a:r>
                        <a:rPr sz="1200" kern="0" spc="-10" dirty="0">
                          <a:solidFill>
                            <a:srgbClr val="000000">
                              <a:alpha val="100000"/>
                            </a:srgbClr>
                          </a:solidFill>
                          <a:latin typeface="Times New Roman"/>
                          <a:ea typeface="Times New Roman"/>
                          <a:cs typeface="Times New Roman"/>
                        </a:rPr>
                        <a:t>(2)  </a:t>
                      </a:r>
                      <a:r>
                        <a:rPr sz="1200" kern="0" spc="-10" dirty="0">
                          <a:solidFill>
                            <a:srgbClr val="000000">
                              <a:alpha val="100000"/>
                            </a:srgbClr>
                          </a:solidFill>
                          <a:latin typeface="KaiTi"/>
                          <a:ea typeface="KaiTi"/>
                          <a:cs typeface="KaiTi"/>
                        </a:rPr>
                        <a:t>正负号在数值后</a:t>
                      </a:r>
                      <a:endParaRPr sz="1200" dirty="0">
                        <a:latin typeface="KaiTi"/>
                        <a:ea typeface="KaiTi"/>
                        <a:cs typeface="KaiTi"/>
                      </a:endParaRPr>
                    </a:p>
                    <a:p>
                      <a:pPr algn="l" rtl="0" eaLnBrk="0">
                        <a:lnSpc>
                          <a:spcPct val="108000"/>
                        </a:lnSpc>
                        <a:tabLst/>
                      </a:pPr>
                      <a:endParaRPr sz="800" dirty="0">
                        <a:latin typeface="Arial"/>
                        <a:ea typeface="Arial"/>
                        <a:cs typeface="Arial"/>
                      </a:endParaRPr>
                    </a:p>
                    <a:p>
                      <a:pPr algn="l" rtl="0" eaLnBrk="0">
                        <a:lnSpc>
                          <a:spcPct val="6184"/>
                        </a:lnSpc>
                        <a:tabLst/>
                      </a:pPr>
                      <a:endParaRPr sz="100" dirty="0">
                        <a:latin typeface="Arial"/>
                        <a:ea typeface="Arial"/>
                        <a:cs typeface="Arial"/>
                      </a:endParaRPr>
                    </a:p>
                    <a:p>
                      <a:pPr marL="363220" algn="l" rtl="0" eaLnBrk="0">
                        <a:lnSpc>
                          <a:spcPct val="90000"/>
                        </a:lnSpc>
                        <a:tabLst/>
                      </a:pPr>
                      <a:r>
                        <a:rPr sz="1200" kern="0" spc="-40" dirty="0">
                          <a:solidFill>
                            <a:srgbClr val="000000">
                              <a:alpha val="100000"/>
                            </a:srgbClr>
                          </a:solidFill>
                          <a:latin typeface="Times New Roman"/>
                          <a:ea typeface="Times New Roman"/>
                          <a:cs typeface="Times New Roman"/>
                        </a:rPr>
                        <a:t>(3)</a:t>
                      </a:r>
                      <a:r>
                        <a:rPr sz="1200" kern="0" spc="70" dirty="0">
                          <a:solidFill>
                            <a:srgbClr val="000000">
                              <a:alpha val="100000"/>
                            </a:srgbClr>
                          </a:solidFill>
                          <a:latin typeface="Times New Roman"/>
                          <a:ea typeface="Times New Roman"/>
                          <a:cs typeface="Times New Roman"/>
                        </a:rPr>
                        <a:t>  </a:t>
                      </a:r>
                      <a:r>
                        <a:rPr sz="1200" kern="0" spc="-40" dirty="0">
                          <a:solidFill>
                            <a:srgbClr val="000000">
                              <a:alpha val="100000"/>
                            </a:srgbClr>
                          </a:solidFill>
                          <a:latin typeface="KaiTi"/>
                          <a:ea typeface="KaiTi"/>
                          <a:cs typeface="KaiTi"/>
                        </a:rPr>
                        <a:t>电荷数值为</a:t>
                      </a:r>
                      <a:r>
                        <a:rPr sz="1200" kern="0" spc="-150" dirty="0">
                          <a:solidFill>
                            <a:srgbClr val="000000">
                              <a:alpha val="100000"/>
                            </a:srgbClr>
                          </a:solidFill>
                          <a:latin typeface="KaiTi"/>
                          <a:ea typeface="KaiTi"/>
                          <a:cs typeface="KaiTi"/>
                        </a:rPr>
                        <a:t> </a:t>
                      </a:r>
                      <a:r>
                        <a:rPr sz="1200" kern="0" spc="-40" dirty="0">
                          <a:solidFill>
                            <a:srgbClr val="000000">
                              <a:alpha val="100000"/>
                            </a:srgbClr>
                          </a:solidFill>
                          <a:latin typeface="Times New Roman"/>
                          <a:ea typeface="Times New Roman"/>
                          <a:cs typeface="Times New Roman"/>
                        </a:rPr>
                        <a:t>1</a:t>
                      </a:r>
                      <a:r>
                        <a:rPr sz="1200" kern="0" spc="130" dirty="0">
                          <a:solidFill>
                            <a:srgbClr val="000000">
                              <a:alpha val="100000"/>
                            </a:srgbClr>
                          </a:solidFill>
                          <a:latin typeface="Times New Roman"/>
                          <a:ea typeface="Times New Roman"/>
                          <a:cs typeface="Times New Roman"/>
                        </a:rPr>
                        <a:t> </a:t>
                      </a:r>
                      <a:r>
                        <a:rPr sz="1200" kern="0" spc="-40" dirty="0">
                          <a:solidFill>
                            <a:srgbClr val="000000">
                              <a:alpha val="100000"/>
                            </a:srgbClr>
                          </a:solidFill>
                          <a:latin typeface="KaiTi"/>
                          <a:ea typeface="KaiTi"/>
                          <a:cs typeface="KaiTi"/>
                        </a:rPr>
                        <a:t>时省略</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07975">
                <a:tc>
                  <a:txBody>
                    <a:bodyPr/>
                    <a:lstStyle/>
                    <a:p>
                      <a:pPr algn="l" rtl="0" eaLnBrk="0">
                        <a:lnSpc>
                          <a:spcPct val="103000"/>
                        </a:lnSpc>
                        <a:tabLst/>
                      </a:pPr>
                      <a:endParaRPr sz="500" dirty="0">
                        <a:latin typeface="Arial"/>
                        <a:ea typeface="Arial"/>
                        <a:cs typeface="Arial"/>
                      </a:endParaRPr>
                    </a:p>
                    <a:p>
                      <a:pPr marL="77470" algn="l" rtl="0" eaLnBrk="0">
                        <a:lnSpc>
                          <a:spcPct val="85000"/>
                        </a:lnSpc>
                        <a:spcBef>
                          <a:spcPts val="5"/>
                        </a:spcBef>
                        <a:tabLst/>
                      </a:pPr>
                      <a:r>
                        <a:rPr sz="1200" b="1" kern="0" spc="-20" dirty="0">
                          <a:solidFill>
                            <a:srgbClr val="0101FF">
                              <a:alpha val="100000"/>
                            </a:srgbClr>
                          </a:solidFill>
                          <a:latin typeface="KaiTi"/>
                          <a:ea typeface="KaiTi"/>
                          <a:cs typeface="KaiTi"/>
                        </a:rPr>
                        <a:t>联系</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gridSpan="2">
                  <a:txBody>
                    <a:bodyPr/>
                    <a:lstStyle/>
                    <a:p>
                      <a:pPr algn="l" rtl="0" eaLnBrk="0">
                        <a:lnSpc>
                          <a:spcPct val="103000"/>
                        </a:lnSpc>
                        <a:tabLst/>
                      </a:pPr>
                      <a:endParaRPr sz="500" dirty="0">
                        <a:latin typeface="Arial"/>
                        <a:ea typeface="Arial"/>
                        <a:cs typeface="Arial"/>
                      </a:endParaRPr>
                    </a:p>
                    <a:p>
                      <a:pPr marL="1650365" algn="l" rtl="0" eaLnBrk="0">
                        <a:lnSpc>
                          <a:spcPct val="84000"/>
                        </a:lnSpc>
                        <a:spcBef>
                          <a:spcPts val="5"/>
                        </a:spcBef>
                        <a:tabLst/>
                      </a:pPr>
                      <a:r>
                        <a:rPr sz="1200" kern="0" spc="-10" dirty="0">
                          <a:solidFill>
                            <a:srgbClr val="000000">
                              <a:alpha val="100000"/>
                            </a:srgbClr>
                          </a:solidFill>
                          <a:latin typeface="KaiTi"/>
                          <a:ea typeface="KaiTi"/>
                          <a:cs typeface="KaiTi"/>
                        </a:rPr>
                        <a:t>符号相同，数值相同</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bl>
          </a:graphicData>
        </a:graphic>
      </p:graphicFrame>
      <p:sp>
        <p:nvSpPr>
          <p:cNvPr id="458" name="path 458"/>
          <p:cNvSpPr/>
          <p:nvPr/>
        </p:nvSpPr>
        <p:spPr>
          <a:xfrm>
            <a:off x="7195365" y="3426810"/>
            <a:ext cx="61290" cy="60993"/>
          </a:xfrm>
          <a:custGeom>
            <a:avLst/>
            <a:gdLst/>
            <a:ahLst/>
            <a:cxnLst/>
            <a:rect l="0" t="0" r="0" b="0"/>
            <a:pathLst>
              <a:path w="96" h="96">
                <a:moveTo>
                  <a:pt x="0" y="48"/>
                </a:moveTo>
                <a:lnTo>
                  <a:pt x="96" y="48"/>
                </a:lnTo>
                <a:moveTo>
                  <a:pt x="48" y="0"/>
                </a:moveTo>
                <a:lnTo>
                  <a:pt x="48" y="96"/>
                </a:lnTo>
              </a:path>
            </a:pathLst>
          </a:custGeom>
          <a:noFill/>
          <a:ln w="3634" cap="flat">
            <a:solidFill>
              <a:srgbClr val="000000"/>
            </a:solidFill>
            <a:prstDash val="solid"/>
            <a:round/>
          </a:ln>
        </p:spPr>
        <p:txBody>
          <a:bodyPr rtlCol="0"/>
          <a:lstStyle/>
          <a:p>
            <a:pPr algn="ctr"/>
            <a:endParaRPr lang="zh-CN" altLang="en-US"/>
          </a:p>
        </p:txBody>
      </p:sp>
      <p:sp>
        <p:nvSpPr>
          <p:cNvPr id="460" name="path 460"/>
          <p:cNvSpPr/>
          <p:nvPr/>
        </p:nvSpPr>
        <p:spPr>
          <a:xfrm>
            <a:off x="4931924" y="3380646"/>
            <a:ext cx="59973" cy="58242"/>
          </a:xfrm>
          <a:custGeom>
            <a:avLst/>
            <a:gdLst/>
            <a:ahLst/>
            <a:cxnLst/>
            <a:rect l="0" t="0" r="0" b="0"/>
            <a:pathLst>
              <a:path w="94" h="91">
                <a:moveTo>
                  <a:pt x="0" y="45"/>
                </a:moveTo>
                <a:lnTo>
                  <a:pt x="94" y="45"/>
                </a:lnTo>
                <a:moveTo>
                  <a:pt x="47" y="0"/>
                </a:moveTo>
                <a:lnTo>
                  <a:pt x="47" y="91"/>
                </a:lnTo>
              </a:path>
            </a:pathLst>
          </a:custGeom>
          <a:noFill/>
          <a:ln w="3269" cap="flat">
            <a:solidFill>
              <a:srgbClr val="000000"/>
            </a:solidFill>
            <a:prstDash val="solid"/>
            <a:round/>
          </a:ln>
        </p:spPr>
        <p:txBody>
          <a:bodyPr rtlCol="0"/>
          <a:lstStyle/>
          <a:p>
            <a:pPr algn="ctr"/>
            <a:endParaRPr lang="zh-CN" altLang="en-US"/>
          </a:p>
        </p:txBody>
      </p:sp>
      <p:graphicFrame>
        <p:nvGraphicFramePr>
          <p:cNvPr id="462" name="table 462"/>
          <p:cNvGraphicFramePr>
            <a:graphicFrameLocks noGrp="1"/>
          </p:cNvGraphicFramePr>
          <p:nvPr/>
        </p:nvGraphicFramePr>
        <p:xfrm>
          <a:off x="5311267" y="914400"/>
          <a:ext cx="2686684" cy="1524000"/>
        </p:xfrm>
        <a:graphic>
          <a:graphicData uri="http://schemas.openxmlformats.org/drawingml/2006/table">
            <a:tbl>
              <a:tblPr/>
              <a:tblGrid>
                <a:gridCol w="775335"/>
                <a:gridCol w="792480"/>
                <a:gridCol w="1118870"/>
              </a:tblGrid>
              <a:tr h="306705">
                <a:tc>
                  <a:txBody>
                    <a:bodyPr/>
                    <a:lstStyle/>
                    <a:p>
                      <a:pPr algn="l" rtl="0" eaLnBrk="0">
                        <a:lnSpc>
                          <a:spcPct val="105000"/>
                        </a:lnSpc>
                        <a:tabLst/>
                      </a:pPr>
                      <a:endParaRPr sz="500" dirty="0">
                        <a:latin typeface="Arial"/>
                        <a:ea typeface="Arial"/>
                        <a:cs typeface="Arial"/>
                      </a:endParaRPr>
                    </a:p>
                    <a:p>
                      <a:pPr marL="171450" algn="l" rtl="0" eaLnBrk="0">
                        <a:lnSpc>
                          <a:spcPct val="85000"/>
                        </a:lnSpc>
                        <a:spcBef>
                          <a:spcPts val="1"/>
                        </a:spcBef>
                        <a:tabLst/>
                      </a:pPr>
                      <a:r>
                        <a:rPr sz="1200" kern="0" spc="-30" dirty="0">
                          <a:solidFill>
                            <a:srgbClr val="000000">
                              <a:alpha val="100000"/>
                            </a:srgbClr>
                          </a:solidFill>
                          <a:latin typeface="KaiTi"/>
                          <a:ea typeface="KaiTi"/>
                          <a:cs typeface="KaiTi"/>
                        </a:rPr>
                        <a:t>氢氧根</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6000"/>
                        </a:lnSpc>
                        <a:tabLst/>
                      </a:pPr>
                      <a:endParaRPr sz="600" dirty="0">
                        <a:latin typeface="Arial"/>
                        <a:ea typeface="Arial"/>
                        <a:cs typeface="Arial"/>
                      </a:endParaRPr>
                    </a:p>
                    <a:p>
                      <a:pPr marL="273685" algn="l" rtl="0" eaLnBrk="0">
                        <a:lnSpc>
                          <a:spcPct val="69000"/>
                        </a:lnSpc>
                        <a:tabLst/>
                      </a:pPr>
                      <a:r>
                        <a:rPr sz="1200" kern="0" spc="-20" dirty="0">
                          <a:solidFill>
                            <a:srgbClr val="000000">
                              <a:alpha val="100000"/>
                            </a:srgbClr>
                          </a:solidFill>
                          <a:latin typeface="Times New Roman"/>
                          <a:ea typeface="Times New Roman"/>
                          <a:cs typeface="Times New Roman"/>
                        </a:rPr>
                        <a:t>OH</a:t>
                      </a:r>
                      <a:r>
                        <a:rPr sz="1200" kern="0" spc="-20" baseline="39066" dirty="0">
                          <a:solidFill>
                            <a:srgbClr val="000000">
                              <a:alpha val="100000"/>
                            </a:srgbClr>
                          </a:solidFill>
                          <a:latin typeface="Times New Roman"/>
                          <a:ea typeface="Times New Roman"/>
                          <a:cs typeface="Times New Roman"/>
                        </a:rPr>
                        <a:t>-</a:t>
                      </a:r>
                      <a:endParaRPr sz="1200" baseline="39066"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2000"/>
                        </a:lnSpc>
                        <a:tabLst/>
                      </a:pPr>
                      <a:endParaRPr sz="600" dirty="0">
                        <a:latin typeface="Arial"/>
                        <a:ea typeface="Arial"/>
                        <a:cs typeface="Arial"/>
                      </a:endParaRPr>
                    </a:p>
                    <a:p>
                      <a:pPr marL="500380" algn="l" rtl="0" eaLnBrk="0">
                        <a:lnSpc>
                          <a:spcPct val="76000"/>
                        </a:lnSpc>
                        <a:spcBef>
                          <a:spcPts val="5"/>
                        </a:spcBef>
                        <a:tabLst/>
                      </a:pPr>
                      <a:r>
                        <a:rPr sz="1200" kern="0" spc="-30" dirty="0">
                          <a:solidFill>
                            <a:srgbClr val="000000">
                              <a:alpha val="100000"/>
                            </a:srgbClr>
                          </a:solidFill>
                          <a:latin typeface="Times New Roman"/>
                          <a:ea typeface="Times New Roman"/>
                          <a:cs typeface="Times New Roman"/>
                        </a:rPr>
                        <a:t>-1</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03530">
                <a:tc>
                  <a:txBody>
                    <a:bodyPr/>
                    <a:lstStyle/>
                    <a:p>
                      <a:pPr algn="l" rtl="0" eaLnBrk="0">
                        <a:lnSpc>
                          <a:spcPct val="124000"/>
                        </a:lnSpc>
                        <a:tabLst/>
                      </a:pPr>
                      <a:endParaRPr sz="400" dirty="0">
                        <a:latin typeface="Arial"/>
                        <a:ea typeface="Arial"/>
                        <a:cs typeface="Arial"/>
                      </a:endParaRPr>
                    </a:p>
                    <a:p>
                      <a:pPr marL="163830" algn="l" rtl="0" eaLnBrk="0">
                        <a:lnSpc>
                          <a:spcPct val="85000"/>
                        </a:lnSpc>
                        <a:spcBef>
                          <a:spcPts val="4"/>
                        </a:spcBef>
                        <a:tabLst/>
                      </a:pPr>
                      <a:r>
                        <a:rPr sz="1200" kern="0" spc="-20" dirty="0">
                          <a:solidFill>
                            <a:srgbClr val="000000">
                              <a:alpha val="100000"/>
                            </a:srgbClr>
                          </a:solidFill>
                          <a:latin typeface="KaiTi"/>
                          <a:ea typeface="KaiTi"/>
                          <a:cs typeface="KaiTi"/>
                        </a:rPr>
                        <a:t>硝酸根</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1000"/>
                        </a:lnSpc>
                        <a:tabLst/>
                      </a:pPr>
                      <a:endParaRPr sz="600" dirty="0">
                        <a:latin typeface="Arial"/>
                        <a:ea typeface="Arial"/>
                        <a:cs typeface="Arial"/>
                      </a:endParaRPr>
                    </a:p>
                    <a:p>
                      <a:pPr marL="254000" algn="l" rtl="0" eaLnBrk="0">
                        <a:lnSpc>
                          <a:spcPct val="89000"/>
                        </a:lnSpc>
                        <a:spcBef>
                          <a:spcPts val="6"/>
                        </a:spcBef>
                        <a:tabLst/>
                      </a:pPr>
                      <a:r>
                        <a:rPr sz="1800" kern="0" spc="0" baseline="2893" dirty="0">
                          <a:solidFill>
                            <a:srgbClr val="000000">
                              <a:alpha val="100000"/>
                            </a:srgbClr>
                          </a:solidFill>
                          <a:latin typeface="Times New Roman"/>
                          <a:ea typeface="Times New Roman"/>
                          <a:cs typeface="Times New Roman"/>
                        </a:rPr>
                        <a:t>NO</a:t>
                      </a:r>
                      <a:r>
                        <a:rPr sz="1300" kern="0" spc="10" baseline="-12020" dirty="0">
                          <a:solidFill>
                            <a:srgbClr val="000000">
                              <a:alpha val="100000"/>
                            </a:srgbClr>
                          </a:solidFill>
                          <a:latin typeface="Times New Roman"/>
                          <a:ea typeface="Times New Roman"/>
                          <a:cs typeface="Times New Roman"/>
                        </a:rPr>
                        <a:t>3</a:t>
                      </a:r>
                      <a:r>
                        <a:rPr sz="1300" kern="0" spc="10" baseline="48081" dirty="0">
                          <a:solidFill>
                            <a:srgbClr val="000000">
                              <a:alpha val="100000"/>
                            </a:srgbClr>
                          </a:solidFill>
                          <a:latin typeface="Times New Roman"/>
                          <a:ea typeface="Times New Roman"/>
                          <a:cs typeface="Times New Roman"/>
                        </a:rPr>
                        <a:t>-</a:t>
                      </a:r>
                      <a:endParaRPr sz="1300" baseline="48081"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8000"/>
                        </a:lnSpc>
                        <a:tabLst/>
                      </a:pPr>
                      <a:endParaRPr sz="600" dirty="0">
                        <a:latin typeface="Arial"/>
                        <a:ea typeface="Arial"/>
                        <a:cs typeface="Arial"/>
                      </a:endParaRPr>
                    </a:p>
                    <a:p>
                      <a:pPr marL="500380" algn="l" rtl="0" eaLnBrk="0">
                        <a:lnSpc>
                          <a:spcPct val="76000"/>
                        </a:lnSpc>
                        <a:spcBef>
                          <a:spcPts val="6"/>
                        </a:spcBef>
                        <a:tabLst/>
                      </a:pPr>
                      <a:r>
                        <a:rPr sz="1200" kern="0" spc="-30" dirty="0">
                          <a:solidFill>
                            <a:srgbClr val="000000">
                              <a:alpha val="100000"/>
                            </a:srgbClr>
                          </a:solidFill>
                          <a:latin typeface="Times New Roman"/>
                          <a:ea typeface="Times New Roman"/>
                          <a:cs typeface="Times New Roman"/>
                        </a:rPr>
                        <a:t>-1</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02895">
                <a:tc>
                  <a:txBody>
                    <a:bodyPr/>
                    <a:lstStyle/>
                    <a:p>
                      <a:pPr algn="l" rtl="0" eaLnBrk="0">
                        <a:lnSpc>
                          <a:spcPct val="124000"/>
                        </a:lnSpc>
                        <a:tabLst/>
                      </a:pPr>
                      <a:endParaRPr sz="400" dirty="0">
                        <a:latin typeface="Arial"/>
                        <a:ea typeface="Arial"/>
                        <a:cs typeface="Arial"/>
                      </a:endParaRPr>
                    </a:p>
                    <a:p>
                      <a:pPr marL="160020" algn="l" rtl="0" eaLnBrk="0">
                        <a:lnSpc>
                          <a:spcPct val="85000"/>
                        </a:lnSpc>
                        <a:spcBef>
                          <a:spcPts val="2"/>
                        </a:spcBef>
                        <a:tabLst/>
                      </a:pPr>
                      <a:r>
                        <a:rPr sz="1200" kern="0" spc="-10" dirty="0">
                          <a:solidFill>
                            <a:srgbClr val="000000">
                              <a:alpha val="100000"/>
                            </a:srgbClr>
                          </a:solidFill>
                          <a:latin typeface="KaiTi"/>
                          <a:ea typeface="KaiTi"/>
                          <a:cs typeface="KaiTi"/>
                        </a:rPr>
                        <a:t>硫酸根</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tabLst/>
                      </a:pPr>
                      <a:endParaRPr sz="700" dirty="0">
                        <a:latin typeface="Arial"/>
                        <a:ea typeface="Arial"/>
                        <a:cs typeface="Arial"/>
                      </a:endParaRPr>
                    </a:p>
                    <a:p>
                      <a:pPr marL="259715" algn="l" rtl="0" eaLnBrk="0">
                        <a:lnSpc>
                          <a:spcPct val="66000"/>
                        </a:lnSpc>
                        <a:spcBef>
                          <a:spcPts val="1"/>
                        </a:spcBef>
                        <a:tabLst/>
                      </a:pPr>
                      <a:r>
                        <a:rPr sz="1800" kern="0" spc="-20" baseline="-2893" dirty="0">
                          <a:solidFill>
                            <a:srgbClr val="000000">
                              <a:alpha val="100000"/>
                            </a:srgbClr>
                          </a:solidFill>
                          <a:latin typeface="Times New Roman"/>
                          <a:ea typeface="Times New Roman"/>
                          <a:cs typeface="Times New Roman"/>
                        </a:rPr>
                        <a:t>SO</a:t>
                      </a:r>
                      <a:r>
                        <a:rPr sz="1100" kern="0" spc="150" dirty="0">
                          <a:solidFill>
                            <a:srgbClr val="000000">
                              <a:alpha val="100000"/>
                            </a:srgbClr>
                          </a:solidFill>
                          <a:latin typeface="Times New Roman"/>
                          <a:ea typeface="Times New Roman"/>
                          <a:cs typeface="Times New Roman"/>
                        </a:rPr>
                        <a:t> </a:t>
                      </a:r>
                      <a:r>
                        <a:rPr sz="1300" kern="0" spc="-20" baseline="36061" dirty="0">
                          <a:solidFill>
                            <a:srgbClr val="000000">
                              <a:alpha val="100000"/>
                            </a:srgbClr>
                          </a:solidFill>
                          <a:latin typeface="Times New Roman"/>
                          <a:ea typeface="Times New Roman"/>
                          <a:cs typeface="Times New Roman"/>
                        </a:rPr>
                        <a:t>-</a:t>
                      </a:r>
                      <a:endParaRPr sz="1300" baseline="36061"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8000"/>
                        </a:lnSpc>
                        <a:tabLst/>
                      </a:pPr>
                      <a:endParaRPr sz="600" dirty="0">
                        <a:latin typeface="Arial"/>
                        <a:ea typeface="Arial"/>
                        <a:cs typeface="Arial"/>
                      </a:endParaRPr>
                    </a:p>
                    <a:p>
                      <a:pPr marL="500380" algn="l" rtl="0" eaLnBrk="0">
                        <a:lnSpc>
                          <a:spcPct val="76000"/>
                        </a:lnSpc>
                        <a:spcBef>
                          <a:spcPts val="4"/>
                        </a:spcBef>
                        <a:tabLst/>
                      </a:pPr>
                      <a:r>
                        <a:rPr sz="1200" kern="0" spc="-30" dirty="0">
                          <a:solidFill>
                            <a:srgbClr val="000000">
                              <a:alpha val="100000"/>
                            </a:srgbClr>
                          </a:solidFill>
                          <a:latin typeface="Times New Roman"/>
                          <a:ea typeface="Times New Roman"/>
                          <a:cs typeface="Times New Roman"/>
                        </a:rPr>
                        <a:t>-2</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04800">
                <a:tc>
                  <a:txBody>
                    <a:bodyPr/>
                    <a:lstStyle/>
                    <a:p>
                      <a:pPr algn="l" rtl="0" eaLnBrk="0">
                        <a:lnSpc>
                          <a:spcPct val="102000"/>
                        </a:lnSpc>
                        <a:tabLst/>
                      </a:pPr>
                      <a:endParaRPr sz="500" dirty="0">
                        <a:latin typeface="Arial"/>
                        <a:ea typeface="Arial"/>
                        <a:cs typeface="Arial"/>
                      </a:endParaRPr>
                    </a:p>
                    <a:p>
                      <a:pPr marL="159385" algn="l" rtl="0" eaLnBrk="0">
                        <a:lnSpc>
                          <a:spcPct val="85000"/>
                        </a:lnSpc>
                        <a:tabLst/>
                      </a:pPr>
                      <a:r>
                        <a:rPr sz="1200" kern="0" spc="-10" dirty="0">
                          <a:solidFill>
                            <a:srgbClr val="000000">
                              <a:alpha val="100000"/>
                            </a:srgbClr>
                          </a:solidFill>
                          <a:latin typeface="KaiTi"/>
                          <a:ea typeface="KaiTi"/>
                          <a:cs typeface="KaiTi"/>
                        </a:rPr>
                        <a:t>碳酸根</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7000"/>
                        </a:lnSpc>
                        <a:tabLst/>
                      </a:pPr>
                      <a:endParaRPr sz="700" dirty="0">
                        <a:latin typeface="Arial"/>
                        <a:ea typeface="Arial"/>
                        <a:cs typeface="Arial"/>
                      </a:endParaRPr>
                    </a:p>
                    <a:p>
                      <a:pPr algn="l" rtl="0" eaLnBrk="0">
                        <a:lnSpc>
                          <a:spcPct val="6599"/>
                        </a:lnSpc>
                        <a:tabLst/>
                      </a:pPr>
                      <a:endParaRPr sz="100" dirty="0">
                        <a:latin typeface="Arial"/>
                        <a:ea typeface="Arial"/>
                        <a:cs typeface="Arial"/>
                      </a:endParaRPr>
                    </a:p>
                    <a:p>
                      <a:pPr marL="247650" algn="l" rtl="0" eaLnBrk="0">
                        <a:lnSpc>
                          <a:spcPct val="66000"/>
                        </a:lnSpc>
                        <a:tabLst/>
                      </a:pPr>
                      <a:r>
                        <a:rPr sz="1800" kern="0" spc="-10" baseline="-2893" dirty="0">
                          <a:solidFill>
                            <a:srgbClr val="000000">
                              <a:alpha val="100000"/>
                            </a:srgbClr>
                          </a:solidFill>
                          <a:latin typeface="Times New Roman"/>
                          <a:ea typeface="Times New Roman"/>
                          <a:cs typeface="Times New Roman"/>
                        </a:rPr>
                        <a:t>CO</a:t>
                      </a:r>
                      <a:r>
                        <a:rPr sz="1100" kern="0" spc="160" dirty="0">
                          <a:solidFill>
                            <a:srgbClr val="000000">
                              <a:alpha val="100000"/>
                            </a:srgbClr>
                          </a:solidFill>
                          <a:latin typeface="Times New Roman"/>
                          <a:ea typeface="Times New Roman"/>
                          <a:cs typeface="Times New Roman"/>
                        </a:rPr>
                        <a:t> </a:t>
                      </a:r>
                      <a:r>
                        <a:rPr sz="1300" kern="0" spc="-10" baseline="36061" dirty="0">
                          <a:solidFill>
                            <a:srgbClr val="000000">
                              <a:alpha val="100000"/>
                            </a:srgbClr>
                          </a:solidFill>
                          <a:latin typeface="Times New Roman"/>
                          <a:ea typeface="Times New Roman"/>
                          <a:cs typeface="Times New Roman"/>
                        </a:rPr>
                        <a:t>-</a:t>
                      </a:r>
                      <a:endParaRPr sz="1300" baseline="36061"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tabLst/>
                      </a:pPr>
                      <a:endParaRPr sz="600" dirty="0">
                        <a:latin typeface="Arial"/>
                        <a:ea typeface="Arial"/>
                        <a:cs typeface="Arial"/>
                      </a:endParaRPr>
                    </a:p>
                    <a:p>
                      <a:pPr marL="500380" algn="l" rtl="0" eaLnBrk="0">
                        <a:lnSpc>
                          <a:spcPct val="76000"/>
                        </a:lnSpc>
                        <a:spcBef>
                          <a:spcPts val="5"/>
                        </a:spcBef>
                        <a:tabLst/>
                      </a:pPr>
                      <a:r>
                        <a:rPr sz="1200" kern="0" spc="-30" dirty="0">
                          <a:solidFill>
                            <a:srgbClr val="000000">
                              <a:alpha val="100000"/>
                            </a:srgbClr>
                          </a:solidFill>
                          <a:latin typeface="Times New Roman"/>
                          <a:ea typeface="Times New Roman"/>
                          <a:cs typeface="Times New Roman"/>
                        </a:rPr>
                        <a:t>-2</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06070">
                <a:tc>
                  <a:txBody>
                    <a:bodyPr/>
                    <a:lstStyle/>
                    <a:p>
                      <a:pPr algn="l" rtl="0" eaLnBrk="0">
                        <a:lnSpc>
                          <a:spcPct val="100000"/>
                        </a:lnSpc>
                        <a:tabLst/>
                      </a:pPr>
                      <a:endParaRPr sz="500" dirty="0">
                        <a:latin typeface="Arial"/>
                        <a:ea typeface="Arial"/>
                        <a:cs typeface="Arial"/>
                      </a:endParaRPr>
                    </a:p>
                    <a:p>
                      <a:pPr marL="238125" algn="l" rtl="0" eaLnBrk="0">
                        <a:lnSpc>
                          <a:spcPct val="85000"/>
                        </a:lnSpc>
                        <a:tabLst/>
                      </a:pPr>
                      <a:r>
                        <a:rPr sz="1200" kern="0" spc="-10" dirty="0">
                          <a:solidFill>
                            <a:srgbClr val="000000">
                              <a:alpha val="100000"/>
                            </a:srgbClr>
                          </a:solidFill>
                          <a:latin typeface="KaiTi"/>
                          <a:ea typeface="KaiTi"/>
                          <a:cs typeface="KaiTi"/>
                        </a:rPr>
                        <a:t>铵根</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2000"/>
                        </a:lnSpc>
                        <a:tabLst/>
                      </a:pPr>
                      <a:endParaRPr sz="700" dirty="0">
                        <a:latin typeface="Arial"/>
                        <a:ea typeface="Arial"/>
                        <a:cs typeface="Arial"/>
                      </a:endParaRPr>
                    </a:p>
                    <a:p>
                      <a:pPr marL="251459" algn="l" rtl="0" eaLnBrk="0">
                        <a:lnSpc>
                          <a:spcPts val="912"/>
                        </a:lnSpc>
                        <a:spcBef>
                          <a:spcPts val="5"/>
                        </a:spcBef>
                        <a:tabLst/>
                      </a:pPr>
                      <a:r>
                        <a:rPr sz="1800" kern="0" spc="10" baseline="-6209" dirty="0">
                          <a:solidFill>
                            <a:srgbClr val="000000">
                              <a:alpha val="100000"/>
                            </a:srgbClr>
                          </a:solidFill>
                          <a:latin typeface="Times New Roman"/>
                          <a:ea typeface="Times New Roman"/>
                          <a:cs typeface="Times New Roman"/>
                        </a:rPr>
                        <a:t>NH</a:t>
                      </a:r>
                      <a:endParaRPr sz="1800" baseline="-6209"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480060" algn="l" rtl="0" eaLnBrk="0">
                        <a:lnSpc>
                          <a:spcPct val="76000"/>
                        </a:lnSpc>
                        <a:tabLst/>
                      </a:pPr>
                      <a:r>
                        <a:rPr sz="1200" kern="0" spc="-20" dirty="0">
                          <a:solidFill>
                            <a:srgbClr val="000000">
                              <a:alpha val="100000"/>
                            </a:srgbClr>
                          </a:solidFill>
                          <a:latin typeface="Times New Roman"/>
                          <a:ea typeface="Times New Roman"/>
                          <a:cs typeface="Times New Roman"/>
                        </a:rPr>
                        <a:t>+1</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bl>
          </a:graphicData>
        </a:graphic>
      </p:graphicFrame>
      <p:sp>
        <p:nvSpPr>
          <p:cNvPr id="464" name="textbox 464"/>
          <p:cNvSpPr/>
          <p:nvPr/>
        </p:nvSpPr>
        <p:spPr>
          <a:xfrm>
            <a:off x="6548454" y="2286961"/>
            <a:ext cx="78105" cy="123825"/>
          </a:xfrm>
          <a:prstGeom prst="rect">
            <a:avLst/>
          </a:prstGeom>
          <a:noFill/>
          <a:ln w="0" cap="flat">
            <a:noFill/>
            <a:prstDash val="solid"/>
            <a:miter lim="0"/>
          </a:ln>
        </p:spPr>
        <p:txBody>
          <a:bodyPr vert="horz" wrap="square" lIns="0" tIns="0" rIns="0" bIns="0"/>
          <a:lstStyle/>
          <a:p>
            <a:pPr algn="l" rtl="0" eaLnBrk="0">
              <a:lnSpc>
                <a:spcPct val="80793"/>
              </a:lnSpc>
              <a:tabLst/>
            </a:pPr>
            <a:endParaRPr sz="100" dirty="0">
              <a:latin typeface="Arial"/>
              <a:ea typeface="Arial"/>
              <a:cs typeface="Arial"/>
            </a:endParaRPr>
          </a:p>
          <a:p>
            <a:pPr marL="12700" algn="l" rtl="0" eaLnBrk="0">
              <a:lnSpc>
                <a:spcPct val="81000"/>
              </a:lnSpc>
              <a:tabLst/>
            </a:pPr>
            <a:r>
              <a:rPr sz="800" kern="0" spc="0" dirty="0">
                <a:solidFill>
                  <a:srgbClr val="000000">
                    <a:alpha val="100000"/>
                  </a:srgbClr>
                </a:solidFill>
                <a:latin typeface="Times New Roman"/>
                <a:ea typeface="Times New Roman"/>
                <a:cs typeface="Times New Roman"/>
              </a:rPr>
              <a:t>4</a:t>
            </a:r>
            <a:endParaRPr sz="800" dirty="0">
              <a:latin typeface="Times New Roman"/>
              <a:ea typeface="Times New Roman"/>
              <a:cs typeface="Times New Roman"/>
            </a:endParaRPr>
          </a:p>
        </p:txBody>
      </p:sp>
      <p:sp>
        <p:nvSpPr>
          <p:cNvPr id="466" name="textbox 466"/>
          <p:cNvSpPr/>
          <p:nvPr/>
        </p:nvSpPr>
        <p:spPr>
          <a:xfrm>
            <a:off x="6558004" y="2189425"/>
            <a:ext cx="85090" cy="123825"/>
          </a:xfrm>
          <a:prstGeom prst="rect">
            <a:avLst/>
          </a:prstGeom>
          <a:noFill/>
          <a:ln w="0" cap="flat">
            <a:noFill/>
            <a:prstDash val="solid"/>
            <a:miter lim="0"/>
          </a:ln>
        </p:spPr>
        <p:txBody>
          <a:bodyPr vert="horz" wrap="square" lIns="0" tIns="0" rIns="0" bIns="0"/>
          <a:lstStyle/>
          <a:p>
            <a:pPr algn="l" rtl="0" eaLnBrk="0">
              <a:lnSpc>
                <a:spcPct val="80793"/>
              </a:lnSpc>
              <a:tabLst/>
            </a:pPr>
            <a:endParaRPr sz="100" dirty="0">
              <a:latin typeface="Arial"/>
              <a:ea typeface="Arial"/>
              <a:cs typeface="Arial"/>
            </a:endParaRPr>
          </a:p>
          <a:p>
            <a:pPr marL="12700" algn="l" rtl="0" eaLnBrk="0">
              <a:lnSpc>
                <a:spcPct val="81000"/>
              </a:lnSpc>
              <a:tabLst/>
            </a:pPr>
            <a:r>
              <a:rPr sz="800" kern="0" spc="0" dirty="0">
                <a:solidFill>
                  <a:srgbClr val="000000">
                    <a:alpha val="100000"/>
                  </a:srgbClr>
                </a:solidFill>
                <a:latin typeface="Times New Roman"/>
                <a:ea typeface="Times New Roman"/>
                <a:cs typeface="Times New Roman"/>
              </a:rPr>
              <a:t>+</a:t>
            </a:r>
            <a:endParaRPr sz="800" dirty="0">
              <a:latin typeface="Times New Roman"/>
              <a:ea typeface="Times New Roman"/>
              <a:cs typeface="Times New Roman"/>
            </a:endParaRPr>
          </a:p>
        </p:txBody>
      </p:sp>
      <p:sp>
        <p:nvSpPr>
          <p:cNvPr id="468" name="textbox 468"/>
          <p:cNvSpPr/>
          <p:nvPr/>
        </p:nvSpPr>
        <p:spPr>
          <a:xfrm>
            <a:off x="6532872" y="1989781"/>
            <a:ext cx="75565" cy="123825"/>
          </a:xfrm>
          <a:prstGeom prst="rect">
            <a:avLst/>
          </a:prstGeom>
          <a:noFill/>
          <a:ln w="0" cap="flat">
            <a:noFill/>
            <a:prstDash val="solid"/>
            <a:miter lim="0"/>
          </a:ln>
        </p:spPr>
        <p:txBody>
          <a:bodyPr vert="horz" wrap="square" lIns="0" tIns="0" rIns="0" bIns="0"/>
          <a:lstStyle/>
          <a:p>
            <a:pPr algn="l" rtl="0" eaLnBrk="0">
              <a:lnSpc>
                <a:spcPct val="80793"/>
              </a:lnSpc>
              <a:tabLst/>
            </a:pPr>
            <a:endParaRPr sz="100" dirty="0">
              <a:latin typeface="Arial"/>
              <a:ea typeface="Arial"/>
              <a:cs typeface="Arial"/>
            </a:endParaRPr>
          </a:p>
          <a:p>
            <a:pPr marL="12700" algn="l" rtl="0" eaLnBrk="0">
              <a:lnSpc>
                <a:spcPct val="81000"/>
              </a:lnSpc>
              <a:tabLst/>
            </a:pPr>
            <a:r>
              <a:rPr sz="800" kern="0" spc="-10" dirty="0">
                <a:solidFill>
                  <a:srgbClr val="000000">
                    <a:alpha val="100000"/>
                  </a:srgbClr>
                </a:solidFill>
                <a:latin typeface="Times New Roman"/>
                <a:ea typeface="Times New Roman"/>
                <a:cs typeface="Times New Roman"/>
              </a:rPr>
              <a:t>3</a:t>
            </a:r>
            <a:endParaRPr sz="800" dirty="0">
              <a:latin typeface="Times New Roman"/>
              <a:ea typeface="Times New Roman"/>
              <a:cs typeface="Times New Roman"/>
            </a:endParaRPr>
          </a:p>
        </p:txBody>
      </p:sp>
      <p:sp>
        <p:nvSpPr>
          <p:cNvPr id="470" name="textbox 470"/>
          <p:cNvSpPr/>
          <p:nvPr/>
        </p:nvSpPr>
        <p:spPr>
          <a:xfrm>
            <a:off x="6541223" y="1889197"/>
            <a:ext cx="77470" cy="123825"/>
          </a:xfrm>
          <a:prstGeom prst="rect">
            <a:avLst/>
          </a:prstGeom>
          <a:noFill/>
          <a:ln w="0" cap="flat">
            <a:noFill/>
            <a:prstDash val="solid"/>
            <a:miter lim="0"/>
          </a:ln>
        </p:spPr>
        <p:txBody>
          <a:bodyPr vert="horz" wrap="square" lIns="0" tIns="0" rIns="0" bIns="0"/>
          <a:lstStyle/>
          <a:p>
            <a:pPr algn="l" rtl="0" eaLnBrk="0">
              <a:lnSpc>
                <a:spcPct val="80793"/>
              </a:lnSpc>
              <a:tabLst/>
            </a:pPr>
            <a:endParaRPr sz="100" dirty="0">
              <a:latin typeface="Arial"/>
              <a:ea typeface="Arial"/>
              <a:cs typeface="Arial"/>
            </a:endParaRPr>
          </a:p>
          <a:p>
            <a:pPr marL="12700" algn="l" rtl="0" eaLnBrk="0">
              <a:lnSpc>
                <a:spcPct val="81000"/>
              </a:lnSpc>
              <a:tabLst/>
            </a:pPr>
            <a:r>
              <a:rPr sz="800" kern="0" spc="-10" dirty="0">
                <a:solidFill>
                  <a:srgbClr val="000000">
                    <a:alpha val="100000"/>
                  </a:srgbClr>
                </a:solidFill>
                <a:latin typeface="Times New Roman"/>
                <a:ea typeface="Times New Roman"/>
                <a:cs typeface="Times New Roman"/>
              </a:rPr>
              <a:t>2</a:t>
            </a:r>
            <a:endParaRPr sz="800" dirty="0">
              <a:latin typeface="Times New Roman"/>
              <a:ea typeface="Times New Roman"/>
              <a:cs typeface="Times New Roman"/>
            </a:endParaRPr>
          </a:p>
        </p:txBody>
      </p:sp>
      <p:sp>
        <p:nvSpPr>
          <p:cNvPr id="472" name="textbox 472"/>
          <p:cNvSpPr/>
          <p:nvPr/>
        </p:nvSpPr>
        <p:spPr>
          <a:xfrm>
            <a:off x="6521022" y="1684981"/>
            <a:ext cx="78105" cy="123825"/>
          </a:xfrm>
          <a:prstGeom prst="rect">
            <a:avLst/>
          </a:prstGeom>
          <a:noFill/>
          <a:ln w="0" cap="flat">
            <a:noFill/>
            <a:prstDash val="solid"/>
            <a:miter lim="0"/>
          </a:ln>
        </p:spPr>
        <p:txBody>
          <a:bodyPr vert="horz" wrap="square" lIns="0" tIns="0" rIns="0" bIns="0"/>
          <a:lstStyle/>
          <a:p>
            <a:pPr algn="l" rtl="0" eaLnBrk="0">
              <a:lnSpc>
                <a:spcPct val="80793"/>
              </a:lnSpc>
              <a:tabLst/>
            </a:pPr>
            <a:endParaRPr sz="100" dirty="0">
              <a:latin typeface="Arial"/>
              <a:ea typeface="Arial"/>
              <a:cs typeface="Arial"/>
            </a:endParaRPr>
          </a:p>
          <a:p>
            <a:pPr marL="12700" algn="l" rtl="0" eaLnBrk="0">
              <a:lnSpc>
                <a:spcPct val="81000"/>
              </a:lnSpc>
              <a:tabLst/>
            </a:pPr>
            <a:r>
              <a:rPr sz="800" kern="0" spc="0" dirty="0">
                <a:solidFill>
                  <a:srgbClr val="000000">
                    <a:alpha val="100000"/>
                  </a:srgbClr>
                </a:solidFill>
                <a:latin typeface="Times New Roman"/>
                <a:ea typeface="Times New Roman"/>
                <a:cs typeface="Times New Roman"/>
              </a:rPr>
              <a:t>4</a:t>
            </a:r>
            <a:endParaRPr sz="800" dirty="0">
              <a:latin typeface="Times New Roman"/>
              <a:ea typeface="Times New Roman"/>
              <a:cs typeface="Times New Roman"/>
            </a:endParaRPr>
          </a:p>
        </p:txBody>
      </p:sp>
      <p:sp>
        <p:nvSpPr>
          <p:cNvPr id="474" name="textbox 474"/>
          <p:cNvSpPr/>
          <p:nvPr/>
        </p:nvSpPr>
        <p:spPr>
          <a:xfrm>
            <a:off x="6533367" y="1584397"/>
            <a:ext cx="77470" cy="123825"/>
          </a:xfrm>
          <a:prstGeom prst="rect">
            <a:avLst/>
          </a:prstGeom>
          <a:noFill/>
          <a:ln w="0" cap="flat">
            <a:noFill/>
            <a:prstDash val="solid"/>
            <a:miter lim="0"/>
          </a:ln>
        </p:spPr>
        <p:txBody>
          <a:bodyPr vert="horz" wrap="square" lIns="0" tIns="0" rIns="0" bIns="0"/>
          <a:lstStyle/>
          <a:p>
            <a:pPr algn="l" rtl="0" eaLnBrk="0">
              <a:lnSpc>
                <a:spcPct val="80793"/>
              </a:lnSpc>
              <a:tabLst/>
            </a:pPr>
            <a:endParaRPr sz="100" dirty="0">
              <a:latin typeface="Arial"/>
              <a:ea typeface="Arial"/>
              <a:cs typeface="Arial"/>
            </a:endParaRPr>
          </a:p>
          <a:p>
            <a:pPr marL="12700" algn="l" rtl="0" eaLnBrk="0">
              <a:lnSpc>
                <a:spcPct val="81000"/>
              </a:lnSpc>
              <a:tabLst/>
            </a:pPr>
            <a:r>
              <a:rPr sz="800" kern="0" spc="-10" dirty="0">
                <a:solidFill>
                  <a:srgbClr val="000000">
                    <a:alpha val="100000"/>
                  </a:srgbClr>
                </a:solidFill>
                <a:latin typeface="Times New Roman"/>
                <a:ea typeface="Times New Roman"/>
                <a:cs typeface="Times New Roman"/>
              </a:rPr>
              <a:t>2</a:t>
            </a:r>
            <a:endParaRPr sz="800" dirty="0">
              <a:latin typeface="Times New Roman"/>
              <a:ea typeface="Times New Roman"/>
              <a:cs typeface="Times New Roman"/>
            </a:endParaRPr>
          </a:p>
        </p:txBody>
      </p:sp>
      <p:graphicFrame>
        <p:nvGraphicFramePr>
          <p:cNvPr id="476" name="table 476"/>
          <p:cNvGraphicFramePr>
            <a:graphicFrameLocks noGrp="1"/>
          </p:cNvGraphicFramePr>
          <p:nvPr/>
        </p:nvGraphicFramePr>
        <p:xfrm>
          <a:off x="2695499" y="914400"/>
          <a:ext cx="2470150" cy="1524000"/>
        </p:xfrm>
        <a:graphic>
          <a:graphicData uri="http://schemas.openxmlformats.org/drawingml/2006/table">
            <a:tbl>
              <a:tblPr/>
              <a:tblGrid>
                <a:gridCol w="775335"/>
                <a:gridCol w="791210"/>
                <a:gridCol w="903605"/>
              </a:tblGrid>
              <a:tr h="306705">
                <a:tc>
                  <a:txBody>
                    <a:bodyPr/>
                    <a:lstStyle/>
                    <a:p>
                      <a:pPr algn="l" rtl="0" eaLnBrk="0">
                        <a:lnSpc>
                          <a:spcPct val="105000"/>
                        </a:lnSpc>
                        <a:tabLst/>
                      </a:pPr>
                      <a:endParaRPr sz="500" dirty="0">
                        <a:latin typeface="Arial"/>
                        <a:ea typeface="Arial"/>
                        <a:cs typeface="Arial"/>
                      </a:endParaRPr>
                    </a:p>
                    <a:p>
                      <a:pPr marL="318770" algn="l" rtl="0" eaLnBrk="0">
                        <a:lnSpc>
                          <a:spcPct val="83000"/>
                        </a:lnSpc>
                        <a:spcBef>
                          <a:spcPts val="2"/>
                        </a:spcBef>
                        <a:tabLst/>
                      </a:pPr>
                      <a:r>
                        <a:rPr sz="1200" kern="0" spc="-10" dirty="0">
                          <a:solidFill>
                            <a:srgbClr val="000000">
                              <a:alpha val="100000"/>
                            </a:srgbClr>
                          </a:solidFill>
                          <a:latin typeface="KaiTi"/>
                          <a:ea typeface="KaiTi"/>
                          <a:cs typeface="KaiTi"/>
                        </a:rPr>
                        <a:t>铝</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2000"/>
                        </a:lnSpc>
                        <a:tabLst/>
                      </a:pPr>
                      <a:endParaRPr sz="600" dirty="0">
                        <a:latin typeface="Arial"/>
                        <a:ea typeface="Arial"/>
                        <a:cs typeface="Arial"/>
                      </a:endParaRPr>
                    </a:p>
                    <a:p>
                      <a:pPr marL="321945" algn="l" rtl="0" eaLnBrk="0">
                        <a:lnSpc>
                          <a:spcPct val="71000"/>
                        </a:lnSpc>
                        <a:spcBef>
                          <a:spcPts val="4"/>
                        </a:spcBef>
                        <a:tabLst/>
                      </a:pPr>
                      <a:r>
                        <a:rPr sz="1200" kern="0" spc="-20" dirty="0">
                          <a:solidFill>
                            <a:srgbClr val="000000">
                              <a:alpha val="100000"/>
                            </a:srgbClr>
                          </a:solidFill>
                          <a:latin typeface="Times New Roman"/>
                          <a:ea typeface="Times New Roman"/>
                          <a:cs typeface="Times New Roman"/>
                        </a:rPr>
                        <a:t>Al</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2000"/>
                        </a:lnSpc>
                        <a:tabLst/>
                      </a:pPr>
                      <a:endParaRPr sz="600" dirty="0">
                        <a:latin typeface="Arial"/>
                        <a:ea typeface="Arial"/>
                        <a:cs typeface="Arial"/>
                      </a:endParaRPr>
                    </a:p>
                    <a:p>
                      <a:pPr marL="371475" algn="l" rtl="0" eaLnBrk="0">
                        <a:lnSpc>
                          <a:spcPct val="76000"/>
                        </a:lnSpc>
                        <a:spcBef>
                          <a:spcPts val="5"/>
                        </a:spcBef>
                        <a:tabLst/>
                      </a:pPr>
                      <a:r>
                        <a:rPr sz="1200" kern="0" spc="-20" dirty="0">
                          <a:solidFill>
                            <a:srgbClr val="000000">
                              <a:alpha val="100000"/>
                            </a:srgbClr>
                          </a:solidFill>
                          <a:latin typeface="Times New Roman"/>
                          <a:ea typeface="Times New Roman"/>
                          <a:cs typeface="Times New Roman"/>
                        </a:rPr>
                        <a:t>+3</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03530">
                <a:tc>
                  <a:txBody>
                    <a:bodyPr/>
                    <a:lstStyle/>
                    <a:p>
                      <a:pPr algn="l" rtl="0" eaLnBrk="0">
                        <a:lnSpc>
                          <a:spcPct val="100000"/>
                        </a:lnSpc>
                        <a:tabLst/>
                      </a:pPr>
                      <a:endParaRPr sz="500" dirty="0">
                        <a:latin typeface="Arial"/>
                        <a:ea typeface="Arial"/>
                        <a:cs typeface="Arial"/>
                      </a:endParaRPr>
                    </a:p>
                    <a:p>
                      <a:pPr marL="315595" algn="l" rtl="0" eaLnBrk="0">
                        <a:lnSpc>
                          <a:spcPct val="83000"/>
                        </a:lnSpc>
                        <a:spcBef>
                          <a:spcPts val="5"/>
                        </a:spcBef>
                        <a:tabLst/>
                      </a:pPr>
                      <a:r>
                        <a:rPr sz="1200" kern="0" spc="-10" dirty="0">
                          <a:solidFill>
                            <a:srgbClr val="000000">
                              <a:alpha val="100000"/>
                            </a:srgbClr>
                          </a:solidFill>
                          <a:latin typeface="KaiTi"/>
                          <a:ea typeface="KaiTi"/>
                          <a:cs typeface="KaiTi"/>
                        </a:rPr>
                        <a:t>锰</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4000"/>
                        </a:lnSpc>
                        <a:tabLst/>
                      </a:pPr>
                      <a:endParaRPr sz="600" dirty="0">
                        <a:latin typeface="Arial"/>
                        <a:ea typeface="Arial"/>
                        <a:cs typeface="Arial"/>
                      </a:endParaRPr>
                    </a:p>
                    <a:p>
                      <a:pPr marL="292100" algn="l" rtl="0" eaLnBrk="0">
                        <a:lnSpc>
                          <a:spcPct val="68000"/>
                        </a:lnSpc>
                        <a:spcBef>
                          <a:spcPts val="3"/>
                        </a:spcBef>
                        <a:tabLst/>
                      </a:pPr>
                      <a:r>
                        <a:rPr sz="1200" kern="0" spc="-20" dirty="0">
                          <a:solidFill>
                            <a:srgbClr val="000000">
                              <a:alpha val="100000"/>
                            </a:srgbClr>
                          </a:solidFill>
                          <a:latin typeface="Times New Roman"/>
                          <a:ea typeface="Times New Roman"/>
                          <a:cs typeface="Times New Roman"/>
                        </a:rPr>
                        <a:t>Mn</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8000"/>
                        </a:lnSpc>
                        <a:tabLst/>
                      </a:pPr>
                      <a:endParaRPr sz="600" dirty="0">
                        <a:latin typeface="Arial"/>
                        <a:ea typeface="Arial"/>
                        <a:cs typeface="Arial"/>
                      </a:endParaRPr>
                    </a:p>
                    <a:p>
                      <a:pPr marL="71755" algn="l" rtl="0" eaLnBrk="0">
                        <a:lnSpc>
                          <a:spcPct val="76000"/>
                        </a:lnSpc>
                        <a:spcBef>
                          <a:spcPts val="6"/>
                        </a:spcBef>
                        <a:tabLst/>
                      </a:pPr>
                      <a:r>
                        <a:rPr sz="1200" kern="0" spc="-10" dirty="0">
                          <a:solidFill>
                            <a:srgbClr val="000000">
                              <a:alpha val="100000"/>
                            </a:srgbClr>
                          </a:solidFill>
                          <a:latin typeface="Times New Roman"/>
                          <a:ea typeface="Times New Roman"/>
                          <a:cs typeface="Times New Roman"/>
                        </a:rPr>
                        <a:t>+2,+4,+6,+7</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02895">
                <a:tc>
                  <a:txBody>
                    <a:bodyPr/>
                    <a:lstStyle/>
                    <a:p>
                      <a:pPr algn="l" rtl="0" eaLnBrk="0">
                        <a:lnSpc>
                          <a:spcPct val="124000"/>
                        </a:lnSpc>
                        <a:tabLst/>
                      </a:pPr>
                      <a:endParaRPr sz="400" dirty="0">
                        <a:latin typeface="Arial"/>
                        <a:ea typeface="Arial"/>
                        <a:cs typeface="Arial"/>
                      </a:endParaRPr>
                    </a:p>
                    <a:p>
                      <a:pPr marL="315595" algn="l" rtl="0" eaLnBrk="0">
                        <a:lnSpc>
                          <a:spcPct val="84000"/>
                        </a:lnSpc>
                        <a:spcBef>
                          <a:spcPts val="2"/>
                        </a:spcBef>
                        <a:tabLst/>
                      </a:pPr>
                      <a:r>
                        <a:rPr sz="1200" kern="0" spc="-10" dirty="0">
                          <a:solidFill>
                            <a:srgbClr val="000000">
                              <a:alpha val="100000"/>
                            </a:srgbClr>
                          </a:solidFill>
                          <a:latin typeface="KaiTi"/>
                          <a:ea typeface="KaiTi"/>
                          <a:cs typeface="KaiTi"/>
                        </a:rPr>
                        <a:t>锌</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4000"/>
                        </a:lnSpc>
                        <a:tabLst/>
                      </a:pPr>
                      <a:endParaRPr sz="600" dirty="0">
                        <a:latin typeface="Arial"/>
                        <a:ea typeface="Arial"/>
                        <a:cs typeface="Arial"/>
                      </a:endParaRPr>
                    </a:p>
                    <a:p>
                      <a:pPr marL="313055" algn="l" rtl="0" eaLnBrk="0">
                        <a:lnSpc>
                          <a:spcPct val="68000"/>
                        </a:lnSpc>
                        <a:spcBef>
                          <a:spcPts val="1"/>
                        </a:spcBef>
                        <a:tabLst/>
                      </a:pPr>
                      <a:r>
                        <a:rPr sz="1200" kern="0" spc="-20" dirty="0">
                          <a:solidFill>
                            <a:srgbClr val="000000">
                              <a:alpha val="100000"/>
                            </a:srgbClr>
                          </a:solidFill>
                          <a:latin typeface="Times New Roman"/>
                          <a:ea typeface="Times New Roman"/>
                          <a:cs typeface="Times New Roman"/>
                        </a:rPr>
                        <a:t>Zn</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8000"/>
                        </a:lnSpc>
                        <a:tabLst/>
                      </a:pPr>
                      <a:endParaRPr sz="600" dirty="0">
                        <a:latin typeface="Arial"/>
                        <a:ea typeface="Arial"/>
                        <a:cs typeface="Arial"/>
                      </a:endParaRPr>
                    </a:p>
                    <a:p>
                      <a:pPr marL="371475" algn="l" rtl="0" eaLnBrk="0">
                        <a:lnSpc>
                          <a:spcPct val="76000"/>
                        </a:lnSpc>
                        <a:spcBef>
                          <a:spcPts val="4"/>
                        </a:spcBef>
                        <a:tabLst/>
                      </a:pPr>
                      <a:r>
                        <a:rPr sz="1200" kern="0" spc="-20" dirty="0">
                          <a:solidFill>
                            <a:srgbClr val="000000">
                              <a:alpha val="100000"/>
                            </a:srgbClr>
                          </a:solidFill>
                          <a:latin typeface="Times New Roman"/>
                          <a:ea typeface="Times New Roman"/>
                          <a:cs typeface="Times New Roman"/>
                        </a:rPr>
                        <a:t>+2</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04800">
                <a:tc>
                  <a:txBody>
                    <a:bodyPr/>
                    <a:lstStyle/>
                    <a:p>
                      <a:pPr algn="l" rtl="0" eaLnBrk="0">
                        <a:lnSpc>
                          <a:spcPct val="102000"/>
                        </a:lnSpc>
                        <a:tabLst/>
                      </a:pPr>
                      <a:endParaRPr sz="500" dirty="0">
                        <a:latin typeface="Arial"/>
                        <a:ea typeface="Arial"/>
                        <a:cs typeface="Arial"/>
                      </a:endParaRPr>
                    </a:p>
                    <a:p>
                      <a:pPr marL="323850" algn="l" rtl="0" eaLnBrk="0">
                        <a:lnSpc>
                          <a:spcPct val="85000"/>
                        </a:lnSpc>
                        <a:spcBef>
                          <a:spcPts val="5"/>
                        </a:spcBef>
                        <a:tabLst/>
                      </a:pPr>
                      <a:r>
                        <a:rPr sz="1200" kern="0" spc="-10" dirty="0">
                          <a:solidFill>
                            <a:srgbClr val="000000">
                              <a:alpha val="100000"/>
                            </a:srgbClr>
                          </a:solidFill>
                          <a:latin typeface="KaiTi"/>
                          <a:ea typeface="KaiTi"/>
                          <a:cs typeface="KaiTi"/>
                        </a:rPr>
                        <a:t>氢</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6000"/>
                        </a:lnSpc>
                        <a:tabLst/>
                      </a:pPr>
                      <a:endParaRPr sz="600" dirty="0">
                        <a:latin typeface="Arial"/>
                        <a:ea typeface="Arial"/>
                        <a:cs typeface="Arial"/>
                      </a:endParaRPr>
                    </a:p>
                    <a:p>
                      <a:pPr marL="344170" algn="l" rtl="0" eaLnBrk="0">
                        <a:lnSpc>
                          <a:spcPct val="68000"/>
                        </a:lnSpc>
                        <a:spcBef>
                          <a:spcPts val="2"/>
                        </a:spcBef>
                        <a:tabLst/>
                      </a:pPr>
                      <a:r>
                        <a:rPr sz="1200" kern="0" spc="-10" dirty="0">
                          <a:solidFill>
                            <a:srgbClr val="000000">
                              <a:alpha val="100000"/>
                            </a:srgbClr>
                          </a:solidFill>
                          <a:latin typeface="Times New Roman"/>
                          <a:ea typeface="Times New Roman"/>
                          <a:cs typeface="Times New Roman"/>
                        </a:rPr>
                        <a:t>H</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tabLst/>
                      </a:pPr>
                      <a:endParaRPr sz="600" dirty="0">
                        <a:latin typeface="Arial"/>
                        <a:ea typeface="Arial"/>
                        <a:cs typeface="Arial"/>
                      </a:endParaRPr>
                    </a:p>
                    <a:p>
                      <a:pPr marL="371475" algn="l" rtl="0" eaLnBrk="0">
                        <a:lnSpc>
                          <a:spcPct val="76000"/>
                        </a:lnSpc>
                        <a:spcBef>
                          <a:spcPts val="5"/>
                        </a:spcBef>
                        <a:tabLst/>
                      </a:pPr>
                      <a:r>
                        <a:rPr sz="1200" kern="0" spc="-20" dirty="0">
                          <a:solidFill>
                            <a:srgbClr val="000000">
                              <a:alpha val="100000"/>
                            </a:srgbClr>
                          </a:solidFill>
                          <a:latin typeface="Times New Roman"/>
                          <a:ea typeface="Times New Roman"/>
                          <a:cs typeface="Times New Roman"/>
                        </a:rPr>
                        <a:t>+1</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06070">
                <a:tc>
                  <a:txBody>
                    <a:bodyPr/>
                    <a:lstStyle/>
                    <a:p>
                      <a:pPr algn="l" rtl="0" eaLnBrk="0">
                        <a:lnSpc>
                          <a:spcPct val="100000"/>
                        </a:lnSpc>
                        <a:tabLst/>
                      </a:pPr>
                      <a:endParaRPr sz="500" dirty="0">
                        <a:latin typeface="Arial"/>
                        <a:ea typeface="Arial"/>
                        <a:cs typeface="Arial"/>
                      </a:endParaRPr>
                    </a:p>
                    <a:p>
                      <a:pPr marL="331470" algn="l" rtl="0" eaLnBrk="0">
                        <a:lnSpc>
                          <a:spcPct val="85000"/>
                        </a:lnSpc>
                        <a:tabLst/>
                      </a:pPr>
                      <a:r>
                        <a:rPr sz="1200" kern="0" spc="-10" dirty="0">
                          <a:solidFill>
                            <a:srgbClr val="000000">
                              <a:alpha val="100000"/>
                            </a:srgbClr>
                          </a:solidFill>
                          <a:latin typeface="KaiTi"/>
                          <a:ea typeface="KaiTi"/>
                          <a:cs typeface="KaiTi"/>
                        </a:rPr>
                        <a:t>氟</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4000"/>
                        </a:lnSpc>
                        <a:tabLst/>
                      </a:pPr>
                      <a:endParaRPr sz="600" dirty="0">
                        <a:latin typeface="Arial"/>
                        <a:ea typeface="Arial"/>
                        <a:cs typeface="Arial"/>
                      </a:endParaRPr>
                    </a:p>
                    <a:p>
                      <a:pPr marL="356235" algn="l" rtl="0" eaLnBrk="0">
                        <a:lnSpc>
                          <a:spcPct val="68000"/>
                        </a:lnSpc>
                        <a:spcBef>
                          <a:spcPts val="4"/>
                        </a:spcBef>
                        <a:tabLst/>
                      </a:pPr>
                      <a:r>
                        <a:rPr sz="1200" kern="0" spc="-10" dirty="0">
                          <a:solidFill>
                            <a:srgbClr val="000000">
                              <a:alpha val="100000"/>
                            </a:srgbClr>
                          </a:solidFill>
                          <a:latin typeface="Times New Roman"/>
                          <a:ea typeface="Times New Roman"/>
                          <a:cs typeface="Times New Roman"/>
                        </a:rPr>
                        <a:t>F</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393700" algn="l" rtl="0" eaLnBrk="0">
                        <a:lnSpc>
                          <a:spcPct val="76000"/>
                        </a:lnSpc>
                        <a:tabLst/>
                      </a:pPr>
                      <a:r>
                        <a:rPr sz="1200" kern="0" spc="-30" dirty="0">
                          <a:solidFill>
                            <a:srgbClr val="000000">
                              <a:alpha val="100000"/>
                            </a:srgbClr>
                          </a:solidFill>
                          <a:latin typeface="Times New Roman"/>
                          <a:ea typeface="Times New Roman"/>
                          <a:cs typeface="Times New Roman"/>
                        </a:rPr>
                        <a:t>-1</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bl>
          </a:graphicData>
        </a:graphic>
      </p:graphicFrame>
      <p:sp>
        <p:nvSpPr>
          <p:cNvPr id="478" name="textbox 478"/>
          <p:cNvSpPr/>
          <p:nvPr/>
        </p:nvSpPr>
        <p:spPr>
          <a:xfrm>
            <a:off x="2339137" y="2711095"/>
            <a:ext cx="2877820" cy="189230"/>
          </a:xfrm>
          <a:prstGeom prst="rect">
            <a:avLst/>
          </a:prstGeom>
          <a:noFill/>
          <a:ln w="0" cap="flat">
            <a:noFill/>
            <a:prstDash val="solid"/>
            <a:miter lim="0"/>
          </a:ln>
        </p:spPr>
        <p:txBody>
          <a:bodyPr vert="horz" wrap="square" lIns="0" tIns="0" rIns="0" bIns="0"/>
          <a:lstStyle/>
          <a:p>
            <a:pPr algn="l" rtl="0" eaLnBrk="0">
              <a:lnSpc>
                <a:spcPct val="78440"/>
              </a:lnSpc>
              <a:tabLst/>
            </a:pPr>
            <a:endParaRPr sz="100" dirty="0">
              <a:latin typeface="Arial"/>
              <a:ea typeface="Arial"/>
              <a:cs typeface="Arial"/>
            </a:endParaRPr>
          </a:p>
          <a:p>
            <a:pPr marL="12700" algn="l" rtl="0" eaLnBrk="0">
              <a:lnSpc>
                <a:spcPct val="90000"/>
              </a:lnSpc>
              <a:tabLst/>
            </a:pPr>
            <a:r>
              <a:rPr sz="1200" b="1" kern="0" spc="0" dirty="0">
                <a:solidFill>
                  <a:srgbClr val="0101FF">
                    <a:alpha val="100000"/>
                  </a:srgbClr>
                </a:solidFill>
                <a:latin typeface="Times New Roman"/>
                <a:ea typeface="Times New Roman"/>
                <a:cs typeface="Times New Roman"/>
              </a:rPr>
              <a:t>4-3-4  </a:t>
            </a:r>
            <a:r>
              <a:rPr sz="1200" b="1" kern="0" spc="0" dirty="0">
                <a:solidFill>
                  <a:srgbClr val="0101FF">
                    <a:alpha val="100000"/>
                  </a:srgbClr>
                </a:solidFill>
                <a:latin typeface="KaiTi"/>
                <a:ea typeface="KaiTi"/>
                <a:cs typeface="KaiTi"/>
              </a:rPr>
              <a:t>化合价和离子符号标注的区</a:t>
            </a:r>
            <a:r>
              <a:rPr sz="1200" b="1" kern="0" spc="-10" dirty="0">
                <a:solidFill>
                  <a:srgbClr val="0101FF">
                    <a:alpha val="100000"/>
                  </a:srgbClr>
                </a:solidFill>
                <a:latin typeface="KaiTi"/>
                <a:ea typeface="KaiTi"/>
                <a:cs typeface="KaiTi"/>
              </a:rPr>
              <a:t>别与联系</a:t>
            </a:r>
            <a:endParaRPr sz="1200" dirty="0">
              <a:latin typeface="KaiTi"/>
              <a:ea typeface="KaiTi"/>
              <a:cs typeface="KaiTi"/>
            </a:endParaRPr>
          </a:p>
        </p:txBody>
      </p:sp>
      <p:sp>
        <p:nvSpPr>
          <p:cNvPr id="480" name="textbox 480"/>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482" name="path 482"/>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484" name="textbox 484"/>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5156"/>
              </a:lnSpc>
              <a:tabLst/>
            </a:pPr>
            <a:endParaRPr sz="100" dirty="0">
              <a:latin typeface="Arial"/>
              <a:ea typeface="Arial"/>
              <a:cs typeface="Arial"/>
            </a:endParaRPr>
          </a:p>
          <a:p>
            <a:pPr marL="12700" algn="l" rtl="0" eaLnBrk="0">
              <a:lnSpc>
                <a:spcPct val="85000"/>
              </a:lnSpc>
              <a:tabLst/>
            </a:pPr>
            <a:r>
              <a:rPr sz="800" kern="0" spc="0" dirty="0">
                <a:solidFill>
                  <a:srgbClr val="000000">
                    <a:alpha val="100000"/>
                  </a:srgbClr>
                </a:solidFill>
                <a:latin typeface="Times New Roman"/>
                <a:ea typeface="Times New Roman"/>
                <a:cs typeface="Times New Roman"/>
              </a:rPr>
              <a:t>-</a:t>
            </a:r>
            <a:r>
              <a:rPr sz="800" kern="0" spc="150" dirty="0">
                <a:solidFill>
                  <a:srgbClr val="000000">
                    <a:alpha val="100000"/>
                  </a:srgbClr>
                </a:solidFill>
                <a:latin typeface="Times New Roman"/>
                <a:ea typeface="Times New Roman"/>
                <a:cs typeface="Times New Roman"/>
              </a:rPr>
              <a:t> </a:t>
            </a:r>
            <a:r>
              <a:rPr sz="800" kern="0" spc="0" dirty="0">
                <a:solidFill>
                  <a:srgbClr val="000000">
                    <a:alpha val="100000"/>
                  </a:srgbClr>
                </a:solidFill>
                <a:latin typeface="Times New Roman"/>
                <a:ea typeface="Times New Roman"/>
                <a:cs typeface="Times New Roman"/>
              </a:rPr>
              <a:t>18</a:t>
            </a:r>
            <a:r>
              <a:rPr sz="800" kern="0" spc="60" dirty="0">
                <a:solidFill>
                  <a:srgbClr val="000000">
                    <a:alpha val="100000"/>
                  </a:srgbClr>
                </a:solidFill>
                <a:latin typeface="Times New Roman"/>
                <a:ea typeface="Times New Roman"/>
                <a:cs typeface="Times New Roman"/>
              </a:rPr>
              <a:t> </a:t>
            </a:r>
            <a:r>
              <a:rPr sz="800" kern="0" spc="0" dirty="0">
                <a:solidFill>
                  <a:srgbClr val="000000">
                    <a:alpha val="100000"/>
                  </a:srgbClr>
                </a:solidFill>
                <a:latin typeface="Times New Roman"/>
                <a:ea typeface="Times New Roman"/>
                <a:cs typeface="Times New Roman"/>
              </a:rPr>
              <a:t>-</a:t>
            </a:r>
            <a:endParaRPr sz="800" dirty="0">
              <a:latin typeface="Times New Roman"/>
              <a:ea typeface="Times New Roman"/>
              <a:cs typeface="Times New Roman"/>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 6"/>
          <p:cNvSpPr/>
          <p:nvPr/>
        </p:nvSpPr>
        <p:spPr>
          <a:xfrm>
            <a:off x="2348027" y="3554603"/>
            <a:ext cx="1223772" cy="198119"/>
          </a:xfrm>
          <a:prstGeom prst="rect">
            <a:avLst/>
          </a:prstGeom>
          <a:solidFill>
            <a:srgbClr val="D3D3D3">
              <a:alpha val="100000"/>
            </a:srgbClr>
          </a:solidFill>
          <a:ln w="0" cap="flat">
            <a:noFill/>
            <a:prstDash val="solid"/>
            <a:miter lim="0"/>
          </a:ln>
        </p:spPr>
        <p:txBody>
          <a:bodyPr rtlCol="0"/>
          <a:lstStyle/>
          <a:p>
            <a:pPr algn="ctr"/>
            <a:endParaRPr lang="zh-CN" altLang="en-US"/>
          </a:p>
        </p:txBody>
      </p:sp>
      <p:sp>
        <p:nvSpPr>
          <p:cNvPr id="8" name="rect 8"/>
          <p:cNvSpPr/>
          <p:nvPr/>
        </p:nvSpPr>
        <p:spPr>
          <a:xfrm>
            <a:off x="2348027" y="3039185"/>
            <a:ext cx="1223772" cy="198425"/>
          </a:xfrm>
          <a:prstGeom prst="rect">
            <a:avLst/>
          </a:prstGeom>
          <a:solidFill>
            <a:srgbClr val="D3D3D3">
              <a:alpha val="100000"/>
            </a:srgbClr>
          </a:solidFill>
          <a:ln w="0" cap="flat">
            <a:noFill/>
            <a:prstDash val="solid"/>
            <a:miter lim="0"/>
          </a:ln>
        </p:spPr>
        <p:txBody>
          <a:bodyPr rtlCol="0"/>
          <a:lstStyle/>
          <a:p>
            <a:pPr algn="ctr"/>
            <a:endParaRPr lang="zh-CN" altLang="en-US"/>
          </a:p>
        </p:txBody>
      </p:sp>
      <p:sp>
        <p:nvSpPr>
          <p:cNvPr id="10" name="rect 10"/>
          <p:cNvSpPr/>
          <p:nvPr/>
        </p:nvSpPr>
        <p:spPr>
          <a:xfrm>
            <a:off x="2348027" y="6130417"/>
            <a:ext cx="2027174" cy="198120"/>
          </a:xfrm>
          <a:prstGeom prst="rect">
            <a:avLst/>
          </a:prstGeom>
          <a:solidFill>
            <a:srgbClr val="D9D9D9">
              <a:alpha val="100000"/>
            </a:srgbClr>
          </a:solidFill>
          <a:ln w="0" cap="flat">
            <a:noFill/>
            <a:prstDash val="solid"/>
            <a:miter lim="0"/>
          </a:ln>
        </p:spPr>
        <p:txBody>
          <a:bodyPr rtlCol="0"/>
          <a:lstStyle/>
          <a:p>
            <a:pPr algn="ctr"/>
            <a:endParaRPr lang="zh-CN" altLang="en-US"/>
          </a:p>
        </p:txBody>
      </p:sp>
      <p:sp>
        <p:nvSpPr>
          <p:cNvPr id="12" name="rect 12"/>
          <p:cNvSpPr/>
          <p:nvPr/>
        </p:nvSpPr>
        <p:spPr>
          <a:xfrm>
            <a:off x="2348027" y="5872861"/>
            <a:ext cx="2179574" cy="198120"/>
          </a:xfrm>
          <a:prstGeom prst="rect">
            <a:avLst/>
          </a:prstGeom>
          <a:solidFill>
            <a:srgbClr val="D9D9D9">
              <a:alpha val="100000"/>
            </a:srgbClr>
          </a:solidFill>
          <a:ln w="0" cap="flat">
            <a:noFill/>
            <a:prstDash val="solid"/>
            <a:miter lim="0"/>
          </a:ln>
        </p:spPr>
        <p:txBody>
          <a:bodyPr rtlCol="0"/>
          <a:lstStyle/>
          <a:p>
            <a:pPr algn="ctr"/>
            <a:endParaRPr lang="zh-CN" altLang="en-US"/>
          </a:p>
        </p:txBody>
      </p:sp>
      <p:sp>
        <p:nvSpPr>
          <p:cNvPr id="14" name="rect 14"/>
          <p:cNvSpPr/>
          <p:nvPr/>
        </p:nvSpPr>
        <p:spPr>
          <a:xfrm>
            <a:off x="2348027" y="6903085"/>
            <a:ext cx="1566926" cy="198120"/>
          </a:xfrm>
          <a:prstGeom prst="rect">
            <a:avLst/>
          </a:prstGeom>
          <a:solidFill>
            <a:srgbClr val="D9D9D9">
              <a:alpha val="100000"/>
            </a:srgbClr>
          </a:solidFill>
          <a:ln w="0" cap="flat">
            <a:noFill/>
            <a:prstDash val="solid"/>
            <a:miter lim="0"/>
          </a:ln>
        </p:spPr>
        <p:txBody>
          <a:bodyPr rtlCol="0"/>
          <a:lstStyle/>
          <a:p>
            <a:pPr algn="ctr"/>
            <a:endParaRPr lang="zh-CN" altLang="en-US"/>
          </a:p>
        </p:txBody>
      </p:sp>
      <p:sp>
        <p:nvSpPr>
          <p:cNvPr id="16" name="rect 16"/>
          <p:cNvSpPr/>
          <p:nvPr/>
        </p:nvSpPr>
        <p:spPr>
          <a:xfrm>
            <a:off x="2348027" y="5099888"/>
            <a:ext cx="1720850" cy="198424"/>
          </a:xfrm>
          <a:prstGeom prst="rect">
            <a:avLst/>
          </a:prstGeom>
          <a:solidFill>
            <a:srgbClr val="D9D9D9">
              <a:alpha val="100000"/>
            </a:srgbClr>
          </a:solidFill>
          <a:ln w="0" cap="flat">
            <a:noFill/>
            <a:prstDash val="solid"/>
            <a:miter lim="0"/>
          </a:ln>
        </p:spPr>
        <p:txBody>
          <a:bodyPr rtlCol="0"/>
          <a:lstStyle/>
          <a:p>
            <a:pPr algn="ctr"/>
            <a:endParaRPr lang="zh-CN" altLang="en-US"/>
          </a:p>
        </p:txBody>
      </p:sp>
      <p:sp>
        <p:nvSpPr>
          <p:cNvPr id="18" name="rect 18"/>
          <p:cNvSpPr/>
          <p:nvPr/>
        </p:nvSpPr>
        <p:spPr>
          <a:xfrm>
            <a:off x="2348027" y="5615305"/>
            <a:ext cx="2331974" cy="198120"/>
          </a:xfrm>
          <a:prstGeom prst="rect">
            <a:avLst/>
          </a:prstGeom>
          <a:solidFill>
            <a:srgbClr val="D9D9D9">
              <a:alpha val="100000"/>
            </a:srgbClr>
          </a:solidFill>
          <a:ln w="0" cap="flat">
            <a:noFill/>
            <a:prstDash val="solid"/>
            <a:miter lim="0"/>
          </a:ln>
        </p:spPr>
        <p:txBody>
          <a:bodyPr rtlCol="0"/>
          <a:lstStyle/>
          <a:p>
            <a:pPr algn="ctr"/>
            <a:endParaRPr lang="zh-CN" altLang="en-US"/>
          </a:p>
        </p:txBody>
      </p:sp>
      <p:sp>
        <p:nvSpPr>
          <p:cNvPr id="20" name="rect 20"/>
          <p:cNvSpPr/>
          <p:nvPr/>
        </p:nvSpPr>
        <p:spPr>
          <a:xfrm>
            <a:off x="2348027" y="5357749"/>
            <a:ext cx="2638298" cy="198120"/>
          </a:xfrm>
          <a:prstGeom prst="rect">
            <a:avLst/>
          </a:prstGeom>
          <a:solidFill>
            <a:srgbClr val="D9D9D9">
              <a:alpha val="100000"/>
            </a:srgbClr>
          </a:solidFill>
          <a:ln w="0" cap="flat">
            <a:noFill/>
            <a:prstDash val="solid"/>
            <a:miter lim="0"/>
          </a:ln>
        </p:spPr>
        <p:txBody>
          <a:bodyPr rtlCol="0"/>
          <a:lstStyle/>
          <a:p>
            <a:pPr algn="ctr"/>
            <a:endParaRPr lang="zh-CN" altLang="en-US"/>
          </a:p>
        </p:txBody>
      </p:sp>
      <p:sp>
        <p:nvSpPr>
          <p:cNvPr id="22" name="rect 22"/>
          <p:cNvSpPr/>
          <p:nvPr/>
        </p:nvSpPr>
        <p:spPr>
          <a:xfrm>
            <a:off x="2348027" y="2266443"/>
            <a:ext cx="1989074" cy="198119"/>
          </a:xfrm>
          <a:prstGeom prst="rect">
            <a:avLst/>
          </a:prstGeom>
          <a:solidFill>
            <a:srgbClr val="D3D3D3">
              <a:alpha val="100000"/>
            </a:srgbClr>
          </a:solidFill>
          <a:ln w="0" cap="flat">
            <a:noFill/>
            <a:prstDash val="solid"/>
            <a:miter lim="0"/>
          </a:ln>
        </p:spPr>
        <p:txBody>
          <a:bodyPr rtlCol="0"/>
          <a:lstStyle/>
          <a:p>
            <a:pPr algn="ctr"/>
            <a:endParaRPr lang="zh-CN" altLang="en-US"/>
          </a:p>
        </p:txBody>
      </p:sp>
      <p:sp>
        <p:nvSpPr>
          <p:cNvPr id="24" name="rect 24"/>
          <p:cNvSpPr/>
          <p:nvPr/>
        </p:nvSpPr>
        <p:spPr>
          <a:xfrm>
            <a:off x="2348027" y="1493774"/>
            <a:ext cx="1682750" cy="198119"/>
          </a:xfrm>
          <a:prstGeom prst="rect">
            <a:avLst/>
          </a:prstGeom>
          <a:solidFill>
            <a:srgbClr val="D3D3D3">
              <a:alpha val="100000"/>
            </a:srgbClr>
          </a:solidFill>
          <a:ln w="0" cap="flat">
            <a:noFill/>
            <a:prstDash val="solid"/>
            <a:miter lim="0"/>
          </a:ln>
        </p:spPr>
        <p:txBody>
          <a:bodyPr rtlCol="0"/>
          <a:lstStyle/>
          <a:p>
            <a:pPr algn="ctr"/>
            <a:endParaRPr lang="zh-CN" altLang="en-US"/>
          </a:p>
        </p:txBody>
      </p:sp>
      <p:sp>
        <p:nvSpPr>
          <p:cNvPr id="26" name="rect 26"/>
          <p:cNvSpPr/>
          <p:nvPr/>
        </p:nvSpPr>
        <p:spPr>
          <a:xfrm>
            <a:off x="2348027" y="2008887"/>
            <a:ext cx="1530350" cy="198119"/>
          </a:xfrm>
          <a:prstGeom prst="rect">
            <a:avLst/>
          </a:prstGeom>
          <a:solidFill>
            <a:srgbClr val="D3D3D3">
              <a:alpha val="100000"/>
            </a:srgbClr>
          </a:solidFill>
          <a:ln w="0" cap="flat">
            <a:noFill/>
            <a:prstDash val="solid"/>
            <a:miter lim="0"/>
          </a:ln>
        </p:spPr>
        <p:txBody>
          <a:bodyPr rtlCol="0"/>
          <a:lstStyle/>
          <a:p>
            <a:pPr algn="ctr"/>
            <a:endParaRPr lang="zh-CN" altLang="en-US"/>
          </a:p>
        </p:txBody>
      </p:sp>
      <p:sp>
        <p:nvSpPr>
          <p:cNvPr id="28" name="rect 28"/>
          <p:cNvSpPr/>
          <p:nvPr/>
        </p:nvSpPr>
        <p:spPr>
          <a:xfrm>
            <a:off x="2348027" y="4842383"/>
            <a:ext cx="1925066" cy="198120"/>
          </a:xfrm>
          <a:prstGeom prst="rect">
            <a:avLst/>
          </a:prstGeom>
          <a:solidFill>
            <a:srgbClr val="D3D3D3">
              <a:alpha val="100000"/>
            </a:srgbClr>
          </a:solidFill>
          <a:ln w="0" cap="flat">
            <a:noFill/>
            <a:prstDash val="solid"/>
            <a:miter lim="0"/>
          </a:ln>
        </p:spPr>
        <p:txBody>
          <a:bodyPr rtlCol="0"/>
          <a:lstStyle/>
          <a:p>
            <a:pPr algn="ctr"/>
            <a:endParaRPr lang="zh-CN" altLang="en-US"/>
          </a:p>
        </p:txBody>
      </p:sp>
      <p:sp>
        <p:nvSpPr>
          <p:cNvPr id="30" name="rect 30"/>
          <p:cNvSpPr/>
          <p:nvPr/>
        </p:nvSpPr>
        <p:spPr>
          <a:xfrm>
            <a:off x="2348027" y="2523998"/>
            <a:ext cx="1071372" cy="198119"/>
          </a:xfrm>
          <a:prstGeom prst="rect">
            <a:avLst/>
          </a:prstGeom>
          <a:solidFill>
            <a:srgbClr val="D3D3D3">
              <a:alpha val="100000"/>
            </a:srgbClr>
          </a:solidFill>
          <a:ln w="0" cap="flat">
            <a:noFill/>
            <a:prstDash val="solid"/>
            <a:miter lim="0"/>
          </a:ln>
        </p:spPr>
        <p:txBody>
          <a:bodyPr rtlCol="0"/>
          <a:lstStyle/>
          <a:p>
            <a:pPr algn="ctr"/>
            <a:endParaRPr lang="zh-CN" altLang="en-US"/>
          </a:p>
        </p:txBody>
      </p:sp>
      <p:sp>
        <p:nvSpPr>
          <p:cNvPr id="32" name="rect 32"/>
          <p:cNvSpPr/>
          <p:nvPr/>
        </p:nvSpPr>
        <p:spPr>
          <a:xfrm>
            <a:off x="2348027" y="6387973"/>
            <a:ext cx="2027174" cy="198120"/>
          </a:xfrm>
          <a:prstGeom prst="rect">
            <a:avLst/>
          </a:prstGeom>
          <a:solidFill>
            <a:srgbClr val="D9D9D9">
              <a:alpha val="100000"/>
            </a:srgbClr>
          </a:solidFill>
          <a:ln w="0" cap="flat">
            <a:noFill/>
            <a:prstDash val="solid"/>
            <a:miter lim="0"/>
          </a:ln>
        </p:spPr>
        <p:txBody>
          <a:bodyPr rtlCol="0"/>
          <a:lstStyle/>
          <a:p>
            <a:pPr algn="ctr"/>
            <a:endParaRPr lang="zh-CN" altLang="en-US"/>
          </a:p>
        </p:txBody>
      </p:sp>
      <p:sp>
        <p:nvSpPr>
          <p:cNvPr id="34" name="rect 34"/>
          <p:cNvSpPr/>
          <p:nvPr/>
        </p:nvSpPr>
        <p:spPr>
          <a:xfrm>
            <a:off x="2348027" y="6645529"/>
            <a:ext cx="1261872" cy="198120"/>
          </a:xfrm>
          <a:prstGeom prst="rect">
            <a:avLst/>
          </a:prstGeom>
          <a:solidFill>
            <a:srgbClr val="D9D9D9">
              <a:alpha val="100000"/>
            </a:srgbClr>
          </a:solidFill>
          <a:ln w="0" cap="flat">
            <a:noFill/>
            <a:prstDash val="solid"/>
            <a:miter lim="0"/>
          </a:ln>
        </p:spPr>
        <p:txBody>
          <a:bodyPr rtlCol="0"/>
          <a:lstStyle/>
          <a:p>
            <a:pPr algn="ctr"/>
            <a:endParaRPr lang="zh-CN" altLang="en-US"/>
          </a:p>
        </p:txBody>
      </p:sp>
      <p:sp>
        <p:nvSpPr>
          <p:cNvPr id="36" name="rect 36"/>
          <p:cNvSpPr/>
          <p:nvPr/>
        </p:nvSpPr>
        <p:spPr>
          <a:xfrm>
            <a:off x="2348027" y="4327271"/>
            <a:ext cx="1299972" cy="198120"/>
          </a:xfrm>
          <a:prstGeom prst="rect">
            <a:avLst/>
          </a:prstGeom>
          <a:solidFill>
            <a:srgbClr val="D3D3D3">
              <a:alpha val="100000"/>
            </a:srgbClr>
          </a:solidFill>
          <a:ln w="0" cap="flat">
            <a:noFill/>
            <a:prstDash val="solid"/>
            <a:miter lim="0"/>
          </a:ln>
        </p:spPr>
        <p:txBody>
          <a:bodyPr rtlCol="0"/>
          <a:lstStyle/>
          <a:p>
            <a:pPr algn="ctr"/>
            <a:endParaRPr lang="zh-CN" altLang="en-US"/>
          </a:p>
        </p:txBody>
      </p:sp>
      <p:sp>
        <p:nvSpPr>
          <p:cNvPr id="38" name="rect 38"/>
          <p:cNvSpPr/>
          <p:nvPr/>
        </p:nvSpPr>
        <p:spPr>
          <a:xfrm>
            <a:off x="2348027" y="7160642"/>
            <a:ext cx="2027174" cy="198120"/>
          </a:xfrm>
          <a:prstGeom prst="rect">
            <a:avLst/>
          </a:prstGeom>
          <a:solidFill>
            <a:srgbClr val="D9D9D9">
              <a:alpha val="100000"/>
            </a:srgbClr>
          </a:solidFill>
          <a:ln w="0" cap="flat">
            <a:noFill/>
            <a:prstDash val="solid"/>
            <a:miter lim="0"/>
          </a:ln>
        </p:spPr>
        <p:txBody>
          <a:bodyPr rtlCol="0"/>
          <a:lstStyle/>
          <a:p>
            <a:pPr algn="ctr"/>
            <a:endParaRPr lang="zh-CN" altLang="en-US"/>
          </a:p>
        </p:txBody>
      </p:sp>
      <p:sp>
        <p:nvSpPr>
          <p:cNvPr id="40" name="rect 40"/>
          <p:cNvSpPr/>
          <p:nvPr/>
        </p:nvSpPr>
        <p:spPr>
          <a:xfrm>
            <a:off x="2348027" y="4584827"/>
            <a:ext cx="1605026" cy="198120"/>
          </a:xfrm>
          <a:prstGeom prst="rect">
            <a:avLst/>
          </a:prstGeom>
          <a:solidFill>
            <a:srgbClr val="D3D3D3">
              <a:alpha val="100000"/>
            </a:srgbClr>
          </a:solidFill>
          <a:ln w="0" cap="flat">
            <a:noFill/>
            <a:prstDash val="solid"/>
            <a:miter lim="0"/>
          </a:ln>
        </p:spPr>
        <p:txBody>
          <a:bodyPr rtlCol="0"/>
          <a:lstStyle/>
          <a:p>
            <a:pPr algn="ctr"/>
            <a:endParaRPr lang="zh-CN" altLang="en-US"/>
          </a:p>
        </p:txBody>
      </p:sp>
      <p:sp>
        <p:nvSpPr>
          <p:cNvPr id="42" name="rect 42"/>
          <p:cNvSpPr/>
          <p:nvPr/>
        </p:nvSpPr>
        <p:spPr>
          <a:xfrm>
            <a:off x="2348027" y="3812160"/>
            <a:ext cx="1299972" cy="198119"/>
          </a:xfrm>
          <a:prstGeom prst="rect">
            <a:avLst/>
          </a:prstGeom>
          <a:solidFill>
            <a:srgbClr val="D3D3D3">
              <a:alpha val="100000"/>
            </a:srgbClr>
          </a:solidFill>
          <a:ln w="0" cap="flat">
            <a:noFill/>
            <a:prstDash val="solid"/>
            <a:miter lim="0"/>
          </a:ln>
        </p:spPr>
        <p:txBody>
          <a:bodyPr rtlCol="0"/>
          <a:lstStyle/>
          <a:p>
            <a:pPr algn="ctr"/>
            <a:endParaRPr lang="zh-CN" altLang="en-US"/>
          </a:p>
        </p:txBody>
      </p:sp>
      <p:sp>
        <p:nvSpPr>
          <p:cNvPr id="44" name="rect 44"/>
          <p:cNvSpPr/>
          <p:nvPr/>
        </p:nvSpPr>
        <p:spPr>
          <a:xfrm>
            <a:off x="2348027" y="2781555"/>
            <a:ext cx="917448" cy="198119"/>
          </a:xfrm>
          <a:prstGeom prst="rect">
            <a:avLst/>
          </a:prstGeom>
          <a:solidFill>
            <a:srgbClr val="D3D3D3">
              <a:alpha val="100000"/>
            </a:srgbClr>
          </a:solidFill>
          <a:ln w="0" cap="flat">
            <a:noFill/>
            <a:prstDash val="solid"/>
            <a:miter lim="0"/>
          </a:ln>
        </p:spPr>
        <p:txBody>
          <a:bodyPr rtlCol="0"/>
          <a:lstStyle/>
          <a:p>
            <a:pPr algn="ctr"/>
            <a:endParaRPr lang="zh-CN" altLang="en-US"/>
          </a:p>
        </p:txBody>
      </p:sp>
      <p:sp>
        <p:nvSpPr>
          <p:cNvPr id="46" name="rect 46"/>
          <p:cNvSpPr/>
          <p:nvPr/>
        </p:nvSpPr>
        <p:spPr>
          <a:xfrm>
            <a:off x="2348027" y="4069716"/>
            <a:ext cx="2362454" cy="198119"/>
          </a:xfrm>
          <a:prstGeom prst="rect">
            <a:avLst/>
          </a:prstGeom>
          <a:solidFill>
            <a:srgbClr val="D3D3D3">
              <a:alpha val="100000"/>
            </a:srgbClr>
          </a:solidFill>
          <a:ln w="0" cap="flat">
            <a:noFill/>
            <a:prstDash val="solid"/>
            <a:miter lim="0"/>
          </a:ln>
        </p:spPr>
        <p:txBody>
          <a:bodyPr rtlCol="0"/>
          <a:lstStyle/>
          <a:p>
            <a:pPr algn="ctr"/>
            <a:endParaRPr lang="zh-CN" altLang="en-US"/>
          </a:p>
        </p:txBody>
      </p:sp>
      <p:sp>
        <p:nvSpPr>
          <p:cNvPr id="48" name="rect 48"/>
          <p:cNvSpPr/>
          <p:nvPr/>
        </p:nvSpPr>
        <p:spPr>
          <a:xfrm>
            <a:off x="2348027" y="3297047"/>
            <a:ext cx="917448" cy="198119"/>
          </a:xfrm>
          <a:prstGeom prst="rect">
            <a:avLst/>
          </a:prstGeom>
          <a:solidFill>
            <a:srgbClr val="D3D3D3">
              <a:alpha val="100000"/>
            </a:srgbClr>
          </a:solidFill>
          <a:ln w="0" cap="flat">
            <a:noFill/>
            <a:prstDash val="solid"/>
            <a:miter lim="0"/>
          </a:ln>
        </p:spPr>
        <p:txBody>
          <a:bodyPr rtlCol="0"/>
          <a:lstStyle/>
          <a:p>
            <a:pPr algn="ctr"/>
            <a:endParaRPr lang="zh-CN" altLang="en-US"/>
          </a:p>
        </p:txBody>
      </p:sp>
      <p:sp>
        <p:nvSpPr>
          <p:cNvPr id="50" name="rect 50"/>
          <p:cNvSpPr/>
          <p:nvPr/>
        </p:nvSpPr>
        <p:spPr>
          <a:xfrm>
            <a:off x="2348027" y="1751330"/>
            <a:ext cx="917448" cy="198119"/>
          </a:xfrm>
          <a:prstGeom prst="rect">
            <a:avLst/>
          </a:prstGeom>
          <a:solidFill>
            <a:srgbClr val="D3D3D3">
              <a:alpha val="100000"/>
            </a:srgbClr>
          </a:solidFill>
          <a:ln w="0" cap="flat">
            <a:noFill/>
            <a:prstDash val="solid"/>
            <a:miter lim="0"/>
          </a:ln>
        </p:spPr>
        <p:txBody>
          <a:bodyPr rtlCol="0"/>
          <a:lstStyle/>
          <a:p>
            <a:pPr algn="ctr"/>
            <a:endParaRPr lang="zh-CN" altLang="en-US"/>
          </a:p>
        </p:txBody>
      </p:sp>
      <p:sp>
        <p:nvSpPr>
          <p:cNvPr id="52" name="rect 52"/>
          <p:cNvSpPr/>
          <p:nvPr/>
        </p:nvSpPr>
        <p:spPr>
          <a:xfrm>
            <a:off x="2348027" y="7676134"/>
            <a:ext cx="3784727" cy="198120"/>
          </a:xfrm>
          <a:prstGeom prst="rect">
            <a:avLst/>
          </a:prstGeom>
          <a:solidFill>
            <a:srgbClr val="D9D9D9">
              <a:alpha val="100000"/>
            </a:srgbClr>
          </a:solidFill>
          <a:ln w="0" cap="flat">
            <a:noFill/>
            <a:prstDash val="solid"/>
            <a:miter lim="0"/>
          </a:ln>
        </p:spPr>
        <p:txBody>
          <a:bodyPr rtlCol="0"/>
          <a:lstStyle/>
          <a:p>
            <a:pPr algn="ctr"/>
            <a:endParaRPr lang="zh-CN" altLang="en-US"/>
          </a:p>
        </p:txBody>
      </p:sp>
      <p:sp>
        <p:nvSpPr>
          <p:cNvPr id="54" name="rect 54"/>
          <p:cNvSpPr/>
          <p:nvPr/>
        </p:nvSpPr>
        <p:spPr>
          <a:xfrm>
            <a:off x="2348027" y="7933690"/>
            <a:ext cx="1635505" cy="198120"/>
          </a:xfrm>
          <a:prstGeom prst="rect">
            <a:avLst/>
          </a:prstGeom>
          <a:solidFill>
            <a:srgbClr val="D9D9D9">
              <a:alpha val="100000"/>
            </a:srgbClr>
          </a:solidFill>
          <a:ln w="0" cap="flat">
            <a:noFill/>
            <a:prstDash val="solid"/>
            <a:miter lim="0"/>
          </a:ln>
        </p:spPr>
        <p:txBody>
          <a:bodyPr rtlCol="0"/>
          <a:lstStyle/>
          <a:p>
            <a:pPr algn="ctr"/>
            <a:endParaRPr lang="zh-CN" altLang="en-US"/>
          </a:p>
        </p:txBody>
      </p:sp>
      <p:sp>
        <p:nvSpPr>
          <p:cNvPr id="56" name="rect 56"/>
          <p:cNvSpPr/>
          <p:nvPr/>
        </p:nvSpPr>
        <p:spPr>
          <a:xfrm>
            <a:off x="2348027" y="7418578"/>
            <a:ext cx="2868371" cy="198119"/>
          </a:xfrm>
          <a:prstGeom prst="rect">
            <a:avLst/>
          </a:prstGeom>
          <a:solidFill>
            <a:srgbClr val="D9D9D9">
              <a:alpha val="100000"/>
            </a:srgbClr>
          </a:solidFill>
          <a:ln w="0" cap="flat">
            <a:noFill/>
            <a:prstDash val="solid"/>
            <a:miter lim="0"/>
          </a:ln>
        </p:spPr>
        <p:txBody>
          <a:bodyPr rtlCol="0"/>
          <a:lstStyle/>
          <a:p>
            <a:pPr algn="ctr"/>
            <a:endParaRPr lang="zh-CN" altLang="en-US"/>
          </a:p>
        </p:txBody>
      </p:sp>
      <p:sp>
        <p:nvSpPr>
          <p:cNvPr id="58" name="textbox 58"/>
          <p:cNvSpPr/>
          <p:nvPr/>
        </p:nvSpPr>
        <p:spPr>
          <a:xfrm>
            <a:off x="2347824" y="1151514"/>
            <a:ext cx="6005195" cy="6981825"/>
          </a:xfrm>
          <a:prstGeom prst="rect">
            <a:avLst/>
          </a:prstGeom>
          <a:noFill/>
          <a:ln w="0" cap="flat">
            <a:noFill/>
            <a:prstDash val="solid"/>
            <a:miter lim="0"/>
          </a:ln>
        </p:spPr>
        <p:txBody>
          <a:bodyPr vert="horz" wrap="square" lIns="0" tIns="0" rIns="0" bIns="0"/>
          <a:lstStyle/>
          <a:p>
            <a:pPr algn="l" rtl="0" eaLnBrk="0">
              <a:lnSpc>
                <a:spcPct val="83469"/>
              </a:lnSpc>
              <a:tabLst/>
            </a:pPr>
            <a:endParaRPr sz="100" dirty="0">
              <a:latin typeface="Arial"/>
              <a:ea typeface="Arial"/>
              <a:cs typeface="Arial"/>
            </a:endParaRPr>
          </a:p>
          <a:p>
            <a:pPr marL="2745105" algn="l" rtl="0" eaLnBrk="0">
              <a:lnSpc>
                <a:spcPct val="95000"/>
              </a:lnSpc>
              <a:tabLst/>
            </a:pPr>
            <a:r>
              <a:rPr sz="1400" b="1" kern="0" spc="-80" dirty="0">
                <a:solidFill>
                  <a:srgbClr val="2E74B5">
                    <a:alpha val="100000"/>
                  </a:srgbClr>
                </a:solidFill>
                <a:latin typeface="KaiTi"/>
                <a:ea typeface="KaiTi"/>
                <a:cs typeface="KaiTi"/>
              </a:rPr>
              <a:t>目</a:t>
            </a:r>
            <a:r>
              <a:rPr sz="1400" kern="0" spc="200" dirty="0">
                <a:solidFill>
                  <a:srgbClr val="2E74B5">
                    <a:alpha val="100000"/>
                  </a:srgbClr>
                </a:solidFill>
                <a:latin typeface="KaiTi"/>
                <a:ea typeface="KaiTi"/>
                <a:cs typeface="KaiTi"/>
              </a:rPr>
              <a:t>  </a:t>
            </a:r>
            <a:r>
              <a:rPr sz="1400" b="1" kern="0" spc="-80" dirty="0">
                <a:solidFill>
                  <a:srgbClr val="2E74B5">
                    <a:alpha val="100000"/>
                  </a:srgbClr>
                </a:solidFill>
                <a:latin typeface="KaiTi"/>
                <a:ea typeface="KaiTi"/>
                <a:cs typeface="KaiTi"/>
              </a:rPr>
              <a:t>录</a:t>
            </a:r>
            <a:endParaRPr sz="1400" dirty="0">
              <a:latin typeface="KaiTi"/>
              <a:ea typeface="KaiTi"/>
              <a:cs typeface="KaiTi"/>
            </a:endParaRPr>
          </a:p>
          <a:p>
            <a:pPr marL="13970" algn="l" rtl="0" eaLnBrk="0">
              <a:lnSpc>
                <a:spcPct val="90000"/>
              </a:lnSpc>
              <a:spcBef>
                <a:spcPts val="1174"/>
              </a:spcBef>
              <a:tabLst/>
            </a:pPr>
            <a:r>
              <a:rPr sz="1200" b="1" kern="0" spc="0" dirty="0">
                <a:solidFill>
                  <a:srgbClr val="000000">
                    <a:alpha val="100000"/>
                  </a:srgbClr>
                </a:solidFill>
                <a:latin typeface="KaiTi"/>
                <a:ea typeface="KaiTi"/>
                <a:cs typeface="KaiTi"/>
                <a:hlinkClick r:id="rId2"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第</a:t>
            </a:r>
            <a:r>
              <a:rPr sz="1200" kern="0" spc="-220" dirty="0">
                <a:solidFill>
                  <a:srgbClr val="000000">
                    <a:alpha val="100000"/>
                  </a:srgbClr>
                </a:solidFill>
                <a:latin typeface="KaiTi"/>
                <a:ea typeface="KaiTi"/>
                <a:cs typeface="KaiTi"/>
                <a:hlinkClick r:id="rId2"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Times New Roman"/>
                <a:ea typeface="Times New Roman"/>
                <a:cs typeface="Times New Roman"/>
                <a:hlinkClick r:id="rId2"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1 </a:t>
            </a:r>
            <a:r>
              <a:rPr sz="1200" b="1" kern="0" spc="0" dirty="0">
                <a:solidFill>
                  <a:srgbClr val="000000">
                    <a:alpha val="100000"/>
                  </a:srgbClr>
                </a:solidFill>
                <a:latin typeface="KaiTi"/>
                <a:ea typeface="KaiTi"/>
                <a:cs typeface="KaiTi"/>
                <a:hlinkClick r:id="rId2"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章</a:t>
            </a:r>
            <a:r>
              <a:rPr sz="1200" kern="0" spc="0" dirty="0">
                <a:solidFill>
                  <a:srgbClr val="000000">
                    <a:alpha val="100000"/>
                  </a:srgbClr>
                </a:solidFill>
                <a:latin typeface="KaiTi"/>
                <a:ea typeface="KaiTi"/>
                <a:cs typeface="KaiTi"/>
                <a:hlinkClick r:id="rId2"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KaiTi"/>
                <a:ea typeface="KaiTi"/>
                <a:cs typeface="KaiTi"/>
                <a:hlinkClick r:id="rId2"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物质构成的奥秘</a:t>
            </a:r>
            <a:r>
              <a:rPr sz="1200" b="1" kern="0" spc="0" dirty="0">
                <a:solidFill>
                  <a:srgbClr val="000000">
                    <a:alpha val="100000"/>
                  </a:srgbClr>
                </a:solidFill>
                <a:latin typeface="Times New Roman"/>
                <a:ea typeface="Times New Roman"/>
                <a:cs typeface="Times New Roman"/>
                <a:hlinkClick r:id="rId2"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a:t>
            </a:r>
            <a:r>
              <a:rPr sz="1200" b="1" kern="0" spc="-10" dirty="0">
                <a:solidFill>
                  <a:srgbClr val="000000">
                    <a:alpha val="100000"/>
                  </a:srgbClr>
                </a:solidFill>
                <a:latin typeface="Times New Roman"/>
                <a:ea typeface="Times New Roman"/>
                <a:cs typeface="Times New Roman"/>
                <a:hlinkClick r:id="rId2"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- 2 -</a:t>
            </a:r>
            <a:endParaRPr sz="1200" dirty="0">
              <a:latin typeface="Times New Roman"/>
              <a:ea typeface="Times New Roman"/>
              <a:cs typeface="Times New Roman"/>
            </a:endParaRPr>
          </a:p>
          <a:p>
            <a:pPr marL="13970" algn="l" rtl="0" eaLnBrk="0">
              <a:lnSpc>
                <a:spcPct val="90000"/>
              </a:lnSpc>
              <a:spcBef>
                <a:spcPts val="732"/>
              </a:spcBef>
              <a:tabLst/>
            </a:pPr>
            <a:r>
              <a:rPr sz="1200" b="1" kern="0" spc="0" dirty="0">
                <a:solidFill>
                  <a:srgbClr val="000000">
                    <a:alpha val="100000"/>
                  </a:srgbClr>
                </a:solidFill>
                <a:latin typeface="KaiTi"/>
                <a:ea typeface="KaiTi"/>
                <a:cs typeface="KaiTi"/>
                <a:hlinkClick r:id="rId3"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第</a:t>
            </a:r>
            <a:r>
              <a:rPr sz="1200" kern="0" spc="-240" dirty="0">
                <a:solidFill>
                  <a:srgbClr val="000000">
                    <a:alpha val="100000"/>
                  </a:srgbClr>
                </a:solidFill>
                <a:latin typeface="KaiTi"/>
                <a:ea typeface="KaiTi"/>
                <a:cs typeface="KaiTi"/>
                <a:hlinkClick r:id="rId3"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Times New Roman"/>
                <a:ea typeface="Times New Roman"/>
                <a:cs typeface="Times New Roman"/>
                <a:hlinkClick r:id="rId3"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2 </a:t>
            </a:r>
            <a:r>
              <a:rPr sz="1200" b="1" kern="0" spc="0" dirty="0">
                <a:solidFill>
                  <a:srgbClr val="000000">
                    <a:alpha val="100000"/>
                  </a:srgbClr>
                </a:solidFill>
                <a:latin typeface="KaiTi"/>
                <a:ea typeface="KaiTi"/>
                <a:cs typeface="KaiTi"/>
                <a:hlinkClick r:id="rId3"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章</a:t>
            </a:r>
            <a:r>
              <a:rPr sz="1200" kern="0" spc="0" dirty="0">
                <a:solidFill>
                  <a:srgbClr val="000000">
                    <a:alpha val="100000"/>
                  </a:srgbClr>
                </a:solidFill>
                <a:latin typeface="KaiTi"/>
                <a:ea typeface="KaiTi"/>
                <a:cs typeface="KaiTi"/>
                <a:hlinkClick r:id="rId3"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KaiTi"/>
                <a:ea typeface="KaiTi"/>
                <a:cs typeface="KaiTi"/>
                <a:hlinkClick r:id="rId3"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氢气</a:t>
            </a:r>
            <a:r>
              <a:rPr sz="1200" b="1" kern="0" spc="0" dirty="0">
                <a:solidFill>
                  <a:srgbClr val="000000">
                    <a:alpha val="100000"/>
                  </a:srgbClr>
                </a:solidFill>
                <a:latin typeface="Times New Roman"/>
                <a:ea typeface="Times New Roman"/>
                <a:cs typeface="Times New Roman"/>
                <a:hlinkClick r:id="rId3"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..............................................................................................................................- 9 -</a:t>
            </a:r>
            <a:endParaRPr sz="1200" dirty="0">
              <a:latin typeface="Times New Roman"/>
              <a:ea typeface="Times New Roman"/>
              <a:cs typeface="Times New Roman"/>
            </a:endParaRPr>
          </a:p>
          <a:p>
            <a:pPr marL="13970" algn="l" rtl="0" eaLnBrk="0">
              <a:lnSpc>
                <a:spcPct val="90000"/>
              </a:lnSpc>
              <a:spcBef>
                <a:spcPts val="732"/>
              </a:spcBef>
              <a:tabLst/>
            </a:pPr>
            <a:r>
              <a:rPr sz="1200" b="1" kern="0" spc="0" dirty="0">
                <a:solidFill>
                  <a:srgbClr val="000000">
                    <a:alpha val="100000"/>
                  </a:srgbClr>
                </a:solidFill>
                <a:latin typeface="KaiTi"/>
                <a:ea typeface="KaiTi"/>
                <a:cs typeface="KaiTi"/>
                <a:hlinkClick r:id="rId4"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第</a:t>
            </a:r>
            <a:r>
              <a:rPr sz="1200" kern="0" spc="-280" dirty="0">
                <a:solidFill>
                  <a:srgbClr val="000000">
                    <a:alpha val="100000"/>
                  </a:srgbClr>
                </a:solidFill>
                <a:latin typeface="KaiTi"/>
                <a:ea typeface="KaiTi"/>
                <a:cs typeface="KaiTi"/>
                <a:hlinkClick r:id="rId4"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Times New Roman"/>
                <a:ea typeface="Times New Roman"/>
                <a:cs typeface="Times New Roman"/>
                <a:hlinkClick r:id="rId4"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3 </a:t>
            </a:r>
            <a:r>
              <a:rPr sz="1200" b="1" kern="0" spc="0" dirty="0">
                <a:solidFill>
                  <a:srgbClr val="000000">
                    <a:alpha val="100000"/>
                  </a:srgbClr>
                </a:solidFill>
                <a:latin typeface="KaiTi"/>
                <a:ea typeface="KaiTi"/>
                <a:cs typeface="KaiTi"/>
                <a:hlinkClick r:id="rId4"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章</a:t>
            </a:r>
            <a:r>
              <a:rPr sz="1200" kern="0" spc="0" dirty="0">
                <a:solidFill>
                  <a:srgbClr val="000000">
                    <a:alpha val="100000"/>
                  </a:srgbClr>
                </a:solidFill>
                <a:latin typeface="KaiTi"/>
                <a:ea typeface="KaiTi"/>
                <a:cs typeface="KaiTi"/>
                <a:hlinkClick r:id="rId4"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KaiTi"/>
                <a:ea typeface="KaiTi"/>
                <a:cs typeface="KaiTi"/>
                <a:hlinkClick r:id="rId4"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碳及其氧化物</a:t>
            </a:r>
            <a:r>
              <a:rPr sz="1200" b="1" kern="0" spc="0" dirty="0">
                <a:solidFill>
                  <a:srgbClr val="000000">
                    <a:alpha val="100000"/>
                  </a:srgbClr>
                </a:solidFill>
                <a:latin typeface="Times New Roman"/>
                <a:ea typeface="Times New Roman"/>
                <a:cs typeface="Times New Roman"/>
                <a:hlinkClick r:id="rId4"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a:t>
            </a:r>
            <a:r>
              <a:rPr sz="1200" b="1" kern="0" spc="-10" dirty="0">
                <a:solidFill>
                  <a:srgbClr val="000000">
                    <a:alpha val="100000"/>
                  </a:srgbClr>
                </a:solidFill>
                <a:latin typeface="Times New Roman"/>
                <a:ea typeface="Times New Roman"/>
                <a:cs typeface="Times New Roman"/>
                <a:hlinkClick r:id="rId4"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a:t>
            </a:r>
            <a:r>
              <a:rPr sz="1200" b="1" kern="0" spc="80" dirty="0">
                <a:solidFill>
                  <a:srgbClr val="000000">
                    <a:alpha val="100000"/>
                  </a:srgbClr>
                </a:solidFill>
                <a:latin typeface="Times New Roman"/>
                <a:ea typeface="Times New Roman"/>
                <a:cs typeface="Times New Roman"/>
                <a:hlinkClick r:id="rId4"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10" dirty="0">
                <a:solidFill>
                  <a:srgbClr val="000000">
                    <a:alpha val="100000"/>
                  </a:srgbClr>
                </a:solidFill>
                <a:latin typeface="Times New Roman"/>
                <a:ea typeface="Times New Roman"/>
                <a:cs typeface="Times New Roman"/>
                <a:hlinkClick r:id="rId4"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12 -</a:t>
            </a:r>
            <a:endParaRPr sz="1200" dirty="0">
              <a:latin typeface="Times New Roman"/>
              <a:ea typeface="Times New Roman"/>
              <a:cs typeface="Times New Roman"/>
            </a:endParaRPr>
          </a:p>
          <a:p>
            <a:pPr marL="13970" algn="l" rtl="0" eaLnBrk="0">
              <a:lnSpc>
                <a:spcPct val="90000"/>
              </a:lnSpc>
              <a:spcBef>
                <a:spcPts val="732"/>
              </a:spcBef>
              <a:tabLst/>
            </a:pPr>
            <a:r>
              <a:rPr sz="1200" b="1" kern="0" spc="0" dirty="0">
                <a:solidFill>
                  <a:srgbClr val="000000">
                    <a:alpha val="100000"/>
                  </a:srgbClr>
                </a:solidFill>
                <a:latin typeface="KaiTi"/>
                <a:ea typeface="KaiTi"/>
                <a:cs typeface="KaiTi"/>
                <a:hlinkClick r:id="rId5"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第</a:t>
            </a:r>
            <a:r>
              <a:rPr sz="1200" kern="0" spc="-260" dirty="0">
                <a:solidFill>
                  <a:srgbClr val="000000">
                    <a:alpha val="100000"/>
                  </a:srgbClr>
                </a:solidFill>
                <a:latin typeface="KaiTi"/>
                <a:ea typeface="KaiTi"/>
                <a:cs typeface="KaiTi"/>
                <a:hlinkClick r:id="rId5"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Times New Roman"/>
                <a:ea typeface="Times New Roman"/>
                <a:cs typeface="Times New Roman"/>
                <a:hlinkClick r:id="rId5"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4 </a:t>
            </a:r>
            <a:r>
              <a:rPr sz="1200" b="1" kern="0" spc="0" dirty="0">
                <a:solidFill>
                  <a:srgbClr val="000000">
                    <a:alpha val="100000"/>
                  </a:srgbClr>
                </a:solidFill>
                <a:latin typeface="KaiTi"/>
                <a:ea typeface="KaiTi"/>
                <a:cs typeface="KaiTi"/>
                <a:hlinkClick r:id="rId5"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章</a:t>
            </a:r>
            <a:r>
              <a:rPr sz="1200" kern="0" spc="0" dirty="0">
                <a:solidFill>
                  <a:srgbClr val="000000">
                    <a:alpha val="100000"/>
                  </a:srgbClr>
                </a:solidFill>
                <a:latin typeface="KaiTi"/>
                <a:ea typeface="KaiTi"/>
                <a:cs typeface="KaiTi"/>
                <a:hlinkClick r:id="rId5"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KaiTi"/>
                <a:ea typeface="KaiTi"/>
                <a:cs typeface="KaiTi"/>
                <a:hlinkClick r:id="rId5"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基本概念和基本理论</a:t>
            </a:r>
            <a:r>
              <a:rPr sz="1200" b="1" kern="0" spc="0" dirty="0">
                <a:solidFill>
                  <a:srgbClr val="000000">
                    <a:alpha val="100000"/>
                  </a:srgbClr>
                </a:solidFill>
                <a:latin typeface="Times New Roman"/>
                <a:ea typeface="Times New Roman"/>
                <a:cs typeface="Times New Roman"/>
                <a:hlinkClick r:id="rId5"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a:t>
            </a:r>
            <a:r>
              <a:rPr sz="1200" b="1" kern="0" spc="-10" dirty="0">
                <a:solidFill>
                  <a:srgbClr val="000000">
                    <a:alpha val="100000"/>
                  </a:srgbClr>
                </a:solidFill>
                <a:latin typeface="Times New Roman"/>
                <a:ea typeface="Times New Roman"/>
                <a:cs typeface="Times New Roman"/>
                <a:hlinkClick r:id="rId5"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a:t>
            </a:r>
            <a:r>
              <a:rPr sz="1200" b="1" kern="0" spc="70" dirty="0">
                <a:solidFill>
                  <a:srgbClr val="000000">
                    <a:alpha val="100000"/>
                  </a:srgbClr>
                </a:solidFill>
                <a:latin typeface="Times New Roman"/>
                <a:ea typeface="Times New Roman"/>
                <a:cs typeface="Times New Roman"/>
                <a:hlinkClick r:id="rId5"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10" dirty="0">
                <a:solidFill>
                  <a:srgbClr val="000000">
                    <a:alpha val="100000"/>
                  </a:srgbClr>
                </a:solidFill>
                <a:latin typeface="Times New Roman"/>
                <a:ea typeface="Times New Roman"/>
                <a:cs typeface="Times New Roman"/>
                <a:hlinkClick r:id="rId5"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14 -</a:t>
            </a:r>
            <a:endParaRPr sz="1200" dirty="0">
              <a:latin typeface="Times New Roman"/>
              <a:ea typeface="Times New Roman"/>
              <a:cs typeface="Times New Roman"/>
            </a:endParaRPr>
          </a:p>
          <a:p>
            <a:pPr marL="13970" algn="l" rtl="0" eaLnBrk="0">
              <a:lnSpc>
                <a:spcPct val="90000"/>
              </a:lnSpc>
              <a:spcBef>
                <a:spcPts val="732"/>
              </a:spcBef>
              <a:tabLst/>
            </a:pPr>
            <a:r>
              <a:rPr sz="1200" b="1" kern="0" spc="0" dirty="0">
                <a:solidFill>
                  <a:srgbClr val="000000">
                    <a:alpha val="100000"/>
                  </a:srgbClr>
                </a:solidFill>
                <a:latin typeface="KaiTi"/>
                <a:ea typeface="KaiTi"/>
                <a:cs typeface="KaiTi"/>
                <a:hlinkClick r:id="rId6"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第</a:t>
            </a:r>
            <a:r>
              <a:rPr sz="1200" kern="0" spc="-250" dirty="0">
                <a:solidFill>
                  <a:srgbClr val="000000">
                    <a:alpha val="100000"/>
                  </a:srgbClr>
                </a:solidFill>
                <a:latin typeface="KaiTi"/>
                <a:ea typeface="KaiTi"/>
                <a:cs typeface="KaiTi"/>
                <a:hlinkClick r:id="rId6"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Times New Roman"/>
                <a:ea typeface="Times New Roman"/>
                <a:cs typeface="Times New Roman"/>
                <a:hlinkClick r:id="rId6"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5 </a:t>
            </a:r>
            <a:r>
              <a:rPr sz="1200" b="1" kern="0" spc="0" dirty="0">
                <a:solidFill>
                  <a:srgbClr val="000000">
                    <a:alpha val="100000"/>
                  </a:srgbClr>
                </a:solidFill>
                <a:latin typeface="KaiTi"/>
                <a:ea typeface="KaiTi"/>
                <a:cs typeface="KaiTi"/>
                <a:hlinkClick r:id="rId6"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章</a:t>
            </a:r>
            <a:r>
              <a:rPr sz="1200" kern="0" spc="0" dirty="0">
                <a:solidFill>
                  <a:srgbClr val="000000">
                    <a:alpha val="100000"/>
                  </a:srgbClr>
                </a:solidFill>
                <a:latin typeface="KaiTi"/>
                <a:ea typeface="KaiTi"/>
                <a:cs typeface="KaiTi"/>
                <a:hlinkClick r:id="rId6"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KaiTi"/>
                <a:ea typeface="KaiTi"/>
                <a:cs typeface="KaiTi"/>
                <a:hlinkClick r:id="rId6"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碱金属</a:t>
            </a:r>
            <a:r>
              <a:rPr sz="1200" b="1" kern="0" spc="0" dirty="0">
                <a:solidFill>
                  <a:srgbClr val="000000">
                    <a:alpha val="100000"/>
                  </a:srgbClr>
                </a:solidFill>
                <a:latin typeface="Times New Roman"/>
                <a:ea typeface="Times New Roman"/>
                <a:cs typeface="Times New Roman"/>
                <a:hlinkClick r:id="rId6"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a:t>
            </a:r>
            <a:r>
              <a:rPr sz="1200" b="1" kern="0" spc="-10" dirty="0">
                <a:solidFill>
                  <a:srgbClr val="000000">
                    <a:alpha val="100000"/>
                  </a:srgbClr>
                </a:solidFill>
                <a:latin typeface="Times New Roman"/>
                <a:ea typeface="Times New Roman"/>
                <a:cs typeface="Times New Roman"/>
                <a:hlinkClick r:id="rId6"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a:t>
            </a:r>
            <a:r>
              <a:rPr sz="1200" b="1" kern="0" spc="70" dirty="0">
                <a:solidFill>
                  <a:srgbClr val="000000">
                    <a:alpha val="100000"/>
                  </a:srgbClr>
                </a:solidFill>
                <a:latin typeface="Times New Roman"/>
                <a:ea typeface="Times New Roman"/>
                <a:cs typeface="Times New Roman"/>
                <a:hlinkClick r:id="rId6"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10" dirty="0">
                <a:solidFill>
                  <a:srgbClr val="000000">
                    <a:alpha val="100000"/>
                  </a:srgbClr>
                </a:solidFill>
                <a:latin typeface="Times New Roman"/>
                <a:ea typeface="Times New Roman"/>
                <a:cs typeface="Times New Roman"/>
                <a:hlinkClick r:id="rId6"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19 -</a:t>
            </a:r>
            <a:endParaRPr sz="1200" dirty="0">
              <a:latin typeface="Times New Roman"/>
              <a:ea typeface="Times New Roman"/>
              <a:cs typeface="Times New Roman"/>
            </a:endParaRPr>
          </a:p>
          <a:p>
            <a:pPr marL="13970" algn="l" rtl="0" eaLnBrk="0">
              <a:lnSpc>
                <a:spcPct val="90000"/>
              </a:lnSpc>
              <a:spcBef>
                <a:spcPts val="732"/>
              </a:spcBef>
              <a:tabLst/>
            </a:pPr>
            <a:r>
              <a:rPr sz="1200" b="1" kern="0" spc="0" dirty="0">
                <a:solidFill>
                  <a:srgbClr val="000000">
                    <a:alpha val="100000"/>
                  </a:srgbClr>
                </a:solidFill>
                <a:latin typeface="KaiTi"/>
                <a:ea typeface="KaiTi"/>
                <a:cs typeface="KaiTi"/>
                <a:hlinkClick r:id="rId7"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第</a:t>
            </a:r>
            <a:r>
              <a:rPr sz="1200" kern="0" spc="-240" dirty="0">
                <a:solidFill>
                  <a:srgbClr val="000000">
                    <a:alpha val="100000"/>
                  </a:srgbClr>
                </a:solidFill>
                <a:latin typeface="KaiTi"/>
                <a:ea typeface="KaiTi"/>
                <a:cs typeface="KaiTi"/>
                <a:hlinkClick r:id="rId7"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Times New Roman"/>
                <a:ea typeface="Times New Roman"/>
                <a:cs typeface="Times New Roman"/>
                <a:hlinkClick r:id="rId7"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6 </a:t>
            </a:r>
            <a:r>
              <a:rPr sz="1200" b="1" kern="0" spc="0" dirty="0">
                <a:solidFill>
                  <a:srgbClr val="000000">
                    <a:alpha val="100000"/>
                  </a:srgbClr>
                </a:solidFill>
                <a:latin typeface="KaiTi"/>
                <a:ea typeface="KaiTi"/>
                <a:cs typeface="KaiTi"/>
                <a:hlinkClick r:id="rId7"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章</a:t>
            </a:r>
            <a:r>
              <a:rPr sz="1200" kern="0" spc="0" dirty="0">
                <a:solidFill>
                  <a:srgbClr val="000000">
                    <a:alpha val="100000"/>
                  </a:srgbClr>
                </a:solidFill>
                <a:latin typeface="KaiTi"/>
                <a:ea typeface="KaiTi"/>
                <a:cs typeface="KaiTi"/>
                <a:hlinkClick r:id="rId7"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KaiTi"/>
                <a:ea typeface="KaiTi"/>
                <a:cs typeface="KaiTi"/>
                <a:hlinkClick r:id="rId7"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溶液</a:t>
            </a:r>
            <a:r>
              <a:rPr sz="1200" b="1" kern="0" spc="0" dirty="0">
                <a:solidFill>
                  <a:srgbClr val="000000">
                    <a:alpha val="100000"/>
                  </a:srgbClr>
                </a:solidFill>
                <a:latin typeface="Times New Roman"/>
                <a:ea typeface="Times New Roman"/>
                <a:cs typeface="Times New Roman"/>
                <a:hlinkClick r:id="rId7"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............................................................................................................................- 23 -</a:t>
            </a:r>
            <a:endParaRPr sz="1200" dirty="0">
              <a:latin typeface="Times New Roman"/>
              <a:ea typeface="Times New Roman"/>
              <a:cs typeface="Times New Roman"/>
            </a:endParaRPr>
          </a:p>
          <a:p>
            <a:pPr marL="13970" algn="l" rtl="0" eaLnBrk="0">
              <a:lnSpc>
                <a:spcPct val="90000"/>
              </a:lnSpc>
              <a:spcBef>
                <a:spcPts val="735"/>
              </a:spcBef>
              <a:tabLst/>
            </a:pPr>
            <a:r>
              <a:rPr sz="1200" b="1" kern="0" spc="0" dirty="0">
                <a:solidFill>
                  <a:srgbClr val="000000">
                    <a:alpha val="100000"/>
                  </a:srgbClr>
                </a:solidFill>
                <a:latin typeface="KaiTi"/>
                <a:ea typeface="KaiTi"/>
                <a:cs typeface="KaiTi"/>
                <a:hlinkClick r:id="rId8"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第</a:t>
            </a:r>
            <a:r>
              <a:rPr sz="1200" kern="0" spc="-250" dirty="0">
                <a:solidFill>
                  <a:srgbClr val="000000">
                    <a:alpha val="100000"/>
                  </a:srgbClr>
                </a:solidFill>
                <a:latin typeface="KaiTi"/>
                <a:ea typeface="KaiTi"/>
                <a:cs typeface="KaiTi"/>
                <a:hlinkClick r:id="rId8"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Times New Roman"/>
                <a:ea typeface="Times New Roman"/>
                <a:cs typeface="Times New Roman"/>
                <a:hlinkClick r:id="rId8"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7 </a:t>
            </a:r>
            <a:r>
              <a:rPr sz="1200" b="1" kern="0" spc="0" dirty="0">
                <a:solidFill>
                  <a:srgbClr val="000000">
                    <a:alpha val="100000"/>
                  </a:srgbClr>
                </a:solidFill>
                <a:latin typeface="KaiTi"/>
                <a:ea typeface="KaiTi"/>
                <a:cs typeface="KaiTi"/>
                <a:hlinkClick r:id="rId8"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章</a:t>
            </a:r>
            <a:r>
              <a:rPr sz="1200" kern="0" spc="0" dirty="0">
                <a:solidFill>
                  <a:srgbClr val="000000">
                    <a:alpha val="100000"/>
                  </a:srgbClr>
                </a:solidFill>
                <a:latin typeface="KaiTi"/>
                <a:ea typeface="KaiTi"/>
                <a:cs typeface="KaiTi"/>
                <a:hlinkClick r:id="rId8"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KaiTi"/>
                <a:ea typeface="KaiTi"/>
                <a:cs typeface="KaiTi"/>
                <a:hlinkClick r:id="rId8"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物质的量</a:t>
            </a:r>
            <a:r>
              <a:rPr sz="1200" b="1" kern="0" spc="0" dirty="0">
                <a:solidFill>
                  <a:srgbClr val="000000">
                    <a:alpha val="100000"/>
                  </a:srgbClr>
                </a:solidFill>
                <a:latin typeface="Times New Roman"/>
                <a:ea typeface="Times New Roman"/>
                <a:cs typeface="Times New Roman"/>
                <a:hlinkClick r:id="rId8"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....................................................................................................................- 25 -</a:t>
            </a:r>
            <a:endParaRPr sz="1200" dirty="0">
              <a:latin typeface="Times New Roman"/>
              <a:ea typeface="Times New Roman"/>
              <a:cs typeface="Times New Roman"/>
            </a:endParaRPr>
          </a:p>
          <a:p>
            <a:pPr marL="13970" algn="l" rtl="0" eaLnBrk="0">
              <a:lnSpc>
                <a:spcPct val="90000"/>
              </a:lnSpc>
              <a:spcBef>
                <a:spcPts val="732"/>
              </a:spcBef>
              <a:tabLst/>
            </a:pPr>
            <a:r>
              <a:rPr sz="1200" b="1" kern="0" spc="0" dirty="0">
                <a:solidFill>
                  <a:srgbClr val="000000">
                    <a:alpha val="100000"/>
                  </a:srgbClr>
                </a:solidFill>
                <a:latin typeface="KaiTi"/>
                <a:ea typeface="KaiTi"/>
                <a:cs typeface="KaiTi"/>
                <a:hlinkClick r:id="rId9"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第</a:t>
            </a:r>
            <a:r>
              <a:rPr sz="1200" kern="0" spc="-250" dirty="0">
                <a:solidFill>
                  <a:srgbClr val="000000">
                    <a:alpha val="100000"/>
                  </a:srgbClr>
                </a:solidFill>
                <a:latin typeface="KaiTi"/>
                <a:ea typeface="KaiTi"/>
                <a:cs typeface="KaiTi"/>
                <a:hlinkClick r:id="rId9"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Times New Roman"/>
                <a:ea typeface="Times New Roman"/>
                <a:cs typeface="Times New Roman"/>
                <a:hlinkClick r:id="rId9"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8 </a:t>
            </a:r>
            <a:r>
              <a:rPr sz="1200" b="1" kern="0" spc="0" dirty="0">
                <a:solidFill>
                  <a:srgbClr val="000000">
                    <a:alpha val="100000"/>
                  </a:srgbClr>
                </a:solidFill>
                <a:latin typeface="KaiTi"/>
                <a:ea typeface="KaiTi"/>
                <a:cs typeface="KaiTi"/>
                <a:hlinkClick r:id="rId9"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章</a:t>
            </a:r>
            <a:r>
              <a:rPr sz="1200" kern="0" spc="0" dirty="0">
                <a:solidFill>
                  <a:srgbClr val="000000">
                    <a:alpha val="100000"/>
                  </a:srgbClr>
                </a:solidFill>
                <a:latin typeface="KaiTi"/>
                <a:ea typeface="KaiTi"/>
                <a:cs typeface="KaiTi"/>
                <a:hlinkClick r:id="rId9"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KaiTi"/>
                <a:ea typeface="KaiTi"/>
                <a:cs typeface="KaiTi"/>
                <a:hlinkClick r:id="rId9"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卤素</a:t>
            </a:r>
            <a:r>
              <a:rPr sz="1200" b="1" kern="0" spc="0" dirty="0">
                <a:solidFill>
                  <a:srgbClr val="000000">
                    <a:alpha val="100000"/>
                  </a:srgbClr>
                </a:solidFill>
                <a:latin typeface="Times New Roman"/>
                <a:ea typeface="Times New Roman"/>
                <a:cs typeface="Times New Roman"/>
                <a:hlinkClick r:id="rId9"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a:t>
            </a:r>
            <a:r>
              <a:rPr sz="1200" b="1" kern="0" spc="-10" dirty="0">
                <a:solidFill>
                  <a:srgbClr val="000000">
                    <a:alpha val="100000"/>
                  </a:srgbClr>
                </a:solidFill>
                <a:latin typeface="Times New Roman"/>
                <a:ea typeface="Times New Roman"/>
                <a:cs typeface="Times New Roman"/>
                <a:hlinkClick r:id="rId9"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a:t>
            </a:r>
            <a:r>
              <a:rPr sz="1200" b="1" kern="0" spc="20" dirty="0">
                <a:solidFill>
                  <a:srgbClr val="000000">
                    <a:alpha val="100000"/>
                  </a:srgbClr>
                </a:solidFill>
                <a:latin typeface="Times New Roman"/>
                <a:ea typeface="Times New Roman"/>
                <a:cs typeface="Times New Roman"/>
                <a:hlinkClick r:id="rId9"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10" dirty="0">
                <a:solidFill>
                  <a:srgbClr val="000000">
                    <a:alpha val="100000"/>
                  </a:srgbClr>
                </a:solidFill>
                <a:latin typeface="Times New Roman"/>
                <a:ea typeface="Times New Roman"/>
                <a:cs typeface="Times New Roman"/>
                <a:hlinkClick r:id="rId9"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27</a:t>
            </a:r>
            <a:r>
              <a:rPr sz="1200" b="1" kern="0" spc="30" dirty="0">
                <a:solidFill>
                  <a:srgbClr val="000000">
                    <a:alpha val="100000"/>
                  </a:srgbClr>
                </a:solidFill>
                <a:latin typeface="Times New Roman"/>
                <a:ea typeface="Times New Roman"/>
                <a:cs typeface="Times New Roman"/>
                <a:hlinkClick r:id="rId9"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10" dirty="0">
                <a:solidFill>
                  <a:srgbClr val="000000">
                    <a:alpha val="100000"/>
                  </a:srgbClr>
                </a:solidFill>
                <a:latin typeface="Times New Roman"/>
                <a:ea typeface="Times New Roman"/>
                <a:cs typeface="Times New Roman"/>
                <a:hlinkClick r:id="rId9"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a:t>
            </a:r>
            <a:endParaRPr sz="1200" dirty="0">
              <a:latin typeface="Times New Roman"/>
              <a:ea typeface="Times New Roman"/>
              <a:cs typeface="Times New Roman"/>
            </a:endParaRPr>
          </a:p>
          <a:p>
            <a:pPr marL="13970" algn="l" rtl="0" eaLnBrk="0">
              <a:lnSpc>
                <a:spcPct val="90000"/>
              </a:lnSpc>
              <a:spcBef>
                <a:spcPts val="732"/>
              </a:spcBef>
              <a:tabLst/>
            </a:pPr>
            <a:r>
              <a:rPr sz="1200" b="1" kern="0" spc="0" dirty="0">
                <a:solidFill>
                  <a:srgbClr val="000000">
                    <a:alpha val="100000"/>
                  </a:srgbClr>
                </a:solidFill>
                <a:latin typeface="KaiTi"/>
                <a:ea typeface="KaiTi"/>
                <a:cs typeface="KaiTi"/>
                <a:hlinkClick r:id="rId10"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第</a:t>
            </a:r>
            <a:r>
              <a:rPr sz="1200" kern="0" spc="-250" dirty="0">
                <a:solidFill>
                  <a:srgbClr val="000000">
                    <a:alpha val="100000"/>
                  </a:srgbClr>
                </a:solidFill>
                <a:latin typeface="KaiTi"/>
                <a:ea typeface="KaiTi"/>
                <a:cs typeface="KaiTi"/>
                <a:hlinkClick r:id="rId10"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Times New Roman"/>
                <a:ea typeface="Times New Roman"/>
                <a:cs typeface="Times New Roman"/>
                <a:hlinkClick r:id="rId10"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9 </a:t>
            </a:r>
            <a:r>
              <a:rPr sz="1200" b="1" kern="0" spc="0" dirty="0">
                <a:solidFill>
                  <a:srgbClr val="000000">
                    <a:alpha val="100000"/>
                  </a:srgbClr>
                </a:solidFill>
                <a:latin typeface="KaiTi"/>
                <a:ea typeface="KaiTi"/>
                <a:cs typeface="KaiTi"/>
                <a:hlinkClick r:id="rId10"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章</a:t>
            </a:r>
            <a:r>
              <a:rPr sz="1200" kern="0" spc="0" dirty="0">
                <a:solidFill>
                  <a:srgbClr val="000000">
                    <a:alpha val="100000"/>
                  </a:srgbClr>
                </a:solidFill>
                <a:latin typeface="KaiTi"/>
                <a:ea typeface="KaiTi"/>
                <a:cs typeface="KaiTi"/>
                <a:hlinkClick r:id="rId10"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KaiTi"/>
                <a:ea typeface="KaiTi"/>
                <a:cs typeface="KaiTi"/>
                <a:hlinkClick r:id="rId10"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氧族元素</a:t>
            </a:r>
            <a:r>
              <a:rPr sz="1200" b="1" kern="0" spc="0" dirty="0">
                <a:solidFill>
                  <a:srgbClr val="000000">
                    <a:alpha val="100000"/>
                  </a:srgbClr>
                </a:solidFill>
                <a:latin typeface="Times New Roman"/>
                <a:ea typeface="Times New Roman"/>
                <a:cs typeface="Times New Roman"/>
                <a:hlinkClick r:id="rId10"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....................................................................................................................- 30 -</a:t>
            </a:r>
            <a:endParaRPr sz="1200" dirty="0">
              <a:latin typeface="Times New Roman"/>
              <a:ea typeface="Times New Roman"/>
              <a:cs typeface="Times New Roman"/>
            </a:endParaRPr>
          </a:p>
          <a:p>
            <a:pPr marL="13970" algn="l" rtl="0" eaLnBrk="0">
              <a:lnSpc>
                <a:spcPct val="90000"/>
              </a:lnSpc>
              <a:spcBef>
                <a:spcPts val="732"/>
              </a:spcBef>
              <a:tabLst/>
            </a:pPr>
            <a:r>
              <a:rPr sz="1200" b="1" kern="0" spc="0" dirty="0">
                <a:solidFill>
                  <a:srgbClr val="000000">
                    <a:alpha val="100000"/>
                  </a:srgbClr>
                </a:solidFill>
                <a:latin typeface="KaiTi"/>
                <a:ea typeface="KaiTi"/>
                <a:cs typeface="KaiTi"/>
                <a:hlinkClick r:id="rId11"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第</a:t>
            </a:r>
            <a:r>
              <a:rPr sz="1200" kern="0" spc="-210" dirty="0">
                <a:solidFill>
                  <a:srgbClr val="000000">
                    <a:alpha val="100000"/>
                  </a:srgbClr>
                </a:solidFill>
                <a:latin typeface="KaiTi"/>
                <a:ea typeface="KaiTi"/>
                <a:cs typeface="KaiTi"/>
                <a:hlinkClick r:id="rId11"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Times New Roman"/>
                <a:ea typeface="Times New Roman"/>
                <a:cs typeface="Times New Roman"/>
                <a:hlinkClick r:id="rId11"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10 </a:t>
            </a:r>
            <a:r>
              <a:rPr sz="1200" b="1" kern="0" spc="0" dirty="0">
                <a:solidFill>
                  <a:srgbClr val="000000">
                    <a:alpha val="100000"/>
                  </a:srgbClr>
                </a:solidFill>
                <a:latin typeface="KaiTi"/>
                <a:ea typeface="KaiTi"/>
                <a:cs typeface="KaiTi"/>
                <a:hlinkClick r:id="rId11"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章</a:t>
            </a:r>
            <a:r>
              <a:rPr sz="1200" kern="0" spc="0" dirty="0">
                <a:solidFill>
                  <a:srgbClr val="000000">
                    <a:alpha val="100000"/>
                  </a:srgbClr>
                </a:solidFill>
                <a:latin typeface="KaiTi"/>
                <a:ea typeface="KaiTi"/>
                <a:cs typeface="KaiTi"/>
                <a:hlinkClick r:id="rId11"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KaiTi"/>
                <a:ea typeface="KaiTi"/>
                <a:cs typeface="KaiTi"/>
                <a:hlinkClick r:id="rId11"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氮族元素</a:t>
            </a:r>
            <a:r>
              <a:rPr sz="1200" b="1" kern="0" spc="0" dirty="0">
                <a:solidFill>
                  <a:srgbClr val="000000">
                    <a:alpha val="100000"/>
                  </a:srgbClr>
                </a:solidFill>
                <a:latin typeface="Times New Roman"/>
                <a:ea typeface="Times New Roman"/>
                <a:cs typeface="Times New Roman"/>
                <a:hlinkClick r:id="rId11"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10" dirty="0">
                <a:solidFill>
                  <a:srgbClr val="000000">
                    <a:alpha val="100000"/>
                  </a:srgbClr>
                </a:solidFill>
                <a:latin typeface="Times New Roman"/>
                <a:ea typeface="Times New Roman"/>
                <a:cs typeface="Times New Roman"/>
                <a:hlinkClick r:id="rId11"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33 -</a:t>
            </a:r>
            <a:endParaRPr sz="1200" dirty="0">
              <a:latin typeface="Times New Roman"/>
              <a:ea typeface="Times New Roman"/>
              <a:cs typeface="Times New Roman"/>
            </a:endParaRPr>
          </a:p>
          <a:p>
            <a:pPr marL="13970" algn="l" rtl="0" eaLnBrk="0">
              <a:lnSpc>
                <a:spcPct val="90000"/>
              </a:lnSpc>
              <a:spcBef>
                <a:spcPts val="732"/>
              </a:spcBef>
              <a:tabLst/>
            </a:pPr>
            <a:r>
              <a:rPr sz="1200" b="1" kern="0" spc="0" dirty="0">
                <a:solidFill>
                  <a:srgbClr val="000000">
                    <a:alpha val="100000"/>
                  </a:srgbClr>
                </a:solidFill>
                <a:latin typeface="KaiTi"/>
                <a:ea typeface="KaiTi"/>
                <a:cs typeface="KaiTi"/>
                <a:hlinkClick r:id="rId12"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第</a:t>
            </a:r>
            <a:r>
              <a:rPr sz="1200" kern="0" spc="-220" dirty="0">
                <a:solidFill>
                  <a:srgbClr val="000000">
                    <a:alpha val="100000"/>
                  </a:srgbClr>
                </a:solidFill>
                <a:latin typeface="KaiTi"/>
                <a:ea typeface="KaiTi"/>
                <a:cs typeface="KaiTi"/>
                <a:hlinkClick r:id="rId12"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Times New Roman"/>
                <a:ea typeface="Times New Roman"/>
                <a:cs typeface="Times New Roman"/>
                <a:hlinkClick r:id="rId12"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11 </a:t>
            </a:r>
            <a:r>
              <a:rPr sz="1200" b="1" kern="0" spc="0" dirty="0">
                <a:solidFill>
                  <a:srgbClr val="000000">
                    <a:alpha val="100000"/>
                  </a:srgbClr>
                </a:solidFill>
                <a:latin typeface="KaiTi"/>
                <a:ea typeface="KaiTi"/>
                <a:cs typeface="KaiTi"/>
                <a:hlinkClick r:id="rId12"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章</a:t>
            </a:r>
            <a:r>
              <a:rPr sz="1200" kern="0" spc="0" dirty="0">
                <a:solidFill>
                  <a:srgbClr val="000000">
                    <a:alpha val="100000"/>
                  </a:srgbClr>
                </a:solidFill>
                <a:latin typeface="KaiTi"/>
                <a:ea typeface="KaiTi"/>
                <a:cs typeface="KaiTi"/>
                <a:hlinkClick r:id="rId12"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KaiTi"/>
                <a:ea typeface="KaiTi"/>
                <a:cs typeface="KaiTi"/>
                <a:hlinkClick r:id="rId12"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化学反应速率和化学平衡</a:t>
            </a:r>
            <a:r>
              <a:rPr sz="1200" b="1" kern="0" spc="0" dirty="0">
                <a:solidFill>
                  <a:srgbClr val="000000">
                    <a:alpha val="100000"/>
                  </a:srgbClr>
                </a:solidFill>
                <a:latin typeface="Times New Roman"/>
                <a:ea typeface="Times New Roman"/>
                <a:cs typeface="Times New Roman"/>
                <a:hlinkClick r:id="rId12"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a:t>
            </a:r>
            <a:r>
              <a:rPr sz="1200" b="1" kern="0" spc="-10" dirty="0">
                <a:solidFill>
                  <a:srgbClr val="000000">
                    <a:alpha val="100000"/>
                  </a:srgbClr>
                </a:solidFill>
                <a:latin typeface="Times New Roman"/>
                <a:ea typeface="Times New Roman"/>
                <a:cs typeface="Times New Roman"/>
                <a:hlinkClick r:id="rId12"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.- 36 -</a:t>
            </a:r>
            <a:endParaRPr sz="1200" dirty="0">
              <a:latin typeface="Times New Roman"/>
              <a:ea typeface="Times New Roman"/>
              <a:cs typeface="Times New Roman"/>
            </a:endParaRPr>
          </a:p>
          <a:p>
            <a:pPr marL="13970" algn="l" rtl="0" eaLnBrk="0">
              <a:lnSpc>
                <a:spcPct val="90000"/>
              </a:lnSpc>
              <a:spcBef>
                <a:spcPts val="732"/>
              </a:spcBef>
              <a:tabLst/>
            </a:pPr>
            <a:r>
              <a:rPr sz="1200" b="1" kern="0" spc="0" dirty="0">
                <a:solidFill>
                  <a:srgbClr val="000000">
                    <a:alpha val="100000"/>
                  </a:srgbClr>
                </a:solidFill>
                <a:latin typeface="KaiTi"/>
                <a:ea typeface="KaiTi"/>
                <a:cs typeface="KaiTi"/>
                <a:hlinkClick r:id="rId13"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第</a:t>
            </a:r>
            <a:r>
              <a:rPr sz="1200" kern="0" spc="-210" dirty="0">
                <a:solidFill>
                  <a:srgbClr val="000000">
                    <a:alpha val="100000"/>
                  </a:srgbClr>
                </a:solidFill>
                <a:latin typeface="KaiTi"/>
                <a:ea typeface="KaiTi"/>
                <a:cs typeface="KaiTi"/>
                <a:hlinkClick r:id="rId13"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Times New Roman"/>
                <a:ea typeface="Times New Roman"/>
                <a:cs typeface="Times New Roman"/>
                <a:hlinkClick r:id="rId13"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12 </a:t>
            </a:r>
            <a:r>
              <a:rPr sz="1200" b="1" kern="0" spc="0" dirty="0">
                <a:solidFill>
                  <a:srgbClr val="000000">
                    <a:alpha val="100000"/>
                  </a:srgbClr>
                </a:solidFill>
                <a:latin typeface="KaiTi"/>
                <a:ea typeface="KaiTi"/>
                <a:cs typeface="KaiTi"/>
                <a:hlinkClick r:id="rId13"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章</a:t>
            </a:r>
            <a:r>
              <a:rPr sz="1200" kern="0" spc="0" dirty="0">
                <a:solidFill>
                  <a:srgbClr val="000000">
                    <a:alpha val="100000"/>
                  </a:srgbClr>
                </a:solidFill>
                <a:latin typeface="KaiTi"/>
                <a:ea typeface="KaiTi"/>
                <a:cs typeface="KaiTi"/>
                <a:hlinkClick r:id="rId13"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KaiTi"/>
                <a:ea typeface="KaiTi"/>
                <a:cs typeface="KaiTi"/>
                <a:hlinkClick r:id="rId13"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电离平衡</a:t>
            </a:r>
            <a:r>
              <a:rPr sz="1200" b="1" kern="0" spc="0" dirty="0">
                <a:solidFill>
                  <a:srgbClr val="000000">
                    <a:alpha val="100000"/>
                  </a:srgbClr>
                </a:solidFill>
                <a:latin typeface="Times New Roman"/>
                <a:ea typeface="Times New Roman"/>
                <a:cs typeface="Times New Roman"/>
                <a:hlinkClick r:id="rId13"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10" dirty="0">
                <a:solidFill>
                  <a:srgbClr val="000000">
                    <a:alpha val="100000"/>
                  </a:srgbClr>
                </a:solidFill>
                <a:latin typeface="Times New Roman"/>
                <a:ea typeface="Times New Roman"/>
                <a:cs typeface="Times New Roman"/>
                <a:hlinkClick r:id="rId13"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39 -</a:t>
            </a:r>
            <a:endParaRPr sz="1200" dirty="0">
              <a:latin typeface="Times New Roman"/>
              <a:ea typeface="Times New Roman"/>
              <a:cs typeface="Times New Roman"/>
            </a:endParaRPr>
          </a:p>
          <a:p>
            <a:pPr marL="13970" algn="l" rtl="0" eaLnBrk="0">
              <a:lnSpc>
                <a:spcPct val="90000"/>
              </a:lnSpc>
              <a:spcBef>
                <a:spcPts val="732"/>
              </a:spcBef>
              <a:tabLst/>
            </a:pPr>
            <a:r>
              <a:rPr sz="1200" b="1" kern="0" spc="0" dirty="0">
                <a:solidFill>
                  <a:srgbClr val="000000">
                    <a:alpha val="100000"/>
                  </a:srgbClr>
                </a:solidFill>
                <a:latin typeface="KaiTi"/>
                <a:ea typeface="KaiTi"/>
                <a:cs typeface="KaiTi"/>
                <a:hlinkClick r:id="rId14"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第</a:t>
            </a:r>
            <a:r>
              <a:rPr sz="1200" kern="0" spc="-210" dirty="0">
                <a:solidFill>
                  <a:srgbClr val="000000">
                    <a:alpha val="100000"/>
                  </a:srgbClr>
                </a:solidFill>
                <a:latin typeface="KaiTi"/>
                <a:ea typeface="KaiTi"/>
                <a:cs typeface="KaiTi"/>
                <a:hlinkClick r:id="rId14"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Times New Roman"/>
                <a:ea typeface="Times New Roman"/>
                <a:cs typeface="Times New Roman"/>
                <a:hlinkClick r:id="rId14"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13 </a:t>
            </a:r>
            <a:r>
              <a:rPr sz="1200" b="1" kern="0" spc="0" dirty="0">
                <a:solidFill>
                  <a:srgbClr val="000000">
                    <a:alpha val="100000"/>
                  </a:srgbClr>
                </a:solidFill>
                <a:latin typeface="KaiTi"/>
                <a:ea typeface="KaiTi"/>
                <a:cs typeface="KaiTi"/>
                <a:hlinkClick r:id="rId14"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章</a:t>
            </a:r>
            <a:r>
              <a:rPr sz="1200" kern="0" spc="0" dirty="0">
                <a:solidFill>
                  <a:srgbClr val="000000">
                    <a:alpha val="100000"/>
                  </a:srgbClr>
                </a:solidFill>
                <a:latin typeface="KaiTi"/>
                <a:ea typeface="KaiTi"/>
                <a:cs typeface="KaiTi"/>
                <a:hlinkClick r:id="rId14"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KaiTi"/>
                <a:ea typeface="KaiTi"/>
                <a:cs typeface="KaiTi"/>
                <a:hlinkClick r:id="rId14"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化学反应类型</a:t>
            </a:r>
            <a:r>
              <a:rPr sz="1200" b="1" kern="0" spc="0" dirty="0">
                <a:solidFill>
                  <a:srgbClr val="000000">
                    <a:alpha val="100000"/>
                  </a:srgbClr>
                </a:solidFill>
                <a:latin typeface="Times New Roman"/>
                <a:ea typeface="Times New Roman"/>
                <a:cs typeface="Times New Roman"/>
                <a:hlinkClick r:id="rId14"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a:t>
            </a:r>
            <a:r>
              <a:rPr sz="1200" b="1" kern="0" spc="-10" dirty="0">
                <a:solidFill>
                  <a:srgbClr val="000000">
                    <a:alpha val="100000"/>
                  </a:srgbClr>
                </a:solidFill>
                <a:latin typeface="Times New Roman"/>
                <a:ea typeface="Times New Roman"/>
                <a:cs typeface="Times New Roman"/>
                <a:hlinkClick r:id="rId14"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41 -</a:t>
            </a:r>
            <a:endParaRPr sz="1200" dirty="0">
              <a:latin typeface="Times New Roman"/>
              <a:ea typeface="Times New Roman"/>
              <a:cs typeface="Times New Roman"/>
            </a:endParaRPr>
          </a:p>
          <a:p>
            <a:pPr marL="13970" algn="l" rtl="0" eaLnBrk="0">
              <a:lnSpc>
                <a:spcPct val="90000"/>
              </a:lnSpc>
              <a:spcBef>
                <a:spcPts val="732"/>
              </a:spcBef>
              <a:tabLst/>
            </a:pPr>
            <a:r>
              <a:rPr sz="1200" b="1" kern="0" spc="0" dirty="0">
                <a:solidFill>
                  <a:srgbClr val="000000">
                    <a:alpha val="100000"/>
                  </a:srgbClr>
                </a:solidFill>
                <a:latin typeface="KaiTi"/>
                <a:ea typeface="KaiTi"/>
                <a:cs typeface="KaiTi"/>
                <a:hlinkClick r:id="rId15"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第</a:t>
            </a:r>
            <a:r>
              <a:rPr sz="1200" kern="0" spc="-210" dirty="0">
                <a:solidFill>
                  <a:srgbClr val="000000">
                    <a:alpha val="100000"/>
                  </a:srgbClr>
                </a:solidFill>
                <a:latin typeface="KaiTi"/>
                <a:ea typeface="KaiTi"/>
                <a:cs typeface="KaiTi"/>
                <a:hlinkClick r:id="rId15"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Times New Roman"/>
                <a:ea typeface="Times New Roman"/>
                <a:cs typeface="Times New Roman"/>
                <a:hlinkClick r:id="rId15"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14~15 </a:t>
            </a:r>
            <a:r>
              <a:rPr sz="1200" b="1" kern="0" spc="0" dirty="0">
                <a:solidFill>
                  <a:srgbClr val="000000">
                    <a:alpha val="100000"/>
                  </a:srgbClr>
                </a:solidFill>
                <a:latin typeface="KaiTi"/>
                <a:ea typeface="KaiTi"/>
                <a:cs typeface="KaiTi"/>
                <a:hlinkClick r:id="rId15"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章</a:t>
            </a:r>
            <a:r>
              <a:rPr sz="1200" kern="0" spc="0" dirty="0">
                <a:solidFill>
                  <a:srgbClr val="000000">
                    <a:alpha val="100000"/>
                  </a:srgbClr>
                </a:solidFill>
                <a:latin typeface="KaiTi"/>
                <a:ea typeface="KaiTi"/>
                <a:cs typeface="KaiTi"/>
                <a:hlinkClick r:id="rId15"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KaiTi"/>
                <a:ea typeface="KaiTi"/>
                <a:cs typeface="KaiTi"/>
                <a:hlinkClick r:id="rId15"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烃</a:t>
            </a:r>
            <a:r>
              <a:rPr sz="1200" b="1" kern="0" spc="0" dirty="0">
                <a:solidFill>
                  <a:srgbClr val="000000">
                    <a:alpha val="100000"/>
                  </a:srgbClr>
                </a:solidFill>
                <a:latin typeface="Times New Roman"/>
                <a:ea typeface="Times New Roman"/>
                <a:cs typeface="Times New Roman"/>
                <a:hlinkClick r:id="rId15"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a:t>
            </a:r>
            <a:r>
              <a:rPr sz="1200" b="1" kern="0" spc="0" dirty="0">
                <a:solidFill>
                  <a:srgbClr val="000000">
                    <a:alpha val="100000"/>
                  </a:srgbClr>
                </a:solidFill>
                <a:latin typeface="KaiTi"/>
                <a:ea typeface="KaiTi"/>
                <a:cs typeface="KaiTi"/>
                <a:hlinkClick r:id="rId15"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烃的衍生物</a:t>
            </a:r>
            <a:r>
              <a:rPr sz="1200" kern="0" spc="-250" dirty="0">
                <a:solidFill>
                  <a:srgbClr val="000000">
                    <a:alpha val="100000"/>
                  </a:srgbClr>
                </a:solidFill>
                <a:latin typeface="KaiTi"/>
                <a:ea typeface="KaiTi"/>
                <a:cs typeface="KaiTi"/>
                <a:hlinkClick r:id="rId15"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Times New Roman"/>
                <a:ea typeface="Times New Roman"/>
                <a:cs typeface="Times New Roman"/>
                <a:hlinkClick r:id="rId15"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a:t>
            </a:r>
            <a:r>
              <a:rPr sz="1200" b="1" kern="0" spc="-10" dirty="0">
                <a:solidFill>
                  <a:srgbClr val="000000">
                    <a:alpha val="100000"/>
                  </a:srgbClr>
                </a:solidFill>
                <a:latin typeface="Times New Roman"/>
                <a:ea typeface="Times New Roman"/>
                <a:cs typeface="Times New Roman"/>
                <a:hlinkClick r:id="rId15"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...............- 43 -</a:t>
            </a:r>
            <a:endParaRPr sz="1200" dirty="0">
              <a:latin typeface="Times New Roman"/>
              <a:ea typeface="Times New Roman"/>
              <a:cs typeface="Times New Roman"/>
            </a:endParaRPr>
          </a:p>
          <a:p>
            <a:pPr marL="12700" algn="l" rtl="0" eaLnBrk="0">
              <a:lnSpc>
                <a:spcPct val="90000"/>
              </a:lnSpc>
              <a:spcBef>
                <a:spcPts val="732"/>
              </a:spcBef>
              <a:tabLst/>
            </a:pPr>
            <a:r>
              <a:rPr sz="1200" b="1" kern="0" spc="0" dirty="0">
                <a:solidFill>
                  <a:srgbClr val="000000">
                    <a:alpha val="100000"/>
                  </a:srgbClr>
                </a:solidFill>
                <a:latin typeface="KaiTi"/>
                <a:ea typeface="KaiTi"/>
                <a:cs typeface="KaiTi"/>
                <a:hlinkClick r:id="rId16"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专题</a:t>
            </a:r>
            <a:r>
              <a:rPr sz="1200" kern="0" spc="-210" dirty="0">
                <a:solidFill>
                  <a:srgbClr val="000000">
                    <a:alpha val="100000"/>
                  </a:srgbClr>
                </a:solidFill>
                <a:latin typeface="KaiTi"/>
                <a:ea typeface="KaiTi"/>
                <a:cs typeface="KaiTi"/>
                <a:hlinkClick r:id="rId16"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Times New Roman"/>
                <a:ea typeface="Times New Roman"/>
                <a:cs typeface="Times New Roman"/>
                <a:hlinkClick r:id="rId16"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1      </a:t>
            </a:r>
            <a:r>
              <a:rPr sz="1200" b="1" kern="0" spc="0" dirty="0">
                <a:solidFill>
                  <a:srgbClr val="000000">
                    <a:alpha val="100000"/>
                  </a:srgbClr>
                </a:solidFill>
                <a:latin typeface="KaiTi"/>
                <a:ea typeface="KaiTi"/>
                <a:cs typeface="KaiTi"/>
                <a:hlinkClick r:id="rId16"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计算题公式汇总</a:t>
            </a:r>
            <a:r>
              <a:rPr sz="1200" b="1" kern="0" spc="0" dirty="0">
                <a:solidFill>
                  <a:srgbClr val="000000">
                    <a:alpha val="100000"/>
                  </a:srgbClr>
                </a:solidFill>
                <a:latin typeface="Times New Roman"/>
                <a:ea typeface="Times New Roman"/>
                <a:cs typeface="Times New Roman"/>
                <a:hlinkClick r:id="rId16"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10" dirty="0">
                <a:solidFill>
                  <a:srgbClr val="000000">
                    <a:alpha val="100000"/>
                  </a:srgbClr>
                </a:solidFill>
                <a:latin typeface="Times New Roman"/>
                <a:ea typeface="Times New Roman"/>
                <a:cs typeface="Times New Roman"/>
                <a:hlinkClick r:id="rId16"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46 -</a:t>
            </a:r>
            <a:endParaRPr sz="1200" dirty="0">
              <a:latin typeface="Times New Roman"/>
              <a:ea typeface="Times New Roman"/>
              <a:cs typeface="Times New Roman"/>
            </a:endParaRPr>
          </a:p>
          <a:p>
            <a:pPr marL="12700" algn="l" rtl="0" eaLnBrk="0">
              <a:lnSpc>
                <a:spcPct val="90000"/>
              </a:lnSpc>
              <a:spcBef>
                <a:spcPts val="734"/>
              </a:spcBef>
              <a:tabLst/>
            </a:pPr>
            <a:r>
              <a:rPr sz="1200" b="1" kern="0" spc="0" dirty="0">
                <a:solidFill>
                  <a:srgbClr val="000000">
                    <a:alpha val="100000"/>
                  </a:srgbClr>
                </a:solidFill>
                <a:latin typeface="KaiTi"/>
                <a:ea typeface="KaiTi"/>
                <a:cs typeface="KaiTi"/>
                <a:hlinkClick r:id="rId17"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专题</a:t>
            </a:r>
            <a:r>
              <a:rPr sz="1200" kern="0" spc="-260" dirty="0">
                <a:solidFill>
                  <a:srgbClr val="000000">
                    <a:alpha val="100000"/>
                  </a:srgbClr>
                </a:solidFill>
                <a:latin typeface="KaiTi"/>
                <a:ea typeface="KaiTi"/>
                <a:cs typeface="KaiTi"/>
                <a:hlinkClick r:id="rId17"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Times New Roman"/>
                <a:ea typeface="Times New Roman"/>
                <a:cs typeface="Times New Roman"/>
                <a:hlinkClick r:id="rId17"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2      </a:t>
            </a:r>
            <a:r>
              <a:rPr sz="1200" b="1" kern="0" spc="0" dirty="0">
                <a:solidFill>
                  <a:srgbClr val="000000">
                    <a:alpha val="100000"/>
                  </a:srgbClr>
                </a:solidFill>
                <a:latin typeface="KaiTi"/>
                <a:ea typeface="KaiTi"/>
                <a:cs typeface="KaiTi"/>
                <a:hlinkClick r:id="rId17"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气体性质总结及制备收集方法</a:t>
            </a:r>
            <a:r>
              <a:rPr sz="1200" b="1" kern="0" spc="0" dirty="0">
                <a:solidFill>
                  <a:srgbClr val="000000">
                    <a:alpha val="100000"/>
                  </a:srgbClr>
                </a:solidFill>
                <a:latin typeface="Times New Roman"/>
                <a:ea typeface="Times New Roman"/>
                <a:cs typeface="Times New Roman"/>
                <a:hlinkClick r:id="rId17"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...............................................................................- 47</a:t>
            </a:r>
            <a:r>
              <a:rPr sz="1200" b="1" kern="0" spc="-10" dirty="0">
                <a:solidFill>
                  <a:srgbClr val="000000">
                    <a:alpha val="100000"/>
                  </a:srgbClr>
                </a:solidFill>
                <a:latin typeface="Times New Roman"/>
                <a:ea typeface="Times New Roman"/>
                <a:cs typeface="Times New Roman"/>
                <a:hlinkClick r:id="rId17"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endParaRPr sz="1200" dirty="0">
              <a:latin typeface="Times New Roman"/>
              <a:ea typeface="Times New Roman"/>
              <a:cs typeface="Times New Roman"/>
            </a:endParaRPr>
          </a:p>
          <a:p>
            <a:pPr marL="12700" algn="l" rtl="0" eaLnBrk="0">
              <a:lnSpc>
                <a:spcPct val="90000"/>
              </a:lnSpc>
              <a:spcBef>
                <a:spcPts val="732"/>
              </a:spcBef>
              <a:tabLst/>
            </a:pPr>
            <a:r>
              <a:rPr sz="1200" b="1" kern="0" spc="0" dirty="0">
                <a:solidFill>
                  <a:srgbClr val="000000">
                    <a:alpha val="100000"/>
                  </a:srgbClr>
                </a:solidFill>
                <a:latin typeface="KaiTi"/>
                <a:ea typeface="KaiTi"/>
                <a:cs typeface="KaiTi"/>
                <a:hlinkClick r:id="rId18"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专题</a:t>
            </a:r>
            <a:r>
              <a:rPr sz="1200" kern="0" spc="-270" dirty="0">
                <a:solidFill>
                  <a:srgbClr val="000000">
                    <a:alpha val="100000"/>
                  </a:srgbClr>
                </a:solidFill>
                <a:latin typeface="KaiTi"/>
                <a:ea typeface="KaiTi"/>
                <a:cs typeface="KaiTi"/>
                <a:hlinkClick r:id="rId18"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Times New Roman"/>
                <a:ea typeface="Times New Roman"/>
                <a:cs typeface="Times New Roman"/>
                <a:hlinkClick r:id="rId18"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3      </a:t>
            </a:r>
            <a:r>
              <a:rPr sz="1200" b="1" kern="0" spc="0" dirty="0">
                <a:solidFill>
                  <a:srgbClr val="000000">
                    <a:alpha val="100000"/>
                  </a:srgbClr>
                </a:solidFill>
                <a:latin typeface="KaiTi"/>
                <a:ea typeface="KaiTi"/>
                <a:cs typeface="KaiTi"/>
                <a:hlinkClick r:id="rId18"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化学常见元素名称对照表</a:t>
            </a:r>
            <a:r>
              <a:rPr sz="1200" b="1" kern="0" spc="0" dirty="0">
                <a:solidFill>
                  <a:srgbClr val="000000">
                    <a:alpha val="100000"/>
                  </a:srgbClr>
                </a:solidFill>
                <a:latin typeface="Times New Roman"/>
                <a:ea typeface="Times New Roman"/>
                <a:cs typeface="Times New Roman"/>
                <a:hlinkClick r:id="rId18"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.......................................................................................- 49 -</a:t>
            </a:r>
            <a:endParaRPr sz="1200" dirty="0">
              <a:latin typeface="Times New Roman"/>
              <a:ea typeface="Times New Roman"/>
              <a:cs typeface="Times New Roman"/>
            </a:endParaRPr>
          </a:p>
          <a:p>
            <a:pPr marL="12700" algn="l" rtl="0" eaLnBrk="0">
              <a:lnSpc>
                <a:spcPct val="90000"/>
              </a:lnSpc>
              <a:spcBef>
                <a:spcPts val="732"/>
              </a:spcBef>
              <a:tabLst/>
            </a:pPr>
            <a:r>
              <a:rPr sz="1200" b="1" kern="0" spc="0" dirty="0">
                <a:solidFill>
                  <a:srgbClr val="000000">
                    <a:alpha val="100000"/>
                  </a:srgbClr>
                </a:solidFill>
                <a:latin typeface="KaiTi"/>
                <a:ea typeface="KaiTi"/>
                <a:cs typeface="KaiTi"/>
                <a:hlinkClick r:id="rId18"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专题</a:t>
            </a:r>
            <a:r>
              <a:rPr sz="1200" kern="0" spc="-270" dirty="0">
                <a:solidFill>
                  <a:srgbClr val="000000">
                    <a:alpha val="100000"/>
                  </a:srgbClr>
                </a:solidFill>
                <a:latin typeface="KaiTi"/>
                <a:ea typeface="KaiTi"/>
                <a:cs typeface="KaiTi"/>
                <a:hlinkClick r:id="rId18"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Times New Roman"/>
                <a:ea typeface="Times New Roman"/>
                <a:cs typeface="Times New Roman"/>
                <a:hlinkClick r:id="rId18"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4      </a:t>
            </a:r>
            <a:r>
              <a:rPr sz="1200" b="1" kern="0" spc="0" dirty="0">
                <a:solidFill>
                  <a:srgbClr val="000000">
                    <a:alpha val="100000"/>
                  </a:srgbClr>
                </a:solidFill>
                <a:latin typeface="KaiTi"/>
                <a:ea typeface="KaiTi"/>
                <a:cs typeface="KaiTi"/>
                <a:hlinkClick r:id="rId18"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化学常见元素的氧化数</a:t>
            </a:r>
            <a:r>
              <a:rPr sz="1200" b="1" kern="0" spc="0" dirty="0">
                <a:solidFill>
                  <a:srgbClr val="000000">
                    <a:alpha val="100000"/>
                  </a:srgbClr>
                </a:solidFill>
                <a:latin typeface="Times New Roman"/>
                <a:ea typeface="Times New Roman"/>
                <a:cs typeface="Times New Roman"/>
                <a:hlinkClick r:id="rId18"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...........................................................................................- 49 -</a:t>
            </a:r>
            <a:endParaRPr sz="1200" dirty="0">
              <a:latin typeface="Times New Roman"/>
              <a:ea typeface="Times New Roman"/>
              <a:cs typeface="Times New Roman"/>
            </a:endParaRPr>
          </a:p>
          <a:p>
            <a:pPr marL="12700" algn="l" rtl="0" eaLnBrk="0">
              <a:lnSpc>
                <a:spcPct val="90000"/>
              </a:lnSpc>
              <a:spcBef>
                <a:spcPts val="732"/>
              </a:spcBef>
              <a:tabLst/>
            </a:pPr>
            <a:r>
              <a:rPr sz="1200" b="1" kern="0" spc="0" dirty="0">
                <a:solidFill>
                  <a:srgbClr val="000000">
                    <a:alpha val="100000"/>
                  </a:srgbClr>
                </a:solidFill>
                <a:latin typeface="KaiTi"/>
                <a:ea typeface="KaiTi"/>
                <a:cs typeface="KaiTi"/>
                <a:hlinkClick r:id="rId19"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专题</a:t>
            </a:r>
            <a:r>
              <a:rPr sz="1200" kern="0" spc="-250" dirty="0">
                <a:solidFill>
                  <a:srgbClr val="000000">
                    <a:alpha val="100000"/>
                  </a:srgbClr>
                </a:solidFill>
                <a:latin typeface="KaiTi"/>
                <a:ea typeface="KaiTi"/>
                <a:cs typeface="KaiTi"/>
                <a:hlinkClick r:id="rId19"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Times New Roman"/>
                <a:ea typeface="Times New Roman"/>
                <a:cs typeface="Times New Roman"/>
                <a:hlinkClick r:id="rId19"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5      </a:t>
            </a:r>
            <a:r>
              <a:rPr sz="1200" b="1" kern="0" spc="0" dirty="0">
                <a:solidFill>
                  <a:srgbClr val="000000">
                    <a:alpha val="100000"/>
                  </a:srgbClr>
                </a:solidFill>
                <a:latin typeface="KaiTi"/>
                <a:ea typeface="KaiTi"/>
                <a:cs typeface="KaiTi"/>
                <a:hlinkClick r:id="rId19"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常见化合物命名规则</a:t>
            </a:r>
            <a:r>
              <a:rPr sz="1200" b="1" kern="0" spc="0" dirty="0">
                <a:solidFill>
                  <a:srgbClr val="000000">
                    <a:alpha val="100000"/>
                  </a:srgbClr>
                </a:solidFill>
                <a:latin typeface="Times New Roman"/>
                <a:ea typeface="Times New Roman"/>
                <a:cs typeface="Times New Roman"/>
                <a:hlinkClick r:id="rId19"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...............................................................................................- 50 </a:t>
            </a:r>
            <a:r>
              <a:rPr sz="1200" b="1" kern="0" spc="-10" dirty="0">
                <a:solidFill>
                  <a:srgbClr val="000000">
                    <a:alpha val="100000"/>
                  </a:srgbClr>
                </a:solidFill>
                <a:latin typeface="Times New Roman"/>
                <a:ea typeface="Times New Roman"/>
                <a:cs typeface="Times New Roman"/>
                <a:hlinkClick r:id="rId19"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a:t>
            </a:r>
            <a:endParaRPr sz="1200" dirty="0">
              <a:latin typeface="Times New Roman"/>
              <a:ea typeface="Times New Roman"/>
              <a:cs typeface="Times New Roman"/>
            </a:endParaRPr>
          </a:p>
          <a:p>
            <a:pPr marL="12700" algn="l" rtl="0" eaLnBrk="0">
              <a:lnSpc>
                <a:spcPct val="90000"/>
              </a:lnSpc>
              <a:spcBef>
                <a:spcPts val="732"/>
              </a:spcBef>
              <a:tabLst/>
            </a:pPr>
            <a:r>
              <a:rPr sz="1200" b="1" kern="0" spc="0" dirty="0">
                <a:solidFill>
                  <a:srgbClr val="000000">
                    <a:alpha val="100000"/>
                  </a:srgbClr>
                </a:solidFill>
                <a:latin typeface="KaiTi"/>
                <a:ea typeface="KaiTi"/>
                <a:cs typeface="KaiTi"/>
                <a:hlinkClick r:id="rId20"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专题</a:t>
            </a:r>
            <a:r>
              <a:rPr sz="1200" kern="0" spc="-250" dirty="0">
                <a:solidFill>
                  <a:srgbClr val="000000">
                    <a:alpha val="100000"/>
                  </a:srgbClr>
                </a:solidFill>
                <a:latin typeface="KaiTi"/>
                <a:ea typeface="KaiTi"/>
                <a:cs typeface="KaiTi"/>
                <a:hlinkClick r:id="rId20"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Times New Roman"/>
                <a:ea typeface="Times New Roman"/>
                <a:cs typeface="Times New Roman"/>
                <a:hlinkClick r:id="rId20"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6      </a:t>
            </a:r>
            <a:r>
              <a:rPr sz="1200" b="1" kern="0" spc="0" dirty="0">
                <a:solidFill>
                  <a:srgbClr val="000000">
                    <a:alpha val="100000"/>
                  </a:srgbClr>
                </a:solidFill>
                <a:latin typeface="KaiTi"/>
                <a:ea typeface="KaiTi"/>
                <a:cs typeface="KaiTi"/>
                <a:hlinkClick r:id="rId20"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常见化合物汉语命名</a:t>
            </a:r>
            <a:r>
              <a:rPr sz="1200" b="1" kern="0" spc="0" dirty="0">
                <a:solidFill>
                  <a:srgbClr val="000000">
                    <a:alpha val="100000"/>
                  </a:srgbClr>
                </a:solidFill>
                <a:latin typeface="Times New Roman"/>
                <a:ea typeface="Times New Roman"/>
                <a:cs typeface="Times New Roman"/>
                <a:hlinkClick r:id="rId20"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...............................................................................................- 51 </a:t>
            </a:r>
            <a:r>
              <a:rPr sz="1200" b="1" kern="0" spc="-10" dirty="0">
                <a:solidFill>
                  <a:srgbClr val="000000">
                    <a:alpha val="100000"/>
                  </a:srgbClr>
                </a:solidFill>
                <a:latin typeface="Times New Roman"/>
                <a:ea typeface="Times New Roman"/>
                <a:cs typeface="Times New Roman"/>
                <a:hlinkClick r:id="rId20"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a:t>
            </a:r>
            <a:endParaRPr sz="1200" dirty="0">
              <a:latin typeface="Times New Roman"/>
              <a:ea typeface="Times New Roman"/>
              <a:cs typeface="Times New Roman"/>
            </a:endParaRPr>
          </a:p>
          <a:p>
            <a:pPr marL="12700" algn="l" rtl="0" eaLnBrk="0">
              <a:lnSpc>
                <a:spcPct val="90000"/>
              </a:lnSpc>
              <a:spcBef>
                <a:spcPts val="732"/>
              </a:spcBef>
              <a:tabLst/>
            </a:pPr>
            <a:r>
              <a:rPr sz="1200" b="1" kern="0" spc="0" dirty="0">
                <a:solidFill>
                  <a:srgbClr val="000000">
                    <a:alpha val="100000"/>
                  </a:srgbClr>
                </a:solidFill>
                <a:latin typeface="KaiTi"/>
                <a:ea typeface="KaiTi"/>
                <a:cs typeface="KaiTi"/>
                <a:hlinkClick r:id="rId21"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专题</a:t>
            </a:r>
            <a:r>
              <a:rPr sz="1200" kern="0" spc="-240" dirty="0">
                <a:solidFill>
                  <a:srgbClr val="000000">
                    <a:alpha val="100000"/>
                  </a:srgbClr>
                </a:solidFill>
                <a:latin typeface="KaiTi"/>
                <a:ea typeface="KaiTi"/>
                <a:cs typeface="KaiTi"/>
                <a:hlinkClick r:id="rId21"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Times New Roman"/>
                <a:ea typeface="Times New Roman"/>
                <a:cs typeface="Times New Roman"/>
                <a:hlinkClick r:id="rId21"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7      </a:t>
            </a:r>
            <a:r>
              <a:rPr sz="1200" b="1" kern="0" spc="0" dirty="0">
                <a:solidFill>
                  <a:srgbClr val="000000">
                    <a:alpha val="100000"/>
                  </a:srgbClr>
                </a:solidFill>
                <a:latin typeface="KaiTi"/>
                <a:ea typeface="KaiTi"/>
                <a:cs typeface="KaiTi"/>
                <a:hlinkClick r:id="rId21"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物质分类</a:t>
            </a:r>
            <a:r>
              <a:rPr sz="1200" b="1" kern="0" spc="0" dirty="0">
                <a:solidFill>
                  <a:srgbClr val="000000">
                    <a:alpha val="100000"/>
                  </a:srgbClr>
                </a:solidFill>
                <a:latin typeface="Times New Roman"/>
                <a:ea typeface="Times New Roman"/>
                <a:cs typeface="Times New Roman"/>
                <a:hlinkClick r:id="rId21"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...................................................................................................................- 53 -</a:t>
            </a:r>
            <a:endParaRPr sz="1200" dirty="0">
              <a:latin typeface="Times New Roman"/>
              <a:ea typeface="Times New Roman"/>
              <a:cs typeface="Times New Roman"/>
            </a:endParaRPr>
          </a:p>
          <a:p>
            <a:pPr marL="12700" algn="l" rtl="0" eaLnBrk="0">
              <a:lnSpc>
                <a:spcPct val="90000"/>
              </a:lnSpc>
              <a:spcBef>
                <a:spcPts val="732"/>
              </a:spcBef>
              <a:tabLst/>
            </a:pPr>
            <a:r>
              <a:rPr sz="1200" b="1" kern="0" spc="10" dirty="0">
                <a:solidFill>
                  <a:srgbClr val="000000">
                    <a:alpha val="100000"/>
                  </a:srgbClr>
                </a:solidFill>
                <a:latin typeface="KaiTi"/>
                <a:ea typeface="KaiTi"/>
                <a:cs typeface="KaiTi"/>
                <a:hlinkClick r:id="rId21"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专题</a:t>
            </a:r>
            <a:r>
              <a:rPr sz="1200" kern="0" spc="-250" dirty="0">
                <a:solidFill>
                  <a:srgbClr val="000000">
                    <a:alpha val="100000"/>
                  </a:srgbClr>
                </a:solidFill>
                <a:latin typeface="KaiTi"/>
                <a:ea typeface="KaiTi"/>
                <a:cs typeface="KaiTi"/>
                <a:hlinkClick r:id="rId21"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10" dirty="0">
                <a:solidFill>
                  <a:srgbClr val="000000">
                    <a:alpha val="100000"/>
                  </a:srgbClr>
                </a:solidFill>
                <a:latin typeface="Times New Roman"/>
                <a:ea typeface="Times New Roman"/>
                <a:cs typeface="Times New Roman"/>
                <a:hlinkClick r:id="rId21"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8     “</a:t>
            </a:r>
            <a:r>
              <a:rPr sz="1200" b="1" kern="0" spc="10" dirty="0">
                <a:solidFill>
                  <a:srgbClr val="000000">
                    <a:alpha val="100000"/>
                  </a:srgbClr>
                </a:solidFill>
                <a:latin typeface="KaiTi"/>
                <a:ea typeface="KaiTi"/>
                <a:cs typeface="KaiTi"/>
                <a:hlinkClick r:id="rId21"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几同</a:t>
            </a:r>
            <a:r>
              <a:rPr sz="1200" b="1" kern="0" spc="10" dirty="0">
                <a:solidFill>
                  <a:srgbClr val="000000">
                    <a:alpha val="100000"/>
                  </a:srgbClr>
                </a:solidFill>
                <a:latin typeface="Times New Roman"/>
                <a:ea typeface="Times New Roman"/>
                <a:cs typeface="Times New Roman"/>
                <a:hlinkClick r:id="rId21"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a:t>
            </a:r>
            <a:r>
              <a:rPr sz="1200" b="1" kern="0" spc="10" dirty="0">
                <a:solidFill>
                  <a:srgbClr val="000000">
                    <a:alpha val="100000"/>
                  </a:srgbClr>
                </a:solidFill>
                <a:latin typeface="KaiTi"/>
                <a:ea typeface="KaiTi"/>
                <a:cs typeface="KaiTi"/>
                <a:hlinkClick r:id="rId21"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的区别</a:t>
            </a:r>
            <a:r>
              <a:rPr sz="1200" b="1" kern="0" spc="10" dirty="0">
                <a:solidFill>
                  <a:srgbClr val="000000">
                    <a:alpha val="100000"/>
                  </a:srgbClr>
                </a:solidFill>
                <a:latin typeface="Times New Roman"/>
                <a:ea typeface="Times New Roman"/>
                <a:cs typeface="Times New Roman"/>
                <a:hlinkClick r:id="rId21"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a:t>
            </a:r>
            <a:r>
              <a:rPr sz="1200" b="1" kern="0" spc="0" dirty="0">
                <a:solidFill>
                  <a:srgbClr val="000000">
                    <a:alpha val="100000"/>
                  </a:srgbClr>
                </a:solidFill>
                <a:latin typeface="Times New Roman"/>
                <a:ea typeface="Times New Roman"/>
                <a:cs typeface="Times New Roman"/>
                <a:hlinkClick r:id="rId21"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a:t>
            </a:r>
            <a:r>
              <a:rPr sz="1200" b="1" kern="0" spc="40" dirty="0">
                <a:solidFill>
                  <a:srgbClr val="000000">
                    <a:alpha val="100000"/>
                  </a:srgbClr>
                </a:solidFill>
                <a:latin typeface="Times New Roman"/>
                <a:ea typeface="Times New Roman"/>
                <a:cs typeface="Times New Roman"/>
                <a:hlinkClick r:id="rId21"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Times New Roman"/>
                <a:ea typeface="Times New Roman"/>
                <a:cs typeface="Times New Roman"/>
                <a:hlinkClick r:id="rId21"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53</a:t>
            </a:r>
            <a:r>
              <a:rPr sz="1200" b="1" kern="0" spc="30" dirty="0">
                <a:solidFill>
                  <a:srgbClr val="000000">
                    <a:alpha val="100000"/>
                  </a:srgbClr>
                </a:solidFill>
                <a:latin typeface="Times New Roman"/>
                <a:ea typeface="Times New Roman"/>
                <a:cs typeface="Times New Roman"/>
                <a:hlinkClick r:id="rId21"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Times New Roman"/>
                <a:ea typeface="Times New Roman"/>
                <a:cs typeface="Times New Roman"/>
                <a:hlinkClick r:id="rId21"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a:t>
            </a:r>
            <a:endParaRPr sz="1200" dirty="0">
              <a:latin typeface="Times New Roman"/>
              <a:ea typeface="Times New Roman"/>
              <a:cs typeface="Times New Roman"/>
            </a:endParaRPr>
          </a:p>
          <a:p>
            <a:pPr marL="12700" algn="l" rtl="0" eaLnBrk="0">
              <a:lnSpc>
                <a:spcPct val="90000"/>
              </a:lnSpc>
              <a:spcBef>
                <a:spcPts val="732"/>
              </a:spcBef>
              <a:tabLst/>
            </a:pPr>
            <a:r>
              <a:rPr sz="1200" b="1" kern="0" spc="0" dirty="0">
                <a:solidFill>
                  <a:srgbClr val="000000">
                    <a:alpha val="100000"/>
                  </a:srgbClr>
                </a:solidFill>
                <a:latin typeface="KaiTi"/>
                <a:ea typeface="KaiTi"/>
                <a:cs typeface="KaiTi"/>
                <a:hlinkClick r:id="rId22"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专题</a:t>
            </a:r>
            <a:r>
              <a:rPr sz="1200" kern="0" spc="-250" dirty="0">
                <a:solidFill>
                  <a:srgbClr val="000000">
                    <a:alpha val="100000"/>
                  </a:srgbClr>
                </a:solidFill>
                <a:latin typeface="KaiTi"/>
                <a:ea typeface="KaiTi"/>
                <a:cs typeface="KaiTi"/>
                <a:hlinkClick r:id="rId22"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Times New Roman"/>
                <a:ea typeface="Times New Roman"/>
                <a:cs typeface="Times New Roman"/>
                <a:hlinkClick r:id="rId22"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9      </a:t>
            </a:r>
            <a:r>
              <a:rPr sz="1200" b="1" kern="0" spc="0" dirty="0">
                <a:solidFill>
                  <a:srgbClr val="000000">
                    <a:alpha val="100000"/>
                  </a:srgbClr>
                </a:solidFill>
                <a:latin typeface="KaiTi"/>
                <a:ea typeface="KaiTi"/>
                <a:cs typeface="KaiTi"/>
                <a:hlinkClick r:id="rId22"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常见离子的检验方法</a:t>
            </a:r>
            <a:r>
              <a:rPr sz="1200" b="1" kern="0" spc="0" dirty="0">
                <a:solidFill>
                  <a:srgbClr val="000000">
                    <a:alpha val="100000"/>
                  </a:srgbClr>
                </a:solidFill>
                <a:latin typeface="Times New Roman"/>
                <a:ea typeface="Times New Roman"/>
                <a:cs typeface="Times New Roman"/>
                <a:hlinkClick r:id="rId22"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...............................................................................................- 54 </a:t>
            </a:r>
            <a:r>
              <a:rPr sz="1200" b="1" kern="0" spc="-10" dirty="0">
                <a:solidFill>
                  <a:srgbClr val="000000">
                    <a:alpha val="100000"/>
                  </a:srgbClr>
                </a:solidFill>
                <a:latin typeface="Times New Roman"/>
                <a:ea typeface="Times New Roman"/>
                <a:cs typeface="Times New Roman"/>
                <a:hlinkClick r:id="rId22"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a:t>
            </a:r>
            <a:endParaRPr sz="1200" dirty="0">
              <a:latin typeface="Times New Roman"/>
              <a:ea typeface="Times New Roman"/>
              <a:cs typeface="Times New Roman"/>
            </a:endParaRPr>
          </a:p>
          <a:p>
            <a:pPr marL="12700" algn="l" rtl="0" eaLnBrk="0">
              <a:lnSpc>
                <a:spcPct val="90000"/>
              </a:lnSpc>
              <a:spcBef>
                <a:spcPts val="735"/>
              </a:spcBef>
              <a:tabLst/>
            </a:pPr>
            <a:r>
              <a:rPr sz="1200" b="1" kern="0" spc="0" dirty="0">
                <a:solidFill>
                  <a:srgbClr val="000000">
                    <a:alpha val="100000"/>
                  </a:srgbClr>
                </a:solidFill>
                <a:latin typeface="KaiTi"/>
                <a:ea typeface="KaiTi"/>
                <a:cs typeface="KaiTi"/>
                <a:hlinkClick r:id="rId22"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专题</a:t>
            </a:r>
            <a:r>
              <a:rPr sz="1200" kern="0" spc="-220" dirty="0">
                <a:solidFill>
                  <a:srgbClr val="000000">
                    <a:alpha val="100000"/>
                  </a:srgbClr>
                </a:solidFill>
                <a:latin typeface="KaiTi"/>
                <a:ea typeface="KaiTi"/>
                <a:cs typeface="KaiTi"/>
                <a:hlinkClick r:id="rId22"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Times New Roman"/>
                <a:ea typeface="Times New Roman"/>
                <a:cs typeface="Times New Roman"/>
                <a:hlinkClick r:id="rId22"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10      </a:t>
            </a:r>
            <a:r>
              <a:rPr sz="1200" b="1" kern="0" spc="0" dirty="0">
                <a:solidFill>
                  <a:srgbClr val="000000">
                    <a:alpha val="100000"/>
                  </a:srgbClr>
                </a:solidFill>
                <a:latin typeface="KaiTi"/>
                <a:ea typeface="KaiTi"/>
                <a:cs typeface="KaiTi"/>
                <a:hlinkClick r:id="rId22"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官能团、基和根（离子）</a:t>
            </a:r>
            <a:r>
              <a:rPr sz="1200" kern="0" spc="-330" dirty="0">
                <a:solidFill>
                  <a:srgbClr val="000000">
                    <a:alpha val="100000"/>
                  </a:srgbClr>
                </a:solidFill>
                <a:latin typeface="KaiTi"/>
                <a:ea typeface="KaiTi"/>
                <a:cs typeface="KaiTi"/>
                <a:hlinkClick r:id="rId22"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KaiTi"/>
                <a:ea typeface="KaiTi"/>
                <a:cs typeface="KaiTi"/>
                <a:hlinkClick r:id="rId22"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的比较</a:t>
            </a:r>
            <a:r>
              <a:rPr sz="1200" b="1" kern="0" spc="0" dirty="0">
                <a:solidFill>
                  <a:srgbClr val="000000">
                    <a:alpha val="100000"/>
                  </a:srgbClr>
                </a:solidFill>
                <a:latin typeface="Times New Roman"/>
                <a:ea typeface="Times New Roman"/>
                <a:cs typeface="Times New Roman"/>
                <a:hlinkClick r:id="rId22"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a:t>
            </a:r>
            <a:r>
              <a:rPr sz="1200" b="1" kern="0" spc="-10" dirty="0">
                <a:solidFill>
                  <a:srgbClr val="000000">
                    <a:alpha val="100000"/>
                  </a:srgbClr>
                </a:solidFill>
                <a:latin typeface="Times New Roman"/>
                <a:ea typeface="Times New Roman"/>
                <a:cs typeface="Times New Roman"/>
                <a:hlinkClick r:id="rId22"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............................- 54 -</a:t>
            </a:r>
            <a:endParaRPr sz="1200" dirty="0">
              <a:latin typeface="Times New Roman"/>
              <a:ea typeface="Times New Roman"/>
              <a:cs typeface="Times New Roman"/>
            </a:endParaRPr>
          </a:p>
          <a:p>
            <a:pPr marL="12700" algn="l" rtl="0" eaLnBrk="0">
              <a:lnSpc>
                <a:spcPct val="90000"/>
              </a:lnSpc>
              <a:spcBef>
                <a:spcPts val="732"/>
              </a:spcBef>
              <a:tabLst/>
            </a:pPr>
            <a:r>
              <a:rPr sz="1200" b="1" kern="0" spc="0" dirty="0">
                <a:solidFill>
                  <a:srgbClr val="000000">
                    <a:alpha val="100000"/>
                  </a:srgbClr>
                </a:solidFill>
                <a:latin typeface="KaiTi"/>
                <a:ea typeface="KaiTi"/>
                <a:cs typeface="KaiTi"/>
                <a:hlinkClick r:id="rId22"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专题</a:t>
            </a:r>
            <a:r>
              <a:rPr sz="1200" kern="0" spc="-210" dirty="0">
                <a:solidFill>
                  <a:srgbClr val="000000">
                    <a:alpha val="100000"/>
                  </a:srgbClr>
                </a:solidFill>
                <a:latin typeface="KaiTi"/>
                <a:ea typeface="KaiTi"/>
                <a:cs typeface="KaiTi"/>
                <a:hlinkClick r:id="rId22"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Times New Roman"/>
                <a:ea typeface="Times New Roman"/>
                <a:cs typeface="Times New Roman"/>
                <a:hlinkClick r:id="rId22"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11      </a:t>
            </a:r>
            <a:r>
              <a:rPr sz="1200" b="1" kern="0" spc="0" dirty="0">
                <a:solidFill>
                  <a:srgbClr val="000000">
                    <a:alpha val="100000"/>
                  </a:srgbClr>
                </a:solidFill>
                <a:latin typeface="KaiTi"/>
                <a:ea typeface="KaiTi"/>
                <a:cs typeface="KaiTi"/>
                <a:hlinkClick r:id="rId22"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使溴水、酸性</a:t>
            </a:r>
            <a:r>
              <a:rPr sz="1200" kern="0" spc="-160" dirty="0">
                <a:solidFill>
                  <a:srgbClr val="000000">
                    <a:alpha val="100000"/>
                  </a:srgbClr>
                </a:solidFill>
                <a:latin typeface="KaiTi"/>
                <a:ea typeface="KaiTi"/>
                <a:cs typeface="KaiTi"/>
                <a:hlinkClick r:id="rId22"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Times New Roman"/>
                <a:ea typeface="Times New Roman"/>
                <a:cs typeface="Times New Roman"/>
                <a:hlinkClick r:id="rId22"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KMnO4</a:t>
            </a:r>
            <a:r>
              <a:rPr sz="1200" b="1" kern="0" spc="110" dirty="0">
                <a:solidFill>
                  <a:srgbClr val="000000">
                    <a:alpha val="100000"/>
                  </a:srgbClr>
                </a:solidFill>
                <a:latin typeface="Times New Roman"/>
                <a:ea typeface="Times New Roman"/>
                <a:cs typeface="Times New Roman"/>
                <a:hlinkClick r:id="rId22"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KaiTi"/>
                <a:ea typeface="KaiTi"/>
                <a:cs typeface="KaiTi"/>
                <a:hlinkClick r:id="rId22"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溶液褪色的有机物类型</a:t>
            </a:r>
            <a:r>
              <a:rPr sz="1200" b="1" kern="0" spc="0" dirty="0">
                <a:solidFill>
                  <a:srgbClr val="000000">
                    <a:alpha val="100000"/>
                  </a:srgbClr>
                </a:solidFill>
                <a:latin typeface="Times New Roman"/>
                <a:ea typeface="Times New Roman"/>
                <a:cs typeface="Times New Roman"/>
                <a:hlinkClick r:id="rId22"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a:t>
            </a:r>
            <a:r>
              <a:rPr sz="1200" b="1" kern="0" spc="-10" dirty="0">
                <a:solidFill>
                  <a:srgbClr val="000000">
                    <a:alpha val="100000"/>
                  </a:srgbClr>
                </a:solidFill>
                <a:latin typeface="Times New Roman"/>
                <a:ea typeface="Times New Roman"/>
                <a:cs typeface="Times New Roman"/>
                <a:hlinkClick r:id="rId22"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...................................- 54 -</a:t>
            </a:r>
            <a:endParaRPr sz="1200" dirty="0">
              <a:latin typeface="Times New Roman"/>
              <a:ea typeface="Times New Roman"/>
              <a:cs typeface="Times New Roman"/>
            </a:endParaRPr>
          </a:p>
          <a:p>
            <a:pPr algn="l" rtl="0" eaLnBrk="0">
              <a:lnSpc>
                <a:spcPct val="101000"/>
              </a:lnSpc>
              <a:tabLst/>
            </a:pPr>
            <a:endParaRPr sz="600" dirty="0">
              <a:latin typeface="Arial"/>
              <a:ea typeface="Arial"/>
              <a:cs typeface="Arial"/>
            </a:endParaRPr>
          </a:p>
          <a:p>
            <a:pPr marL="12700" algn="l" rtl="0" eaLnBrk="0">
              <a:lnSpc>
                <a:spcPct val="90000"/>
              </a:lnSpc>
              <a:spcBef>
                <a:spcPts val="5"/>
              </a:spcBef>
              <a:tabLst/>
            </a:pPr>
            <a:r>
              <a:rPr sz="1200" b="1" kern="0" spc="0" dirty="0">
                <a:solidFill>
                  <a:srgbClr val="000000">
                    <a:alpha val="100000"/>
                  </a:srgbClr>
                </a:solidFill>
                <a:latin typeface="KaiTi"/>
                <a:ea typeface="KaiTi"/>
                <a:cs typeface="KaiTi"/>
                <a:hlinkClick r:id="rId23"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专题</a:t>
            </a:r>
            <a:r>
              <a:rPr sz="1200" kern="0" spc="-220" dirty="0">
                <a:solidFill>
                  <a:srgbClr val="000000">
                    <a:alpha val="100000"/>
                  </a:srgbClr>
                </a:solidFill>
                <a:latin typeface="KaiTi"/>
                <a:ea typeface="KaiTi"/>
                <a:cs typeface="KaiTi"/>
                <a:hlinkClick r:id="rId23"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a:t>
            </a:r>
            <a:r>
              <a:rPr sz="1200" b="1" kern="0" spc="0" dirty="0">
                <a:solidFill>
                  <a:srgbClr val="000000">
                    <a:alpha val="100000"/>
                  </a:srgbClr>
                </a:solidFill>
                <a:latin typeface="Times New Roman"/>
                <a:ea typeface="Times New Roman"/>
                <a:cs typeface="Times New Roman"/>
                <a:hlinkClick r:id="rId23"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11      </a:t>
            </a:r>
            <a:r>
              <a:rPr sz="1200" b="1" kern="0" spc="0" dirty="0">
                <a:solidFill>
                  <a:srgbClr val="000000">
                    <a:alpha val="100000"/>
                  </a:srgbClr>
                </a:solidFill>
                <a:latin typeface="KaiTi"/>
                <a:ea typeface="KaiTi"/>
                <a:cs typeface="KaiTi"/>
                <a:hlinkClick r:id="rId23"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化学实验知识</a:t>
            </a:r>
            <a:r>
              <a:rPr sz="1200" b="1" kern="0" spc="0" dirty="0">
                <a:solidFill>
                  <a:srgbClr val="000000">
                    <a:alpha val="100000"/>
                  </a:srgbClr>
                </a:solidFill>
                <a:latin typeface="Times New Roman"/>
                <a:ea typeface="Times New Roman"/>
                <a:cs typeface="Times New Roman"/>
                <a:hlinkClick r:id="rId23"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.........................................................................................................- 5</a:t>
            </a:r>
            <a:r>
              <a:rPr sz="1200" b="1" kern="0" spc="-10" dirty="0">
                <a:solidFill>
                  <a:srgbClr val="000000">
                    <a:alpha val="100000"/>
                  </a:srgbClr>
                </a:solidFill>
                <a:latin typeface="Times New Roman"/>
                <a:ea typeface="Times New Roman"/>
                <a:cs typeface="Times New Roman"/>
                <a:hlinkClick r:id="rId23" tooltip="" action="ppaction://hlinksldjump">
                  <a:extLst>
                    <a:ext uri="{DAF060AB-1E55-43B9-8AAB-6FB025537F2F}">
                      <wpsdc:hlinkClr xmlns:wpsdc="http://www.wps.cn/officeDocument/2017/drawingmlCustomData" val="000000"/>
                      <wpsdc:folHlinkClr xmlns:wpsdc="http://www.wps.cn/officeDocument/2017/drawingmlCustomData" val="000000"/>
                      <wpsdc:hlinkUnderline xmlns:wpsdc="http://www.wps.cn/officeDocument/2017/drawingmlCustomData" val="0"/>
                    </a:ext>
                  </a:extLst>
                </a:hlinkClick>
              </a:rPr>
              <a:t>5 -</a:t>
            </a:r>
            <a:endParaRPr sz="1200" dirty="0">
              <a:latin typeface="Times New Roman"/>
              <a:ea typeface="Times New Roman"/>
              <a:cs typeface="Times New Roman"/>
            </a:endParaRPr>
          </a:p>
        </p:txBody>
      </p:sp>
      <p:sp>
        <p:nvSpPr>
          <p:cNvPr id="60" name="rect 60"/>
          <p:cNvSpPr/>
          <p:nvPr/>
        </p:nvSpPr>
        <p:spPr>
          <a:xfrm>
            <a:off x="2348027" y="8506715"/>
            <a:ext cx="1829054" cy="219455"/>
          </a:xfrm>
          <a:prstGeom prst="rect">
            <a:avLst/>
          </a:prstGeom>
          <a:solidFill>
            <a:srgbClr val="D3D3D3">
              <a:alpha val="100000"/>
            </a:srgbClr>
          </a:solidFill>
          <a:ln w="0" cap="flat">
            <a:noFill/>
            <a:prstDash val="solid"/>
            <a:miter lim="0"/>
          </a:ln>
        </p:spPr>
        <p:txBody>
          <a:bodyPr rtlCol="0"/>
          <a:lstStyle/>
          <a:p>
            <a:pPr algn="ctr"/>
            <a:endParaRPr lang="zh-CN" altLang="en-US"/>
          </a:p>
        </p:txBody>
      </p:sp>
      <p:sp>
        <p:nvSpPr>
          <p:cNvPr id="62" name="textbox 62"/>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64" name="path 64"/>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66" name="textbox 66"/>
          <p:cNvSpPr/>
          <p:nvPr/>
        </p:nvSpPr>
        <p:spPr>
          <a:xfrm>
            <a:off x="5243563" y="9946679"/>
            <a:ext cx="213359" cy="129540"/>
          </a:xfrm>
          <a:prstGeom prst="rect">
            <a:avLst/>
          </a:prstGeom>
          <a:noFill/>
          <a:ln w="0" cap="flat">
            <a:noFill/>
            <a:prstDash val="solid"/>
            <a:miter lim="0"/>
          </a:ln>
        </p:spPr>
        <p:txBody>
          <a:bodyPr vert="horz" wrap="square" lIns="0" tIns="0" rIns="0" bIns="0"/>
          <a:lstStyle/>
          <a:p>
            <a:pPr algn="l" rtl="0" eaLnBrk="0">
              <a:lnSpc>
                <a:spcPct val="85156"/>
              </a:lnSpc>
              <a:tabLst/>
            </a:pPr>
            <a:endParaRPr sz="100" dirty="0">
              <a:latin typeface="Arial"/>
              <a:ea typeface="Arial"/>
              <a:cs typeface="Arial"/>
            </a:endParaRPr>
          </a:p>
          <a:p>
            <a:pPr marL="12700" algn="l" rtl="0" eaLnBrk="0">
              <a:lnSpc>
                <a:spcPct val="85000"/>
              </a:lnSpc>
              <a:tabLst/>
            </a:pPr>
            <a:r>
              <a:rPr sz="800" kern="0" spc="-20" dirty="0">
                <a:solidFill>
                  <a:srgbClr val="000000">
                    <a:alpha val="100000"/>
                  </a:srgbClr>
                </a:solidFill>
                <a:latin typeface="Times New Roman"/>
                <a:ea typeface="Times New Roman"/>
                <a:cs typeface="Times New Roman"/>
              </a:rPr>
              <a:t>-</a:t>
            </a:r>
            <a:r>
              <a:rPr sz="800" kern="0" spc="150" dirty="0">
                <a:solidFill>
                  <a:srgbClr val="000000">
                    <a:alpha val="100000"/>
                  </a:srgbClr>
                </a:solidFill>
                <a:latin typeface="Times New Roman"/>
                <a:ea typeface="Times New Roman"/>
                <a:cs typeface="Times New Roman"/>
              </a:rPr>
              <a:t> </a:t>
            </a:r>
            <a:r>
              <a:rPr sz="800" kern="0" spc="-20" dirty="0">
                <a:solidFill>
                  <a:srgbClr val="000000">
                    <a:alpha val="100000"/>
                  </a:srgbClr>
                </a:solidFill>
                <a:latin typeface="Times New Roman"/>
                <a:ea typeface="Times New Roman"/>
                <a:cs typeface="Times New Roman"/>
              </a:rPr>
              <a:t>1</a:t>
            </a:r>
            <a:r>
              <a:rPr sz="800" kern="0" spc="70" dirty="0">
                <a:solidFill>
                  <a:srgbClr val="000000">
                    <a:alpha val="100000"/>
                  </a:srgbClr>
                </a:solidFill>
                <a:latin typeface="Times New Roman"/>
                <a:ea typeface="Times New Roman"/>
                <a:cs typeface="Times New Roman"/>
              </a:rPr>
              <a:t> </a:t>
            </a:r>
            <a:r>
              <a:rPr sz="800" kern="0" spc="-20" dirty="0">
                <a:solidFill>
                  <a:srgbClr val="000000">
                    <a:alpha val="100000"/>
                  </a:srgbClr>
                </a:solidFill>
                <a:latin typeface="Times New Roman"/>
                <a:ea typeface="Times New Roman"/>
                <a:cs typeface="Times New Roman"/>
              </a:rPr>
              <a:t>-</a:t>
            </a:r>
            <a:endParaRPr sz="800" dirty="0">
              <a:latin typeface="Times New Roman"/>
              <a:ea typeface="Times New Roman"/>
              <a:cs typeface="Times New Roman"/>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6" name="rect 486"/>
          <p:cNvSpPr/>
          <p:nvPr/>
        </p:nvSpPr>
        <p:spPr>
          <a:xfrm>
            <a:off x="2348027" y="3326003"/>
            <a:ext cx="2443226" cy="198119"/>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488" name="rect 488"/>
          <p:cNvSpPr/>
          <p:nvPr/>
        </p:nvSpPr>
        <p:spPr>
          <a:xfrm>
            <a:off x="4678553" y="989025"/>
            <a:ext cx="1338326" cy="247192"/>
          </a:xfrm>
          <a:prstGeom prst="rect">
            <a:avLst/>
          </a:prstGeom>
          <a:solidFill>
            <a:srgbClr val="D3D3D3">
              <a:alpha val="100000"/>
            </a:srgbClr>
          </a:solidFill>
          <a:ln w="0" cap="flat">
            <a:noFill/>
            <a:prstDash val="solid"/>
            <a:miter lim="0"/>
          </a:ln>
        </p:spPr>
        <p:txBody>
          <a:bodyPr rtlCol="0"/>
          <a:lstStyle/>
          <a:p>
            <a:pPr algn="ctr"/>
            <a:endParaRPr lang="zh-CN" altLang="en-US"/>
          </a:p>
        </p:txBody>
      </p:sp>
      <p:sp>
        <p:nvSpPr>
          <p:cNvPr id="490" name="textbox 490"/>
          <p:cNvSpPr/>
          <p:nvPr/>
        </p:nvSpPr>
        <p:spPr>
          <a:xfrm>
            <a:off x="2337155" y="1005014"/>
            <a:ext cx="6021070" cy="4015740"/>
          </a:xfrm>
          <a:prstGeom prst="rect">
            <a:avLst/>
          </a:prstGeom>
          <a:noFill/>
          <a:ln w="0" cap="flat">
            <a:noFill/>
            <a:prstDash val="solid"/>
            <a:miter lim="0"/>
          </a:ln>
        </p:spPr>
        <p:txBody>
          <a:bodyPr vert="horz" wrap="square" lIns="0" tIns="0" rIns="0" bIns="0"/>
          <a:lstStyle/>
          <a:p>
            <a:pPr algn="l" rtl="0" eaLnBrk="0">
              <a:lnSpc>
                <a:spcPct val="77219"/>
              </a:lnSpc>
              <a:tabLst/>
            </a:pPr>
            <a:endParaRPr sz="100" dirty="0">
              <a:latin typeface="Arial"/>
              <a:ea typeface="Arial"/>
              <a:cs typeface="Arial"/>
            </a:endParaRPr>
          </a:p>
          <a:p>
            <a:pPr marL="2359025" algn="l" rtl="0" eaLnBrk="0">
              <a:lnSpc>
                <a:spcPct val="90000"/>
              </a:lnSpc>
              <a:tabLst/>
            </a:pPr>
            <a:r>
              <a:rPr sz="1500" b="1" kern="0" spc="-40" dirty="0">
                <a:solidFill>
                  <a:srgbClr val="EE0000">
                    <a:alpha val="100000"/>
                  </a:srgbClr>
                </a:solidFill>
                <a:latin typeface="KaiTi"/>
                <a:ea typeface="KaiTi"/>
                <a:cs typeface="KaiTi"/>
              </a:rPr>
              <a:t>第</a:t>
            </a:r>
            <a:r>
              <a:rPr sz="1500" kern="0" spc="-260" dirty="0">
                <a:solidFill>
                  <a:srgbClr val="EE0000">
                    <a:alpha val="100000"/>
                  </a:srgbClr>
                </a:solidFill>
                <a:latin typeface="KaiTi"/>
                <a:ea typeface="KaiTi"/>
                <a:cs typeface="KaiTi"/>
              </a:rPr>
              <a:t> </a:t>
            </a:r>
            <a:r>
              <a:rPr sz="1500" b="1" kern="0" spc="-40" dirty="0">
                <a:solidFill>
                  <a:srgbClr val="EE0000">
                    <a:alpha val="100000"/>
                  </a:srgbClr>
                </a:solidFill>
                <a:latin typeface="Times New Roman"/>
                <a:ea typeface="Times New Roman"/>
                <a:cs typeface="Times New Roman"/>
              </a:rPr>
              <a:t>5 </a:t>
            </a:r>
            <a:r>
              <a:rPr sz="1500" b="1" kern="0" spc="-40" dirty="0">
                <a:solidFill>
                  <a:srgbClr val="EE0000">
                    <a:alpha val="100000"/>
                  </a:srgbClr>
                </a:solidFill>
                <a:latin typeface="KaiTi"/>
                <a:ea typeface="KaiTi"/>
                <a:cs typeface="KaiTi"/>
              </a:rPr>
              <a:t>章</a:t>
            </a:r>
            <a:r>
              <a:rPr sz="1500" kern="0" spc="740" dirty="0">
                <a:solidFill>
                  <a:srgbClr val="EE0000">
                    <a:alpha val="100000"/>
                  </a:srgbClr>
                </a:solidFill>
                <a:latin typeface="KaiTi"/>
                <a:ea typeface="KaiTi"/>
                <a:cs typeface="KaiTi"/>
              </a:rPr>
              <a:t> </a:t>
            </a:r>
            <a:r>
              <a:rPr sz="1500" b="1" kern="0" spc="-40" dirty="0">
                <a:solidFill>
                  <a:srgbClr val="EE0000">
                    <a:alpha val="100000"/>
                  </a:srgbClr>
                </a:solidFill>
                <a:latin typeface="KaiTi"/>
                <a:ea typeface="KaiTi"/>
                <a:cs typeface="KaiTi"/>
              </a:rPr>
              <a:t>碱金属</a:t>
            </a:r>
            <a:endParaRPr sz="1500" dirty="0">
              <a:latin typeface="KaiTi"/>
              <a:ea typeface="KaiTi"/>
              <a:cs typeface="KaiTi"/>
            </a:endParaRPr>
          </a:p>
          <a:p>
            <a:pPr algn="l" rtl="0" eaLnBrk="0">
              <a:lnSpc>
                <a:spcPct val="107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marL="19050" algn="l" rtl="0" eaLnBrk="0">
              <a:lnSpc>
                <a:spcPct val="84000"/>
              </a:lnSpc>
              <a:spcBef>
                <a:spcPts val="361"/>
              </a:spcBef>
              <a:tabLst/>
            </a:pPr>
            <a:r>
              <a:rPr sz="1200" b="1" kern="0" spc="-20" dirty="0">
                <a:solidFill>
                  <a:srgbClr val="000000">
                    <a:alpha val="100000"/>
                  </a:srgbClr>
                </a:solidFill>
                <a:latin typeface="KaiTi"/>
                <a:ea typeface="KaiTi"/>
                <a:cs typeface="KaiTi"/>
              </a:rPr>
              <a:t>一、词汇储备</a:t>
            </a:r>
            <a:endParaRPr sz="1200" dirty="0">
              <a:latin typeface="KaiTi"/>
              <a:ea typeface="KaiTi"/>
              <a:cs typeface="KaiTi"/>
            </a:endParaRPr>
          </a:p>
          <a:p>
            <a:pPr marL="28575" algn="l" rtl="0" eaLnBrk="0">
              <a:lnSpc>
                <a:spcPts val="1809"/>
              </a:lnSpc>
              <a:spcBef>
                <a:spcPts val="1225"/>
              </a:spcBef>
              <a:tabLst/>
            </a:pPr>
            <a:r>
              <a:rPr sz="1200" kern="0" spc="-20" dirty="0">
                <a:solidFill>
                  <a:srgbClr val="000000">
                    <a:alpha val="100000"/>
                  </a:srgbClr>
                </a:solidFill>
                <a:latin typeface="Times New Roman"/>
                <a:ea typeface="Times New Roman"/>
                <a:cs typeface="Times New Roman"/>
              </a:rPr>
              <a:t>1.  </a:t>
            </a:r>
            <a:r>
              <a:rPr sz="1200" kern="0" spc="-20" dirty="0">
                <a:solidFill>
                  <a:srgbClr val="000000">
                    <a:alpha val="100000"/>
                  </a:srgbClr>
                </a:solidFill>
                <a:latin typeface="Microsoft YaHei"/>
                <a:ea typeface="Microsoft YaHei"/>
                <a:cs typeface="Microsoft YaHei"/>
              </a:rPr>
              <a:t>漂白剂     </a:t>
            </a:r>
            <a:r>
              <a:rPr sz="1200" kern="0" spc="-20" dirty="0">
                <a:solidFill>
                  <a:srgbClr val="000000">
                    <a:alpha val="100000"/>
                  </a:srgbClr>
                </a:solidFill>
                <a:latin typeface="Times New Roman"/>
                <a:ea typeface="Times New Roman"/>
                <a:cs typeface="Times New Roman"/>
              </a:rPr>
              <a:t>2.</a:t>
            </a:r>
            <a:r>
              <a:rPr sz="1200" kern="0" spc="7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Microsoft YaHei"/>
                <a:ea typeface="Microsoft YaHei"/>
                <a:cs typeface="Microsoft YaHei"/>
              </a:rPr>
              <a:t>吸收      </a:t>
            </a:r>
            <a:r>
              <a:rPr sz="1200" kern="0" spc="-20" dirty="0">
                <a:solidFill>
                  <a:srgbClr val="000000">
                    <a:alpha val="100000"/>
                  </a:srgbClr>
                </a:solidFill>
                <a:latin typeface="Times New Roman"/>
                <a:ea typeface="Times New Roman"/>
                <a:cs typeface="Times New Roman"/>
              </a:rPr>
              <a:t>3.  </a:t>
            </a:r>
            <a:r>
              <a:rPr sz="1200" kern="0" spc="-20" dirty="0">
                <a:solidFill>
                  <a:srgbClr val="000000">
                    <a:alpha val="100000"/>
                  </a:srgbClr>
                </a:solidFill>
                <a:latin typeface="Microsoft YaHei"/>
                <a:ea typeface="Microsoft YaHei"/>
                <a:cs typeface="Microsoft YaHei"/>
              </a:rPr>
              <a:t>分解     </a:t>
            </a:r>
            <a:r>
              <a:rPr sz="1200" kern="0" spc="-20" dirty="0">
                <a:solidFill>
                  <a:srgbClr val="000000">
                    <a:alpha val="100000"/>
                  </a:srgbClr>
                </a:solidFill>
                <a:latin typeface="Times New Roman"/>
                <a:ea typeface="Times New Roman"/>
                <a:cs typeface="Times New Roman"/>
              </a:rPr>
              <a:t>4.  </a:t>
            </a:r>
            <a:r>
              <a:rPr sz="1200" kern="0" spc="-20" dirty="0">
                <a:solidFill>
                  <a:srgbClr val="000000">
                    <a:alpha val="100000"/>
                  </a:srgbClr>
                </a:solidFill>
                <a:latin typeface="Microsoft YaHei"/>
                <a:ea typeface="Microsoft YaHei"/>
                <a:cs typeface="Microsoft YaHei"/>
              </a:rPr>
              <a:t>潮解      </a:t>
            </a:r>
            <a:r>
              <a:rPr sz="1200" kern="0" spc="-20" dirty="0">
                <a:solidFill>
                  <a:srgbClr val="000000">
                    <a:alpha val="100000"/>
                  </a:srgbClr>
                </a:solidFill>
                <a:latin typeface="Times New Roman"/>
                <a:ea typeface="Times New Roman"/>
                <a:cs typeface="Times New Roman"/>
              </a:rPr>
              <a:t>5.  </a:t>
            </a:r>
            <a:r>
              <a:rPr sz="1200" kern="0" spc="-20" dirty="0">
                <a:solidFill>
                  <a:srgbClr val="000000">
                    <a:alpha val="100000"/>
                  </a:srgbClr>
                </a:solidFill>
                <a:latin typeface="Microsoft YaHei"/>
                <a:ea typeface="Microsoft YaHei"/>
                <a:cs typeface="Microsoft YaHei"/>
              </a:rPr>
              <a:t>干燥剂     </a:t>
            </a:r>
            <a:r>
              <a:rPr sz="1200" kern="0" spc="-20" dirty="0">
                <a:solidFill>
                  <a:srgbClr val="000000">
                    <a:alpha val="100000"/>
                  </a:srgbClr>
                </a:solidFill>
                <a:latin typeface="Times New Roman"/>
                <a:ea typeface="Times New Roman"/>
                <a:cs typeface="Times New Roman"/>
              </a:rPr>
              <a:t>6.</a:t>
            </a:r>
            <a:r>
              <a:rPr sz="1200" kern="0" spc="2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Microsoft YaHei"/>
                <a:ea typeface="Microsoft YaHei"/>
                <a:cs typeface="Microsoft YaHei"/>
              </a:rPr>
              <a:t>通性      </a:t>
            </a:r>
            <a:r>
              <a:rPr sz="1200" kern="0" spc="-20" dirty="0">
                <a:solidFill>
                  <a:srgbClr val="000000">
                    <a:alpha val="100000"/>
                  </a:srgbClr>
                </a:solidFill>
                <a:latin typeface="Times New Roman"/>
                <a:ea typeface="Times New Roman"/>
                <a:cs typeface="Times New Roman"/>
              </a:rPr>
              <a:t>7.  </a:t>
            </a:r>
            <a:r>
              <a:rPr sz="1200" kern="0" spc="-20" dirty="0">
                <a:solidFill>
                  <a:srgbClr val="000000">
                    <a:alpha val="100000"/>
                  </a:srgbClr>
                </a:solidFill>
                <a:latin typeface="Microsoft YaHei"/>
                <a:ea typeface="Microsoft YaHei"/>
                <a:cs typeface="Microsoft YaHei"/>
              </a:rPr>
              <a:t>分解      </a:t>
            </a:r>
            <a:r>
              <a:rPr sz="1200" kern="0" spc="-20" dirty="0">
                <a:solidFill>
                  <a:srgbClr val="000000">
                    <a:alpha val="100000"/>
                  </a:srgbClr>
                </a:solidFill>
                <a:latin typeface="Times New Roman"/>
                <a:ea typeface="Times New Roman"/>
                <a:cs typeface="Times New Roman"/>
              </a:rPr>
              <a:t>8.</a:t>
            </a:r>
            <a:r>
              <a:rPr sz="1200" kern="0" spc="7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Microsoft YaHei"/>
                <a:ea typeface="Microsoft YaHei"/>
                <a:cs typeface="Microsoft YaHei"/>
              </a:rPr>
              <a:t>晶体</a:t>
            </a:r>
            <a:endParaRPr sz="1200" dirty="0">
              <a:latin typeface="Microsoft YaHei"/>
              <a:ea typeface="Microsoft YaHei"/>
              <a:cs typeface="Microsoft YaHei"/>
            </a:endParaRPr>
          </a:p>
          <a:p>
            <a:pPr algn="l" rtl="0" eaLnBrk="0">
              <a:lnSpc>
                <a:spcPct val="113000"/>
              </a:lnSpc>
              <a:tabLst/>
            </a:pPr>
            <a:endParaRPr sz="1000" dirty="0">
              <a:latin typeface="Arial"/>
              <a:ea typeface="Arial"/>
              <a:cs typeface="Arial"/>
            </a:endParaRPr>
          </a:p>
          <a:p>
            <a:pPr marL="16510" algn="l" rtl="0" eaLnBrk="0">
              <a:lnSpc>
                <a:spcPts val="1809"/>
              </a:lnSpc>
              <a:spcBef>
                <a:spcPts val="363"/>
              </a:spcBef>
              <a:tabLst/>
            </a:pPr>
            <a:r>
              <a:rPr sz="1200" kern="0" spc="-20" dirty="0">
                <a:solidFill>
                  <a:srgbClr val="000000">
                    <a:alpha val="100000"/>
                  </a:srgbClr>
                </a:solidFill>
                <a:latin typeface="Times New Roman"/>
                <a:ea typeface="Times New Roman"/>
                <a:cs typeface="Times New Roman"/>
              </a:rPr>
              <a:t>9.  </a:t>
            </a:r>
            <a:r>
              <a:rPr sz="1200" kern="0" spc="-20" dirty="0">
                <a:solidFill>
                  <a:srgbClr val="000000">
                    <a:alpha val="100000"/>
                  </a:srgbClr>
                </a:solidFill>
                <a:latin typeface="Microsoft YaHei"/>
                <a:ea typeface="Microsoft YaHei"/>
                <a:cs typeface="Microsoft YaHei"/>
              </a:rPr>
              <a:t>沉淀       </a:t>
            </a:r>
            <a:r>
              <a:rPr sz="1200" kern="0" spc="-20" dirty="0">
                <a:solidFill>
                  <a:srgbClr val="000000">
                    <a:alpha val="100000"/>
                  </a:srgbClr>
                </a:solidFill>
                <a:latin typeface="Times New Roman"/>
                <a:ea typeface="Times New Roman"/>
                <a:cs typeface="Times New Roman"/>
              </a:rPr>
              <a:t>10.   </a:t>
            </a:r>
            <a:r>
              <a:rPr sz="1200" kern="0" spc="-20" dirty="0">
                <a:solidFill>
                  <a:srgbClr val="000000">
                    <a:alpha val="100000"/>
                  </a:srgbClr>
                </a:solidFill>
                <a:latin typeface="Microsoft YaHei"/>
                <a:ea typeface="Microsoft YaHei"/>
                <a:cs typeface="Microsoft YaHei"/>
              </a:rPr>
              <a:t>紫色石蕊       </a:t>
            </a:r>
            <a:r>
              <a:rPr sz="1200" kern="0" spc="-20" dirty="0">
                <a:solidFill>
                  <a:srgbClr val="000000">
                    <a:alpha val="100000"/>
                  </a:srgbClr>
                </a:solidFill>
                <a:latin typeface="Times New Roman"/>
                <a:ea typeface="Times New Roman"/>
                <a:cs typeface="Times New Roman"/>
              </a:rPr>
              <a:t>11.</a:t>
            </a:r>
            <a:r>
              <a:rPr sz="1200" kern="0" spc="3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Microsoft YaHei"/>
                <a:ea typeface="Microsoft YaHei"/>
                <a:cs typeface="Microsoft YaHei"/>
              </a:rPr>
              <a:t>无色酚酞        </a:t>
            </a:r>
            <a:r>
              <a:rPr sz="1200" kern="0" spc="-20" dirty="0">
                <a:solidFill>
                  <a:srgbClr val="000000">
                    <a:alpha val="100000"/>
                  </a:srgbClr>
                </a:solidFill>
                <a:latin typeface="Times New Roman"/>
                <a:ea typeface="Times New Roman"/>
                <a:cs typeface="Times New Roman"/>
              </a:rPr>
              <a:t>12.  </a:t>
            </a:r>
            <a:r>
              <a:rPr sz="1200" kern="0" spc="-20" dirty="0">
                <a:solidFill>
                  <a:srgbClr val="000000">
                    <a:alpha val="100000"/>
                  </a:srgbClr>
                </a:solidFill>
                <a:latin typeface="Microsoft YaHei"/>
                <a:ea typeface="Microsoft YaHei"/>
                <a:cs typeface="Microsoft YaHei"/>
              </a:rPr>
              <a:t>中和反应        </a:t>
            </a:r>
            <a:r>
              <a:rPr sz="1200" kern="0" spc="-20" dirty="0">
                <a:solidFill>
                  <a:srgbClr val="000000">
                    <a:alpha val="100000"/>
                  </a:srgbClr>
                </a:solidFill>
                <a:latin typeface="Times New Roman"/>
                <a:ea typeface="Times New Roman"/>
                <a:cs typeface="Times New Roman"/>
              </a:rPr>
              <a:t>13.  </a:t>
            </a:r>
            <a:r>
              <a:rPr sz="1200" kern="0" spc="-20" dirty="0">
                <a:solidFill>
                  <a:srgbClr val="000000">
                    <a:alpha val="100000"/>
                  </a:srgbClr>
                </a:solidFill>
                <a:latin typeface="Microsoft YaHei"/>
                <a:ea typeface="Microsoft YaHei"/>
                <a:cs typeface="Microsoft YaHei"/>
              </a:rPr>
              <a:t>氧化       </a:t>
            </a:r>
            <a:r>
              <a:rPr sz="1200" kern="0" spc="-20" dirty="0">
                <a:solidFill>
                  <a:srgbClr val="000000">
                    <a:alpha val="100000"/>
                  </a:srgbClr>
                </a:solidFill>
                <a:latin typeface="Times New Roman"/>
                <a:ea typeface="Times New Roman"/>
                <a:cs typeface="Times New Roman"/>
              </a:rPr>
              <a:t>14.</a:t>
            </a:r>
            <a:r>
              <a:rPr sz="1200" kern="0" spc="2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Microsoft YaHei"/>
                <a:ea typeface="Microsoft YaHei"/>
                <a:cs typeface="Microsoft YaHei"/>
              </a:rPr>
              <a:t>煤</a:t>
            </a:r>
            <a:r>
              <a:rPr sz="1200" kern="0" spc="-30" dirty="0">
                <a:solidFill>
                  <a:srgbClr val="000000">
                    <a:alpha val="100000"/>
                  </a:srgbClr>
                </a:solidFill>
                <a:latin typeface="Microsoft YaHei"/>
                <a:ea typeface="Microsoft YaHei"/>
                <a:cs typeface="Microsoft YaHei"/>
              </a:rPr>
              <a:t>油</a:t>
            </a:r>
            <a:endParaRPr sz="1200" dirty="0">
              <a:latin typeface="Microsoft YaHei"/>
              <a:ea typeface="Microsoft YaHei"/>
              <a:cs typeface="Microsoft YaHei"/>
            </a:endParaRPr>
          </a:p>
          <a:p>
            <a:pPr algn="l" rtl="0" eaLnBrk="0">
              <a:lnSpc>
                <a:spcPct val="139000"/>
              </a:lnSpc>
              <a:tabLst/>
            </a:pPr>
            <a:endParaRPr sz="1000" dirty="0">
              <a:latin typeface="Arial"/>
              <a:ea typeface="Arial"/>
              <a:cs typeface="Arial"/>
            </a:endParaRPr>
          </a:p>
          <a:p>
            <a:pPr algn="l" rtl="0" eaLnBrk="0">
              <a:lnSpc>
                <a:spcPct val="140000"/>
              </a:lnSpc>
              <a:tabLst/>
            </a:pPr>
            <a:endParaRPr sz="1000" dirty="0">
              <a:latin typeface="Arial"/>
              <a:ea typeface="Arial"/>
              <a:cs typeface="Arial"/>
            </a:endParaRPr>
          </a:p>
          <a:p>
            <a:pPr marL="17145" algn="l" rtl="0" eaLnBrk="0">
              <a:lnSpc>
                <a:spcPct val="83000"/>
              </a:lnSpc>
              <a:spcBef>
                <a:spcPts val="361"/>
              </a:spcBef>
              <a:tabLst/>
            </a:pPr>
            <a:r>
              <a:rPr sz="1200" b="1" kern="0" spc="-10" dirty="0">
                <a:solidFill>
                  <a:srgbClr val="000000">
                    <a:alpha val="100000"/>
                  </a:srgbClr>
                </a:solidFill>
                <a:latin typeface="KaiTi"/>
                <a:ea typeface="KaiTi"/>
                <a:cs typeface="KaiTi"/>
              </a:rPr>
              <a:t>二、知识点总结</a:t>
            </a:r>
            <a:endParaRPr sz="1200" dirty="0">
              <a:latin typeface="KaiTi"/>
              <a:ea typeface="KaiTi"/>
              <a:cs typeface="KaiTi"/>
            </a:endParaRPr>
          </a:p>
          <a:p>
            <a:pPr marL="15875" algn="l" rtl="0" eaLnBrk="0">
              <a:lnSpc>
                <a:spcPct val="90000"/>
              </a:lnSpc>
              <a:spcBef>
                <a:spcPts val="1122"/>
              </a:spcBef>
              <a:tabLst/>
            </a:pPr>
            <a:r>
              <a:rPr sz="1200" b="1" kern="0" spc="-20" dirty="0">
                <a:solidFill>
                  <a:srgbClr val="000000">
                    <a:alpha val="100000"/>
                  </a:srgbClr>
                </a:solidFill>
                <a:latin typeface="KaiTi"/>
                <a:ea typeface="KaiTi"/>
                <a:cs typeface="KaiTi"/>
              </a:rPr>
              <a:t>知识点</a:t>
            </a:r>
            <a:r>
              <a:rPr sz="1200" kern="0" spc="-200" dirty="0">
                <a:solidFill>
                  <a:srgbClr val="000000">
                    <a:alpha val="100000"/>
                  </a:srgbClr>
                </a:solidFill>
                <a:latin typeface="KaiTi"/>
                <a:ea typeface="KaiTi"/>
                <a:cs typeface="KaiTi"/>
              </a:rPr>
              <a:t> </a:t>
            </a:r>
            <a:r>
              <a:rPr sz="1200" b="1" kern="0" spc="-20" dirty="0">
                <a:solidFill>
                  <a:srgbClr val="000000">
                    <a:alpha val="100000"/>
                  </a:srgbClr>
                </a:solidFill>
                <a:latin typeface="Times New Roman"/>
                <a:ea typeface="Times New Roman"/>
                <a:cs typeface="Times New Roman"/>
              </a:rPr>
              <a:t>5-1</a:t>
            </a:r>
            <a:r>
              <a:rPr sz="1200" b="1" kern="0" spc="-20" dirty="0">
                <a:solidFill>
                  <a:srgbClr val="000000">
                    <a:alpha val="100000"/>
                  </a:srgbClr>
                </a:solidFill>
                <a:latin typeface="KaiTi"/>
                <a:ea typeface="KaiTi"/>
                <a:cs typeface="KaiTi"/>
              </a:rPr>
              <a:t>：钠</a:t>
            </a:r>
            <a:r>
              <a:rPr sz="1200" kern="0" spc="240" dirty="0">
                <a:solidFill>
                  <a:srgbClr val="000000">
                    <a:alpha val="100000"/>
                  </a:srgbClr>
                </a:solidFill>
                <a:latin typeface="KaiTi"/>
                <a:ea typeface="KaiTi"/>
                <a:cs typeface="KaiTi"/>
              </a:rPr>
              <a:t> </a:t>
            </a:r>
            <a:r>
              <a:rPr sz="1200" b="1" kern="0" spc="-20" dirty="0">
                <a:solidFill>
                  <a:srgbClr val="000000">
                    <a:alpha val="100000"/>
                  </a:srgbClr>
                </a:solidFill>
                <a:latin typeface="Times New Roman"/>
                <a:ea typeface="Times New Roman"/>
                <a:cs typeface="Times New Roman"/>
              </a:rPr>
              <a:t>[</a:t>
            </a:r>
            <a:r>
              <a:rPr sz="1200" b="1" kern="0" spc="-20" dirty="0">
                <a:solidFill>
                  <a:srgbClr val="000000">
                    <a:alpha val="100000"/>
                  </a:srgbClr>
                </a:solidFill>
                <a:latin typeface="KaiTi"/>
                <a:ea typeface="KaiTi"/>
                <a:cs typeface="KaiTi"/>
              </a:rPr>
              <a:t>化学式：</a:t>
            </a:r>
            <a:r>
              <a:rPr sz="1200" b="1" kern="0" spc="-20" dirty="0">
                <a:solidFill>
                  <a:srgbClr val="000000">
                    <a:alpha val="100000"/>
                  </a:srgbClr>
                </a:solidFill>
                <a:latin typeface="Times New Roman"/>
                <a:ea typeface="Times New Roman"/>
                <a:cs typeface="Times New Roman"/>
              </a:rPr>
              <a:t>Na</a:t>
            </a:r>
            <a:r>
              <a:rPr sz="1200" b="1" kern="0" spc="-20" dirty="0">
                <a:solidFill>
                  <a:srgbClr val="000000">
                    <a:alpha val="100000"/>
                  </a:srgbClr>
                </a:solidFill>
                <a:latin typeface="KaiTi"/>
                <a:ea typeface="KaiTi"/>
                <a:cs typeface="KaiTi"/>
              </a:rPr>
              <a:t>，固体</a:t>
            </a:r>
            <a:r>
              <a:rPr sz="1200" b="1" kern="0" spc="-20" dirty="0">
                <a:solidFill>
                  <a:srgbClr val="000000">
                    <a:alpha val="100000"/>
                  </a:srgbClr>
                </a:solidFill>
                <a:latin typeface="Times New Roman"/>
                <a:ea typeface="Times New Roman"/>
                <a:cs typeface="Times New Roman"/>
              </a:rPr>
              <a:t>]</a:t>
            </a:r>
            <a:endParaRPr sz="1200" dirty="0">
              <a:latin typeface="Times New Roman"/>
              <a:ea typeface="Times New Roman"/>
              <a:cs typeface="Times New Roman"/>
            </a:endParaRPr>
          </a:p>
          <a:p>
            <a:pPr marL="17780" algn="l" rtl="0" eaLnBrk="0">
              <a:lnSpc>
                <a:spcPct val="90000"/>
              </a:lnSpc>
              <a:spcBef>
                <a:spcPts val="1044"/>
              </a:spcBef>
              <a:tabLst/>
            </a:pPr>
            <a:r>
              <a:rPr sz="1200" kern="0" spc="-10" dirty="0">
                <a:solidFill>
                  <a:srgbClr val="0101FF">
                    <a:alpha val="100000"/>
                  </a:srgbClr>
                </a:solidFill>
                <a:latin typeface="Times New Roman"/>
                <a:ea typeface="Times New Roman"/>
                <a:cs typeface="Times New Roman"/>
              </a:rPr>
              <a:t>5-1-1  </a:t>
            </a:r>
            <a:r>
              <a:rPr sz="1200" kern="0" spc="-10" dirty="0">
                <a:solidFill>
                  <a:srgbClr val="0101FF">
                    <a:alpha val="100000"/>
                  </a:srgbClr>
                </a:solidFill>
                <a:latin typeface="KaiTi"/>
                <a:ea typeface="KaiTi"/>
                <a:cs typeface="KaiTi"/>
              </a:rPr>
              <a:t>钠的物理性质</a:t>
            </a:r>
            <a:endParaRPr sz="1200" dirty="0">
              <a:latin typeface="KaiTi"/>
              <a:ea typeface="KaiTi"/>
              <a:cs typeface="KaiTi"/>
            </a:endParaRPr>
          </a:p>
          <a:p>
            <a:pPr marL="20320" indent="-7620" algn="l" rtl="0" eaLnBrk="0">
              <a:lnSpc>
                <a:spcPct val="160000"/>
              </a:lnSpc>
              <a:spcBef>
                <a:spcPts val="90"/>
              </a:spcBef>
              <a:tabLst/>
            </a:pPr>
            <a:r>
              <a:rPr sz="1200" kern="0" spc="-30" dirty="0">
                <a:solidFill>
                  <a:srgbClr val="000000">
                    <a:alpha val="100000"/>
                  </a:srgbClr>
                </a:solidFill>
                <a:latin typeface="KaiTi"/>
                <a:ea typeface="KaiTi"/>
                <a:cs typeface="KaiTi"/>
              </a:rPr>
              <a:t>很软，易于切割，具有银白色金属光泽。钠是热和电</a:t>
            </a:r>
            <a:r>
              <a:rPr sz="1200" kern="0" spc="-40" dirty="0">
                <a:solidFill>
                  <a:srgbClr val="000000">
                    <a:alpha val="100000"/>
                  </a:srgbClr>
                </a:solidFill>
                <a:latin typeface="KaiTi"/>
                <a:ea typeface="KaiTi"/>
                <a:cs typeface="KaiTi"/>
              </a:rPr>
              <a:t>的良导体，</a:t>
            </a:r>
            <a:r>
              <a:rPr sz="1200" kern="0" spc="-40" dirty="0">
                <a:solidFill>
                  <a:srgbClr val="000000">
                    <a:alpha val="100000"/>
                  </a:srgbClr>
                </a:solidFill>
                <a:latin typeface="KaiTi"/>
                <a:ea typeface="KaiTi"/>
                <a:cs typeface="KaiTi"/>
              </a:rPr>
              <a:t> </a:t>
            </a:r>
            <a:r>
              <a:rPr sz="1200" kern="0" spc="-40" dirty="0">
                <a:solidFill>
                  <a:srgbClr val="000000">
                    <a:alpha val="100000"/>
                  </a:srgbClr>
                </a:solidFill>
                <a:latin typeface="KaiTi"/>
                <a:ea typeface="KaiTi"/>
                <a:cs typeface="KaiTi"/>
              </a:rPr>
              <a:t>具有良好的延展性。密度比</a:t>
            </a:r>
            <a:r>
              <a:rPr sz="1200" kern="0" spc="-30" dirty="0">
                <a:solidFill>
                  <a:srgbClr val="000000">
                    <a:alpha val="100000"/>
                  </a:srgbClr>
                </a:solidFill>
                <a:latin typeface="KaiTi"/>
                <a:ea typeface="KaiTi"/>
                <a:cs typeface="KaiTi"/>
              </a:rPr>
              <a:t>水小，能浮在水面上。</a:t>
            </a:r>
            <a:endParaRPr sz="1200" dirty="0">
              <a:latin typeface="KaiTi"/>
              <a:ea typeface="KaiTi"/>
              <a:cs typeface="KaiTi"/>
            </a:endParaRPr>
          </a:p>
          <a:p>
            <a:pPr marL="17780" algn="l" rtl="0" eaLnBrk="0">
              <a:lnSpc>
                <a:spcPct val="90000"/>
              </a:lnSpc>
              <a:spcBef>
                <a:spcPts val="1003"/>
              </a:spcBef>
              <a:tabLst/>
            </a:pPr>
            <a:r>
              <a:rPr sz="1200" kern="0" spc="0" dirty="0">
                <a:solidFill>
                  <a:srgbClr val="0101FF">
                    <a:alpha val="100000"/>
                  </a:srgbClr>
                </a:solidFill>
                <a:latin typeface="Times New Roman"/>
                <a:ea typeface="Times New Roman"/>
                <a:cs typeface="Times New Roman"/>
              </a:rPr>
              <a:t>5-1-2 </a:t>
            </a:r>
            <a:r>
              <a:rPr sz="1200" kern="0" spc="0" dirty="0">
                <a:solidFill>
                  <a:srgbClr val="0101FF">
                    <a:alpha val="100000"/>
                  </a:srgbClr>
                </a:solidFill>
                <a:latin typeface="KaiTi"/>
                <a:ea typeface="KaiTi"/>
                <a:cs typeface="KaiTi"/>
              </a:rPr>
              <a:t>钠的化学性质</a:t>
            </a:r>
            <a:r>
              <a:rPr sz="1200" kern="0" spc="0" dirty="0">
                <a:solidFill>
                  <a:srgbClr val="000000">
                    <a:alpha val="100000"/>
                  </a:srgbClr>
                </a:solidFill>
                <a:latin typeface="KaiTi"/>
                <a:ea typeface="KaiTi"/>
                <a:cs typeface="KaiTi"/>
              </a:rPr>
              <a:t>：在化学反应中容易</a:t>
            </a:r>
            <a:r>
              <a:rPr sz="1200" kern="0" spc="-10" dirty="0">
                <a:solidFill>
                  <a:srgbClr val="000000">
                    <a:alpha val="100000"/>
                  </a:srgbClr>
                </a:solidFill>
                <a:latin typeface="KaiTi"/>
                <a:ea typeface="KaiTi"/>
                <a:cs typeface="KaiTi"/>
              </a:rPr>
              <a:t>失去最外层的</a:t>
            </a:r>
            <a:r>
              <a:rPr sz="1200" kern="0" spc="-16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1 </a:t>
            </a:r>
            <a:r>
              <a:rPr sz="1200" kern="0" spc="-10" dirty="0">
                <a:solidFill>
                  <a:srgbClr val="000000">
                    <a:alpha val="100000"/>
                  </a:srgbClr>
                </a:solidFill>
                <a:latin typeface="KaiTi"/>
                <a:ea typeface="KaiTi"/>
                <a:cs typeface="KaiTi"/>
              </a:rPr>
              <a:t>个电子，</a:t>
            </a:r>
            <a:r>
              <a:rPr sz="1200" u="sng" kern="0" spc="-10" dirty="0">
                <a:solidFill>
                  <a:srgbClr val="000000">
                    <a:alpha val="100000"/>
                  </a:srgbClr>
                </a:solidFill>
                <a:uFill>
                  <a:solidFill>
                    <a:srgbClr val="FF0000"/>
                  </a:solidFill>
                </a:uFill>
                <a:latin typeface="KaiTi"/>
                <a:ea typeface="KaiTi"/>
                <a:cs typeface="KaiTi"/>
              </a:rPr>
              <a:t>化学性质非常活泼</a:t>
            </a:r>
            <a:r>
              <a:rPr sz="1200" kern="0" spc="-10" dirty="0">
                <a:solidFill>
                  <a:srgbClr val="000000">
                    <a:alpha val="100000"/>
                  </a:srgbClr>
                </a:solidFill>
                <a:latin typeface="KaiTi"/>
                <a:ea typeface="KaiTi"/>
                <a:cs typeface="KaiTi"/>
              </a:rPr>
              <a:t>。</a:t>
            </a:r>
            <a:endParaRPr sz="1200" dirty="0">
              <a:latin typeface="KaiTi"/>
              <a:ea typeface="KaiTi"/>
              <a:cs typeface="KaiTi"/>
            </a:endParaRPr>
          </a:p>
          <a:p>
            <a:pPr algn="l" rtl="0" eaLnBrk="0">
              <a:lnSpc>
                <a:spcPct val="109000"/>
              </a:lnSpc>
              <a:tabLst/>
            </a:pPr>
            <a:endParaRPr sz="800" dirty="0">
              <a:latin typeface="Arial"/>
              <a:ea typeface="Arial"/>
              <a:cs typeface="Arial"/>
            </a:endParaRPr>
          </a:p>
          <a:p>
            <a:pPr algn="l" rtl="0" eaLnBrk="0">
              <a:lnSpc>
                <a:spcPct val="7183"/>
              </a:lnSpc>
              <a:tabLst/>
            </a:pPr>
            <a:endParaRPr sz="100" dirty="0">
              <a:latin typeface="Arial"/>
              <a:ea typeface="Arial"/>
              <a:cs typeface="Arial"/>
            </a:endParaRPr>
          </a:p>
          <a:p>
            <a:pPr marL="16510" algn="l" rtl="0" eaLnBrk="0">
              <a:lnSpc>
                <a:spcPct val="89000"/>
              </a:lnSpc>
              <a:tabLst/>
            </a:pPr>
            <a:r>
              <a:rPr sz="1200" kern="0" spc="-20" dirty="0">
                <a:solidFill>
                  <a:srgbClr val="000000">
                    <a:alpha val="100000"/>
                  </a:srgbClr>
                </a:solidFill>
                <a:latin typeface="Times New Roman"/>
                <a:ea typeface="Times New Roman"/>
                <a:cs typeface="Times New Roman"/>
              </a:rPr>
              <a:t>(1)  </a:t>
            </a:r>
            <a:r>
              <a:rPr sz="1200" kern="0" spc="-20" dirty="0">
                <a:solidFill>
                  <a:srgbClr val="000000">
                    <a:alpha val="100000"/>
                  </a:srgbClr>
                </a:solidFill>
                <a:latin typeface="KaiTi"/>
                <a:ea typeface="KaiTi"/>
                <a:cs typeface="KaiTi"/>
              </a:rPr>
              <a:t>钠与氧气的反应：钠燃烧时发出</a:t>
            </a:r>
            <a:r>
              <a:rPr sz="1200" u="sng" kern="0" spc="-20" dirty="0">
                <a:solidFill>
                  <a:srgbClr val="000000">
                    <a:alpha val="100000"/>
                  </a:srgbClr>
                </a:solidFill>
                <a:latin typeface="KaiTi"/>
                <a:ea typeface="KaiTi"/>
                <a:cs typeface="KaiTi"/>
              </a:rPr>
              <a:t>黄</a:t>
            </a:r>
            <a:r>
              <a:rPr sz="1200" u="sng" kern="0" spc="-30" dirty="0">
                <a:solidFill>
                  <a:srgbClr val="000000">
                    <a:alpha val="100000"/>
                  </a:srgbClr>
                </a:solidFill>
                <a:latin typeface="KaiTi"/>
                <a:ea typeface="KaiTi"/>
                <a:cs typeface="KaiTi"/>
              </a:rPr>
              <a:t>色</a:t>
            </a:r>
            <a:r>
              <a:rPr sz="1200" kern="0" spc="-30" dirty="0">
                <a:solidFill>
                  <a:srgbClr val="000000">
                    <a:alpha val="100000"/>
                  </a:srgbClr>
                </a:solidFill>
                <a:latin typeface="KaiTi"/>
                <a:ea typeface="KaiTi"/>
                <a:cs typeface="KaiTi"/>
              </a:rPr>
              <a:t>火焰，生成过氧化钠。</a:t>
            </a:r>
            <a:endParaRPr sz="1200" dirty="0">
              <a:latin typeface="KaiTi"/>
              <a:ea typeface="KaiTi"/>
              <a:cs typeface="KaiTi"/>
            </a:endParaRPr>
          </a:p>
        </p:txBody>
      </p:sp>
      <p:sp>
        <p:nvSpPr>
          <p:cNvPr id="492" name="rect 492"/>
          <p:cNvSpPr/>
          <p:nvPr/>
        </p:nvSpPr>
        <p:spPr>
          <a:xfrm>
            <a:off x="2348027" y="7810246"/>
            <a:ext cx="1620266" cy="198120"/>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494" name="textbox 494"/>
          <p:cNvSpPr/>
          <p:nvPr/>
        </p:nvSpPr>
        <p:spPr>
          <a:xfrm>
            <a:off x="2334870" y="5522455"/>
            <a:ext cx="6025515" cy="3963670"/>
          </a:xfrm>
          <a:prstGeom prst="rect">
            <a:avLst/>
          </a:prstGeom>
          <a:noFill/>
          <a:ln w="0" cap="flat">
            <a:noFill/>
            <a:prstDash val="solid"/>
            <a:miter lim="0"/>
          </a:ln>
        </p:spPr>
        <p:txBody>
          <a:bodyPr vert="horz" wrap="square" lIns="0" tIns="0" rIns="0" bIns="0"/>
          <a:lstStyle/>
          <a:p>
            <a:pPr algn="l" rtl="0" eaLnBrk="0">
              <a:lnSpc>
                <a:spcPct val="84634"/>
              </a:lnSpc>
              <a:tabLst/>
            </a:pPr>
            <a:endParaRPr sz="100" dirty="0">
              <a:latin typeface="Arial"/>
              <a:ea typeface="Arial"/>
              <a:cs typeface="Arial"/>
            </a:endParaRPr>
          </a:p>
          <a:p>
            <a:pPr marL="1758315" algn="l" rtl="0" eaLnBrk="0">
              <a:lnSpc>
                <a:spcPct val="96000"/>
              </a:lnSpc>
              <a:tabLst/>
            </a:pPr>
            <a:r>
              <a:rPr sz="1000" kern="0" spc="0" dirty="0">
                <a:solidFill>
                  <a:srgbClr val="385623">
                    <a:alpha val="100000"/>
                  </a:srgbClr>
                </a:solidFill>
                <a:latin typeface="Times New Roman"/>
                <a:ea typeface="Times New Roman"/>
                <a:cs typeface="Times New Roman"/>
              </a:rPr>
              <a:t>Na</a:t>
            </a:r>
            <a:r>
              <a:rPr sz="1000" kern="0" spc="20" dirty="0">
                <a:solidFill>
                  <a:srgbClr val="385623">
                    <a:alpha val="100000"/>
                  </a:srgbClr>
                </a:solidFill>
                <a:latin typeface="KaiTi"/>
                <a:ea typeface="KaiTi"/>
                <a:cs typeface="KaiTi"/>
              </a:rPr>
              <a:t>：钠</a:t>
            </a:r>
            <a:r>
              <a:rPr sz="1000" kern="0" spc="50" dirty="0">
                <a:solidFill>
                  <a:srgbClr val="385623">
                    <a:alpha val="100000"/>
                  </a:srgbClr>
                </a:solidFill>
                <a:latin typeface="KaiTi"/>
                <a:ea typeface="KaiTi"/>
                <a:cs typeface="KaiTi"/>
              </a:rPr>
              <a:t>    </a:t>
            </a:r>
            <a:r>
              <a:rPr sz="1000" kern="0" spc="20" dirty="0">
                <a:solidFill>
                  <a:srgbClr val="385623">
                    <a:alpha val="100000"/>
                  </a:srgbClr>
                </a:solidFill>
                <a:latin typeface="Times New Roman"/>
                <a:ea typeface="Times New Roman"/>
                <a:cs typeface="Times New Roman"/>
              </a:rPr>
              <a:t>O</a:t>
            </a:r>
            <a:r>
              <a:rPr sz="1000" kern="0" spc="20" baseline="-5208" dirty="0">
                <a:solidFill>
                  <a:srgbClr val="385623">
                    <a:alpha val="100000"/>
                  </a:srgbClr>
                </a:solidFill>
                <a:latin typeface="Times New Roman"/>
                <a:ea typeface="Times New Roman"/>
                <a:cs typeface="Times New Roman"/>
              </a:rPr>
              <a:t>2</a:t>
            </a:r>
            <a:r>
              <a:rPr sz="600" kern="0" spc="20" dirty="0">
                <a:solidFill>
                  <a:srgbClr val="385623">
                    <a:alpha val="100000"/>
                  </a:srgbClr>
                </a:solidFill>
                <a:latin typeface="Times New Roman"/>
                <a:ea typeface="Times New Roman"/>
                <a:cs typeface="Times New Roman"/>
              </a:rPr>
              <a:t> </a:t>
            </a:r>
            <a:r>
              <a:rPr sz="1000" kern="0" spc="20" dirty="0">
                <a:solidFill>
                  <a:srgbClr val="385623">
                    <a:alpha val="100000"/>
                  </a:srgbClr>
                </a:solidFill>
                <a:latin typeface="KaiTi"/>
                <a:ea typeface="KaiTi"/>
                <a:cs typeface="KaiTi"/>
              </a:rPr>
              <a:t>：氧气</a:t>
            </a:r>
            <a:r>
              <a:rPr sz="1000" kern="0" spc="20" dirty="0">
                <a:solidFill>
                  <a:srgbClr val="385623">
                    <a:alpha val="100000"/>
                  </a:srgbClr>
                </a:solidFill>
                <a:latin typeface="KaiTi"/>
                <a:ea typeface="KaiTi"/>
                <a:cs typeface="KaiTi"/>
              </a:rPr>
              <a:t>    </a:t>
            </a:r>
            <a:r>
              <a:rPr sz="1000" kern="0" spc="0" dirty="0">
                <a:solidFill>
                  <a:srgbClr val="385623">
                    <a:alpha val="100000"/>
                  </a:srgbClr>
                </a:solidFill>
                <a:latin typeface="Times New Roman"/>
                <a:ea typeface="Times New Roman"/>
                <a:cs typeface="Times New Roman"/>
              </a:rPr>
              <a:t>Na</a:t>
            </a:r>
            <a:r>
              <a:rPr sz="1000" kern="0" spc="20" baseline="-5208" dirty="0">
                <a:solidFill>
                  <a:srgbClr val="385623">
                    <a:alpha val="100000"/>
                  </a:srgbClr>
                </a:solidFill>
                <a:latin typeface="Times New Roman"/>
                <a:ea typeface="Times New Roman"/>
                <a:cs typeface="Times New Roman"/>
              </a:rPr>
              <a:t>2</a:t>
            </a:r>
            <a:r>
              <a:rPr sz="1000" kern="0" spc="20" dirty="0">
                <a:solidFill>
                  <a:srgbClr val="385623">
                    <a:alpha val="100000"/>
                  </a:srgbClr>
                </a:solidFill>
                <a:latin typeface="Times New Roman"/>
                <a:ea typeface="Times New Roman"/>
                <a:cs typeface="Times New Roman"/>
              </a:rPr>
              <a:t>O</a:t>
            </a:r>
            <a:r>
              <a:rPr sz="1000" kern="0" spc="20" baseline="-5208" dirty="0">
                <a:solidFill>
                  <a:srgbClr val="385623">
                    <a:alpha val="100000"/>
                  </a:srgbClr>
                </a:solidFill>
                <a:latin typeface="Times New Roman"/>
                <a:ea typeface="Times New Roman"/>
                <a:cs typeface="Times New Roman"/>
              </a:rPr>
              <a:t>2</a:t>
            </a:r>
            <a:r>
              <a:rPr sz="600" kern="0" spc="20" dirty="0">
                <a:solidFill>
                  <a:srgbClr val="385623">
                    <a:alpha val="100000"/>
                  </a:srgbClr>
                </a:solidFill>
                <a:latin typeface="Times New Roman"/>
                <a:ea typeface="Times New Roman"/>
                <a:cs typeface="Times New Roman"/>
              </a:rPr>
              <a:t> </a:t>
            </a:r>
            <a:r>
              <a:rPr sz="1000" kern="0" spc="20" dirty="0">
                <a:solidFill>
                  <a:srgbClr val="385623">
                    <a:alpha val="100000"/>
                  </a:srgbClr>
                </a:solidFill>
                <a:latin typeface="KaiTi"/>
                <a:ea typeface="KaiTi"/>
                <a:cs typeface="KaiTi"/>
              </a:rPr>
              <a:t>：过</a:t>
            </a:r>
            <a:r>
              <a:rPr sz="1000" kern="0" spc="10" dirty="0">
                <a:solidFill>
                  <a:srgbClr val="385623">
                    <a:alpha val="100000"/>
                  </a:srgbClr>
                </a:solidFill>
                <a:latin typeface="KaiTi"/>
                <a:ea typeface="KaiTi"/>
                <a:cs typeface="KaiTi"/>
              </a:rPr>
              <a:t>氧化钠</a:t>
            </a:r>
            <a:endParaRPr sz="1000" dirty="0">
              <a:latin typeface="KaiTi"/>
              <a:ea typeface="KaiTi"/>
              <a:cs typeface="KaiTi"/>
            </a:endParaRPr>
          </a:p>
          <a:p>
            <a:pPr algn="l" rtl="0" eaLnBrk="0">
              <a:lnSpc>
                <a:spcPct val="110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marL="19050" algn="l" rtl="0" eaLnBrk="0">
              <a:lnSpc>
                <a:spcPct val="89000"/>
              </a:lnSpc>
              <a:spcBef>
                <a:spcPts val="360"/>
              </a:spcBef>
              <a:tabLst/>
            </a:pPr>
            <a:r>
              <a:rPr sz="1200" kern="0" spc="-10" dirty="0">
                <a:solidFill>
                  <a:srgbClr val="000000">
                    <a:alpha val="100000"/>
                  </a:srgbClr>
                </a:solidFill>
                <a:latin typeface="Times New Roman"/>
                <a:ea typeface="Times New Roman"/>
                <a:cs typeface="Times New Roman"/>
              </a:rPr>
              <a:t>(2)  </a:t>
            </a:r>
            <a:r>
              <a:rPr sz="1200" kern="0" spc="-10" dirty="0">
                <a:solidFill>
                  <a:srgbClr val="000000">
                    <a:alpha val="100000"/>
                  </a:srgbClr>
                </a:solidFill>
                <a:latin typeface="KaiTi"/>
                <a:ea typeface="KaiTi"/>
                <a:cs typeface="KaiTi"/>
              </a:rPr>
              <a:t>钠与水的反应：钠与水接触会发生剧烈的放热反应，生成</a:t>
            </a:r>
            <a:r>
              <a:rPr sz="1200" kern="0" spc="-120" dirty="0">
                <a:solidFill>
                  <a:srgbClr val="000000">
                    <a:alpha val="100000"/>
                  </a:srgbClr>
                </a:solidFill>
                <a:latin typeface="KaiTi"/>
                <a:ea typeface="KaiTi"/>
                <a:cs typeface="KaiTi"/>
              </a:rPr>
              <a:t> </a:t>
            </a:r>
            <a:r>
              <a:rPr sz="1200" kern="0" spc="-10" dirty="0">
                <a:solidFill>
                  <a:srgbClr val="000000">
                    <a:alpha val="100000"/>
                  </a:srgbClr>
                </a:solidFill>
                <a:latin typeface="DengXian"/>
                <a:ea typeface="DengXian"/>
                <a:cs typeface="DengXian"/>
              </a:rPr>
              <a:t>NaOH </a:t>
            </a:r>
            <a:r>
              <a:rPr sz="1200" kern="0" spc="-10" dirty="0">
                <a:solidFill>
                  <a:srgbClr val="000000">
                    <a:alpha val="100000"/>
                  </a:srgbClr>
                </a:solidFill>
                <a:latin typeface="KaiTi"/>
                <a:ea typeface="KaiTi"/>
                <a:cs typeface="KaiTi"/>
              </a:rPr>
              <a:t>和</a:t>
            </a:r>
            <a:r>
              <a:rPr sz="1200" kern="0" spc="-190" dirty="0">
                <a:solidFill>
                  <a:srgbClr val="000000">
                    <a:alpha val="100000"/>
                  </a:srgbClr>
                </a:solidFill>
                <a:latin typeface="KaiTi"/>
                <a:ea typeface="KaiTi"/>
                <a:cs typeface="KaiTi"/>
              </a:rPr>
              <a:t> </a:t>
            </a:r>
            <a:r>
              <a:rPr sz="1200" kern="0" spc="-10" dirty="0">
                <a:solidFill>
                  <a:srgbClr val="000000">
                    <a:alpha val="100000"/>
                  </a:srgbClr>
                </a:solidFill>
                <a:latin typeface="DengXian"/>
                <a:ea typeface="DengXian"/>
                <a:cs typeface="DengXian"/>
              </a:rPr>
              <a:t>H</a:t>
            </a:r>
            <a:r>
              <a:rPr sz="900" kern="0" spc="-10" baseline="-5787" dirty="0">
                <a:solidFill>
                  <a:srgbClr val="000000">
                    <a:alpha val="100000"/>
                  </a:srgbClr>
                </a:solidFill>
                <a:latin typeface="DengXian"/>
                <a:ea typeface="DengXian"/>
                <a:cs typeface="DengXian"/>
              </a:rPr>
              <a:t>2</a:t>
            </a:r>
            <a:r>
              <a:rPr sz="1200" kern="0" spc="-10" dirty="0">
                <a:solidFill>
                  <a:srgbClr val="000000">
                    <a:alpha val="100000"/>
                  </a:srgbClr>
                </a:solidFill>
                <a:latin typeface="KaiTi"/>
                <a:ea typeface="KaiTi"/>
                <a:cs typeface="KaiTi"/>
              </a:rPr>
              <a:t>。</a:t>
            </a:r>
            <a:endParaRPr sz="1200" dirty="0">
              <a:latin typeface="KaiTi"/>
              <a:ea typeface="KaiTi"/>
              <a:cs typeface="KaiTi"/>
            </a:endParaRPr>
          </a:p>
          <a:p>
            <a:pPr marL="1932304" algn="l" rtl="0" eaLnBrk="0">
              <a:lnSpc>
                <a:spcPct val="87000"/>
              </a:lnSpc>
              <a:spcBef>
                <a:spcPts val="1012"/>
              </a:spcBef>
              <a:tabLst/>
            </a:pPr>
            <a:r>
              <a:rPr sz="1900" kern="0" spc="-140" dirty="0">
                <a:solidFill>
                  <a:srgbClr val="7F0000">
                    <a:alpha val="100000"/>
                  </a:srgbClr>
                </a:solidFill>
                <a:latin typeface="Arial"/>
                <a:ea typeface="Arial"/>
                <a:cs typeface="Arial"/>
              </a:rPr>
              <a:t>2Na+2H20=2N</a:t>
            </a:r>
            <a:r>
              <a:rPr sz="1900" kern="0" spc="-150" dirty="0">
                <a:solidFill>
                  <a:srgbClr val="7F0000">
                    <a:alpha val="100000"/>
                  </a:srgbClr>
                </a:solidFill>
                <a:latin typeface="Arial"/>
                <a:ea typeface="Arial"/>
                <a:cs typeface="Arial"/>
              </a:rPr>
              <a:t>aoH+H,t</a:t>
            </a:r>
            <a:endParaRPr sz="1900" dirty="0">
              <a:latin typeface="Arial"/>
              <a:ea typeface="Arial"/>
              <a:cs typeface="Arial"/>
            </a:endParaRPr>
          </a:p>
          <a:p>
            <a:pPr marL="1369060" algn="l" rtl="0" eaLnBrk="0">
              <a:lnSpc>
                <a:spcPct val="96000"/>
              </a:lnSpc>
              <a:spcBef>
                <a:spcPts val="847"/>
              </a:spcBef>
              <a:tabLst/>
            </a:pPr>
            <a:r>
              <a:rPr sz="1000" kern="0" spc="0" dirty="0">
                <a:solidFill>
                  <a:srgbClr val="385623">
                    <a:alpha val="100000"/>
                  </a:srgbClr>
                </a:solidFill>
                <a:latin typeface="Times New Roman"/>
                <a:ea typeface="Times New Roman"/>
                <a:cs typeface="Times New Roman"/>
              </a:rPr>
              <a:t>Na</a:t>
            </a:r>
            <a:r>
              <a:rPr sz="1000" kern="0" spc="40" dirty="0">
                <a:solidFill>
                  <a:srgbClr val="385623">
                    <a:alpha val="100000"/>
                  </a:srgbClr>
                </a:solidFill>
                <a:latin typeface="KaiTi"/>
                <a:ea typeface="KaiTi"/>
                <a:cs typeface="KaiTi"/>
              </a:rPr>
              <a:t>：钠</a:t>
            </a:r>
            <a:r>
              <a:rPr sz="1000" kern="0" spc="40" dirty="0">
                <a:solidFill>
                  <a:srgbClr val="385623">
                    <a:alpha val="100000"/>
                  </a:srgbClr>
                </a:solidFill>
                <a:latin typeface="KaiTi"/>
                <a:ea typeface="KaiTi"/>
                <a:cs typeface="KaiTi"/>
              </a:rPr>
              <a:t>    </a:t>
            </a:r>
            <a:r>
              <a:rPr sz="1000" kern="0" spc="40" dirty="0">
                <a:solidFill>
                  <a:srgbClr val="385623">
                    <a:alpha val="100000"/>
                  </a:srgbClr>
                </a:solidFill>
                <a:latin typeface="Times New Roman"/>
                <a:ea typeface="Times New Roman"/>
                <a:cs typeface="Times New Roman"/>
              </a:rPr>
              <a:t>H</a:t>
            </a:r>
            <a:r>
              <a:rPr sz="1000" kern="0" spc="40" baseline="-5208" dirty="0">
                <a:solidFill>
                  <a:srgbClr val="385623">
                    <a:alpha val="100000"/>
                  </a:srgbClr>
                </a:solidFill>
                <a:latin typeface="Times New Roman"/>
                <a:ea typeface="Times New Roman"/>
                <a:cs typeface="Times New Roman"/>
              </a:rPr>
              <a:t>2</a:t>
            </a:r>
            <a:r>
              <a:rPr sz="1000" kern="0" spc="40" dirty="0">
                <a:solidFill>
                  <a:srgbClr val="385623">
                    <a:alpha val="100000"/>
                  </a:srgbClr>
                </a:solidFill>
                <a:latin typeface="Times New Roman"/>
                <a:ea typeface="Times New Roman"/>
                <a:cs typeface="Times New Roman"/>
              </a:rPr>
              <a:t>O</a:t>
            </a:r>
            <a:r>
              <a:rPr sz="1000" kern="0" spc="40" dirty="0">
                <a:solidFill>
                  <a:srgbClr val="385623">
                    <a:alpha val="100000"/>
                  </a:srgbClr>
                </a:solidFill>
                <a:latin typeface="KaiTi"/>
                <a:ea typeface="KaiTi"/>
                <a:cs typeface="KaiTi"/>
              </a:rPr>
              <a:t>：水</a:t>
            </a:r>
            <a:r>
              <a:rPr sz="1000" kern="0" spc="40" dirty="0">
                <a:solidFill>
                  <a:srgbClr val="385623">
                    <a:alpha val="100000"/>
                  </a:srgbClr>
                </a:solidFill>
                <a:latin typeface="KaiTi"/>
                <a:ea typeface="KaiTi"/>
                <a:cs typeface="KaiTi"/>
              </a:rPr>
              <a:t>    </a:t>
            </a:r>
            <a:r>
              <a:rPr sz="1000" kern="0" spc="0" dirty="0">
                <a:solidFill>
                  <a:srgbClr val="385623">
                    <a:alpha val="100000"/>
                  </a:srgbClr>
                </a:solidFill>
                <a:latin typeface="Times New Roman"/>
                <a:ea typeface="Times New Roman"/>
                <a:cs typeface="Times New Roman"/>
              </a:rPr>
              <a:t>NaOH</a:t>
            </a:r>
            <a:r>
              <a:rPr sz="1000" kern="0" spc="40" dirty="0">
                <a:solidFill>
                  <a:srgbClr val="385623">
                    <a:alpha val="100000"/>
                  </a:srgbClr>
                </a:solidFill>
                <a:latin typeface="KaiTi"/>
                <a:ea typeface="KaiTi"/>
                <a:cs typeface="KaiTi"/>
              </a:rPr>
              <a:t>：氢氧化钠</a:t>
            </a:r>
            <a:r>
              <a:rPr sz="1000" kern="0" spc="40" dirty="0">
                <a:solidFill>
                  <a:srgbClr val="385623">
                    <a:alpha val="100000"/>
                  </a:srgbClr>
                </a:solidFill>
                <a:latin typeface="KaiTi"/>
                <a:ea typeface="KaiTi"/>
                <a:cs typeface="KaiTi"/>
              </a:rPr>
              <a:t>    </a:t>
            </a:r>
            <a:r>
              <a:rPr sz="1000" kern="0" spc="40" dirty="0">
                <a:solidFill>
                  <a:srgbClr val="385623">
                    <a:alpha val="100000"/>
                  </a:srgbClr>
                </a:solidFill>
                <a:latin typeface="Times New Roman"/>
                <a:ea typeface="Times New Roman"/>
                <a:cs typeface="Times New Roman"/>
              </a:rPr>
              <a:t>H</a:t>
            </a:r>
            <a:r>
              <a:rPr sz="1000" kern="0" spc="40" baseline="-5208" dirty="0">
                <a:solidFill>
                  <a:srgbClr val="385623">
                    <a:alpha val="100000"/>
                  </a:srgbClr>
                </a:solidFill>
                <a:latin typeface="Times New Roman"/>
                <a:ea typeface="Times New Roman"/>
                <a:cs typeface="Times New Roman"/>
              </a:rPr>
              <a:t>2</a:t>
            </a:r>
            <a:r>
              <a:rPr sz="1000" kern="0" spc="40" dirty="0">
                <a:solidFill>
                  <a:srgbClr val="385623">
                    <a:alpha val="100000"/>
                  </a:srgbClr>
                </a:solidFill>
                <a:latin typeface="KaiTi"/>
                <a:ea typeface="KaiTi"/>
                <a:cs typeface="KaiTi"/>
              </a:rPr>
              <a:t>：氢气</a:t>
            </a:r>
            <a:endParaRPr sz="1000" dirty="0">
              <a:latin typeface="KaiTi"/>
              <a:ea typeface="KaiTi"/>
              <a:cs typeface="KaiTi"/>
            </a:endParaRPr>
          </a:p>
          <a:p>
            <a:pPr marL="26669" algn="l" rtl="0" eaLnBrk="0">
              <a:lnSpc>
                <a:spcPct val="83000"/>
              </a:lnSpc>
              <a:spcBef>
                <a:spcPts val="924"/>
              </a:spcBef>
              <a:tabLst/>
            </a:pPr>
            <a:r>
              <a:rPr sz="1200" u="sng" kern="0" spc="-10" dirty="0">
                <a:solidFill>
                  <a:srgbClr val="000000">
                    <a:alpha val="100000"/>
                  </a:srgbClr>
                </a:solidFill>
                <a:latin typeface="KaiTi"/>
                <a:ea typeface="KaiTi"/>
                <a:cs typeface="KaiTi"/>
              </a:rPr>
              <a:t>注意</a:t>
            </a:r>
            <a:r>
              <a:rPr sz="1200" u="sng" kern="0" spc="-210" dirty="0">
                <a:solidFill>
                  <a:srgbClr val="000000">
                    <a:alpha val="100000"/>
                  </a:srgbClr>
                </a:solidFill>
                <a:latin typeface="KaiTi"/>
                <a:ea typeface="KaiTi"/>
                <a:cs typeface="KaiTi"/>
              </a:rPr>
              <a:t>！</a:t>
            </a:r>
            <a:r>
              <a:rPr sz="1200" kern="0" spc="-210" dirty="0">
                <a:solidFill>
                  <a:srgbClr val="000000">
                    <a:alpha val="100000"/>
                  </a:srgbClr>
                </a:solidFill>
                <a:latin typeface="KaiTi"/>
                <a:ea typeface="KaiTi"/>
                <a:cs typeface="KaiTi"/>
              </a:rPr>
              <a:t>：</a:t>
            </a:r>
            <a:r>
              <a:rPr sz="1200" kern="0" spc="-10" dirty="0">
                <a:solidFill>
                  <a:srgbClr val="000000">
                    <a:alpha val="100000"/>
                  </a:srgbClr>
                </a:solidFill>
                <a:latin typeface="KaiTi"/>
                <a:ea typeface="KaiTi"/>
                <a:cs typeface="KaiTi"/>
              </a:rPr>
              <a:t>钠很容易与空气中的氧气和水反应，在实验室中通常</a:t>
            </a:r>
            <a:r>
              <a:rPr sz="1200" u="sng" kern="0" spc="-10" dirty="0">
                <a:solidFill>
                  <a:srgbClr val="0101FF">
                    <a:alpha val="100000"/>
                  </a:srgbClr>
                </a:solidFill>
                <a:uFill>
                  <a:solidFill>
                    <a:srgbClr val="FF0000"/>
                  </a:solidFill>
                </a:uFill>
                <a:latin typeface="KaiTi"/>
                <a:ea typeface="KaiTi"/>
                <a:cs typeface="KaiTi"/>
              </a:rPr>
              <a:t>把钠保存</a:t>
            </a:r>
            <a:r>
              <a:rPr sz="1200" u="sng" kern="0" spc="-20" dirty="0">
                <a:solidFill>
                  <a:srgbClr val="0101FF">
                    <a:alpha val="100000"/>
                  </a:srgbClr>
                </a:solidFill>
                <a:uFill>
                  <a:solidFill>
                    <a:srgbClr val="FF0000"/>
                  </a:solidFill>
                </a:uFill>
                <a:latin typeface="KaiTi"/>
                <a:ea typeface="KaiTi"/>
                <a:cs typeface="KaiTi"/>
              </a:rPr>
              <a:t>在煤油里</a:t>
            </a:r>
            <a:r>
              <a:rPr sz="1200" kern="0" spc="-20" dirty="0">
                <a:solidFill>
                  <a:srgbClr val="000000">
                    <a:alpha val="100000"/>
                  </a:srgbClr>
                </a:solidFill>
                <a:latin typeface="KaiTi"/>
                <a:ea typeface="KaiTi"/>
                <a:cs typeface="KaiTi"/>
              </a:rPr>
              <a:t>。钠的灭火</a:t>
            </a:r>
            <a:endParaRPr sz="1200" dirty="0">
              <a:latin typeface="KaiTi"/>
              <a:ea typeface="KaiTi"/>
              <a:cs typeface="KaiTi"/>
            </a:endParaRPr>
          </a:p>
          <a:p>
            <a:pPr marL="29844" algn="l" rtl="0" eaLnBrk="0">
              <a:lnSpc>
                <a:spcPts val="2340"/>
              </a:lnSpc>
              <a:tabLst/>
            </a:pPr>
            <a:r>
              <a:rPr sz="1100" kern="0" spc="-70" dirty="0">
                <a:solidFill>
                  <a:srgbClr val="000000">
                    <a:alpha val="100000"/>
                  </a:srgbClr>
                </a:solidFill>
                <a:latin typeface="KaiTi"/>
                <a:ea typeface="KaiTi"/>
                <a:cs typeface="KaiTi"/>
              </a:rPr>
              <a:t>用沙土。</a:t>
            </a:r>
            <a:endParaRPr sz="1100" dirty="0">
              <a:latin typeface="KaiTi"/>
              <a:ea typeface="KaiTi"/>
              <a:cs typeface="KaiTi"/>
            </a:endParaRPr>
          </a:p>
          <a:p>
            <a:pPr algn="l" rtl="0" eaLnBrk="0">
              <a:lnSpc>
                <a:spcPct val="118000"/>
              </a:lnSpc>
              <a:tabLst/>
            </a:pPr>
            <a:endParaRPr sz="1000" dirty="0">
              <a:latin typeface="Arial"/>
              <a:ea typeface="Arial"/>
              <a:cs typeface="Arial"/>
            </a:endParaRPr>
          </a:p>
          <a:p>
            <a:pPr algn="l" rtl="0" eaLnBrk="0">
              <a:lnSpc>
                <a:spcPct val="118000"/>
              </a:lnSpc>
              <a:tabLst/>
            </a:pPr>
            <a:endParaRPr sz="1000" dirty="0">
              <a:latin typeface="Arial"/>
              <a:ea typeface="Arial"/>
              <a:cs typeface="Arial"/>
            </a:endParaRPr>
          </a:p>
          <a:p>
            <a:pPr marL="18415" algn="l" rtl="0" eaLnBrk="0">
              <a:lnSpc>
                <a:spcPct val="90000"/>
              </a:lnSpc>
              <a:spcBef>
                <a:spcPts val="369"/>
              </a:spcBef>
              <a:tabLst/>
            </a:pPr>
            <a:r>
              <a:rPr sz="1200" b="1" kern="0" spc="-20" dirty="0">
                <a:solidFill>
                  <a:srgbClr val="000000">
                    <a:alpha val="100000"/>
                  </a:srgbClr>
                </a:solidFill>
                <a:latin typeface="KaiTi"/>
                <a:ea typeface="KaiTi"/>
                <a:cs typeface="KaiTi"/>
              </a:rPr>
              <a:t>知识点</a:t>
            </a:r>
            <a:r>
              <a:rPr sz="1200" kern="0" spc="-170" dirty="0">
                <a:solidFill>
                  <a:srgbClr val="000000">
                    <a:alpha val="100000"/>
                  </a:srgbClr>
                </a:solidFill>
                <a:latin typeface="KaiTi"/>
                <a:ea typeface="KaiTi"/>
                <a:cs typeface="KaiTi"/>
              </a:rPr>
              <a:t> </a:t>
            </a:r>
            <a:r>
              <a:rPr sz="1200" b="1" kern="0" spc="-20" dirty="0">
                <a:solidFill>
                  <a:srgbClr val="000000">
                    <a:alpha val="100000"/>
                  </a:srgbClr>
                </a:solidFill>
                <a:latin typeface="Times New Roman"/>
                <a:ea typeface="Times New Roman"/>
                <a:cs typeface="Times New Roman"/>
              </a:rPr>
              <a:t>5-2</a:t>
            </a:r>
            <a:r>
              <a:rPr sz="1200" b="1" kern="0" spc="-20" dirty="0">
                <a:solidFill>
                  <a:srgbClr val="000000">
                    <a:alpha val="100000"/>
                  </a:srgbClr>
                </a:solidFill>
                <a:latin typeface="KaiTi"/>
                <a:ea typeface="KaiTi"/>
                <a:cs typeface="KaiTi"/>
              </a:rPr>
              <a:t>：钠的化合物</a:t>
            </a:r>
            <a:endParaRPr sz="1200" dirty="0">
              <a:latin typeface="KaiTi"/>
              <a:ea typeface="KaiTi"/>
              <a:cs typeface="KaiTi"/>
            </a:endParaRPr>
          </a:p>
          <a:p>
            <a:pPr marL="22860" algn="l" rtl="0" eaLnBrk="0">
              <a:lnSpc>
                <a:spcPct val="90000"/>
              </a:lnSpc>
              <a:spcBef>
                <a:spcPts val="1032"/>
              </a:spcBef>
              <a:tabLst/>
            </a:pPr>
            <a:r>
              <a:rPr sz="1200" b="1" kern="0" spc="0" dirty="0">
                <a:solidFill>
                  <a:srgbClr val="000000">
                    <a:alpha val="100000"/>
                  </a:srgbClr>
                </a:solidFill>
                <a:latin typeface="KaiTi"/>
                <a:ea typeface="KaiTi"/>
                <a:cs typeface="KaiTi"/>
              </a:rPr>
              <a:t>氧化钠</a:t>
            </a:r>
            <a:r>
              <a:rPr sz="1200" b="1" kern="0" spc="0" dirty="0">
                <a:solidFill>
                  <a:srgbClr val="000000">
                    <a:alpha val="100000"/>
                  </a:srgbClr>
                </a:solidFill>
                <a:latin typeface="Times New Roman"/>
                <a:ea typeface="Times New Roman"/>
                <a:cs typeface="Times New Roman"/>
              </a:rPr>
              <a:t>[Na</a:t>
            </a:r>
            <a:r>
              <a:rPr sz="800" b="1" kern="0" spc="0" dirty="0">
                <a:solidFill>
                  <a:srgbClr val="000000">
                    <a:alpha val="100000"/>
                  </a:srgbClr>
                </a:solidFill>
                <a:latin typeface="Times New Roman"/>
                <a:ea typeface="Times New Roman"/>
                <a:cs typeface="Times New Roman"/>
              </a:rPr>
              <a:t>2</a:t>
            </a:r>
            <a:r>
              <a:rPr sz="1200" b="1" kern="0" spc="0" dirty="0">
                <a:solidFill>
                  <a:srgbClr val="000000">
                    <a:alpha val="100000"/>
                  </a:srgbClr>
                </a:solidFill>
                <a:latin typeface="Times New Roman"/>
                <a:ea typeface="Times New Roman"/>
                <a:cs typeface="Times New Roman"/>
              </a:rPr>
              <a:t>O]        </a:t>
            </a:r>
            <a:r>
              <a:rPr sz="1200" b="1" kern="0" spc="0" dirty="0">
                <a:solidFill>
                  <a:srgbClr val="000000">
                    <a:alpha val="100000"/>
                  </a:srgbClr>
                </a:solidFill>
                <a:latin typeface="KaiTi"/>
                <a:ea typeface="KaiTi"/>
                <a:cs typeface="KaiTi"/>
              </a:rPr>
              <a:t>过氧化钠</a:t>
            </a:r>
            <a:r>
              <a:rPr sz="1200" b="1" kern="0" spc="0" dirty="0">
                <a:solidFill>
                  <a:srgbClr val="000000">
                    <a:alpha val="100000"/>
                  </a:srgbClr>
                </a:solidFill>
                <a:latin typeface="Times New Roman"/>
                <a:ea typeface="Times New Roman"/>
                <a:cs typeface="Times New Roman"/>
              </a:rPr>
              <a:t>[Na</a:t>
            </a:r>
            <a:r>
              <a:rPr sz="800" b="1" kern="0" spc="0" dirty="0">
                <a:solidFill>
                  <a:srgbClr val="000000">
                    <a:alpha val="100000"/>
                  </a:srgbClr>
                </a:solidFill>
                <a:latin typeface="Times New Roman"/>
                <a:ea typeface="Times New Roman"/>
                <a:cs typeface="Times New Roman"/>
              </a:rPr>
              <a:t>2</a:t>
            </a:r>
            <a:r>
              <a:rPr sz="1200" b="1" kern="0" spc="0" dirty="0">
                <a:solidFill>
                  <a:srgbClr val="000000">
                    <a:alpha val="100000"/>
                  </a:srgbClr>
                </a:solidFill>
                <a:latin typeface="Times New Roman"/>
                <a:ea typeface="Times New Roman"/>
                <a:cs typeface="Times New Roman"/>
              </a:rPr>
              <a:t>O</a:t>
            </a:r>
            <a:r>
              <a:rPr sz="800" b="1" kern="0" spc="0" dirty="0">
                <a:solidFill>
                  <a:srgbClr val="000000">
                    <a:alpha val="100000"/>
                  </a:srgbClr>
                </a:solidFill>
                <a:latin typeface="Times New Roman"/>
                <a:ea typeface="Times New Roman"/>
                <a:cs typeface="Times New Roman"/>
              </a:rPr>
              <a:t>2</a:t>
            </a:r>
            <a:r>
              <a:rPr sz="1200" b="1" kern="0" spc="0" dirty="0">
                <a:solidFill>
                  <a:srgbClr val="000000">
                    <a:alpha val="100000"/>
                  </a:srgbClr>
                </a:solidFill>
                <a:latin typeface="Times New Roman"/>
                <a:ea typeface="Times New Roman"/>
                <a:cs typeface="Times New Roman"/>
              </a:rPr>
              <a:t>]        </a:t>
            </a:r>
            <a:r>
              <a:rPr sz="1200" b="1" kern="0" spc="0" dirty="0">
                <a:solidFill>
                  <a:srgbClr val="000000">
                    <a:alpha val="100000"/>
                  </a:srgbClr>
                </a:solidFill>
                <a:latin typeface="KaiTi"/>
                <a:ea typeface="KaiTi"/>
                <a:cs typeface="KaiTi"/>
              </a:rPr>
              <a:t>氢氧化</a:t>
            </a:r>
            <a:r>
              <a:rPr sz="1200" b="1" kern="0" spc="-10" dirty="0">
                <a:solidFill>
                  <a:srgbClr val="000000">
                    <a:alpha val="100000"/>
                  </a:srgbClr>
                </a:solidFill>
                <a:latin typeface="KaiTi"/>
                <a:ea typeface="KaiTi"/>
                <a:cs typeface="KaiTi"/>
              </a:rPr>
              <a:t>钠</a:t>
            </a:r>
            <a:r>
              <a:rPr sz="1200" b="1" kern="0" spc="-10" dirty="0">
                <a:solidFill>
                  <a:srgbClr val="000000">
                    <a:alpha val="100000"/>
                  </a:srgbClr>
                </a:solidFill>
                <a:latin typeface="Times New Roman"/>
                <a:ea typeface="Times New Roman"/>
                <a:cs typeface="Times New Roman"/>
              </a:rPr>
              <a:t>[NaOH]</a:t>
            </a:r>
            <a:endParaRPr sz="1200" dirty="0">
              <a:latin typeface="Times New Roman"/>
              <a:ea typeface="Times New Roman"/>
              <a:cs typeface="Times New Roman"/>
            </a:endParaRPr>
          </a:p>
          <a:p>
            <a:pPr marL="12700" algn="l" rtl="0" eaLnBrk="0">
              <a:lnSpc>
                <a:spcPct val="90000"/>
              </a:lnSpc>
              <a:spcBef>
                <a:spcPts val="1044"/>
              </a:spcBef>
              <a:tabLst/>
            </a:pPr>
            <a:r>
              <a:rPr sz="1200" b="1" kern="0" spc="0" dirty="0">
                <a:solidFill>
                  <a:srgbClr val="000000">
                    <a:alpha val="100000"/>
                  </a:srgbClr>
                </a:solidFill>
                <a:latin typeface="KaiTi"/>
                <a:ea typeface="KaiTi"/>
                <a:cs typeface="KaiTi"/>
              </a:rPr>
              <a:t>碳酸钠</a:t>
            </a:r>
            <a:r>
              <a:rPr sz="1200" b="1" kern="0" spc="0" dirty="0">
                <a:solidFill>
                  <a:srgbClr val="000000">
                    <a:alpha val="100000"/>
                  </a:srgbClr>
                </a:solidFill>
                <a:latin typeface="Times New Roman"/>
                <a:ea typeface="Times New Roman"/>
                <a:cs typeface="Times New Roman"/>
              </a:rPr>
              <a:t>[Na</a:t>
            </a:r>
            <a:r>
              <a:rPr sz="800" b="1" kern="0" spc="0" dirty="0">
                <a:solidFill>
                  <a:srgbClr val="000000">
                    <a:alpha val="100000"/>
                  </a:srgbClr>
                </a:solidFill>
                <a:latin typeface="Times New Roman"/>
                <a:ea typeface="Times New Roman"/>
                <a:cs typeface="Times New Roman"/>
              </a:rPr>
              <a:t>2</a:t>
            </a:r>
            <a:r>
              <a:rPr sz="1200" b="1" kern="0" spc="0" dirty="0">
                <a:solidFill>
                  <a:srgbClr val="000000">
                    <a:alpha val="100000"/>
                  </a:srgbClr>
                </a:solidFill>
                <a:latin typeface="Times New Roman"/>
                <a:ea typeface="Times New Roman"/>
                <a:cs typeface="Times New Roman"/>
              </a:rPr>
              <a:t>CO</a:t>
            </a:r>
            <a:r>
              <a:rPr sz="800" b="1" kern="0" spc="0" dirty="0">
                <a:solidFill>
                  <a:srgbClr val="000000">
                    <a:alpha val="100000"/>
                  </a:srgbClr>
                </a:solidFill>
                <a:latin typeface="Times New Roman"/>
                <a:ea typeface="Times New Roman"/>
                <a:cs typeface="Times New Roman"/>
              </a:rPr>
              <a:t>3</a:t>
            </a:r>
            <a:r>
              <a:rPr sz="1200" b="1" kern="0" spc="0" dirty="0">
                <a:solidFill>
                  <a:srgbClr val="000000">
                    <a:alpha val="100000"/>
                  </a:srgbClr>
                </a:solidFill>
                <a:latin typeface="Times New Roman"/>
                <a:ea typeface="Times New Roman"/>
                <a:cs typeface="Times New Roman"/>
              </a:rPr>
              <a:t>]</a:t>
            </a:r>
            <a:r>
              <a:rPr sz="1200" b="1" kern="0" spc="90" dirty="0">
                <a:solidFill>
                  <a:srgbClr val="000000">
                    <a:alpha val="100000"/>
                  </a:srgbClr>
                </a:solidFill>
                <a:latin typeface="Times New Roman"/>
                <a:ea typeface="Times New Roman"/>
                <a:cs typeface="Times New Roman"/>
              </a:rPr>
              <a:t>   </a:t>
            </a:r>
            <a:r>
              <a:rPr sz="1200" b="1" kern="0" spc="0" dirty="0">
                <a:solidFill>
                  <a:srgbClr val="000000">
                    <a:alpha val="100000"/>
                  </a:srgbClr>
                </a:solidFill>
                <a:latin typeface="KaiTi"/>
                <a:ea typeface="KaiTi"/>
                <a:cs typeface="KaiTi"/>
              </a:rPr>
              <a:t>碳酸氢钠</a:t>
            </a:r>
            <a:r>
              <a:rPr sz="1200" b="1" kern="0" spc="0" dirty="0">
                <a:solidFill>
                  <a:srgbClr val="000000">
                    <a:alpha val="100000"/>
                  </a:srgbClr>
                </a:solidFill>
                <a:latin typeface="Times New Roman"/>
                <a:ea typeface="Times New Roman"/>
                <a:cs typeface="Times New Roman"/>
              </a:rPr>
              <a:t>[NaHCO</a:t>
            </a:r>
            <a:r>
              <a:rPr sz="800" b="1" kern="0" spc="0" dirty="0">
                <a:solidFill>
                  <a:srgbClr val="000000">
                    <a:alpha val="100000"/>
                  </a:srgbClr>
                </a:solidFill>
                <a:latin typeface="Times New Roman"/>
                <a:ea typeface="Times New Roman"/>
                <a:cs typeface="Times New Roman"/>
              </a:rPr>
              <a:t>3</a:t>
            </a:r>
            <a:r>
              <a:rPr sz="1200" b="1" kern="0" spc="0" dirty="0">
                <a:solidFill>
                  <a:srgbClr val="000000">
                    <a:alpha val="100000"/>
                  </a:srgbClr>
                </a:solidFill>
                <a:latin typeface="Times New Roman"/>
                <a:ea typeface="Times New Roman"/>
                <a:cs typeface="Times New Roman"/>
              </a:rPr>
              <a:t>]</a:t>
            </a:r>
            <a:endParaRPr sz="1200" dirty="0">
              <a:latin typeface="Times New Roman"/>
              <a:ea typeface="Times New Roman"/>
              <a:cs typeface="Times New Roman"/>
            </a:endParaRPr>
          </a:p>
          <a:p>
            <a:pPr marL="17780" algn="l" rtl="0" eaLnBrk="0">
              <a:lnSpc>
                <a:spcPct val="90000"/>
              </a:lnSpc>
              <a:spcBef>
                <a:spcPts val="1032"/>
              </a:spcBef>
              <a:tabLst/>
            </a:pPr>
            <a:r>
              <a:rPr sz="1200" b="1" kern="0" spc="0" dirty="0">
                <a:solidFill>
                  <a:srgbClr val="0101FF">
                    <a:alpha val="100000"/>
                  </a:srgbClr>
                </a:solidFill>
                <a:latin typeface="Times New Roman"/>
                <a:ea typeface="Times New Roman"/>
                <a:cs typeface="Times New Roman"/>
              </a:rPr>
              <a:t>5-2-1  </a:t>
            </a:r>
            <a:r>
              <a:rPr sz="1200" b="1" kern="0" spc="0" dirty="0">
                <a:solidFill>
                  <a:srgbClr val="0101FF">
                    <a:alpha val="100000"/>
                  </a:srgbClr>
                </a:solidFill>
                <a:latin typeface="KaiTi"/>
                <a:ea typeface="KaiTi"/>
                <a:cs typeface="KaiTi"/>
              </a:rPr>
              <a:t>氧化</a:t>
            </a:r>
            <a:r>
              <a:rPr sz="1200" b="1" kern="0" spc="-10" dirty="0">
                <a:solidFill>
                  <a:srgbClr val="0101FF">
                    <a:alpha val="100000"/>
                  </a:srgbClr>
                </a:solidFill>
                <a:latin typeface="KaiTi"/>
                <a:ea typeface="KaiTi"/>
                <a:cs typeface="KaiTi"/>
              </a:rPr>
              <a:t>钠和过氧化钠</a:t>
            </a:r>
            <a:endParaRPr sz="1200" dirty="0">
              <a:latin typeface="KaiTi"/>
              <a:ea typeface="KaiTi"/>
              <a:cs typeface="KaiTi"/>
            </a:endParaRPr>
          </a:p>
          <a:p>
            <a:pPr marL="25400" algn="l" rtl="0" eaLnBrk="0">
              <a:lnSpc>
                <a:spcPct val="87000"/>
              </a:lnSpc>
              <a:spcBef>
                <a:spcPts val="1048"/>
              </a:spcBef>
              <a:tabLst/>
            </a:pPr>
            <a:r>
              <a:rPr sz="1200" kern="0" spc="-30" dirty="0">
                <a:solidFill>
                  <a:srgbClr val="000000">
                    <a:alpha val="100000"/>
                  </a:srgbClr>
                </a:solidFill>
                <a:latin typeface="Wingdings"/>
                <a:ea typeface="Wingdings"/>
                <a:cs typeface="Wingdings"/>
              </a:rPr>
              <a:t>l </a:t>
            </a:r>
            <a:r>
              <a:rPr sz="1200" kern="0" spc="-30" dirty="0">
                <a:solidFill>
                  <a:srgbClr val="000000">
                    <a:alpha val="100000"/>
                  </a:srgbClr>
                </a:solidFill>
                <a:latin typeface="KaiTi"/>
                <a:ea typeface="KaiTi"/>
                <a:cs typeface="KaiTi"/>
              </a:rPr>
              <a:t>氧化钠是白色固体，可以和氧气化</a:t>
            </a:r>
            <a:r>
              <a:rPr sz="1200" kern="0" spc="-40" dirty="0">
                <a:solidFill>
                  <a:srgbClr val="000000">
                    <a:alpha val="100000"/>
                  </a:srgbClr>
                </a:solidFill>
                <a:latin typeface="KaiTi"/>
                <a:ea typeface="KaiTi"/>
                <a:cs typeface="KaiTi"/>
              </a:rPr>
              <a:t>合生成过氧化钠。</a:t>
            </a:r>
            <a:endParaRPr sz="1200" dirty="0">
              <a:latin typeface="KaiTi"/>
              <a:ea typeface="KaiTi"/>
              <a:cs typeface="KaiTi"/>
            </a:endParaRPr>
          </a:p>
          <a:p>
            <a:pPr algn="l" rtl="0" eaLnBrk="0">
              <a:lnSpc>
                <a:spcPct val="111000"/>
              </a:lnSpc>
              <a:tabLst/>
            </a:pPr>
            <a:endParaRPr sz="800" dirty="0">
              <a:latin typeface="Arial"/>
              <a:ea typeface="Arial"/>
              <a:cs typeface="Arial"/>
            </a:endParaRPr>
          </a:p>
          <a:p>
            <a:pPr algn="l" rtl="0" eaLnBrk="0">
              <a:lnSpc>
                <a:spcPct val="7851"/>
              </a:lnSpc>
              <a:tabLst/>
            </a:pPr>
            <a:endParaRPr sz="100" dirty="0">
              <a:latin typeface="Arial"/>
              <a:ea typeface="Arial"/>
              <a:cs typeface="Arial"/>
            </a:endParaRPr>
          </a:p>
          <a:p>
            <a:pPr marL="287655" algn="l" rtl="0" eaLnBrk="0">
              <a:lnSpc>
                <a:spcPct val="87000"/>
              </a:lnSpc>
              <a:tabLst/>
            </a:pPr>
            <a:r>
              <a:rPr sz="1200" kern="0" spc="-30" dirty="0">
                <a:solidFill>
                  <a:srgbClr val="000000">
                    <a:alpha val="100000"/>
                  </a:srgbClr>
                </a:solidFill>
                <a:latin typeface="KaiTi"/>
                <a:ea typeface="KaiTi"/>
                <a:cs typeface="KaiTi"/>
              </a:rPr>
              <a:t>过氧化钠是淡黄色固体，钠在空气燃烧直接生成过氧化</a:t>
            </a:r>
            <a:r>
              <a:rPr sz="1200" kern="0" spc="-40" dirty="0">
                <a:solidFill>
                  <a:srgbClr val="000000">
                    <a:alpha val="100000"/>
                  </a:srgbClr>
                </a:solidFill>
                <a:latin typeface="KaiTi"/>
                <a:ea typeface="KaiTi"/>
                <a:cs typeface="KaiTi"/>
              </a:rPr>
              <a:t>钠。</a:t>
            </a:r>
            <a:endParaRPr sz="1200" dirty="0">
              <a:latin typeface="KaiTi"/>
              <a:ea typeface="KaiTi"/>
              <a:cs typeface="KaiTi"/>
            </a:endParaRPr>
          </a:p>
        </p:txBody>
      </p:sp>
      <p:pic>
        <p:nvPicPr>
          <p:cNvPr id="496" name="picture 496"/>
          <p:cNvPicPr>
            <a:picLocks noChangeAspect="1"/>
          </p:cNvPicPr>
          <p:nvPr/>
        </p:nvPicPr>
        <p:blipFill>
          <a:blip r:embed="rId2"/>
          <a:stretch>
            <a:fillRect/>
          </a:stretch>
        </p:blipFill>
        <p:spPr>
          <a:xfrm rot="21600000">
            <a:off x="4546219" y="5104639"/>
            <a:ext cx="1613281" cy="323850"/>
          </a:xfrm>
          <a:prstGeom prst="rect">
            <a:avLst/>
          </a:prstGeom>
        </p:spPr>
      </p:pic>
      <p:sp>
        <p:nvSpPr>
          <p:cNvPr id="498" name="textbox 498"/>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500" name="path 500"/>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502" name="textbox 502"/>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5156"/>
              </a:lnSpc>
              <a:tabLst/>
            </a:pPr>
            <a:endParaRPr sz="100" dirty="0">
              <a:latin typeface="Arial"/>
              <a:ea typeface="Arial"/>
              <a:cs typeface="Arial"/>
            </a:endParaRPr>
          </a:p>
          <a:p>
            <a:pPr marL="12700" algn="l" rtl="0" eaLnBrk="0">
              <a:lnSpc>
                <a:spcPct val="85000"/>
              </a:lnSpc>
              <a:tabLst/>
            </a:pPr>
            <a:r>
              <a:rPr sz="800" kern="0" spc="0" dirty="0">
                <a:solidFill>
                  <a:srgbClr val="000000">
                    <a:alpha val="100000"/>
                  </a:srgbClr>
                </a:solidFill>
                <a:latin typeface="Times New Roman"/>
                <a:ea typeface="Times New Roman"/>
                <a:cs typeface="Times New Roman"/>
              </a:rPr>
              <a:t>-</a:t>
            </a:r>
            <a:r>
              <a:rPr sz="800" kern="0" spc="150" dirty="0">
                <a:solidFill>
                  <a:srgbClr val="000000">
                    <a:alpha val="100000"/>
                  </a:srgbClr>
                </a:solidFill>
                <a:latin typeface="Times New Roman"/>
                <a:ea typeface="Times New Roman"/>
                <a:cs typeface="Times New Roman"/>
              </a:rPr>
              <a:t> </a:t>
            </a:r>
            <a:r>
              <a:rPr sz="800" kern="0" spc="0" dirty="0">
                <a:solidFill>
                  <a:srgbClr val="000000">
                    <a:alpha val="100000"/>
                  </a:srgbClr>
                </a:solidFill>
                <a:latin typeface="Times New Roman"/>
                <a:ea typeface="Times New Roman"/>
                <a:cs typeface="Times New Roman"/>
              </a:rPr>
              <a:t>19</a:t>
            </a:r>
            <a:r>
              <a:rPr sz="800" kern="0" spc="60" dirty="0">
                <a:solidFill>
                  <a:srgbClr val="000000">
                    <a:alpha val="100000"/>
                  </a:srgbClr>
                </a:solidFill>
                <a:latin typeface="Times New Roman"/>
                <a:ea typeface="Times New Roman"/>
                <a:cs typeface="Times New Roman"/>
              </a:rPr>
              <a:t> </a:t>
            </a:r>
            <a:r>
              <a:rPr sz="800" kern="0" spc="0" dirty="0">
                <a:solidFill>
                  <a:srgbClr val="000000">
                    <a:alpha val="100000"/>
                  </a:srgbClr>
                </a:solidFill>
                <a:latin typeface="Times New Roman"/>
                <a:ea typeface="Times New Roman"/>
                <a:cs typeface="Times New Roman"/>
              </a:rPr>
              <a:t>-</a:t>
            </a:r>
            <a:endParaRPr sz="800" dirty="0">
              <a:latin typeface="Times New Roman"/>
              <a:ea typeface="Times New Roman"/>
              <a:cs typeface="Times New Roman"/>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4" name="textbox 504"/>
          <p:cNvSpPr/>
          <p:nvPr/>
        </p:nvSpPr>
        <p:spPr>
          <a:xfrm>
            <a:off x="2340508" y="5511787"/>
            <a:ext cx="6018530" cy="3495040"/>
          </a:xfrm>
          <a:prstGeom prst="rect">
            <a:avLst/>
          </a:prstGeom>
          <a:noFill/>
          <a:ln w="0" cap="flat">
            <a:noFill/>
            <a:prstDash val="solid"/>
            <a:miter lim="0"/>
          </a:ln>
        </p:spPr>
        <p:txBody>
          <a:bodyPr vert="horz" wrap="square" lIns="0" tIns="0" rIns="0" bIns="0"/>
          <a:lstStyle/>
          <a:p>
            <a:pPr algn="l" rtl="0" eaLnBrk="0">
              <a:lnSpc>
                <a:spcPct val="84632"/>
              </a:lnSpc>
              <a:tabLst/>
            </a:pPr>
            <a:endParaRPr sz="100" dirty="0">
              <a:latin typeface="Arial"/>
              <a:ea typeface="Arial"/>
              <a:cs typeface="Arial"/>
            </a:endParaRPr>
          </a:p>
          <a:p>
            <a:pPr marL="418465" algn="l" rtl="0" eaLnBrk="0">
              <a:lnSpc>
                <a:spcPct val="96000"/>
              </a:lnSpc>
              <a:tabLst/>
            </a:pPr>
            <a:r>
              <a:rPr sz="1000" kern="0" spc="0" dirty="0">
                <a:solidFill>
                  <a:srgbClr val="385623">
                    <a:alpha val="100000"/>
                  </a:srgbClr>
                </a:solidFill>
                <a:latin typeface="Times New Roman"/>
                <a:ea typeface="Times New Roman"/>
                <a:cs typeface="Times New Roman"/>
              </a:rPr>
              <a:t>Na</a:t>
            </a:r>
            <a:r>
              <a:rPr sz="1000" kern="0" spc="40" baseline="-5208" dirty="0">
                <a:solidFill>
                  <a:srgbClr val="385623">
                    <a:alpha val="100000"/>
                  </a:srgbClr>
                </a:solidFill>
                <a:latin typeface="Times New Roman"/>
                <a:ea typeface="Times New Roman"/>
                <a:cs typeface="Times New Roman"/>
              </a:rPr>
              <a:t>2</a:t>
            </a:r>
            <a:r>
              <a:rPr sz="1000" kern="0" spc="0" dirty="0">
                <a:solidFill>
                  <a:srgbClr val="385623">
                    <a:alpha val="100000"/>
                  </a:srgbClr>
                </a:solidFill>
                <a:latin typeface="Times New Roman"/>
                <a:ea typeface="Times New Roman"/>
                <a:cs typeface="Times New Roman"/>
              </a:rPr>
              <a:t>CO</a:t>
            </a:r>
            <a:r>
              <a:rPr sz="1000" kern="0" spc="40" baseline="-5208" dirty="0">
                <a:solidFill>
                  <a:srgbClr val="385623">
                    <a:alpha val="100000"/>
                  </a:srgbClr>
                </a:solidFill>
                <a:latin typeface="Times New Roman"/>
                <a:ea typeface="Times New Roman"/>
                <a:cs typeface="Times New Roman"/>
              </a:rPr>
              <a:t>3</a:t>
            </a:r>
            <a:r>
              <a:rPr sz="600" kern="0" spc="0" dirty="0">
                <a:solidFill>
                  <a:srgbClr val="385623">
                    <a:alpha val="100000"/>
                  </a:srgbClr>
                </a:solidFill>
                <a:latin typeface="Times New Roman"/>
                <a:ea typeface="Times New Roman"/>
                <a:cs typeface="Times New Roman"/>
              </a:rPr>
              <a:t> </a:t>
            </a:r>
            <a:r>
              <a:rPr sz="1000" kern="0" spc="40" dirty="0">
                <a:solidFill>
                  <a:srgbClr val="385623">
                    <a:alpha val="100000"/>
                  </a:srgbClr>
                </a:solidFill>
                <a:latin typeface="Times New Roman"/>
                <a:ea typeface="Times New Roman"/>
                <a:cs typeface="Times New Roman"/>
              </a:rPr>
              <a:t>:</a:t>
            </a:r>
            <a:r>
              <a:rPr sz="1000" kern="0" spc="40" dirty="0">
                <a:solidFill>
                  <a:srgbClr val="385623">
                    <a:alpha val="100000"/>
                  </a:srgbClr>
                </a:solidFill>
                <a:latin typeface="KaiTi"/>
                <a:ea typeface="KaiTi"/>
                <a:cs typeface="KaiTi"/>
              </a:rPr>
              <a:t>碳酸钠</a:t>
            </a:r>
            <a:r>
              <a:rPr sz="1000" kern="0" spc="10" dirty="0">
                <a:solidFill>
                  <a:srgbClr val="385623">
                    <a:alpha val="100000"/>
                  </a:srgbClr>
                </a:solidFill>
                <a:latin typeface="KaiTi"/>
                <a:ea typeface="KaiTi"/>
                <a:cs typeface="KaiTi"/>
              </a:rPr>
              <a:t>  </a:t>
            </a:r>
            <a:r>
              <a:rPr sz="1000" kern="0" spc="0" dirty="0">
                <a:solidFill>
                  <a:srgbClr val="385623">
                    <a:alpha val="100000"/>
                  </a:srgbClr>
                </a:solidFill>
                <a:latin typeface="Times New Roman"/>
                <a:ea typeface="Times New Roman"/>
                <a:cs typeface="Times New Roman"/>
              </a:rPr>
              <a:t>NaHCO</a:t>
            </a:r>
            <a:r>
              <a:rPr sz="1000" kern="0" spc="40" baseline="-5208" dirty="0">
                <a:solidFill>
                  <a:srgbClr val="385623">
                    <a:alpha val="100000"/>
                  </a:srgbClr>
                </a:solidFill>
                <a:latin typeface="Times New Roman"/>
                <a:ea typeface="Times New Roman"/>
                <a:cs typeface="Times New Roman"/>
              </a:rPr>
              <a:t>3</a:t>
            </a:r>
            <a:r>
              <a:rPr sz="600" kern="0" spc="-60" dirty="0">
                <a:solidFill>
                  <a:srgbClr val="385623">
                    <a:alpha val="100000"/>
                  </a:srgbClr>
                </a:solidFill>
                <a:latin typeface="Times New Roman"/>
                <a:ea typeface="Times New Roman"/>
                <a:cs typeface="Times New Roman"/>
              </a:rPr>
              <a:t> </a:t>
            </a:r>
            <a:r>
              <a:rPr sz="1000" kern="0" spc="40" dirty="0">
                <a:solidFill>
                  <a:srgbClr val="385623">
                    <a:alpha val="100000"/>
                  </a:srgbClr>
                </a:solidFill>
                <a:latin typeface="Times New Roman"/>
                <a:ea typeface="Times New Roman"/>
                <a:cs typeface="Times New Roman"/>
              </a:rPr>
              <a:t>:</a:t>
            </a:r>
            <a:r>
              <a:rPr sz="1000" kern="0" spc="40" dirty="0">
                <a:solidFill>
                  <a:srgbClr val="385623">
                    <a:alpha val="100000"/>
                  </a:srgbClr>
                </a:solidFill>
                <a:latin typeface="KaiTi"/>
                <a:ea typeface="KaiTi"/>
                <a:cs typeface="KaiTi"/>
              </a:rPr>
              <a:t>碳酸氢钠</a:t>
            </a:r>
            <a:r>
              <a:rPr sz="1000" kern="0" spc="40" dirty="0">
                <a:solidFill>
                  <a:srgbClr val="385623">
                    <a:alpha val="100000"/>
                  </a:srgbClr>
                </a:solidFill>
                <a:latin typeface="KaiTi"/>
                <a:ea typeface="KaiTi"/>
                <a:cs typeface="KaiTi"/>
              </a:rPr>
              <a:t>  </a:t>
            </a:r>
            <a:r>
              <a:rPr sz="1000" kern="0" spc="0" dirty="0">
                <a:solidFill>
                  <a:srgbClr val="385623">
                    <a:alpha val="100000"/>
                  </a:srgbClr>
                </a:solidFill>
                <a:latin typeface="Times New Roman"/>
                <a:ea typeface="Times New Roman"/>
                <a:cs typeface="Times New Roman"/>
              </a:rPr>
              <a:t>HCl</a:t>
            </a:r>
            <a:r>
              <a:rPr sz="1000" kern="0" spc="40" dirty="0">
                <a:solidFill>
                  <a:srgbClr val="385623">
                    <a:alpha val="100000"/>
                  </a:srgbClr>
                </a:solidFill>
                <a:latin typeface="Times New Roman"/>
                <a:ea typeface="Times New Roman"/>
                <a:cs typeface="Times New Roman"/>
              </a:rPr>
              <a:t>:</a:t>
            </a:r>
            <a:r>
              <a:rPr sz="1000" kern="0" spc="40" dirty="0">
                <a:solidFill>
                  <a:srgbClr val="385623">
                    <a:alpha val="100000"/>
                  </a:srgbClr>
                </a:solidFill>
                <a:latin typeface="KaiTi"/>
                <a:ea typeface="KaiTi"/>
                <a:cs typeface="KaiTi"/>
              </a:rPr>
              <a:t>盐酸</a:t>
            </a:r>
            <a:r>
              <a:rPr sz="1000" kern="0" spc="40" dirty="0">
                <a:solidFill>
                  <a:srgbClr val="385623">
                    <a:alpha val="100000"/>
                  </a:srgbClr>
                </a:solidFill>
                <a:latin typeface="KaiTi"/>
                <a:ea typeface="KaiTi"/>
                <a:cs typeface="KaiTi"/>
              </a:rPr>
              <a:t>    </a:t>
            </a:r>
            <a:r>
              <a:rPr sz="1000" kern="0" spc="0" dirty="0">
                <a:solidFill>
                  <a:srgbClr val="385623">
                    <a:alpha val="100000"/>
                  </a:srgbClr>
                </a:solidFill>
                <a:latin typeface="Times New Roman"/>
                <a:ea typeface="Times New Roman"/>
                <a:cs typeface="Times New Roman"/>
              </a:rPr>
              <a:t>NaCl</a:t>
            </a:r>
            <a:r>
              <a:rPr sz="1000" kern="0" spc="40" dirty="0">
                <a:solidFill>
                  <a:srgbClr val="385623">
                    <a:alpha val="100000"/>
                  </a:srgbClr>
                </a:solidFill>
                <a:latin typeface="Times New Roman"/>
                <a:ea typeface="Times New Roman"/>
                <a:cs typeface="Times New Roman"/>
              </a:rPr>
              <a:t>:</a:t>
            </a:r>
            <a:r>
              <a:rPr sz="1000" kern="0" spc="40" dirty="0">
                <a:solidFill>
                  <a:srgbClr val="385623">
                    <a:alpha val="100000"/>
                  </a:srgbClr>
                </a:solidFill>
                <a:latin typeface="KaiTi"/>
                <a:ea typeface="KaiTi"/>
                <a:cs typeface="KaiTi"/>
              </a:rPr>
              <a:t>氯化钠</a:t>
            </a:r>
            <a:r>
              <a:rPr sz="1000" kern="0" spc="40" dirty="0">
                <a:solidFill>
                  <a:srgbClr val="385623">
                    <a:alpha val="100000"/>
                  </a:srgbClr>
                </a:solidFill>
                <a:latin typeface="KaiTi"/>
                <a:ea typeface="KaiTi"/>
                <a:cs typeface="KaiTi"/>
              </a:rPr>
              <a:t>  </a:t>
            </a:r>
            <a:r>
              <a:rPr sz="1000" kern="0" spc="40" dirty="0">
                <a:solidFill>
                  <a:srgbClr val="385623">
                    <a:alpha val="100000"/>
                  </a:srgbClr>
                </a:solidFill>
                <a:latin typeface="Times New Roman"/>
                <a:ea typeface="Times New Roman"/>
                <a:cs typeface="Times New Roman"/>
              </a:rPr>
              <a:t>H</a:t>
            </a:r>
            <a:r>
              <a:rPr sz="1000" kern="0" spc="40" baseline="-5208" dirty="0">
                <a:solidFill>
                  <a:srgbClr val="385623">
                    <a:alpha val="100000"/>
                  </a:srgbClr>
                </a:solidFill>
                <a:latin typeface="Times New Roman"/>
                <a:ea typeface="Times New Roman"/>
                <a:cs typeface="Times New Roman"/>
              </a:rPr>
              <a:t>2</a:t>
            </a:r>
            <a:r>
              <a:rPr sz="1000" kern="0" spc="40" dirty="0">
                <a:solidFill>
                  <a:srgbClr val="385623">
                    <a:alpha val="100000"/>
                  </a:srgbClr>
                </a:solidFill>
                <a:latin typeface="Times New Roman"/>
                <a:ea typeface="Times New Roman"/>
                <a:cs typeface="Times New Roman"/>
              </a:rPr>
              <a:t>O:</a:t>
            </a:r>
            <a:r>
              <a:rPr sz="1000" kern="0" spc="40" dirty="0">
                <a:solidFill>
                  <a:srgbClr val="385623">
                    <a:alpha val="100000"/>
                  </a:srgbClr>
                </a:solidFill>
                <a:latin typeface="KaiTi"/>
                <a:ea typeface="KaiTi"/>
                <a:cs typeface="KaiTi"/>
              </a:rPr>
              <a:t>水</a:t>
            </a:r>
            <a:r>
              <a:rPr sz="1000" kern="0" spc="40" dirty="0">
                <a:solidFill>
                  <a:srgbClr val="385623">
                    <a:alpha val="100000"/>
                  </a:srgbClr>
                </a:solidFill>
                <a:latin typeface="KaiTi"/>
                <a:ea typeface="KaiTi"/>
                <a:cs typeface="KaiTi"/>
              </a:rPr>
              <a:t>  </a:t>
            </a:r>
            <a:r>
              <a:rPr sz="1000" kern="0" spc="0" dirty="0">
                <a:solidFill>
                  <a:srgbClr val="385623">
                    <a:alpha val="100000"/>
                  </a:srgbClr>
                </a:solidFill>
                <a:latin typeface="Times New Roman"/>
                <a:ea typeface="Times New Roman"/>
                <a:cs typeface="Times New Roman"/>
              </a:rPr>
              <a:t>CO</a:t>
            </a:r>
            <a:r>
              <a:rPr sz="1000" kern="0" spc="40" baseline="-5208" dirty="0">
                <a:solidFill>
                  <a:srgbClr val="385623">
                    <a:alpha val="100000"/>
                  </a:srgbClr>
                </a:solidFill>
                <a:latin typeface="Times New Roman"/>
                <a:ea typeface="Times New Roman"/>
                <a:cs typeface="Times New Roman"/>
              </a:rPr>
              <a:t>2</a:t>
            </a:r>
            <a:r>
              <a:rPr sz="600" kern="0" spc="-70" dirty="0">
                <a:solidFill>
                  <a:srgbClr val="385623">
                    <a:alpha val="100000"/>
                  </a:srgbClr>
                </a:solidFill>
                <a:latin typeface="Times New Roman"/>
                <a:ea typeface="Times New Roman"/>
                <a:cs typeface="Times New Roman"/>
              </a:rPr>
              <a:t> </a:t>
            </a:r>
            <a:r>
              <a:rPr sz="1000" kern="0" spc="40" dirty="0">
                <a:solidFill>
                  <a:srgbClr val="385623">
                    <a:alpha val="100000"/>
                  </a:srgbClr>
                </a:solidFill>
                <a:latin typeface="Times New Roman"/>
                <a:ea typeface="Times New Roman"/>
                <a:cs typeface="Times New Roman"/>
              </a:rPr>
              <a:t>:</a:t>
            </a:r>
            <a:r>
              <a:rPr sz="1000" kern="0" spc="40" dirty="0">
                <a:solidFill>
                  <a:srgbClr val="385623">
                    <a:alpha val="100000"/>
                  </a:srgbClr>
                </a:solidFill>
                <a:latin typeface="KaiTi"/>
                <a:ea typeface="KaiTi"/>
                <a:cs typeface="KaiTi"/>
              </a:rPr>
              <a:t>二氧化碳</a:t>
            </a:r>
            <a:endParaRPr sz="1000" dirty="0">
              <a:latin typeface="KaiTi"/>
              <a:ea typeface="KaiTi"/>
              <a:cs typeface="KaiTi"/>
            </a:endParaRPr>
          </a:p>
          <a:p>
            <a:pPr marL="20320" algn="l" rtl="0" eaLnBrk="0">
              <a:lnSpc>
                <a:spcPct val="90000"/>
              </a:lnSpc>
              <a:spcBef>
                <a:spcPts val="913"/>
              </a:spcBef>
              <a:tabLst/>
            </a:pPr>
            <a:r>
              <a:rPr sz="1200" kern="0" spc="-20" dirty="0">
                <a:solidFill>
                  <a:srgbClr val="000000">
                    <a:alpha val="100000"/>
                  </a:srgbClr>
                </a:solidFill>
                <a:latin typeface="Wingdings"/>
                <a:ea typeface="Wingdings"/>
                <a:cs typeface="Wingdings"/>
              </a:rPr>
              <a:t>l </a:t>
            </a:r>
            <a:r>
              <a:rPr sz="1200" kern="0" spc="-20" dirty="0">
                <a:solidFill>
                  <a:srgbClr val="000000">
                    <a:alpha val="100000"/>
                  </a:srgbClr>
                </a:solidFill>
                <a:latin typeface="KaiTi"/>
                <a:ea typeface="KaiTi"/>
                <a:cs typeface="KaiTi"/>
              </a:rPr>
              <a:t>热稳定性：碳酸钠</a:t>
            </a:r>
            <a:r>
              <a:rPr sz="1200" kern="0" spc="-2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&gt;  </a:t>
            </a:r>
            <a:r>
              <a:rPr sz="1200" kern="0" spc="-20" dirty="0">
                <a:solidFill>
                  <a:srgbClr val="000000">
                    <a:alpha val="100000"/>
                  </a:srgbClr>
                </a:solidFill>
                <a:latin typeface="KaiTi"/>
                <a:ea typeface="KaiTi"/>
                <a:cs typeface="KaiTi"/>
              </a:rPr>
              <a:t>碳酸氢钠。碳酸钠受热不分解</a:t>
            </a:r>
            <a:r>
              <a:rPr sz="1200" kern="0" spc="-30" dirty="0">
                <a:solidFill>
                  <a:srgbClr val="000000">
                    <a:alpha val="100000"/>
                  </a:srgbClr>
                </a:solidFill>
                <a:latin typeface="KaiTi"/>
                <a:ea typeface="KaiTi"/>
                <a:cs typeface="KaiTi"/>
              </a:rPr>
              <a:t>，碳酸氢钠受热分解。</a:t>
            </a:r>
            <a:endParaRPr sz="1200" dirty="0">
              <a:latin typeface="KaiTi"/>
              <a:ea typeface="KaiTi"/>
              <a:cs typeface="KaiTi"/>
            </a:endParaRPr>
          </a:p>
          <a:p>
            <a:pPr marL="1607185" algn="l" rtl="0" eaLnBrk="0">
              <a:lnSpc>
                <a:spcPct val="85000"/>
              </a:lnSpc>
              <a:spcBef>
                <a:spcPts val="853"/>
              </a:spcBef>
              <a:tabLst/>
            </a:pPr>
            <a:r>
              <a:rPr sz="2500" kern="0" spc="-280" dirty="0">
                <a:solidFill>
                  <a:srgbClr val="830606">
                    <a:alpha val="100000"/>
                  </a:srgbClr>
                </a:solidFill>
                <a:latin typeface="Arial"/>
                <a:ea typeface="Arial"/>
                <a:cs typeface="Arial"/>
              </a:rPr>
              <a:t>2N</a:t>
            </a:r>
            <a:r>
              <a:rPr sz="2500" kern="0" spc="-510" dirty="0">
                <a:solidFill>
                  <a:srgbClr val="830606">
                    <a:alpha val="100000"/>
                  </a:srgbClr>
                </a:solidFill>
                <a:latin typeface="Arial"/>
                <a:ea typeface="Arial"/>
                <a:cs typeface="Arial"/>
              </a:rPr>
              <a:t> </a:t>
            </a:r>
            <a:r>
              <a:rPr sz="2500" kern="0" spc="-280" dirty="0">
                <a:solidFill>
                  <a:srgbClr val="830606">
                    <a:alpha val="100000"/>
                  </a:srgbClr>
                </a:solidFill>
                <a:latin typeface="Arial Unicode MS"/>
                <a:ea typeface="Arial Unicode MS"/>
                <a:cs typeface="Arial Unicode MS"/>
              </a:rPr>
              <a:t>arco;⃞Na,</a:t>
            </a:r>
            <a:r>
              <a:rPr sz="2500" kern="0" spc="-280" dirty="0">
                <a:solidFill>
                  <a:srgbClr val="830606">
                    <a:alpha val="100000"/>
                  </a:srgbClr>
                </a:solidFill>
                <a:latin typeface="Arial"/>
                <a:ea typeface="Arial"/>
                <a:cs typeface="Arial"/>
              </a:rPr>
              <a:t>co;+H,0+co,</a:t>
            </a:r>
            <a:r>
              <a:rPr sz="2500" kern="0" spc="-290" dirty="0">
                <a:solidFill>
                  <a:srgbClr val="830606">
                    <a:alpha val="100000"/>
                  </a:srgbClr>
                </a:solidFill>
                <a:latin typeface="Arial"/>
                <a:ea typeface="Arial"/>
                <a:cs typeface="Arial"/>
              </a:rPr>
              <a:t>t</a:t>
            </a:r>
            <a:endParaRPr sz="2500" dirty="0">
              <a:latin typeface="Arial"/>
              <a:ea typeface="Arial"/>
              <a:cs typeface="Arial"/>
            </a:endParaRPr>
          </a:p>
          <a:p>
            <a:pPr marL="915670" algn="l" rtl="0" eaLnBrk="0">
              <a:lnSpc>
                <a:spcPct val="96000"/>
              </a:lnSpc>
              <a:spcBef>
                <a:spcPts val="844"/>
              </a:spcBef>
              <a:tabLst/>
            </a:pPr>
            <a:r>
              <a:rPr sz="1000" kern="0" spc="0" dirty="0">
                <a:solidFill>
                  <a:srgbClr val="385623">
                    <a:alpha val="100000"/>
                  </a:srgbClr>
                </a:solidFill>
                <a:latin typeface="Times New Roman"/>
                <a:ea typeface="Times New Roman"/>
                <a:cs typeface="Times New Roman"/>
              </a:rPr>
              <a:t>NaHCO</a:t>
            </a:r>
            <a:r>
              <a:rPr sz="1000" kern="0" spc="30" baseline="-5208" dirty="0">
                <a:solidFill>
                  <a:srgbClr val="385623">
                    <a:alpha val="100000"/>
                  </a:srgbClr>
                </a:solidFill>
                <a:latin typeface="Times New Roman"/>
                <a:ea typeface="Times New Roman"/>
                <a:cs typeface="Times New Roman"/>
              </a:rPr>
              <a:t>3</a:t>
            </a:r>
            <a:r>
              <a:rPr sz="600" kern="0" spc="30" dirty="0">
                <a:solidFill>
                  <a:srgbClr val="385623">
                    <a:alpha val="100000"/>
                  </a:srgbClr>
                </a:solidFill>
                <a:latin typeface="Times New Roman"/>
                <a:ea typeface="Times New Roman"/>
                <a:cs typeface="Times New Roman"/>
              </a:rPr>
              <a:t> </a:t>
            </a:r>
            <a:r>
              <a:rPr sz="1000" kern="0" spc="30" dirty="0">
                <a:solidFill>
                  <a:srgbClr val="385623">
                    <a:alpha val="100000"/>
                  </a:srgbClr>
                </a:solidFill>
                <a:latin typeface="KaiTi"/>
                <a:ea typeface="KaiTi"/>
                <a:cs typeface="KaiTi"/>
              </a:rPr>
              <a:t>：碳酸氢钠</a:t>
            </a:r>
            <a:r>
              <a:rPr sz="1000" kern="0" spc="30" dirty="0">
                <a:solidFill>
                  <a:srgbClr val="385623">
                    <a:alpha val="100000"/>
                  </a:srgbClr>
                </a:solidFill>
                <a:latin typeface="KaiTi"/>
                <a:ea typeface="KaiTi"/>
                <a:cs typeface="KaiTi"/>
              </a:rPr>
              <a:t>    </a:t>
            </a:r>
            <a:r>
              <a:rPr sz="1000" kern="0" spc="0" dirty="0">
                <a:solidFill>
                  <a:srgbClr val="385623">
                    <a:alpha val="100000"/>
                  </a:srgbClr>
                </a:solidFill>
                <a:latin typeface="Times New Roman"/>
                <a:ea typeface="Times New Roman"/>
                <a:cs typeface="Times New Roman"/>
              </a:rPr>
              <a:t>Na</a:t>
            </a:r>
            <a:r>
              <a:rPr sz="1000" kern="0" spc="30" baseline="-5208" dirty="0">
                <a:solidFill>
                  <a:srgbClr val="385623">
                    <a:alpha val="100000"/>
                  </a:srgbClr>
                </a:solidFill>
                <a:latin typeface="Times New Roman"/>
                <a:ea typeface="Times New Roman"/>
                <a:cs typeface="Times New Roman"/>
              </a:rPr>
              <a:t>2</a:t>
            </a:r>
            <a:r>
              <a:rPr sz="1000" kern="0" spc="0" dirty="0">
                <a:solidFill>
                  <a:srgbClr val="385623">
                    <a:alpha val="100000"/>
                  </a:srgbClr>
                </a:solidFill>
                <a:latin typeface="Times New Roman"/>
                <a:ea typeface="Times New Roman"/>
                <a:cs typeface="Times New Roman"/>
              </a:rPr>
              <a:t>CO</a:t>
            </a:r>
            <a:r>
              <a:rPr sz="1000" kern="0" spc="30" baseline="-5208" dirty="0">
                <a:solidFill>
                  <a:srgbClr val="385623">
                    <a:alpha val="100000"/>
                  </a:srgbClr>
                </a:solidFill>
                <a:latin typeface="Times New Roman"/>
                <a:ea typeface="Times New Roman"/>
                <a:cs typeface="Times New Roman"/>
              </a:rPr>
              <a:t>3</a:t>
            </a:r>
            <a:r>
              <a:rPr sz="600" kern="0" spc="30" dirty="0">
                <a:solidFill>
                  <a:srgbClr val="385623">
                    <a:alpha val="100000"/>
                  </a:srgbClr>
                </a:solidFill>
                <a:latin typeface="Times New Roman"/>
                <a:ea typeface="Times New Roman"/>
                <a:cs typeface="Times New Roman"/>
              </a:rPr>
              <a:t> </a:t>
            </a:r>
            <a:r>
              <a:rPr sz="1000" kern="0" spc="30" dirty="0">
                <a:solidFill>
                  <a:srgbClr val="385623">
                    <a:alpha val="100000"/>
                  </a:srgbClr>
                </a:solidFill>
                <a:latin typeface="KaiTi"/>
                <a:ea typeface="KaiTi"/>
                <a:cs typeface="KaiTi"/>
              </a:rPr>
              <a:t>：碳酸钠</a:t>
            </a:r>
            <a:r>
              <a:rPr sz="1000" kern="0" spc="30" dirty="0">
                <a:solidFill>
                  <a:srgbClr val="385623">
                    <a:alpha val="100000"/>
                  </a:srgbClr>
                </a:solidFill>
                <a:latin typeface="KaiTi"/>
                <a:ea typeface="KaiTi"/>
                <a:cs typeface="KaiTi"/>
              </a:rPr>
              <a:t>    </a:t>
            </a:r>
            <a:r>
              <a:rPr sz="1000" kern="0" spc="30" dirty="0">
                <a:solidFill>
                  <a:srgbClr val="385623">
                    <a:alpha val="100000"/>
                  </a:srgbClr>
                </a:solidFill>
                <a:latin typeface="Times New Roman"/>
                <a:ea typeface="Times New Roman"/>
                <a:cs typeface="Times New Roman"/>
              </a:rPr>
              <a:t>H</a:t>
            </a:r>
            <a:r>
              <a:rPr sz="1000" kern="0" spc="30" baseline="-5208" dirty="0">
                <a:solidFill>
                  <a:srgbClr val="385623">
                    <a:alpha val="100000"/>
                  </a:srgbClr>
                </a:solidFill>
                <a:latin typeface="Times New Roman"/>
                <a:ea typeface="Times New Roman"/>
                <a:cs typeface="Times New Roman"/>
              </a:rPr>
              <a:t>2</a:t>
            </a:r>
            <a:r>
              <a:rPr sz="1000" kern="0" spc="30" dirty="0">
                <a:solidFill>
                  <a:srgbClr val="385623">
                    <a:alpha val="100000"/>
                  </a:srgbClr>
                </a:solidFill>
                <a:latin typeface="Times New Roman"/>
                <a:ea typeface="Times New Roman"/>
                <a:cs typeface="Times New Roman"/>
              </a:rPr>
              <a:t>O</a:t>
            </a:r>
            <a:r>
              <a:rPr sz="1000" kern="0" spc="30" dirty="0">
                <a:solidFill>
                  <a:srgbClr val="385623">
                    <a:alpha val="100000"/>
                  </a:srgbClr>
                </a:solidFill>
                <a:latin typeface="KaiTi"/>
                <a:ea typeface="KaiTi"/>
                <a:cs typeface="KaiTi"/>
              </a:rPr>
              <a:t>：水</a:t>
            </a:r>
            <a:r>
              <a:rPr sz="1000" kern="0" spc="30" dirty="0">
                <a:solidFill>
                  <a:srgbClr val="385623">
                    <a:alpha val="100000"/>
                  </a:srgbClr>
                </a:solidFill>
                <a:latin typeface="KaiTi"/>
                <a:ea typeface="KaiTi"/>
                <a:cs typeface="KaiTi"/>
              </a:rPr>
              <a:t>  </a:t>
            </a:r>
            <a:r>
              <a:rPr sz="1000" kern="0" spc="0" dirty="0">
                <a:solidFill>
                  <a:srgbClr val="385623">
                    <a:alpha val="100000"/>
                  </a:srgbClr>
                </a:solidFill>
                <a:latin typeface="Times New Roman"/>
                <a:ea typeface="Times New Roman"/>
                <a:cs typeface="Times New Roman"/>
              </a:rPr>
              <a:t>CO</a:t>
            </a:r>
            <a:r>
              <a:rPr sz="1000" kern="0" spc="30" baseline="-5208" dirty="0">
                <a:solidFill>
                  <a:srgbClr val="385623">
                    <a:alpha val="100000"/>
                  </a:srgbClr>
                </a:solidFill>
                <a:latin typeface="Times New Roman"/>
                <a:ea typeface="Times New Roman"/>
                <a:cs typeface="Times New Roman"/>
              </a:rPr>
              <a:t>2</a:t>
            </a:r>
            <a:r>
              <a:rPr sz="600" kern="0" spc="90" dirty="0">
                <a:solidFill>
                  <a:srgbClr val="385623">
                    <a:alpha val="100000"/>
                  </a:srgbClr>
                </a:solidFill>
                <a:latin typeface="Times New Roman"/>
                <a:ea typeface="Times New Roman"/>
                <a:cs typeface="Times New Roman"/>
              </a:rPr>
              <a:t> </a:t>
            </a:r>
            <a:r>
              <a:rPr sz="1000" kern="0" spc="30" dirty="0">
                <a:solidFill>
                  <a:srgbClr val="385623">
                    <a:alpha val="100000"/>
                  </a:srgbClr>
                </a:solidFill>
                <a:latin typeface="KaiTi"/>
                <a:ea typeface="KaiTi"/>
                <a:cs typeface="KaiTi"/>
              </a:rPr>
              <a:t>：二氧化碳</a:t>
            </a:r>
            <a:endParaRPr sz="1000" dirty="0">
              <a:latin typeface="KaiTi"/>
              <a:ea typeface="KaiTi"/>
              <a:cs typeface="KaiTi"/>
            </a:endParaRPr>
          </a:p>
          <a:p>
            <a:pPr marL="323215" algn="l" rtl="0" eaLnBrk="0">
              <a:lnSpc>
                <a:spcPct val="86000"/>
              </a:lnSpc>
              <a:spcBef>
                <a:spcPts val="913"/>
              </a:spcBef>
              <a:tabLst/>
            </a:pPr>
            <a:r>
              <a:rPr sz="1200" b="1" kern="0" spc="0" dirty="0">
                <a:solidFill>
                  <a:srgbClr val="000000">
                    <a:alpha val="100000"/>
                  </a:srgbClr>
                </a:solidFill>
                <a:latin typeface="KaiTi"/>
                <a:ea typeface="KaiTi"/>
                <a:cs typeface="KaiTi"/>
              </a:rPr>
              <a:t>除去纯碱中混有的少量小苏</a:t>
            </a:r>
            <a:r>
              <a:rPr sz="1200" b="1" kern="0" spc="-10" dirty="0">
                <a:solidFill>
                  <a:srgbClr val="000000">
                    <a:alpha val="100000"/>
                  </a:srgbClr>
                </a:solidFill>
                <a:latin typeface="KaiTi"/>
                <a:ea typeface="KaiTi"/>
                <a:cs typeface="KaiTi"/>
              </a:rPr>
              <a:t>打可采用</a:t>
            </a:r>
            <a:r>
              <a:rPr sz="1200" b="1" u="dbl" kern="0" spc="-10" dirty="0">
                <a:solidFill>
                  <a:srgbClr val="000000">
                    <a:alpha val="100000"/>
                  </a:srgbClr>
                </a:solidFill>
                <a:latin typeface="KaiTi"/>
                <a:ea typeface="KaiTi"/>
                <a:cs typeface="KaiTi"/>
              </a:rPr>
              <a:t>加热</a:t>
            </a:r>
            <a:r>
              <a:rPr sz="1200" b="1" kern="0" spc="-10" dirty="0">
                <a:solidFill>
                  <a:srgbClr val="000000">
                    <a:alpha val="100000"/>
                  </a:srgbClr>
                </a:solidFill>
                <a:latin typeface="KaiTi"/>
                <a:ea typeface="KaiTi"/>
                <a:cs typeface="KaiTi"/>
              </a:rPr>
              <a:t>的方法。</a:t>
            </a:r>
            <a:endParaRPr sz="1200" dirty="0">
              <a:latin typeface="KaiTi"/>
              <a:ea typeface="KaiTi"/>
              <a:cs typeface="KaiTi"/>
            </a:endParaRPr>
          </a:p>
          <a:p>
            <a:pPr marL="12700" algn="l" rtl="0" eaLnBrk="0">
              <a:lnSpc>
                <a:spcPct val="90000"/>
              </a:lnSpc>
              <a:spcBef>
                <a:spcPts val="1102"/>
              </a:spcBef>
              <a:tabLst/>
            </a:pPr>
            <a:r>
              <a:rPr sz="1200" b="1" kern="0" spc="-20" dirty="0">
                <a:solidFill>
                  <a:srgbClr val="0101FF">
                    <a:alpha val="100000"/>
                  </a:srgbClr>
                </a:solidFill>
                <a:latin typeface="Times New Roman"/>
                <a:ea typeface="Times New Roman"/>
                <a:cs typeface="Times New Roman"/>
              </a:rPr>
              <a:t>5-2-3</a:t>
            </a:r>
            <a:r>
              <a:rPr sz="1200" b="1" kern="0" spc="50" dirty="0">
                <a:solidFill>
                  <a:srgbClr val="0101FF">
                    <a:alpha val="100000"/>
                  </a:srgbClr>
                </a:solidFill>
                <a:latin typeface="Times New Roman"/>
                <a:ea typeface="Times New Roman"/>
                <a:cs typeface="Times New Roman"/>
              </a:rPr>
              <a:t>  </a:t>
            </a:r>
            <a:r>
              <a:rPr sz="1200" b="1" kern="0" spc="-20" dirty="0">
                <a:solidFill>
                  <a:srgbClr val="0101FF">
                    <a:alpha val="100000"/>
                  </a:srgbClr>
                </a:solidFill>
                <a:latin typeface="KaiTi"/>
                <a:ea typeface="KaiTi"/>
                <a:cs typeface="KaiTi"/>
              </a:rPr>
              <a:t>氢氧化钠</a:t>
            </a:r>
            <a:endParaRPr sz="1200" dirty="0">
              <a:latin typeface="KaiTi"/>
              <a:ea typeface="KaiTi"/>
              <a:cs typeface="KaiTi"/>
            </a:endParaRPr>
          </a:p>
          <a:p>
            <a:pPr marL="20320" algn="l" rtl="0" eaLnBrk="0">
              <a:lnSpc>
                <a:spcPct val="90000"/>
              </a:lnSpc>
              <a:spcBef>
                <a:spcPts val="1047"/>
              </a:spcBef>
              <a:tabLst/>
            </a:pPr>
            <a:r>
              <a:rPr sz="1200" kern="0" spc="-20" dirty="0">
                <a:solidFill>
                  <a:srgbClr val="000000">
                    <a:alpha val="100000"/>
                  </a:srgbClr>
                </a:solidFill>
                <a:latin typeface="Wingdings"/>
                <a:ea typeface="Wingdings"/>
                <a:cs typeface="Wingdings"/>
              </a:rPr>
              <a:t>l </a:t>
            </a:r>
            <a:r>
              <a:rPr sz="1200" kern="0" spc="-20" dirty="0">
                <a:solidFill>
                  <a:srgbClr val="000000">
                    <a:alpha val="100000"/>
                  </a:srgbClr>
                </a:solidFill>
                <a:latin typeface="KaiTi"/>
                <a:ea typeface="KaiTi"/>
                <a:cs typeface="KaiTi"/>
              </a:rPr>
              <a:t>氢氧化钠俗称火碱</a:t>
            </a:r>
            <a:r>
              <a:rPr sz="1200" kern="0" spc="-20" dirty="0">
                <a:solidFill>
                  <a:srgbClr val="000000">
                    <a:alpha val="100000"/>
                  </a:srgbClr>
                </a:solidFill>
                <a:latin typeface="Times New Roman"/>
                <a:ea typeface="Times New Roman"/>
                <a:cs typeface="Times New Roman"/>
              </a:rPr>
              <a:t>/</a:t>
            </a:r>
            <a:r>
              <a:rPr sz="1200" kern="0" spc="-20" dirty="0">
                <a:solidFill>
                  <a:srgbClr val="000000">
                    <a:alpha val="100000"/>
                  </a:srgbClr>
                </a:solidFill>
                <a:latin typeface="KaiTi"/>
                <a:ea typeface="KaiTi"/>
                <a:cs typeface="KaiTi"/>
              </a:rPr>
              <a:t>烧碱</a:t>
            </a:r>
            <a:r>
              <a:rPr sz="1200" kern="0" spc="-20" dirty="0">
                <a:solidFill>
                  <a:srgbClr val="000000">
                    <a:alpha val="100000"/>
                  </a:srgbClr>
                </a:solidFill>
                <a:latin typeface="Times New Roman"/>
                <a:ea typeface="Times New Roman"/>
                <a:cs typeface="Times New Roman"/>
              </a:rPr>
              <a:t>/</a:t>
            </a:r>
            <a:r>
              <a:rPr sz="1200" kern="0" spc="-20" dirty="0">
                <a:solidFill>
                  <a:srgbClr val="000000">
                    <a:alpha val="100000"/>
                  </a:srgbClr>
                </a:solidFill>
                <a:latin typeface="KaiTi"/>
                <a:ea typeface="KaiTi"/>
                <a:cs typeface="KaiTi"/>
              </a:rPr>
              <a:t>苛性钠，白色固体，易溶于水</a:t>
            </a:r>
            <a:r>
              <a:rPr sz="1200" kern="0" spc="-30" dirty="0">
                <a:solidFill>
                  <a:srgbClr val="000000">
                    <a:alpha val="100000"/>
                  </a:srgbClr>
                </a:solidFill>
                <a:latin typeface="KaiTi"/>
                <a:ea typeface="KaiTi"/>
                <a:cs typeface="KaiTi"/>
              </a:rPr>
              <a:t>，溶解放出大量的热。</a:t>
            </a:r>
            <a:endParaRPr sz="1200" dirty="0">
              <a:latin typeface="KaiTi"/>
              <a:ea typeface="KaiTi"/>
              <a:cs typeface="KaiTi"/>
            </a:endParaRPr>
          </a:p>
          <a:p>
            <a:pPr marL="366395" indent="-346075" algn="l" rtl="0" eaLnBrk="0">
              <a:lnSpc>
                <a:spcPct val="128000"/>
              </a:lnSpc>
              <a:spcBef>
                <a:spcPts val="1044"/>
              </a:spcBef>
              <a:tabLst/>
            </a:pPr>
            <a:r>
              <a:rPr sz="1200" kern="0" spc="-10" dirty="0">
                <a:solidFill>
                  <a:srgbClr val="000000">
                    <a:alpha val="100000"/>
                  </a:srgbClr>
                </a:solidFill>
                <a:latin typeface="Wingdings"/>
                <a:ea typeface="Wingdings"/>
                <a:cs typeface="Wingdings"/>
              </a:rPr>
              <a:t>l </a:t>
            </a:r>
            <a:r>
              <a:rPr sz="1200" kern="0" spc="-10" dirty="0">
                <a:solidFill>
                  <a:srgbClr val="000000">
                    <a:alpha val="100000"/>
                  </a:srgbClr>
                </a:solidFill>
                <a:latin typeface="KaiTi"/>
                <a:ea typeface="KaiTi"/>
                <a:cs typeface="KaiTi"/>
              </a:rPr>
              <a:t>氢氧化钠暴露在空气中</a:t>
            </a:r>
            <a:r>
              <a:rPr sz="1200" kern="0" spc="-20" dirty="0">
                <a:solidFill>
                  <a:srgbClr val="000000">
                    <a:alpha val="100000"/>
                  </a:srgbClr>
                </a:solidFill>
                <a:latin typeface="KaiTi"/>
                <a:ea typeface="KaiTi"/>
                <a:cs typeface="KaiTi"/>
              </a:rPr>
              <a:t>，易吸收水分，表面潮湿而逐步溶解（潮解）</a:t>
            </a:r>
            <a:r>
              <a:rPr sz="1200" kern="0" spc="-20" dirty="0">
                <a:solidFill>
                  <a:srgbClr val="000000">
                    <a:alpha val="100000"/>
                  </a:srgbClr>
                </a:solidFill>
                <a:latin typeface="Times New Roman"/>
                <a:ea typeface="Times New Roman"/>
                <a:cs typeface="Times New Roman"/>
              </a:rPr>
              <a:t>→</a:t>
            </a:r>
            <a:r>
              <a:rPr sz="1200" kern="0" spc="-21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可用作某些气体</a:t>
            </a:r>
            <a:r>
              <a:rPr sz="1200" kern="0" spc="-70" dirty="0">
                <a:solidFill>
                  <a:srgbClr val="000000">
                    <a:alpha val="100000"/>
                  </a:srgbClr>
                </a:solidFill>
                <a:latin typeface="KaiTi"/>
                <a:ea typeface="KaiTi"/>
                <a:cs typeface="KaiTi"/>
              </a:rPr>
              <a:t>（如氢气、氧气）的</a:t>
            </a:r>
            <a:r>
              <a:rPr sz="1200" kern="0" spc="-490" dirty="0">
                <a:solidFill>
                  <a:srgbClr val="000000">
                    <a:alpha val="100000"/>
                  </a:srgbClr>
                </a:solidFill>
                <a:latin typeface="KaiTi"/>
                <a:ea typeface="KaiTi"/>
                <a:cs typeface="KaiTi"/>
              </a:rPr>
              <a:t> </a:t>
            </a:r>
            <a:r>
              <a:rPr sz="1200" u="sng" kern="0" spc="-500" dirty="0">
                <a:solidFill>
                  <a:srgbClr val="000000">
                    <a:alpha val="100000"/>
                  </a:srgbClr>
                </a:solidFill>
                <a:uFill>
                  <a:solidFill>
                    <a:srgbClr val="FF0000"/>
                  </a:solidFill>
                </a:uFill>
                <a:latin typeface="KaiTi"/>
                <a:ea typeface="KaiTi"/>
                <a:cs typeface="KaiTi"/>
              </a:rPr>
              <a:t> </a:t>
            </a:r>
            <a:r>
              <a:rPr sz="1200" u="sng" kern="0" spc="-80" dirty="0">
                <a:solidFill>
                  <a:srgbClr val="000000">
                    <a:alpha val="100000"/>
                  </a:srgbClr>
                </a:solidFill>
                <a:uFill>
                  <a:solidFill>
                    <a:srgbClr val="FF0000"/>
                  </a:solidFill>
                </a:uFill>
                <a:latin typeface="KaiTi"/>
                <a:ea typeface="KaiTi"/>
                <a:cs typeface="KaiTi"/>
              </a:rPr>
              <a:t>干燥剂</a:t>
            </a:r>
            <a:r>
              <a:rPr sz="1200" kern="0" spc="-80" dirty="0">
                <a:solidFill>
                  <a:srgbClr val="000000">
                    <a:alpha val="100000"/>
                  </a:srgbClr>
                </a:solidFill>
                <a:latin typeface="KaiTi"/>
                <a:ea typeface="KaiTi"/>
                <a:cs typeface="KaiTi"/>
              </a:rPr>
              <a:t>。</a:t>
            </a:r>
            <a:endParaRPr sz="1200" dirty="0">
              <a:latin typeface="KaiTi"/>
              <a:ea typeface="KaiTi"/>
              <a:cs typeface="KaiTi"/>
            </a:endParaRPr>
          </a:p>
          <a:p>
            <a:pPr marL="289560" indent="-269240" algn="l" rtl="0" eaLnBrk="0">
              <a:lnSpc>
                <a:spcPct val="131000"/>
              </a:lnSpc>
              <a:spcBef>
                <a:spcPts val="975"/>
              </a:spcBef>
              <a:tabLst/>
            </a:pPr>
            <a:r>
              <a:rPr sz="1200" kern="0" spc="-10" dirty="0">
                <a:solidFill>
                  <a:srgbClr val="000000">
                    <a:alpha val="100000"/>
                  </a:srgbClr>
                </a:solidFill>
                <a:latin typeface="Wingdings"/>
                <a:ea typeface="Wingdings"/>
                <a:cs typeface="Wingdings"/>
              </a:rPr>
              <a:t>l </a:t>
            </a:r>
            <a:r>
              <a:rPr sz="1200" kern="0" spc="-10" dirty="0">
                <a:solidFill>
                  <a:srgbClr val="000000">
                    <a:alpha val="100000"/>
                  </a:srgbClr>
                </a:solidFill>
                <a:latin typeface="KaiTi"/>
                <a:ea typeface="KaiTi"/>
                <a:cs typeface="KaiTi"/>
              </a:rPr>
              <a:t>氢氧化钠溶液具有碱的通性：</a:t>
            </a:r>
            <a:r>
              <a:rPr sz="1200" kern="0" spc="-10" dirty="0">
                <a:solidFill>
                  <a:srgbClr val="000000">
                    <a:alpha val="100000"/>
                  </a:srgbClr>
                </a:solidFill>
                <a:latin typeface="Times New Roman"/>
                <a:ea typeface="Times New Roman"/>
                <a:cs typeface="Times New Roman"/>
              </a:rPr>
              <a:t>pH</a:t>
            </a:r>
            <a:r>
              <a:rPr sz="1200" kern="0" spc="2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Times New Roman"/>
                <a:ea typeface="Times New Roman"/>
                <a:cs typeface="Times New Roman"/>
              </a:rPr>
              <a:t>&gt; 7</a:t>
            </a:r>
            <a:r>
              <a:rPr sz="1200" kern="0" spc="-10" dirty="0">
                <a:solidFill>
                  <a:srgbClr val="000000">
                    <a:alpha val="100000"/>
                  </a:srgbClr>
                </a:solidFill>
                <a:latin typeface="KaiTi"/>
                <a:ea typeface="KaiTi"/>
                <a:cs typeface="KaiTi"/>
              </a:rPr>
              <a:t>，使紫色石蕊试液变成蓝色，使无色酚酞试液变成</a:t>
            </a:r>
            <a:r>
              <a:rPr sz="1200" kern="0" spc="-70" dirty="0">
                <a:solidFill>
                  <a:srgbClr val="000000">
                    <a:alpha val="100000"/>
                  </a:srgbClr>
                </a:solidFill>
                <a:latin typeface="KaiTi"/>
                <a:ea typeface="KaiTi"/>
                <a:cs typeface="KaiTi"/>
              </a:rPr>
              <a:t>红色。</a:t>
            </a:r>
            <a:endParaRPr sz="1200" dirty="0">
              <a:latin typeface="KaiTi"/>
              <a:ea typeface="KaiTi"/>
              <a:cs typeface="KaiTi"/>
            </a:endParaRPr>
          </a:p>
          <a:p>
            <a:pPr algn="l" rtl="0" eaLnBrk="0">
              <a:lnSpc>
                <a:spcPct val="106000"/>
              </a:lnSpc>
              <a:tabLst/>
            </a:pPr>
            <a:endParaRPr sz="700" dirty="0">
              <a:latin typeface="Arial"/>
              <a:ea typeface="Arial"/>
              <a:cs typeface="Arial"/>
            </a:endParaRPr>
          </a:p>
          <a:p>
            <a:pPr marL="20320" algn="l" rtl="0" eaLnBrk="0">
              <a:lnSpc>
                <a:spcPct val="90000"/>
              </a:lnSpc>
              <a:tabLst/>
            </a:pPr>
            <a:r>
              <a:rPr sz="1200" kern="0" spc="10" dirty="0">
                <a:solidFill>
                  <a:srgbClr val="385623">
                    <a:alpha val="100000"/>
                  </a:srgbClr>
                </a:solidFill>
                <a:latin typeface="Wingdings"/>
                <a:ea typeface="Wingdings"/>
                <a:cs typeface="Wingdings"/>
              </a:rPr>
              <a:t>l </a:t>
            </a:r>
            <a:r>
              <a:rPr sz="1200" kern="0" spc="10" dirty="0">
                <a:solidFill>
                  <a:srgbClr val="000000">
                    <a:alpha val="100000"/>
                  </a:srgbClr>
                </a:solidFill>
                <a:latin typeface="KaiTi"/>
                <a:ea typeface="KaiTi"/>
                <a:cs typeface="KaiTi"/>
              </a:rPr>
              <a:t>氢氧化钠能够与二氧化碳或二氧化硫等非金属氧化物反应：</a:t>
            </a:r>
            <a:r>
              <a:rPr sz="1200" kern="0" spc="10" dirty="0">
                <a:solidFill>
                  <a:srgbClr val="385623">
                    <a:alpha val="100000"/>
                  </a:srgbClr>
                </a:solidFill>
                <a:latin typeface="Times New Roman"/>
                <a:ea typeface="Times New Roman"/>
                <a:cs typeface="Times New Roman"/>
              </a:rPr>
              <a:t>[</a:t>
            </a:r>
            <a:r>
              <a:rPr sz="1000" kern="0" spc="0" dirty="0">
                <a:solidFill>
                  <a:srgbClr val="385623">
                    <a:alpha val="100000"/>
                  </a:srgbClr>
                </a:solidFill>
                <a:latin typeface="Times New Roman"/>
                <a:ea typeface="Times New Roman"/>
                <a:cs typeface="Times New Roman"/>
              </a:rPr>
              <a:t>Na</a:t>
            </a:r>
            <a:r>
              <a:rPr sz="1000" kern="0" spc="10" baseline="-5208" dirty="0">
                <a:solidFill>
                  <a:srgbClr val="385623">
                    <a:alpha val="100000"/>
                  </a:srgbClr>
                </a:solidFill>
                <a:latin typeface="Times New Roman"/>
                <a:ea typeface="Times New Roman"/>
                <a:cs typeface="Times New Roman"/>
              </a:rPr>
              <a:t>2</a:t>
            </a:r>
            <a:r>
              <a:rPr sz="1000" kern="0" spc="0" dirty="0">
                <a:solidFill>
                  <a:srgbClr val="385623">
                    <a:alpha val="100000"/>
                  </a:srgbClr>
                </a:solidFill>
                <a:latin typeface="Times New Roman"/>
                <a:ea typeface="Times New Roman"/>
                <a:cs typeface="Times New Roman"/>
              </a:rPr>
              <a:t>SO</a:t>
            </a:r>
            <a:r>
              <a:rPr sz="1000" kern="0" spc="0" baseline="-5208" dirty="0">
                <a:solidFill>
                  <a:srgbClr val="385623">
                    <a:alpha val="100000"/>
                  </a:srgbClr>
                </a:solidFill>
                <a:latin typeface="Times New Roman"/>
                <a:ea typeface="Times New Roman"/>
                <a:cs typeface="Times New Roman"/>
              </a:rPr>
              <a:t>3</a:t>
            </a:r>
            <a:r>
              <a:rPr sz="1000" kern="0" spc="0" dirty="0">
                <a:solidFill>
                  <a:srgbClr val="385623">
                    <a:alpha val="100000"/>
                  </a:srgbClr>
                </a:solidFill>
                <a:latin typeface="Times New Roman"/>
                <a:ea typeface="Times New Roman"/>
                <a:cs typeface="Times New Roman"/>
              </a:rPr>
              <a:t>-</a:t>
            </a:r>
            <a:r>
              <a:rPr sz="1000" kern="0" spc="0" dirty="0">
                <a:solidFill>
                  <a:srgbClr val="385623">
                    <a:alpha val="100000"/>
                  </a:srgbClr>
                </a:solidFill>
                <a:latin typeface="KaiTi"/>
                <a:ea typeface="KaiTi"/>
                <a:cs typeface="KaiTi"/>
              </a:rPr>
              <a:t>亚硫酸钠</a:t>
            </a:r>
            <a:r>
              <a:rPr sz="1000" kern="0" spc="0" dirty="0">
                <a:solidFill>
                  <a:srgbClr val="385623">
                    <a:alpha val="100000"/>
                  </a:srgbClr>
                </a:solidFill>
                <a:latin typeface="Times New Roman"/>
                <a:ea typeface="Times New Roman"/>
                <a:cs typeface="Times New Roman"/>
              </a:rPr>
              <a:t>]</a:t>
            </a:r>
            <a:endParaRPr sz="1000" dirty="0">
              <a:latin typeface="Times New Roman"/>
              <a:ea typeface="Times New Roman"/>
              <a:cs typeface="Times New Roman"/>
            </a:endParaRPr>
          </a:p>
        </p:txBody>
      </p:sp>
      <p:sp>
        <p:nvSpPr>
          <p:cNvPr id="506" name="textbox 506"/>
          <p:cNvSpPr/>
          <p:nvPr/>
        </p:nvSpPr>
        <p:spPr>
          <a:xfrm>
            <a:off x="2340508" y="924966"/>
            <a:ext cx="5378450" cy="3747134"/>
          </a:xfrm>
          <a:prstGeom prst="rect">
            <a:avLst/>
          </a:prstGeom>
          <a:noFill/>
          <a:ln w="0" cap="flat">
            <a:noFill/>
            <a:prstDash val="solid"/>
            <a:miter lim="0"/>
          </a:ln>
        </p:spPr>
        <p:txBody>
          <a:bodyPr vert="horz" wrap="square" lIns="0" tIns="0" rIns="0" bIns="0"/>
          <a:lstStyle/>
          <a:p>
            <a:pPr algn="l" rtl="0" eaLnBrk="0">
              <a:lnSpc>
                <a:spcPct val="78440"/>
              </a:lnSpc>
              <a:tabLst/>
            </a:pPr>
            <a:endParaRPr sz="100" dirty="0">
              <a:latin typeface="Arial"/>
              <a:ea typeface="Arial"/>
              <a:cs typeface="Arial"/>
            </a:endParaRPr>
          </a:p>
          <a:p>
            <a:pPr marL="279400" algn="l" rtl="0" eaLnBrk="0">
              <a:lnSpc>
                <a:spcPct val="90000"/>
              </a:lnSpc>
              <a:tabLst/>
            </a:pPr>
            <a:r>
              <a:rPr sz="1200" kern="0" spc="-40" dirty="0">
                <a:solidFill>
                  <a:srgbClr val="000000">
                    <a:alpha val="100000"/>
                  </a:srgbClr>
                </a:solidFill>
                <a:latin typeface="KaiTi"/>
                <a:ea typeface="KaiTi"/>
                <a:cs typeface="KaiTi"/>
              </a:rPr>
              <a:t>稳定性：氧化钠</a:t>
            </a:r>
            <a:r>
              <a:rPr sz="1200" kern="0" spc="-40" dirty="0">
                <a:solidFill>
                  <a:srgbClr val="000000">
                    <a:alpha val="100000"/>
                  </a:srgbClr>
                </a:solidFill>
                <a:latin typeface="KaiTi"/>
                <a:ea typeface="KaiTi"/>
                <a:cs typeface="KaiTi"/>
              </a:rPr>
              <a:t> </a:t>
            </a:r>
            <a:r>
              <a:rPr sz="1200" kern="0" spc="-40" dirty="0">
                <a:solidFill>
                  <a:srgbClr val="000000">
                    <a:alpha val="100000"/>
                  </a:srgbClr>
                </a:solidFill>
                <a:latin typeface="Times New Roman"/>
                <a:ea typeface="Times New Roman"/>
                <a:cs typeface="Times New Roman"/>
              </a:rPr>
              <a:t>&lt;  </a:t>
            </a:r>
            <a:r>
              <a:rPr sz="1200" kern="0" spc="-40" dirty="0">
                <a:solidFill>
                  <a:srgbClr val="000000">
                    <a:alpha val="100000"/>
                  </a:srgbClr>
                </a:solidFill>
                <a:latin typeface="KaiTi"/>
                <a:ea typeface="KaiTi"/>
                <a:cs typeface="KaiTi"/>
              </a:rPr>
              <a:t>过氧化钠</a:t>
            </a:r>
            <a:r>
              <a:rPr sz="1200" kern="0" spc="-50" dirty="0">
                <a:solidFill>
                  <a:srgbClr val="000000">
                    <a:alpha val="100000"/>
                  </a:srgbClr>
                </a:solidFill>
                <a:latin typeface="KaiTi"/>
                <a:ea typeface="KaiTi"/>
                <a:cs typeface="KaiTi"/>
              </a:rPr>
              <a:t>。</a:t>
            </a:r>
            <a:endParaRPr sz="1200" dirty="0">
              <a:latin typeface="KaiTi"/>
              <a:ea typeface="KaiTi"/>
              <a:cs typeface="KaiTi"/>
            </a:endParaRPr>
          </a:p>
          <a:p>
            <a:pPr marL="20320" algn="l" rtl="0" eaLnBrk="0">
              <a:lnSpc>
                <a:spcPct val="85000"/>
              </a:lnSpc>
              <a:spcBef>
                <a:spcPts val="1044"/>
              </a:spcBef>
              <a:tabLst/>
            </a:pPr>
            <a:r>
              <a:rPr sz="1200" kern="0" spc="-90" dirty="0">
                <a:solidFill>
                  <a:srgbClr val="000000">
                    <a:alpha val="100000"/>
                  </a:srgbClr>
                </a:solidFill>
                <a:latin typeface="Wingdings"/>
                <a:ea typeface="Wingdings"/>
                <a:cs typeface="Wingdings"/>
              </a:rPr>
              <a:t>l</a:t>
            </a:r>
            <a:r>
              <a:rPr sz="1200" kern="0" spc="140" dirty="0">
                <a:solidFill>
                  <a:srgbClr val="000000">
                    <a:alpha val="100000"/>
                  </a:srgbClr>
                </a:solidFill>
                <a:latin typeface="Wingdings"/>
                <a:ea typeface="Wingdings"/>
                <a:cs typeface="Wingdings"/>
              </a:rPr>
              <a:t> </a:t>
            </a:r>
            <a:r>
              <a:rPr sz="1200" kern="0" spc="-90" dirty="0">
                <a:solidFill>
                  <a:srgbClr val="000000">
                    <a:alpha val="100000"/>
                  </a:srgbClr>
                </a:solidFill>
                <a:latin typeface="KaiTi"/>
                <a:ea typeface="KaiTi"/>
                <a:cs typeface="KaiTi"/>
              </a:rPr>
              <a:t>过氧化钠与水的反应：</a:t>
            </a:r>
            <a:endParaRPr sz="1200" dirty="0">
              <a:latin typeface="KaiTi"/>
              <a:ea typeface="KaiTi"/>
              <a:cs typeface="KaiTi"/>
            </a:endParaRPr>
          </a:p>
          <a:p>
            <a:pPr marL="1536700" algn="l" rtl="0" eaLnBrk="0">
              <a:lnSpc>
                <a:spcPct val="87000"/>
              </a:lnSpc>
              <a:spcBef>
                <a:spcPts val="924"/>
              </a:spcBef>
              <a:tabLst/>
            </a:pPr>
            <a:r>
              <a:rPr sz="1900" kern="0" spc="-90" dirty="0">
                <a:solidFill>
                  <a:srgbClr val="840909">
                    <a:alpha val="100000"/>
                  </a:srgbClr>
                </a:solidFill>
                <a:latin typeface="Arial"/>
                <a:ea typeface="Arial"/>
                <a:cs typeface="Arial"/>
              </a:rPr>
              <a:t>2Na,O2+2H2O=</a:t>
            </a:r>
            <a:r>
              <a:rPr sz="1900" kern="0" spc="430" dirty="0">
                <a:solidFill>
                  <a:srgbClr val="840909">
                    <a:alpha val="100000"/>
                  </a:srgbClr>
                </a:solidFill>
                <a:latin typeface="Arial"/>
                <a:ea typeface="Arial"/>
                <a:cs typeface="Arial"/>
              </a:rPr>
              <a:t> </a:t>
            </a:r>
            <a:r>
              <a:rPr sz="1900" kern="0" spc="-90" dirty="0">
                <a:solidFill>
                  <a:srgbClr val="800101">
                    <a:alpha val="100000"/>
                  </a:srgbClr>
                </a:solidFill>
                <a:latin typeface="Arial"/>
                <a:ea typeface="Arial"/>
                <a:cs typeface="Arial"/>
              </a:rPr>
              <a:t>4NaoH+O2</a:t>
            </a:r>
            <a:r>
              <a:rPr sz="1900" kern="0" spc="-100" dirty="0">
                <a:solidFill>
                  <a:srgbClr val="800101">
                    <a:alpha val="100000"/>
                  </a:srgbClr>
                </a:solidFill>
                <a:latin typeface="Arial"/>
                <a:ea typeface="Arial"/>
                <a:cs typeface="Arial"/>
              </a:rPr>
              <a:t>t</a:t>
            </a:r>
            <a:endParaRPr sz="1900" dirty="0">
              <a:latin typeface="Arial"/>
              <a:ea typeface="Arial"/>
              <a:cs typeface="Arial"/>
            </a:endParaRPr>
          </a:p>
          <a:p>
            <a:pPr marL="1070610" algn="l" rtl="0" eaLnBrk="0">
              <a:lnSpc>
                <a:spcPct val="96000"/>
              </a:lnSpc>
              <a:spcBef>
                <a:spcPts val="751"/>
              </a:spcBef>
              <a:tabLst/>
            </a:pPr>
            <a:r>
              <a:rPr sz="1000" kern="0" spc="0" dirty="0">
                <a:solidFill>
                  <a:srgbClr val="385623">
                    <a:alpha val="100000"/>
                  </a:srgbClr>
                </a:solidFill>
                <a:latin typeface="Times New Roman"/>
                <a:ea typeface="Times New Roman"/>
                <a:cs typeface="Times New Roman"/>
              </a:rPr>
              <a:t>Na</a:t>
            </a:r>
            <a:r>
              <a:rPr sz="1000" kern="0" spc="30" baseline="-5208" dirty="0">
                <a:solidFill>
                  <a:srgbClr val="385623">
                    <a:alpha val="100000"/>
                  </a:srgbClr>
                </a:solidFill>
                <a:latin typeface="Times New Roman"/>
                <a:ea typeface="Times New Roman"/>
                <a:cs typeface="Times New Roman"/>
              </a:rPr>
              <a:t>2</a:t>
            </a:r>
            <a:r>
              <a:rPr sz="1000" kern="0" spc="30" dirty="0">
                <a:solidFill>
                  <a:srgbClr val="385623">
                    <a:alpha val="100000"/>
                  </a:srgbClr>
                </a:solidFill>
                <a:latin typeface="Times New Roman"/>
                <a:ea typeface="Times New Roman"/>
                <a:cs typeface="Times New Roman"/>
              </a:rPr>
              <a:t>O</a:t>
            </a:r>
            <a:r>
              <a:rPr sz="1000" kern="0" spc="30" baseline="-5208" dirty="0">
                <a:solidFill>
                  <a:srgbClr val="385623">
                    <a:alpha val="100000"/>
                  </a:srgbClr>
                </a:solidFill>
                <a:latin typeface="Times New Roman"/>
                <a:ea typeface="Times New Roman"/>
                <a:cs typeface="Times New Roman"/>
              </a:rPr>
              <a:t>2</a:t>
            </a:r>
            <a:r>
              <a:rPr sz="600" kern="0" spc="30" dirty="0">
                <a:solidFill>
                  <a:srgbClr val="385623">
                    <a:alpha val="100000"/>
                  </a:srgbClr>
                </a:solidFill>
                <a:latin typeface="Times New Roman"/>
                <a:ea typeface="Times New Roman"/>
                <a:cs typeface="Times New Roman"/>
              </a:rPr>
              <a:t> </a:t>
            </a:r>
            <a:r>
              <a:rPr sz="1000" kern="0" spc="30" dirty="0">
                <a:solidFill>
                  <a:srgbClr val="385623">
                    <a:alpha val="100000"/>
                  </a:srgbClr>
                </a:solidFill>
                <a:latin typeface="KaiTi"/>
                <a:ea typeface="KaiTi"/>
                <a:cs typeface="KaiTi"/>
              </a:rPr>
              <a:t>：过氧化钠</a:t>
            </a:r>
            <a:r>
              <a:rPr sz="1000" kern="0" spc="30" dirty="0">
                <a:solidFill>
                  <a:srgbClr val="385623">
                    <a:alpha val="100000"/>
                  </a:srgbClr>
                </a:solidFill>
                <a:latin typeface="KaiTi"/>
                <a:ea typeface="KaiTi"/>
                <a:cs typeface="KaiTi"/>
              </a:rPr>
              <a:t>    </a:t>
            </a:r>
            <a:r>
              <a:rPr sz="1000" kern="0" spc="30" dirty="0">
                <a:solidFill>
                  <a:srgbClr val="385623">
                    <a:alpha val="100000"/>
                  </a:srgbClr>
                </a:solidFill>
                <a:latin typeface="Times New Roman"/>
                <a:ea typeface="Times New Roman"/>
                <a:cs typeface="Times New Roman"/>
              </a:rPr>
              <a:t>H</a:t>
            </a:r>
            <a:r>
              <a:rPr sz="1000" kern="0" spc="30" baseline="-5208" dirty="0">
                <a:solidFill>
                  <a:srgbClr val="385623">
                    <a:alpha val="100000"/>
                  </a:srgbClr>
                </a:solidFill>
                <a:latin typeface="Times New Roman"/>
                <a:ea typeface="Times New Roman"/>
                <a:cs typeface="Times New Roman"/>
              </a:rPr>
              <a:t>2</a:t>
            </a:r>
            <a:r>
              <a:rPr sz="1000" kern="0" spc="30" dirty="0">
                <a:solidFill>
                  <a:srgbClr val="385623">
                    <a:alpha val="100000"/>
                  </a:srgbClr>
                </a:solidFill>
                <a:latin typeface="Times New Roman"/>
                <a:ea typeface="Times New Roman"/>
                <a:cs typeface="Times New Roman"/>
              </a:rPr>
              <a:t>O</a:t>
            </a:r>
            <a:r>
              <a:rPr sz="1000" kern="0" spc="30" dirty="0">
                <a:solidFill>
                  <a:srgbClr val="385623">
                    <a:alpha val="100000"/>
                  </a:srgbClr>
                </a:solidFill>
                <a:latin typeface="KaiTi"/>
                <a:ea typeface="KaiTi"/>
                <a:cs typeface="KaiTi"/>
              </a:rPr>
              <a:t>：水</a:t>
            </a:r>
            <a:r>
              <a:rPr sz="1000" kern="0" spc="30" dirty="0">
                <a:solidFill>
                  <a:srgbClr val="385623">
                    <a:alpha val="100000"/>
                  </a:srgbClr>
                </a:solidFill>
                <a:latin typeface="KaiTi"/>
                <a:ea typeface="KaiTi"/>
                <a:cs typeface="KaiTi"/>
              </a:rPr>
              <a:t>    </a:t>
            </a:r>
            <a:r>
              <a:rPr sz="1000" kern="0" spc="0" dirty="0">
                <a:solidFill>
                  <a:srgbClr val="385623">
                    <a:alpha val="100000"/>
                  </a:srgbClr>
                </a:solidFill>
                <a:latin typeface="Times New Roman"/>
                <a:ea typeface="Times New Roman"/>
                <a:cs typeface="Times New Roman"/>
              </a:rPr>
              <a:t>NaOH</a:t>
            </a:r>
            <a:r>
              <a:rPr sz="1000" kern="0" spc="30" dirty="0">
                <a:solidFill>
                  <a:srgbClr val="385623">
                    <a:alpha val="100000"/>
                  </a:srgbClr>
                </a:solidFill>
                <a:latin typeface="KaiTi"/>
                <a:ea typeface="KaiTi"/>
                <a:cs typeface="KaiTi"/>
              </a:rPr>
              <a:t>：氢氧化钠</a:t>
            </a:r>
            <a:r>
              <a:rPr sz="1000" kern="0" spc="30" dirty="0">
                <a:solidFill>
                  <a:srgbClr val="385623">
                    <a:alpha val="100000"/>
                  </a:srgbClr>
                </a:solidFill>
                <a:latin typeface="KaiTi"/>
                <a:ea typeface="KaiTi"/>
                <a:cs typeface="KaiTi"/>
              </a:rPr>
              <a:t>    </a:t>
            </a:r>
            <a:r>
              <a:rPr sz="1000" kern="0" spc="30" dirty="0">
                <a:solidFill>
                  <a:srgbClr val="385623">
                    <a:alpha val="100000"/>
                  </a:srgbClr>
                </a:solidFill>
                <a:latin typeface="Times New Roman"/>
                <a:ea typeface="Times New Roman"/>
                <a:cs typeface="Times New Roman"/>
              </a:rPr>
              <a:t>O</a:t>
            </a:r>
            <a:r>
              <a:rPr sz="1000" kern="0" spc="30" baseline="-5208" dirty="0">
                <a:solidFill>
                  <a:srgbClr val="385623">
                    <a:alpha val="100000"/>
                  </a:srgbClr>
                </a:solidFill>
                <a:latin typeface="Times New Roman"/>
                <a:ea typeface="Times New Roman"/>
                <a:cs typeface="Times New Roman"/>
              </a:rPr>
              <a:t>2</a:t>
            </a:r>
            <a:r>
              <a:rPr sz="600" kern="0" spc="40" dirty="0">
                <a:solidFill>
                  <a:srgbClr val="385623">
                    <a:alpha val="100000"/>
                  </a:srgbClr>
                </a:solidFill>
                <a:latin typeface="Times New Roman"/>
                <a:ea typeface="Times New Roman"/>
                <a:cs typeface="Times New Roman"/>
              </a:rPr>
              <a:t> </a:t>
            </a:r>
            <a:r>
              <a:rPr sz="1000" kern="0" spc="30" dirty="0">
                <a:solidFill>
                  <a:srgbClr val="385623">
                    <a:alpha val="100000"/>
                  </a:srgbClr>
                </a:solidFill>
                <a:latin typeface="KaiTi"/>
                <a:ea typeface="KaiTi"/>
                <a:cs typeface="KaiTi"/>
              </a:rPr>
              <a:t>：氧气</a:t>
            </a:r>
            <a:endParaRPr sz="1000" dirty="0">
              <a:latin typeface="KaiTi"/>
              <a:ea typeface="KaiTi"/>
              <a:cs typeface="KaiTi"/>
            </a:endParaRPr>
          </a:p>
          <a:p>
            <a:pPr marL="20320" algn="l" rtl="0" eaLnBrk="0">
              <a:lnSpc>
                <a:spcPct val="85000"/>
              </a:lnSpc>
              <a:spcBef>
                <a:spcPts val="925"/>
              </a:spcBef>
              <a:tabLst/>
            </a:pPr>
            <a:r>
              <a:rPr sz="1200" kern="0" spc="-60" dirty="0">
                <a:solidFill>
                  <a:srgbClr val="000000">
                    <a:alpha val="100000"/>
                  </a:srgbClr>
                </a:solidFill>
                <a:latin typeface="Wingdings"/>
                <a:ea typeface="Wingdings"/>
                <a:cs typeface="Wingdings"/>
              </a:rPr>
              <a:t>l </a:t>
            </a:r>
            <a:r>
              <a:rPr sz="1200" kern="0" spc="-60" dirty="0">
                <a:solidFill>
                  <a:srgbClr val="000000">
                    <a:alpha val="100000"/>
                  </a:srgbClr>
                </a:solidFill>
                <a:latin typeface="KaiTi"/>
                <a:ea typeface="KaiTi"/>
                <a:cs typeface="KaiTi"/>
              </a:rPr>
              <a:t>过氧化钠与二氧化碳的反应：</a:t>
            </a:r>
            <a:endParaRPr sz="1200" dirty="0">
              <a:latin typeface="KaiTi"/>
              <a:ea typeface="KaiTi"/>
              <a:cs typeface="KaiTi"/>
            </a:endParaRPr>
          </a:p>
          <a:p>
            <a:pPr marL="1755775" algn="l" rtl="0" eaLnBrk="0">
              <a:lnSpc>
                <a:spcPct val="87000"/>
              </a:lnSpc>
              <a:spcBef>
                <a:spcPts val="924"/>
              </a:spcBef>
              <a:tabLst/>
            </a:pPr>
            <a:r>
              <a:rPr sz="1900" kern="0" spc="-220" dirty="0">
                <a:solidFill>
                  <a:srgbClr val="800000">
                    <a:alpha val="100000"/>
                  </a:srgbClr>
                </a:solidFill>
                <a:latin typeface="Arial"/>
                <a:ea typeface="Arial"/>
                <a:cs typeface="Arial"/>
              </a:rPr>
              <a:t>2Na,O2+CO2=2Na,CO3+O2t</a:t>
            </a:r>
            <a:endParaRPr sz="1900" dirty="0">
              <a:latin typeface="Arial"/>
              <a:ea typeface="Arial"/>
              <a:cs typeface="Arial"/>
            </a:endParaRPr>
          </a:p>
          <a:p>
            <a:pPr marL="900430" algn="l" rtl="0" eaLnBrk="0">
              <a:lnSpc>
                <a:spcPct val="96000"/>
              </a:lnSpc>
              <a:spcBef>
                <a:spcPts val="847"/>
              </a:spcBef>
              <a:tabLst/>
            </a:pPr>
            <a:r>
              <a:rPr sz="1000" kern="0" spc="0" dirty="0">
                <a:solidFill>
                  <a:srgbClr val="385623">
                    <a:alpha val="100000"/>
                  </a:srgbClr>
                </a:solidFill>
                <a:latin typeface="Times New Roman"/>
                <a:ea typeface="Times New Roman"/>
                <a:cs typeface="Times New Roman"/>
              </a:rPr>
              <a:t>Na</a:t>
            </a:r>
            <a:r>
              <a:rPr sz="1000" kern="0" spc="30" baseline="-5208" dirty="0">
                <a:solidFill>
                  <a:srgbClr val="385623">
                    <a:alpha val="100000"/>
                  </a:srgbClr>
                </a:solidFill>
                <a:latin typeface="Times New Roman"/>
                <a:ea typeface="Times New Roman"/>
                <a:cs typeface="Times New Roman"/>
              </a:rPr>
              <a:t>2</a:t>
            </a:r>
            <a:r>
              <a:rPr sz="1000" kern="0" spc="30" dirty="0">
                <a:solidFill>
                  <a:srgbClr val="385623">
                    <a:alpha val="100000"/>
                  </a:srgbClr>
                </a:solidFill>
                <a:latin typeface="Times New Roman"/>
                <a:ea typeface="Times New Roman"/>
                <a:cs typeface="Times New Roman"/>
              </a:rPr>
              <a:t>O</a:t>
            </a:r>
            <a:r>
              <a:rPr sz="1000" kern="0" spc="30" baseline="-5208" dirty="0">
                <a:solidFill>
                  <a:srgbClr val="385623">
                    <a:alpha val="100000"/>
                  </a:srgbClr>
                </a:solidFill>
                <a:latin typeface="Times New Roman"/>
                <a:ea typeface="Times New Roman"/>
                <a:cs typeface="Times New Roman"/>
              </a:rPr>
              <a:t>2</a:t>
            </a:r>
            <a:r>
              <a:rPr sz="600" kern="0" spc="30" dirty="0">
                <a:solidFill>
                  <a:srgbClr val="385623">
                    <a:alpha val="100000"/>
                  </a:srgbClr>
                </a:solidFill>
                <a:latin typeface="Times New Roman"/>
                <a:ea typeface="Times New Roman"/>
                <a:cs typeface="Times New Roman"/>
              </a:rPr>
              <a:t> </a:t>
            </a:r>
            <a:r>
              <a:rPr sz="1000" kern="0" spc="30" dirty="0">
                <a:solidFill>
                  <a:srgbClr val="385623">
                    <a:alpha val="100000"/>
                  </a:srgbClr>
                </a:solidFill>
                <a:latin typeface="KaiTi"/>
                <a:ea typeface="KaiTi"/>
                <a:cs typeface="KaiTi"/>
              </a:rPr>
              <a:t>：过氧化钠</a:t>
            </a:r>
            <a:r>
              <a:rPr sz="1000" kern="0" spc="30" dirty="0">
                <a:solidFill>
                  <a:srgbClr val="385623">
                    <a:alpha val="100000"/>
                  </a:srgbClr>
                </a:solidFill>
                <a:latin typeface="KaiTi"/>
                <a:ea typeface="KaiTi"/>
                <a:cs typeface="KaiTi"/>
              </a:rPr>
              <a:t>   </a:t>
            </a:r>
            <a:r>
              <a:rPr sz="1000" kern="0" spc="20" dirty="0">
                <a:solidFill>
                  <a:srgbClr val="385623">
                    <a:alpha val="100000"/>
                  </a:srgbClr>
                </a:solidFill>
                <a:latin typeface="KaiTi"/>
                <a:ea typeface="KaiTi"/>
                <a:cs typeface="KaiTi"/>
              </a:rPr>
              <a:t> </a:t>
            </a:r>
            <a:r>
              <a:rPr sz="1000" kern="0" spc="0" dirty="0">
                <a:solidFill>
                  <a:srgbClr val="385623">
                    <a:alpha val="100000"/>
                  </a:srgbClr>
                </a:solidFill>
                <a:latin typeface="Times New Roman"/>
                <a:ea typeface="Times New Roman"/>
                <a:cs typeface="Times New Roman"/>
              </a:rPr>
              <a:t>CO</a:t>
            </a:r>
            <a:r>
              <a:rPr sz="1000" kern="0" spc="20" baseline="-5208" dirty="0">
                <a:solidFill>
                  <a:srgbClr val="385623">
                    <a:alpha val="100000"/>
                  </a:srgbClr>
                </a:solidFill>
                <a:latin typeface="Times New Roman"/>
                <a:ea typeface="Times New Roman"/>
                <a:cs typeface="Times New Roman"/>
              </a:rPr>
              <a:t>2</a:t>
            </a:r>
            <a:r>
              <a:rPr sz="600" kern="0" spc="20" dirty="0">
                <a:solidFill>
                  <a:srgbClr val="385623">
                    <a:alpha val="100000"/>
                  </a:srgbClr>
                </a:solidFill>
                <a:latin typeface="Times New Roman"/>
                <a:ea typeface="Times New Roman"/>
                <a:cs typeface="Times New Roman"/>
              </a:rPr>
              <a:t> </a:t>
            </a:r>
            <a:r>
              <a:rPr sz="1000" kern="0" spc="20" dirty="0">
                <a:solidFill>
                  <a:srgbClr val="385623">
                    <a:alpha val="100000"/>
                  </a:srgbClr>
                </a:solidFill>
                <a:latin typeface="KaiTi"/>
                <a:ea typeface="KaiTi"/>
                <a:cs typeface="KaiTi"/>
              </a:rPr>
              <a:t>：二氧化碳</a:t>
            </a:r>
            <a:r>
              <a:rPr sz="1000" kern="0" spc="20" dirty="0">
                <a:solidFill>
                  <a:srgbClr val="385623">
                    <a:alpha val="100000"/>
                  </a:srgbClr>
                </a:solidFill>
                <a:latin typeface="KaiTi"/>
                <a:ea typeface="KaiTi"/>
                <a:cs typeface="KaiTi"/>
              </a:rPr>
              <a:t>    </a:t>
            </a:r>
            <a:r>
              <a:rPr sz="1000" kern="0" spc="0" dirty="0">
                <a:solidFill>
                  <a:srgbClr val="385623">
                    <a:alpha val="100000"/>
                  </a:srgbClr>
                </a:solidFill>
                <a:latin typeface="Times New Roman"/>
                <a:ea typeface="Times New Roman"/>
                <a:cs typeface="Times New Roman"/>
              </a:rPr>
              <a:t>Na</a:t>
            </a:r>
            <a:r>
              <a:rPr sz="1000" kern="0" spc="20" baseline="-5208" dirty="0">
                <a:solidFill>
                  <a:srgbClr val="385623">
                    <a:alpha val="100000"/>
                  </a:srgbClr>
                </a:solidFill>
                <a:latin typeface="Times New Roman"/>
                <a:ea typeface="Times New Roman"/>
                <a:cs typeface="Times New Roman"/>
              </a:rPr>
              <a:t>2</a:t>
            </a:r>
            <a:r>
              <a:rPr sz="1000" kern="0" spc="0" dirty="0">
                <a:solidFill>
                  <a:srgbClr val="385623">
                    <a:alpha val="100000"/>
                  </a:srgbClr>
                </a:solidFill>
                <a:latin typeface="Times New Roman"/>
                <a:ea typeface="Times New Roman"/>
                <a:cs typeface="Times New Roman"/>
              </a:rPr>
              <a:t>CO</a:t>
            </a:r>
            <a:r>
              <a:rPr sz="1000" kern="0" spc="20" baseline="-5208" dirty="0">
                <a:solidFill>
                  <a:srgbClr val="385623">
                    <a:alpha val="100000"/>
                  </a:srgbClr>
                </a:solidFill>
                <a:latin typeface="Times New Roman"/>
                <a:ea typeface="Times New Roman"/>
                <a:cs typeface="Times New Roman"/>
              </a:rPr>
              <a:t>3</a:t>
            </a:r>
            <a:r>
              <a:rPr sz="600" kern="0" spc="30" dirty="0">
                <a:solidFill>
                  <a:srgbClr val="385623">
                    <a:alpha val="100000"/>
                  </a:srgbClr>
                </a:solidFill>
                <a:latin typeface="Times New Roman"/>
                <a:ea typeface="Times New Roman"/>
                <a:cs typeface="Times New Roman"/>
              </a:rPr>
              <a:t> </a:t>
            </a:r>
            <a:r>
              <a:rPr sz="1000" kern="0" spc="20" dirty="0">
                <a:solidFill>
                  <a:srgbClr val="385623">
                    <a:alpha val="100000"/>
                  </a:srgbClr>
                </a:solidFill>
                <a:latin typeface="KaiTi"/>
                <a:ea typeface="KaiTi"/>
                <a:cs typeface="KaiTi"/>
              </a:rPr>
              <a:t>：碳酸钠</a:t>
            </a:r>
            <a:r>
              <a:rPr sz="1000" kern="0" spc="20" dirty="0">
                <a:solidFill>
                  <a:srgbClr val="385623">
                    <a:alpha val="100000"/>
                  </a:srgbClr>
                </a:solidFill>
                <a:latin typeface="KaiTi"/>
                <a:ea typeface="KaiTi"/>
                <a:cs typeface="KaiTi"/>
              </a:rPr>
              <a:t>    </a:t>
            </a:r>
            <a:r>
              <a:rPr sz="1000" kern="0" spc="20" dirty="0">
                <a:solidFill>
                  <a:srgbClr val="385623">
                    <a:alpha val="100000"/>
                  </a:srgbClr>
                </a:solidFill>
                <a:latin typeface="Times New Roman"/>
                <a:ea typeface="Times New Roman"/>
                <a:cs typeface="Times New Roman"/>
              </a:rPr>
              <a:t>O</a:t>
            </a:r>
            <a:r>
              <a:rPr sz="1000" kern="0" spc="20" baseline="-5208" dirty="0">
                <a:solidFill>
                  <a:srgbClr val="385623">
                    <a:alpha val="100000"/>
                  </a:srgbClr>
                </a:solidFill>
                <a:latin typeface="Times New Roman"/>
                <a:ea typeface="Times New Roman"/>
                <a:cs typeface="Times New Roman"/>
              </a:rPr>
              <a:t>2</a:t>
            </a:r>
            <a:r>
              <a:rPr sz="600" kern="0" spc="20" dirty="0">
                <a:solidFill>
                  <a:srgbClr val="385623">
                    <a:alpha val="100000"/>
                  </a:srgbClr>
                </a:solidFill>
                <a:latin typeface="Times New Roman"/>
                <a:ea typeface="Times New Roman"/>
                <a:cs typeface="Times New Roman"/>
              </a:rPr>
              <a:t> </a:t>
            </a:r>
            <a:r>
              <a:rPr sz="1000" kern="0" spc="20" dirty="0">
                <a:solidFill>
                  <a:srgbClr val="385623">
                    <a:alpha val="100000"/>
                  </a:srgbClr>
                </a:solidFill>
                <a:latin typeface="KaiTi"/>
                <a:ea typeface="KaiTi"/>
                <a:cs typeface="KaiTi"/>
              </a:rPr>
              <a:t>：氧气</a:t>
            </a:r>
            <a:endParaRPr sz="1000" dirty="0">
              <a:latin typeface="KaiTi"/>
              <a:ea typeface="KaiTi"/>
              <a:cs typeface="KaiTi"/>
            </a:endParaRPr>
          </a:p>
          <a:p>
            <a:pPr marL="20320" algn="l" rtl="0" eaLnBrk="0">
              <a:lnSpc>
                <a:spcPct val="86000"/>
              </a:lnSpc>
              <a:spcBef>
                <a:spcPts val="921"/>
              </a:spcBef>
              <a:tabLst/>
            </a:pPr>
            <a:r>
              <a:rPr sz="1200" kern="0" spc="0" dirty="0">
                <a:solidFill>
                  <a:srgbClr val="000000">
                    <a:alpha val="100000"/>
                  </a:srgbClr>
                </a:solidFill>
                <a:latin typeface="Wingdings"/>
                <a:ea typeface="Wingdings"/>
                <a:cs typeface="Wingdings"/>
              </a:rPr>
              <a:t>l </a:t>
            </a:r>
            <a:r>
              <a:rPr sz="1200" kern="0" spc="0" dirty="0">
                <a:solidFill>
                  <a:srgbClr val="000000">
                    <a:alpha val="100000"/>
                  </a:srgbClr>
                </a:solidFill>
                <a:latin typeface="KaiTi"/>
                <a:ea typeface="KaiTi"/>
                <a:cs typeface="KaiTi"/>
              </a:rPr>
              <a:t>过氧化钠具有强氧</a:t>
            </a:r>
            <a:r>
              <a:rPr sz="1200" kern="0" spc="-10" dirty="0">
                <a:solidFill>
                  <a:srgbClr val="000000">
                    <a:alpha val="100000"/>
                  </a:srgbClr>
                </a:solidFill>
                <a:latin typeface="KaiTi"/>
                <a:ea typeface="KaiTi"/>
                <a:cs typeface="KaiTi"/>
              </a:rPr>
              <a:t>化性，可以</a:t>
            </a:r>
            <a:r>
              <a:rPr sz="1200" u="sng" kern="0" spc="-10" dirty="0">
                <a:solidFill>
                  <a:srgbClr val="0101FF">
                    <a:alpha val="100000"/>
                  </a:srgbClr>
                </a:solidFill>
                <a:uFill>
                  <a:solidFill>
                    <a:srgbClr val="FF0000"/>
                  </a:solidFill>
                </a:uFill>
                <a:latin typeface="KaiTi"/>
                <a:ea typeface="KaiTi"/>
                <a:cs typeface="KaiTi"/>
              </a:rPr>
              <a:t>用作漂白剂</a:t>
            </a:r>
            <a:r>
              <a:rPr sz="1200" kern="0" spc="-10" dirty="0">
                <a:solidFill>
                  <a:srgbClr val="000000">
                    <a:alpha val="100000"/>
                  </a:srgbClr>
                </a:solidFill>
                <a:latin typeface="KaiTi"/>
                <a:ea typeface="KaiTi"/>
                <a:cs typeface="KaiTi"/>
              </a:rPr>
              <a:t>。</a:t>
            </a:r>
            <a:endParaRPr sz="1200" dirty="0">
              <a:latin typeface="KaiTi"/>
              <a:ea typeface="KaiTi"/>
              <a:cs typeface="KaiTi"/>
            </a:endParaRPr>
          </a:p>
          <a:p>
            <a:pPr marL="12700" algn="l" rtl="0" eaLnBrk="0">
              <a:lnSpc>
                <a:spcPct val="90000"/>
              </a:lnSpc>
              <a:spcBef>
                <a:spcPts val="1085"/>
              </a:spcBef>
              <a:tabLst/>
            </a:pPr>
            <a:r>
              <a:rPr sz="1200" b="1" kern="0" spc="-10" dirty="0">
                <a:solidFill>
                  <a:srgbClr val="0101FF">
                    <a:alpha val="100000"/>
                  </a:srgbClr>
                </a:solidFill>
                <a:latin typeface="Times New Roman"/>
                <a:ea typeface="Times New Roman"/>
                <a:cs typeface="Times New Roman"/>
              </a:rPr>
              <a:t>5-2-2</a:t>
            </a:r>
            <a:r>
              <a:rPr sz="1200" b="1" kern="0" spc="360" dirty="0">
                <a:solidFill>
                  <a:srgbClr val="0101FF">
                    <a:alpha val="100000"/>
                  </a:srgbClr>
                </a:solidFill>
                <a:latin typeface="Times New Roman"/>
                <a:ea typeface="Times New Roman"/>
                <a:cs typeface="Times New Roman"/>
              </a:rPr>
              <a:t> </a:t>
            </a:r>
            <a:r>
              <a:rPr sz="1200" b="1" kern="0" spc="-10" dirty="0">
                <a:solidFill>
                  <a:srgbClr val="0101FF">
                    <a:alpha val="100000"/>
                  </a:srgbClr>
                </a:solidFill>
                <a:latin typeface="KaiTi"/>
                <a:ea typeface="KaiTi"/>
                <a:cs typeface="KaiTi"/>
              </a:rPr>
              <a:t>碳酸钠和碳酸氢钠</a:t>
            </a:r>
            <a:endParaRPr sz="1200" dirty="0">
              <a:latin typeface="KaiTi"/>
              <a:ea typeface="KaiTi"/>
              <a:cs typeface="KaiTi"/>
            </a:endParaRPr>
          </a:p>
          <a:p>
            <a:pPr marL="20320" algn="l" rtl="0" eaLnBrk="0">
              <a:lnSpc>
                <a:spcPct val="87000"/>
              </a:lnSpc>
              <a:spcBef>
                <a:spcPts val="1048"/>
              </a:spcBef>
              <a:tabLst/>
            </a:pPr>
            <a:r>
              <a:rPr sz="1200" kern="0" spc="-40" dirty="0">
                <a:solidFill>
                  <a:srgbClr val="000000">
                    <a:alpha val="100000"/>
                  </a:srgbClr>
                </a:solidFill>
                <a:latin typeface="Wingdings"/>
                <a:ea typeface="Wingdings"/>
                <a:cs typeface="Wingdings"/>
              </a:rPr>
              <a:t>l </a:t>
            </a:r>
            <a:r>
              <a:rPr sz="1200" kern="0" spc="-40" dirty="0">
                <a:solidFill>
                  <a:srgbClr val="000000">
                    <a:alpha val="100000"/>
                  </a:srgbClr>
                </a:solidFill>
                <a:latin typeface="KaiTi"/>
                <a:ea typeface="KaiTi"/>
                <a:cs typeface="KaiTi"/>
              </a:rPr>
              <a:t>碳酸氢钠俗称</a:t>
            </a:r>
            <a:r>
              <a:rPr sz="1200" kern="0" spc="-40" dirty="0">
                <a:solidFill>
                  <a:srgbClr val="0101FF">
                    <a:alpha val="100000"/>
                  </a:srgbClr>
                </a:solidFill>
                <a:latin typeface="KaiTi"/>
                <a:ea typeface="KaiTi"/>
                <a:cs typeface="KaiTi"/>
              </a:rPr>
              <a:t>小苏打</a:t>
            </a:r>
            <a:r>
              <a:rPr sz="1200" kern="0" spc="-50" dirty="0">
                <a:solidFill>
                  <a:srgbClr val="000000">
                    <a:alpha val="100000"/>
                  </a:srgbClr>
                </a:solidFill>
                <a:latin typeface="KaiTi"/>
                <a:ea typeface="KaiTi"/>
                <a:cs typeface="KaiTi"/>
              </a:rPr>
              <a:t>，白色晶体。</a:t>
            </a:r>
            <a:endParaRPr sz="1200" dirty="0">
              <a:latin typeface="KaiTi"/>
              <a:ea typeface="KaiTi"/>
              <a:cs typeface="KaiTi"/>
            </a:endParaRPr>
          </a:p>
          <a:p>
            <a:pPr marL="273685" algn="l" rtl="0" eaLnBrk="0">
              <a:lnSpc>
                <a:spcPct val="90000"/>
              </a:lnSpc>
              <a:spcBef>
                <a:spcPts val="1082"/>
              </a:spcBef>
              <a:tabLst/>
            </a:pPr>
            <a:r>
              <a:rPr sz="1200" kern="0" spc="-20" dirty="0">
                <a:solidFill>
                  <a:srgbClr val="000000">
                    <a:alpha val="100000"/>
                  </a:srgbClr>
                </a:solidFill>
                <a:latin typeface="KaiTi"/>
                <a:ea typeface="KaiTi"/>
                <a:cs typeface="KaiTi"/>
              </a:rPr>
              <a:t>碳酸钠俗称</a:t>
            </a:r>
            <a:r>
              <a:rPr sz="1200" kern="0" spc="-20" dirty="0">
                <a:solidFill>
                  <a:srgbClr val="0101FF">
                    <a:alpha val="100000"/>
                  </a:srgbClr>
                </a:solidFill>
                <a:latin typeface="KaiTi"/>
                <a:ea typeface="KaiTi"/>
                <a:cs typeface="KaiTi"/>
              </a:rPr>
              <a:t>纯碱</a:t>
            </a:r>
            <a:r>
              <a:rPr sz="1200" kern="0" spc="-20" dirty="0">
                <a:solidFill>
                  <a:srgbClr val="0101FF">
                    <a:alpha val="100000"/>
                  </a:srgbClr>
                </a:solidFill>
                <a:latin typeface="Times New Roman"/>
                <a:ea typeface="Times New Roman"/>
                <a:cs typeface="Times New Roman"/>
              </a:rPr>
              <a:t>/</a:t>
            </a:r>
            <a:r>
              <a:rPr sz="1200" kern="0" spc="-20" dirty="0">
                <a:solidFill>
                  <a:srgbClr val="0101FF">
                    <a:alpha val="100000"/>
                  </a:srgbClr>
                </a:solidFill>
                <a:latin typeface="KaiTi"/>
                <a:ea typeface="KaiTi"/>
                <a:cs typeface="KaiTi"/>
              </a:rPr>
              <a:t>苏打</a:t>
            </a:r>
            <a:r>
              <a:rPr sz="1200" kern="0" spc="-20" dirty="0">
                <a:solidFill>
                  <a:srgbClr val="000000">
                    <a:alpha val="100000"/>
                  </a:srgbClr>
                </a:solidFill>
                <a:latin typeface="KaiTi"/>
                <a:ea typeface="KaiTi"/>
                <a:cs typeface="KaiTi"/>
              </a:rPr>
              <a:t>，白色粉末。易吸收空气的</a:t>
            </a:r>
            <a:r>
              <a:rPr sz="1200" kern="0" spc="-16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H</a:t>
            </a:r>
            <a:r>
              <a:rPr sz="1200" kern="0" spc="-20" baseline="-4340" dirty="0">
                <a:solidFill>
                  <a:srgbClr val="000000">
                    <a:alpha val="100000"/>
                  </a:srgbClr>
                </a:solidFill>
                <a:latin typeface="Times New Roman"/>
                <a:ea typeface="Times New Roman"/>
                <a:cs typeface="Times New Roman"/>
              </a:rPr>
              <a:t>2</a:t>
            </a:r>
            <a:r>
              <a:rPr sz="1200" kern="0" spc="-20" dirty="0">
                <a:solidFill>
                  <a:srgbClr val="000000">
                    <a:alpha val="100000"/>
                  </a:srgbClr>
                </a:solidFill>
                <a:latin typeface="Times New Roman"/>
                <a:ea typeface="Times New Roman"/>
                <a:cs typeface="Times New Roman"/>
              </a:rPr>
              <a:t>O </a:t>
            </a:r>
            <a:r>
              <a:rPr sz="1200" kern="0" spc="-20" dirty="0">
                <a:solidFill>
                  <a:srgbClr val="000000">
                    <a:alpha val="100000"/>
                  </a:srgbClr>
                </a:solidFill>
                <a:latin typeface="KaiTi"/>
                <a:ea typeface="KaiTi"/>
                <a:cs typeface="KaiTi"/>
              </a:rPr>
              <a:t>和</a:t>
            </a:r>
            <a:r>
              <a:rPr sz="1200" kern="0" spc="-25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CO</a:t>
            </a:r>
            <a:r>
              <a:rPr sz="1200" kern="0" spc="-20" baseline="-4340" dirty="0">
                <a:solidFill>
                  <a:srgbClr val="000000">
                    <a:alpha val="100000"/>
                  </a:srgbClr>
                </a:solidFill>
                <a:latin typeface="Times New Roman"/>
                <a:ea typeface="Times New Roman"/>
                <a:cs typeface="Times New Roman"/>
              </a:rPr>
              <a:t>2</a:t>
            </a:r>
            <a:r>
              <a:rPr sz="1200" kern="0" spc="-20" dirty="0">
                <a:solidFill>
                  <a:srgbClr val="000000">
                    <a:alpha val="100000"/>
                  </a:srgbClr>
                </a:solidFill>
                <a:latin typeface="KaiTi"/>
                <a:ea typeface="KaiTi"/>
                <a:cs typeface="KaiTi"/>
              </a:rPr>
              <a:t>，生</a:t>
            </a:r>
            <a:r>
              <a:rPr sz="1200" kern="0" spc="-30" dirty="0">
                <a:solidFill>
                  <a:srgbClr val="000000">
                    <a:alpha val="100000"/>
                  </a:srgbClr>
                </a:solidFill>
                <a:latin typeface="KaiTi"/>
                <a:ea typeface="KaiTi"/>
                <a:cs typeface="KaiTi"/>
              </a:rPr>
              <a:t>成碳酸钠。</a:t>
            </a:r>
            <a:endParaRPr sz="1200" dirty="0">
              <a:latin typeface="KaiTi"/>
              <a:ea typeface="KaiTi"/>
              <a:cs typeface="KaiTi"/>
            </a:endParaRPr>
          </a:p>
          <a:p>
            <a:pPr marL="20320" algn="l" rtl="0" eaLnBrk="0">
              <a:lnSpc>
                <a:spcPct val="90000"/>
              </a:lnSpc>
              <a:spcBef>
                <a:spcPts val="1034"/>
              </a:spcBef>
              <a:tabLst/>
            </a:pPr>
            <a:r>
              <a:rPr sz="1200" kern="0" spc="-30" dirty="0">
                <a:solidFill>
                  <a:srgbClr val="000000">
                    <a:alpha val="100000"/>
                  </a:srgbClr>
                </a:solidFill>
                <a:latin typeface="Wingdings"/>
                <a:ea typeface="Wingdings"/>
                <a:cs typeface="Wingdings"/>
              </a:rPr>
              <a:t>l </a:t>
            </a:r>
            <a:r>
              <a:rPr sz="1200" kern="0" spc="-30" dirty="0">
                <a:solidFill>
                  <a:srgbClr val="000000">
                    <a:alpha val="100000"/>
                  </a:srgbClr>
                </a:solidFill>
                <a:latin typeface="KaiTi"/>
                <a:ea typeface="KaiTi"/>
                <a:cs typeface="KaiTi"/>
              </a:rPr>
              <a:t>在水中溶解度：碳酸钠</a:t>
            </a:r>
            <a:r>
              <a:rPr sz="1200" kern="0" spc="-40" dirty="0">
                <a:solidFill>
                  <a:srgbClr val="000000">
                    <a:alpha val="100000"/>
                  </a:srgbClr>
                </a:solidFill>
                <a:latin typeface="KaiTi"/>
                <a:ea typeface="KaiTi"/>
                <a:cs typeface="KaiTi"/>
              </a:rPr>
              <a:t> </a:t>
            </a:r>
            <a:r>
              <a:rPr sz="1200" kern="0" spc="-40" dirty="0">
                <a:solidFill>
                  <a:srgbClr val="000000">
                    <a:alpha val="100000"/>
                  </a:srgbClr>
                </a:solidFill>
                <a:latin typeface="Times New Roman"/>
                <a:ea typeface="Times New Roman"/>
                <a:cs typeface="Times New Roman"/>
              </a:rPr>
              <a:t>&gt;  </a:t>
            </a:r>
            <a:r>
              <a:rPr sz="1200" kern="0" spc="-40" dirty="0">
                <a:solidFill>
                  <a:srgbClr val="000000">
                    <a:alpha val="100000"/>
                  </a:srgbClr>
                </a:solidFill>
                <a:latin typeface="KaiTi"/>
                <a:ea typeface="KaiTi"/>
                <a:cs typeface="KaiTi"/>
              </a:rPr>
              <a:t>碳酸氢钠。</a:t>
            </a:r>
            <a:endParaRPr sz="1200" dirty="0">
              <a:latin typeface="KaiTi"/>
              <a:ea typeface="KaiTi"/>
              <a:cs typeface="KaiTi"/>
            </a:endParaRPr>
          </a:p>
          <a:p>
            <a:pPr algn="l" rtl="0" eaLnBrk="0">
              <a:lnSpc>
                <a:spcPct val="107000"/>
              </a:lnSpc>
              <a:tabLst/>
            </a:pPr>
            <a:endParaRPr sz="800" dirty="0">
              <a:latin typeface="Arial"/>
              <a:ea typeface="Arial"/>
              <a:cs typeface="Arial"/>
            </a:endParaRPr>
          </a:p>
          <a:p>
            <a:pPr marL="20320" algn="l" rtl="0" eaLnBrk="0">
              <a:lnSpc>
                <a:spcPct val="90000"/>
              </a:lnSpc>
              <a:spcBef>
                <a:spcPts val="5"/>
              </a:spcBef>
              <a:tabLst/>
            </a:pPr>
            <a:r>
              <a:rPr sz="1200" kern="0" spc="-30" dirty="0">
                <a:solidFill>
                  <a:srgbClr val="000000">
                    <a:alpha val="100000"/>
                  </a:srgbClr>
                </a:solidFill>
                <a:latin typeface="Wingdings"/>
                <a:ea typeface="Wingdings"/>
                <a:cs typeface="Wingdings"/>
              </a:rPr>
              <a:t>l </a:t>
            </a:r>
            <a:r>
              <a:rPr sz="1200" kern="0" spc="-30" dirty="0">
                <a:solidFill>
                  <a:srgbClr val="000000">
                    <a:alpha val="100000"/>
                  </a:srgbClr>
                </a:solidFill>
                <a:latin typeface="KaiTi"/>
                <a:ea typeface="KaiTi"/>
                <a:cs typeface="KaiTi"/>
              </a:rPr>
              <a:t>与盐酸反应快慢：</a:t>
            </a:r>
            <a:r>
              <a:rPr sz="1200" kern="0" spc="-40" dirty="0">
                <a:solidFill>
                  <a:srgbClr val="000000">
                    <a:alpha val="100000"/>
                  </a:srgbClr>
                </a:solidFill>
                <a:latin typeface="KaiTi"/>
                <a:ea typeface="KaiTi"/>
                <a:cs typeface="KaiTi"/>
              </a:rPr>
              <a:t>碳酸钠</a:t>
            </a:r>
            <a:r>
              <a:rPr sz="1200" kern="0" spc="10" dirty="0">
                <a:solidFill>
                  <a:srgbClr val="000000">
                    <a:alpha val="100000"/>
                  </a:srgbClr>
                </a:solidFill>
                <a:latin typeface="KaiTi"/>
                <a:ea typeface="KaiTi"/>
                <a:cs typeface="KaiTi"/>
              </a:rPr>
              <a:t> </a:t>
            </a:r>
            <a:r>
              <a:rPr sz="1200" kern="0" spc="-40" dirty="0">
                <a:solidFill>
                  <a:srgbClr val="000000">
                    <a:alpha val="100000"/>
                  </a:srgbClr>
                </a:solidFill>
                <a:latin typeface="Times New Roman"/>
                <a:ea typeface="Times New Roman"/>
                <a:cs typeface="Times New Roman"/>
              </a:rPr>
              <a:t>&lt;  </a:t>
            </a:r>
            <a:r>
              <a:rPr sz="1200" kern="0" spc="-40" dirty="0">
                <a:solidFill>
                  <a:srgbClr val="000000">
                    <a:alpha val="100000"/>
                  </a:srgbClr>
                </a:solidFill>
                <a:latin typeface="KaiTi"/>
                <a:ea typeface="KaiTi"/>
                <a:cs typeface="KaiTi"/>
              </a:rPr>
              <a:t>碳酸氢钠。</a:t>
            </a:r>
            <a:endParaRPr sz="1200" dirty="0">
              <a:latin typeface="KaiTi"/>
              <a:ea typeface="KaiTi"/>
              <a:cs typeface="KaiTi"/>
            </a:endParaRPr>
          </a:p>
        </p:txBody>
      </p:sp>
      <p:pic>
        <p:nvPicPr>
          <p:cNvPr id="508" name="picture 508"/>
          <p:cNvPicPr>
            <a:picLocks noChangeAspect="1"/>
          </p:cNvPicPr>
          <p:nvPr/>
        </p:nvPicPr>
        <p:blipFill>
          <a:blip r:embed="rId2"/>
          <a:stretch>
            <a:fillRect/>
          </a:stretch>
        </p:blipFill>
        <p:spPr>
          <a:xfrm rot="21600000">
            <a:off x="3790315" y="4768596"/>
            <a:ext cx="3129153" cy="647700"/>
          </a:xfrm>
          <a:prstGeom prst="rect">
            <a:avLst/>
          </a:prstGeom>
        </p:spPr>
      </p:pic>
      <p:pic>
        <p:nvPicPr>
          <p:cNvPr id="510" name="picture 510"/>
          <p:cNvPicPr>
            <a:picLocks noChangeAspect="1"/>
          </p:cNvPicPr>
          <p:nvPr/>
        </p:nvPicPr>
        <p:blipFill>
          <a:blip r:embed="rId3"/>
          <a:stretch>
            <a:fillRect/>
          </a:stretch>
        </p:blipFill>
        <p:spPr>
          <a:xfrm rot="21600000">
            <a:off x="3917569" y="9102853"/>
            <a:ext cx="2870073" cy="503123"/>
          </a:xfrm>
          <a:prstGeom prst="rect">
            <a:avLst/>
          </a:prstGeom>
        </p:spPr>
      </p:pic>
      <p:sp>
        <p:nvSpPr>
          <p:cNvPr id="512" name="textbox 512"/>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514" name="path 514"/>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516" name="textbox 516"/>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20" dirty="0">
                <a:solidFill>
                  <a:srgbClr val="000000">
                    <a:alpha val="100000"/>
                  </a:srgbClr>
                </a:solidFill>
                <a:latin typeface="Times New Roman"/>
                <a:ea typeface="Times New Roman"/>
                <a:cs typeface="Times New Roman"/>
              </a:rPr>
              <a:t>-</a:t>
            </a:r>
            <a:r>
              <a:rPr sz="900" kern="0" spc="3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20</a:t>
            </a:r>
            <a:r>
              <a:rPr sz="900" kern="0" spc="4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8" name="rect 518"/>
          <p:cNvSpPr/>
          <p:nvPr/>
        </p:nvSpPr>
        <p:spPr>
          <a:xfrm>
            <a:off x="2348027" y="6868033"/>
            <a:ext cx="1312164" cy="198120"/>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520" name="textbox 520"/>
          <p:cNvSpPr/>
          <p:nvPr/>
        </p:nvSpPr>
        <p:spPr>
          <a:xfrm>
            <a:off x="2338375" y="6319038"/>
            <a:ext cx="6021705" cy="3383915"/>
          </a:xfrm>
          <a:prstGeom prst="rect">
            <a:avLst/>
          </a:prstGeom>
          <a:noFill/>
          <a:ln w="0" cap="flat">
            <a:noFill/>
            <a:prstDash val="solid"/>
            <a:miter lim="0"/>
          </a:ln>
        </p:spPr>
        <p:txBody>
          <a:bodyPr vert="horz" wrap="square" lIns="0" tIns="0" rIns="0" bIns="0"/>
          <a:lstStyle/>
          <a:p>
            <a:pPr algn="l" rtl="0" eaLnBrk="0">
              <a:lnSpc>
                <a:spcPct val="78445"/>
              </a:lnSpc>
              <a:tabLst/>
            </a:pPr>
            <a:endParaRPr sz="100" dirty="0">
              <a:latin typeface="Arial"/>
              <a:ea typeface="Arial"/>
              <a:cs typeface="Arial"/>
            </a:endParaRPr>
          </a:p>
          <a:p>
            <a:pPr marL="12700" algn="l" rtl="0" eaLnBrk="0">
              <a:lnSpc>
                <a:spcPct val="90000"/>
              </a:lnSpc>
              <a:tabLst/>
            </a:pPr>
            <a:r>
              <a:rPr sz="1200" b="1" kern="0" spc="0" dirty="0">
                <a:solidFill>
                  <a:srgbClr val="000000">
                    <a:alpha val="100000"/>
                  </a:srgbClr>
                </a:solidFill>
                <a:latin typeface="KaiTi"/>
                <a:ea typeface="KaiTi"/>
                <a:cs typeface="KaiTi"/>
              </a:rPr>
              <a:t>在空气中长时间放置少量金属钠，最终的产物是</a:t>
            </a:r>
            <a:r>
              <a:rPr sz="1200" b="1" u="sng" kern="0" spc="0" dirty="0">
                <a:solidFill>
                  <a:srgbClr val="000000">
                    <a:alpha val="100000"/>
                  </a:srgbClr>
                </a:solidFill>
                <a:uFill>
                  <a:solidFill>
                    <a:srgbClr val="FF0000"/>
                  </a:solidFill>
                </a:uFill>
                <a:latin typeface="KaiTi"/>
                <a:ea typeface="KaiTi"/>
                <a:cs typeface="KaiTi"/>
              </a:rPr>
              <a:t>碳酸钠</a:t>
            </a:r>
            <a:r>
              <a:rPr sz="1200" b="1" kern="0" spc="0" dirty="0">
                <a:solidFill>
                  <a:srgbClr val="000000">
                    <a:alpha val="100000"/>
                  </a:srgbClr>
                </a:solidFill>
                <a:latin typeface="Times New Roman"/>
                <a:ea typeface="Times New Roman"/>
                <a:cs typeface="Times New Roman"/>
              </a:rPr>
              <a:t>[Na</a:t>
            </a:r>
            <a:r>
              <a:rPr sz="800" b="1" kern="0" spc="0" dirty="0">
                <a:solidFill>
                  <a:srgbClr val="000000">
                    <a:alpha val="100000"/>
                  </a:srgbClr>
                </a:solidFill>
                <a:latin typeface="Times New Roman"/>
                <a:ea typeface="Times New Roman"/>
                <a:cs typeface="Times New Roman"/>
              </a:rPr>
              <a:t>2</a:t>
            </a:r>
            <a:r>
              <a:rPr sz="1200" b="1" kern="0" spc="0" dirty="0">
                <a:solidFill>
                  <a:srgbClr val="000000">
                    <a:alpha val="100000"/>
                  </a:srgbClr>
                </a:solidFill>
                <a:latin typeface="Times New Roman"/>
                <a:ea typeface="Times New Roman"/>
                <a:cs typeface="Times New Roman"/>
              </a:rPr>
              <a:t>CO</a:t>
            </a:r>
            <a:r>
              <a:rPr sz="800" b="1" kern="0" spc="-10" dirty="0">
                <a:solidFill>
                  <a:srgbClr val="000000">
                    <a:alpha val="100000"/>
                  </a:srgbClr>
                </a:solidFill>
                <a:latin typeface="Times New Roman"/>
                <a:ea typeface="Times New Roman"/>
                <a:cs typeface="Times New Roman"/>
              </a:rPr>
              <a:t>3</a:t>
            </a:r>
            <a:r>
              <a:rPr sz="1200" b="1" kern="0" spc="-10" dirty="0">
                <a:solidFill>
                  <a:srgbClr val="000000">
                    <a:alpha val="100000"/>
                  </a:srgbClr>
                </a:solidFill>
                <a:latin typeface="Times New Roman"/>
                <a:ea typeface="Times New Roman"/>
                <a:cs typeface="Times New Roman"/>
              </a:rPr>
              <a:t>]</a:t>
            </a:r>
            <a:r>
              <a:rPr sz="1200" b="1" kern="0" spc="-10" dirty="0">
                <a:solidFill>
                  <a:srgbClr val="000000">
                    <a:alpha val="100000"/>
                  </a:srgbClr>
                </a:solidFill>
                <a:latin typeface="KaiTi"/>
                <a:ea typeface="KaiTi"/>
                <a:cs typeface="KaiTi"/>
              </a:rPr>
              <a:t>。</a:t>
            </a:r>
            <a:endParaRPr sz="1200" dirty="0">
              <a:latin typeface="KaiTi"/>
              <a:ea typeface="KaiTi"/>
              <a:cs typeface="KaiTi"/>
            </a:endParaRPr>
          </a:p>
          <a:p>
            <a:pPr algn="l" rtl="0" eaLnBrk="0">
              <a:lnSpc>
                <a:spcPct val="114000"/>
              </a:lnSpc>
              <a:tabLst/>
            </a:pPr>
            <a:endParaRPr sz="1000" dirty="0">
              <a:latin typeface="Arial"/>
              <a:ea typeface="Arial"/>
              <a:cs typeface="Arial"/>
            </a:endParaRPr>
          </a:p>
          <a:p>
            <a:pPr algn="l" rtl="0" eaLnBrk="0">
              <a:lnSpc>
                <a:spcPct val="115000"/>
              </a:lnSpc>
              <a:tabLst/>
            </a:pPr>
            <a:endParaRPr sz="1000" dirty="0">
              <a:latin typeface="Arial"/>
              <a:ea typeface="Arial"/>
              <a:cs typeface="Arial"/>
            </a:endParaRPr>
          </a:p>
          <a:p>
            <a:pPr marL="14605" algn="l" rtl="0" eaLnBrk="0">
              <a:lnSpc>
                <a:spcPct val="90000"/>
              </a:lnSpc>
              <a:spcBef>
                <a:spcPts val="360"/>
              </a:spcBef>
              <a:tabLst/>
            </a:pPr>
            <a:r>
              <a:rPr sz="1200" b="1" kern="0" spc="-20" dirty="0">
                <a:solidFill>
                  <a:srgbClr val="000000">
                    <a:alpha val="100000"/>
                  </a:srgbClr>
                </a:solidFill>
                <a:latin typeface="KaiTi"/>
                <a:ea typeface="KaiTi"/>
                <a:cs typeface="KaiTi"/>
              </a:rPr>
              <a:t>知识点</a:t>
            </a:r>
            <a:r>
              <a:rPr sz="1200" kern="0" spc="-250" dirty="0">
                <a:solidFill>
                  <a:srgbClr val="000000">
                    <a:alpha val="100000"/>
                  </a:srgbClr>
                </a:solidFill>
                <a:latin typeface="KaiTi"/>
                <a:ea typeface="KaiTi"/>
                <a:cs typeface="KaiTi"/>
              </a:rPr>
              <a:t> </a:t>
            </a:r>
            <a:r>
              <a:rPr sz="1200" b="1" kern="0" spc="-20" dirty="0">
                <a:solidFill>
                  <a:srgbClr val="000000">
                    <a:alpha val="100000"/>
                  </a:srgbClr>
                </a:solidFill>
                <a:latin typeface="Times New Roman"/>
                <a:ea typeface="Times New Roman"/>
                <a:cs typeface="Times New Roman"/>
              </a:rPr>
              <a:t>5-3</a:t>
            </a:r>
            <a:r>
              <a:rPr sz="1200" b="1" kern="0" spc="-20" dirty="0">
                <a:solidFill>
                  <a:srgbClr val="000000">
                    <a:alpha val="100000"/>
                  </a:srgbClr>
                </a:solidFill>
                <a:latin typeface="KaiTi"/>
                <a:ea typeface="KaiTi"/>
                <a:cs typeface="KaiTi"/>
              </a:rPr>
              <a:t>：碱金属</a:t>
            </a:r>
            <a:endParaRPr sz="1200" dirty="0">
              <a:latin typeface="KaiTi"/>
              <a:ea typeface="KaiTi"/>
              <a:cs typeface="KaiTi"/>
            </a:endParaRPr>
          </a:p>
          <a:p>
            <a:pPr marL="14605" algn="l" rtl="0" eaLnBrk="0">
              <a:lnSpc>
                <a:spcPct val="90000"/>
              </a:lnSpc>
              <a:spcBef>
                <a:spcPts val="1044"/>
              </a:spcBef>
              <a:tabLst/>
            </a:pPr>
            <a:r>
              <a:rPr sz="1200" b="1" kern="0" spc="-10" dirty="0">
                <a:solidFill>
                  <a:srgbClr val="0101FF">
                    <a:alpha val="100000"/>
                  </a:srgbClr>
                </a:solidFill>
                <a:latin typeface="Times New Roman"/>
                <a:ea typeface="Times New Roman"/>
                <a:cs typeface="Times New Roman"/>
              </a:rPr>
              <a:t>5-3-1</a:t>
            </a:r>
            <a:r>
              <a:rPr sz="1200" b="1" kern="0" spc="340" dirty="0">
                <a:solidFill>
                  <a:srgbClr val="0101FF">
                    <a:alpha val="100000"/>
                  </a:srgbClr>
                </a:solidFill>
                <a:latin typeface="Times New Roman"/>
                <a:ea typeface="Times New Roman"/>
                <a:cs typeface="Times New Roman"/>
              </a:rPr>
              <a:t> </a:t>
            </a:r>
            <a:r>
              <a:rPr sz="1200" b="1" kern="0" spc="-10" dirty="0">
                <a:solidFill>
                  <a:srgbClr val="0101FF">
                    <a:alpha val="100000"/>
                  </a:srgbClr>
                </a:solidFill>
                <a:latin typeface="KaiTi"/>
                <a:ea typeface="KaiTi"/>
                <a:cs typeface="KaiTi"/>
              </a:rPr>
              <a:t>碱金属介绍</a:t>
            </a:r>
            <a:endParaRPr sz="1200" dirty="0">
              <a:latin typeface="KaiTi"/>
              <a:ea typeface="KaiTi"/>
              <a:cs typeface="KaiTi"/>
            </a:endParaRPr>
          </a:p>
          <a:p>
            <a:pPr marL="23495" indent="-7620" algn="l" rtl="0" eaLnBrk="0">
              <a:lnSpc>
                <a:spcPct val="128000"/>
              </a:lnSpc>
              <a:spcBef>
                <a:spcPts val="1042"/>
              </a:spcBef>
              <a:tabLst/>
            </a:pPr>
            <a:r>
              <a:rPr sz="1200" kern="0" spc="0" dirty="0">
                <a:solidFill>
                  <a:srgbClr val="000000">
                    <a:alpha val="100000"/>
                  </a:srgbClr>
                </a:solidFill>
                <a:latin typeface="Times New Roman"/>
                <a:ea typeface="Times New Roman"/>
                <a:cs typeface="Times New Roman"/>
              </a:rPr>
              <a:t>(1)</a:t>
            </a:r>
            <a:r>
              <a:rPr sz="1200" kern="0" spc="280" dirty="0">
                <a:solidFill>
                  <a:srgbClr val="000000">
                    <a:alpha val="100000"/>
                  </a:srgbClr>
                </a:solidFill>
                <a:latin typeface="Times New Roman"/>
                <a:ea typeface="Times New Roman"/>
                <a:cs typeface="Times New Roman"/>
              </a:rPr>
              <a:t> </a:t>
            </a:r>
            <a:r>
              <a:rPr sz="1200" kern="0" spc="0" dirty="0">
                <a:solidFill>
                  <a:srgbClr val="000000">
                    <a:alpha val="100000"/>
                  </a:srgbClr>
                </a:solidFill>
                <a:latin typeface="KaiTi"/>
                <a:ea typeface="KaiTi"/>
                <a:cs typeface="KaiTi"/>
              </a:rPr>
              <a:t>碱金属包括锂</a:t>
            </a:r>
            <a:r>
              <a:rPr sz="1200" kern="0" spc="0" dirty="0">
                <a:solidFill>
                  <a:srgbClr val="000000">
                    <a:alpha val="100000"/>
                  </a:srgbClr>
                </a:solidFill>
                <a:latin typeface="Times New Roman"/>
                <a:ea typeface="Times New Roman"/>
                <a:cs typeface="Times New Roman"/>
              </a:rPr>
              <a:t>[Li]</a:t>
            </a:r>
            <a:r>
              <a:rPr sz="1200" kern="0" spc="0" dirty="0">
                <a:solidFill>
                  <a:srgbClr val="000000">
                    <a:alpha val="100000"/>
                  </a:srgbClr>
                </a:solidFill>
                <a:latin typeface="KaiTi"/>
                <a:ea typeface="KaiTi"/>
                <a:cs typeface="KaiTi"/>
              </a:rPr>
              <a:t>、钠</a:t>
            </a:r>
            <a:r>
              <a:rPr sz="1200" kern="0" spc="0" dirty="0">
                <a:solidFill>
                  <a:srgbClr val="000000">
                    <a:alpha val="100000"/>
                  </a:srgbClr>
                </a:solidFill>
                <a:latin typeface="Times New Roman"/>
                <a:ea typeface="Times New Roman"/>
                <a:cs typeface="Times New Roman"/>
              </a:rPr>
              <a:t>[Na]</a:t>
            </a:r>
            <a:r>
              <a:rPr sz="1200" kern="0" spc="0" dirty="0">
                <a:solidFill>
                  <a:srgbClr val="000000">
                    <a:alpha val="100000"/>
                  </a:srgbClr>
                </a:solidFill>
                <a:latin typeface="KaiTi"/>
                <a:ea typeface="KaiTi"/>
                <a:cs typeface="KaiTi"/>
              </a:rPr>
              <a:t>、钾</a:t>
            </a:r>
            <a:r>
              <a:rPr sz="1200" kern="0" spc="0" dirty="0">
                <a:solidFill>
                  <a:srgbClr val="000000">
                    <a:alpha val="100000"/>
                  </a:srgbClr>
                </a:solidFill>
                <a:latin typeface="Times New Roman"/>
                <a:ea typeface="Times New Roman"/>
                <a:cs typeface="Times New Roman"/>
              </a:rPr>
              <a:t>[K]</a:t>
            </a:r>
            <a:r>
              <a:rPr sz="1200" kern="0" spc="0" dirty="0">
                <a:solidFill>
                  <a:srgbClr val="000000">
                    <a:alpha val="100000"/>
                  </a:srgbClr>
                </a:solidFill>
                <a:latin typeface="KaiTi"/>
                <a:ea typeface="KaiTi"/>
                <a:cs typeface="KaiTi"/>
              </a:rPr>
              <a:t>、</a:t>
            </a:r>
            <a:r>
              <a:rPr sz="1200" kern="0" spc="-10" dirty="0">
                <a:solidFill>
                  <a:srgbClr val="000000">
                    <a:alpha val="100000"/>
                  </a:srgbClr>
                </a:solidFill>
                <a:latin typeface="KaiTi"/>
                <a:ea typeface="KaiTi"/>
                <a:cs typeface="KaiTi"/>
              </a:rPr>
              <a:t>铷</a:t>
            </a:r>
            <a:r>
              <a:rPr sz="1200" kern="0" spc="-10" dirty="0">
                <a:solidFill>
                  <a:srgbClr val="000000">
                    <a:alpha val="100000"/>
                  </a:srgbClr>
                </a:solidFill>
                <a:latin typeface="Times New Roman"/>
                <a:ea typeface="Times New Roman"/>
                <a:cs typeface="Times New Roman"/>
              </a:rPr>
              <a:t>[Rb]</a:t>
            </a:r>
            <a:r>
              <a:rPr sz="1200" kern="0" spc="-10" dirty="0">
                <a:solidFill>
                  <a:srgbClr val="000000">
                    <a:alpha val="100000"/>
                  </a:srgbClr>
                </a:solidFill>
                <a:latin typeface="KaiTi"/>
                <a:ea typeface="KaiTi"/>
                <a:cs typeface="KaiTi"/>
              </a:rPr>
              <a:t>、铯</a:t>
            </a:r>
            <a:r>
              <a:rPr sz="1200" kern="0" spc="-10" dirty="0">
                <a:solidFill>
                  <a:srgbClr val="000000">
                    <a:alpha val="100000"/>
                  </a:srgbClr>
                </a:solidFill>
                <a:latin typeface="Times New Roman"/>
                <a:ea typeface="Times New Roman"/>
                <a:cs typeface="Times New Roman"/>
              </a:rPr>
              <a:t>[Cs]</a:t>
            </a:r>
            <a:r>
              <a:rPr sz="1200" kern="0" spc="-10" dirty="0">
                <a:solidFill>
                  <a:srgbClr val="000000">
                    <a:alpha val="100000"/>
                  </a:srgbClr>
                </a:solidFill>
                <a:latin typeface="KaiTi"/>
                <a:ea typeface="KaiTi"/>
                <a:cs typeface="KaiTi"/>
              </a:rPr>
              <a:t>和钫</a:t>
            </a:r>
            <a:r>
              <a:rPr sz="1200" kern="0" spc="-10" dirty="0">
                <a:solidFill>
                  <a:srgbClr val="000000">
                    <a:alpha val="100000"/>
                  </a:srgbClr>
                </a:solidFill>
                <a:latin typeface="Times New Roman"/>
                <a:ea typeface="Times New Roman"/>
                <a:cs typeface="Times New Roman"/>
              </a:rPr>
              <a:t>[Fr]</a:t>
            </a:r>
            <a:r>
              <a:rPr sz="1200" kern="0" spc="-10" dirty="0">
                <a:solidFill>
                  <a:srgbClr val="000000">
                    <a:alpha val="100000"/>
                  </a:srgbClr>
                </a:solidFill>
                <a:latin typeface="KaiTi"/>
                <a:ea typeface="KaiTi"/>
                <a:cs typeface="KaiTi"/>
              </a:rPr>
              <a:t>六种元素，位于周期表中的</a:t>
            </a:r>
            <a:r>
              <a:rPr sz="1200" u="sng" kern="0" spc="-50" dirty="0">
                <a:solidFill>
                  <a:srgbClr val="000000">
                    <a:alpha val="100000"/>
                  </a:srgbClr>
                </a:solidFill>
                <a:uFill>
                  <a:solidFill>
                    <a:srgbClr val="FF0000"/>
                  </a:solidFill>
                </a:uFill>
                <a:latin typeface="KaiTi"/>
                <a:ea typeface="KaiTi"/>
                <a:cs typeface="KaiTi"/>
              </a:rPr>
              <a:t>第</a:t>
            </a:r>
            <a:r>
              <a:rPr sz="1200" u="sng" kern="0" spc="-250" dirty="0">
                <a:solidFill>
                  <a:srgbClr val="000000">
                    <a:alpha val="100000"/>
                  </a:srgbClr>
                </a:solidFill>
                <a:uFill>
                  <a:solidFill>
                    <a:srgbClr val="FF0000"/>
                  </a:solidFill>
                </a:uFill>
                <a:latin typeface="KaiTi"/>
                <a:ea typeface="KaiTi"/>
                <a:cs typeface="KaiTi"/>
              </a:rPr>
              <a:t> </a:t>
            </a:r>
            <a:r>
              <a:rPr sz="1200" u="sng" kern="0" spc="-50" dirty="0">
                <a:solidFill>
                  <a:srgbClr val="000000">
                    <a:alpha val="100000"/>
                  </a:srgbClr>
                </a:solidFill>
                <a:uFill>
                  <a:solidFill>
                    <a:srgbClr val="FF0000"/>
                  </a:solidFill>
                </a:uFill>
                <a:latin typeface="Times New Roman"/>
                <a:ea typeface="Times New Roman"/>
                <a:cs typeface="Times New Roman"/>
              </a:rPr>
              <a:t>IA</a:t>
            </a:r>
            <a:r>
              <a:rPr sz="1200" u="sng" kern="0" spc="60" dirty="0">
                <a:solidFill>
                  <a:srgbClr val="000000">
                    <a:alpha val="100000"/>
                  </a:srgbClr>
                </a:solidFill>
                <a:uFill>
                  <a:solidFill>
                    <a:srgbClr val="FF0000"/>
                  </a:solidFill>
                </a:uFill>
                <a:latin typeface="Times New Roman"/>
                <a:ea typeface="Times New Roman"/>
                <a:cs typeface="Times New Roman"/>
              </a:rPr>
              <a:t> </a:t>
            </a:r>
            <a:r>
              <a:rPr sz="1200" u="sng" kern="0" spc="-50" dirty="0">
                <a:solidFill>
                  <a:srgbClr val="000000">
                    <a:alpha val="100000"/>
                  </a:srgbClr>
                </a:solidFill>
                <a:uFill>
                  <a:solidFill>
                    <a:srgbClr val="FF0000"/>
                  </a:solidFill>
                </a:uFill>
                <a:latin typeface="KaiTi"/>
                <a:ea typeface="KaiTi"/>
                <a:cs typeface="KaiTi"/>
              </a:rPr>
              <a:t>族</a:t>
            </a:r>
            <a:r>
              <a:rPr sz="1200" kern="0" spc="-50" dirty="0">
                <a:solidFill>
                  <a:srgbClr val="000000">
                    <a:alpha val="100000"/>
                  </a:srgbClr>
                </a:solidFill>
                <a:latin typeface="KaiTi"/>
                <a:ea typeface="KaiTi"/>
                <a:cs typeface="KaiTi"/>
              </a:rPr>
              <a:t>。</a:t>
            </a:r>
            <a:endParaRPr sz="1200" dirty="0">
              <a:latin typeface="KaiTi"/>
              <a:ea typeface="KaiTi"/>
              <a:cs typeface="KaiTi"/>
            </a:endParaRPr>
          </a:p>
          <a:p>
            <a:pPr marL="13970" indent="1270" algn="l" rtl="0" eaLnBrk="0">
              <a:lnSpc>
                <a:spcPct val="127000"/>
              </a:lnSpc>
              <a:spcBef>
                <a:spcPts val="983"/>
              </a:spcBef>
              <a:tabLst/>
            </a:pPr>
            <a:r>
              <a:rPr sz="1200" kern="0" spc="-10" dirty="0">
                <a:solidFill>
                  <a:srgbClr val="000000">
                    <a:alpha val="100000"/>
                  </a:srgbClr>
                </a:solidFill>
                <a:latin typeface="Times New Roman"/>
                <a:ea typeface="Times New Roman"/>
                <a:cs typeface="Times New Roman"/>
              </a:rPr>
              <a:t>(2)  </a:t>
            </a:r>
            <a:r>
              <a:rPr sz="1200" kern="0" spc="-10" dirty="0">
                <a:solidFill>
                  <a:srgbClr val="000000">
                    <a:alpha val="100000"/>
                  </a:srgbClr>
                </a:solidFill>
                <a:latin typeface="KaiTi"/>
                <a:ea typeface="KaiTi"/>
                <a:cs typeface="KaiTi"/>
              </a:rPr>
              <a:t>它们</a:t>
            </a:r>
            <a:r>
              <a:rPr sz="1200" u="sng" kern="0" spc="-10" dirty="0">
                <a:solidFill>
                  <a:srgbClr val="000000">
                    <a:alpha val="100000"/>
                  </a:srgbClr>
                </a:solidFill>
                <a:uFill>
                  <a:solidFill>
                    <a:srgbClr val="FF0000"/>
                  </a:solidFill>
                </a:uFill>
                <a:latin typeface="KaiTi"/>
                <a:ea typeface="KaiTi"/>
                <a:cs typeface="KaiTi"/>
              </a:rPr>
              <a:t>最外电子层上都只有一个电子</a:t>
            </a:r>
            <a:r>
              <a:rPr sz="1200" kern="0" spc="-10" dirty="0">
                <a:solidFill>
                  <a:srgbClr val="000000">
                    <a:alpha val="100000"/>
                  </a:srgbClr>
                </a:solidFill>
                <a:latin typeface="KaiTi"/>
                <a:ea typeface="KaiTi"/>
                <a:cs typeface="KaiTi"/>
              </a:rPr>
              <a:t>，发生化学反应时很</a:t>
            </a:r>
            <a:r>
              <a:rPr sz="1200" u="sng" kern="0" spc="-10" dirty="0">
                <a:solidFill>
                  <a:srgbClr val="000000">
                    <a:alpha val="100000"/>
                  </a:srgbClr>
                </a:solidFill>
                <a:uFill>
                  <a:solidFill>
                    <a:srgbClr val="FF0000"/>
                  </a:solidFill>
                </a:uFill>
                <a:latin typeface="KaiTi"/>
                <a:ea typeface="KaiTi"/>
                <a:cs typeface="KaiTi"/>
              </a:rPr>
              <a:t>容易失</a:t>
            </a:r>
            <a:r>
              <a:rPr sz="1200" u="sng" kern="0" spc="-20" dirty="0">
                <a:solidFill>
                  <a:srgbClr val="000000">
                    <a:alpha val="100000"/>
                  </a:srgbClr>
                </a:solidFill>
                <a:uFill>
                  <a:solidFill>
                    <a:srgbClr val="FF0000"/>
                  </a:solidFill>
                </a:uFill>
                <a:latin typeface="KaiTi"/>
                <a:ea typeface="KaiTi"/>
                <a:cs typeface="KaiTi"/>
              </a:rPr>
              <a:t>去这个电子</a:t>
            </a:r>
            <a:r>
              <a:rPr sz="1200" kern="0" spc="-20" dirty="0">
                <a:solidFill>
                  <a:srgbClr val="000000">
                    <a:alpha val="100000"/>
                  </a:srgbClr>
                </a:solidFill>
                <a:latin typeface="KaiTi"/>
                <a:ea typeface="KaiTi"/>
                <a:cs typeface="KaiTi"/>
              </a:rPr>
              <a:t>，因此，它们</a:t>
            </a:r>
            <a:r>
              <a:rPr sz="1200" kern="0" spc="-40" dirty="0">
                <a:solidFill>
                  <a:srgbClr val="000000">
                    <a:alpha val="100000"/>
                  </a:srgbClr>
                </a:solidFill>
                <a:latin typeface="KaiTi"/>
                <a:ea typeface="KaiTi"/>
                <a:cs typeface="KaiTi"/>
              </a:rPr>
              <a:t>都是</a:t>
            </a:r>
            <a:r>
              <a:rPr sz="1200" u="sng" kern="0" spc="-40" dirty="0">
                <a:solidFill>
                  <a:srgbClr val="000000">
                    <a:alpha val="100000"/>
                  </a:srgbClr>
                </a:solidFill>
                <a:uFill>
                  <a:solidFill>
                    <a:srgbClr val="FF0000"/>
                  </a:solidFill>
                </a:uFill>
                <a:latin typeface="KaiTi"/>
                <a:ea typeface="KaiTi"/>
                <a:cs typeface="KaiTi"/>
              </a:rPr>
              <a:t>非常活泼的金属</a:t>
            </a:r>
            <a:r>
              <a:rPr sz="1200" kern="0" spc="-40" dirty="0">
                <a:solidFill>
                  <a:srgbClr val="000000">
                    <a:alpha val="100000"/>
                  </a:srgbClr>
                </a:solidFill>
                <a:latin typeface="KaiTi"/>
                <a:ea typeface="KaiTi"/>
                <a:cs typeface="KaiTi"/>
              </a:rPr>
              <a:t>，具有还原性。从锂到铯，</a:t>
            </a:r>
            <a:r>
              <a:rPr sz="1200" kern="0" spc="-40" dirty="0">
                <a:solidFill>
                  <a:srgbClr val="000000">
                    <a:alpha val="100000"/>
                  </a:srgbClr>
                </a:solidFill>
                <a:latin typeface="KaiTi"/>
                <a:ea typeface="KaiTi"/>
                <a:cs typeface="KaiTi"/>
              </a:rPr>
              <a:t> </a:t>
            </a:r>
            <a:r>
              <a:rPr sz="1200" kern="0" spc="-40" dirty="0">
                <a:solidFill>
                  <a:srgbClr val="000000">
                    <a:alpha val="100000"/>
                  </a:srgbClr>
                </a:solidFill>
                <a:latin typeface="KaiTi"/>
                <a:ea typeface="KaiTi"/>
                <a:cs typeface="KaiTi"/>
              </a:rPr>
              <a:t>随着电子层数逐渐增多，金属性逐渐增强。</a:t>
            </a:r>
            <a:endParaRPr sz="1200" dirty="0">
              <a:latin typeface="KaiTi"/>
              <a:ea typeface="KaiTi"/>
              <a:cs typeface="KaiTi"/>
            </a:endParaRPr>
          </a:p>
          <a:p>
            <a:pPr marL="15875" algn="l" rtl="0" eaLnBrk="0">
              <a:lnSpc>
                <a:spcPct val="89000"/>
              </a:lnSpc>
              <a:spcBef>
                <a:spcPts val="1014"/>
              </a:spcBef>
              <a:tabLst/>
            </a:pPr>
            <a:r>
              <a:rPr sz="1200" kern="0" spc="-30" dirty="0">
                <a:solidFill>
                  <a:srgbClr val="000000">
                    <a:alpha val="100000"/>
                  </a:srgbClr>
                </a:solidFill>
                <a:latin typeface="Times New Roman"/>
                <a:ea typeface="Times New Roman"/>
                <a:cs typeface="Times New Roman"/>
              </a:rPr>
              <a:t>(3)</a:t>
            </a:r>
            <a:r>
              <a:rPr sz="1200" kern="0" spc="110" dirty="0">
                <a:solidFill>
                  <a:srgbClr val="000000">
                    <a:alpha val="100000"/>
                  </a:srgbClr>
                </a:solidFill>
                <a:latin typeface="Times New Roman"/>
                <a:ea typeface="Times New Roman"/>
                <a:cs typeface="Times New Roman"/>
              </a:rPr>
              <a:t>  </a:t>
            </a:r>
            <a:r>
              <a:rPr sz="1200" kern="0" spc="-30" dirty="0">
                <a:solidFill>
                  <a:srgbClr val="000000">
                    <a:alpha val="100000"/>
                  </a:srgbClr>
                </a:solidFill>
                <a:latin typeface="KaiTi"/>
                <a:ea typeface="KaiTi"/>
                <a:cs typeface="KaiTi"/>
              </a:rPr>
              <a:t>由于它们的氧化物的水化物都是可溶于水的强碱，因此统称为碱金属。</a:t>
            </a:r>
            <a:endParaRPr sz="1200" dirty="0">
              <a:latin typeface="KaiTi"/>
              <a:ea typeface="KaiTi"/>
              <a:cs typeface="KaiTi"/>
            </a:endParaRPr>
          </a:p>
          <a:p>
            <a:pPr algn="l" rtl="0" eaLnBrk="0">
              <a:lnSpc>
                <a:spcPct val="114000"/>
              </a:lnSpc>
              <a:tabLst/>
            </a:pPr>
            <a:endParaRPr sz="1000" dirty="0">
              <a:latin typeface="Arial"/>
              <a:ea typeface="Arial"/>
              <a:cs typeface="Arial"/>
            </a:endParaRPr>
          </a:p>
          <a:p>
            <a:pPr algn="l" rtl="0" eaLnBrk="0">
              <a:lnSpc>
                <a:spcPct val="115000"/>
              </a:lnSpc>
              <a:tabLst/>
            </a:pPr>
            <a:endParaRPr sz="1000" dirty="0">
              <a:latin typeface="Arial"/>
              <a:ea typeface="Arial"/>
              <a:cs typeface="Arial"/>
            </a:endParaRPr>
          </a:p>
          <a:p>
            <a:pPr marL="14605" algn="l" rtl="0" eaLnBrk="0">
              <a:lnSpc>
                <a:spcPct val="90000"/>
              </a:lnSpc>
              <a:spcBef>
                <a:spcPts val="364"/>
              </a:spcBef>
              <a:tabLst/>
            </a:pPr>
            <a:r>
              <a:rPr sz="1200" b="1" kern="0" spc="0" dirty="0">
                <a:solidFill>
                  <a:srgbClr val="0101FF">
                    <a:alpha val="100000"/>
                  </a:srgbClr>
                </a:solidFill>
                <a:latin typeface="Times New Roman"/>
                <a:ea typeface="Times New Roman"/>
                <a:cs typeface="Times New Roman"/>
              </a:rPr>
              <a:t>5-3-2</a:t>
            </a:r>
            <a:r>
              <a:rPr sz="1200" b="1" kern="0" spc="280" dirty="0">
                <a:solidFill>
                  <a:srgbClr val="0101FF">
                    <a:alpha val="100000"/>
                  </a:srgbClr>
                </a:solidFill>
                <a:latin typeface="Times New Roman"/>
                <a:ea typeface="Times New Roman"/>
                <a:cs typeface="Times New Roman"/>
              </a:rPr>
              <a:t> </a:t>
            </a:r>
            <a:r>
              <a:rPr sz="1200" b="1" kern="0" spc="0" dirty="0">
                <a:solidFill>
                  <a:srgbClr val="0101FF">
                    <a:alpha val="100000"/>
                  </a:srgbClr>
                </a:solidFill>
                <a:latin typeface="KaiTi"/>
                <a:ea typeface="KaiTi"/>
                <a:cs typeface="KaiTi"/>
              </a:rPr>
              <a:t>碱金属性质</a:t>
            </a:r>
            <a:r>
              <a:rPr sz="1200" b="1" kern="0" spc="-10" dirty="0">
                <a:solidFill>
                  <a:srgbClr val="0101FF">
                    <a:alpha val="100000"/>
                  </a:srgbClr>
                </a:solidFill>
                <a:latin typeface="KaiTi"/>
                <a:ea typeface="KaiTi"/>
                <a:cs typeface="KaiTi"/>
              </a:rPr>
              <a:t>递变规律</a:t>
            </a:r>
            <a:endParaRPr sz="1200" dirty="0">
              <a:latin typeface="KaiTi"/>
              <a:ea typeface="KaiTi"/>
              <a:cs typeface="KaiTi"/>
            </a:endParaRPr>
          </a:p>
          <a:p>
            <a:pPr algn="l" rtl="0" eaLnBrk="0">
              <a:lnSpc>
                <a:spcPct val="110000"/>
              </a:lnSpc>
              <a:tabLst/>
            </a:pPr>
            <a:endParaRPr sz="800" dirty="0">
              <a:latin typeface="Arial"/>
              <a:ea typeface="Arial"/>
              <a:cs typeface="Arial"/>
            </a:endParaRPr>
          </a:p>
          <a:p>
            <a:pPr marL="15875" algn="l" rtl="0" eaLnBrk="0">
              <a:lnSpc>
                <a:spcPct val="89000"/>
              </a:lnSpc>
              <a:spcBef>
                <a:spcPts val="1"/>
              </a:spcBef>
              <a:tabLst/>
            </a:pPr>
            <a:r>
              <a:rPr sz="1200" kern="0" spc="10" dirty="0">
                <a:solidFill>
                  <a:srgbClr val="000000">
                    <a:alpha val="100000"/>
                  </a:srgbClr>
                </a:solidFill>
                <a:latin typeface="Times New Roman"/>
                <a:ea typeface="Times New Roman"/>
                <a:cs typeface="Times New Roman"/>
              </a:rPr>
              <a:t>(1)  </a:t>
            </a:r>
            <a:r>
              <a:rPr sz="1200" kern="0" spc="10" dirty="0">
                <a:solidFill>
                  <a:srgbClr val="000000">
                    <a:alpha val="100000"/>
                  </a:srgbClr>
                </a:solidFill>
                <a:latin typeface="KaiTi"/>
                <a:ea typeface="KaiTi"/>
                <a:cs typeface="KaiTi"/>
              </a:rPr>
              <a:t>原子半径逐</a:t>
            </a:r>
            <a:r>
              <a:rPr sz="1200" kern="0" spc="0" dirty="0">
                <a:solidFill>
                  <a:srgbClr val="000000">
                    <a:alpha val="100000"/>
                  </a:srgbClr>
                </a:solidFill>
                <a:latin typeface="KaiTi"/>
                <a:ea typeface="KaiTi"/>
                <a:cs typeface="KaiTi"/>
              </a:rPr>
              <a:t>渐增大，密度总体逐渐增大（但是钠的密度反常大于钾的密度</a:t>
            </a:r>
            <a:r>
              <a:rPr sz="1200" kern="0" spc="-280" dirty="0">
                <a:solidFill>
                  <a:srgbClr val="000000">
                    <a:alpha val="100000"/>
                  </a:srgbClr>
                </a:solidFill>
                <a:latin typeface="KaiTi"/>
                <a:ea typeface="KaiTi"/>
                <a:cs typeface="KaiTi"/>
              </a:rPr>
              <a:t>），</a:t>
            </a:r>
            <a:r>
              <a:rPr sz="1200" kern="0" spc="0" dirty="0">
                <a:solidFill>
                  <a:srgbClr val="000000">
                    <a:alpha val="100000"/>
                  </a:srgbClr>
                </a:solidFill>
                <a:latin typeface="KaiTi"/>
                <a:ea typeface="KaiTi"/>
                <a:cs typeface="KaiTi"/>
              </a:rPr>
              <a:t>熔沸点逐</a:t>
            </a:r>
            <a:endParaRPr sz="1200" dirty="0">
              <a:latin typeface="KaiTi"/>
              <a:ea typeface="KaiTi"/>
              <a:cs typeface="KaiTi"/>
            </a:endParaRPr>
          </a:p>
        </p:txBody>
      </p:sp>
      <p:pic>
        <p:nvPicPr>
          <p:cNvPr id="522" name="picture 522"/>
          <p:cNvPicPr>
            <a:picLocks noChangeAspect="1"/>
          </p:cNvPicPr>
          <p:nvPr/>
        </p:nvPicPr>
        <p:blipFill>
          <a:blip r:embed="rId2"/>
          <a:stretch>
            <a:fillRect/>
          </a:stretch>
        </p:blipFill>
        <p:spPr>
          <a:xfrm rot="21600000">
            <a:off x="2346960" y="2961386"/>
            <a:ext cx="5831205" cy="3258819"/>
          </a:xfrm>
          <a:prstGeom prst="rect">
            <a:avLst/>
          </a:prstGeom>
        </p:spPr>
      </p:pic>
      <p:sp>
        <p:nvSpPr>
          <p:cNvPr id="524" name="textbox 524"/>
          <p:cNvSpPr/>
          <p:nvPr/>
        </p:nvSpPr>
        <p:spPr>
          <a:xfrm>
            <a:off x="2340508" y="1811935"/>
            <a:ext cx="5136515" cy="1053465"/>
          </a:xfrm>
          <a:prstGeom prst="rect">
            <a:avLst/>
          </a:prstGeom>
          <a:noFill/>
          <a:ln w="0" cap="flat">
            <a:noFill/>
            <a:prstDash val="solid"/>
            <a:miter lim="0"/>
          </a:ln>
        </p:spPr>
        <p:txBody>
          <a:bodyPr vert="horz" wrap="square" lIns="0" tIns="0" rIns="0" bIns="0"/>
          <a:lstStyle/>
          <a:p>
            <a:pPr algn="l" rtl="0" eaLnBrk="0">
              <a:lnSpc>
                <a:spcPct val="78440"/>
              </a:lnSpc>
              <a:tabLst/>
            </a:pPr>
            <a:endParaRPr sz="100" dirty="0">
              <a:latin typeface="Arial"/>
              <a:ea typeface="Arial"/>
              <a:cs typeface="Arial"/>
            </a:endParaRPr>
          </a:p>
          <a:p>
            <a:pPr marL="20320" algn="l" rtl="0" eaLnBrk="0">
              <a:lnSpc>
                <a:spcPct val="90000"/>
              </a:lnSpc>
              <a:tabLst/>
            </a:pPr>
            <a:r>
              <a:rPr sz="1200" kern="0" spc="20" dirty="0">
                <a:solidFill>
                  <a:srgbClr val="000000">
                    <a:alpha val="100000"/>
                  </a:srgbClr>
                </a:solidFill>
                <a:latin typeface="Wingdings"/>
                <a:ea typeface="Wingdings"/>
                <a:cs typeface="Wingdings"/>
              </a:rPr>
              <a:t>l </a:t>
            </a:r>
            <a:r>
              <a:rPr sz="1200" kern="0" spc="20" dirty="0">
                <a:solidFill>
                  <a:srgbClr val="000000">
                    <a:alpha val="100000"/>
                  </a:srgbClr>
                </a:solidFill>
                <a:latin typeface="KaiTi"/>
                <a:ea typeface="KaiTi"/>
                <a:cs typeface="KaiTi"/>
              </a:rPr>
              <a:t>氢氧化钠与某些盐类生成不溶于水的碱。</a:t>
            </a:r>
            <a:r>
              <a:rPr sz="1200" kern="0" spc="20" dirty="0">
                <a:solidFill>
                  <a:srgbClr val="385623">
                    <a:alpha val="100000"/>
                  </a:srgbClr>
                </a:solidFill>
                <a:latin typeface="Times New Roman"/>
                <a:ea typeface="Times New Roman"/>
                <a:cs typeface="Times New Roman"/>
              </a:rPr>
              <a:t>[</a:t>
            </a:r>
            <a:r>
              <a:rPr sz="1000" kern="0" spc="0" dirty="0">
                <a:solidFill>
                  <a:srgbClr val="385623">
                    <a:alpha val="100000"/>
                  </a:srgbClr>
                </a:solidFill>
                <a:latin typeface="Times New Roman"/>
                <a:ea typeface="Times New Roman"/>
                <a:cs typeface="Times New Roman"/>
              </a:rPr>
              <a:t>CuSO</a:t>
            </a:r>
            <a:r>
              <a:rPr sz="1000" kern="0" spc="20" baseline="-5208" dirty="0">
                <a:solidFill>
                  <a:srgbClr val="385623">
                    <a:alpha val="100000"/>
                  </a:srgbClr>
                </a:solidFill>
                <a:latin typeface="Times New Roman"/>
                <a:ea typeface="Times New Roman"/>
                <a:cs typeface="Times New Roman"/>
              </a:rPr>
              <a:t>4</a:t>
            </a:r>
            <a:r>
              <a:rPr sz="1000" kern="0" spc="20" dirty="0">
                <a:solidFill>
                  <a:srgbClr val="385623">
                    <a:alpha val="100000"/>
                  </a:srgbClr>
                </a:solidFill>
                <a:latin typeface="Times New Roman"/>
                <a:ea typeface="Times New Roman"/>
                <a:cs typeface="Times New Roman"/>
              </a:rPr>
              <a:t>-</a:t>
            </a:r>
            <a:r>
              <a:rPr sz="1000" kern="0" spc="20" dirty="0">
                <a:solidFill>
                  <a:srgbClr val="385623">
                    <a:alpha val="100000"/>
                  </a:srgbClr>
                </a:solidFill>
                <a:latin typeface="KaiTi"/>
                <a:ea typeface="KaiTi"/>
                <a:cs typeface="KaiTi"/>
              </a:rPr>
              <a:t>硫酸铜，</a:t>
            </a:r>
            <a:r>
              <a:rPr sz="1000" kern="0" spc="0" dirty="0">
                <a:solidFill>
                  <a:srgbClr val="385623">
                    <a:alpha val="100000"/>
                  </a:srgbClr>
                </a:solidFill>
                <a:latin typeface="Times New Roman"/>
                <a:ea typeface="Times New Roman"/>
                <a:cs typeface="Times New Roman"/>
              </a:rPr>
              <a:t>Cu</a:t>
            </a:r>
            <a:r>
              <a:rPr sz="1000" kern="0" spc="20" dirty="0">
                <a:solidFill>
                  <a:srgbClr val="385623">
                    <a:alpha val="100000"/>
                  </a:srgbClr>
                </a:solidFill>
                <a:latin typeface="Times New Roman"/>
                <a:ea typeface="Times New Roman"/>
                <a:cs typeface="Times New Roman"/>
              </a:rPr>
              <a:t>(</a:t>
            </a:r>
            <a:r>
              <a:rPr sz="1000" kern="0" spc="0" dirty="0">
                <a:solidFill>
                  <a:srgbClr val="385623">
                    <a:alpha val="100000"/>
                  </a:srgbClr>
                </a:solidFill>
                <a:latin typeface="Times New Roman"/>
                <a:ea typeface="Times New Roman"/>
                <a:cs typeface="Times New Roman"/>
              </a:rPr>
              <a:t>OH</a:t>
            </a:r>
            <a:r>
              <a:rPr sz="1000" kern="0" spc="20" dirty="0">
                <a:solidFill>
                  <a:srgbClr val="385623">
                    <a:alpha val="100000"/>
                  </a:srgbClr>
                </a:solidFill>
                <a:latin typeface="Times New Roman"/>
                <a:ea typeface="Times New Roman"/>
                <a:cs typeface="Times New Roman"/>
              </a:rPr>
              <a:t>)</a:t>
            </a:r>
            <a:r>
              <a:rPr sz="1000" kern="0" spc="20" baseline="-5208" dirty="0">
                <a:solidFill>
                  <a:srgbClr val="385623">
                    <a:alpha val="100000"/>
                  </a:srgbClr>
                </a:solidFill>
                <a:latin typeface="Times New Roman"/>
                <a:ea typeface="Times New Roman"/>
                <a:cs typeface="Times New Roman"/>
              </a:rPr>
              <a:t>2</a:t>
            </a:r>
            <a:r>
              <a:rPr sz="1000" kern="0" spc="20" dirty="0">
                <a:solidFill>
                  <a:srgbClr val="385623">
                    <a:alpha val="100000"/>
                  </a:srgbClr>
                </a:solidFill>
                <a:latin typeface="Times New Roman"/>
                <a:ea typeface="Times New Roman"/>
                <a:cs typeface="Times New Roman"/>
              </a:rPr>
              <a:t>-</a:t>
            </a:r>
            <a:r>
              <a:rPr sz="1000" kern="0" spc="10" dirty="0">
                <a:solidFill>
                  <a:srgbClr val="385623">
                    <a:alpha val="100000"/>
                  </a:srgbClr>
                </a:solidFill>
                <a:latin typeface="KaiTi"/>
                <a:ea typeface="KaiTi"/>
                <a:cs typeface="KaiTi"/>
              </a:rPr>
              <a:t>氢氧化铜</a:t>
            </a:r>
            <a:r>
              <a:rPr sz="1000" kern="0" spc="10" dirty="0">
                <a:solidFill>
                  <a:srgbClr val="385623">
                    <a:alpha val="100000"/>
                  </a:srgbClr>
                </a:solidFill>
                <a:latin typeface="Times New Roman"/>
                <a:ea typeface="Times New Roman"/>
                <a:cs typeface="Times New Roman"/>
              </a:rPr>
              <a:t>]</a:t>
            </a:r>
            <a:endParaRPr sz="1000" dirty="0">
              <a:latin typeface="Times New Roman"/>
              <a:ea typeface="Times New Roman"/>
              <a:cs typeface="Times New Roman"/>
            </a:endParaRPr>
          </a:p>
          <a:p>
            <a:pPr marL="1496060" algn="l" rtl="0" eaLnBrk="0">
              <a:lnSpc>
                <a:spcPct val="89000"/>
              </a:lnSpc>
              <a:spcBef>
                <a:spcPts val="858"/>
              </a:spcBef>
              <a:tabLst/>
            </a:pPr>
            <a:r>
              <a:rPr sz="1600" kern="0" spc="-90" dirty="0">
                <a:solidFill>
                  <a:srgbClr val="800000">
                    <a:alpha val="100000"/>
                  </a:srgbClr>
                </a:solidFill>
                <a:latin typeface="Arial"/>
                <a:ea typeface="Arial"/>
                <a:cs typeface="Arial"/>
              </a:rPr>
              <a:t>2NaoH+CU</a:t>
            </a:r>
            <a:r>
              <a:rPr sz="1600" kern="0" spc="-180" dirty="0">
                <a:solidFill>
                  <a:srgbClr val="800000">
                    <a:alpha val="100000"/>
                  </a:srgbClr>
                </a:solidFill>
                <a:latin typeface="Arial"/>
                <a:ea typeface="Arial"/>
                <a:cs typeface="Arial"/>
              </a:rPr>
              <a:t> </a:t>
            </a:r>
            <a:r>
              <a:rPr sz="1600" kern="0" spc="-90" dirty="0">
                <a:solidFill>
                  <a:srgbClr val="800000">
                    <a:alpha val="100000"/>
                  </a:srgbClr>
                </a:solidFill>
                <a:latin typeface="Arial"/>
                <a:ea typeface="Arial"/>
                <a:cs typeface="Arial"/>
              </a:rPr>
              <a:t>SO3=CU(OH)2!+Na,</a:t>
            </a:r>
            <a:r>
              <a:rPr sz="1600" kern="0" spc="-250" dirty="0">
                <a:solidFill>
                  <a:srgbClr val="800000">
                    <a:alpha val="100000"/>
                  </a:srgbClr>
                </a:solidFill>
                <a:latin typeface="Arial"/>
                <a:ea typeface="Arial"/>
                <a:cs typeface="Arial"/>
              </a:rPr>
              <a:t> </a:t>
            </a:r>
            <a:r>
              <a:rPr sz="1600" kern="0" spc="-90" dirty="0">
                <a:solidFill>
                  <a:srgbClr val="800000">
                    <a:alpha val="100000"/>
                  </a:srgbClr>
                </a:solidFill>
                <a:latin typeface="Arial"/>
                <a:ea typeface="Arial"/>
                <a:cs typeface="Arial"/>
              </a:rPr>
              <a:t>SO3</a:t>
            </a:r>
            <a:endParaRPr sz="16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algn="l" rtl="0" eaLnBrk="0">
              <a:lnSpc>
                <a:spcPct val="100000"/>
              </a:lnSpc>
              <a:tabLst/>
            </a:pPr>
            <a:endParaRPr sz="300" dirty="0">
              <a:latin typeface="Arial"/>
              <a:ea typeface="Arial"/>
              <a:cs typeface="Arial"/>
            </a:endParaRPr>
          </a:p>
          <a:p>
            <a:pPr marL="12700" algn="l" rtl="0" eaLnBrk="0">
              <a:lnSpc>
                <a:spcPct val="90000"/>
              </a:lnSpc>
              <a:spcBef>
                <a:spcPts val="2"/>
              </a:spcBef>
              <a:tabLst/>
            </a:pPr>
            <a:r>
              <a:rPr sz="1200" b="1" kern="0" spc="0" dirty="0">
                <a:solidFill>
                  <a:srgbClr val="0101FF">
                    <a:alpha val="100000"/>
                  </a:srgbClr>
                </a:solidFill>
                <a:latin typeface="Times New Roman"/>
                <a:ea typeface="Times New Roman"/>
                <a:cs typeface="Times New Roman"/>
              </a:rPr>
              <a:t>5-2-4  </a:t>
            </a:r>
            <a:r>
              <a:rPr sz="1200" b="1" kern="0" spc="0" dirty="0">
                <a:solidFill>
                  <a:srgbClr val="0101FF">
                    <a:alpha val="100000"/>
                  </a:srgbClr>
                </a:solidFill>
                <a:latin typeface="KaiTi"/>
                <a:ea typeface="KaiTi"/>
                <a:cs typeface="KaiTi"/>
              </a:rPr>
              <a:t>钠和钠的化合物</a:t>
            </a:r>
            <a:r>
              <a:rPr sz="1200" b="1" kern="0" spc="-10" dirty="0">
                <a:solidFill>
                  <a:srgbClr val="0101FF">
                    <a:alpha val="100000"/>
                  </a:srgbClr>
                </a:solidFill>
                <a:latin typeface="KaiTi"/>
                <a:ea typeface="KaiTi"/>
                <a:cs typeface="KaiTi"/>
              </a:rPr>
              <a:t>间的相互关系</a:t>
            </a:r>
            <a:endParaRPr sz="1200" dirty="0">
              <a:latin typeface="KaiTi"/>
              <a:ea typeface="KaiTi"/>
              <a:cs typeface="KaiTi"/>
            </a:endParaRPr>
          </a:p>
        </p:txBody>
      </p:sp>
      <p:pic>
        <p:nvPicPr>
          <p:cNvPr id="526" name="picture 526"/>
          <p:cNvPicPr>
            <a:picLocks noChangeAspect="1"/>
          </p:cNvPicPr>
          <p:nvPr/>
        </p:nvPicPr>
        <p:blipFill>
          <a:blip r:embed="rId3"/>
          <a:stretch>
            <a:fillRect/>
          </a:stretch>
        </p:blipFill>
        <p:spPr>
          <a:xfrm rot="21600000">
            <a:off x="4041267" y="1211529"/>
            <a:ext cx="2620518" cy="502843"/>
          </a:xfrm>
          <a:prstGeom prst="rect">
            <a:avLst/>
          </a:prstGeom>
        </p:spPr>
      </p:pic>
      <p:sp>
        <p:nvSpPr>
          <p:cNvPr id="528" name="textbox 528"/>
          <p:cNvSpPr/>
          <p:nvPr/>
        </p:nvSpPr>
        <p:spPr>
          <a:xfrm>
            <a:off x="2348128" y="924966"/>
            <a:ext cx="3368040" cy="189230"/>
          </a:xfrm>
          <a:prstGeom prst="rect">
            <a:avLst/>
          </a:prstGeom>
          <a:noFill/>
          <a:ln w="0" cap="flat">
            <a:noFill/>
            <a:prstDash val="solid"/>
            <a:miter lim="0"/>
          </a:ln>
        </p:spPr>
        <p:txBody>
          <a:bodyPr vert="horz" wrap="square" lIns="0" tIns="0" rIns="0" bIns="0"/>
          <a:lstStyle/>
          <a:p>
            <a:pPr algn="l" rtl="0" eaLnBrk="0">
              <a:lnSpc>
                <a:spcPct val="78440"/>
              </a:lnSpc>
              <a:tabLst/>
            </a:pPr>
            <a:endParaRPr sz="100" dirty="0">
              <a:latin typeface="Arial"/>
              <a:ea typeface="Arial"/>
              <a:cs typeface="Arial"/>
            </a:endParaRPr>
          </a:p>
          <a:p>
            <a:pPr marL="12700" algn="l" rtl="0" eaLnBrk="0">
              <a:lnSpc>
                <a:spcPct val="90000"/>
              </a:lnSpc>
              <a:tabLst/>
            </a:pPr>
            <a:r>
              <a:rPr sz="1200" kern="0" spc="10" dirty="0">
                <a:solidFill>
                  <a:srgbClr val="000000">
                    <a:alpha val="100000"/>
                  </a:srgbClr>
                </a:solidFill>
                <a:latin typeface="Wingdings"/>
                <a:ea typeface="Wingdings"/>
                <a:cs typeface="Wingdings"/>
              </a:rPr>
              <a:t>l </a:t>
            </a:r>
            <a:r>
              <a:rPr sz="1200" kern="0" spc="10" dirty="0">
                <a:solidFill>
                  <a:srgbClr val="000000">
                    <a:alpha val="100000"/>
                  </a:srgbClr>
                </a:solidFill>
                <a:latin typeface="KaiTi"/>
                <a:ea typeface="KaiTi"/>
                <a:cs typeface="KaiTi"/>
              </a:rPr>
              <a:t>氢氧化钠能与酸发生中和反应：</a:t>
            </a:r>
            <a:r>
              <a:rPr sz="1200" kern="0" spc="10" dirty="0">
                <a:solidFill>
                  <a:srgbClr val="385623">
                    <a:alpha val="100000"/>
                  </a:srgbClr>
                </a:solidFill>
                <a:latin typeface="Times New Roman"/>
                <a:ea typeface="Times New Roman"/>
                <a:cs typeface="Times New Roman"/>
              </a:rPr>
              <a:t>[</a:t>
            </a:r>
            <a:r>
              <a:rPr sz="1000" kern="0" spc="0" dirty="0">
                <a:solidFill>
                  <a:srgbClr val="385623">
                    <a:alpha val="100000"/>
                  </a:srgbClr>
                </a:solidFill>
                <a:latin typeface="Times New Roman"/>
                <a:ea typeface="Times New Roman"/>
                <a:cs typeface="Times New Roman"/>
              </a:rPr>
              <a:t>Na</a:t>
            </a:r>
            <a:r>
              <a:rPr sz="1000" kern="0" spc="10" baseline="-5208" dirty="0">
                <a:solidFill>
                  <a:srgbClr val="385623">
                    <a:alpha val="100000"/>
                  </a:srgbClr>
                </a:solidFill>
                <a:latin typeface="Times New Roman"/>
                <a:ea typeface="Times New Roman"/>
                <a:cs typeface="Times New Roman"/>
              </a:rPr>
              <a:t>2</a:t>
            </a:r>
            <a:r>
              <a:rPr sz="1000" kern="0" spc="0" dirty="0">
                <a:solidFill>
                  <a:srgbClr val="385623">
                    <a:alpha val="100000"/>
                  </a:srgbClr>
                </a:solidFill>
                <a:latin typeface="Times New Roman"/>
                <a:ea typeface="Times New Roman"/>
                <a:cs typeface="Times New Roman"/>
              </a:rPr>
              <a:t>SO</a:t>
            </a:r>
            <a:r>
              <a:rPr sz="1000" kern="0" spc="10" baseline="-5208" dirty="0">
                <a:solidFill>
                  <a:srgbClr val="385623">
                    <a:alpha val="100000"/>
                  </a:srgbClr>
                </a:solidFill>
                <a:latin typeface="Times New Roman"/>
                <a:ea typeface="Times New Roman"/>
                <a:cs typeface="Times New Roman"/>
              </a:rPr>
              <a:t>4</a:t>
            </a:r>
            <a:r>
              <a:rPr sz="1000" kern="0" spc="10" dirty="0">
                <a:solidFill>
                  <a:srgbClr val="385623">
                    <a:alpha val="100000"/>
                  </a:srgbClr>
                </a:solidFill>
                <a:latin typeface="Times New Roman"/>
                <a:ea typeface="Times New Roman"/>
                <a:cs typeface="Times New Roman"/>
              </a:rPr>
              <a:t>-</a:t>
            </a:r>
            <a:r>
              <a:rPr sz="1000" kern="0" spc="10" dirty="0">
                <a:solidFill>
                  <a:srgbClr val="385623">
                    <a:alpha val="100000"/>
                  </a:srgbClr>
                </a:solidFill>
                <a:latin typeface="KaiTi"/>
                <a:ea typeface="KaiTi"/>
                <a:cs typeface="KaiTi"/>
              </a:rPr>
              <a:t>硫酸</a:t>
            </a:r>
            <a:r>
              <a:rPr sz="1000" kern="0" spc="0" dirty="0">
                <a:solidFill>
                  <a:srgbClr val="385623">
                    <a:alpha val="100000"/>
                  </a:srgbClr>
                </a:solidFill>
                <a:latin typeface="KaiTi"/>
                <a:ea typeface="KaiTi"/>
                <a:cs typeface="KaiTi"/>
              </a:rPr>
              <a:t>钠</a:t>
            </a:r>
            <a:r>
              <a:rPr sz="1000" kern="0" spc="0" dirty="0">
                <a:solidFill>
                  <a:srgbClr val="385623">
                    <a:alpha val="100000"/>
                  </a:srgbClr>
                </a:solidFill>
                <a:latin typeface="Times New Roman"/>
                <a:ea typeface="Times New Roman"/>
                <a:cs typeface="Times New Roman"/>
              </a:rPr>
              <a:t>]</a:t>
            </a:r>
            <a:endParaRPr sz="1000" dirty="0">
              <a:latin typeface="Times New Roman"/>
              <a:ea typeface="Times New Roman"/>
              <a:cs typeface="Times New Roman"/>
            </a:endParaRPr>
          </a:p>
        </p:txBody>
      </p:sp>
      <p:sp>
        <p:nvSpPr>
          <p:cNvPr id="530" name="textbox 530"/>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532" name="path 532"/>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534" name="textbox 534"/>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20" dirty="0">
                <a:solidFill>
                  <a:srgbClr val="000000">
                    <a:alpha val="100000"/>
                  </a:srgbClr>
                </a:solidFill>
                <a:latin typeface="Times New Roman"/>
                <a:ea typeface="Times New Roman"/>
                <a:cs typeface="Times New Roman"/>
              </a:rPr>
              <a:t>-</a:t>
            </a:r>
            <a:r>
              <a:rPr sz="900" kern="0" spc="3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21</a:t>
            </a:r>
            <a:r>
              <a:rPr sz="900" kern="0" spc="4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6" name="textbox 536"/>
          <p:cNvSpPr/>
          <p:nvPr/>
        </p:nvSpPr>
        <p:spPr>
          <a:xfrm>
            <a:off x="2340508" y="2374291"/>
            <a:ext cx="6020435" cy="2616200"/>
          </a:xfrm>
          <a:prstGeom prst="rect">
            <a:avLst/>
          </a:prstGeom>
          <a:noFill/>
          <a:ln w="0" cap="flat">
            <a:noFill/>
            <a:prstDash val="solid"/>
            <a:miter lim="0"/>
          </a:ln>
        </p:spPr>
        <p:txBody>
          <a:bodyPr vert="horz" wrap="square" lIns="0" tIns="0" rIns="0" bIns="0"/>
          <a:lstStyle/>
          <a:p>
            <a:pPr algn="l" rtl="0" eaLnBrk="0">
              <a:lnSpc>
                <a:spcPct val="78440"/>
              </a:lnSpc>
              <a:tabLst/>
            </a:pPr>
            <a:endParaRPr sz="100" dirty="0">
              <a:latin typeface="Arial"/>
              <a:ea typeface="Arial"/>
              <a:cs typeface="Arial"/>
            </a:endParaRPr>
          </a:p>
          <a:p>
            <a:pPr marL="12700" algn="l" rtl="0" eaLnBrk="0">
              <a:lnSpc>
                <a:spcPct val="90000"/>
              </a:lnSpc>
              <a:tabLst/>
            </a:pPr>
            <a:r>
              <a:rPr sz="1200" b="1" kern="0" spc="-10" dirty="0">
                <a:solidFill>
                  <a:srgbClr val="0101FF">
                    <a:alpha val="100000"/>
                  </a:srgbClr>
                </a:solidFill>
                <a:latin typeface="Times New Roman"/>
                <a:ea typeface="Times New Roman"/>
                <a:cs typeface="Times New Roman"/>
              </a:rPr>
              <a:t>5-3-3  </a:t>
            </a:r>
            <a:r>
              <a:rPr sz="1200" b="1" kern="0" spc="-10" dirty="0">
                <a:solidFill>
                  <a:srgbClr val="0101FF">
                    <a:alpha val="100000"/>
                  </a:srgbClr>
                </a:solidFill>
                <a:latin typeface="KaiTi"/>
                <a:ea typeface="KaiTi"/>
                <a:cs typeface="KaiTi"/>
              </a:rPr>
              <a:t>焰色反应</a:t>
            </a:r>
            <a:endParaRPr sz="1200" dirty="0">
              <a:latin typeface="KaiTi"/>
              <a:ea typeface="KaiTi"/>
              <a:cs typeface="KaiTi"/>
            </a:endParaRPr>
          </a:p>
          <a:p>
            <a:pPr algn="l" rtl="0" eaLnBrk="0">
              <a:lnSpc>
                <a:spcPct val="115000"/>
              </a:lnSpc>
              <a:tabLst/>
            </a:pPr>
            <a:endParaRPr sz="1000" dirty="0">
              <a:latin typeface="Arial"/>
              <a:ea typeface="Arial"/>
              <a:cs typeface="Arial"/>
            </a:endParaRPr>
          </a:p>
          <a:p>
            <a:pPr marL="4083684" algn="l" rtl="0" eaLnBrk="0">
              <a:lnSpc>
                <a:spcPct val="72000"/>
              </a:lnSpc>
              <a:spcBef>
                <a:spcPts val="182"/>
              </a:spcBef>
              <a:tabLst/>
            </a:pPr>
            <a:r>
              <a:rPr sz="600" kern="0" spc="50" dirty="0">
                <a:solidFill>
                  <a:srgbClr val="000000">
                    <a:alpha val="100000"/>
                  </a:srgbClr>
                </a:solidFill>
                <a:latin typeface="Times New Roman"/>
                <a:ea typeface="Times New Roman"/>
                <a:cs typeface="Times New Roman"/>
              </a:rPr>
              <a:t>tè</a:t>
            </a:r>
            <a:r>
              <a:rPr sz="600" kern="0" spc="60" dirty="0">
                <a:solidFill>
                  <a:srgbClr val="000000">
                    <a:alpha val="100000"/>
                  </a:srgbClr>
                </a:solidFill>
                <a:latin typeface="Times New Roman"/>
                <a:ea typeface="Times New Roman"/>
                <a:cs typeface="Times New Roman"/>
              </a:rPr>
              <a:t> </a:t>
            </a:r>
            <a:r>
              <a:rPr sz="600" kern="0" spc="0" dirty="0">
                <a:solidFill>
                  <a:srgbClr val="000000">
                    <a:alpha val="100000"/>
                  </a:srgbClr>
                </a:solidFill>
                <a:latin typeface="Times New Roman"/>
                <a:ea typeface="Times New Roman"/>
                <a:cs typeface="Times New Roman"/>
              </a:rPr>
              <a:t>zh</a:t>
            </a:r>
            <a:r>
              <a:rPr sz="600" kern="0" spc="50" dirty="0">
                <a:solidFill>
                  <a:srgbClr val="000000">
                    <a:alpha val="100000"/>
                  </a:srgbClr>
                </a:solidFill>
                <a:latin typeface="Times New Roman"/>
                <a:ea typeface="Times New Roman"/>
                <a:cs typeface="Times New Roman"/>
              </a:rPr>
              <a:t>ē</a:t>
            </a:r>
            <a:r>
              <a:rPr sz="600" kern="0" spc="0" dirty="0">
                <a:solidFill>
                  <a:srgbClr val="000000">
                    <a:alpha val="100000"/>
                  </a:srgbClr>
                </a:solidFill>
                <a:latin typeface="Times New Roman"/>
                <a:ea typeface="Times New Roman"/>
                <a:cs typeface="Times New Roman"/>
              </a:rPr>
              <a:t>ng</a:t>
            </a:r>
            <a:endParaRPr sz="600" dirty="0">
              <a:latin typeface="Times New Roman"/>
              <a:ea typeface="Times New Roman"/>
              <a:cs typeface="Times New Roman"/>
            </a:endParaRPr>
          </a:p>
          <a:p>
            <a:pPr marL="17145" indent="-3810" algn="l" rtl="0" eaLnBrk="0">
              <a:lnSpc>
                <a:spcPct val="131000"/>
              </a:lnSpc>
              <a:spcBef>
                <a:spcPts val="24"/>
              </a:spcBef>
              <a:tabLst/>
            </a:pPr>
            <a:r>
              <a:rPr sz="1200" kern="0" spc="-10" dirty="0">
                <a:solidFill>
                  <a:srgbClr val="000000">
                    <a:alpha val="100000"/>
                  </a:srgbClr>
                </a:solidFill>
                <a:latin typeface="Times New Roman"/>
                <a:ea typeface="Times New Roman"/>
                <a:cs typeface="Times New Roman"/>
              </a:rPr>
              <a:t>(1)  </a:t>
            </a:r>
            <a:r>
              <a:rPr sz="1200" kern="0" spc="-10" dirty="0">
                <a:solidFill>
                  <a:srgbClr val="000000">
                    <a:alpha val="100000"/>
                  </a:srgbClr>
                </a:solidFill>
                <a:latin typeface="KaiTi"/>
                <a:ea typeface="KaiTi"/>
                <a:cs typeface="KaiTi"/>
              </a:rPr>
              <a:t>定义：很多金属或者它们的化合物在灼烧时火焰会呈现出特征</a:t>
            </a:r>
            <a:r>
              <a:rPr sz="1200" kern="0" spc="-10" dirty="0">
                <a:solidFill>
                  <a:srgbClr val="000000">
                    <a:alpha val="100000"/>
                  </a:srgbClr>
                </a:solidFill>
                <a:latin typeface="Times New Roman"/>
                <a:ea typeface="Times New Roman"/>
                <a:cs typeface="Times New Roman"/>
              </a:rPr>
              <a:t>[characteristic]</a:t>
            </a:r>
            <a:r>
              <a:rPr sz="1200" kern="0" spc="-10" dirty="0">
                <a:solidFill>
                  <a:srgbClr val="000000">
                    <a:alpha val="100000"/>
                  </a:srgbClr>
                </a:solidFill>
                <a:latin typeface="KaiTi"/>
                <a:ea typeface="KaiTi"/>
                <a:cs typeface="KaiTi"/>
              </a:rPr>
              <a:t>颜色，根据</a:t>
            </a:r>
            <a:r>
              <a:rPr sz="1200" kern="0" spc="10" dirty="0">
                <a:solidFill>
                  <a:srgbClr val="000000">
                    <a:alpha val="100000"/>
                  </a:srgbClr>
                </a:solidFill>
                <a:latin typeface="KaiTi"/>
                <a:ea typeface="KaiTi"/>
                <a:cs typeface="KaiTi"/>
              </a:rPr>
              <a:t>火焰呈现的特征颜色，可以判断试样所含的金属元素，化学上把这样的定性分析</a:t>
            </a:r>
            <a:r>
              <a:rPr sz="1200" kern="0" spc="0" dirty="0">
                <a:solidFill>
                  <a:srgbClr val="000000">
                    <a:alpha val="100000"/>
                  </a:srgbClr>
                </a:solidFill>
                <a:latin typeface="KaiTi"/>
                <a:ea typeface="KaiTi"/>
                <a:cs typeface="KaiTi"/>
              </a:rPr>
              <a:t>操作称为</a:t>
            </a:r>
            <a:endParaRPr sz="1200" dirty="0">
              <a:latin typeface="KaiTi"/>
              <a:ea typeface="KaiTi"/>
              <a:cs typeface="KaiTi"/>
            </a:endParaRPr>
          </a:p>
          <a:p>
            <a:pPr algn="l" rtl="0" eaLnBrk="0">
              <a:lnSpc>
                <a:spcPct val="123000"/>
              </a:lnSpc>
              <a:tabLst/>
            </a:pPr>
            <a:endParaRPr sz="1000" dirty="0">
              <a:latin typeface="Arial"/>
              <a:ea typeface="Arial"/>
              <a:cs typeface="Arial"/>
            </a:endParaRPr>
          </a:p>
          <a:p>
            <a:pPr marL="629285" algn="l" rtl="0" eaLnBrk="0">
              <a:lnSpc>
                <a:spcPct val="81000"/>
              </a:lnSpc>
              <a:spcBef>
                <a:spcPts val="361"/>
              </a:spcBef>
              <a:tabLst/>
            </a:pPr>
            <a:r>
              <a:rPr sz="1800" kern="0" spc="0" baseline="-8681" dirty="0">
                <a:solidFill>
                  <a:srgbClr val="000000">
                    <a:alpha val="100000"/>
                  </a:srgbClr>
                </a:solidFill>
                <a:latin typeface="Times New Roman"/>
                <a:ea typeface="Times New Roman"/>
                <a:cs typeface="Times New Roman"/>
              </a:rPr>
              <a:t>[flame</a:t>
            </a:r>
            <a:r>
              <a:rPr sz="1100" kern="0" spc="0" dirty="0">
                <a:solidFill>
                  <a:srgbClr val="000000">
                    <a:alpha val="100000"/>
                  </a:srgbClr>
                </a:solidFill>
                <a:latin typeface="Times New Roman"/>
                <a:ea typeface="Times New Roman"/>
                <a:cs typeface="Times New Roman"/>
              </a:rPr>
              <a:t> </a:t>
            </a:r>
            <a:r>
              <a:rPr sz="1800" kern="0" spc="0" baseline="-8681" dirty="0">
                <a:solidFill>
                  <a:srgbClr val="000000">
                    <a:alpha val="100000"/>
                  </a:srgbClr>
                </a:solidFill>
                <a:latin typeface="Times New Roman"/>
                <a:ea typeface="Times New Roman"/>
                <a:cs typeface="Times New Roman"/>
              </a:rPr>
              <a:t>test]</a:t>
            </a:r>
            <a:r>
              <a:rPr sz="1800" kern="0" spc="0" baseline="-8681" dirty="0">
                <a:solidFill>
                  <a:srgbClr val="000000">
                    <a:alpha val="100000"/>
                  </a:srgbClr>
                </a:solidFill>
                <a:latin typeface="KaiTi"/>
                <a:ea typeface="KaiTi"/>
                <a:cs typeface="KaiTi"/>
              </a:rPr>
              <a:t>。</a:t>
            </a:r>
            <a:endParaRPr sz="1800" baseline="-8681" dirty="0">
              <a:latin typeface="KaiTi"/>
              <a:ea typeface="KaiTi"/>
              <a:cs typeface="KaiTi"/>
            </a:endParaRPr>
          </a:p>
          <a:p>
            <a:pPr marL="13334" algn="l" rtl="0" eaLnBrk="0">
              <a:lnSpc>
                <a:spcPts val="1768"/>
              </a:lnSpc>
              <a:spcBef>
                <a:spcPts val="1301"/>
              </a:spcBef>
              <a:tabLst/>
            </a:pPr>
            <a:r>
              <a:rPr sz="1800" kern="0" spc="100" baseline="-1928" dirty="0">
                <a:solidFill>
                  <a:srgbClr val="000000">
                    <a:alpha val="100000"/>
                  </a:srgbClr>
                </a:solidFill>
                <a:latin typeface="Times New Roman"/>
                <a:ea typeface="Times New Roman"/>
                <a:cs typeface="Times New Roman"/>
              </a:rPr>
              <a:t>(2)</a:t>
            </a:r>
            <a:r>
              <a:rPr sz="1100" kern="0" spc="100" dirty="0">
                <a:solidFill>
                  <a:srgbClr val="000000">
                    <a:alpha val="100000"/>
                  </a:srgbClr>
                </a:solidFill>
                <a:latin typeface="Times New Roman"/>
                <a:ea typeface="Times New Roman"/>
                <a:cs typeface="Times New Roman"/>
              </a:rPr>
              <a:t>  </a:t>
            </a:r>
            <a:r>
              <a:rPr sz="1800" kern="0" spc="100" baseline="-1928" dirty="0">
                <a:solidFill>
                  <a:srgbClr val="000000">
                    <a:alpha val="100000"/>
                  </a:srgbClr>
                </a:solidFill>
                <a:latin typeface="KaiTi"/>
                <a:ea typeface="KaiTi"/>
                <a:cs typeface="KaiTi"/>
              </a:rPr>
              <a:t>根据焰色反应时不同金属或其化合物所呈现的特征颜色，</a:t>
            </a:r>
            <a:r>
              <a:rPr sz="1100" kern="0" spc="-160" dirty="0">
                <a:solidFill>
                  <a:srgbClr val="000000">
                    <a:alpha val="100000"/>
                  </a:srgbClr>
                </a:solidFill>
                <a:latin typeface="KaiTi"/>
                <a:ea typeface="KaiTi"/>
                <a:cs typeface="KaiTi"/>
              </a:rPr>
              <a:t> </a:t>
            </a:r>
            <a:r>
              <a:rPr sz="1800" kern="0" spc="100" baseline="-1928" dirty="0">
                <a:solidFill>
                  <a:srgbClr val="000000">
                    <a:alpha val="100000"/>
                  </a:srgbClr>
                </a:solidFill>
                <a:latin typeface="KaiTi"/>
                <a:ea typeface="KaiTi"/>
                <a:cs typeface="KaiTi"/>
              </a:rPr>
              <a:t>可以用来</a:t>
            </a:r>
            <a:r>
              <a:rPr sz="1100" kern="0" spc="100" dirty="0">
                <a:solidFill>
                  <a:srgbClr val="000000">
                    <a:alpha val="100000"/>
                  </a:srgbClr>
                </a:solidFill>
                <a:latin typeface="KaiTi"/>
                <a:ea typeface="KaiTi"/>
                <a:cs typeface="KaiTi"/>
              </a:rPr>
              <a:t>    </a:t>
            </a:r>
            <a:r>
              <a:rPr sz="1800" b="1" kern="0" spc="100" baseline="-1928" dirty="0">
                <a:solidFill>
                  <a:srgbClr val="000000">
                    <a:alpha val="100000"/>
                  </a:srgbClr>
                </a:solidFill>
                <a:latin typeface="KaiTi"/>
                <a:ea typeface="KaiTi"/>
                <a:cs typeface="KaiTi"/>
              </a:rPr>
              <a:t>和</a:t>
            </a:r>
            <a:r>
              <a:rPr sz="1100" kern="0" spc="-320" dirty="0">
                <a:solidFill>
                  <a:srgbClr val="000000">
                    <a:alpha val="100000"/>
                  </a:srgbClr>
                </a:solidFill>
                <a:latin typeface="KaiTi"/>
                <a:ea typeface="KaiTi"/>
                <a:cs typeface="KaiTi"/>
              </a:rPr>
              <a:t> </a:t>
            </a:r>
            <a:r>
              <a:rPr sz="1800" b="1" kern="0" spc="100" baseline="24115" dirty="0">
                <a:solidFill>
                  <a:srgbClr val="000000">
                    <a:alpha val="100000"/>
                  </a:srgbClr>
                </a:solidFill>
                <a:latin typeface="KaiTi"/>
                <a:ea typeface="KaiTi"/>
                <a:cs typeface="KaiTi"/>
              </a:rPr>
              <a:t>鉴</a:t>
            </a:r>
            <a:r>
              <a:rPr sz="900" kern="0" spc="0" baseline="48231" dirty="0">
                <a:solidFill>
                  <a:srgbClr val="000000">
                    <a:alpha val="100000"/>
                  </a:srgbClr>
                </a:solidFill>
                <a:latin typeface="Times New Roman"/>
                <a:ea typeface="Times New Roman"/>
                <a:cs typeface="Times New Roman"/>
              </a:rPr>
              <a:t>ji</a:t>
            </a:r>
            <a:r>
              <a:rPr sz="900" kern="0" spc="100" baseline="48231" dirty="0">
                <a:solidFill>
                  <a:srgbClr val="000000">
                    <a:alpha val="100000"/>
                  </a:srgbClr>
                </a:solidFill>
                <a:latin typeface="Times New Roman"/>
                <a:ea typeface="Times New Roman"/>
                <a:cs typeface="Times New Roman"/>
              </a:rPr>
              <a:t>àn</a:t>
            </a:r>
            <a:endParaRPr sz="900" baseline="48231" dirty="0">
              <a:latin typeface="Times New Roman"/>
              <a:ea typeface="Times New Roman"/>
              <a:cs typeface="Times New Roman"/>
            </a:endParaRPr>
          </a:p>
          <a:p>
            <a:pPr marL="20320" indent="2540" algn="l" rtl="0" eaLnBrk="0">
              <a:lnSpc>
                <a:spcPct val="127000"/>
              </a:lnSpc>
              <a:spcBef>
                <a:spcPts val="1220"/>
              </a:spcBef>
              <a:tabLst/>
            </a:pPr>
            <a:r>
              <a:rPr sz="1200" b="1" kern="0" spc="-10" dirty="0">
                <a:solidFill>
                  <a:srgbClr val="000000">
                    <a:alpha val="100000"/>
                  </a:srgbClr>
                </a:solidFill>
                <a:latin typeface="Times New Roman"/>
                <a:ea typeface="Times New Roman"/>
                <a:cs typeface="Times New Roman"/>
              </a:rPr>
              <a:t>[inspection and identification]</a:t>
            </a:r>
            <a:r>
              <a:rPr sz="1200" b="1" kern="0" spc="-10" dirty="0">
                <a:solidFill>
                  <a:srgbClr val="000000">
                    <a:alpha val="100000"/>
                  </a:srgbClr>
                </a:solidFill>
                <a:latin typeface="KaiTi"/>
                <a:ea typeface="KaiTi"/>
                <a:cs typeface="KaiTi"/>
              </a:rPr>
              <a:t>金属</a:t>
            </a:r>
            <a:r>
              <a:rPr sz="1200" b="1" kern="0" spc="-20" dirty="0">
                <a:solidFill>
                  <a:srgbClr val="000000">
                    <a:alpha val="100000"/>
                  </a:srgbClr>
                </a:solidFill>
                <a:latin typeface="KaiTi"/>
                <a:ea typeface="KaiTi"/>
                <a:cs typeface="KaiTi"/>
              </a:rPr>
              <a:t>元素的存在</a:t>
            </a:r>
            <a:r>
              <a:rPr sz="1200" kern="0" spc="-20" dirty="0">
                <a:solidFill>
                  <a:srgbClr val="000000">
                    <a:alpha val="100000"/>
                  </a:srgbClr>
                </a:solidFill>
                <a:latin typeface="KaiTi"/>
                <a:ea typeface="KaiTi"/>
                <a:cs typeface="KaiTi"/>
              </a:rPr>
              <a:t>。焰色反应用来鉴别物质属于</a:t>
            </a:r>
            <a:r>
              <a:rPr sz="1200" u="sng" kern="0" spc="-20" dirty="0">
                <a:solidFill>
                  <a:srgbClr val="000000">
                    <a:alpha val="100000"/>
                  </a:srgbClr>
                </a:solidFill>
                <a:latin typeface="KaiTi"/>
                <a:ea typeface="KaiTi"/>
                <a:cs typeface="KaiTi"/>
              </a:rPr>
              <a:t>物理变化</a:t>
            </a:r>
            <a:r>
              <a:rPr sz="1200" kern="0" spc="-20" dirty="0">
                <a:solidFill>
                  <a:srgbClr val="000000">
                    <a:alpha val="100000"/>
                  </a:srgbClr>
                </a:solidFill>
                <a:latin typeface="KaiTi"/>
                <a:ea typeface="KaiTi"/>
                <a:cs typeface="KaiTi"/>
              </a:rPr>
              <a:t>，不属</a:t>
            </a:r>
            <a:r>
              <a:rPr sz="1200" kern="0" spc="-10" dirty="0">
                <a:solidFill>
                  <a:srgbClr val="000000">
                    <a:alpha val="100000"/>
                  </a:srgbClr>
                </a:solidFill>
                <a:latin typeface="KaiTi"/>
                <a:ea typeface="KaiTi"/>
                <a:cs typeface="KaiTi"/>
              </a:rPr>
              <a:t>于化学变化。另外，节日烟花绚丽多彩的颜色也是利用焰色反应的原理。</a:t>
            </a:r>
            <a:endParaRPr sz="1200" dirty="0">
              <a:latin typeface="KaiTi"/>
              <a:ea typeface="KaiTi"/>
              <a:cs typeface="KaiTi"/>
            </a:endParaRPr>
          </a:p>
          <a:p>
            <a:pPr algn="l" rtl="0" eaLnBrk="0">
              <a:lnSpc>
                <a:spcPct val="105000"/>
              </a:lnSpc>
              <a:tabLst/>
            </a:pPr>
            <a:endParaRPr sz="800" dirty="0">
              <a:latin typeface="Arial"/>
              <a:ea typeface="Arial"/>
              <a:cs typeface="Arial"/>
            </a:endParaRPr>
          </a:p>
          <a:p>
            <a:pPr marL="13334" algn="l" rtl="0" eaLnBrk="0">
              <a:lnSpc>
                <a:spcPct val="90000"/>
              </a:lnSpc>
              <a:spcBef>
                <a:spcPts val="7"/>
              </a:spcBef>
              <a:tabLst/>
            </a:pPr>
            <a:r>
              <a:rPr sz="1200" kern="0" spc="-30" dirty="0">
                <a:solidFill>
                  <a:srgbClr val="000000">
                    <a:alpha val="100000"/>
                  </a:srgbClr>
                </a:solidFill>
                <a:latin typeface="Times New Roman"/>
                <a:ea typeface="Times New Roman"/>
                <a:cs typeface="Times New Roman"/>
              </a:rPr>
              <a:t>(3)  </a:t>
            </a:r>
            <a:r>
              <a:rPr sz="1200" kern="0" spc="-30" dirty="0">
                <a:solidFill>
                  <a:srgbClr val="000000">
                    <a:alpha val="100000"/>
                  </a:srgbClr>
                </a:solidFill>
                <a:latin typeface="KaiTi"/>
                <a:ea typeface="KaiTi"/>
                <a:cs typeface="KaiTi"/>
              </a:rPr>
              <a:t>一些金属或金属离子焰色反应的颜色如下表所示</a:t>
            </a:r>
            <a:r>
              <a:rPr sz="1200" kern="0" spc="-40" dirty="0">
                <a:solidFill>
                  <a:srgbClr val="000000">
                    <a:alpha val="100000"/>
                  </a:srgbClr>
                </a:solidFill>
                <a:latin typeface="KaiTi"/>
                <a:ea typeface="KaiTi"/>
                <a:cs typeface="KaiTi"/>
              </a:rPr>
              <a:t>：</a:t>
            </a:r>
            <a:endParaRPr sz="1200" dirty="0">
              <a:latin typeface="KaiTi"/>
              <a:ea typeface="KaiTi"/>
              <a:cs typeface="KaiTi"/>
            </a:endParaRPr>
          </a:p>
        </p:txBody>
      </p:sp>
      <p:sp>
        <p:nvSpPr>
          <p:cNvPr id="538" name="textbox 538"/>
          <p:cNvSpPr/>
          <p:nvPr/>
        </p:nvSpPr>
        <p:spPr>
          <a:xfrm>
            <a:off x="8196073" y="3888003"/>
            <a:ext cx="164465" cy="177800"/>
          </a:xfrm>
          <a:prstGeom prst="rect">
            <a:avLst/>
          </a:prstGeom>
          <a:noFill/>
          <a:ln w="0" cap="flat">
            <a:noFill/>
            <a:prstDash val="solid"/>
            <a:miter lim="0"/>
          </a:ln>
        </p:spPr>
        <p:txBody>
          <a:bodyPr vert="horz" wrap="square" lIns="0" tIns="0" rIns="0" bIns="0"/>
          <a:lstStyle/>
          <a:p>
            <a:pPr algn="l" rtl="0" eaLnBrk="0">
              <a:lnSpc>
                <a:spcPct val="87436"/>
              </a:lnSpc>
              <a:tabLst/>
            </a:pPr>
            <a:endParaRPr sz="100" dirty="0">
              <a:latin typeface="Arial"/>
              <a:ea typeface="Arial"/>
              <a:cs typeface="Arial"/>
            </a:endParaRPr>
          </a:p>
          <a:p>
            <a:pPr algn="r" rtl="0" eaLnBrk="0">
              <a:lnSpc>
                <a:spcPct val="83000"/>
              </a:lnSpc>
              <a:tabLst/>
            </a:pPr>
            <a:r>
              <a:rPr sz="1200" b="1" kern="0" spc="-130" dirty="0">
                <a:solidFill>
                  <a:srgbClr val="000000">
                    <a:alpha val="100000"/>
                  </a:srgbClr>
                </a:solidFill>
                <a:latin typeface="KaiTi"/>
                <a:ea typeface="KaiTi"/>
                <a:cs typeface="KaiTi"/>
              </a:rPr>
              <a:t>别</a:t>
            </a:r>
            <a:endParaRPr sz="1200" dirty="0">
              <a:latin typeface="KaiTi"/>
              <a:ea typeface="KaiTi"/>
              <a:cs typeface="KaiTi"/>
            </a:endParaRPr>
          </a:p>
        </p:txBody>
      </p:sp>
      <p:sp>
        <p:nvSpPr>
          <p:cNvPr id="540" name="textbox 540"/>
          <p:cNvSpPr/>
          <p:nvPr/>
        </p:nvSpPr>
        <p:spPr>
          <a:xfrm>
            <a:off x="8261632" y="3827424"/>
            <a:ext cx="144145" cy="95250"/>
          </a:xfrm>
          <a:prstGeom prst="rect">
            <a:avLst/>
          </a:prstGeom>
          <a:noFill/>
          <a:ln w="0" cap="flat">
            <a:noFill/>
            <a:prstDash val="solid"/>
            <a:miter lim="0"/>
          </a:ln>
        </p:spPr>
        <p:txBody>
          <a:bodyPr vert="horz" wrap="square" lIns="0" tIns="0" rIns="0" bIns="0"/>
          <a:lstStyle/>
          <a:p>
            <a:pPr algn="l" rtl="0" eaLnBrk="0">
              <a:lnSpc>
                <a:spcPct val="81888"/>
              </a:lnSpc>
              <a:tabLst/>
            </a:pPr>
            <a:endParaRPr sz="100" dirty="0">
              <a:latin typeface="Arial"/>
              <a:ea typeface="Arial"/>
              <a:cs typeface="Arial"/>
            </a:endParaRPr>
          </a:p>
          <a:p>
            <a:pPr marL="12700" algn="l" rtl="0" eaLnBrk="0">
              <a:lnSpc>
                <a:spcPct val="76000"/>
              </a:lnSpc>
              <a:tabLst/>
            </a:pPr>
            <a:r>
              <a:rPr sz="600" kern="0" spc="60" dirty="0">
                <a:solidFill>
                  <a:srgbClr val="000000">
                    <a:alpha val="100000"/>
                  </a:srgbClr>
                </a:solidFill>
                <a:latin typeface="Times New Roman"/>
                <a:ea typeface="Times New Roman"/>
                <a:cs typeface="Times New Roman"/>
              </a:rPr>
              <a:t>bié</a:t>
            </a:r>
            <a:endParaRPr sz="600" dirty="0">
              <a:latin typeface="Times New Roman"/>
              <a:ea typeface="Times New Roman"/>
              <a:cs typeface="Times New Roman"/>
            </a:endParaRPr>
          </a:p>
        </p:txBody>
      </p:sp>
      <p:sp>
        <p:nvSpPr>
          <p:cNvPr id="542" name="textbox 542"/>
          <p:cNvSpPr/>
          <p:nvPr/>
        </p:nvSpPr>
        <p:spPr>
          <a:xfrm>
            <a:off x="7535265" y="3888003"/>
            <a:ext cx="330200" cy="177800"/>
          </a:xfrm>
          <a:prstGeom prst="rect">
            <a:avLst/>
          </a:prstGeom>
          <a:noFill/>
          <a:ln w="0" cap="flat">
            <a:noFill/>
            <a:prstDash val="solid"/>
            <a:miter lim="0"/>
          </a:ln>
        </p:spPr>
        <p:txBody>
          <a:bodyPr vert="horz" wrap="square" lIns="0" tIns="0" rIns="0" bIns="0"/>
          <a:lstStyle/>
          <a:p>
            <a:pPr algn="l" rtl="0" eaLnBrk="0">
              <a:lnSpc>
                <a:spcPct val="87436"/>
              </a:lnSpc>
              <a:tabLst/>
            </a:pPr>
            <a:endParaRPr sz="100" dirty="0">
              <a:latin typeface="Arial"/>
              <a:ea typeface="Arial"/>
              <a:cs typeface="Arial"/>
            </a:endParaRPr>
          </a:p>
          <a:p>
            <a:pPr marL="12700" algn="l" rtl="0" eaLnBrk="0">
              <a:lnSpc>
                <a:spcPct val="83000"/>
              </a:lnSpc>
              <a:tabLst/>
            </a:pPr>
            <a:r>
              <a:rPr sz="1200" b="1" kern="0" spc="-20" dirty="0">
                <a:solidFill>
                  <a:srgbClr val="000000">
                    <a:alpha val="100000"/>
                  </a:srgbClr>
                </a:solidFill>
                <a:latin typeface="KaiTi"/>
                <a:ea typeface="KaiTi"/>
                <a:cs typeface="KaiTi"/>
              </a:rPr>
              <a:t>检验</a:t>
            </a:r>
            <a:endParaRPr sz="1200" dirty="0">
              <a:latin typeface="KaiTi"/>
              <a:ea typeface="KaiTi"/>
              <a:cs typeface="KaiTi"/>
            </a:endParaRPr>
          </a:p>
        </p:txBody>
      </p:sp>
      <p:sp>
        <p:nvSpPr>
          <p:cNvPr id="544" name="textbox 544"/>
          <p:cNvSpPr/>
          <p:nvPr/>
        </p:nvSpPr>
        <p:spPr>
          <a:xfrm>
            <a:off x="7429258" y="3826510"/>
            <a:ext cx="296545" cy="95885"/>
          </a:xfrm>
          <a:prstGeom prst="rect">
            <a:avLst/>
          </a:prstGeom>
          <a:noFill/>
          <a:ln w="0" cap="flat">
            <a:noFill/>
            <a:prstDash val="solid"/>
            <a:miter lim="0"/>
          </a:ln>
        </p:spPr>
        <p:txBody>
          <a:bodyPr vert="horz" wrap="square" lIns="0" tIns="0" rIns="0" bIns="0"/>
          <a:lstStyle/>
          <a:p>
            <a:pPr algn="l" rtl="0" eaLnBrk="0">
              <a:lnSpc>
                <a:spcPct val="81885"/>
              </a:lnSpc>
              <a:tabLst/>
            </a:pPr>
            <a:endParaRPr sz="100" dirty="0">
              <a:latin typeface="Arial"/>
              <a:ea typeface="Arial"/>
              <a:cs typeface="Arial"/>
            </a:endParaRPr>
          </a:p>
          <a:p>
            <a:pPr marL="12700" algn="l" rtl="0" eaLnBrk="0">
              <a:lnSpc>
                <a:spcPct val="77000"/>
              </a:lnSpc>
              <a:tabLst/>
            </a:pPr>
            <a:r>
              <a:rPr sz="600" kern="0" spc="0" dirty="0">
                <a:solidFill>
                  <a:srgbClr val="000000">
                    <a:alpha val="100000"/>
                  </a:srgbClr>
                </a:solidFill>
                <a:latin typeface="Times New Roman"/>
                <a:ea typeface="Times New Roman"/>
                <a:cs typeface="Times New Roman"/>
              </a:rPr>
              <a:t>ji</a:t>
            </a:r>
            <a:r>
              <a:rPr sz="600" kern="0" spc="10" dirty="0">
                <a:solidFill>
                  <a:srgbClr val="000000">
                    <a:alpha val="100000"/>
                  </a:srgbClr>
                </a:solidFill>
                <a:latin typeface="Times New Roman"/>
                <a:ea typeface="Times New Roman"/>
                <a:cs typeface="Times New Roman"/>
              </a:rPr>
              <a:t>ǎ</a:t>
            </a:r>
            <a:r>
              <a:rPr sz="600" kern="0" spc="0" dirty="0">
                <a:solidFill>
                  <a:srgbClr val="000000">
                    <a:alpha val="100000"/>
                  </a:srgbClr>
                </a:solidFill>
                <a:latin typeface="Times New Roman"/>
                <a:ea typeface="Times New Roman"/>
                <a:cs typeface="Times New Roman"/>
              </a:rPr>
              <a:t>n</a:t>
            </a:r>
            <a:r>
              <a:rPr sz="600" kern="0" spc="10" dirty="0">
                <a:solidFill>
                  <a:srgbClr val="000000">
                    <a:alpha val="100000"/>
                  </a:srgbClr>
                </a:solidFill>
                <a:latin typeface="Times New Roman"/>
                <a:ea typeface="Times New Roman"/>
                <a:cs typeface="Times New Roman"/>
              </a:rPr>
              <a:t>  </a:t>
            </a:r>
            <a:r>
              <a:rPr sz="600" kern="0" spc="0" dirty="0">
                <a:solidFill>
                  <a:srgbClr val="000000">
                    <a:alpha val="100000"/>
                  </a:srgbClr>
                </a:solidFill>
                <a:latin typeface="Times New Roman"/>
                <a:ea typeface="Times New Roman"/>
                <a:cs typeface="Times New Roman"/>
              </a:rPr>
              <a:t>y</a:t>
            </a:r>
            <a:r>
              <a:rPr sz="600" kern="0" spc="10" dirty="0">
                <a:solidFill>
                  <a:srgbClr val="000000">
                    <a:alpha val="100000"/>
                  </a:srgbClr>
                </a:solidFill>
                <a:latin typeface="Times New Roman"/>
                <a:ea typeface="Times New Roman"/>
                <a:cs typeface="Times New Roman"/>
              </a:rPr>
              <a:t>àn</a:t>
            </a:r>
            <a:endParaRPr sz="600" dirty="0">
              <a:latin typeface="Times New Roman"/>
              <a:ea typeface="Times New Roman"/>
              <a:cs typeface="Times New Roman"/>
            </a:endParaRPr>
          </a:p>
        </p:txBody>
      </p:sp>
      <p:sp>
        <p:nvSpPr>
          <p:cNvPr id="546" name="textbox 546"/>
          <p:cNvSpPr/>
          <p:nvPr/>
        </p:nvSpPr>
        <p:spPr>
          <a:xfrm>
            <a:off x="2340661" y="3491764"/>
            <a:ext cx="629920" cy="177800"/>
          </a:xfrm>
          <a:prstGeom prst="rect">
            <a:avLst/>
          </a:prstGeom>
          <a:noFill/>
          <a:ln w="0" cap="flat">
            <a:noFill/>
            <a:prstDash val="solid"/>
            <a:miter lim="0"/>
          </a:ln>
        </p:spPr>
        <p:txBody>
          <a:bodyPr vert="horz" wrap="square" lIns="0" tIns="0" rIns="0" bIns="0"/>
          <a:lstStyle/>
          <a:p>
            <a:pPr algn="l" rtl="0" eaLnBrk="0">
              <a:lnSpc>
                <a:spcPct val="87436"/>
              </a:lnSpc>
              <a:tabLst/>
            </a:pPr>
            <a:endParaRPr sz="100" dirty="0">
              <a:latin typeface="Arial"/>
              <a:ea typeface="Arial"/>
              <a:cs typeface="Arial"/>
            </a:endParaRPr>
          </a:p>
          <a:p>
            <a:pPr marL="12700" algn="l" rtl="0" eaLnBrk="0">
              <a:lnSpc>
                <a:spcPct val="83000"/>
              </a:lnSpc>
              <a:tabLst/>
            </a:pPr>
            <a:r>
              <a:rPr sz="1200" kern="0" spc="-20" dirty="0">
                <a:solidFill>
                  <a:srgbClr val="000000">
                    <a:alpha val="100000"/>
                  </a:srgbClr>
                </a:solidFill>
                <a:latin typeface="KaiTi"/>
                <a:ea typeface="KaiTi"/>
                <a:cs typeface="KaiTi"/>
              </a:rPr>
              <a:t>焰色反应</a:t>
            </a:r>
            <a:endParaRPr sz="1200" dirty="0">
              <a:latin typeface="KaiTi"/>
              <a:ea typeface="KaiTi"/>
              <a:cs typeface="KaiTi"/>
            </a:endParaRPr>
          </a:p>
        </p:txBody>
      </p:sp>
      <p:sp>
        <p:nvSpPr>
          <p:cNvPr id="548" name="textbox 548"/>
          <p:cNvSpPr/>
          <p:nvPr/>
        </p:nvSpPr>
        <p:spPr>
          <a:xfrm>
            <a:off x="2357120" y="3431184"/>
            <a:ext cx="604520" cy="95250"/>
          </a:xfrm>
          <a:prstGeom prst="rect">
            <a:avLst/>
          </a:prstGeom>
          <a:noFill/>
          <a:ln w="0" cap="flat">
            <a:noFill/>
            <a:prstDash val="solid"/>
            <a:miter lim="0"/>
          </a:ln>
        </p:spPr>
        <p:txBody>
          <a:bodyPr vert="horz" wrap="square" lIns="0" tIns="0" rIns="0" bIns="0"/>
          <a:lstStyle/>
          <a:p>
            <a:pPr algn="l" rtl="0" eaLnBrk="0">
              <a:lnSpc>
                <a:spcPct val="81888"/>
              </a:lnSpc>
              <a:tabLst/>
            </a:pPr>
            <a:endParaRPr sz="100" dirty="0">
              <a:latin typeface="Arial"/>
              <a:ea typeface="Arial"/>
              <a:cs typeface="Arial"/>
            </a:endParaRPr>
          </a:p>
          <a:p>
            <a:pPr marL="12700" algn="l" rtl="0" eaLnBrk="0">
              <a:lnSpc>
                <a:spcPct val="76000"/>
              </a:lnSpc>
              <a:tabLst/>
            </a:pPr>
            <a:r>
              <a:rPr sz="600" kern="0" spc="20" dirty="0">
                <a:solidFill>
                  <a:srgbClr val="000000">
                    <a:alpha val="100000"/>
                  </a:srgbClr>
                </a:solidFill>
                <a:latin typeface="Times New Roman"/>
                <a:ea typeface="Times New Roman"/>
                <a:cs typeface="Times New Roman"/>
              </a:rPr>
              <a:t>yà</a:t>
            </a:r>
            <a:r>
              <a:rPr sz="600" kern="0" spc="0" dirty="0">
                <a:solidFill>
                  <a:srgbClr val="000000">
                    <a:alpha val="100000"/>
                  </a:srgbClr>
                </a:solidFill>
                <a:latin typeface="Times New Roman"/>
                <a:ea typeface="Times New Roman"/>
                <a:cs typeface="Times New Roman"/>
              </a:rPr>
              <a:t>n</a:t>
            </a:r>
            <a:r>
              <a:rPr sz="600" kern="0" spc="30" dirty="0">
                <a:solidFill>
                  <a:srgbClr val="000000">
                    <a:alpha val="100000"/>
                  </a:srgbClr>
                </a:solidFill>
                <a:latin typeface="Times New Roman"/>
                <a:ea typeface="Times New Roman"/>
                <a:cs typeface="Times New Roman"/>
              </a:rPr>
              <a:t>   </a:t>
            </a:r>
            <a:r>
              <a:rPr sz="600" kern="0" spc="0" dirty="0">
                <a:solidFill>
                  <a:srgbClr val="000000">
                    <a:alpha val="100000"/>
                  </a:srgbClr>
                </a:solidFill>
                <a:latin typeface="Times New Roman"/>
                <a:ea typeface="Times New Roman"/>
                <a:cs typeface="Times New Roman"/>
              </a:rPr>
              <a:t>s</a:t>
            </a:r>
            <a:r>
              <a:rPr sz="600" kern="0" spc="20" dirty="0">
                <a:solidFill>
                  <a:srgbClr val="000000">
                    <a:alpha val="100000"/>
                  </a:srgbClr>
                </a:solidFill>
                <a:latin typeface="Times New Roman"/>
                <a:ea typeface="Times New Roman"/>
                <a:cs typeface="Times New Roman"/>
              </a:rPr>
              <a:t>è</a:t>
            </a:r>
            <a:r>
              <a:rPr sz="600" kern="0" spc="50" dirty="0">
                <a:solidFill>
                  <a:srgbClr val="000000">
                    <a:alpha val="100000"/>
                  </a:srgbClr>
                </a:solidFill>
                <a:latin typeface="Times New Roman"/>
                <a:ea typeface="Times New Roman"/>
                <a:cs typeface="Times New Roman"/>
              </a:rPr>
              <a:t>  </a:t>
            </a:r>
            <a:r>
              <a:rPr sz="600" kern="0" spc="20" dirty="0">
                <a:solidFill>
                  <a:srgbClr val="000000">
                    <a:alpha val="100000"/>
                  </a:srgbClr>
                </a:solidFill>
                <a:latin typeface="Times New Roman"/>
                <a:ea typeface="Times New Roman"/>
                <a:cs typeface="Times New Roman"/>
              </a:rPr>
              <a:t>fǎ</a:t>
            </a:r>
            <a:r>
              <a:rPr sz="600" kern="0" spc="0" dirty="0">
                <a:solidFill>
                  <a:srgbClr val="000000">
                    <a:alpha val="100000"/>
                  </a:srgbClr>
                </a:solidFill>
                <a:latin typeface="Times New Roman"/>
                <a:ea typeface="Times New Roman"/>
                <a:cs typeface="Times New Roman"/>
              </a:rPr>
              <a:t>n</a:t>
            </a:r>
            <a:r>
              <a:rPr sz="600" kern="0" spc="130" dirty="0">
                <a:solidFill>
                  <a:srgbClr val="000000">
                    <a:alpha val="100000"/>
                  </a:srgbClr>
                </a:solidFill>
                <a:latin typeface="Times New Roman"/>
                <a:ea typeface="Times New Roman"/>
                <a:cs typeface="Times New Roman"/>
              </a:rPr>
              <a:t> </a:t>
            </a:r>
            <a:r>
              <a:rPr sz="600" kern="0" spc="0" dirty="0">
                <a:solidFill>
                  <a:srgbClr val="000000">
                    <a:alpha val="100000"/>
                  </a:srgbClr>
                </a:solidFill>
                <a:latin typeface="Times New Roman"/>
                <a:ea typeface="Times New Roman"/>
                <a:cs typeface="Times New Roman"/>
              </a:rPr>
              <a:t>y</a:t>
            </a:r>
            <a:r>
              <a:rPr sz="600" kern="0" spc="20" dirty="0">
                <a:solidFill>
                  <a:srgbClr val="000000">
                    <a:alpha val="100000"/>
                  </a:srgbClr>
                </a:solidFill>
                <a:latin typeface="Times New Roman"/>
                <a:ea typeface="Times New Roman"/>
                <a:cs typeface="Times New Roman"/>
              </a:rPr>
              <a:t>ì</a:t>
            </a:r>
            <a:r>
              <a:rPr sz="600" kern="0" spc="0" dirty="0">
                <a:solidFill>
                  <a:srgbClr val="000000">
                    <a:alpha val="100000"/>
                  </a:srgbClr>
                </a:solidFill>
                <a:latin typeface="Times New Roman"/>
                <a:ea typeface="Times New Roman"/>
                <a:cs typeface="Times New Roman"/>
              </a:rPr>
              <a:t>ng</a:t>
            </a:r>
            <a:endParaRPr sz="600" dirty="0">
              <a:latin typeface="Times New Roman"/>
              <a:ea typeface="Times New Roman"/>
              <a:cs typeface="Times New Roman"/>
            </a:endParaRPr>
          </a:p>
        </p:txBody>
      </p:sp>
      <p:pic>
        <p:nvPicPr>
          <p:cNvPr id="550" name="picture 550"/>
          <p:cNvPicPr>
            <a:picLocks noChangeAspect="1"/>
          </p:cNvPicPr>
          <p:nvPr/>
        </p:nvPicPr>
        <p:blipFill>
          <a:blip r:embed="rId2"/>
          <a:stretch>
            <a:fillRect/>
          </a:stretch>
        </p:blipFill>
        <p:spPr>
          <a:xfrm rot="21600000">
            <a:off x="2709227" y="5718048"/>
            <a:ext cx="5272404" cy="1559773"/>
          </a:xfrm>
          <a:prstGeom prst="rect">
            <a:avLst/>
          </a:prstGeom>
        </p:spPr>
      </p:pic>
      <p:sp>
        <p:nvSpPr>
          <p:cNvPr id="552" name="textbox 552"/>
          <p:cNvSpPr/>
          <p:nvPr/>
        </p:nvSpPr>
        <p:spPr>
          <a:xfrm>
            <a:off x="2335936" y="924966"/>
            <a:ext cx="6024880" cy="1089660"/>
          </a:xfrm>
          <a:prstGeom prst="rect">
            <a:avLst/>
          </a:prstGeom>
          <a:noFill/>
          <a:ln w="0" cap="flat">
            <a:noFill/>
            <a:prstDash val="solid"/>
            <a:miter lim="0"/>
          </a:ln>
        </p:spPr>
        <p:txBody>
          <a:bodyPr vert="horz" wrap="square" lIns="0" tIns="0" rIns="0" bIns="0"/>
          <a:lstStyle/>
          <a:p>
            <a:pPr algn="l" rtl="0" eaLnBrk="0">
              <a:lnSpc>
                <a:spcPct val="82436"/>
              </a:lnSpc>
              <a:tabLst/>
            </a:pPr>
            <a:endParaRPr sz="100" dirty="0">
              <a:latin typeface="Arial"/>
              <a:ea typeface="Arial"/>
              <a:cs typeface="Arial"/>
            </a:endParaRPr>
          </a:p>
          <a:p>
            <a:pPr marL="21590" algn="l" rtl="0" eaLnBrk="0">
              <a:lnSpc>
                <a:spcPct val="91000"/>
              </a:lnSpc>
              <a:tabLst/>
            </a:pPr>
            <a:r>
              <a:rPr sz="1100" kern="0" spc="-70" dirty="0">
                <a:solidFill>
                  <a:srgbClr val="000000">
                    <a:alpha val="100000"/>
                  </a:srgbClr>
                </a:solidFill>
                <a:latin typeface="KaiTi"/>
                <a:ea typeface="KaiTi"/>
                <a:cs typeface="KaiTi"/>
              </a:rPr>
              <a:t>渐降低；</a:t>
            </a:r>
            <a:endParaRPr sz="1100" dirty="0">
              <a:latin typeface="KaiTi"/>
              <a:ea typeface="KaiTi"/>
              <a:cs typeface="KaiTi"/>
            </a:endParaRPr>
          </a:p>
          <a:p>
            <a:pPr marL="17780" algn="l" rtl="0" eaLnBrk="0">
              <a:lnSpc>
                <a:spcPct val="89000"/>
              </a:lnSpc>
              <a:spcBef>
                <a:spcPts val="1145"/>
              </a:spcBef>
              <a:tabLst/>
            </a:pPr>
            <a:r>
              <a:rPr sz="1200" kern="0" spc="-30" dirty="0">
                <a:solidFill>
                  <a:srgbClr val="000000">
                    <a:alpha val="100000"/>
                  </a:srgbClr>
                </a:solidFill>
                <a:latin typeface="Times New Roman"/>
                <a:ea typeface="Times New Roman"/>
                <a:cs typeface="Times New Roman"/>
              </a:rPr>
              <a:t>(2)  </a:t>
            </a:r>
            <a:r>
              <a:rPr sz="1200" kern="0" spc="-30" dirty="0">
                <a:solidFill>
                  <a:srgbClr val="000000">
                    <a:alpha val="100000"/>
                  </a:srgbClr>
                </a:solidFill>
                <a:latin typeface="KaiTi"/>
                <a:ea typeface="KaiTi"/>
                <a:cs typeface="KaiTi"/>
              </a:rPr>
              <a:t>单质金属性逐渐增强（最外层</a:t>
            </a:r>
            <a:r>
              <a:rPr sz="1200" kern="0" spc="-40" dirty="0">
                <a:solidFill>
                  <a:srgbClr val="000000">
                    <a:alpha val="100000"/>
                  </a:srgbClr>
                </a:solidFill>
                <a:latin typeface="KaiTi"/>
                <a:ea typeface="KaiTi"/>
                <a:cs typeface="KaiTi"/>
              </a:rPr>
              <a:t>电子越来越容易失去</a:t>
            </a:r>
            <a:r>
              <a:rPr sz="1200" kern="0" spc="-60" dirty="0">
                <a:solidFill>
                  <a:srgbClr val="000000">
                    <a:alpha val="100000"/>
                  </a:srgbClr>
                </a:solidFill>
                <a:latin typeface="KaiTi"/>
                <a:ea typeface="KaiTi"/>
                <a:cs typeface="KaiTi"/>
              </a:rPr>
              <a:t>），</a:t>
            </a:r>
            <a:r>
              <a:rPr sz="1200" kern="0" spc="-40" dirty="0">
                <a:solidFill>
                  <a:srgbClr val="000000">
                    <a:alpha val="100000"/>
                  </a:srgbClr>
                </a:solidFill>
                <a:latin typeface="KaiTi"/>
                <a:ea typeface="KaiTi"/>
                <a:cs typeface="KaiTi"/>
              </a:rPr>
              <a:t>离子氧化性逐渐减弱；</a:t>
            </a:r>
            <a:endParaRPr sz="1200" dirty="0">
              <a:latin typeface="KaiTi"/>
              <a:ea typeface="KaiTi"/>
              <a:cs typeface="KaiTi"/>
            </a:endParaRPr>
          </a:p>
          <a:p>
            <a:pPr algn="l" rtl="0" eaLnBrk="0">
              <a:lnSpc>
                <a:spcPct val="108000"/>
              </a:lnSpc>
              <a:tabLst/>
            </a:pPr>
            <a:endParaRPr sz="800" dirty="0">
              <a:latin typeface="Arial"/>
              <a:ea typeface="Arial"/>
              <a:cs typeface="Arial"/>
            </a:endParaRPr>
          </a:p>
          <a:p>
            <a:pPr marL="12700" indent="5080" algn="l" rtl="0" eaLnBrk="0">
              <a:lnSpc>
                <a:spcPct val="129000"/>
              </a:lnSpc>
              <a:spcBef>
                <a:spcPts val="1"/>
              </a:spcBef>
              <a:tabLst/>
            </a:pPr>
            <a:r>
              <a:rPr sz="1200" kern="0" spc="-10" dirty="0">
                <a:solidFill>
                  <a:srgbClr val="000000">
                    <a:alpha val="100000"/>
                  </a:srgbClr>
                </a:solidFill>
                <a:latin typeface="Times New Roman"/>
                <a:ea typeface="Times New Roman"/>
                <a:cs typeface="Times New Roman"/>
              </a:rPr>
              <a:t>(3)  </a:t>
            </a:r>
            <a:r>
              <a:rPr sz="1200" kern="0" spc="-10" dirty="0">
                <a:solidFill>
                  <a:srgbClr val="000000">
                    <a:alpha val="100000"/>
                  </a:srgbClr>
                </a:solidFill>
                <a:latin typeface="KaiTi"/>
                <a:ea typeface="KaiTi"/>
                <a:cs typeface="KaiTi"/>
              </a:rPr>
              <a:t>与氧气反应产物越来越复杂，反应越来越容易且剧烈，与水反应生成碱和氢气，越来越</a:t>
            </a:r>
            <a:r>
              <a:rPr sz="1200" kern="0" spc="-40" dirty="0">
                <a:solidFill>
                  <a:srgbClr val="000000">
                    <a:alpha val="100000"/>
                  </a:srgbClr>
                </a:solidFill>
                <a:latin typeface="KaiTi"/>
                <a:ea typeface="KaiTi"/>
                <a:cs typeface="KaiTi"/>
              </a:rPr>
              <a:t>剧烈。</a:t>
            </a:r>
            <a:endParaRPr sz="1200" dirty="0">
              <a:latin typeface="KaiTi"/>
              <a:ea typeface="KaiTi"/>
              <a:cs typeface="KaiTi"/>
            </a:endParaRPr>
          </a:p>
        </p:txBody>
      </p:sp>
      <p:graphicFrame>
        <p:nvGraphicFramePr>
          <p:cNvPr id="554" name="table 554"/>
          <p:cNvGraphicFramePr>
            <a:graphicFrameLocks noGrp="1"/>
          </p:cNvGraphicFramePr>
          <p:nvPr/>
        </p:nvGraphicFramePr>
        <p:xfrm>
          <a:off x="2710739" y="5037455"/>
          <a:ext cx="5270499" cy="614045"/>
        </p:xfrm>
        <a:graphic>
          <a:graphicData uri="http://schemas.openxmlformats.org/drawingml/2006/table">
            <a:tbl>
              <a:tblPr/>
              <a:tblGrid>
                <a:gridCol w="792480"/>
                <a:gridCol w="638810"/>
                <a:gridCol w="638810"/>
                <a:gridCol w="640080"/>
                <a:gridCol w="640080"/>
                <a:gridCol w="638810"/>
                <a:gridCol w="640080"/>
                <a:gridCol w="641350"/>
              </a:tblGrid>
              <a:tr h="306070">
                <a:tc>
                  <a:txBody>
                    <a:bodyPr/>
                    <a:lstStyle/>
                    <a:p>
                      <a:pPr algn="l" rtl="0" eaLnBrk="0">
                        <a:lnSpc>
                          <a:spcPct val="103000"/>
                        </a:lnSpc>
                        <a:tabLst/>
                      </a:pPr>
                      <a:endParaRPr sz="500" dirty="0">
                        <a:latin typeface="Arial"/>
                        <a:ea typeface="Arial"/>
                        <a:cs typeface="Arial"/>
                      </a:endParaRPr>
                    </a:p>
                    <a:p>
                      <a:pPr marL="92710" algn="l" rtl="0" eaLnBrk="0">
                        <a:lnSpc>
                          <a:spcPct val="86000"/>
                        </a:lnSpc>
                        <a:spcBef>
                          <a:spcPts val="1"/>
                        </a:spcBef>
                        <a:tabLst/>
                      </a:pPr>
                      <a:r>
                        <a:rPr sz="1200" kern="0" spc="-10" dirty="0">
                          <a:solidFill>
                            <a:srgbClr val="000000">
                              <a:alpha val="100000"/>
                            </a:srgbClr>
                          </a:solidFill>
                          <a:latin typeface="KaiTi"/>
                          <a:ea typeface="KaiTi"/>
                          <a:cs typeface="KaiTi"/>
                        </a:rPr>
                        <a:t>金属元素</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5000"/>
                        </a:lnSpc>
                        <a:tabLst/>
                      </a:pPr>
                      <a:endParaRPr sz="500" dirty="0">
                        <a:latin typeface="Arial"/>
                        <a:ea typeface="Arial"/>
                        <a:cs typeface="Arial"/>
                      </a:endParaRPr>
                    </a:p>
                    <a:p>
                      <a:pPr marL="245109" algn="l" rtl="0" eaLnBrk="0">
                        <a:lnSpc>
                          <a:spcPct val="83000"/>
                        </a:lnSpc>
                        <a:tabLst/>
                      </a:pPr>
                      <a:r>
                        <a:rPr sz="1200" kern="0" spc="-10" dirty="0">
                          <a:solidFill>
                            <a:srgbClr val="000000">
                              <a:alpha val="100000"/>
                            </a:srgbClr>
                          </a:solidFill>
                          <a:latin typeface="KaiTi"/>
                          <a:ea typeface="KaiTi"/>
                          <a:cs typeface="KaiTi"/>
                        </a:rPr>
                        <a:t>锂</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5000"/>
                        </a:lnSpc>
                        <a:tabLst/>
                      </a:pPr>
                      <a:endParaRPr sz="500" dirty="0">
                        <a:latin typeface="Arial"/>
                        <a:ea typeface="Arial"/>
                        <a:cs typeface="Arial"/>
                      </a:endParaRPr>
                    </a:p>
                    <a:p>
                      <a:pPr marL="245745" algn="l" rtl="0" eaLnBrk="0">
                        <a:lnSpc>
                          <a:spcPct val="83000"/>
                        </a:lnSpc>
                        <a:tabLst/>
                      </a:pPr>
                      <a:r>
                        <a:rPr sz="1200" kern="0" spc="-10" dirty="0">
                          <a:solidFill>
                            <a:srgbClr val="EE0000">
                              <a:alpha val="100000"/>
                            </a:srgbClr>
                          </a:solidFill>
                          <a:latin typeface="KaiTi"/>
                          <a:ea typeface="KaiTi"/>
                          <a:cs typeface="KaiTi"/>
                        </a:rPr>
                        <a:t>钠</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4000"/>
                        </a:lnSpc>
                        <a:tabLst/>
                      </a:pPr>
                      <a:endParaRPr sz="500" dirty="0">
                        <a:latin typeface="Arial"/>
                        <a:ea typeface="Arial"/>
                        <a:cs typeface="Arial"/>
                      </a:endParaRPr>
                    </a:p>
                    <a:p>
                      <a:pPr marL="243840" algn="l" rtl="0" eaLnBrk="0">
                        <a:lnSpc>
                          <a:spcPct val="85000"/>
                        </a:lnSpc>
                        <a:tabLst/>
                      </a:pPr>
                      <a:r>
                        <a:rPr sz="1200" kern="0" spc="-10" dirty="0">
                          <a:solidFill>
                            <a:srgbClr val="EE0000">
                              <a:alpha val="100000"/>
                            </a:srgbClr>
                          </a:solidFill>
                          <a:latin typeface="KaiTi"/>
                          <a:ea typeface="KaiTi"/>
                          <a:cs typeface="KaiTi"/>
                        </a:rPr>
                        <a:t>钾</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4000"/>
                        </a:lnSpc>
                        <a:tabLst/>
                      </a:pPr>
                      <a:endParaRPr sz="500" dirty="0">
                        <a:latin typeface="Arial"/>
                        <a:ea typeface="Arial"/>
                        <a:cs typeface="Arial"/>
                      </a:endParaRPr>
                    </a:p>
                    <a:p>
                      <a:pPr marL="248920" algn="l" rtl="0" eaLnBrk="0">
                        <a:lnSpc>
                          <a:spcPct val="86000"/>
                        </a:lnSpc>
                        <a:spcBef>
                          <a:spcPts val="5"/>
                        </a:spcBef>
                        <a:tabLst/>
                      </a:pPr>
                      <a:r>
                        <a:rPr sz="1200" kern="0" spc="-10" dirty="0">
                          <a:solidFill>
                            <a:srgbClr val="000000">
                              <a:alpha val="100000"/>
                            </a:srgbClr>
                          </a:solidFill>
                          <a:latin typeface="KaiTi"/>
                          <a:ea typeface="KaiTi"/>
                          <a:cs typeface="KaiTi"/>
                        </a:rPr>
                        <a:t>钙</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5000"/>
                        </a:lnSpc>
                        <a:tabLst/>
                      </a:pPr>
                      <a:endParaRPr sz="500" dirty="0">
                        <a:latin typeface="Arial"/>
                        <a:ea typeface="Arial"/>
                        <a:cs typeface="Arial"/>
                      </a:endParaRPr>
                    </a:p>
                    <a:p>
                      <a:pPr marL="243205" algn="l" rtl="0" eaLnBrk="0">
                        <a:lnSpc>
                          <a:spcPct val="83000"/>
                        </a:lnSpc>
                        <a:tabLst/>
                      </a:pPr>
                      <a:r>
                        <a:rPr sz="1200" kern="0" spc="-10" dirty="0">
                          <a:solidFill>
                            <a:srgbClr val="000000">
                              <a:alpha val="100000"/>
                            </a:srgbClr>
                          </a:solidFill>
                          <a:latin typeface="KaiTi"/>
                          <a:ea typeface="KaiTi"/>
                          <a:cs typeface="KaiTi"/>
                        </a:rPr>
                        <a:t>锶</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5000"/>
                        </a:lnSpc>
                        <a:tabLst/>
                      </a:pPr>
                      <a:endParaRPr sz="500" dirty="0">
                        <a:latin typeface="Arial"/>
                        <a:ea typeface="Arial"/>
                        <a:cs typeface="Arial"/>
                      </a:endParaRPr>
                    </a:p>
                    <a:p>
                      <a:pPr marL="252095" algn="l" rtl="0" eaLnBrk="0">
                        <a:lnSpc>
                          <a:spcPct val="83000"/>
                        </a:lnSpc>
                        <a:tabLst/>
                      </a:pPr>
                      <a:r>
                        <a:rPr sz="1200" kern="0" spc="-10" dirty="0">
                          <a:solidFill>
                            <a:srgbClr val="000000">
                              <a:alpha val="100000"/>
                            </a:srgbClr>
                          </a:solidFill>
                          <a:latin typeface="KaiTi"/>
                          <a:ea typeface="KaiTi"/>
                          <a:cs typeface="KaiTi"/>
                        </a:rPr>
                        <a:t>钡</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5000"/>
                        </a:lnSpc>
                        <a:tabLst/>
                      </a:pPr>
                      <a:endParaRPr sz="500" dirty="0">
                        <a:latin typeface="Arial"/>
                        <a:ea typeface="Arial"/>
                        <a:cs typeface="Arial"/>
                      </a:endParaRPr>
                    </a:p>
                    <a:p>
                      <a:pPr marL="247650" algn="l" rtl="0" eaLnBrk="0">
                        <a:lnSpc>
                          <a:spcPct val="83000"/>
                        </a:lnSpc>
                        <a:tabLst/>
                      </a:pPr>
                      <a:r>
                        <a:rPr sz="1200" kern="0" spc="-10" dirty="0">
                          <a:solidFill>
                            <a:srgbClr val="000000">
                              <a:alpha val="100000"/>
                            </a:srgbClr>
                          </a:solidFill>
                          <a:latin typeface="KaiTi"/>
                          <a:ea typeface="KaiTi"/>
                          <a:cs typeface="KaiTi"/>
                        </a:rPr>
                        <a:t>铜</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07975">
                <a:tc>
                  <a:txBody>
                    <a:bodyPr/>
                    <a:lstStyle/>
                    <a:p>
                      <a:pPr algn="l" rtl="0" eaLnBrk="0">
                        <a:lnSpc>
                          <a:spcPct val="100000"/>
                        </a:lnSpc>
                        <a:tabLst/>
                      </a:pPr>
                      <a:endParaRPr sz="500" dirty="0">
                        <a:latin typeface="Arial"/>
                        <a:ea typeface="Arial"/>
                        <a:cs typeface="Arial"/>
                      </a:endParaRPr>
                    </a:p>
                    <a:p>
                      <a:pPr marL="248920" algn="l" rtl="0" eaLnBrk="0">
                        <a:lnSpc>
                          <a:spcPct val="87000"/>
                        </a:lnSpc>
                        <a:spcBef>
                          <a:spcPts val="4"/>
                        </a:spcBef>
                        <a:tabLst/>
                      </a:pPr>
                      <a:r>
                        <a:rPr sz="1200" kern="0" spc="-20" dirty="0">
                          <a:solidFill>
                            <a:srgbClr val="000000">
                              <a:alpha val="100000"/>
                            </a:srgbClr>
                          </a:solidFill>
                          <a:latin typeface="KaiTi"/>
                          <a:ea typeface="KaiTi"/>
                          <a:cs typeface="KaiTi"/>
                        </a:rPr>
                        <a:t>颜色</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1000"/>
                        </a:lnSpc>
                        <a:tabLst/>
                      </a:pPr>
                      <a:endParaRPr sz="500" dirty="0">
                        <a:latin typeface="Arial"/>
                        <a:ea typeface="Arial"/>
                        <a:cs typeface="Arial"/>
                      </a:endParaRPr>
                    </a:p>
                    <a:p>
                      <a:pPr marL="180975" algn="l" rtl="0" eaLnBrk="0">
                        <a:lnSpc>
                          <a:spcPct val="85000"/>
                        </a:lnSpc>
                        <a:spcBef>
                          <a:spcPts val="3"/>
                        </a:spcBef>
                        <a:tabLst/>
                      </a:pPr>
                      <a:r>
                        <a:rPr sz="1200" kern="0" spc="-40" dirty="0">
                          <a:solidFill>
                            <a:srgbClr val="000000">
                              <a:alpha val="100000"/>
                            </a:srgbClr>
                          </a:solidFill>
                          <a:latin typeface="KaiTi"/>
                          <a:ea typeface="KaiTi"/>
                          <a:cs typeface="KaiTi"/>
                        </a:rPr>
                        <a:t>紫红</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500" dirty="0">
                        <a:latin typeface="Arial"/>
                        <a:ea typeface="Arial"/>
                        <a:cs typeface="Arial"/>
                      </a:endParaRPr>
                    </a:p>
                    <a:p>
                      <a:pPr marL="248920" algn="l" rtl="0" eaLnBrk="0">
                        <a:lnSpc>
                          <a:spcPct val="84000"/>
                        </a:lnSpc>
                        <a:spcBef>
                          <a:spcPts val="5"/>
                        </a:spcBef>
                        <a:tabLst/>
                      </a:pPr>
                      <a:r>
                        <a:rPr sz="1200" kern="0" spc="-10" dirty="0">
                          <a:solidFill>
                            <a:srgbClr val="EE0000">
                              <a:alpha val="100000"/>
                            </a:srgbClr>
                          </a:solidFill>
                          <a:latin typeface="KaiTi"/>
                          <a:ea typeface="KaiTi"/>
                          <a:cs typeface="KaiTi"/>
                        </a:rPr>
                        <a:t>黄</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1000"/>
                        </a:lnSpc>
                        <a:tabLst/>
                      </a:pPr>
                      <a:endParaRPr sz="500" dirty="0">
                        <a:latin typeface="Arial"/>
                        <a:ea typeface="Arial"/>
                        <a:cs typeface="Arial"/>
                      </a:endParaRPr>
                    </a:p>
                    <a:p>
                      <a:pPr marL="259715" algn="l" rtl="0" eaLnBrk="0">
                        <a:lnSpc>
                          <a:spcPct val="85000"/>
                        </a:lnSpc>
                        <a:spcBef>
                          <a:spcPts val="3"/>
                        </a:spcBef>
                        <a:tabLst/>
                      </a:pPr>
                      <a:r>
                        <a:rPr sz="1200" kern="0" spc="-10" dirty="0">
                          <a:solidFill>
                            <a:srgbClr val="EE0000">
                              <a:alpha val="100000"/>
                            </a:srgbClr>
                          </a:solidFill>
                          <a:latin typeface="KaiTi"/>
                          <a:ea typeface="KaiTi"/>
                          <a:cs typeface="KaiTi"/>
                        </a:rPr>
                        <a:t>紫</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1000"/>
                        </a:lnSpc>
                        <a:tabLst/>
                      </a:pPr>
                      <a:endParaRPr sz="500" dirty="0">
                        <a:latin typeface="Arial"/>
                        <a:ea typeface="Arial"/>
                        <a:cs typeface="Arial"/>
                      </a:endParaRPr>
                    </a:p>
                    <a:p>
                      <a:pPr marL="169545" algn="l" rtl="0" eaLnBrk="0">
                        <a:lnSpc>
                          <a:spcPct val="83000"/>
                        </a:lnSpc>
                        <a:spcBef>
                          <a:spcPts val="4"/>
                        </a:spcBef>
                        <a:tabLst/>
                      </a:pPr>
                      <a:r>
                        <a:rPr sz="1200" kern="0" spc="-10" dirty="0">
                          <a:solidFill>
                            <a:srgbClr val="000000">
                              <a:alpha val="100000"/>
                            </a:srgbClr>
                          </a:solidFill>
                          <a:latin typeface="KaiTi"/>
                          <a:ea typeface="KaiTi"/>
                          <a:cs typeface="KaiTi"/>
                        </a:rPr>
                        <a:t>砖红</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500" dirty="0">
                        <a:latin typeface="Arial"/>
                        <a:ea typeface="Arial"/>
                        <a:cs typeface="Arial"/>
                      </a:endParaRPr>
                    </a:p>
                    <a:p>
                      <a:pPr marL="183515" algn="l" rtl="0" eaLnBrk="0">
                        <a:lnSpc>
                          <a:spcPct val="85000"/>
                        </a:lnSpc>
                        <a:spcBef>
                          <a:spcPts val="4"/>
                        </a:spcBef>
                        <a:tabLst/>
                      </a:pPr>
                      <a:r>
                        <a:rPr sz="1200" kern="0" spc="-40" dirty="0">
                          <a:solidFill>
                            <a:srgbClr val="000000">
                              <a:alpha val="100000"/>
                            </a:srgbClr>
                          </a:solidFill>
                          <a:latin typeface="KaiTi"/>
                          <a:ea typeface="KaiTi"/>
                          <a:cs typeface="KaiTi"/>
                        </a:rPr>
                        <a:t>洋红</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500" dirty="0">
                        <a:latin typeface="Arial"/>
                        <a:ea typeface="Arial"/>
                        <a:cs typeface="Arial"/>
                      </a:endParaRPr>
                    </a:p>
                    <a:p>
                      <a:pPr marL="172720" algn="l" rtl="0" eaLnBrk="0">
                        <a:lnSpc>
                          <a:spcPct val="84000"/>
                        </a:lnSpc>
                        <a:spcBef>
                          <a:spcPts val="5"/>
                        </a:spcBef>
                        <a:tabLst/>
                      </a:pPr>
                      <a:r>
                        <a:rPr sz="1200" kern="0" spc="-20" dirty="0">
                          <a:solidFill>
                            <a:srgbClr val="000000">
                              <a:alpha val="100000"/>
                            </a:srgbClr>
                          </a:solidFill>
                          <a:latin typeface="KaiTi"/>
                          <a:ea typeface="KaiTi"/>
                          <a:cs typeface="KaiTi"/>
                        </a:rPr>
                        <a:t>黄绿</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1000"/>
                        </a:lnSpc>
                        <a:tabLst/>
                      </a:pPr>
                      <a:endParaRPr sz="500" dirty="0">
                        <a:latin typeface="Arial"/>
                        <a:ea typeface="Arial"/>
                        <a:cs typeface="Arial"/>
                      </a:endParaRPr>
                    </a:p>
                    <a:p>
                      <a:pPr marL="251459" algn="l" rtl="0" eaLnBrk="0">
                        <a:lnSpc>
                          <a:spcPct val="83000"/>
                        </a:lnSpc>
                        <a:spcBef>
                          <a:spcPts val="4"/>
                        </a:spcBef>
                        <a:tabLst/>
                      </a:pPr>
                      <a:r>
                        <a:rPr sz="1200" kern="0" spc="-10" dirty="0">
                          <a:solidFill>
                            <a:srgbClr val="000000">
                              <a:alpha val="100000"/>
                            </a:srgbClr>
                          </a:solidFill>
                          <a:latin typeface="KaiTi"/>
                          <a:ea typeface="KaiTi"/>
                          <a:cs typeface="KaiTi"/>
                        </a:rPr>
                        <a:t>绿</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bl>
          </a:graphicData>
        </a:graphic>
      </p:graphicFrame>
      <p:sp>
        <p:nvSpPr>
          <p:cNvPr id="556" name="textbox 556"/>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558" name="path 558"/>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560" name="textbox 560"/>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20" dirty="0">
                <a:solidFill>
                  <a:srgbClr val="000000">
                    <a:alpha val="100000"/>
                  </a:srgbClr>
                </a:solidFill>
                <a:latin typeface="Times New Roman"/>
                <a:ea typeface="Times New Roman"/>
                <a:cs typeface="Times New Roman"/>
              </a:rPr>
              <a:t>-</a:t>
            </a:r>
            <a:r>
              <a:rPr sz="900" kern="0" spc="3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22</a:t>
            </a:r>
            <a:r>
              <a:rPr sz="900" kern="0" spc="4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2" name="rect 562"/>
          <p:cNvSpPr/>
          <p:nvPr/>
        </p:nvSpPr>
        <p:spPr>
          <a:xfrm>
            <a:off x="2348027" y="3326003"/>
            <a:ext cx="1235964" cy="198119"/>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564" name="rect 564"/>
          <p:cNvSpPr/>
          <p:nvPr/>
        </p:nvSpPr>
        <p:spPr>
          <a:xfrm>
            <a:off x="4773041" y="989025"/>
            <a:ext cx="1147876" cy="247192"/>
          </a:xfrm>
          <a:prstGeom prst="rect">
            <a:avLst/>
          </a:prstGeom>
          <a:solidFill>
            <a:srgbClr val="D3D3D3">
              <a:alpha val="100000"/>
            </a:srgbClr>
          </a:solidFill>
          <a:ln w="0" cap="flat">
            <a:noFill/>
            <a:prstDash val="solid"/>
            <a:miter lim="0"/>
          </a:ln>
        </p:spPr>
        <p:txBody>
          <a:bodyPr rtlCol="0"/>
          <a:lstStyle/>
          <a:p>
            <a:pPr algn="ctr"/>
            <a:endParaRPr lang="zh-CN" altLang="en-US"/>
          </a:p>
        </p:txBody>
      </p:sp>
      <p:sp>
        <p:nvSpPr>
          <p:cNvPr id="566" name="textbox 566"/>
          <p:cNvSpPr/>
          <p:nvPr/>
        </p:nvSpPr>
        <p:spPr>
          <a:xfrm>
            <a:off x="2340661" y="1005014"/>
            <a:ext cx="5234940" cy="2818130"/>
          </a:xfrm>
          <a:prstGeom prst="rect">
            <a:avLst/>
          </a:prstGeom>
          <a:noFill/>
          <a:ln w="0" cap="flat">
            <a:noFill/>
            <a:prstDash val="solid"/>
            <a:miter lim="0"/>
          </a:ln>
        </p:spPr>
        <p:txBody>
          <a:bodyPr vert="horz" wrap="square" lIns="0" tIns="0" rIns="0" bIns="0"/>
          <a:lstStyle/>
          <a:p>
            <a:pPr algn="l" rtl="0" eaLnBrk="0">
              <a:lnSpc>
                <a:spcPct val="77219"/>
              </a:lnSpc>
              <a:tabLst/>
            </a:pPr>
            <a:endParaRPr sz="100" dirty="0">
              <a:latin typeface="Arial"/>
              <a:ea typeface="Arial"/>
              <a:cs typeface="Arial"/>
            </a:endParaRPr>
          </a:p>
          <a:p>
            <a:pPr marL="2449830" algn="l" rtl="0" eaLnBrk="0">
              <a:lnSpc>
                <a:spcPct val="90000"/>
              </a:lnSpc>
              <a:tabLst/>
            </a:pPr>
            <a:r>
              <a:rPr sz="1500" b="1" kern="0" spc="-80" dirty="0">
                <a:solidFill>
                  <a:srgbClr val="EE0000">
                    <a:alpha val="100000"/>
                  </a:srgbClr>
                </a:solidFill>
                <a:latin typeface="KaiTi"/>
                <a:ea typeface="KaiTi"/>
                <a:cs typeface="KaiTi"/>
              </a:rPr>
              <a:t>第</a:t>
            </a:r>
            <a:r>
              <a:rPr sz="1500" kern="0" spc="-290" dirty="0">
                <a:solidFill>
                  <a:srgbClr val="EE0000">
                    <a:alpha val="100000"/>
                  </a:srgbClr>
                </a:solidFill>
                <a:latin typeface="KaiTi"/>
                <a:ea typeface="KaiTi"/>
                <a:cs typeface="KaiTi"/>
              </a:rPr>
              <a:t> </a:t>
            </a:r>
            <a:r>
              <a:rPr sz="1500" b="1" kern="0" spc="-80" dirty="0">
                <a:solidFill>
                  <a:srgbClr val="EE0000">
                    <a:alpha val="100000"/>
                  </a:srgbClr>
                </a:solidFill>
                <a:latin typeface="Times New Roman"/>
                <a:ea typeface="Times New Roman"/>
                <a:cs typeface="Times New Roman"/>
              </a:rPr>
              <a:t>6</a:t>
            </a:r>
            <a:r>
              <a:rPr sz="1500" b="1" kern="0" spc="70" dirty="0">
                <a:solidFill>
                  <a:srgbClr val="EE0000">
                    <a:alpha val="100000"/>
                  </a:srgbClr>
                </a:solidFill>
                <a:latin typeface="Times New Roman"/>
                <a:ea typeface="Times New Roman"/>
                <a:cs typeface="Times New Roman"/>
              </a:rPr>
              <a:t> </a:t>
            </a:r>
            <a:r>
              <a:rPr sz="1500" b="1" kern="0" spc="-80" dirty="0">
                <a:solidFill>
                  <a:srgbClr val="EE0000">
                    <a:alpha val="100000"/>
                  </a:srgbClr>
                </a:solidFill>
                <a:latin typeface="KaiTi"/>
                <a:ea typeface="KaiTi"/>
                <a:cs typeface="KaiTi"/>
              </a:rPr>
              <a:t>章</a:t>
            </a:r>
            <a:r>
              <a:rPr sz="1500" kern="0" spc="70" dirty="0">
                <a:solidFill>
                  <a:srgbClr val="EE0000">
                    <a:alpha val="100000"/>
                  </a:srgbClr>
                </a:solidFill>
                <a:latin typeface="KaiTi"/>
                <a:ea typeface="KaiTi"/>
                <a:cs typeface="KaiTi"/>
              </a:rPr>
              <a:t>  </a:t>
            </a:r>
            <a:r>
              <a:rPr sz="1500" b="1" kern="0" spc="-80" dirty="0">
                <a:solidFill>
                  <a:srgbClr val="EE0000">
                    <a:alpha val="100000"/>
                  </a:srgbClr>
                </a:solidFill>
                <a:latin typeface="KaiTi"/>
                <a:ea typeface="KaiTi"/>
                <a:cs typeface="KaiTi"/>
              </a:rPr>
              <a:t>溶液</a:t>
            </a:r>
            <a:endParaRPr sz="1500" dirty="0">
              <a:latin typeface="KaiTi"/>
              <a:ea typeface="KaiTi"/>
              <a:cs typeface="KaiTi"/>
            </a:endParaRPr>
          </a:p>
          <a:p>
            <a:pPr algn="l" rtl="0" eaLnBrk="0">
              <a:lnSpc>
                <a:spcPct val="107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marL="15240" algn="l" rtl="0" eaLnBrk="0">
              <a:lnSpc>
                <a:spcPct val="84000"/>
              </a:lnSpc>
              <a:spcBef>
                <a:spcPts val="361"/>
              </a:spcBef>
              <a:tabLst/>
            </a:pPr>
            <a:r>
              <a:rPr sz="1200" b="1" kern="0" spc="-20" dirty="0">
                <a:solidFill>
                  <a:srgbClr val="000000">
                    <a:alpha val="100000"/>
                  </a:srgbClr>
                </a:solidFill>
                <a:latin typeface="KaiTi"/>
                <a:ea typeface="KaiTi"/>
                <a:cs typeface="KaiTi"/>
              </a:rPr>
              <a:t>一、词汇储备</a:t>
            </a:r>
            <a:endParaRPr sz="1200" dirty="0">
              <a:latin typeface="KaiTi"/>
              <a:ea typeface="KaiTi"/>
              <a:cs typeface="KaiTi"/>
            </a:endParaRPr>
          </a:p>
          <a:p>
            <a:pPr marL="24765" algn="l" rtl="0" eaLnBrk="0">
              <a:lnSpc>
                <a:spcPts val="1809"/>
              </a:lnSpc>
              <a:spcBef>
                <a:spcPts val="1225"/>
              </a:spcBef>
              <a:tabLst/>
            </a:pPr>
            <a:r>
              <a:rPr sz="1200" kern="0" spc="-10" dirty="0">
                <a:solidFill>
                  <a:srgbClr val="000000">
                    <a:alpha val="100000"/>
                  </a:srgbClr>
                </a:solidFill>
                <a:latin typeface="Times New Roman"/>
                <a:ea typeface="Times New Roman"/>
                <a:cs typeface="Times New Roman"/>
              </a:rPr>
              <a:t>1.  </a:t>
            </a:r>
            <a:r>
              <a:rPr sz="1200" kern="0" spc="-10" dirty="0">
                <a:solidFill>
                  <a:srgbClr val="000000">
                    <a:alpha val="100000"/>
                  </a:srgbClr>
                </a:solidFill>
                <a:latin typeface="Microsoft YaHei"/>
                <a:ea typeface="Microsoft YaHei"/>
                <a:cs typeface="Microsoft YaHei"/>
              </a:rPr>
              <a:t>溶液         </a:t>
            </a:r>
            <a:r>
              <a:rPr sz="1200" kern="0" spc="-10" dirty="0">
                <a:solidFill>
                  <a:srgbClr val="000000">
                    <a:alpha val="100000"/>
                  </a:srgbClr>
                </a:solidFill>
                <a:latin typeface="Times New Roman"/>
                <a:ea typeface="Times New Roman"/>
                <a:cs typeface="Times New Roman"/>
              </a:rPr>
              <a:t>2.  </a:t>
            </a:r>
            <a:r>
              <a:rPr sz="1200" kern="0" spc="-10" dirty="0">
                <a:solidFill>
                  <a:srgbClr val="000000">
                    <a:alpha val="100000"/>
                  </a:srgbClr>
                </a:solidFill>
                <a:latin typeface="Microsoft YaHei"/>
                <a:ea typeface="Microsoft YaHei"/>
                <a:cs typeface="Microsoft YaHei"/>
              </a:rPr>
              <a:t>溶剂</a:t>
            </a:r>
            <a:r>
              <a:rPr sz="1200" kern="0" spc="-2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Times New Roman"/>
                <a:ea typeface="Times New Roman"/>
                <a:cs typeface="Times New Roman"/>
              </a:rPr>
              <a:t>3.  </a:t>
            </a:r>
            <a:r>
              <a:rPr sz="1200" kern="0" spc="-20" dirty="0">
                <a:solidFill>
                  <a:srgbClr val="000000">
                    <a:alpha val="100000"/>
                  </a:srgbClr>
                </a:solidFill>
                <a:latin typeface="Microsoft YaHei"/>
                <a:ea typeface="Microsoft YaHei"/>
                <a:cs typeface="Microsoft YaHei"/>
              </a:rPr>
              <a:t>溶质           </a:t>
            </a:r>
            <a:r>
              <a:rPr sz="1200" kern="0" spc="-20" dirty="0">
                <a:solidFill>
                  <a:srgbClr val="000000">
                    <a:alpha val="100000"/>
                  </a:srgbClr>
                </a:solidFill>
                <a:latin typeface="Times New Roman"/>
                <a:ea typeface="Times New Roman"/>
                <a:cs typeface="Times New Roman"/>
              </a:rPr>
              <a:t>4.  </a:t>
            </a:r>
            <a:r>
              <a:rPr sz="1200" kern="0" spc="-20" dirty="0">
                <a:solidFill>
                  <a:srgbClr val="000000">
                    <a:alpha val="100000"/>
                  </a:srgbClr>
                </a:solidFill>
                <a:latin typeface="Microsoft YaHei"/>
                <a:ea typeface="Microsoft YaHei"/>
                <a:cs typeface="Microsoft YaHei"/>
              </a:rPr>
              <a:t>溶解         </a:t>
            </a:r>
            <a:r>
              <a:rPr sz="1200" kern="0" spc="-20" dirty="0">
                <a:solidFill>
                  <a:srgbClr val="000000">
                    <a:alpha val="100000"/>
                  </a:srgbClr>
                </a:solidFill>
                <a:latin typeface="Times New Roman"/>
                <a:ea typeface="Times New Roman"/>
                <a:cs typeface="Times New Roman"/>
              </a:rPr>
              <a:t>5.  </a:t>
            </a:r>
            <a:r>
              <a:rPr sz="1200" kern="0" spc="-20" dirty="0">
                <a:solidFill>
                  <a:srgbClr val="000000">
                    <a:alpha val="100000"/>
                  </a:srgbClr>
                </a:solidFill>
                <a:latin typeface="Microsoft YaHei"/>
                <a:ea typeface="Microsoft YaHei"/>
                <a:cs typeface="Microsoft YaHei"/>
              </a:rPr>
              <a:t>分散         </a:t>
            </a:r>
            <a:r>
              <a:rPr sz="1200" kern="0" spc="-20" dirty="0">
                <a:solidFill>
                  <a:srgbClr val="000000">
                    <a:alpha val="100000"/>
                  </a:srgbClr>
                </a:solidFill>
                <a:latin typeface="Times New Roman"/>
                <a:ea typeface="Times New Roman"/>
                <a:cs typeface="Times New Roman"/>
              </a:rPr>
              <a:t>6.   </a:t>
            </a:r>
            <a:r>
              <a:rPr sz="1200" kern="0" spc="-20" dirty="0">
                <a:solidFill>
                  <a:srgbClr val="000000">
                    <a:alpha val="100000"/>
                  </a:srgbClr>
                </a:solidFill>
                <a:latin typeface="Microsoft YaHei"/>
                <a:ea typeface="Microsoft YaHei"/>
                <a:cs typeface="Microsoft YaHei"/>
              </a:rPr>
              <a:t>悬浊液</a:t>
            </a:r>
            <a:endParaRPr sz="1200" dirty="0">
              <a:latin typeface="Microsoft YaHei"/>
              <a:ea typeface="Microsoft YaHei"/>
              <a:cs typeface="Microsoft YaHei"/>
            </a:endParaRPr>
          </a:p>
          <a:p>
            <a:pPr algn="l" rtl="0" eaLnBrk="0">
              <a:lnSpc>
                <a:spcPct val="113000"/>
              </a:lnSpc>
              <a:tabLst/>
            </a:pPr>
            <a:endParaRPr sz="1000" dirty="0">
              <a:latin typeface="Arial"/>
              <a:ea typeface="Arial"/>
              <a:cs typeface="Arial"/>
            </a:endParaRPr>
          </a:p>
          <a:p>
            <a:pPr marL="12700" algn="l" rtl="0" eaLnBrk="0">
              <a:lnSpc>
                <a:spcPts val="1809"/>
              </a:lnSpc>
              <a:spcBef>
                <a:spcPts val="363"/>
              </a:spcBef>
              <a:tabLst/>
            </a:pPr>
            <a:r>
              <a:rPr sz="1200" kern="0" spc="-10" dirty="0">
                <a:solidFill>
                  <a:srgbClr val="000000">
                    <a:alpha val="100000"/>
                  </a:srgbClr>
                </a:solidFill>
                <a:latin typeface="Times New Roman"/>
                <a:ea typeface="Times New Roman"/>
                <a:cs typeface="Times New Roman"/>
              </a:rPr>
              <a:t>7.  </a:t>
            </a:r>
            <a:r>
              <a:rPr sz="1200" kern="0" spc="-10" dirty="0">
                <a:solidFill>
                  <a:srgbClr val="000000">
                    <a:alpha val="100000"/>
                  </a:srgbClr>
                </a:solidFill>
                <a:latin typeface="Microsoft YaHei"/>
                <a:ea typeface="Microsoft YaHei"/>
                <a:cs typeface="Microsoft YaHei"/>
              </a:rPr>
              <a:t>乳浊液       </a:t>
            </a:r>
            <a:r>
              <a:rPr sz="1200" kern="0" spc="-10" dirty="0">
                <a:solidFill>
                  <a:srgbClr val="000000">
                    <a:alpha val="100000"/>
                  </a:srgbClr>
                </a:solidFill>
                <a:latin typeface="Times New Roman"/>
                <a:ea typeface="Times New Roman"/>
                <a:cs typeface="Times New Roman"/>
              </a:rPr>
              <a:t>8.  </a:t>
            </a:r>
            <a:r>
              <a:rPr sz="1200" kern="0" spc="-10" dirty="0">
                <a:solidFill>
                  <a:srgbClr val="000000">
                    <a:alpha val="100000"/>
                  </a:srgbClr>
                </a:solidFill>
                <a:latin typeface="Microsoft YaHei"/>
                <a:ea typeface="Microsoft YaHei"/>
                <a:cs typeface="Microsoft YaHei"/>
              </a:rPr>
              <a:t>饱和溶液       </a:t>
            </a:r>
            <a:r>
              <a:rPr sz="1200" kern="0" spc="-10" dirty="0">
                <a:solidFill>
                  <a:srgbClr val="000000">
                    <a:alpha val="100000"/>
                  </a:srgbClr>
                </a:solidFill>
                <a:latin typeface="Times New Roman"/>
                <a:ea typeface="Times New Roman"/>
                <a:cs typeface="Times New Roman"/>
              </a:rPr>
              <a:t>9.</a:t>
            </a:r>
            <a:r>
              <a:rPr sz="1200" kern="0" spc="4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Microsoft YaHei"/>
                <a:ea typeface="Microsoft YaHei"/>
                <a:cs typeface="Microsoft YaHei"/>
              </a:rPr>
              <a:t>不饱和溶液 </a:t>
            </a:r>
            <a:r>
              <a:rPr sz="1200" kern="0" spc="-2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Times New Roman"/>
                <a:ea typeface="Times New Roman"/>
                <a:cs typeface="Times New Roman"/>
              </a:rPr>
              <a:t>10.</a:t>
            </a:r>
            <a:r>
              <a:rPr sz="1200" kern="0" spc="4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Microsoft YaHei"/>
                <a:ea typeface="Microsoft YaHei"/>
                <a:cs typeface="Microsoft YaHei"/>
              </a:rPr>
              <a:t>溶解度        </a:t>
            </a:r>
            <a:r>
              <a:rPr sz="1200" kern="0" spc="-20" dirty="0">
                <a:solidFill>
                  <a:srgbClr val="000000">
                    <a:alpha val="100000"/>
                  </a:srgbClr>
                </a:solidFill>
                <a:latin typeface="Times New Roman"/>
                <a:ea typeface="Times New Roman"/>
                <a:cs typeface="Times New Roman"/>
              </a:rPr>
              <a:t>11.  </a:t>
            </a:r>
            <a:r>
              <a:rPr sz="1200" kern="0" spc="-20" dirty="0">
                <a:solidFill>
                  <a:srgbClr val="000000">
                    <a:alpha val="100000"/>
                  </a:srgbClr>
                </a:solidFill>
                <a:latin typeface="Microsoft YaHei"/>
                <a:ea typeface="Microsoft YaHei"/>
                <a:cs typeface="Microsoft YaHei"/>
              </a:rPr>
              <a:t>质量分数</a:t>
            </a:r>
            <a:endParaRPr sz="1200" dirty="0">
              <a:latin typeface="Microsoft YaHei"/>
              <a:ea typeface="Microsoft YaHei"/>
              <a:cs typeface="Microsoft YaHei"/>
            </a:endParaRPr>
          </a:p>
          <a:p>
            <a:pPr algn="l" rtl="0" eaLnBrk="0">
              <a:lnSpc>
                <a:spcPct val="139000"/>
              </a:lnSpc>
              <a:tabLst/>
            </a:pPr>
            <a:endParaRPr sz="1000" dirty="0">
              <a:latin typeface="Arial"/>
              <a:ea typeface="Arial"/>
              <a:cs typeface="Arial"/>
            </a:endParaRPr>
          </a:p>
          <a:p>
            <a:pPr algn="l" rtl="0" eaLnBrk="0">
              <a:lnSpc>
                <a:spcPct val="140000"/>
              </a:lnSpc>
              <a:tabLst/>
            </a:pPr>
            <a:endParaRPr sz="1000" dirty="0">
              <a:latin typeface="Arial"/>
              <a:ea typeface="Arial"/>
              <a:cs typeface="Arial"/>
            </a:endParaRPr>
          </a:p>
          <a:p>
            <a:pPr marL="13334" algn="l" rtl="0" eaLnBrk="0">
              <a:lnSpc>
                <a:spcPct val="83000"/>
              </a:lnSpc>
              <a:spcBef>
                <a:spcPts val="361"/>
              </a:spcBef>
              <a:tabLst/>
            </a:pPr>
            <a:r>
              <a:rPr sz="1200" b="1" kern="0" spc="-20" dirty="0">
                <a:solidFill>
                  <a:srgbClr val="000000">
                    <a:alpha val="100000"/>
                  </a:srgbClr>
                </a:solidFill>
                <a:latin typeface="KaiTi"/>
                <a:ea typeface="KaiTi"/>
                <a:cs typeface="KaiTi"/>
              </a:rPr>
              <a:t>二、知识点总结</a:t>
            </a:r>
            <a:endParaRPr sz="1200" dirty="0">
              <a:latin typeface="KaiTi"/>
              <a:ea typeface="KaiTi"/>
              <a:cs typeface="KaiTi"/>
            </a:endParaRPr>
          </a:p>
          <a:p>
            <a:pPr marL="12700" algn="l" rtl="0" eaLnBrk="0">
              <a:lnSpc>
                <a:spcPct val="90000"/>
              </a:lnSpc>
              <a:spcBef>
                <a:spcPts val="1122"/>
              </a:spcBef>
              <a:tabLst/>
            </a:pPr>
            <a:r>
              <a:rPr sz="1200" b="1" kern="0" spc="-20" dirty="0">
                <a:solidFill>
                  <a:srgbClr val="000000">
                    <a:alpha val="100000"/>
                  </a:srgbClr>
                </a:solidFill>
                <a:latin typeface="KaiTi"/>
                <a:ea typeface="KaiTi"/>
                <a:cs typeface="KaiTi"/>
              </a:rPr>
              <a:t>知识点</a:t>
            </a:r>
            <a:r>
              <a:rPr sz="1200" kern="0" spc="-240" dirty="0">
                <a:solidFill>
                  <a:srgbClr val="000000">
                    <a:alpha val="100000"/>
                  </a:srgbClr>
                </a:solidFill>
                <a:latin typeface="KaiTi"/>
                <a:ea typeface="KaiTi"/>
                <a:cs typeface="KaiTi"/>
              </a:rPr>
              <a:t> </a:t>
            </a:r>
            <a:r>
              <a:rPr sz="1200" b="1" kern="0" spc="-20" dirty="0">
                <a:solidFill>
                  <a:srgbClr val="000000">
                    <a:alpha val="100000"/>
                  </a:srgbClr>
                </a:solidFill>
                <a:latin typeface="Times New Roman"/>
                <a:ea typeface="Times New Roman"/>
                <a:cs typeface="Times New Roman"/>
              </a:rPr>
              <a:t>6-1</a:t>
            </a:r>
            <a:r>
              <a:rPr sz="1200" b="1" kern="0" spc="-20" dirty="0">
                <a:solidFill>
                  <a:srgbClr val="000000">
                    <a:alpha val="100000"/>
                  </a:srgbClr>
                </a:solidFill>
                <a:latin typeface="KaiTi"/>
                <a:ea typeface="KaiTi"/>
                <a:cs typeface="KaiTi"/>
              </a:rPr>
              <a:t>：</a:t>
            </a:r>
            <a:r>
              <a:rPr sz="1200" kern="0" spc="120" dirty="0">
                <a:solidFill>
                  <a:srgbClr val="000000">
                    <a:alpha val="100000"/>
                  </a:srgbClr>
                </a:solidFill>
                <a:latin typeface="KaiTi"/>
                <a:ea typeface="KaiTi"/>
                <a:cs typeface="KaiTi"/>
              </a:rPr>
              <a:t> </a:t>
            </a:r>
            <a:r>
              <a:rPr sz="1200" b="1" kern="0" spc="-20" dirty="0">
                <a:solidFill>
                  <a:srgbClr val="000000">
                    <a:alpha val="100000"/>
                  </a:srgbClr>
                </a:solidFill>
                <a:latin typeface="KaiTi"/>
                <a:ea typeface="KaiTi"/>
                <a:cs typeface="KaiTi"/>
              </a:rPr>
              <a:t>溶液</a:t>
            </a:r>
            <a:endParaRPr sz="1200" dirty="0">
              <a:latin typeface="KaiTi"/>
              <a:ea typeface="KaiTi"/>
              <a:cs typeface="KaiTi"/>
            </a:endParaRPr>
          </a:p>
          <a:p>
            <a:pPr algn="l" rtl="0" eaLnBrk="0">
              <a:lnSpc>
                <a:spcPct val="108000"/>
              </a:lnSpc>
              <a:tabLst/>
            </a:pPr>
            <a:endParaRPr sz="800" dirty="0">
              <a:latin typeface="Arial"/>
              <a:ea typeface="Arial"/>
              <a:cs typeface="Arial"/>
            </a:endParaRPr>
          </a:p>
          <a:p>
            <a:pPr algn="l" rtl="0" eaLnBrk="0">
              <a:lnSpc>
                <a:spcPct val="6187"/>
              </a:lnSpc>
              <a:tabLst/>
            </a:pPr>
            <a:endParaRPr sz="100" dirty="0">
              <a:latin typeface="Arial"/>
              <a:ea typeface="Arial"/>
              <a:cs typeface="Arial"/>
            </a:endParaRPr>
          </a:p>
          <a:p>
            <a:pPr marL="13334" algn="l" rtl="0" eaLnBrk="0">
              <a:lnSpc>
                <a:spcPct val="90000"/>
              </a:lnSpc>
              <a:tabLst/>
            </a:pPr>
            <a:r>
              <a:rPr sz="1200" kern="0" spc="-20" dirty="0">
                <a:solidFill>
                  <a:srgbClr val="0101FF">
                    <a:alpha val="100000"/>
                  </a:srgbClr>
                </a:solidFill>
                <a:latin typeface="Times New Roman"/>
                <a:ea typeface="Times New Roman"/>
                <a:cs typeface="Times New Roman"/>
              </a:rPr>
              <a:t>6-1-1</a:t>
            </a:r>
            <a:r>
              <a:rPr sz="1200" kern="0" spc="90" dirty="0">
                <a:solidFill>
                  <a:srgbClr val="0101FF">
                    <a:alpha val="100000"/>
                  </a:srgbClr>
                </a:solidFill>
                <a:latin typeface="Times New Roman"/>
                <a:ea typeface="Times New Roman"/>
                <a:cs typeface="Times New Roman"/>
              </a:rPr>
              <a:t>  </a:t>
            </a:r>
            <a:r>
              <a:rPr sz="1200" kern="0" spc="-20" dirty="0">
                <a:solidFill>
                  <a:srgbClr val="0101FF">
                    <a:alpha val="100000"/>
                  </a:srgbClr>
                </a:solidFill>
                <a:latin typeface="KaiTi"/>
                <a:ea typeface="KaiTi"/>
                <a:cs typeface="KaiTi"/>
              </a:rPr>
              <a:t>溶液的相关概念</a:t>
            </a:r>
            <a:endParaRPr sz="1200" dirty="0">
              <a:latin typeface="KaiTi"/>
              <a:ea typeface="KaiTi"/>
              <a:cs typeface="KaiTi"/>
            </a:endParaRPr>
          </a:p>
        </p:txBody>
      </p:sp>
      <p:graphicFrame>
        <p:nvGraphicFramePr>
          <p:cNvPr id="568" name="table 568"/>
          <p:cNvGraphicFramePr>
            <a:graphicFrameLocks noGrp="1"/>
          </p:cNvGraphicFramePr>
          <p:nvPr/>
        </p:nvGraphicFramePr>
        <p:xfrm>
          <a:off x="2373935" y="8232395"/>
          <a:ext cx="5944235" cy="1499235"/>
        </p:xfrm>
        <a:graphic>
          <a:graphicData uri="http://schemas.openxmlformats.org/drawingml/2006/table">
            <a:tbl>
              <a:tblPr/>
              <a:tblGrid>
                <a:gridCol w="808990"/>
                <a:gridCol w="631190"/>
                <a:gridCol w="1531620"/>
                <a:gridCol w="1620520"/>
                <a:gridCol w="1351915"/>
              </a:tblGrid>
              <a:tr h="306070">
                <a:tc gridSpan="2">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4000"/>
                        </a:lnSpc>
                        <a:tabLst/>
                      </a:pPr>
                      <a:endParaRPr sz="500" dirty="0">
                        <a:latin typeface="Arial"/>
                        <a:ea typeface="Arial"/>
                        <a:cs typeface="Arial"/>
                      </a:endParaRPr>
                    </a:p>
                    <a:p>
                      <a:pPr marL="626110" algn="l" rtl="0" eaLnBrk="0">
                        <a:lnSpc>
                          <a:spcPct val="84000"/>
                        </a:lnSpc>
                        <a:spcBef>
                          <a:spcPts val="1"/>
                        </a:spcBef>
                        <a:tabLst/>
                      </a:pPr>
                      <a:r>
                        <a:rPr sz="1200" b="1" kern="0" spc="-40" dirty="0">
                          <a:solidFill>
                            <a:srgbClr val="0101FF">
                              <a:alpha val="100000"/>
                            </a:srgbClr>
                          </a:solidFill>
                          <a:latin typeface="KaiTi"/>
                          <a:ea typeface="KaiTi"/>
                          <a:cs typeface="KaiTi"/>
                        </a:rPr>
                        <a:t>溶液</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5000"/>
                        </a:lnSpc>
                        <a:tabLst/>
                      </a:pPr>
                      <a:endParaRPr sz="500" dirty="0">
                        <a:latin typeface="Arial"/>
                        <a:ea typeface="Arial"/>
                        <a:cs typeface="Arial"/>
                      </a:endParaRPr>
                    </a:p>
                    <a:p>
                      <a:pPr marL="589915" algn="l" rtl="0" eaLnBrk="0">
                        <a:lnSpc>
                          <a:spcPct val="83000"/>
                        </a:lnSpc>
                        <a:tabLst/>
                      </a:pPr>
                      <a:r>
                        <a:rPr sz="1200" b="1" kern="0" spc="-30" dirty="0">
                          <a:solidFill>
                            <a:srgbClr val="0101FF">
                              <a:alpha val="100000"/>
                            </a:srgbClr>
                          </a:solidFill>
                          <a:latin typeface="KaiTi"/>
                          <a:ea typeface="KaiTi"/>
                          <a:cs typeface="KaiTi"/>
                        </a:rPr>
                        <a:t>乳浊液</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5000"/>
                        </a:lnSpc>
                        <a:tabLst/>
                      </a:pPr>
                      <a:endParaRPr sz="500" dirty="0">
                        <a:latin typeface="Arial"/>
                        <a:ea typeface="Arial"/>
                        <a:cs typeface="Arial"/>
                      </a:endParaRPr>
                    </a:p>
                    <a:p>
                      <a:pPr marL="459105" algn="l" rtl="0" eaLnBrk="0">
                        <a:lnSpc>
                          <a:spcPct val="83000"/>
                        </a:lnSpc>
                        <a:tabLst/>
                      </a:pPr>
                      <a:r>
                        <a:rPr sz="1200" b="1" kern="0" spc="-40" dirty="0">
                          <a:solidFill>
                            <a:srgbClr val="0101FF">
                              <a:alpha val="100000"/>
                            </a:srgbClr>
                          </a:solidFill>
                          <a:latin typeface="KaiTi"/>
                          <a:ea typeface="KaiTi"/>
                          <a:cs typeface="KaiTi"/>
                        </a:rPr>
                        <a:t>悬浊液</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r>
              <a:tr h="600075">
                <a:tc gridSpan="2">
                  <a:txBody>
                    <a:bodyPr/>
                    <a:lstStyle/>
                    <a:p>
                      <a:pPr algn="l" rtl="0" eaLnBrk="0">
                        <a:lnSpc>
                          <a:spcPct val="148000"/>
                        </a:lnSpc>
                        <a:tabLst/>
                      </a:pPr>
                      <a:endParaRPr sz="1000" dirty="0">
                        <a:latin typeface="Arial"/>
                        <a:ea typeface="Arial"/>
                        <a:cs typeface="Arial"/>
                      </a:endParaRPr>
                    </a:p>
                    <a:p>
                      <a:pPr algn="l" rtl="0" eaLnBrk="0">
                        <a:lnSpc>
                          <a:spcPct val="6900"/>
                        </a:lnSpc>
                        <a:tabLst/>
                      </a:pPr>
                      <a:endParaRPr sz="100" dirty="0">
                        <a:latin typeface="Arial"/>
                        <a:ea typeface="Arial"/>
                        <a:cs typeface="Arial"/>
                      </a:endParaRPr>
                    </a:p>
                    <a:p>
                      <a:pPr marL="581025" algn="l" rtl="0" eaLnBrk="0">
                        <a:lnSpc>
                          <a:spcPct val="83000"/>
                        </a:lnSpc>
                        <a:tabLst/>
                      </a:pPr>
                      <a:r>
                        <a:rPr sz="1200" b="1" kern="0" spc="-40" dirty="0">
                          <a:solidFill>
                            <a:srgbClr val="0101FF">
                              <a:alpha val="100000"/>
                            </a:srgbClr>
                          </a:solidFill>
                          <a:latin typeface="KaiTi"/>
                          <a:ea typeface="KaiTi"/>
                          <a:cs typeface="KaiTi"/>
                        </a:rPr>
                        <a:t>定义</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marL="108585" indent="-1905" algn="l" rtl="0" eaLnBrk="0">
                        <a:lnSpc>
                          <a:spcPct val="128000"/>
                        </a:lnSpc>
                        <a:spcBef>
                          <a:spcPts val="1"/>
                        </a:spcBef>
                        <a:tabLst/>
                      </a:pPr>
                      <a:r>
                        <a:rPr sz="1000" kern="0" spc="40" dirty="0">
                          <a:solidFill>
                            <a:srgbClr val="000000">
                              <a:alpha val="100000"/>
                            </a:srgbClr>
                          </a:solidFill>
                          <a:latin typeface="KaiTi"/>
                          <a:ea typeface="KaiTi"/>
                          <a:cs typeface="KaiTi"/>
                        </a:rPr>
                        <a:t>一种或几种物质分散到</a:t>
                      </a:r>
                      <a:r>
                        <a:rPr sz="1000" kern="0" spc="40" dirty="0">
                          <a:solidFill>
                            <a:srgbClr val="000000">
                              <a:alpha val="100000"/>
                            </a:srgbClr>
                          </a:solidFill>
                          <a:latin typeface="KaiTi"/>
                          <a:ea typeface="KaiTi"/>
                          <a:cs typeface="KaiTi"/>
                        </a:rPr>
                        <a:t>另一种物质中，形成的</a:t>
                      </a:r>
                      <a:r>
                        <a:rPr sz="1000" kern="0" spc="100" dirty="0">
                          <a:solidFill>
                            <a:srgbClr val="000000">
                              <a:alpha val="100000"/>
                            </a:srgbClr>
                          </a:solidFill>
                          <a:latin typeface="KaiTi"/>
                          <a:ea typeface="KaiTi"/>
                          <a:cs typeface="KaiTi"/>
                        </a:rPr>
                        <a:t>均一、稳定的混合物</a:t>
                      </a:r>
                      <a:endParaRPr sz="1000" dirty="0">
                        <a:latin typeface="KaiTi"/>
                        <a:ea typeface="KaiTi"/>
                        <a:cs typeface="KaiTi"/>
                      </a:endParaRPr>
                    </a:p>
                  </a:txBody>
                  <a:tcPr marL="0" marR="0" marT="185"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7000"/>
                        </a:lnSpc>
                        <a:tabLst/>
                      </a:pPr>
                      <a:endParaRPr sz="200" dirty="0">
                        <a:latin typeface="Arial"/>
                        <a:ea typeface="Arial"/>
                        <a:cs typeface="Arial"/>
                      </a:endParaRPr>
                    </a:p>
                    <a:p>
                      <a:pPr marL="83820" algn="l" rtl="0" eaLnBrk="0">
                        <a:lnSpc>
                          <a:spcPct val="88000"/>
                        </a:lnSpc>
                        <a:spcBef>
                          <a:spcPts val="2"/>
                        </a:spcBef>
                        <a:tabLst/>
                      </a:pPr>
                      <a:r>
                        <a:rPr sz="1000" kern="0" spc="40" dirty="0">
                          <a:solidFill>
                            <a:srgbClr val="000000">
                              <a:alpha val="100000"/>
                            </a:srgbClr>
                          </a:solidFill>
                          <a:latin typeface="KaiTi"/>
                          <a:ea typeface="KaiTi"/>
                          <a:cs typeface="KaiTi"/>
                        </a:rPr>
                        <a:t>一种</a:t>
                      </a:r>
                      <a:r>
                        <a:rPr sz="1000" kern="0" spc="40" dirty="0">
                          <a:solidFill>
                            <a:srgbClr val="0101FF">
                              <a:alpha val="100000"/>
                            </a:srgbClr>
                          </a:solidFill>
                          <a:latin typeface="KaiTi"/>
                          <a:ea typeface="KaiTi"/>
                          <a:cs typeface="KaiTi"/>
                        </a:rPr>
                        <a:t>液体以小液滴</a:t>
                      </a:r>
                      <a:r>
                        <a:rPr sz="1000" kern="0" spc="40" dirty="0">
                          <a:solidFill>
                            <a:srgbClr val="000000">
                              <a:alpha val="100000"/>
                            </a:srgbClr>
                          </a:solidFill>
                          <a:latin typeface="KaiTi"/>
                          <a:ea typeface="KaiTi"/>
                          <a:cs typeface="KaiTi"/>
                        </a:rPr>
                        <a:t>的形式</a:t>
                      </a:r>
                      <a:endParaRPr sz="1000" dirty="0">
                        <a:latin typeface="KaiTi"/>
                        <a:ea typeface="KaiTi"/>
                        <a:cs typeface="KaiTi"/>
                      </a:endParaRPr>
                    </a:p>
                    <a:p>
                      <a:pPr marL="83185" algn="l" rtl="0" eaLnBrk="0">
                        <a:lnSpc>
                          <a:spcPct val="88000"/>
                        </a:lnSpc>
                        <a:spcBef>
                          <a:spcPts val="504"/>
                        </a:spcBef>
                        <a:tabLst/>
                      </a:pPr>
                      <a:r>
                        <a:rPr sz="1000" kern="0" spc="40" dirty="0">
                          <a:solidFill>
                            <a:srgbClr val="000000">
                              <a:alpha val="100000"/>
                            </a:srgbClr>
                          </a:solidFill>
                          <a:latin typeface="KaiTi"/>
                          <a:ea typeface="KaiTi"/>
                          <a:cs typeface="KaiTi"/>
                        </a:rPr>
                        <a:t>分散在另一种液体之中形</a:t>
                      </a:r>
                      <a:endParaRPr sz="1000" dirty="0">
                        <a:latin typeface="KaiTi"/>
                        <a:ea typeface="KaiTi"/>
                        <a:cs typeface="KaiTi"/>
                      </a:endParaRPr>
                    </a:p>
                    <a:p>
                      <a:pPr algn="l" rtl="0" eaLnBrk="0">
                        <a:lnSpc>
                          <a:spcPct val="105000"/>
                        </a:lnSpc>
                        <a:tabLst/>
                      </a:pPr>
                      <a:endParaRPr sz="400" dirty="0">
                        <a:latin typeface="Arial"/>
                        <a:ea typeface="Arial"/>
                        <a:cs typeface="Arial"/>
                      </a:endParaRPr>
                    </a:p>
                    <a:p>
                      <a:pPr marL="481330" algn="l" rtl="0" eaLnBrk="0">
                        <a:lnSpc>
                          <a:spcPct val="88000"/>
                        </a:lnSpc>
                        <a:tabLst/>
                      </a:pPr>
                      <a:r>
                        <a:rPr sz="1000" kern="0" spc="40" dirty="0">
                          <a:solidFill>
                            <a:srgbClr val="000000">
                              <a:alpha val="100000"/>
                            </a:srgbClr>
                          </a:solidFill>
                          <a:latin typeface="KaiTi"/>
                          <a:ea typeface="KaiTi"/>
                          <a:cs typeface="KaiTi"/>
                        </a:rPr>
                        <a:t>成的混合物</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7000"/>
                        </a:lnSpc>
                        <a:tabLst/>
                      </a:pPr>
                      <a:endParaRPr sz="200" dirty="0">
                        <a:latin typeface="Arial"/>
                        <a:ea typeface="Arial"/>
                        <a:cs typeface="Arial"/>
                      </a:endParaRPr>
                    </a:p>
                    <a:p>
                      <a:pPr marL="86360" algn="l" rtl="0" eaLnBrk="0">
                        <a:lnSpc>
                          <a:spcPct val="88000"/>
                        </a:lnSpc>
                        <a:spcBef>
                          <a:spcPts val="2"/>
                        </a:spcBef>
                        <a:tabLst/>
                      </a:pPr>
                      <a:r>
                        <a:rPr sz="1000" kern="0" spc="40" dirty="0">
                          <a:solidFill>
                            <a:srgbClr val="0101FF">
                              <a:alpha val="100000"/>
                            </a:srgbClr>
                          </a:solidFill>
                          <a:latin typeface="KaiTi"/>
                          <a:ea typeface="KaiTi"/>
                          <a:cs typeface="KaiTi"/>
                        </a:rPr>
                        <a:t>密度比液体大的固体</a:t>
                      </a:r>
                      <a:endParaRPr sz="1000" dirty="0">
                        <a:latin typeface="KaiTi"/>
                        <a:ea typeface="KaiTi"/>
                        <a:cs typeface="KaiTi"/>
                      </a:endParaRPr>
                    </a:p>
                    <a:p>
                      <a:pPr marL="90805" algn="l" rtl="0" eaLnBrk="0">
                        <a:lnSpc>
                          <a:spcPct val="88000"/>
                        </a:lnSpc>
                        <a:spcBef>
                          <a:spcPts val="504"/>
                        </a:spcBef>
                        <a:tabLst/>
                      </a:pPr>
                      <a:r>
                        <a:rPr sz="1000" kern="0" spc="30" dirty="0">
                          <a:solidFill>
                            <a:srgbClr val="0101FF">
                              <a:alpha val="100000"/>
                            </a:srgbClr>
                          </a:solidFill>
                          <a:latin typeface="KaiTi"/>
                          <a:ea typeface="KaiTi"/>
                          <a:cs typeface="KaiTi"/>
                        </a:rPr>
                        <a:t>小颗粒</a:t>
                      </a:r>
                      <a:r>
                        <a:rPr sz="1000" kern="0" spc="30" dirty="0">
                          <a:solidFill>
                            <a:srgbClr val="000000">
                              <a:alpha val="100000"/>
                            </a:srgbClr>
                          </a:solidFill>
                          <a:latin typeface="KaiTi"/>
                          <a:ea typeface="KaiTi"/>
                          <a:cs typeface="KaiTi"/>
                        </a:rPr>
                        <a:t>分散在液体中</a:t>
                      </a:r>
                      <a:endParaRPr sz="1000" dirty="0">
                        <a:latin typeface="KaiTi"/>
                        <a:ea typeface="KaiTi"/>
                        <a:cs typeface="KaiTi"/>
                      </a:endParaRPr>
                    </a:p>
                    <a:p>
                      <a:pPr algn="l" rtl="0" eaLnBrk="0">
                        <a:lnSpc>
                          <a:spcPct val="105000"/>
                        </a:lnSpc>
                        <a:tabLst/>
                      </a:pPr>
                      <a:endParaRPr sz="400" dirty="0">
                        <a:latin typeface="Arial"/>
                        <a:ea typeface="Arial"/>
                        <a:cs typeface="Arial"/>
                      </a:endParaRPr>
                    </a:p>
                    <a:p>
                      <a:pPr marL="280670" algn="l" rtl="0" eaLnBrk="0">
                        <a:lnSpc>
                          <a:spcPct val="88000"/>
                        </a:lnSpc>
                        <a:tabLst/>
                      </a:pPr>
                      <a:r>
                        <a:rPr sz="1000" kern="0" spc="40" dirty="0">
                          <a:solidFill>
                            <a:srgbClr val="000000">
                              <a:alpha val="100000"/>
                            </a:srgbClr>
                          </a:solidFill>
                          <a:latin typeface="KaiTi"/>
                          <a:ea typeface="KaiTi"/>
                          <a:cs typeface="KaiTi"/>
                        </a:rPr>
                        <a:t>形成的混合物</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294005">
                <a:tc rowSpan="2">
                  <a:txBody>
                    <a:bodyPr/>
                    <a:lstStyle/>
                    <a:p>
                      <a:pPr algn="l" rtl="0" eaLnBrk="0">
                        <a:lnSpc>
                          <a:spcPct val="109000"/>
                        </a:lnSpc>
                        <a:tabLst/>
                      </a:pPr>
                      <a:endParaRPr sz="600" dirty="0">
                        <a:latin typeface="Arial"/>
                        <a:ea typeface="Arial"/>
                        <a:cs typeface="Arial"/>
                      </a:endParaRPr>
                    </a:p>
                    <a:p>
                      <a:pPr marL="122554" indent="-15875" algn="l" rtl="0" eaLnBrk="0">
                        <a:lnSpc>
                          <a:spcPct val="107000"/>
                        </a:lnSpc>
                        <a:spcBef>
                          <a:spcPts val="2"/>
                        </a:spcBef>
                        <a:tabLst/>
                      </a:pPr>
                      <a:r>
                        <a:rPr sz="1200" b="1" kern="0" spc="-20" dirty="0">
                          <a:solidFill>
                            <a:srgbClr val="0101FF">
                              <a:alpha val="100000"/>
                            </a:srgbClr>
                          </a:solidFill>
                          <a:latin typeface="KaiTi"/>
                          <a:ea typeface="KaiTi"/>
                          <a:cs typeface="KaiTi"/>
                        </a:rPr>
                        <a:t>分散在水</a:t>
                      </a:r>
                      <a:r>
                        <a:rPr sz="1200" b="1" kern="0" spc="-50" dirty="0">
                          <a:solidFill>
                            <a:srgbClr val="0101FF">
                              <a:alpha val="100000"/>
                            </a:srgbClr>
                          </a:solidFill>
                          <a:latin typeface="KaiTi"/>
                          <a:ea typeface="KaiTi"/>
                          <a:cs typeface="KaiTi"/>
                        </a:rPr>
                        <a:t>中的物质</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19000"/>
                        </a:lnSpc>
                        <a:tabLst/>
                      </a:pPr>
                      <a:endParaRPr sz="400" dirty="0">
                        <a:latin typeface="Arial"/>
                        <a:ea typeface="Arial"/>
                        <a:cs typeface="Arial"/>
                      </a:endParaRPr>
                    </a:p>
                    <a:p>
                      <a:pPr marL="99060" algn="l" rtl="0" eaLnBrk="0">
                        <a:lnSpc>
                          <a:spcPct val="84000"/>
                        </a:lnSpc>
                        <a:spcBef>
                          <a:spcPts val="3"/>
                        </a:spcBef>
                        <a:tabLst/>
                      </a:pPr>
                      <a:r>
                        <a:rPr sz="1200" b="1" kern="0" spc="-50" dirty="0">
                          <a:solidFill>
                            <a:srgbClr val="0101FF">
                              <a:alpha val="100000"/>
                            </a:srgbClr>
                          </a:solidFill>
                          <a:latin typeface="KaiTi"/>
                          <a:ea typeface="KaiTi"/>
                          <a:cs typeface="KaiTi"/>
                        </a:rPr>
                        <a:t>溶解性</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7000"/>
                        </a:lnSpc>
                        <a:tabLst/>
                      </a:pPr>
                      <a:endParaRPr sz="500" dirty="0">
                        <a:latin typeface="Arial"/>
                        <a:ea typeface="Arial"/>
                        <a:cs typeface="Arial"/>
                      </a:endParaRPr>
                    </a:p>
                    <a:p>
                      <a:pPr marL="577215" algn="l" rtl="0" eaLnBrk="0">
                        <a:lnSpc>
                          <a:spcPct val="88000"/>
                        </a:lnSpc>
                        <a:spcBef>
                          <a:spcPts val="4"/>
                        </a:spcBef>
                        <a:tabLst/>
                      </a:pPr>
                      <a:r>
                        <a:rPr sz="1000" kern="0" spc="20" dirty="0">
                          <a:solidFill>
                            <a:srgbClr val="000000">
                              <a:alpha val="100000"/>
                            </a:srgbClr>
                          </a:solidFill>
                          <a:latin typeface="KaiTi"/>
                          <a:ea typeface="KaiTi"/>
                          <a:cs typeface="KaiTi"/>
                        </a:rPr>
                        <a:t>溶于水</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7000"/>
                        </a:lnSpc>
                        <a:tabLst/>
                      </a:pPr>
                      <a:endParaRPr sz="500" dirty="0">
                        <a:latin typeface="Arial"/>
                        <a:ea typeface="Arial"/>
                        <a:cs typeface="Arial"/>
                      </a:endParaRPr>
                    </a:p>
                    <a:p>
                      <a:pPr marL="549910" algn="l" rtl="0" eaLnBrk="0">
                        <a:lnSpc>
                          <a:spcPct val="88000"/>
                        </a:lnSpc>
                        <a:spcBef>
                          <a:spcPts val="4"/>
                        </a:spcBef>
                        <a:tabLst/>
                      </a:pPr>
                      <a:r>
                        <a:rPr sz="1000" kern="0" spc="30" dirty="0">
                          <a:solidFill>
                            <a:srgbClr val="000000">
                              <a:alpha val="100000"/>
                            </a:srgbClr>
                          </a:solidFill>
                          <a:latin typeface="KaiTi"/>
                          <a:ea typeface="KaiTi"/>
                          <a:cs typeface="KaiTi"/>
                        </a:rPr>
                        <a:t>不溶于水</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7000"/>
                        </a:lnSpc>
                        <a:tabLst/>
                      </a:pPr>
                      <a:endParaRPr sz="500" dirty="0">
                        <a:latin typeface="Arial"/>
                        <a:ea typeface="Arial"/>
                        <a:cs typeface="Arial"/>
                      </a:endParaRPr>
                    </a:p>
                    <a:p>
                      <a:pPr marL="415290" algn="l" rtl="0" eaLnBrk="0">
                        <a:lnSpc>
                          <a:spcPct val="88000"/>
                        </a:lnSpc>
                        <a:spcBef>
                          <a:spcPts val="4"/>
                        </a:spcBef>
                        <a:tabLst/>
                      </a:pPr>
                      <a:r>
                        <a:rPr sz="1000" kern="0" spc="30" dirty="0">
                          <a:solidFill>
                            <a:srgbClr val="000000">
                              <a:alpha val="100000"/>
                            </a:srgbClr>
                          </a:solidFill>
                          <a:latin typeface="KaiTi"/>
                          <a:ea typeface="KaiTi"/>
                          <a:cs typeface="KaiTi"/>
                        </a:rPr>
                        <a:t>不溶于水</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299085">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20000"/>
                        </a:lnSpc>
                        <a:tabLst/>
                      </a:pPr>
                      <a:endParaRPr sz="400" dirty="0">
                        <a:latin typeface="Arial"/>
                        <a:ea typeface="Arial"/>
                        <a:cs typeface="Arial"/>
                      </a:endParaRPr>
                    </a:p>
                    <a:p>
                      <a:pPr marL="170180" algn="l" rtl="0" eaLnBrk="0">
                        <a:lnSpc>
                          <a:spcPct val="85000"/>
                        </a:lnSpc>
                        <a:spcBef>
                          <a:spcPts val="1"/>
                        </a:spcBef>
                        <a:tabLst/>
                      </a:pPr>
                      <a:r>
                        <a:rPr sz="1200" b="1" kern="0" spc="-30" dirty="0">
                          <a:solidFill>
                            <a:srgbClr val="0101FF">
                              <a:alpha val="100000"/>
                            </a:srgbClr>
                          </a:solidFill>
                          <a:latin typeface="KaiTi"/>
                          <a:ea typeface="KaiTi"/>
                          <a:cs typeface="KaiTi"/>
                        </a:rPr>
                        <a:t>状态</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8000"/>
                        </a:lnSpc>
                        <a:tabLst/>
                      </a:pPr>
                      <a:endParaRPr sz="500" dirty="0">
                        <a:latin typeface="Arial"/>
                        <a:ea typeface="Arial"/>
                        <a:cs typeface="Arial"/>
                      </a:endParaRPr>
                    </a:p>
                    <a:p>
                      <a:pPr marL="454025" algn="l" rtl="0" eaLnBrk="0">
                        <a:lnSpc>
                          <a:spcPct val="88000"/>
                        </a:lnSpc>
                        <a:spcBef>
                          <a:spcPts val="1"/>
                        </a:spcBef>
                        <a:tabLst/>
                      </a:pPr>
                      <a:r>
                        <a:rPr sz="1000" kern="0" spc="0" dirty="0">
                          <a:solidFill>
                            <a:srgbClr val="000000">
                              <a:alpha val="100000"/>
                            </a:srgbClr>
                          </a:solidFill>
                          <a:latin typeface="KaiTi"/>
                          <a:ea typeface="KaiTi"/>
                          <a:cs typeface="KaiTi"/>
                        </a:rPr>
                        <a:t>固、液、气</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8000"/>
                        </a:lnSpc>
                        <a:tabLst/>
                      </a:pPr>
                      <a:endParaRPr sz="500" dirty="0">
                        <a:latin typeface="Arial"/>
                        <a:ea typeface="Arial"/>
                        <a:cs typeface="Arial"/>
                      </a:endParaRPr>
                    </a:p>
                    <a:p>
                      <a:pPr marL="753745" algn="l" rtl="0" eaLnBrk="0">
                        <a:lnSpc>
                          <a:spcPct val="88000"/>
                        </a:lnSpc>
                        <a:spcBef>
                          <a:spcPts val="1"/>
                        </a:spcBef>
                        <a:tabLst/>
                      </a:pPr>
                      <a:r>
                        <a:rPr sz="1000" kern="0" spc="-10" dirty="0">
                          <a:solidFill>
                            <a:srgbClr val="000000">
                              <a:alpha val="100000"/>
                            </a:srgbClr>
                          </a:solidFill>
                          <a:latin typeface="KaiTi"/>
                          <a:ea typeface="KaiTi"/>
                          <a:cs typeface="KaiTi"/>
                        </a:rPr>
                        <a:t>液</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8000"/>
                        </a:lnSpc>
                        <a:tabLst/>
                      </a:pPr>
                      <a:endParaRPr sz="500" dirty="0">
                        <a:latin typeface="Arial"/>
                        <a:ea typeface="Arial"/>
                        <a:cs typeface="Arial"/>
                      </a:endParaRPr>
                    </a:p>
                    <a:p>
                      <a:pPr marL="630555" algn="l" rtl="0" eaLnBrk="0">
                        <a:lnSpc>
                          <a:spcPct val="88000"/>
                        </a:lnSpc>
                        <a:spcBef>
                          <a:spcPts val="1"/>
                        </a:spcBef>
                        <a:tabLst/>
                      </a:pPr>
                      <a:r>
                        <a:rPr sz="1000" kern="0" spc="-10" dirty="0">
                          <a:solidFill>
                            <a:srgbClr val="000000">
                              <a:alpha val="100000"/>
                            </a:srgbClr>
                          </a:solidFill>
                          <a:latin typeface="KaiTi"/>
                          <a:ea typeface="KaiTi"/>
                          <a:cs typeface="KaiTi"/>
                        </a:rPr>
                        <a:t>固</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bl>
          </a:graphicData>
        </a:graphic>
      </p:graphicFrame>
      <p:graphicFrame>
        <p:nvGraphicFramePr>
          <p:cNvPr id="570" name="table 570"/>
          <p:cNvGraphicFramePr>
            <a:graphicFrameLocks noGrp="1"/>
          </p:cNvGraphicFramePr>
          <p:nvPr/>
        </p:nvGraphicFramePr>
        <p:xfrm>
          <a:off x="2567483" y="6192902"/>
          <a:ext cx="5558790" cy="1479550"/>
        </p:xfrm>
        <a:graphic>
          <a:graphicData uri="http://schemas.openxmlformats.org/drawingml/2006/table">
            <a:tbl>
              <a:tblPr/>
              <a:tblGrid>
                <a:gridCol w="1080135"/>
                <a:gridCol w="1263650"/>
                <a:gridCol w="1530350"/>
                <a:gridCol w="1684655"/>
              </a:tblGrid>
              <a:tr h="297180">
                <a:tc gridSpan="2">
                  <a:txBody>
                    <a:bodyPr/>
                    <a:lstStyle/>
                    <a:p>
                      <a:pPr algn="l" rtl="0" eaLnBrk="0">
                        <a:lnSpc>
                          <a:spcPct val="121000"/>
                        </a:lnSpc>
                        <a:tabLst/>
                      </a:pPr>
                      <a:endParaRPr sz="400" dirty="0">
                        <a:latin typeface="Arial"/>
                        <a:ea typeface="Arial"/>
                        <a:cs typeface="Arial"/>
                      </a:endParaRPr>
                    </a:p>
                    <a:p>
                      <a:pPr marL="804545" algn="l" rtl="0" eaLnBrk="0">
                        <a:lnSpc>
                          <a:spcPct val="85000"/>
                        </a:lnSpc>
                        <a:spcBef>
                          <a:spcPts val="3"/>
                        </a:spcBef>
                        <a:tabLst/>
                      </a:pPr>
                      <a:r>
                        <a:rPr sz="1200" b="1" kern="0" spc="-30" dirty="0">
                          <a:solidFill>
                            <a:srgbClr val="0101FF">
                              <a:alpha val="100000"/>
                            </a:srgbClr>
                          </a:solidFill>
                          <a:latin typeface="KaiTi"/>
                          <a:ea typeface="KaiTi"/>
                          <a:cs typeface="KaiTi"/>
                        </a:rPr>
                        <a:t>溶液的组成</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23000"/>
                        </a:lnSpc>
                        <a:tabLst/>
                      </a:pPr>
                      <a:endParaRPr sz="400" dirty="0">
                        <a:latin typeface="Arial"/>
                        <a:ea typeface="Arial"/>
                        <a:cs typeface="Arial"/>
                      </a:endParaRPr>
                    </a:p>
                    <a:p>
                      <a:pPr marL="90170" algn="l" rtl="0" eaLnBrk="0">
                        <a:lnSpc>
                          <a:spcPct val="86000"/>
                        </a:lnSpc>
                        <a:spcBef>
                          <a:spcPts val="2"/>
                        </a:spcBef>
                        <a:tabLst/>
                      </a:pPr>
                      <a:r>
                        <a:rPr sz="1200" b="1" kern="0" spc="-20" dirty="0">
                          <a:solidFill>
                            <a:srgbClr val="0101FF">
                              <a:alpha val="100000"/>
                            </a:srgbClr>
                          </a:solidFill>
                          <a:latin typeface="KaiTi"/>
                          <a:ea typeface="KaiTi"/>
                          <a:cs typeface="KaiTi"/>
                        </a:rPr>
                        <a:t>溶质（一种或多种）</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22000"/>
                        </a:lnSpc>
                        <a:tabLst/>
                      </a:pPr>
                      <a:endParaRPr sz="400" dirty="0">
                        <a:latin typeface="Arial"/>
                        <a:ea typeface="Arial"/>
                        <a:cs typeface="Arial"/>
                      </a:endParaRPr>
                    </a:p>
                    <a:p>
                      <a:pPr marL="394970" algn="l" rtl="0" eaLnBrk="0">
                        <a:lnSpc>
                          <a:spcPct val="84000"/>
                        </a:lnSpc>
                        <a:spcBef>
                          <a:spcPts val="3"/>
                        </a:spcBef>
                        <a:tabLst/>
                      </a:pPr>
                      <a:r>
                        <a:rPr sz="1200" b="1" kern="0" spc="-90" dirty="0">
                          <a:solidFill>
                            <a:srgbClr val="0101FF">
                              <a:alpha val="100000"/>
                            </a:srgbClr>
                          </a:solidFill>
                          <a:latin typeface="KaiTi"/>
                          <a:ea typeface="KaiTi"/>
                          <a:cs typeface="KaiTi"/>
                        </a:rPr>
                        <a:t>溶剂（一种）</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r>
              <a:tr h="295275">
                <a:tc gridSpan="2">
                  <a:txBody>
                    <a:bodyPr/>
                    <a:lstStyle/>
                    <a:p>
                      <a:pPr algn="l" rtl="0" eaLnBrk="0">
                        <a:lnSpc>
                          <a:spcPct val="117000"/>
                        </a:lnSpc>
                        <a:tabLst/>
                      </a:pPr>
                      <a:endParaRPr sz="400" dirty="0">
                        <a:latin typeface="Arial"/>
                        <a:ea typeface="Arial"/>
                        <a:cs typeface="Arial"/>
                      </a:endParaRPr>
                    </a:p>
                    <a:p>
                      <a:pPr marL="680085" algn="l" rtl="0" eaLnBrk="0">
                        <a:lnSpc>
                          <a:spcPct val="89000"/>
                        </a:lnSpc>
                        <a:tabLst/>
                      </a:pPr>
                      <a:r>
                        <a:rPr sz="1200" b="1" kern="0" spc="-30" dirty="0">
                          <a:solidFill>
                            <a:srgbClr val="0101FF">
                              <a:alpha val="100000"/>
                            </a:srgbClr>
                          </a:solidFill>
                          <a:latin typeface="KaiTi"/>
                          <a:ea typeface="KaiTi"/>
                          <a:cs typeface="KaiTi"/>
                        </a:rPr>
                        <a:t>水</a:t>
                      </a:r>
                      <a:r>
                        <a:rPr sz="1200" kern="0" spc="-30" dirty="0">
                          <a:solidFill>
                            <a:srgbClr val="0101FF">
                              <a:alpha val="100000"/>
                            </a:srgbClr>
                          </a:solidFill>
                          <a:latin typeface="KaiTi"/>
                          <a:ea typeface="KaiTi"/>
                          <a:cs typeface="KaiTi"/>
                        </a:rPr>
                        <a:t> </a:t>
                      </a:r>
                      <a:r>
                        <a:rPr sz="1200" b="1" kern="0" spc="-30" dirty="0">
                          <a:solidFill>
                            <a:srgbClr val="0101FF">
                              <a:alpha val="100000"/>
                            </a:srgbClr>
                          </a:solidFill>
                          <a:latin typeface="Times New Roman"/>
                          <a:ea typeface="Times New Roman"/>
                          <a:cs typeface="Times New Roman"/>
                        </a:rPr>
                        <a:t>+</a:t>
                      </a:r>
                      <a:r>
                        <a:rPr sz="1200" b="1" kern="0" spc="50" dirty="0">
                          <a:solidFill>
                            <a:srgbClr val="0101FF">
                              <a:alpha val="100000"/>
                            </a:srgbClr>
                          </a:solidFill>
                          <a:latin typeface="Times New Roman"/>
                          <a:ea typeface="Times New Roman"/>
                          <a:cs typeface="Times New Roman"/>
                        </a:rPr>
                        <a:t>  </a:t>
                      </a:r>
                      <a:r>
                        <a:rPr sz="1200" b="1" kern="0" spc="-30" dirty="0">
                          <a:solidFill>
                            <a:srgbClr val="0101FF">
                              <a:alpha val="100000"/>
                            </a:srgbClr>
                          </a:solidFill>
                          <a:latin typeface="KaiTi"/>
                          <a:ea typeface="KaiTi"/>
                          <a:cs typeface="KaiTi"/>
                        </a:rPr>
                        <a:t>其他物质</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17000"/>
                        </a:lnSpc>
                        <a:tabLst/>
                      </a:pPr>
                      <a:endParaRPr sz="400" dirty="0">
                        <a:latin typeface="Arial"/>
                        <a:ea typeface="Arial"/>
                        <a:cs typeface="Arial"/>
                      </a:endParaRPr>
                    </a:p>
                    <a:p>
                      <a:pPr marL="468630" algn="l" rtl="0" eaLnBrk="0">
                        <a:lnSpc>
                          <a:spcPct val="85000"/>
                        </a:lnSpc>
                        <a:spcBef>
                          <a:spcPts val="3"/>
                        </a:spcBef>
                        <a:tabLst/>
                      </a:pPr>
                      <a:r>
                        <a:rPr sz="1200" kern="0" spc="-20" dirty="0">
                          <a:solidFill>
                            <a:srgbClr val="000000">
                              <a:alpha val="100000"/>
                            </a:srgbClr>
                          </a:solidFill>
                          <a:latin typeface="KaiTi"/>
                          <a:ea typeface="KaiTi"/>
                          <a:cs typeface="KaiTi"/>
                        </a:rPr>
                        <a:t>其他物质</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8000"/>
                        </a:lnSpc>
                        <a:tabLst/>
                      </a:pPr>
                      <a:endParaRPr sz="400" dirty="0">
                        <a:latin typeface="Arial"/>
                        <a:ea typeface="Arial"/>
                        <a:cs typeface="Arial"/>
                      </a:endParaRPr>
                    </a:p>
                    <a:p>
                      <a:pPr marL="773430" algn="l" rtl="0" eaLnBrk="0">
                        <a:lnSpc>
                          <a:spcPct val="83000"/>
                        </a:lnSpc>
                        <a:spcBef>
                          <a:spcPts val="4"/>
                        </a:spcBef>
                        <a:tabLst/>
                      </a:pPr>
                      <a:r>
                        <a:rPr sz="1200" kern="0" spc="-10" dirty="0">
                          <a:solidFill>
                            <a:srgbClr val="000000">
                              <a:alpha val="100000"/>
                            </a:srgbClr>
                          </a:solidFill>
                          <a:latin typeface="KaiTi"/>
                          <a:ea typeface="KaiTi"/>
                          <a:cs typeface="KaiTi"/>
                        </a:rPr>
                        <a:t>水</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294005">
                <a:tc rowSpan="3">
                  <a:txBody>
                    <a:bodyPr/>
                    <a:lstStyle/>
                    <a:p>
                      <a:pPr algn="l" rtl="0" eaLnBrk="0">
                        <a:lnSpc>
                          <a:spcPct val="119000"/>
                        </a:lnSpc>
                        <a:tabLst/>
                      </a:pPr>
                      <a:endParaRPr sz="1000" dirty="0">
                        <a:latin typeface="Arial"/>
                        <a:ea typeface="Arial"/>
                        <a:cs typeface="Arial"/>
                      </a:endParaRPr>
                    </a:p>
                    <a:p>
                      <a:pPr algn="l" rtl="0" eaLnBrk="0">
                        <a:lnSpc>
                          <a:spcPct val="120000"/>
                        </a:lnSpc>
                        <a:tabLst/>
                      </a:pPr>
                      <a:endParaRPr sz="1000" dirty="0">
                        <a:latin typeface="Arial"/>
                        <a:ea typeface="Arial"/>
                        <a:cs typeface="Arial"/>
                      </a:endParaRPr>
                    </a:p>
                    <a:p>
                      <a:pPr algn="l" rtl="0" eaLnBrk="0">
                        <a:lnSpc>
                          <a:spcPct val="8721"/>
                        </a:lnSpc>
                        <a:tabLst/>
                      </a:pPr>
                      <a:endParaRPr sz="100" dirty="0">
                        <a:latin typeface="Arial"/>
                        <a:ea typeface="Arial"/>
                        <a:cs typeface="Arial"/>
                      </a:endParaRPr>
                    </a:p>
                    <a:p>
                      <a:pPr marL="176530" algn="l" rtl="0" eaLnBrk="0">
                        <a:lnSpc>
                          <a:spcPct val="86000"/>
                        </a:lnSpc>
                        <a:tabLst/>
                      </a:pPr>
                      <a:r>
                        <a:rPr sz="1200" b="1" kern="0" spc="-40" dirty="0">
                          <a:solidFill>
                            <a:srgbClr val="0101FF">
                              <a:alpha val="100000"/>
                            </a:srgbClr>
                          </a:solidFill>
                          <a:latin typeface="KaiTi"/>
                          <a:ea typeface="KaiTi"/>
                          <a:cs typeface="KaiTi"/>
                        </a:rPr>
                        <a:t>没有水存在</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15000"/>
                        </a:lnSpc>
                        <a:tabLst/>
                      </a:pPr>
                      <a:endParaRPr sz="400" dirty="0">
                        <a:latin typeface="Arial"/>
                        <a:ea typeface="Arial"/>
                        <a:cs typeface="Arial"/>
                      </a:endParaRPr>
                    </a:p>
                    <a:p>
                      <a:pPr marL="231775" algn="l" rtl="0" eaLnBrk="0">
                        <a:lnSpc>
                          <a:spcPct val="89000"/>
                        </a:lnSpc>
                        <a:spcBef>
                          <a:spcPts val="1"/>
                        </a:spcBef>
                        <a:tabLst/>
                      </a:pPr>
                      <a:r>
                        <a:rPr sz="1200" b="1" kern="0" spc="-60" dirty="0">
                          <a:solidFill>
                            <a:srgbClr val="0101FF">
                              <a:alpha val="100000"/>
                            </a:srgbClr>
                          </a:solidFill>
                          <a:latin typeface="KaiTi"/>
                          <a:ea typeface="KaiTi"/>
                          <a:cs typeface="KaiTi"/>
                        </a:rPr>
                        <a:t>固体</a:t>
                      </a:r>
                      <a:r>
                        <a:rPr sz="1200" kern="0" spc="30" dirty="0">
                          <a:solidFill>
                            <a:srgbClr val="0101FF">
                              <a:alpha val="100000"/>
                            </a:srgbClr>
                          </a:solidFill>
                          <a:latin typeface="KaiTi"/>
                          <a:ea typeface="KaiTi"/>
                          <a:cs typeface="KaiTi"/>
                        </a:rPr>
                        <a:t> </a:t>
                      </a:r>
                      <a:r>
                        <a:rPr sz="1200" b="1" kern="0" spc="-60" dirty="0">
                          <a:solidFill>
                            <a:srgbClr val="0101FF">
                              <a:alpha val="100000"/>
                            </a:srgbClr>
                          </a:solidFill>
                          <a:latin typeface="Times New Roman"/>
                          <a:ea typeface="Times New Roman"/>
                          <a:cs typeface="Times New Roman"/>
                        </a:rPr>
                        <a:t>+</a:t>
                      </a:r>
                      <a:r>
                        <a:rPr sz="1200" b="1" kern="0" spc="50" dirty="0">
                          <a:solidFill>
                            <a:srgbClr val="0101FF">
                              <a:alpha val="100000"/>
                            </a:srgbClr>
                          </a:solidFill>
                          <a:latin typeface="Times New Roman"/>
                          <a:ea typeface="Times New Roman"/>
                          <a:cs typeface="Times New Roman"/>
                        </a:rPr>
                        <a:t>  </a:t>
                      </a:r>
                      <a:r>
                        <a:rPr sz="1200" b="1" kern="0" spc="-60" dirty="0">
                          <a:solidFill>
                            <a:srgbClr val="0101FF">
                              <a:alpha val="100000"/>
                            </a:srgbClr>
                          </a:solidFill>
                          <a:latin typeface="KaiTi"/>
                          <a:ea typeface="KaiTi"/>
                          <a:cs typeface="KaiTi"/>
                        </a:rPr>
                        <a:t>液体</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16000"/>
                        </a:lnSpc>
                        <a:tabLst/>
                      </a:pPr>
                      <a:endParaRPr sz="400" dirty="0">
                        <a:latin typeface="Arial"/>
                        <a:ea typeface="Arial"/>
                        <a:cs typeface="Arial"/>
                      </a:endParaRPr>
                    </a:p>
                    <a:p>
                      <a:pPr marL="638810" algn="l" rtl="0" eaLnBrk="0">
                        <a:lnSpc>
                          <a:spcPct val="83000"/>
                        </a:lnSpc>
                        <a:spcBef>
                          <a:spcPts val="4"/>
                        </a:spcBef>
                        <a:tabLst/>
                      </a:pPr>
                      <a:r>
                        <a:rPr sz="1200" kern="0" spc="-60" dirty="0">
                          <a:solidFill>
                            <a:srgbClr val="000000">
                              <a:alpha val="100000"/>
                            </a:srgbClr>
                          </a:solidFill>
                          <a:latin typeface="KaiTi"/>
                          <a:ea typeface="KaiTi"/>
                          <a:cs typeface="KaiTi"/>
                        </a:rPr>
                        <a:t>固体</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6000"/>
                        </a:lnSpc>
                        <a:tabLst/>
                      </a:pPr>
                      <a:endParaRPr sz="400" dirty="0">
                        <a:latin typeface="Arial"/>
                        <a:ea typeface="Arial"/>
                        <a:cs typeface="Arial"/>
                      </a:endParaRPr>
                    </a:p>
                    <a:p>
                      <a:pPr marL="701040" algn="l" rtl="0" eaLnBrk="0">
                        <a:lnSpc>
                          <a:spcPct val="83000"/>
                        </a:lnSpc>
                        <a:spcBef>
                          <a:spcPts val="4"/>
                        </a:spcBef>
                        <a:tabLst/>
                      </a:pPr>
                      <a:r>
                        <a:rPr sz="1200" kern="0" spc="-40" dirty="0">
                          <a:solidFill>
                            <a:srgbClr val="000000">
                              <a:alpha val="100000"/>
                            </a:srgbClr>
                          </a:solidFill>
                          <a:latin typeface="KaiTi"/>
                          <a:ea typeface="KaiTi"/>
                          <a:cs typeface="KaiTi"/>
                        </a:rPr>
                        <a:t>液体</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294005">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7000"/>
                        </a:lnSpc>
                        <a:tabLst/>
                      </a:pPr>
                      <a:endParaRPr sz="400" dirty="0">
                        <a:latin typeface="Arial"/>
                        <a:ea typeface="Arial"/>
                        <a:cs typeface="Arial"/>
                      </a:endParaRPr>
                    </a:p>
                    <a:p>
                      <a:pPr marL="229234" algn="l" rtl="0" eaLnBrk="0">
                        <a:lnSpc>
                          <a:spcPct val="89000"/>
                        </a:lnSpc>
                        <a:spcBef>
                          <a:spcPts val="4"/>
                        </a:spcBef>
                        <a:tabLst/>
                      </a:pPr>
                      <a:r>
                        <a:rPr sz="1200" b="1" kern="0" spc="-60" dirty="0">
                          <a:solidFill>
                            <a:srgbClr val="0101FF">
                              <a:alpha val="100000"/>
                            </a:srgbClr>
                          </a:solidFill>
                          <a:latin typeface="KaiTi"/>
                          <a:ea typeface="KaiTi"/>
                          <a:cs typeface="KaiTi"/>
                        </a:rPr>
                        <a:t>气体</a:t>
                      </a:r>
                      <a:r>
                        <a:rPr sz="1200" kern="0" spc="50" dirty="0">
                          <a:solidFill>
                            <a:srgbClr val="0101FF">
                              <a:alpha val="100000"/>
                            </a:srgbClr>
                          </a:solidFill>
                          <a:latin typeface="KaiTi"/>
                          <a:ea typeface="KaiTi"/>
                          <a:cs typeface="KaiTi"/>
                        </a:rPr>
                        <a:t> </a:t>
                      </a:r>
                      <a:r>
                        <a:rPr sz="1200" b="1" kern="0" spc="-60" dirty="0">
                          <a:solidFill>
                            <a:srgbClr val="0101FF">
                              <a:alpha val="100000"/>
                            </a:srgbClr>
                          </a:solidFill>
                          <a:latin typeface="Times New Roman"/>
                          <a:ea typeface="Times New Roman"/>
                          <a:cs typeface="Times New Roman"/>
                        </a:rPr>
                        <a:t>+</a:t>
                      </a:r>
                      <a:r>
                        <a:rPr sz="1200" b="1" kern="0" spc="50" dirty="0">
                          <a:solidFill>
                            <a:srgbClr val="0101FF">
                              <a:alpha val="100000"/>
                            </a:srgbClr>
                          </a:solidFill>
                          <a:latin typeface="Times New Roman"/>
                          <a:ea typeface="Times New Roman"/>
                          <a:cs typeface="Times New Roman"/>
                        </a:rPr>
                        <a:t>  </a:t>
                      </a:r>
                      <a:r>
                        <a:rPr sz="1200" b="1" kern="0" spc="-60" dirty="0">
                          <a:solidFill>
                            <a:srgbClr val="0101FF">
                              <a:alpha val="100000"/>
                            </a:srgbClr>
                          </a:solidFill>
                          <a:latin typeface="KaiTi"/>
                          <a:ea typeface="KaiTi"/>
                          <a:cs typeface="KaiTi"/>
                        </a:rPr>
                        <a:t>液体</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17000"/>
                        </a:lnSpc>
                        <a:tabLst/>
                      </a:pPr>
                      <a:endParaRPr sz="400" dirty="0">
                        <a:latin typeface="Arial"/>
                        <a:ea typeface="Arial"/>
                        <a:cs typeface="Arial"/>
                      </a:endParaRPr>
                    </a:p>
                    <a:p>
                      <a:pPr marL="636270" algn="l" rtl="0" eaLnBrk="0">
                        <a:lnSpc>
                          <a:spcPct val="84000"/>
                        </a:lnSpc>
                        <a:spcBef>
                          <a:spcPts val="2"/>
                        </a:spcBef>
                        <a:tabLst/>
                      </a:pPr>
                      <a:r>
                        <a:rPr sz="1200" kern="0" spc="-60" dirty="0">
                          <a:solidFill>
                            <a:srgbClr val="000000">
                              <a:alpha val="100000"/>
                            </a:srgbClr>
                          </a:solidFill>
                          <a:latin typeface="KaiTi"/>
                          <a:ea typeface="KaiTi"/>
                          <a:cs typeface="KaiTi"/>
                        </a:rPr>
                        <a:t>气体</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9000"/>
                        </a:lnSpc>
                        <a:tabLst/>
                      </a:pPr>
                      <a:endParaRPr sz="400" dirty="0">
                        <a:latin typeface="Arial"/>
                        <a:ea typeface="Arial"/>
                        <a:cs typeface="Arial"/>
                      </a:endParaRPr>
                    </a:p>
                    <a:p>
                      <a:pPr marL="701040" algn="l" rtl="0" eaLnBrk="0">
                        <a:lnSpc>
                          <a:spcPct val="83000"/>
                        </a:lnSpc>
                        <a:spcBef>
                          <a:spcPts val="3"/>
                        </a:spcBef>
                        <a:tabLst/>
                      </a:pPr>
                      <a:r>
                        <a:rPr sz="1200" kern="0" spc="-40" dirty="0">
                          <a:solidFill>
                            <a:srgbClr val="000000">
                              <a:alpha val="100000"/>
                            </a:srgbClr>
                          </a:solidFill>
                          <a:latin typeface="KaiTi"/>
                          <a:ea typeface="KaiTi"/>
                          <a:cs typeface="KaiTi"/>
                        </a:rPr>
                        <a:t>液体</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299085">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8000"/>
                        </a:lnSpc>
                        <a:tabLst/>
                      </a:pPr>
                      <a:endParaRPr sz="400" dirty="0">
                        <a:latin typeface="Arial"/>
                        <a:ea typeface="Arial"/>
                        <a:cs typeface="Arial"/>
                      </a:endParaRPr>
                    </a:p>
                    <a:p>
                      <a:pPr marL="219075" algn="l" rtl="0" eaLnBrk="0">
                        <a:lnSpc>
                          <a:spcPct val="89000"/>
                        </a:lnSpc>
                        <a:spcBef>
                          <a:spcPts val="3"/>
                        </a:spcBef>
                        <a:tabLst/>
                      </a:pPr>
                      <a:r>
                        <a:rPr sz="1200" b="1" kern="0" spc="-30" dirty="0">
                          <a:solidFill>
                            <a:srgbClr val="0101FF">
                              <a:alpha val="100000"/>
                            </a:srgbClr>
                          </a:solidFill>
                          <a:latin typeface="KaiTi"/>
                          <a:ea typeface="KaiTi"/>
                          <a:cs typeface="KaiTi"/>
                        </a:rPr>
                        <a:t>液体</a:t>
                      </a:r>
                      <a:r>
                        <a:rPr sz="1200" kern="0" spc="-30" dirty="0">
                          <a:solidFill>
                            <a:srgbClr val="0101FF">
                              <a:alpha val="100000"/>
                            </a:srgbClr>
                          </a:solidFill>
                          <a:latin typeface="KaiTi"/>
                          <a:ea typeface="KaiTi"/>
                          <a:cs typeface="KaiTi"/>
                        </a:rPr>
                        <a:t> </a:t>
                      </a:r>
                      <a:r>
                        <a:rPr sz="1200" b="1" kern="0" spc="-30" dirty="0">
                          <a:solidFill>
                            <a:srgbClr val="0101FF">
                              <a:alpha val="100000"/>
                            </a:srgbClr>
                          </a:solidFill>
                          <a:latin typeface="Times New Roman"/>
                          <a:ea typeface="Times New Roman"/>
                          <a:cs typeface="Times New Roman"/>
                        </a:rPr>
                        <a:t>+</a:t>
                      </a:r>
                      <a:r>
                        <a:rPr sz="1200" b="1" kern="0" spc="50" dirty="0">
                          <a:solidFill>
                            <a:srgbClr val="0101FF">
                              <a:alpha val="100000"/>
                            </a:srgbClr>
                          </a:solidFill>
                          <a:latin typeface="Times New Roman"/>
                          <a:ea typeface="Times New Roman"/>
                          <a:cs typeface="Times New Roman"/>
                        </a:rPr>
                        <a:t>  </a:t>
                      </a:r>
                      <a:r>
                        <a:rPr sz="1200" b="1" kern="0" spc="-30" dirty="0">
                          <a:solidFill>
                            <a:srgbClr val="0101FF">
                              <a:alpha val="100000"/>
                            </a:srgbClr>
                          </a:solidFill>
                          <a:latin typeface="KaiTi"/>
                          <a:ea typeface="KaiTi"/>
                          <a:cs typeface="KaiTi"/>
                        </a:rPr>
                        <a:t>液体</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20000"/>
                        </a:lnSpc>
                        <a:tabLst/>
                      </a:pPr>
                      <a:endParaRPr sz="400" dirty="0">
                        <a:latin typeface="Arial"/>
                        <a:ea typeface="Arial"/>
                        <a:cs typeface="Arial"/>
                      </a:endParaRPr>
                    </a:p>
                    <a:p>
                      <a:pPr marL="389255" algn="l" rtl="0" eaLnBrk="0">
                        <a:lnSpc>
                          <a:spcPct val="84000"/>
                        </a:lnSpc>
                        <a:spcBef>
                          <a:spcPts val="1"/>
                        </a:spcBef>
                        <a:tabLst/>
                      </a:pPr>
                      <a:r>
                        <a:rPr sz="1200" kern="0" spc="-10" dirty="0">
                          <a:solidFill>
                            <a:srgbClr val="000000">
                              <a:alpha val="100000"/>
                            </a:srgbClr>
                          </a:solidFill>
                          <a:latin typeface="KaiTi"/>
                          <a:ea typeface="KaiTi"/>
                          <a:cs typeface="KaiTi"/>
                        </a:rPr>
                        <a:t>量少的液体</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20000"/>
                        </a:lnSpc>
                        <a:tabLst/>
                      </a:pPr>
                      <a:endParaRPr sz="400" dirty="0">
                        <a:latin typeface="Arial"/>
                        <a:ea typeface="Arial"/>
                        <a:cs typeface="Arial"/>
                      </a:endParaRPr>
                    </a:p>
                    <a:p>
                      <a:pPr marL="464819" algn="l" rtl="0" eaLnBrk="0">
                        <a:lnSpc>
                          <a:spcPct val="86000"/>
                        </a:lnSpc>
                        <a:spcBef>
                          <a:spcPts val="1"/>
                        </a:spcBef>
                        <a:tabLst/>
                      </a:pPr>
                      <a:r>
                        <a:rPr sz="1200" kern="0" spc="-10" dirty="0">
                          <a:solidFill>
                            <a:srgbClr val="000000">
                              <a:alpha val="100000"/>
                            </a:srgbClr>
                          </a:solidFill>
                          <a:latin typeface="KaiTi"/>
                          <a:ea typeface="KaiTi"/>
                          <a:cs typeface="KaiTi"/>
                        </a:rPr>
                        <a:t>量多的液体</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bl>
          </a:graphicData>
        </a:graphic>
      </p:graphicFrame>
      <p:sp>
        <p:nvSpPr>
          <p:cNvPr id="572" name="textbox 572"/>
          <p:cNvSpPr/>
          <p:nvPr/>
        </p:nvSpPr>
        <p:spPr>
          <a:xfrm>
            <a:off x="2375814" y="4128135"/>
            <a:ext cx="2218690" cy="1470660"/>
          </a:xfrm>
          <a:prstGeom prst="roundRect">
            <a:avLst>
              <a:gd name="adj" fmla="val 10785"/>
            </a:avLst>
          </a:prstGeom>
          <a:noFill/>
          <a:ln w="12700" cap="flat">
            <a:solidFill>
              <a:srgbClr val="4774AB"/>
            </a:solidFill>
            <a:prstDash val="solid"/>
            <a:miter lim="0"/>
          </a:ln>
        </p:spPr>
        <p:txBody>
          <a:bodyPr vert="horz" wrap="square" lIns="0" tIns="0" rIns="0" bIns="0"/>
          <a:lstStyle/>
          <a:p>
            <a:pPr algn="l" rtl="0" eaLnBrk="0">
              <a:lnSpc>
                <a:spcPct val="123000"/>
              </a:lnSpc>
              <a:tabLst/>
            </a:pPr>
            <a:endParaRPr sz="400" dirty="0">
              <a:latin typeface="Arial"/>
              <a:ea typeface="Arial"/>
              <a:cs typeface="Arial"/>
            </a:endParaRPr>
          </a:p>
          <a:p>
            <a:pPr marL="918845" algn="l" rtl="0" eaLnBrk="0">
              <a:lnSpc>
                <a:spcPts val="1557"/>
              </a:lnSpc>
              <a:spcBef>
                <a:spcPts val="1"/>
              </a:spcBef>
              <a:tabLst/>
            </a:pPr>
            <a:r>
              <a:rPr sz="1200" b="1" kern="0" spc="-30" dirty="0">
                <a:solidFill>
                  <a:srgbClr val="FF0000">
                    <a:alpha val="100000"/>
                  </a:srgbClr>
                </a:solidFill>
                <a:latin typeface="Microsoft YaHei"/>
                <a:ea typeface="Microsoft YaHei"/>
                <a:cs typeface="Microsoft YaHei"/>
              </a:rPr>
              <a:t>溶液</a:t>
            </a:r>
            <a:endParaRPr sz="1200" dirty="0">
              <a:latin typeface="Microsoft YaHei"/>
              <a:ea typeface="Microsoft YaHei"/>
              <a:cs typeface="Microsoft YaHei"/>
            </a:endParaRPr>
          </a:p>
          <a:p>
            <a:pPr marL="91440" algn="l" rtl="0" eaLnBrk="0">
              <a:lnSpc>
                <a:spcPts val="1664"/>
              </a:lnSpc>
              <a:spcBef>
                <a:spcPts val="495"/>
              </a:spcBef>
              <a:tabLst/>
            </a:pPr>
            <a:r>
              <a:rPr sz="1100" kern="0" spc="-10" dirty="0">
                <a:solidFill>
                  <a:srgbClr val="000000">
                    <a:alpha val="100000"/>
                  </a:srgbClr>
                </a:solidFill>
                <a:latin typeface="Microsoft YaHei"/>
                <a:ea typeface="Microsoft YaHei"/>
                <a:cs typeface="Microsoft YaHei"/>
              </a:rPr>
              <a:t>一种或几种物质分散到另一种物</a:t>
            </a:r>
            <a:endParaRPr sz="1100" dirty="0">
              <a:latin typeface="Microsoft YaHei"/>
              <a:ea typeface="Microsoft YaHei"/>
              <a:cs typeface="Microsoft YaHei"/>
            </a:endParaRPr>
          </a:p>
          <a:p>
            <a:pPr marL="90805" algn="l" rtl="0" eaLnBrk="0">
              <a:lnSpc>
                <a:spcPts val="1664"/>
              </a:lnSpc>
              <a:spcBef>
                <a:spcPts val="279"/>
              </a:spcBef>
              <a:tabLst/>
            </a:pPr>
            <a:r>
              <a:rPr sz="1100" kern="0" spc="0" dirty="0">
                <a:solidFill>
                  <a:srgbClr val="000000">
                    <a:alpha val="100000"/>
                  </a:srgbClr>
                </a:solidFill>
                <a:latin typeface="Microsoft YaHei"/>
                <a:ea typeface="Microsoft YaHei"/>
                <a:cs typeface="Microsoft YaHei"/>
              </a:rPr>
              <a:t>质里，形成均一的</a:t>
            </a:r>
            <a:r>
              <a:rPr sz="1100" kern="0" spc="-10" dirty="0">
                <a:solidFill>
                  <a:srgbClr val="000000">
                    <a:alpha val="100000"/>
                  </a:srgbClr>
                </a:solidFill>
                <a:latin typeface="Microsoft YaHei"/>
                <a:ea typeface="Microsoft YaHei"/>
                <a:cs typeface="Microsoft YaHei"/>
              </a:rPr>
              <a:t>、稳定的混合</a:t>
            </a:r>
            <a:endParaRPr sz="1100" dirty="0">
              <a:latin typeface="Microsoft YaHei"/>
              <a:ea typeface="Microsoft YaHei"/>
              <a:cs typeface="Microsoft YaHei"/>
            </a:endParaRPr>
          </a:p>
          <a:p>
            <a:pPr marL="303530" algn="l" rtl="0" eaLnBrk="0">
              <a:lnSpc>
                <a:spcPts val="1664"/>
              </a:lnSpc>
              <a:spcBef>
                <a:spcPts val="267"/>
              </a:spcBef>
              <a:tabLst/>
            </a:pPr>
            <a:r>
              <a:rPr sz="1100" kern="0" spc="-10" dirty="0">
                <a:solidFill>
                  <a:srgbClr val="000000">
                    <a:alpha val="100000"/>
                  </a:srgbClr>
                </a:solidFill>
                <a:latin typeface="Microsoft YaHei"/>
                <a:ea typeface="Microsoft YaHei"/>
                <a:cs typeface="Microsoft YaHei"/>
              </a:rPr>
              <a:t>物，分散的过程叫溶解。</a:t>
            </a:r>
            <a:endParaRPr sz="1100" dirty="0">
              <a:latin typeface="Microsoft YaHei"/>
              <a:ea typeface="Microsoft YaHei"/>
              <a:cs typeface="Microsoft YaHei"/>
            </a:endParaRPr>
          </a:p>
          <a:p>
            <a:pPr marL="300990" algn="l" rtl="0" eaLnBrk="0">
              <a:lnSpc>
                <a:spcPts val="1451"/>
              </a:lnSpc>
              <a:spcBef>
                <a:spcPts val="327"/>
              </a:spcBef>
              <a:tabLst/>
            </a:pPr>
            <a:r>
              <a:rPr sz="1100" kern="0" spc="-10" dirty="0">
                <a:solidFill>
                  <a:srgbClr val="000000">
                    <a:alpha val="100000"/>
                  </a:srgbClr>
                </a:solidFill>
                <a:latin typeface="Microsoft YaHei"/>
                <a:ea typeface="Microsoft YaHei"/>
                <a:cs typeface="Microsoft YaHei"/>
              </a:rPr>
              <a:t>如：盐水溶液、蔗糖溶液</a:t>
            </a:r>
            <a:endParaRPr sz="1100" dirty="0">
              <a:latin typeface="Microsoft YaHei"/>
              <a:ea typeface="Microsoft YaHei"/>
              <a:cs typeface="Microsoft YaHei"/>
            </a:endParaRPr>
          </a:p>
        </p:txBody>
      </p:sp>
      <p:pic>
        <p:nvPicPr>
          <p:cNvPr id="574" name="picture 574"/>
          <p:cNvPicPr>
            <a:picLocks noChangeAspect="1"/>
          </p:cNvPicPr>
          <p:nvPr/>
        </p:nvPicPr>
        <p:blipFill>
          <a:blip r:embed="rId2"/>
          <a:stretch>
            <a:fillRect/>
          </a:stretch>
        </p:blipFill>
        <p:spPr>
          <a:xfrm rot="21600000">
            <a:off x="4575164" y="4146475"/>
            <a:ext cx="392958" cy="719351"/>
          </a:xfrm>
          <a:prstGeom prst="rect">
            <a:avLst/>
          </a:prstGeom>
        </p:spPr>
      </p:pic>
      <p:sp>
        <p:nvSpPr>
          <p:cNvPr id="576" name="textbox 576"/>
          <p:cNvSpPr/>
          <p:nvPr/>
        </p:nvSpPr>
        <p:spPr>
          <a:xfrm>
            <a:off x="4774438" y="4024757"/>
            <a:ext cx="3517265" cy="910589"/>
          </a:xfrm>
          <a:prstGeom prst="roundRect">
            <a:avLst>
              <a:gd name="adj" fmla="val 11268"/>
            </a:avLst>
          </a:prstGeom>
          <a:noFill/>
          <a:ln w="12700" cap="flat">
            <a:solidFill>
              <a:srgbClr val="4774AB"/>
            </a:solidFill>
            <a:prstDash val="solid"/>
            <a:miter lim="0"/>
          </a:ln>
        </p:spPr>
        <p:txBody>
          <a:bodyPr vert="horz" wrap="square" lIns="0" tIns="0" rIns="0" bIns="0"/>
          <a:lstStyle/>
          <a:p>
            <a:pPr algn="l" rtl="0" eaLnBrk="0">
              <a:lnSpc>
                <a:spcPct val="144000"/>
              </a:lnSpc>
              <a:tabLst/>
            </a:pPr>
            <a:endParaRPr sz="200" dirty="0">
              <a:latin typeface="Arial"/>
              <a:ea typeface="Arial"/>
              <a:cs typeface="Arial"/>
            </a:endParaRPr>
          </a:p>
          <a:p>
            <a:pPr marL="26035" algn="l" rtl="0" eaLnBrk="0">
              <a:lnSpc>
                <a:spcPts val="1809"/>
              </a:lnSpc>
              <a:spcBef>
                <a:spcPts val="1"/>
              </a:spcBef>
              <a:tabLst/>
            </a:pPr>
            <a:r>
              <a:rPr sz="1200" b="1" kern="0" spc="-20" dirty="0">
                <a:solidFill>
                  <a:srgbClr val="FF0000">
                    <a:alpha val="100000"/>
                  </a:srgbClr>
                </a:solidFill>
                <a:latin typeface="Microsoft YaHei"/>
                <a:ea typeface="Microsoft YaHei"/>
                <a:cs typeface="Microsoft YaHei"/>
              </a:rPr>
              <a:t>溶剂：</a:t>
            </a:r>
            <a:r>
              <a:rPr sz="1200" b="1" kern="0" spc="-180" dirty="0">
                <a:solidFill>
                  <a:srgbClr val="FF0000">
                    <a:alpha val="100000"/>
                  </a:srgbClr>
                </a:solidFill>
                <a:latin typeface="Microsoft YaHei"/>
                <a:ea typeface="Microsoft YaHei"/>
                <a:cs typeface="Microsoft YaHei"/>
              </a:rPr>
              <a:t> </a:t>
            </a:r>
            <a:r>
              <a:rPr sz="1200" kern="0" spc="-20" dirty="0">
                <a:solidFill>
                  <a:srgbClr val="FF0000">
                    <a:alpha val="100000"/>
                  </a:srgbClr>
                </a:solidFill>
                <a:latin typeface="Microsoft YaHei"/>
                <a:ea typeface="Microsoft YaHei"/>
                <a:cs typeface="Microsoft YaHei"/>
              </a:rPr>
              <a:t>能溶解其他物质的物质</a:t>
            </a:r>
            <a:endParaRPr sz="1200" dirty="0">
              <a:latin typeface="Microsoft YaHei"/>
              <a:ea typeface="Microsoft YaHei"/>
              <a:cs typeface="Microsoft YaHei"/>
            </a:endParaRPr>
          </a:p>
          <a:p>
            <a:pPr marL="24765" algn="l" rtl="0" eaLnBrk="0">
              <a:lnSpc>
                <a:spcPts val="1592"/>
              </a:lnSpc>
              <a:spcBef>
                <a:spcPts val="295"/>
              </a:spcBef>
              <a:tabLst/>
            </a:pPr>
            <a:r>
              <a:rPr sz="1000" kern="0" spc="40" dirty="0">
                <a:solidFill>
                  <a:srgbClr val="000000">
                    <a:alpha val="100000"/>
                  </a:srgbClr>
                </a:solidFill>
                <a:latin typeface="Microsoft YaHei"/>
                <a:ea typeface="Microsoft YaHei"/>
                <a:cs typeface="Microsoft YaHei"/>
              </a:rPr>
              <a:t>溶液中有水时，通常把水看作溶剂。</a:t>
            </a:r>
            <a:endParaRPr sz="1000" dirty="0">
              <a:latin typeface="Microsoft YaHei"/>
              <a:ea typeface="Microsoft YaHei"/>
              <a:cs typeface="Microsoft YaHei"/>
            </a:endParaRPr>
          </a:p>
          <a:p>
            <a:pPr algn="l" rtl="0" eaLnBrk="0">
              <a:lnSpc>
                <a:spcPct val="127000"/>
              </a:lnSpc>
              <a:tabLst/>
            </a:pPr>
            <a:endParaRPr sz="300" dirty="0">
              <a:latin typeface="Arial"/>
              <a:ea typeface="Arial"/>
              <a:cs typeface="Arial"/>
            </a:endParaRPr>
          </a:p>
          <a:p>
            <a:pPr marL="22225" algn="l" rtl="0" eaLnBrk="0">
              <a:lnSpc>
                <a:spcPts val="1592"/>
              </a:lnSpc>
              <a:spcBef>
                <a:spcPts val="2"/>
              </a:spcBef>
              <a:tabLst/>
            </a:pPr>
            <a:r>
              <a:rPr sz="1000" kern="0" spc="40" dirty="0">
                <a:solidFill>
                  <a:srgbClr val="000000">
                    <a:alpha val="100000"/>
                  </a:srgbClr>
                </a:solidFill>
                <a:latin typeface="Microsoft YaHei"/>
                <a:ea typeface="Microsoft YaHei"/>
                <a:cs typeface="Microsoft YaHei"/>
              </a:rPr>
              <a:t>通常不指明溶剂的溶液，一般指水溶液</a:t>
            </a:r>
            <a:r>
              <a:rPr sz="1200" kern="0" spc="40" dirty="0">
                <a:solidFill>
                  <a:srgbClr val="000000">
                    <a:alpha val="100000"/>
                  </a:srgbClr>
                </a:solidFill>
                <a:latin typeface="Microsoft YaHei"/>
                <a:ea typeface="Microsoft YaHei"/>
                <a:cs typeface="Microsoft YaHei"/>
              </a:rPr>
              <a:t>。</a:t>
            </a:r>
            <a:endParaRPr sz="1200" dirty="0">
              <a:latin typeface="Microsoft YaHei"/>
              <a:ea typeface="Microsoft YaHei"/>
              <a:cs typeface="Microsoft YaHei"/>
            </a:endParaRPr>
          </a:p>
        </p:txBody>
      </p:sp>
      <p:pic>
        <p:nvPicPr>
          <p:cNvPr id="578" name="picture 578"/>
          <p:cNvPicPr>
            <a:picLocks noChangeAspect="1"/>
          </p:cNvPicPr>
          <p:nvPr/>
        </p:nvPicPr>
        <p:blipFill>
          <a:blip r:embed="rId3"/>
          <a:stretch>
            <a:fillRect/>
          </a:stretch>
        </p:blipFill>
        <p:spPr>
          <a:xfrm rot="21600000">
            <a:off x="4576993" y="4860249"/>
            <a:ext cx="351455" cy="769067"/>
          </a:xfrm>
          <a:prstGeom prst="rect">
            <a:avLst/>
          </a:prstGeom>
        </p:spPr>
      </p:pic>
      <p:sp>
        <p:nvSpPr>
          <p:cNvPr id="580" name="textbox 580"/>
          <p:cNvSpPr/>
          <p:nvPr/>
        </p:nvSpPr>
        <p:spPr>
          <a:xfrm>
            <a:off x="4774438" y="4947921"/>
            <a:ext cx="3540759" cy="754380"/>
          </a:xfrm>
          <a:prstGeom prst="roundRect">
            <a:avLst>
              <a:gd name="adj" fmla="val 11540"/>
            </a:avLst>
          </a:prstGeom>
          <a:noFill/>
          <a:ln w="12700" cap="flat">
            <a:solidFill>
              <a:srgbClr val="4774AB"/>
            </a:solidFill>
            <a:prstDash val="solid"/>
            <a:miter lim="0"/>
          </a:ln>
        </p:spPr>
        <p:txBody>
          <a:bodyPr vert="horz" wrap="square" lIns="0" tIns="0" rIns="0" bIns="0"/>
          <a:lstStyle/>
          <a:p>
            <a:pPr algn="l" rtl="0" eaLnBrk="0">
              <a:lnSpc>
                <a:spcPct val="115000"/>
              </a:lnSpc>
              <a:tabLst/>
            </a:pPr>
            <a:endParaRPr sz="600" dirty="0">
              <a:latin typeface="Arial"/>
              <a:ea typeface="Arial"/>
              <a:cs typeface="Arial"/>
            </a:endParaRPr>
          </a:p>
          <a:p>
            <a:pPr marL="26035" algn="l" rtl="0" eaLnBrk="0">
              <a:lnSpc>
                <a:spcPts val="1809"/>
              </a:lnSpc>
              <a:spcBef>
                <a:spcPts val="1"/>
              </a:spcBef>
              <a:tabLst/>
            </a:pPr>
            <a:r>
              <a:rPr sz="1200" b="1" kern="0" spc="-10" dirty="0">
                <a:solidFill>
                  <a:srgbClr val="4BACC6">
                    <a:alpha val="100000"/>
                  </a:srgbClr>
                </a:solidFill>
                <a:latin typeface="Microsoft YaHei"/>
                <a:ea typeface="Microsoft YaHei"/>
                <a:cs typeface="Microsoft YaHei"/>
              </a:rPr>
              <a:t>溶质：</a:t>
            </a:r>
            <a:r>
              <a:rPr sz="1200" kern="0" spc="-10" dirty="0">
                <a:solidFill>
                  <a:srgbClr val="4BACC6">
                    <a:alpha val="100000"/>
                  </a:srgbClr>
                </a:solidFill>
                <a:latin typeface="Microsoft YaHei"/>
                <a:ea typeface="Microsoft YaHei"/>
                <a:cs typeface="Microsoft YaHei"/>
              </a:rPr>
              <a:t>被溶解的物质</a:t>
            </a:r>
            <a:endParaRPr sz="1200" dirty="0">
              <a:latin typeface="Microsoft YaHei"/>
              <a:ea typeface="Microsoft YaHei"/>
              <a:cs typeface="Microsoft YaHei"/>
            </a:endParaRPr>
          </a:p>
          <a:p>
            <a:pPr marL="39370" algn="l" rtl="0" eaLnBrk="0">
              <a:lnSpc>
                <a:spcPts val="1592"/>
              </a:lnSpc>
              <a:spcBef>
                <a:spcPts val="295"/>
              </a:spcBef>
              <a:tabLst/>
            </a:pPr>
            <a:r>
              <a:rPr sz="1000" kern="0" spc="30" dirty="0">
                <a:solidFill>
                  <a:srgbClr val="000000">
                    <a:alpha val="100000"/>
                  </a:srgbClr>
                </a:solidFill>
                <a:latin typeface="Microsoft YaHei"/>
                <a:ea typeface="Microsoft YaHei"/>
                <a:cs typeface="Microsoft YaHei"/>
              </a:rPr>
              <a:t>固体、液体、气体均可做溶质。</a:t>
            </a:r>
            <a:endParaRPr sz="1000" dirty="0">
              <a:latin typeface="Microsoft YaHei"/>
              <a:ea typeface="Microsoft YaHei"/>
              <a:cs typeface="Microsoft YaHei"/>
            </a:endParaRPr>
          </a:p>
        </p:txBody>
      </p:sp>
      <p:sp>
        <p:nvSpPr>
          <p:cNvPr id="582" name="textbox 582"/>
          <p:cNvSpPr/>
          <p:nvPr/>
        </p:nvSpPr>
        <p:spPr>
          <a:xfrm>
            <a:off x="2341880" y="7945527"/>
            <a:ext cx="2864485" cy="189230"/>
          </a:xfrm>
          <a:prstGeom prst="rect">
            <a:avLst/>
          </a:prstGeom>
          <a:noFill/>
          <a:ln w="0" cap="flat">
            <a:noFill/>
            <a:prstDash val="solid"/>
            <a:miter lim="0"/>
          </a:ln>
        </p:spPr>
        <p:txBody>
          <a:bodyPr vert="horz" wrap="square" lIns="0" tIns="0" rIns="0" bIns="0"/>
          <a:lstStyle/>
          <a:p>
            <a:pPr algn="l" rtl="0" eaLnBrk="0">
              <a:lnSpc>
                <a:spcPct val="78443"/>
              </a:lnSpc>
              <a:tabLst/>
            </a:pPr>
            <a:endParaRPr sz="100" dirty="0">
              <a:latin typeface="Arial"/>
              <a:ea typeface="Arial"/>
              <a:cs typeface="Arial"/>
            </a:endParaRPr>
          </a:p>
          <a:p>
            <a:pPr marL="12700" algn="l" rtl="0" eaLnBrk="0">
              <a:lnSpc>
                <a:spcPct val="90000"/>
              </a:lnSpc>
              <a:tabLst/>
            </a:pPr>
            <a:r>
              <a:rPr sz="1200" kern="0" spc="0" dirty="0">
                <a:solidFill>
                  <a:srgbClr val="0101FF">
                    <a:alpha val="100000"/>
                  </a:srgbClr>
                </a:solidFill>
                <a:latin typeface="Times New Roman"/>
                <a:ea typeface="Times New Roman"/>
                <a:cs typeface="Times New Roman"/>
              </a:rPr>
              <a:t>6-1-2  </a:t>
            </a:r>
            <a:r>
              <a:rPr sz="1200" kern="0" spc="0" dirty="0">
                <a:solidFill>
                  <a:srgbClr val="0101FF">
                    <a:alpha val="100000"/>
                  </a:srgbClr>
                </a:solidFill>
                <a:latin typeface="KaiTi"/>
                <a:ea typeface="KaiTi"/>
                <a:cs typeface="KaiTi"/>
              </a:rPr>
              <a:t>溶液、悬浊液和乳浊液</a:t>
            </a:r>
            <a:r>
              <a:rPr sz="1200" kern="0" spc="-10" dirty="0">
                <a:solidFill>
                  <a:srgbClr val="0101FF">
                    <a:alpha val="100000"/>
                  </a:srgbClr>
                </a:solidFill>
                <a:latin typeface="KaiTi"/>
                <a:ea typeface="KaiTi"/>
                <a:cs typeface="KaiTi"/>
              </a:rPr>
              <a:t>的区别与联系</a:t>
            </a:r>
            <a:endParaRPr sz="1200" dirty="0">
              <a:latin typeface="KaiTi"/>
              <a:ea typeface="KaiTi"/>
              <a:cs typeface="KaiTi"/>
            </a:endParaRPr>
          </a:p>
        </p:txBody>
      </p:sp>
      <p:sp>
        <p:nvSpPr>
          <p:cNvPr id="584" name="textbox 584"/>
          <p:cNvSpPr/>
          <p:nvPr/>
        </p:nvSpPr>
        <p:spPr>
          <a:xfrm>
            <a:off x="2343099" y="5906033"/>
            <a:ext cx="2428240" cy="180975"/>
          </a:xfrm>
          <a:prstGeom prst="rect">
            <a:avLst/>
          </a:prstGeom>
          <a:noFill/>
          <a:ln w="0" cap="flat">
            <a:noFill/>
            <a:prstDash val="solid"/>
            <a:miter lim="0"/>
          </a:ln>
        </p:spPr>
        <p:txBody>
          <a:bodyPr vert="horz" wrap="square" lIns="0" tIns="0" rIns="0" bIns="0"/>
          <a:lstStyle/>
          <a:p>
            <a:pPr algn="l" rtl="0" eaLnBrk="0">
              <a:lnSpc>
                <a:spcPct val="82523"/>
              </a:lnSpc>
              <a:tabLst/>
            </a:pPr>
            <a:endParaRPr sz="100" dirty="0">
              <a:latin typeface="Arial"/>
              <a:ea typeface="Arial"/>
              <a:cs typeface="Arial"/>
            </a:endParaRPr>
          </a:p>
          <a:p>
            <a:pPr marL="12700" algn="l" rtl="0" eaLnBrk="0">
              <a:lnSpc>
                <a:spcPct val="85000"/>
              </a:lnSpc>
              <a:tabLst/>
            </a:pPr>
            <a:r>
              <a:rPr sz="1200" kern="0" spc="-50" dirty="0">
                <a:solidFill>
                  <a:srgbClr val="000000">
                    <a:alpha val="100000"/>
                  </a:srgbClr>
                </a:solidFill>
                <a:latin typeface="KaiTi"/>
                <a:ea typeface="KaiTi"/>
                <a:cs typeface="KaiTi"/>
              </a:rPr>
              <a:t>其中，溶剂和溶质的判断方法如下：</a:t>
            </a:r>
            <a:endParaRPr sz="1200" dirty="0">
              <a:latin typeface="KaiTi"/>
              <a:ea typeface="KaiTi"/>
              <a:cs typeface="KaiTi"/>
            </a:endParaRPr>
          </a:p>
        </p:txBody>
      </p:sp>
      <p:sp>
        <p:nvSpPr>
          <p:cNvPr id="586" name="textbox 586"/>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588" name="path 588"/>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590" name="textbox 590"/>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20" dirty="0">
                <a:solidFill>
                  <a:srgbClr val="000000">
                    <a:alpha val="100000"/>
                  </a:srgbClr>
                </a:solidFill>
                <a:latin typeface="Times New Roman"/>
                <a:ea typeface="Times New Roman"/>
                <a:cs typeface="Times New Roman"/>
              </a:rPr>
              <a:t>-</a:t>
            </a:r>
            <a:r>
              <a:rPr sz="900" kern="0" spc="3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23</a:t>
            </a:r>
            <a:r>
              <a:rPr sz="900" kern="0" spc="4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2" name="rect 592"/>
          <p:cNvSpPr/>
          <p:nvPr/>
        </p:nvSpPr>
        <p:spPr>
          <a:xfrm>
            <a:off x="2348027" y="2362455"/>
            <a:ext cx="2996819" cy="198119"/>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594" name="textbox 594"/>
          <p:cNvSpPr/>
          <p:nvPr/>
        </p:nvSpPr>
        <p:spPr>
          <a:xfrm>
            <a:off x="2338832" y="2372766"/>
            <a:ext cx="6076950" cy="2239010"/>
          </a:xfrm>
          <a:prstGeom prst="rect">
            <a:avLst/>
          </a:prstGeom>
          <a:noFill/>
          <a:ln w="0" cap="flat">
            <a:noFill/>
            <a:prstDash val="solid"/>
            <a:miter lim="0"/>
          </a:ln>
        </p:spPr>
        <p:txBody>
          <a:bodyPr vert="horz" wrap="square" lIns="0" tIns="0" rIns="0" bIns="0"/>
          <a:lstStyle/>
          <a:p>
            <a:pPr algn="l" rtl="0" eaLnBrk="0">
              <a:lnSpc>
                <a:spcPct val="78440"/>
              </a:lnSpc>
              <a:tabLst/>
            </a:pPr>
            <a:endParaRPr sz="100" dirty="0">
              <a:latin typeface="Arial"/>
              <a:ea typeface="Arial"/>
              <a:cs typeface="Arial"/>
            </a:endParaRPr>
          </a:p>
          <a:p>
            <a:pPr marL="13970" algn="l" rtl="0" eaLnBrk="0">
              <a:lnSpc>
                <a:spcPct val="90000"/>
              </a:lnSpc>
              <a:tabLst/>
            </a:pPr>
            <a:r>
              <a:rPr sz="1200" b="1" kern="0" spc="0" dirty="0">
                <a:solidFill>
                  <a:srgbClr val="000000">
                    <a:alpha val="100000"/>
                  </a:srgbClr>
                </a:solidFill>
                <a:latin typeface="KaiTi"/>
                <a:ea typeface="KaiTi"/>
                <a:cs typeface="KaiTi"/>
              </a:rPr>
              <a:t>知识点</a:t>
            </a:r>
            <a:r>
              <a:rPr sz="1200" kern="0" spc="-250" dirty="0">
                <a:solidFill>
                  <a:srgbClr val="000000">
                    <a:alpha val="100000"/>
                  </a:srgbClr>
                </a:solidFill>
                <a:latin typeface="KaiTi"/>
                <a:ea typeface="KaiTi"/>
                <a:cs typeface="KaiTi"/>
              </a:rPr>
              <a:t> </a:t>
            </a:r>
            <a:r>
              <a:rPr sz="1200" b="1" kern="0" spc="0" dirty="0">
                <a:solidFill>
                  <a:srgbClr val="000000">
                    <a:alpha val="100000"/>
                  </a:srgbClr>
                </a:solidFill>
                <a:latin typeface="Times New Roman"/>
                <a:ea typeface="Times New Roman"/>
                <a:cs typeface="Times New Roman"/>
              </a:rPr>
              <a:t>6-2</a:t>
            </a:r>
            <a:r>
              <a:rPr sz="1200" b="1" kern="0" spc="0" dirty="0">
                <a:solidFill>
                  <a:srgbClr val="000000">
                    <a:alpha val="100000"/>
                  </a:srgbClr>
                </a:solidFill>
                <a:latin typeface="KaiTi"/>
                <a:ea typeface="KaiTi"/>
                <a:cs typeface="KaiTi"/>
              </a:rPr>
              <a:t>：饱和</a:t>
            </a:r>
            <a:r>
              <a:rPr sz="1200" b="1" kern="0" spc="-10" dirty="0">
                <a:solidFill>
                  <a:srgbClr val="000000">
                    <a:alpha val="100000"/>
                  </a:srgbClr>
                </a:solidFill>
                <a:latin typeface="KaiTi"/>
                <a:ea typeface="KaiTi"/>
                <a:cs typeface="KaiTi"/>
              </a:rPr>
              <a:t>溶液和不饱和溶液、溶解度</a:t>
            </a:r>
            <a:endParaRPr sz="1200" dirty="0">
              <a:latin typeface="KaiTi"/>
              <a:ea typeface="KaiTi"/>
              <a:cs typeface="KaiTi"/>
            </a:endParaRPr>
          </a:p>
          <a:p>
            <a:pPr marL="12700" indent="2540" algn="l" rtl="0" eaLnBrk="0">
              <a:lnSpc>
                <a:spcPct val="128000"/>
              </a:lnSpc>
              <a:spcBef>
                <a:spcPts val="1058"/>
              </a:spcBef>
              <a:tabLst/>
            </a:pPr>
            <a:r>
              <a:rPr sz="1200" kern="0" spc="-20" dirty="0">
                <a:solidFill>
                  <a:srgbClr val="000000">
                    <a:alpha val="100000"/>
                  </a:srgbClr>
                </a:solidFill>
                <a:latin typeface="Times New Roman"/>
                <a:ea typeface="Times New Roman"/>
                <a:cs typeface="Times New Roman"/>
              </a:rPr>
              <a:t>(1)  </a:t>
            </a:r>
            <a:r>
              <a:rPr sz="1200" kern="0" spc="-20" dirty="0">
                <a:solidFill>
                  <a:srgbClr val="000000">
                    <a:alpha val="100000"/>
                  </a:srgbClr>
                </a:solidFill>
                <a:latin typeface="KaiTi"/>
                <a:ea typeface="KaiTi"/>
                <a:cs typeface="KaiTi"/>
              </a:rPr>
              <a:t>在一定温度下，在一定量的溶剂中，不能</a:t>
            </a:r>
            <a:r>
              <a:rPr sz="1200" kern="0" spc="-30" dirty="0">
                <a:solidFill>
                  <a:srgbClr val="000000">
                    <a:alpha val="100000"/>
                  </a:srgbClr>
                </a:solidFill>
                <a:latin typeface="KaiTi"/>
                <a:ea typeface="KaiTi"/>
                <a:cs typeface="KaiTi"/>
              </a:rPr>
              <a:t>再溶解更多溶质的溶液为这种溶质的饱和溶液。</a:t>
            </a:r>
            <a:r>
              <a:rPr sz="1200" kern="0" spc="-10" dirty="0">
                <a:solidFill>
                  <a:srgbClr val="000000">
                    <a:alpha val="100000"/>
                  </a:srgbClr>
                </a:solidFill>
                <a:latin typeface="KaiTi"/>
                <a:ea typeface="KaiTi"/>
                <a:cs typeface="KaiTi"/>
              </a:rPr>
              <a:t>还能继续溶解更多溶质的溶液为这种溶质的不饱和溶液。</a:t>
            </a:r>
            <a:endParaRPr sz="1200" dirty="0">
              <a:latin typeface="KaiTi"/>
              <a:ea typeface="KaiTi"/>
              <a:cs typeface="KaiTi"/>
            </a:endParaRPr>
          </a:p>
          <a:p>
            <a:pPr marL="23495" indent="-8255" algn="l" rtl="0" eaLnBrk="0">
              <a:lnSpc>
                <a:spcPct val="127000"/>
              </a:lnSpc>
              <a:spcBef>
                <a:spcPts val="967"/>
              </a:spcBef>
              <a:tabLst/>
            </a:pPr>
            <a:r>
              <a:rPr sz="1200" kern="0" spc="0" dirty="0">
                <a:solidFill>
                  <a:srgbClr val="000000">
                    <a:alpha val="100000"/>
                  </a:srgbClr>
                </a:solidFill>
                <a:latin typeface="Times New Roman"/>
                <a:ea typeface="Times New Roman"/>
                <a:cs typeface="Times New Roman"/>
              </a:rPr>
              <a:t>(2)  </a:t>
            </a:r>
            <a:r>
              <a:rPr sz="1200" kern="0" spc="0" dirty="0">
                <a:solidFill>
                  <a:srgbClr val="000000">
                    <a:alpha val="100000"/>
                  </a:srgbClr>
                </a:solidFill>
                <a:latin typeface="KaiTi"/>
                <a:ea typeface="KaiTi"/>
                <a:cs typeface="KaiTi"/>
              </a:rPr>
              <a:t>溶解度：在一定温度</a:t>
            </a:r>
            <a:r>
              <a:rPr sz="1200" kern="0" spc="-10" dirty="0">
                <a:solidFill>
                  <a:srgbClr val="000000">
                    <a:alpha val="100000"/>
                  </a:srgbClr>
                </a:solidFill>
                <a:latin typeface="KaiTi"/>
                <a:ea typeface="KaiTi"/>
                <a:cs typeface="KaiTi"/>
              </a:rPr>
              <a:t>下，某固体物质在</a:t>
            </a:r>
            <a:r>
              <a:rPr sz="1200" kern="0" spc="-130" dirty="0">
                <a:solidFill>
                  <a:srgbClr val="000000">
                    <a:alpha val="100000"/>
                  </a:srgbClr>
                </a:solidFill>
                <a:latin typeface="KaiTi"/>
                <a:ea typeface="KaiTi"/>
                <a:cs typeface="KaiTi"/>
              </a:rPr>
              <a:t> </a:t>
            </a:r>
            <a:r>
              <a:rPr sz="1200" b="1" u="dbl" kern="0" spc="-10" dirty="0">
                <a:solidFill>
                  <a:srgbClr val="FF0000">
                    <a:alpha val="100000"/>
                  </a:srgbClr>
                </a:solidFill>
                <a:latin typeface="Times New Roman"/>
                <a:ea typeface="Times New Roman"/>
                <a:cs typeface="Times New Roman"/>
              </a:rPr>
              <a:t>100g  </a:t>
            </a:r>
            <a:r>
              <a:rPr sz="1200" b="1" u="dbl" kern="0" spc="-10" dirty="0">
                <a:solidFill>
                  <a:srgbClr val="FF0000">
                    <a:alpha val="100000"/>
                  </a:srgbClr>
                </a:solidFill>
                <a:latin typeface="KaiTi"/>
                <a:ea typeface="KaiTi"/>
                <a:cs typeface="KaiTi"/>
              </a:rPr>
              <a:t>溶剂里</a:t>
            </a:r>
            <a:r>
              <a:rPr sz="1200" kern="0" spc="-10" dirty="0">
                <a:solidFill>
                  <a:srgbClr val="000000">
                    <a:alpha val="100000"/>
                  </a:srgbClr>
                </a:solidFill>
                <a:latin typeface="KaiTi"/>
                <a:ea typeface="KaiTi"/>
                <a:cs typeface="KaiTi"/>
              </a:rPr>
              <a:t>达到</a:t>
            </a:r>
            <a:r>
              <a:rPr sz="1200" b="1" u="dbl" kern="0" spc="-10" dirty="0">
                <a:solidFill>
                  <a:srgbClr val="FF0000">
                    <a:alpha val="100000"/>
                  </a:srgbClr>
                </a:solidFill>
                <a:latin typeface="KaiTi"/>
                <a:ea typeface="KaiTi"/>
                <a:cs typeface="KaiTi"/>
              </a:rPr>
              <a:t>饱和状态时</a:t>
            </a:r>
            <a:r>
              <a:rPr sz="1200" kern="0" spc="-10" dirty="0">
                <a:solidFill>
                  <a:srgbClr val="000000">
                    <a:alpha val="100000"/>
                  </a:srgbClr>
                </a:solidFill>
                <a:latin typeface="KaiTi"/>
                <a:ea typeface="KaiTi"/>
                <a:cs typeface="KaiTi"/>
              </a:rPr>
              <a:t>所溶解的固体物质</a:t>
            </a:r>
            <a:r>
              <a:rPr sz="1200" kern="0" spc="-10" dirty="0">
                <a:solidFill>
                  <a:srgbClr val="000000">
                    <a:alpha val="100000"/>
                  </a:srgbClr>
                </a:solidFill>
                <a:latin typeface="KaiTi"/>
                <a:ea typeface="KaiTi"/>
                <a:cs typeface="KaiTi"/>
              </a:rPr>
              <a:t>的质量，叫做这种物质在这种溶剂里的溶解度，一般用</a:t>
            </a:r>
            <a:r>
              <a:rPr sz="1200" kern="0" spc="-22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S </a:t>
            </a:r>
            <a:r>
              <a:rPr sz="1200" kern="0" spc="-10" dirty="0">
                <a:solidFill>
                  <a:srgbClr val="000000">
                    <a:alpha val="100000"/>
                  </a:srgbClr>
                </a:solidFill>
                <a:latin typeface="KaiTi"/>
                <a:ea typeface="KaiTi"/>
                <a:cs typeface="KaiTi"/>
              </a:rPr>
              <a:t>表示</a:t>
            </a:r>
            <a:r>
              <a:rPr sz="1200" kern="0" spc="-20" dirty="0">
                <a:solidFill>
                  <a:srgbClr val="000000">
                    <a:alpha val="100000"/>
                  </a:srgbClr>
                </a:solidFill>
                <a:latin typeface="KaiTi"/>
                <a:ea typeface="KaiTi"/>
                <a:cs typeface="KaiTi"/>
              </a:rPr>
              <a:t>。</a:t>
            </a:r>
            <a:endParaRPr sz="1200" dirty="0">
              <a:latin typeface="KaiTi"/>
              <a:ea typeface="KaiTi"/>
              <a:cs typeface="KaiTi"/>
            </a:endParaRPr>
          </a:p>
          <a:p>
            <a:pPr marL="907414" algn="l" rtl="0" eaLnBrk="0">
              <a:lnSpc>
                <a:spcPts val="2282"/>
              </a:lnSpc>
              <a:spcBef>
                <a:spcPts val="1242"/>
              </a:spcBef>
              <a:tabLst/>
            </a:pPr>
            <a:r>
              <a:rPr sz="1500" b="1" kern="0" spc="90" dirty="0">
                <a:solidFill>
                  <a:srgbClr val="000000">
                    <a:alpha val="100000"/>
                  </a:srgbClr>
                </a:solidFill>
                <a:latin typeface="Times New Roman"/>
                <a:ea typeface="Times New Roman"/>
                <a:cs typeface="Times New Roman"/>
              </a:rPr>
              <a:t>=</a:t>
            </a:r>
            <a:r>
              <a:rPr sz="1500" b="1" kern="0" spc="0" dirty="0">
                <a:solidFill>
                  <a:srgbClr val="000000">
                    <a:alpha val="100000"/>
                  </a:srgbClr>
                </a:solidFill>
                <a:latin typeface="Times New Roman"/>
                <a:ea typeface="Times New Roman"/>
                <a:cs typeface="Times New Roman"/>
              </a:rPr>
              <a:t>                                                        </a:t>
            </a:r>
            <a:r>
              <a:rPr sz="1500" b="1" kern="0" spc="90" dirty="0">
                <a:solidFill>
                  <a:srgbClr val="000000">
                    <a:alpha val="100000"/>
                  </a:srgbClr>
                </a:solidFill>
                <a:latin typeface="Times New Roman"/>
                <a:ea typeface="Times New Roman"/>
                <a:cs typeface="Times New Roman"/>
              </a:rPr>
              <a:t>=  </a:t>
            </a:r>
            <a:r>
              <a:rPr sz="1700" b="1" kern="0" spc="90" baseline="34187" dirty="0">
                <a:solidFill>
                  <a:srgbClr val="000000">
                    <a:alpha val="100000"/>
                  </a:srgbClr>
                </a:solidFill>
                <a:latin typeface="KaiTi"/>
                <a:ea typeface="KaiTi"/>
                <a:cs typeface="KaiTi"/>
              </a:rPr>
              <a:t>饱</a:t>
            </a:r>
            <a:r>
              <a:rPr sz="1100" kern="0" spc="30" dirty="0">
                <a:solidFill>
                  <a:srgbClr val="000000">
                    <a:alpha val="100000"/>
                  </a:srgbClr>
                </a:solidFill>
                <a:latin typeface="KaiTi"/>
                <a:ea typeface="KaiTi"/>
                <a:cs typeface="KaiTi"/>
              </a:rPr>
              <a:t>                </a:t>
            </a:r>
            <a:r>
              <a:rPr sz="1700" b="1" kern="0" spc="90" baseline="34187" dirty="0">
                <a:solidFill>
                  <a:srgbClr val="000000">
                    <a:alpha val="100000"/>
                  </a:srgbClr>
                </a:solidFill>
                <a:latin typeface="KaiTi"/>
                <a:ea typeface="KaiTi"/>
                <a:cs typeface="KaiTi"/>
              </a:rPr>
              <a:t>量</a:t>
            </a:r>
            <a:endParaRPr sz="1700" baseline="34187" dirty="0">
              <a:latin typeface="KaiTi"/>
              <a:ea typeface="KaiTi"/>
              <a:cs typeface="KaiTi"/>
            </a:endParaRPr>
          </a:p>
          <a:p>
            <a:pPr algn="l" rtl="0" eaLnBrk="0">
              <a:lnSpc>
                <a:spcPct val="133000"/>
              </a:lnSpc>
              <a:tabLst/>
            </a:pPr>
            <a:endParaRPr sz="1000" dirty="0">
              <a:latin typeface="Arial"/>
              <a:ea typeface="Arial"/>
              <a:cs typeface="Arial"/>
            </a:endParaRPr>
          </a:p>
          <a:p>
            <a:pPr algn="l" rtl="0" eaLnBrk="0">
              <a:lnSpc>
                <a:spcPct val="102000"/>
              </a:lnSpc>
              <a:tabLst/>
            </a:pPr>
            <a:endParaRPr sz="300" dirty="0">
              <a:latin typeface="Arial"/>
              <a:ea typeface="Arial"/>
              <a:cs typeface="Arial"/>
            </a:endParaRPr>
          </a:p>
          <a:p>
            <a:pPr marL="15240" algn="l" rtl="0" eaLnBrk="0">
              <a:lnSpc>
                <a:spcPct val="89000"/>
              </a:lnSpc>
              <a:spcBef>
                <a:spcPts val="2"/>
              </a:spcBef>
              <a:tabLst/>
            </a:pPr>
            <a:r>
              <a:rPr sz="1200" kern="0" spc="0" dirty="0">
                <a:solidFill>
                  <a:srgbClr val="000000">
                    <a:alpha val="100000"/>
                  </a:srgbClr>
                </a:solidFill>
                <a:latin typeface="Times New Roman"/>
                <a:ea typeface="Times New Roman"/>
                <a:cs typeface="Times New Roman"/>
              </a:rPr>
              <a:t>(3)  </a:t>
            </a:r>
            <a:r>
              <a:rPr sz="1200" kern="0" spc="0" dirty="0">
                <a:solidFill>
                  <a:srgbClr val="000000">
                    <a:alpha val="100000"/>
                  </a:srgbClr>
                </a:solidFill>
                <a:latin typeface="KaiTi"/>
                <a:ea typeface="KaiTi"/>
                <a:cs typeface="KaiTi"/>
              </a:rPr>
              <a:t>饱和溶液和不饱和溶</a:t>
            </a:r>
            <a:r>
              <a:rPr sz="1200" kern="0" spc="-10" dirty="0">
                <a:solidFill>
                  <a:srgbClr val="000000">
                    <a:alpha val="100000"/>
                  </a:srgbClr>
                </a:solidFill>
                <a:latin typeface="KaiTi"/>
                <a:ea typeface="KaiTi"/>
                <a:cs typeface="KaiTi"/>
              </a:rPr>
              <a:t>液之间的转换</a:t>
            </a:r>
            <a:endParaRPr sz="1200" dirty="0">
              <a:latin typeface="KaiTi"/>
              <a:ea typeface="KaiTi"/>
              <a:cs typeface="KaiTi"/>
            </a:endParaRPr>
          </a:p>
        </p:txBody>
      </p:sp>
      <p:sp>
        <p:nvSpPr>
          <p:cNvPr id="596" name="textbox 596"/>
          <p:cNvSpPr/>
          <p:nvPr/>
        </p:nvSpPr>
        <p:spPr>
          <a:xfrm>
            <a:off x="6505417" y="4114220"/>
            <a:ext cx="1045210" cy="172085"/>
          </a:xfrm>
          <a:prstGeom prst="rect">
            <a:avLst/>
          </a:prstGeom>
          <a:noFill/>
          <a:ln w="0" cap="flat">
            <a:noFill/>
            <a:prstDash val="solid"/>
            <a:miter lim="0"/>
          </a:ln>
        </p:spPr>
        <p:txBody>
          <a:bodyPr vert="horz" wrap="square" lIns="0" tIns="0" rIns="0" bIns="0"/>
          <a:lstStyle/>
          <a:p>
            <a:pPr algn="l" rtl="0" eaLnBrk="0">
              <a:lnSpc>
                <a:spcPct val="86434"/>
              </a:lnSpc>
              <a:tabLst/>
            </a:pPr>
            <a:endParaRPr sz="100" dirty="0">
              <a:latin typeface="Arial"/>
              <a:ea typeface="Arial"/>
              <a:cs typeface="Arial"/>
            </a:endParaRPr>
          </a:p>
          <a:p>
            <a:pPr marL="12700" algn="l" rtl="0" eaLnBrk="0">
              <a:lnSpc>
                <a:spcPct val="87000"/>
              </a:lnSpc>
              <a:tabLst/>
            </a:pPr>
            <a:r>
              <a:rPr sz="1100" b="1" kern="0" spc="40" dirty="0">
                <a:solidFill>
                  <a:srgbClr val="000000">
                    <a:alpha val="100000"/>
                  </a:srgbClr>
                </a:solidFill>
                <a:latin typeface="KaiTi"/>
                <a:ea typeface="KaiTi"/>
                <a:cs typeface="KaiTi"/>
              </a:rPr>
              <a:t>饱和溶液的质量</a:t>
            </a:r>
            <a:endParaRPr sz="1100" dirty="0">
              <a:latin typeface="KaiTi"/>
              <a:ea typeface="KaiTi"/>
              <a:cs typeface="KaiTi"/>
            </a:endParaRPr>
          </a:p>
        </p:txBody>
      </p:sp>
      <p:sp>
        <p:nvSpPr>
          <p:cNvPr id="598" name="textbox 598"/>
          <p:cNvSpPr/>
          <p:nvPr/>
        </p:nvSpPr>
        <p:spPr>
          <a:xfrm>
            <a:off x="6429376" y="3884096"/>
            <a:ext cx="1193165" cy="172085"/>
          </a:xfrm>
          <a:prstGeom prst="rect">
            <a:avLst/>
          </a:prstGeom>
          <a:noFill/>
          <a:ln w="0" cap="flat">
            <a:noFill/>
            <a:prstDash val="solid"/>
            <a:miter lim="0"/>
          </a:ln>
        </p:spPr>
        <p:txBody>
          <a:bodyPr vert="horz" wrap="square" lIns="0" tIns="0" rIns="0" bIns="0"/>
          <a:lstStyle/>
          <a:p>
            <a:pPr algn="l" rtl="0" eaLnBrk="0">
              <a:lnSpc>
                <a:spcPct val="86434"/>
              </a:lnSpc>
              <a:tabLst/>
            </a:pPr>
            <a:endParaRPr sz="100" dirty="0">
              <a:latin typeface="Arial"/>
              <a:ea typeface="Arial"/>
              <a:cs typeface="Arial"/>
            </a:endParaRPr>
          </a:p>
          <a:p>
            <a:pPr marL="12700" algn="l" rtl="0" eaLnBrk="0">
              <a:lnSpc>
                <a:spcPct val="87000"/>
              </a:lnSpc>
              <a:tabLst/>
            </a:pPr>
            <a:r>
              <a:rPr sz="1100" b="1" kern="0" spc="40" dirty="0">
                <a:solidFill>
                  <a:srgbClr val="000000">
                    <a:alpha val="100000"/>
                  </a:srgbClr>
                </a:solidFill>
                <a:latin typeface="KaiTi"/>
                <a:ea typeface="KaiTi"/>
                <a:cs typeface="KaiTi"/>
              </a:rPr>
              <a:t>和溶液里溶质的质</a:t>
            </a:r>
            <a:endParaRPr sz="1100" dirty="0">
              <a:latin typeface="KaiTi"/>
              <a:ea typeface="KaiTi"/>
              <a:cs typeface="KaiTi"/>
            </a:endParaRPr>
          </a:p>
        </p:txBody>
      </p:sp>
      <p:pic>
        <p:nvPicPr>
          <p:cNvPr id="600" name="picture 600"/>
          <p:cNvPicPr>
            <a:picLocks noChangeAspect="1"/>
          </p:cNvPicPr>
          <p:nvPr/>
        </p:nvPicPr>
        <p:blipFill>
          <a:blip r:embed="rId2"/>
          <a:stretch>
            <a:fillRect/>
          </a:stretch>
        </p:blipFill>
        <p:spPr>
          <a:xfrm rot="21600000">
            <a:off x="5592597" y="3922399"/>
            <a:ext cx="446056" cy="355055"/>
          </a:xfrm>
          <a:prstGeom prst="rect">
            <a:avLst/>
          </a:prstGeom>
        </p:spPr>
      </p:pic>
      <p:sp>
        <p:nvSpPr>
          <p:cNvPr id="602" name="textbox 602"/>
          <p:cNvSpPr/>
          <p:nvPr/>
        </p:nvSpPr>
        <p:spPr>
          <a:xfrm>
            <a:off x="3455258" y="4114220"/>
            <a:ext cx="1485265" cy="172085"/>
          </a:xfrm>
          <a:prstGeom prst="rect">
            <a:avLst/>
          </a:prstGeom>
          <a:noFill/>
          <a:ln w="0" cap="flat">
            <a:noFill/>
            <a:prstDash val="solid"/>
            <a:miter lim="0"/>
          </a:ln>
        </p:spPr>
        <p:txBody>
          <a:bodyPr vert="horz" wrap="square" lIns="0" tIns="0" rIns="0" bIns="0"/>
          <a:lstStyle/>
          <a:p>
            <a:pPr algn="l" rtl="0" eaLnBrk="0">
              <a:lnSpc>
                <a:spcPct val="86434"/>
              </a:lnSpc>
              <a:tabLst/>
            </a:pPr>
            <a:endParaRPr sz="100" dirty="0">
              <a:latin typeface="Arial"/>
              <a:ea typeface="Arial"/>
              <a:cs typeface="Arial"/>
            </a:endParaRPr>
          </a:p>
          <a:p>
            <a:pPr marL="12700" algn="l" rtl="0" eaLnBrk="0">
              <a:lnSpc>
                <a:spcPct val="87000"/>
              </a:lnSpc>
              <a:tabLst/>
            </a:pPr>
            <a:r>
              <a:rPr sz="1100" b="1" kern="0" spc="40" dirty="0">
                <a:solidFill>
                  <a:srgbClr val="000000">
                    <a:alpha val="100000"/>
                  </a:srgbClr>
                </a:solidFill>
                <a:latin typeface="KaiTi"/>
                <a:ea typeface="KaiTi"/>
                <a:cs typeface="KaiTi"/>
              </a:rPr>
              <a:t>饱和溶液里溶剂的质量</a:t>
            </a:r>
            <a:endParaRPr sz="1100" dirty="0">
              <a:latin typeface="KaiTi"/>
              <a:ea typeface="KaiTi"/>
              <a:cs typeface="KaiTi"/>
            </a:endParaRPr>
          </a:p>
        </p:txBody>
      </p:sp>
      <p:sp>
        <p:nvSpPr>
          <p:cNvPr id="604" name="textbox 604"/>
          <p:cNvSpPr/>
          <p:nvPr/>
        </p:nvSpPr>
        <p:spPr>
          <a:xfrm>
            <a:off x="3476492" y="3884096"/>
            <a:ext cx="1485265" cy="172085"/>
          </a:xfrm>
          <a:prstGeom prst="rect">
            <a:avLst/>
          </a:prstGeom>
          <a:noFill/>
          <a:ln w="0" cap="flat">
            <a:noFill/>
            <a:prstDash val="solid"/>
            <a:miter lim="0"/>
          </a:ln>
        </p:spPr>
        <p:txBody>
          <a:bodyPr vert="horz" wrap="square" lIns="0" tIns="0" rIns="0" bIns="0"/>
          <a:lstStyle/>
          <a:p>
            <a:pPr algn="l" rtl="0" eaLnBrk="0">
              <a:lnSpc>
                <a:spcPct val="86434"/>
              </a:lnSpc>
              <a:tabLst/>
            </a:pPr>
            <a:endParaRPr sz="100" dirty="0">
              <a:latin typeface="Arial"/>
              <a:ea typeface="Arial"/>
              <a:cs typeface="Arial"/>
            </a:endParaRPr>
          </a:p>
          <a:p>
            <a:pPr marL="12700" algn="l" rtl="0" eaLnBrk="0">
              <a:lnSpc>
                <a:spcPct val="87000"/>
              </a:lnSpc>
              <a:tabLst/>
            </a:pPr>
            <a:r>
              <a:rPr sz="1100" b="1" kern="0" spc="40" dirty="0">
                <a:solidFill>
                  <a:srgbClr val="000000">
                    <a:alpha val="100000"/>
                  </a:srgbClr>
                </a:solidFill>
                <a:latin typeface="KaiTi"/>
                <a:ea typeface="KaiTi"/>
                <a:cs typeface="KaiTi"/>
              </a:rPr>
              <a:t>饱和溶液里溶质的质量</a:t>
            </a:r>
            <a:endParaRPr sz="1100" dirty="0">
              <a:latin typeface="KaiTi"/>
              <a:ea typeface="KaiTi"/>
              <a:cs typeface="KaiTi"/>
            </a:endParaRPr>
          </a:p>
        </p:txBody>
      </p:sp>
      <p:pic>
        <p:nvPicPr>
          <p:cNvPr id="606" name="picture 606"/>
          <p:cNvPicPr>
            <a:picLocks noChangeAspect="1"/>
          </p:cNvPicPr>
          <p:nvPr/>
        </p:nvPicPr>
        <p:blipFill>
          <a:blip r:embed="rId3"/>
          <a:stretch>
            <a:fillRect/>
          </a:stretch>
        </p:blipFill>
        <p:spPr>
          <a:xfrm rot="21600000">
            <a:off x="2936240" y="3922399"/>
            <a:ext cx="262128" cy="355055"/>
          </a:xfrm>
          <a:prstGeom prst="rect">
            <a:avLst/>
          </a:prstGeom>
        </p:spPr>
      </p:pic>
      <p:pic>
        <p:nvPicPr>
          <p:cNvPr id="608" name="picture 608"/>
          <p:cNvPicPr>
            <a:picLocks noChangeAspect="1"/>
          </p:cNvPicPr>
          <p:nvPr/>
        </p:nvPicPr>
        <p:blipFill>
          <a:blip r:embed="rId4"/>
          <a:stretch>
            <a:fillRect/>
          </a:stretch>
        </p:blipFill>
        <p:spPr>
          <a:xfrm rot="21600000">
            <a:off x="2346960" y="6809232"/>
            <a:ext cx="4923790" cy="2339848"/>
          </a:xfrm>
          <a:prstGeom prst="rect">
            <a:avLst/>
          </a:prstGeom>
        </p:spPr>
      </p:pic>
      <p:graphicFrame>
        <p:nvGraphicFramePr>
          <p:cNvPr id="610" name="table 610"/>
          <p:cNvGraphicFramePr>
            <a:graphicFrameLocks noGrp="1"/>
          </p:cNvGraphicFramePr>
          <p:nvPr/>
        </p:nvGraphicFramePr>
        <p:xfrm>
          <a:off x="2373935" y="914400"/>
          <a:ext cx="5944235" cy="1184275"/>
        </p:xfrm>
        <a:graphic>
          <a:graphicData uri="http://schemas.openxmlformats.org/drawingml/2006/table">
            <a:tbl>
              <a:tblPr/>
              <a:tblGrid>
                <a:gridCol w="1440180"/>
                <a:gridCol w="1531620"/>
                <a:gridCol w="1620520"/>
                <a:gridCol w="1351915"/>
              </a:tblGrid>
              <a:tr h="297180">
                <a:tc>
                  <a:txBody>
                    <a:bodyPr/>
                    <a:lstStyle/>
                    <a:p>
                      <a:pPr algn="l" rtl="0" eaLnBrk="0">
                        <a:lnSpc>
                          <a:spcPct val="122000"/>
                        </a:lnSpc>
                        <a:tabLst/>
                      </a:pPr>
                      <a:endParaRPr sz="400" dirty="0">
                        <a:latin typeface="Arial"/>
                        <a:ea typeface="Arial"/>
                        <a:cs typeface="Arial"/>
                      </a:endParaRPr>
                    </a:p>
                    <a:p>
                      <a:pPr marL="424815" algn="l" rtl="0" eaLnBrk="0">
                        <a:lnSpc>
                          <a:spcPct val="85000"/>
                        </a:lnSpc>
                        <a:spcBef>
                          <a:spcPts val="5"/>
                        </a:spcBef>
                        <a:tabLst/>
                      </a:pPr>
                      <a:r>
                        <a:rPr sz="1200" b="1" kern="0" spc="-30" dirty="0">
                          <a:solidFill>
                            <a:srgbClr val="0101FF">
                              <a:alpha val="100000"/>
                            </a:srgbClr>
                          </a:solidFill>
                          <a:latin typeface="KaiTi"/>
                          <a:ea typeface="KaiTi"/>
                          <a:cs typeface="KaiTi"/>
                        </a:rPr>
                        <a:t>外观特点</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11000"/>
                        </a:lnSpc>
                        <a:tabLst/>
                      </a:pPr>
                      <a:endParaRPr sz="500" dirty="0">
                        <a:latin typeface="Arial"/>
                        <a:ea typeface="Arial"/>
                        <a:cs typeface="Arial"/>
                      </a:endParaRPr>
                    </a:p>
                    <a:p>
                      <a:pPr marL="440055" algn="l" rtl="0" eaLnBrk="0">
                        <a:lnSpc>
                          <a:spcPct val="88000"/>
                        </a:lnSpc>
                        <a:spcBef>
                          <a:spcPts val="1"/>
                        </a:spcBef>
                        <a:tabLst/>
                      </a:pPr>
                      <a:r>
                        <a:rPr sz="1000" kern="0" spc="30" dirty="0">
                          <a:solidFill>
                            <a:srgbClr val="000000">
                              <a:alpha val="100000"/>
                            </a:srgbClr>
                          </a:solidFill>
                          <a:latin typeface="KaiTi"/>
                          <a:ea typeface="KaiTi"/>
                          <a:cs typeface="KaiTi"/>
                        </a:rPr>
                        <a:t>透明、均一</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1000"/>
                        </a:lnSpc>
                        <a:tabLst/>
                      </a:pPr>
                      <a:endParaRPr sz="500" dirty="0">
                        <a:latin typeface="Arial"/>
                        <a:ea typeface="Arial"/>
                        <a:cs typeface="Arial"/>
                      </a:endParaRPr>
                    </a:p>
                    <a:p>
                      <a:pPr marL="421005" algn="l" rtl="0" eaLnBrk="0">
                        <a:lnSpc>
                          <a:spcPct val="88000"/>
                        </a:lnSpc>
                        <a:spcBef>
                          <a:spcPts val="1"/>
                        </a:spcBef>
                        <a:tabLst/>
                      </a:pPr>
                      <a:r>
                        <a:rPr sz="1000" kern="0" spc="30" dirty="0">
                          <a:solidFill>
                            <a:srgbClr val="000000">
                              <a:alpha val="100000"/>
                            </a:srgbClr>
                          </a:solidFill>
                          <a:latin typeface="KaiTi"/>
                          <a:ea typeface="KaiTi"/>
                          <a:cs typeface="KaiTi"/>
                        </a:rPr>
                        <a:t>浑浊、不均一</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1000"/>
                        </a:lnSpc>
                        <a:tabLst/>
                      </a:pPr>
                      <a:endParaRPr sz="500" dirty="0">
                        <a:latin typeface="Arial"/>
                        <a:ea typeface="Arial"/>
                        <a:cs typeface="Arial"/>
                      </a:endParaRPr>
                    </a:p>
                    <a:p>
                      <a:pPr marL="285750" algn="l" rtl="0" eaLnBrk="0">
                        <a:lnSpc>
                          <a:spcPct val="88000"/>
                        </a:lnSpc>
                        <a:spcBef>
                          <a:spcPts val="1"/>
                        </a:spcBef>
                        <a:tabLst/>
                      </a:pPr>
                      <a:r>
                        <a:rPr sz="1000" kern="0" spc="30" dirty="0">
                          <a:solidFill>
                            <a:srgbClr val="000000">
                              <a:alpha val="100000"/>
                            </a:srgbClr>
                          </a:solidFill>
                          <a:latin typeface="KaiTi"/>
                          <a:ea typeface="KaiTi"/>
                          <a:cs typeface="KaiTi"/>
                        </a:rPr>
                        <a:t>浑浊、不均一</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295910">
                <a:tc>
                  <a:txBody>
                    <a:bodyPr/>
                    <a:lstStyle/>
                    <a:p>
                      <a:pPr algn="l" rtl="0" eaLnBrk="0">
                        <a:lnSpc>
                          <a:spcPct val="116000"/>
                        </a:lnSpc>
                        <a:tabLst/>
                      </a:pPr>
                      <a:endParaRPr sz="400" dirty="0">
                        <a:latin typeface="Arial"/>
                        <a:ea typeface="Arial"/>
                        <a:cs typeface="Arial"/>
                      </a:endParaRPr>
                    </a:p>
                    <a:p>
                      <a:pPr marL="342900" algn="l" rtl="0" eaLnBrk="0">
                        <a:lnSpc>
                          <a:spcPct val="86000"/>
                        </a:lnSpc>
                        <a:spcBef>
                          <a:spcPts val="4"/>
                        </a:spcBef>
                        <a:tabLst/>
                      </a:pPr>
                      <a:r>
                        <a:rPr sz="1200" b="1" kern="0" spc="-20" dirty="0">
                          <a:solidFill>
                            <a:srgbClr val="0101FF">
                              <a:alpha val="100000"/>
                            </a:srgbClr>
                          </a:solidFill>
                          <a:latin typeface="KaiTi"/>
                          <a:ea typeface="KaiTi"/>
                          <a:cs typeface="KaiTi"/>
                        </a:rPr>
                        <a:t>久置后现象</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7000"/>
                        </a:lnSpc>
                        <a:tabLst/>
                      </a:pPr>
                      <a:endParaRPr sz="500" dirty="0">
                        <a:latin typeface="Arial"/>
                        <a:ea typeface="Arial"/>
                        <a:cs typeface="Arial"/>
                      </a:endParaRPr>
                    </a:p>
                    <a:p>
                      <a:pPr marL="502919" algn="l" rtl="0" eaLnBrk="0">
                        <a:lnSpc>
                          <a:spcPct val="88000"/>
                        </a:lnSpc>
                        <a:spcBef>
                          <a:spcPts val="1"/>
                        </a:spcBef>
                        <a:tabLst/>
                      </a:pPr>
                      <a:r>
                        <a:rPr sz="1000" kern="0" spc="40" dirty="0">
                          <a:solidFill>
                            <a:srgbClr val="000000">
                              <a:alpha val="100000"/>
                            </a:srgbClr>
                          </a:solidFill>
                          <a:latin typeface="KaiTi"/>
                          <a:ea typeface="KaiTi"/>
                          <a:cs typeface="KaiTi"/>
                        </a:rPr>
                        <a:t>稳定不变</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tabLst/>
                      </a:pPr>
                      <a:endParaRPr sz="500" dirty="0">
                        <a:latin typeface="Arial"/>
                        <a:ea typeface="Arial"/>
                        <a:cs typeface="Arial"/>
                      </a:endParaRPr>
                    </a:p>
                    <a:p>
                      <a:pPr marL="438150" algn="l" rtl="0" eaLnBrk="0">
                        <a:lnSpc>
                          <a:spcPct val="95000"/>
                        </a:lnSpc>
                        <a:spcBef>
                          <a:spcPts val="2"/>
                        </a:spcBef>
                        <a:tabLst/>
                      </a:pPr>
                      <a:r>
                        <a:rPr sz="1000" kern="0" spc="30" dirty="0">
                          <a:solidFill>
                            <a:srgbClr val="000000">
                              <a:alpha val="100000"/>
                            </a:srgbClr>
                          </a:solidFill>
                          <a:latin typeface="KaiTi"/>
                          <a:ea typeface="KaiTi"/>
                          <a:cs typeface="KaiTi"/>
                        </a:rPr>
                        <a:t>分层</a:t>
                      </a:r>
                      <a:r>
                        <a:rPr sz="1000" kern="0" spc="30" dirty="0">
                          <a:solidFill>
                            <a:srgbClr val="000000">
                              <a:alpha val="100000"/>
                            </a:srgbClr>
                          </a:solidFill>
                          <a:latin typeface="Times New Roman"/>
                          <a:ea typeface="Times New Roman"/>
                          <a:cs typeface="Times New Roman"/>
                        </a:rPr>
                        <a:t>(</a:t>
                      </a:r>
                      <a:r>
                        <a:rPr sz="1000" kern="0" spc="30" dirty="0">
                          <a:solidFill>
                            <a:srgbClr val="000000">
                              <a:alpha val="100000"/>
                            </a:srgbClr>
                          </a:solidFill>
                          <a:latin typeface="KaiTi"/>
                          <a:ea typeface="KaiTi"/>
                          <a:cs typeface="KaiTi"/>
                        </a:rPr>
                        <a:t>不稳定</a:t>
                      </a:r>
                      <a:r>
                        <a:rPr sz="1000" kern="0" spc="30" dirty="0">
                          <a:solidFill>
                            <a:srgbClr val="000000">
                              <a:alpha val="100000"/>
                            </a:srgbClr>
                          </a:solidFill>
                          <a:latin typeface="Times New Roman"/>
                          <a:ea typeface="Times New Roman"/>
                          <a:cs typeface="Times New Roman"/>
                        </a:rPr>
                        <a:t>)</a:t>
                      </a:r>
                      <a:endParaRPr sz="10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tabLst/>
                      </a:pPr>
                      <a:endParaRPr sz="500" dirty="0">
                        <a:latin typeface="Arial"/>
                        <a:ea typeface="Arial"/>
                        <a:cs typeface="Arial"/>
                      </a:endParaRPr>
                    </a:p>
                    <a:p>
                      <a:pPr marL="306705" algn="l" rtl="0" eaLnBrk="0">
                        <a:lnSpc>
                          <a:spcPct val="95000"/>
                        </a:lnSpc>
                        <a:spcBef>
                          <a:spcPts val="2"/>
                        </a:spcBef>
                        <a:tabLst/>
                      </a:pPr>
                      <a:r>
                        <a:rPr sz="1000" kern="0" spc="20" dirty="0">
                          <a:solidFill>
                            <a:srgbClr val="000000">
                              <a:alpha val="100000"/>
                            </a:srgbClr>
                          </a:solidFill>
                          <a:latin typeface="KaiTi"/>
                          <a:ea typeface="KaiTi"/>
                          <a:cs typeface="KaiTi"/>
                        </a:rPr>
                        <a:t>沉淀</a:t>
                      </a:r>
                      <a:r>
                        <a:rPr sz="1000" kern="0" spc="20" dirty="0">
                          <a:solidFill>
                            <a:srgbClr val="000000">
                              <a:alpha val="100000"/>
                            </a:srgbClr>
                          </a:solidFill>
                          <a:latin typeface="Times New Roman"/>
                          <a:ea typeface="Times New Roman"/>
                          <a:cs typeface="Times New Roman"/>
                        </a:rPr>
                        <a:t>(</a:t>
                      </a:r>
                      <a:r>
                        <a:rPr sz="1000" kern="0" spc="20" dirty="0">
                          <a:solidFill>
                            <a:srgbClr val="000000">
                              <a:alpha val="100000"/>
                            </a:srgbClr>
                          </a:solidFill>
                          <a:latin typeface="KaiTi"/>
                          <a:ea typeface="KaiTi"/>
                          <a:cs typeface="KaiTi"/>
                        </a:rPr>
                        <a:t>不稳定</a:t>
                      </a:r>
                      <a:r>
                        <a:rPr sz="1000" kern="0" spc="20" dirty="0">
                          <a:solidFill>
                            <a:srgbClr val="000000">
                              <a:alpha val="100000"/>
                            </a:srgbClr>
                          </a:solidFill>
                          <a:latin typeface="Times New Roman"/>
                          <a:ea typeface="Times New Roman"/>
                          <a:cs typeface="Times New Roman"/>
                        </a:rPr>
                        <a:t>)</a:t>
                      </a:r>
                      <a:endParaRPr sz="10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294005">
                <a:tc>
                  <a:txBody>
                    <a:bodyPr/>
                    <a:lstStyle/>
                    <a:p>
                      <a:pPr algn="l" rtl="0" eaLnBrk="0">
                        <a:lnSpc>
                          <a:spcPct val="116000"/>
                        </a:lnSpc>
                        <a:tabLst/>
                      </a:pPr>
                      <a:endParaRPr sz="400" dirty="0">
                        <a:latin typeface="Arial"/>
                        <a:ea typeface="Arial"/>
                        <a:cs typeface="Arial"/>
                      </a:endParaRPr>
                    </a:p>
                    <a:p>
                      <a:pPr marL="579755" algn="l" rtl="0" eaLnBrk="0">
                        <a:lnSpc>
                          <a:spcPct val="84000"/>
                        </a:lnSpc>
                        <a:tabLst/>
                      </a:pPr>
                      <a:r>
                        <a:rPr sz="1200" b="1" kern="0" spc="-40" dirty="0">
                          <a:solidFill>
                            <a:srgbClr val="0101FF">
                              <a:alpha val="100000"/>
                            </a:srgbClr>
                          </a:solidFill>
                          <a:latin typeface="KaiTi"/>
                          <a:ea typeface="KaiTi"/>
                          <a:cs typeface="KaiTi"/>
                        </a:rPr>
                        <a:t>实例</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4000"/>
                        </a:lnSpc>
                        <a:tabLst/>
                      </a:pPr>
                      <a:endParaRPr sz="500" dirty="0">
                        <a:latin typeface="Arial"/>
                        <a:ea typeface="Arial"/>
                        <a:cs typeface="Arial"/>
                      </a:endParaRPr>
                    </a:p>
                    <a:p>
                      <a:pPr marL="241934" algn="l" rtl="0" eaLnBrk="0">
                        <a:lnSpc>
                          <a:spcPct val="88000"/>
                        </a:lnSpc>
                        <a:spcBef>
                          <a:spcPts val="5"/>
                        </a:spcBef>
                        <a:tabLst/>
                      </a:pPr>
                      <a:r>
                        <a:rPr sz="1000" kern="0" spc="40" dirty="0">
                          <a:solidFill>
                            <a:srgbClr val="000000">
                              <a:alpha val="100000"/>
                            </a:srgbClr>
                          </a:solidFill>
                          <a:latin typeface="KaiTi"/>
                          <a:ea typeface="KaiTi"/>
                          <a:cs typeface="KaiTi"/>
                        </a:rPr>
                        <a:t>蔗糖溶液、食盐水</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4000"/>
                        </a:lnSpc>
                        <a:tabLst/>
                      </a:pPr>
                      <a:endParaRPr sz="500" dirty="0">
                        <a:latin typeface="Arial"/>
                        <a:ea typeface="Arial"/>
                        <a:cs typeface="Arial"/>
                      </a:endParaRPr>
                    </a:p>
                    <a:p>
                      <a:pPr marL="84455" algn="l" rtl="0" eaLnBrk="0">
                        <a:lnSpc>
                          <a:spcPct val="88000"/>
                        </a:lnSpc>
                        <a:spcBef>
                          <a:spcPts val="5"/>
                        </a:spcBef>
                        <a:tabLst/>
                      </a:pPr>
                      <a:r>
                        <a:rPr sz="1000" kern="0" spc="40" dirty="0">
                          <a:solidFill>
                            <a:srgbClr val="000000">
                              <a:alpha val="100000"/>
                            </a:srgbClr>
                          </a:solidFill>
                          <a:latin typeface="KaiTi"/>
                          <a:ea typeface="KaiTi"/>
                          <a:cs typeface="KaiTi"/>
                        </a:rPr>
                        <a:t>牛奶、油水混合物、油漆</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4000"/>
                        </a:lnSpc>
                        <a:tabLst/>
                      </a:pPr>
                      <a:endParaRPr sz="500" dirty="0">
                        <a:latin typeface="Arial"/>
                        <a:ea typeface="Arial"/>
                        <a:cs typeface="Arial"/>
                      </a:endParaRPr>
                    </a:p>
                    <a:p>
                      <a:pPr marL="85725" algn="l" rtl="0" eaLnBrk="0">
                        <a:lnSpc>
                          <a:spcPct val="88000"/>
                        </a:lnSpc>
                        <a:spcBef>
                          <a:spcPts val="5"/>
                        </a:spcBef>
                        <a:tabLst/>
                      </a:pPr>
                      <a:r>
                        <a:rPr sz="1000" kern="0" spc="40" dirty="0">
                          <a:solidFill>
                            <a:srgbClr val="000000">
                              <a:alpha val="100000"/>
                            </a:srgbClr>
                          </a:solidFill>
                          <a:latin typeface="KaiTi"/>
                          <a:ea typeface="KaiTi"/>
                          <a:cs typeface="KaiTi"/>
                        </a:rPr>
                        <a:t>泥水、面糊、石灰乳</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297180">
                <a:tc>
                  <a:txBody>
                    <a:bodyPr/>
                    <a:lstStyle/>
                    <a:p>
                      <a:pPr algn="l" rtl="0" eaLnBrk="0">
                        <a:lnSpc>
                          <a:spcPct val="116000"/>
                        </a:lnSpc>
                        <a:tabLst/>
                      </a:pPr>
                      <a:endParaRPr sz="400" dirty="0">
                        <a:latin typeface="Arial"/>
                        <a:ea typeface="Arial"/>
                        <a:cs typeface="Arial"/>
                      </a:endParaRPr>
                    </a:p>
                    <a:p>
                      <a:pPr marL="498475" algn="l" rtl="0" eaLnBrk="0">
                        <a:lnSpc>
                          <a:spcPct val="84000"/>
                        </a:lnSpc>
                        <a:spcBef>
                          <a:spcPts val="4"/>
                        </a:spcBef>
                        <a:tabLst/>
                      </a:pPr>
                      <a:r>
                        <a:rPr sz="1200" b="1" kern="0" spc="-30" dirty="0">
                          <a:solidFill>
                            <a:srgbClr val="0101FF">
                              <a:alpha val="100000"/>
                            </a:srgbClr>
                          </a:solidFill>
                          <a:latin typeface="KaiTi"/>
                          <a:ea typeface="KaiTi"/>
                          <a:cs typeface="KaiTi"/>
                        </a:rPr>
                        <a:t>相同点</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a:noFill/>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7000"/>
                        </a:lnSpc>
                        <a:tabLst/>
                      </a:pPr>
                      <a:endParaRPr sz="500" dirty="0">
                        <a:latin typeface="Arial"/>
                        <a:ea typeface="Arial"/>
                        <a:cs typeface="Arial"/>
                      </a:endParaRPr>
                    </a:p>
                    <a:p>
                      <a:pPr marL="388620" algn="l" rtl="0" eaLnBrk="0">
                        <a:lnSpc>
                          <a:spcPct val="88000"/>
                        </a:lnSpc>
                        <a:tabLst/>
                      </a:pPr>
                      <a:r>
                        <a:rPr sz="1000" kern="0" spc="40" dirty="0">
                          <a:solidFill>
                            <a:srgbClr val="000000">
                              <a:alpha val="100000"/>
                            </a:srgbClr>
                          </a:solidFill>
                          <a:latin typeface="KaiTi"/>
                          <a:ea typeface="KaiTi"/>
                          <a:cs typeface="KaiTi"/>
                        </a:rPr>
                        <a:t>都是混合物</a:t>
                      </a:r>
                      <a:endParaRPr sz="1000" dirty="0">
                        <a:latin typeface="KaiTi"/>
                        <a:ea typeface="KaiTi"/>
                        <a:cs typeface="KaiTi"/>
                      </a:endParaRPr>
                    </a:p>
                  </a:txBody>
                  <a:tcPr marL="0" marR="0" marT="0" marB="0" vert="horz">
                    <a:lnL>
                      <a:noFill/>
                    </a:lnL>
                    <a:lnR>
                      <a:noFill/>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a:noFill/>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bl>
          </a:graphicData>
        </a:graphic>
      </p:graphicFrame>
      <p:sp>
        <p:nvSpPr>
          <p:cNvPr id="612" name="rect 612"/>
          <p:cNvSpPr/>
          <p:nvPr/>
        </p:nvSpPr>
        <p:spPr>
          <a:xfrm>
            <a:off x="2348027" y="5946013"/>
            <a:ext cx="1925066" cy="198120"/>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614" name="textbox 614"/>
          <p:cNvSpPr/>
          <p:nvPr/>
        </p:nvSpPr>
        <p:spPr>
          <a:xfrm>
            <a:off x="2340661" y="5705785"/>
            <a:ext cx="5382895" cy="891539"/>
          </a:xfrm>
          <a:prstGeom prst="rect">
            <a:avLst/>
          </a:prstGeom>
          <a:noFill/>
          <a:ln w="0" cap="flat">
            <a:noFill/>
            <a:prstDash val="solid"/>
            <a:miter lim="0"/>
          </a:ln>
        </p:spPr>
        <p:txBody>
          <a:bodyPr vert="horz" wrap="square" lIns="0" tIns="0" rIns="0" bIns="0"/>
          <a:lstStyle/>
          <a:p>
            <a:pPr algn="l" rtl="0" eaLnBrk="0">
              <a:lnSpc>
                <a:spcPct val="85419"/>
              </a:lnSpc>
              <a:tabLst/>
            </a:pPr>
            <a:endParaRPr sz="100" dirty="0">
              <a:latin typeface="Arial"/>
              <a:ea typeface="Arial"/>
              <a:cs typeface="Arial"/>
            </a:endParaRPr>
          </a:p>
          <a:p>
            <a:pPr marL="18415" algn="l" rtl="0" eaLnBrk="0">
              <a:lnSpc>
                <a:spcPct val="92000"/>
              </a:lnSpc>
              <a:tabLst/>
            </a:pPr>
            <a:r>
              <a:rPr sz="900" kern="0" spc="100" dirty="0">
                <a:solidFill>
                  <a:srgbClr val="000000">
                    <a:alpha val="100000"/>
                  </a:srgbClr>
                </a:solidFill>
                <a:latin typeface="KaiTi"/>
                <a:ea typeface="KaiTi"/>
                <a:cs typeface="KaiTi"/>
              </a:rPr>
              <a:t>注：针对溶解度随着温度升</a:t>
            </a:r>
            <a:r>
              <a:rPr sz="900" kern="0" spc="90" dirty="0">
                <a:solidFill>
                  <a:srgbClr val="000000">
                    <a:alpha val="100000"/>
                  </a:srgbClr>
                </a:solidFill>
                <a:latin typeface="KaiTi"/>
                <a:ea typeface="KaiTi"/>
                <a:cs typeface="KaiTi"/>
              </a:rPr>
              <a:t>高而升高的物质。大多数固体物质都具有这一性质。</a:t>
            </a:r>
            <a:endParaRPr sz="900" dirty="0">
              <a:latin typeface="KaiTi"/>
              <a:ea typeface="KaiTi"/>
              <a:cs typeface="KaiTi"/>
            </a:endParaRPr>
          </a:p>
          <a:p>
            <a:pPr marL="12700" algn="l" rtl="0" eaLnBrk="0">
              <a:lnSpc>
                <a:spcPct val="90000"/>
              </a:lnSpc>
              <a:spcBef>
                <a:spcPts val="971"/>
              </a:spcBef>
              <a:tabLst/>
            </a:pPr>
            <a:r>
              <a:rPr sz="1200" b="1" kern="0" spc="-10" dirty="0">
                <a:solidFill>
                  <a:srgbClr val="000000">
                    <a:alpha val="100000"/>
                  </a:srgbClr>
                </a:solidFill>
                <a:latin typeface="KaiTi"/>
                <a:ea typeface="KaiTi"/>
                <a:cs typeface="KaiTi"/>
              </a:rPr>
              <a:t>知识点</a:t>
            </a:r>
            <a:r>
              <a:rPr sz="1200" kern="0" spc="-250" dirty="0">
                <a:solidFill>
                  <a:srgbClr val="000000">
                    <a:alpha val="100000"/>
                  </a:srgbClr>
                </a:solidFill>
                <a:latin typeface="KaiTi"/>
                <a:ea typeface="KaiTi"/>
                <a:cs typeface="KaiTi"/>
              </a:rPr>
              <a:t> </a:t>
            </a:r>
            <a:r>
              <a:rPr sz="1200" b="1" kern="0" spc="-10" dirty="0">
                <a:solidFill>
                  <a:srgbClr val="000000">
                    <a:alpha val="100000"/>
                  </a:srgbClr>
                </a:solidFill>
                <a:latin typeface="Times New Roman"/>
                <a:ea typeface="Times New Roman"/>
                <a:cs typeface="Times New Roman"/>
              </a:rPr>
              <a:t>6-3</a:t>
            </a:r>
            <a:r>
              <a:rPr sz="1200" b="1" kern="0" spc="-10" dirty="0">
                <a:solidFill>
                  <a:srgbClr val="000000">
                    <a:alpha val="100000"/>
                  </a:srgbClr>
                </a:solidFill>
                <a:latin typeface="KaiTi"/>
                <a:ea typeface="KaiTi"/>
                <a:cs typeface="KaiTi"/>
              </a:rPr>
              <a:t>：溶质的质量分数</a:t>
            </a:r>
            <a:endParaRPr sz="1200" dirty="0">
              <a:latin typeface="KaiTi"/>
              <a:ea typeface="KaiTi"/>
              <a:cs typeface="KaiTi"/>
            </a:endParaRPr>
          </a:p>
          <a:p>
            <a:pPr marL="1978660" algn="l" rtl="0" eaLnBrk="0">
              <a:lnSpc>
                <a:spcPct val="76000"/>
              </a:lnSpc>
              <a:spcBef>
                <a:spcPts val="1273"/>
              </a:spcBef>
              <a:tabLst>
                <a:tab pos="4761230" algn="l"/>
              </a:tabLst>
            </a:pPr>
            <a:r>
              <a:rPr sz="1100" b="1" u="sng" kern="0" spc="20" dirty="0">
                <a:solidFill>
                  <a:srgbClr val="000000">
                    <a:alpha val="100000"/>
                  </a:srgbClr>
                </a:solidFill>
                <a:latin typeface="KaiTi"/>
                <a:ea typeface="KaiTi"/>
                <a:cs typeface="KaiTi"/>
              </a:rPr>
              <a:t>溶质质量</a:t>
            </a:r>
            <a:r>
              <a:rPr sz="1100" kern="0" spc="20" dirty="0">
                <a:solidFill>
                  <a:srgbClr val="000000">
                    <a:alpha val="100000"/>
                  </a:srgbClr>
                </a:solidFill>
                <a:latin typeface="KaiTi"/>
                <a:ea typeface="KaiTi"/>
                <a:cs typeface="KaiTi"/>
              </a:rPr>
              <a:t>            </a:t>
            </a:r>
            <a:r>
              <a:rPr sz="1100" u="sng" kern="0" spc="60" dirty="0">
                <a:solidFill>
                  <a:srgbClr val="000000">
                    <a:alpha val="100000"/>
                  </a:srgbClr>
                </a:solidFill>
                <a:latin typeface="KaiTi"/>
                <a:ea typeface="KaiTi"/>
                <a:cs typeface="KaiTi"/>
              </a:rPr>
              <a:t>     </a:t>
            </a:r>
            <a:r>
              <a:rPr sz="1100" b="1" u="sng" kern="0" spc="20" dirty="0">
                <a:solidFill>
                  <a:srgbClr val="000000">
                    <a:alpha val="100000"/>
                  </a:srgbClr>
                </a:solidFill>
                <a:latin typeface="KaiTi"/>
                <a:ea typeface="KaiTi"/>
                <a:cs typeface="KaiTi"/>
              </a:rPr>
              <a:t>溶质质</a:t>
            </a:r>
            <a:r>
              <a:rPr sz="1100" b="1" u="sng" kern="0" spc="10" dirty="0">
                <a:solidFill>
                  <a:srgbClr val="000000">
                    <a:alpha val="100000"/>
                  </a:srgbClr>
                </a:solidFill>
                <a:latin typeface="KaiTi"/>
                <a:ea typeface="KaiTi"/>
                <a:cs typeface="KaiTi"/>
              </a:rPr>
              <a:t>量</a:t>
            </a:r>
            <a:r>
              <a:rPr sz="1100" u="sng" kern="0" spc="0" dirty="0">
                <a:solidFill>
                  <a:srgbClr val="000000">
                    <a:alpha val="100000"/>
                  </a:srgbClr>
                </a:solidFill>
                <a:latin typeface="KaiTi"/>
                <a:ea typeface="KaiTi"/>
                <a:cs typeface="KaiTi"/>
              </a:rPr>
              <a:t>	</a:t>
            </a:r>
            <a:endParaRPr sz="1100" dirty="0">
              <a:latin typeface="KaiTi"/>
              <a:ea typeface="KaiTi"/>
              <a:cs typeface="KaiTi"/>
            </a:endParaRPr>
          </a:p>
          <a:p>
            <a:pPr algn="r" rtl="0" eaLnBrk="0">
              <a:lnSpc>
                <a:spcPct val="70000"/>
              </a:lnSpc>
              <a:spcBef>
                <a:spcPts val="18"/>
              </a:spcBef>
              <a:tabLst/>
            </a:pPr>
            <a:r>
              <a:rPr sz="1200" b="1" kern="0" spc="0" dirty="0">
                <a:solidFill>
                  <a:srgbClr val="000000">
                    <a:alpha val="100000"/>
                  </a:srgbClr>
                </a:solidFill>
                <a:latin typeface="KaiTi"/>
                <a:ea typeface="KaiTi"/>
                <a:cs typeface="KaiTi"/>
              </a:rPr>
              <a:t>溶质的质量分数</a:t>
            </a:r>
            <a:r>
              <a:rPr sz="1200" kern="0" spc="-300" dirty="0">
                <a:solidFill>
                  <a:srgbClr val="000000">
                    <a:alpha val="100000"/>
                  </a:srgbClr>
                </a:solidFill>
                <a:latin typeface="KaiTi"/>
                <a:ea typeface="KaiTi"/>
                <a:cs typeface="KaiTi"/>
              </a:rPr>
              <a:t> </a:t>
            </a:r>
            <a:r>
              <a:rPr sz="1500" b="1" kern="0" spc="0" dirty="0">
                <a:solidFill>
                  <a:srgbClr val="000000">
                    <a:alpha val="100000"/>
                  </a:srgbClr>
                </a:solidFill>
                <a:latin typeface="Times New Roman"/>
                <a:ea typeface="Times New Roman"/>
                <a:cs typeface="Times New Roman"/>
              </a:rPr>
              <a:t>=            </a:t>
            </a:r>
            <a:r>
              <a:rPr sz="1500" b="1" kern="0" spc="-10" dirty="0">
                <a:solidFill>
                  <a:srgbClr val="000000">
                    <a:alpha val="100000"/>
                  </a:srgbClr>
                </a:solidFill>
                <a:latin typeface="Times New Roman"/>
                <a:ea typeface="Times New Roman"/>
                <a:cs typeface="Times New Roman"/>
              </a:rPr>
              <a:t>     </a:t>
            </a:r>
            <a:r>
              <a:rPr sz="1200" b="1" kern="0" spc="-10" dirty="0">
                <a:solidFill>
                  <a:srgbClr val="000000">
                    <a:alpha val="100000"/>
                  </a:srgbClr>
                </a:solidFill>
                <a:latin typeface="Times New Roman"/>
                <a:ea typeface="Times New Roman"/>
                <a:cs typeface="Times New Roman"/>
              </a:rPr>
              <a:t>×</a:t>
            </a:r>
            <a:r>
              <a:rPr sz="1200" b="1" kern="0" spc="70" dirty="0">
                <a:solidFill>
                  <a:srgbClr val="000000">
                    <a:alpha val="100000"/>
                  </a:srgbClr>
                </a:solidFill>
                <a:latin typeface="Times New Roman"/>
                <a:ea typeface="Times New Roman"/>
                <a:cs typeface="Times New Roman"/>
              </a:rPr>
              <a:t> </a:t>
            </a:r>
            <a:r>
              <a:rPr sz="1200" b="1" kern="0" spc="-10" dirty="0">
                <a:solidFill>
                  <a:srgbClr val="000000">
                    <a:alpha val="100000"/>
                  </a:srgbClr>
                </a:solidFill>
                <a:latin typeface="Times New Roman"/>
                <a:ea typeface="Times New Roman"/>
                <a:cs typeface="Times New Roman"/>
              </a:rPr>
              <a:t>100% </a:t>
            </a:r>
            <a:r>
              <a:rPr sz="1500" b="1" kern="0" spc="-10" dirty="0">
                <a:solidFill>
                  <a:srgbClr val="000000">
                    <a:alpha val="100000"/>
                  </a:srgbClr>
                </a:solidFill>
                <a:latin typeface="Times New Roman"/>
                <a:ea typeface="Times New Roman"/>
                <a:cs typeface="Times New Roman"/>
              </a:rPr>
              <a:t>=                                 </a:t>
            </a:r>
            <a:r>
              <a:rPr sz="1200" b="1" kern="0" spc="-10" dirty="0">
                <a:solidFill>
                  <a:srgbClr val="000000">
                    <a:alpha val="100000"/>
                  </a:srgbClr>
                </a:solidFill>
                <a:latin typeface="Times New Roman"/>
                <a:ea typeface="Times New Roman"/>
                <a:cs typeface="Times New Roman"/>
              </a:rPr>
              <a:t>×</a:t>
            </a:r>
            <a:r>
              <a:rPr sz="1200" b="1" kern="0" spc="80" dirty="0">
                <a:solidFill>
                  <a:srgbClr val="000000">
                    <a:alpha val="100000"/>
                  </a:srgbClr>
                </a:solidFill>
                <a:latin typeface="Times New Roman"/>
                <a:ea typeface="Times New Roman"/>
                <a:cs typeface="Times New Roman"/>
              </a:rPr>
              <a:t> </a:t>
            </a:r>
            <a:r>
              <a:rPr sz="1200" b="1" kern="0" spc="-10" dirty="0">
                <a:solidFill>
                  <a:srgbClr val="000000">
                    <a:alpha val="100000"/>
                  </a:srgbClr>
                </a:solidFill>
                <a:latin typeface="Times New Roman"/>
                <a:ea typeface="Times New Roman"/>
                <a:cs typeface="Times New Roman"/>
              </a:rPr>
              <a:t>100%</a:t>
            </a:r>
            <a:endParaRPr sz="1200" dirty="0">
              <a:latin typeface="Times New Roman"/>
              <a:ea typeface="Times New Roman"/>
              <a:cs typeface="Times New Roman"/>
            </a:endParaRPr>
          </a:p>
        </p:txBody>
      </p:sp>
      <p:pic>
        <p:nvPicPr>
          <p:cNvPr id="616" name="picture 616"/>
          <p:cNvPicPr>
            <a:picLocks noChangeAspect="1"/>
          </p:cNvPicPr>
          <p:nvPr/>
        </p:nvPicPr>
        <p:blipFill>
          <a:blip r:embed="rId5"/>
          <a:stretch>
            <a:fillRect/>
          </a:stretch>
        </p:blipFill>
        <p:spPr>
          <a:xfrm rot="21600000">
            <a:off x="2346960" y="4708271"/>
            <a:ext cx="2734691" cy="899795"/>
          </a:xfrm>
          <a:prstGeom prst="rect">
            <a:avLst/>
          </a:prstGeom>
        </p:spPr>
      </p:pic>
      <p:sp>
        <p:nvSpPr>
          <p:cNvPr id="618" name="textbox 618"/>
          <p:cNvSpPr/>
          <p:nvPr/>
        </p:nvSpPr>
        <p:spPr>
          <a:xfrm>
            <a:off x="4307164" y="6511726"/>
            <a:ext cx="2809240" cy="184150"/>
          </a:xfrm>
          <a:prstGeom prst="rect">
            <a:avLst/>
          </a:prstGeom>
          <a:noFill/>
          <a:ln w="0" cap="flat">
            <a:noFill/>
            <a:prstDash val="solid"/>
            <a:miter lim="0"/>
          </a:ln>
        </p:spPr>
        <p:txBody>
          <a:bodyPr vert="horz" wrap="square" lIns="0" tIns="0" rIns="0" bIns="0"/>
          <a:lstStyle/>
          <a:p>
            <a:pPr algn="l" rtl="0" eaLnBrk="0">
              <a:lnSpc>
                <a:spcPct val="87200"/>
              </a:lnSpc>
              <a:tabLst/>
            </a:pPr>
            <a:endParaRPr sz="100" dirty="0">
              <a:latin typeface="Arial"/>
              <a:ea typeface="Arial"/>
              <a:cs typeface="Arial"/>
            </a:endParaRPr>
          </a:p>
          <a:p>
            <a:pPr marL="12700" algn="l" rtl="0" eaLnBrk="0">
              <a:lnSpc>
                <a:spcPct val="94000"/>
              </a:lnSpc>
              <a:tabLst/>
            </a:pPr>
            <a:r>
              <a:rPr sz="1100" b="1" kern="0" spc="20" dirty="0">
                <a:solidFill>
                  <a:srgbClr val="000000">
                    <a:alpha val="100000"/>
                  </a:srgbClr>
                </a:solidFill>
                <a:latin typeface="KaiTi"/>
                <a:ea typeface="KaiTi"/>
                <a:cs typeface="KaiTi"/>
              </a:rPr>
              <a:t>溶液质量</a:t>
            </a:r>
            <a:r>
              <a:rPr sz="1100" kern="0" spc="20" dirty="0">
                <a:solidFill>
                  <a:srgbClr val="000000">
                    <a:alpha val="100000"/>
                  </a:srgbClr>
                </a:solidFill>
                <a:latin typeface="KaiTi"/>
                <a:ea typeface="KaiTi"/>
                <a:cs typeface="KaiTi"/>
              </a:rPr>
              <a:t>            </a:t>
            </a:r>
            <a:r>
              <a:rPr sz="1100" b="1" kern="0" spc="20" dirty="0">
                <a:solidFill>
                  <a:srgbClr val="000000">
                    <a:alpha val="100000"/>
                  </a:srgbClr>
                </a:solidFill>
                <a:latin typeface="KaiTi"/>
                <a:ea typeface="KaiTi"/>
                <a:cs typeface="KaiTi"/>
              </a:rPr>
              <a:t>溶质质量</a:t>
            </a:r>
            <a:r>
              <a:rPr sz="1100" kern="0" spc="-200" dirty="0">
                <a:solidFill>
                  <a:srgbClr val="000000">
                    <a:alpha val="100000"/>
                  </a:srgbClr>
                </a:solidFill>
                <a:latin typeface="KaiTi"/>
                <a:ea typeface="KaiTi"/>
                <a:cs typeface="KaiTi"/>
              </a:rPr>
              <a:t> </a:t>
            </a:r>
            <a:r>
              <a:rPr sz="1100" kern="0" spc="20" dirty="0">
                <a:solidFill>
                  <a:srgbClr val="000000">
                    <a:alpha val="100000"/>
                  </a:srgbClr>
                </a:solidFill>
                <a:latin typeface="Cambria Math"/>
                <a:ea typeface="Cambria Math"/>
                <a:cs typeface="Cambria Math"/>
              </a:rPr>
              <a:t>+</a:t>
            </a:r>
            <a:r>
              <a:rPr sz="1100" kern="0" spc="120" dirty="0">
                <a:solidFill>
                  <a:srgbClr val="000000">
                    <a:alpha val="100000"/>
                  </a:srgbClr>
                </a:solidFill>
                <a:latin typeface="Cambria Math"/>
                <a:ea typeface="Cambria Math"/>
                <a:cs typeface="Cambria Math"/>
              </a:rPr>
              <a:t> </a:t>
            </a:r>
            <a:r>
              <a:rPr sz="1100" b="1" kern="0" spc="20" dirty="0">
                <a:solidFill>
                  <a:srgbClr val="000000">
                    <a:alpha val="100000"/>
                  </a:srgbClr>
                </a:solidFill>
                <a:latin typeface="KaiTi"/>
                <a:ea typeface="KaiTi"/>
                <a:cs typeface="KaiTi"/>
              </a:rPr>
              <a:t>溶剂质量</a:t>
            </a:r>
            <a:endParaRPr sz="1100" dirty="0">
              <a:latin typeface="KaiTi"/>
              <a:ea typeface="KaiTi"/>
              <a:cs typeface="KaiTi"/>
            </a:endParaRPr>
          </a:p>
        </p:txBody>
      </p:sp>
      <p:sp>
        <p:nvSpPr>
          <p:cNvPr id="620" name="textbox 620"/>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622" name="path 622"/>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624" name="textbox 624"/>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20" dirty="0">
                <a:solidFill>
                  <a:srgbClr val="000000">
                    <a:alpha val="100000"/>
                  </a:srgbClr>
                </a:solidFill>
                <a:latin typeface="Times New Roman"/>
                <a:ea typeface="Times New Roman"/>
                <a:cs typeface="Times New Roman"/>
              </a:rPr>
              <a:t>-</a:t>
            </a:r>
            <a:r>
              <a:rPr sz="900" kern="0" spc="3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24</a:t>
            </a:r>
            <a:r>
              <a:rPr sz="900" kern="0" spc="4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6" name="rect 626"/>
          <p:cNvSpPr/>
          <p:nvPr/>
        </p:nvSpPr>
        <p:spPr>
          <a:xfrm>
            <a:off x="4582541" y="989025"/>
            <a:ext cx="1530350" cy="247192"/>
          </a:xfrm>
          <a:prstGeom prst="rect">
            <a:avLst/>
          </a:prstGeom>
          <a:solidFill>
            <a:srgbClr val="D3D3D3">
              <a:alpha val="100000"/>
            </a:srgbClr>
          </a:solidFill>
          <a:ln w="0" cap="flat">
            <a:noFill/>
            <a:prstDash val="solid"/>
            <a:miter lim="0"/>
          </a:ln>
        </p:spPr>
        <p:txBody>
          <a:bodyPr rtlCol="0"/>
          <a:lstStyle/>
          <a:p>
            <a:pPr algn="ctr"/>
            <a:endParaRPr lang="zh-CN" altLang="en-US"/>
          </a:p>
        </p:txBody>
      </p:sp>
      <p:sp>
        <p:nvSpPr>
          <p:cNvPr id="628" name="rect 628"/>
          <p:cNvSpPr/>
          <p:nvPr/>
        </p:nvSpPr>
        <p:spPr>
          <a:xfrm>
            <a:off x="2348027" y="2877567"/>
            <a:ext cx="1466342" cy="198119"/>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630" name="rect 630"/>
          <p:cNvSpPr/>
          <p:nvPr/>
        </p:nvSpPr>
        <p:spPr>
          <a:xfrm>
            <a:off x="2348027" y="8002270"/>
            <a:ext cx="1772666" cy="198120"/>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632" name="textbox 632"/>
          <p:cNvSpPr/>
          <p:nvPr/>
        </p:nvSpPr>
        <p:spPr>
          <a:xfrm>
            <a:off x="2337765" y="1005014"/>
            <a:ext cx="5923280" cy="8079740"/>
          </a:xfrm>
          <a:prstGeom prst="rect">
            <a:avLst/>
          </a:prstGeom>
          <a:noFill/>
          <a:ln w="0" cap="flat">
            <a:noFill/>
            <a:prstDash val="solid"/>
            <a:miter lim="0"/>
          </a:ln>
        </p:spPr>
        <p:txBody>
          <a:bodyPr vert="horz" wrap="square" lIns="0" tIns="0" rIns="0" bIns="0"/>
          <a:lstStyle/>
          <a:p>
            <a:pPr algn="l" rtl="0" eaLnBrk="0">
              <a:lnSpc>
                <a:spcPct val="77219"/>
              </a:lnSpc>
              <a:tabLst/>
            </a:pPr>
            <a:endParaRPr sz="100" dirty="0">
              <a:latin typeface="Arial"/>
              <a:ea typeface="Arial"/>
              <a:cs typeface="Arial"/>
            </a:endParaRPr>
          </a:p>
          <a:p>
            <a:pPr marL="2262505" algn="l" rtl="0" eaLnBrk="0">
              <a:lnSpc>
                <a:spcPct val="90000"/>
              </a:lnSpc>
              <a:tabLst/>
            </a:pPr>
            <a:r>
              <a:rPr sz="1500" b="1" kern="0" spc="-40" dirty="0">
                <a:solidFill>
                  <a:srgbClr val="EE0000">
                    <a:alpha val="100000"/>
                  </a:srgbClr>
                </a:solidFill>
                <a:latin typeface="KaiTi"/>
                <a:ea typeface="KaiTi"/>
                <a:cs typeface="KaiTi"/>
              </a:rPr>
              <a:t>第</a:t>
            </a:r>
            <a:r>
              <a:rPr sz="1500" kern="0" spc="-290" dirty="0">
                <a:solidFill>
                  <a:srgbClr val="EE0000">
                    <a:alpha val="100000"/>
                  </a:srgbClr>
                </a:solidFill>
                <a:latin typeface="KaiTi"/>
                <a:ea typeface="KaiTi"/>
                <a:cs typeface="KaiTi"/>
              </a:rPr>
              <a:t> </a:t>
            </a:r>
            <a:r>
              <a:rPr sz="1500" b="1" kern="0" spc="-40" dirty="0">
                <a:solidFill>
                  <a:srgbClr val="EE0000">
                    <a:alpha val="100000"/>
                  </a:srgbClr>
                </a:solidFill>
                <a:latin typeface="Times New Roman"/>
                <a:ea typeface="Times New Roman"/>
                <a:cs typeface="Times New Roman"/>
              </a:rPr>
              <a:t>7 </a:t>
            </a:r>
            <a:r>
              <a:rPr sz="1500" b="1" kern="0" spc="-40" dirty="0">
                <a:solidFill>
                  <a:srgbClr val="EE0000">
                    <a:alpha val="100000"/>
                  </a:srgbClr>
                </a:solidFill>
                <a:latin typeface="KaiTi"/>
                <a:ea typeface="KaiTi"/>
                <a:cs typeface="KaiTi"/>
              </a:rPr>
              <a:t>章</a:t>
            </a:r>
            <a:r>
              <a:rPr sz="1500" kern="0" spc="30" dirty="0">
                <a:solidFill>
                  <a:srgbClr val="EE0000">
                    <a:alpha val="100000"/>
                  </a:srgbClr>
                </a:solidFill>
                <a:latin typeface="KaiTi"/>
                <a:ea typeface="KaiTi"/>
                <a:cs typeface="KaiTi"/>
              </a:rPr>
              <a:t>  </a:t>
            </a:r>
            <a:r>
              <a:rPr sz="1500" b="1" kern="0" spc="-40" dirty="0">
                <a:solidFill>
                  <a:srgbClr val="EE0000">
                    <a:alpha val="100000"/>
                  </a:srgbClr>
                </a:solidFill>
                <a:latin typeface="KaiTi"/>
                <a:ea typeface="KaiTi"/>
                <a:cs typeface="KaiTi"/>
              </a:rPr>
              <a:t>物质的量</a:t>
            </a:r>
            <a:endParaRPr sz="1500" dirty="0">
              <a:latin typeface="KaiTi"/>
              <a:ea typeface="KaiTi"/>
              <a:cs typeface="KaiTi"/>
            </a:endParaRPr>
          </a:p>
          <a:p>
            <a:pPr algn="l" rtl="0" eaLnBrk="0">
              <a:lnSpc>
                <a:spcPct val="107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marL="18415" algn="l" rtl="0" eaLnBrk="0">
              <a:lnSpc>
                <a:spcPct val="84000"/>
              </a:lnSpc>
              <a:spcBef>
                <a:spcPts val="361"/>
              </a:spcBef>
              <a:tabLst/>
            </a:pPr>
            <a:r>
              <a:rPr sz="1200" b="1" kern="0" spc="-20" dirty="0">
                <a:solidFill>
                  <a:srgbClr val="000000">
                    <a:alpha val="100000"/>
                  </a:srgbClr>
                </a:solidFill>
                <a:latin typeface="KaiTi"/>
                <a:ea typeface="KaiTi"/>
                <a:cs typeface="KaiTi"/>
              </a:rPr>
              <a:t>一、词汇储备</a:t>
            </a:r>
            <a:endParaRPr sz="1200" dirty="0">
              <a:latin typeface="KaiTi"/>
              <a:ea typeface="KaiTi"/>
              <a:cs typeface="KaiTi"/>
            </a:endParaRPr>
          </a:p>
          <a:p>
            <a:pPr marL="27940" algn="l" rtl="0" eaLnBrk="0">
              <a:lnSpc>
                <a:spcPts val="1809"/>
              </a:lnSpc>
              <a:spcBef>
                <a:spcPts val="1225"/>
              </a:spcBef>
              <a:tabLst/>
            </a:pPr>
            <a:r>
              <a:rPr sz="1200" kern="0" spc="-10" dirty="0">
                <a:solidFill>
                  <a:srgbClr val="000000">
                    <a:alpha val="100000"/>
                  </a:srgbClr>
                </a:solidFill>
                <a:latin typeface="Times New Roman"/>
                <a:ea typeface="Times New Roman"/>
                <a:cs typeface="Times New Roman"/>
              </a:rPr>
              <a:t>1.  </a:t>
            </a:r>
            <a:r>
              <a:rPr sz="1200" kern="0" spc="-10" dirty="0">
                <a:solidFill>
                  <a:srgbClr val="000000">
                    <a:alpha val="100000"/>
                  </a:srgbClr>
                </a:solidFill>
                <a:latin typeface="Microsoft YaHei"/>
                <a:ea typeface="Microsoft YaHei"/>
                <a:cs typeface="Microsoft YaHei"/>
              </a:rPr>
              <a:t>摩尔     </a:t>
            </a:r>
            <a:r>
              <a:rPr sz="1200" kern="0" spc="-10" dirty="0">
                <a:solidFill>
                  <a:srgbClr val="000000">
                    <a:alpha val="100000"/>
                  </a:srgbClr>
                </a:solidFill>
                <a:latin typeface="Times New Roman"/>
                <a:ea typeface="Times New Roman"/>
                <a:cs typeface="Times New Roman"/>
              </a:rPr>
              <a:t>2.  </a:t>
            </a:r>
            <a:r>
              <a:rPr sz="1200" kern="0" spc="-10" dirty="0">
                <a:solidFill>
                  <a:srgbClr val="000000">
                    <a:alpha val="100000"/>
                  </a:srgbClr>
                </a:solidFill>
                <a:latin typeface="Microsoft YaHei"/>
                <a:ea typeface="Microsoft YaHei"/>
                <a:cs typeface="Microsoft YaHei"/>
              </a:rPr>
              <a:t>物质的量     </a:t>
            </a:r>
            <a:r>
              <a:rPr sz="1200" kern="0" spc="-10" dirty="0">
                <a:solidFill>
                  <a:srgbClr val="000000">
                    <a:alpha val="100000"/>
                  </a:srgbClr>
                </a:solidFill>
                <a:latin typeface="Times New Roman"/>
                <a:ea typeface="Times New Roman"/>
                <a:cs typeface="Times New Roman"/>
              </a:rPr>
              <a:t>3.</a:t>
            </a:r>
            <a:r>
              <a:rPr sz="1200" kern="0" spc="3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Microsoft YaHei"/>
                <a:ea typeface="Microsoft YaHei"/>
                <a:cs typeface="Microsoft YaHei"/>
              </a:rPr>
              <a:t>粒子数      </a:t>
            </a:r>
            <a:r>
              <a:rPr sz="1200" kern="0" spc="-10" dirty="0">
                <a:solidFill>
                  <a:srgbClr val="000000">
                    <a:alpha val="100000"/>
                  </a:srgbClr>
                </a:solidFill>
                <a:latin typeface="Times New Roman"/>
                <a:ea typeface="Times New Roman"/>
                <a:cs typeface="Times New Roman"/>
              </a:rPr>
              <a:t>4.  </a:t>
            </a:r>
            <a:r>
              <a:rPr sz="1200" kern="0" spc="-10" dirty="0">
                <a:solidFill>
                  <a:srgbClr val="000000">
                    <a:alpha val="100000"/>
                  </a:srgbClr>
                </a:solidFill>
                <a:latin typeface="Microsoft YaHei"/>
                <a:ea typeface="Microsoft YaHei"/>
                <a:cs typeface="Microsoft YaHei"/>
              </a:rPr>
              <a:t>摩尔体积     </a:t>
            </a:r>
            <a:r>
              <a:rPr sz="1200" kern="0" spc="-10" dirty="0">
                <a:solidFill>
                  <a:srgbClr val="000000">
                    <a:alpha val="100000"/>
                  </a:srgbClr>
                </a:solidFill>
                <a:latin typeface="Times New Roman"/>
                <a:ea typeface="Times New Roman"/>
                <a:cs typeface="Times New Roman"/>
              </a:rPr>
              <a:t>5.  </a:t>
            </a:r>
            <a:r>
              <a:rPr sz="1200" kern="0" spc="-10" dirty="0">
                <a:solidFill>
                  <a:srgbClr val="000000">
                    <a:alpha val="100000"/>
                  </a:srgbClr>
                </a:solidFill>
                <a:latin typeface="Microsoft YaHei"/>
                <a:ea typeface="Microsoft YaHei"/>
                <a:cs typeface="Microsoft YaHei"/>
              </a:rPr>
              <a:t>物质的量浓度      </a:t>
            </a:r>
            <a:r>
              <a:rPr sz="1200" kern="0" spc="-10" dirty="0">
                <a:solidFill>
                  <a:srgbClr val="000000">
                    <a:alpha val="100000"/>
                  </a:srgbClr>
                </a:solidFill>
                <a:latin typeface="Times New Roman"/>
                <a:ea typeface="Times New Roman"/>
                <a:cs typeface="Times New Roman"/>
              </a:rPr>
              <a:t>6</a:t>
            </a:r>
            <a:r>
              <a:rPr sz="1200" kern="0" spc="-2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Microsoft YaHei"/>
                <a:ea typeface="Microsoft YaHei"/>
                <a:cs typeface="Microsoft YaHei"/>
              </a:rPr>
              <a:t>摩尔质量</a:t>
            </a:r>
            <a:endParaRPr sz="1200" dirty="0">
              <a:latin typeface="Microsoft YaHei"/>
              <a:ea typeface="Microsoft YaHei"/>
              <a:cs typeface="Microsoft YaHei"/>
            </a:endParaRPr>
          </a:p>
          <a:p>
            <a:pPr algn="l" rtl="0" eaLnBrk="0">
              <a:lnSpc>
                <a:spcPct val="139000"/>
              </a:lnSpc>
              <a:tabLst/>
            </a:pPr>
            <a:endParaRPr sz="1000" dirty="0">
              <a:latin typeface="Arial"/>
              <a:ea typeface="Arial"/>
              <a:cs typeface="Arial"/>
            </a:endParaRPr>
          </a:p>
          <a:p>
            <a:pPr algn="l" rtl="0" eaLnBrk="0">
              <a:lnSpc>
                <a:spcPct val="139000"/>
              </a:lnSpc>
              <a:tabLst/>
            </a:pPr>
            <a:endParaRPr sz="1000" dirty="0">
              <a:latin typeface="Arial"/>
              <a:ea typeface="Arial"/>
              <a:cs typeface="Arial"/>
            </a:endParaRPr>
          </a:p>
          <a:p>
            <a:pPr marL="16510" algn="l" rtl="0" eaLnBrk="0">
              <a:lnSpc>
                <a:spcPct val="83000"/>
              </a:lnSpc>
              <a:spcBef>
                <a:spcPts val="370"/>
              </a:spcBef>
              <a:tabLst/>
            </a:pPr>
            <a:r>
              <a:rPr sz="1200" b="1" kern="0" spc="-20" dirty="0">
                <a:solidFill>
                  <a:srgbClr val="000000">
                    <a:alpha val="100000"/>
                  </a:srgbClr>
                </a:solidFill>
                <a:latin typeface="KaiTi"/>
                <a:ea typeface="KaiTi"/>
                <a:cs typeface="KaiTi"/>
              </a:rPr>
              <a:t>二、知识点总结</a:t>
            </a:r>
            <a:endParaRPr sz="1200" dirty="0">
              <a:latin typeface="KaiTi"/>
              <a:ea typeface="KaiTi"/>
              <a:cs typeface="KaiTi"/>
            </a:endParaRPr>
          </a:p>
          <a:p>
            <a:pPr marL="15240" algn="l" rtl="0" eaLnBrk="0">
              <a:lnSpc>
                <a:spcPct val="90000"/>
              </a:lnSpc>
              <a:spcBef>
                <a:spcPts val="1122"/>
              </a:spcBef>
              <a:tabLst/>
            </a:pPr>
            <a:r>
              <a:rPr sz="1200" b="1" kern="0" spc="-10" dirty="0">
                <a:solidFill>
                  <a:srgbClr val="000000">
                    <a:alpha val="100000"/>
                  </a:srgbClr>
                </a:solidFill>
                <a:latin typeface="KaiTi"/>
                <a:ea typeface="KaiTi"/>
                <a:cs typeface="KaiTi"/>
              </a:rPr>
              <a:t>知识点</a:t>
            </a:r>
            <a:r>
              <a:rPr sz="1200" kern="0" spc="-250" dirty="0">
                <a:solidFill>
                  <a:srgbClr val="000000">
                    <a:alpha val="100000"/>
                  </a:srgbClr>
                </a:solidFill>
                <a:latin typeface="KaiTi"/>
                <a:ea typeface="KaiTi"/>
                <a:cs typeface="KaiTi"/>
              </a:rPr>
              <a:t> </a:t>
            </a:r>
            <a:r>
              <a:rPr sz="1200" b="1" kern="0" spc="-10" dirty="0">
                <a:solidFill>
                  <a:srgbClr val="000000">
                    <a:alpha val="100000"/>
                  </a:srgbClr>
                </a:solidFill>
                <a:latin typeface="Times New Roman"/>
                <a:ea typeface="Times New Roman"/>
                <a:cs typeface="Times New Roman"/>
              </a:rPr>
              <a:t>7-1</a:t>
            </a:r>
            <a:r>
              <a:rPr sz="1200" b="1" kern="0" spc="-10" dirty="0">
                <a:solidFill>
                  <a:srgbClr val="000000">
                    <a:alpha val="100000"/>
                  </a:srgbClr>
                </a:solidFill>
                <a:latin typeface="KaiTi"/>
                <a:ea typeface="KaiTi"/>
                <a:cs typeface="KaiTi"/>
              </a:rPr>
              <a:t>：物质的</a:t>
            </a:r>
            <a:r>
              <a:rPr sz="1200" b="1" kern="0" spc="-20" dirty="0">
                <a:solidFill>
                  <a:srgbClr val="000000">
                    <a:alpha val="100000"/>
                  </a:srgbClr>
                </a:solidFill>
                <a:latin typeface="KaiTi"/>
                <a:ea typeface="KaiTi"/>
                <a:cs typeface="KaiTi"/>
              </a:rPr>
              <a:t>量</a:t>
            </a:r>
            <a:endParaRPr sz="1200" dirty="0">
              <a:latin typeface="KaiTi"/>
              <a:ea typeface="KaiTi"/>
              <a:cs typeface="KaiTi"/>
            </a:endParaRPr>
          </a:p>
          <a:p>
            <a:pPr marL="15875" algn="l" rtl="0" eaLnBrk="0">
              <a:lnSpc>
                <a:spcPct val="90000"/>
              </a:lnSpc>
              <a:spcBef>
                <a:spcPts val="1047"/>
              </a:spcBef>
              <a:tabLst/>
            </a:pPr>
            <a:r>
              <a:rPr sz="1200" kern="0" spc="-10" dirty="0">
                <a:solidFill>
                  <a:srgbClr val="0101FF">
                    <a:alpha val="100000"/>
                  </a:srgbClr>
                </a:solidFill>
                <a:latin typeface="Times New Roman"/>
                <a:ea typeface="Times New Roman"/>
                <a:cs typeface="Times New Roman"/>
              </a:rPr>
              <a:t>7-1-1  </a:t>
            </a:r>
            <a:r>
              <a:rPr sz="1200" kern="0" spc="-10" dirty="0">
                <a:solidFill>
                  <a:srgbClr val="0101FF">
                    <a:alpha val="100000"/>
                  </a:srgbClr>
                </a:solidFill>
                <a:latin typeface="KaiTi"/>
                <a:ea typeface="KaiTi"/>
                <a:cs typeface="KaiTi"/>
              </a:rPr>
              <a:t>物质的量的定义</a:t>
            </a:r>
            <a:endParaRPr sz="1200" dirty="0">
              <a:latin typeface="KaiTi"/>
              <a:ea typeface="KaiTi"/>
              <a:cs typeface="KaiTi"/>
            </a:endParaRPr>
          </a:p>
          <a:p>
            <a:pPr marL="12700" algn="l" rtl="0" eaLnBrk="0">
              <a:lnSpc>
                <a:spcPct val="90000"/>
              </a:lnSpc>
              <a:spcBef>
                <a:spcPts val="1032"/>
              </a:spcBef>
              <a:tabLst/>
            </a:pPr>
            <a:r>
              <a:rPr sz="1200" kern="0" spc="0" dirty="0">
                <a:solidFill>
                  <a:srgbClr val="000000">
                    <a:alpha val="100000"/>
                  </a:srgbClr>
                </a:solidFill>
                <a:latin typeface="KaiTi"/>
                <a:ea typeface="KaiTi"/>
                <a:cs typeface="KaiTi"/>
              </a:rPr>
              <a:t>表示含有一定数目粒子的集体，符号：</a:t>
            </a:r>
            <a:r>
              <a:rPr sz="1200" i="1" kern="0" spc="0" dirty="0">
                <a:solidFill>
                  <a:srgbClr val="000000">
                    <a:alpha val="100000"/>
                  </a:srgbClr>
                </a:solidFill>
                <a:latin typeface="Times New Roman"/>
                <a:ea typeface="Times New Roman"/>
                <a:cs typeface="Times New Roman"/>
              </a:rPr>
              <a:t>n</a:t>
            </a:r>
            <a:r>
              <a:rPr sz="1200" kern="0" spc="0" dirty="0">
                <a:solidFill>
                  <a:srgbClr val="000000">
                    <a:alpha val="100000"/>
                  </a:srgbClr>
                </a:solidFill>
                <a:latin typeface="KaiTi"/>
                <a:ea typeface="KaiTi"/>
                <a:cs typeface="KaiTi"/>
              </a:rPr>
              <a:t>，单位：摩尔（简称摩）</a:t>
            </a:r>
            <a:r>
              <a:rPr sz="1200" kern="0" spc="0" dirty="0">
                <a:solidFill>
                  <a:srgbClr val="000000">
                    <a:alpha val="100000"/>
                  </a:srgbClr>
                </a:solidFill>
                <a:latin typeface="Times New Roman"/>
                <a:ea typeface="Times New Roman"/>
                <a:cs typeface="Times New Roman"/>
              </a:rPr>
              <a:t>[mo</a:t>
            </a:r>
            <a:r>
              <a:rPr sz="1200" kern="0" spc="-10" dirty="0">
                <a:solidFill>
                  <a:srgbClr val="000000">
                    <a:alpha val="100000"/>
                  </a:srgbClr>
                </a:solidFill>
                <a:latin typeface="Times New Roman"/>
                <a:ea typeface="Times New Roman"/>
                <a:cs typeface="Times New Roman"/>
              </a:rPr>
              <a:t>l]</a:t>
            </a:r>
            <a:endParaRPr sz="1200" dirty="0">
              <a:latin typeface="Times New Roman"/>
              <a:ea typeface="Times New Roman"/>
              <a:cs typeface="Times New Roman"/>
            </a:endParaRPr>
          </a:p>
          <a:p>
            <a:pPr algn="l" rtl="0" eaLnBrk="0">
              <a:lnSpc>
                <a:spcPct val="114000"/>
              </a:lnSpc>
              <a:tabLst/>
            </a:pPr>
            <a:endParaRPr sz="1000" dirty="0">
              <a:latin typeface="Arial"/>
              <a:ea typeface="Arial"/>
              <a:cs typeface="Arial"/>
            </a:endParaRPr>
          </a:p>
          <a:p>
            <a:pPr algn="l" rtl="0" eaLnBrk="0">
              <a:lnSpc>
                <a:spcPct val="115000"/>
              </a:lnSpc>
              <a:tabLst/>
            </a:pPr>
            <a:endParaRPr sz="1000" dirty="0">
              <a:latin typeface="Arial"/>
              <a:ea typeface="Arial"/>
              <a:cs typeface="Arial"/>
            </a:endParaRPr>
          </a:p>
          <a:p>
            <a:pPr marL="15875" algn="l" rtl="0" eaLnBrk="0">
              <a:lnSpc>
                <a:spcPct val="90000"/>
              </a:lnSpc>
              <a:spcBef>
                <a:spcPts val="360"/>
              </a:spcBef>
              <a:tabLst/>
            </a:pPr>
            <a:r>
              <a:rPr sz="1200" kern="0" spc="-20" dirty="0">
                <a:solidFill>
                  <a:srgbClr val="0101FF">
                    <a:alpha val="100000"/>
                  </a:srgbClr>
                </a:solidFill>
                <a:latin typeface="Times New Roman"/>
                <a:ea typeface="Times New Roman"/>
                <a:cs typeface="Times New Roman"/>
              </a:rPr>
              <a:t>7-1-2</a:t>
            </a:r>
            <a:r>
              <a:rPr sz="1200" kern="0" spc="90" dirty="0">
                <a:solidFill>
                  <a:srgbClr val="0101FF">
                    <a:alpha val="100000"/>
                  </a:srgbClr>
                </a:solidFill>
                <a:latin typeface="Times New Roman"/>
                <a:ea typeface="Times New Roman"/>
                <a:cs typeface="Times New Roman"/>
              </a:rPr>
              <a:t>  </a:t>
            </a:r>
            <a:r>
              <a:rPr sz="1200" kern="0" spc="-20" dirty="0">
                <a:solidFill>
                  <a:srgbClr val="0101FF">
                    <a:alpha val="100000"/>
                  </a:srgbClr>
                </a:solidFill>
                <a:latin typeface="KaiTi"/>
                <a:ea typeface="KaiTi"/>
                <a:cs typeface="KaiTi"/>
              </a:rPr>
              <a:t>阿伏伽德罗常数</a:t>
            </a:r>
            <a:endParaRPr sz="1200" dirty="0">
              <a:latin typeface="KaiTi"/>
              <a:ea typeface="KaiTi"/>
              <a:cs typeface="KaiTi"/>
            </a:endParaRPr>
          </a:p>
          <a:p>
            <a:pPr marL="22860" algn="l" rtl="0" eaLnBrk="0">
              <a:lnSpc>
                <a:spcPct val="90000"/>
              </a:lnSpc>
              <a:spcBef>
                <a:spcPts val="1044"/>
              </a:spcBef>
              <a:tabLst/>
            </a:pPr>
            <a:r>
              <a:rPr sz="1200" kern="0" spc="0" dirty="0">
                <a:solidFill>
                  <a:srgbClr val="000000">
                    <a:alpha val="100000"/>
                  </a:srgbClr>
                </a:solidFill>
                <a:latin typeface="Wingdings"/>
                <a:ea typeface="Wingdings"/>
                <a:cs typeface="Wingdings"/>
              </a:rPr>
              <a:t>l </a:t>
            </a:r>
            <a:r>
              <a:rPr sz="1200" kern="0" spc="0" dirty="0">
                <a:solidFill>
                  <a:srgbClr val="000000">
                    <a:alpha val="100000"/>
                  </a:srgbClr>
                </a:solidFill>
                <a:latin typeface="KaiTi"/>
                <a:ea typeface="KaiTi"/>
                <a:cs typeface="KaiTi"/>
              </a:rPr>
              <a:t>概念：</a:t>
            </a:r>
            <a:r>
              <a:rPr sz="1200" kern="0" spc="0" dirty="0">
                <a:solidFill>
                  <a:srgbClr val="000000">
                    <a:alpha val="100000"/>
                  </a:srgbClr>
                </a:solidFill>
                <a:latin typeface="Times New Roman"/>
                <a:ea typeface="Times New Roman"/>
                <a:cs typeface="Times New Roman"/>
              </a:rPr>
              <a:t>1 mol </a:t>
            </a:r>
            <a:r>
              <a:rPr sz="1200" kern="0" spc="0" dirty="0">
                <a:solidFill>
                  <a:srgbClr val="000000">
                    <a:alpha val="100000"/>
                  </a:srgbClr>
                </a:solidFill>
                <a:latin typeface="KaiTi"/>
                <a:ea typeface="KaiTi"/>
                <a:cs typeface="KaiTi"/>
              </a:rPr>
              <a:t>任何粒子的粒子数，用</a:t>
            </a:r>
            <a:r>
              <a:rPr sz="1200" kern="0" spc="0" dirty="0">
                <a:solidFill>
                  <a:srgbClr val="000000">
                    <a:alpha val="100000"/>
                  </a:srgbClr>
                </a:solidFill>
                <a:latin typeface="KaiTi"/>
                <a:ea typeface="KaiTi"/>
                <a:cs typeface="KaiTi"/>
              </a:rPr>
              <a:t> </a:t>
            </a:r>
            <a:r>
              <a:rPr sz="1200" i="1" kern="0" spc="0" dirty="0">
                <a:solidFill>
                  <a:srgbClr val="000000">
                    <a:alpha val="100000"/>
                  </a:srgbClr>
                </a:solidFill>
                <a:latin typeface="Times New Roman"/>
                <a:ea typeface="Times New Roman"/>
                <a:cs typeface="Times New Roman"/>
              </a:rPr>
              <a:t>N</a:t>
            </a:r>
            <a:r>
              <a:rPr sz="1200" i="1" kern="0" spc="0" baseline="-8681" dirty="0">
                <a:solidFill>
                  <a:srgbClr val="000000">
                    <a:alpha val="100000"/>
                  </a:srgbClr>
                </a:solidFill>
                <a:latin typeface="Times New Roman"/>
                <a:ea typeface="Times New Roman"/>
                <a:cs typeface="Times New Roman"/>
              </a:rPr>
              <a:t>A</a:t>
            </a:r>
            <a:r>
              <a:rPr sz="700" i="1" kern="0" spc="40" dirty="0">
                <a:solidFill>
                  <a:srgbClr val="000000">
                    <a:alpha val="100000"/>
                  </a:srgbClr>
                </a:solidFill>
                <a:latin typeface="Times New Roman"/>
                <a:ea typeface="Times New Roman"/>
                <a:cs typeface="Times New Roman"/>
              </a:rPr>
              <a:t>  </a:t>
            </a:r>
            <a:r>
              <a:rPr sz="1200" kern="0" spc="0" dirty="0">
                <a:solidFill>
                  <a:srgbClr val="000000">
                    <a:alpha val="100000"/>
                  </a:srgbClr>
                </a:solidFill>
                <a:latin typeface="KaiTi"/>
                <a:ea typeface="KaiTi"/>
                <a:cs typeface="KaiTi"/>
              </a:rPr>
              <a:t>表示。</a:t>
            </a:r>
            <a:r>
              <a:rPr sz="1200" i="1" kern="0" spc="0" dirty="0">
                <a:solidFill>
                  <a:srgbClr val="000000">
                    <a:alpha val="100000"/>
                  </a:srgbClr>
                </a:solidFill>
                <a:latin typeface="Times New Roman"/>
                <a:ea typeface="Times New Roman"/>
                <a:cs typeface="Times New Roman"/>
              </a:rPr>
              <a:t>N</a:t>
            </a:r>
            <a:r>
              <a:rPr sz="1200" i="1" kern="0" spc="0" baseline="-8681" dirty="0">
                <a:solidFill>
                  <a:srgbClr val="000000">
                    <a:alpha val="100000"/>
                  </a:srgbClr>
                </a:solidFill>
                <a:latin typeface="Times New Roman"/>
                <a:ea typeface="Times New Roman"/>
                <a:cs typeface="Times New Roman"/>
              </a:rPr>
              <a:t>A</a:t>
            </a:r>
            <a:r>
              <a:rPr sz="700" i="1" kern="0" spc="0" dirty="0">
                <a:solidFill>
                  <a:srgbClr val="000000">
                    <a:alpha val="100000"/>
                  </a:srgbClr>
                </a:solidFill>
                <a:latin typeface="Times New Roman"/>
                <a:ea typeface="Times New Roman"/>
                <a:cs typeface="Times New Roman"/>
              </a:rPr>
              <a:t>  </a:t>
            </a:r>
            <a:r>
              <a:rPr sz="1200" kern="0" spc="0" dirty="0">
                <a:solidFill>
                  <a:srgbClr val="000000">
                    <a:alpha val="100000"/>
                  </a:srgbClr>
                </a:solidFill>
                <a:latin typeface="Times New Roman"/>
                <a:ea typeface="Times New Roman"/>
                <a:cs typeface="Times New Roman"/>
              </a:rPr>
              <a:t>≈ 6.023×10</a:t>
            </a:r>
            <a:r>
              <a:rPr sz="1200" kern="0" spc="0" baseline="34725" dirty="0">
                <a:solidFill>
                  <a:srgbClr val="000000">
                    <a:alpha val="100000"/>
                  </a:srgbClr>
                </a:solidFill>
                <a:latin typeface="Times New Roman"/>
                <a:ea typeface="Times New Roman"/>
                <a:cs typeface="Times New Roman"/>
              </a:rPr>
              <a:t>2</a:t>
            </a:r>
            <a:r>
              <a:rPr sz="1200" kern="0" spc="-10" baseline="34725" dirty="0">
                <a:solidFill>
                  <a:srgbClr val="000000">
                    <a:alpha val="100000"/>
                  </a:srgbClr>
                </a:solidFill>
                <a:latin typeface="Times New Roman"/>
                <a:ea typeface="Times New Roman"/>
                <a:cs typeface="Times New Roman"/>
              </a:rPr>
              <a:t>3</a:t>
            </a:r>
            <a:r>
              <a:rPr sz="700" kern="0" spc="-1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Times New Roman"/>
                <a:ea typeface="Times New Roman"/>
                <a:cs typeface="Times New Roman"/>
              </a:rPr>
              <a:t>mol</a:t>
            </a:r>
            <a:r>
              <a:rPr sz="1200" kern="0" spc="-10" baseline="34725" dirty="0">
                <a:solidFill>
                  <a:srgbClr val="000000">
                    <a:alpha val="100000"/>
                  </a:srgbClr>
                </a:solidFill>
                <a:latin typeface="Times New Roman"/>
                <a:ea typeface="Times New Roman"/>
                <a:cs typeface="Times New Roman"/>
              </a:rPr>
              <a:t>-1</a:t>
            </a:r>
            <a:endParaRPr sz="1200" baseline="34725" dirty="0">
              <a:latin typeface="Times New Roman"/>
              <a:ea typeface="Times New Roman"/>
              <a:cs typeface="Times New Roman"/>
            </a:endParaRPr>
          </a:p>
          <a:p>
            <a:pPr marL="289560" indent="-266700" algn="l" rtl="0" eaLnBrk="0">
              <a:lnSpc>
                <a:spcPct val="133000"/>
              </a:lnSpc>
              <a:spcBef>
                <a:spcPts val="1024"/>
              </a:spcBef>
              <a:tabLst>
                <a:tab pos="5909945" algn="l"/>
              </a:tabLst>
            </a:pPr>
            <a:r>
              <a:rPr sz="1800" kern="0" spc="20" baseline="2893" dirty="0">
                <a:solidFill>
                  <a:srgbClr val="000000">
                    <a:alpha val="100000"/>
                  </a:srgbClr>
                </a:solidFill>
                <a:latin typeface="Wingdings"/>
                <a:ea typeface="Wingdings"/>
                <a:cs typeface="Wingdings"/>
              </a:rPr>
              <a:t>l</a:t>
            </a:r>
            <a:r>
              <a:rPr sz="1100" kern="0" spc="20" dirty="0">
                <a:solidFill>
                  <a:srgbClr val="000000">
                    <a:alpha val="100000"/>
                  </a:srgbClr>
                </a:solidFill>
                <a:latin typeface="Wingdings"/>
                <a:ea typeface="Wingdings"/>
                <a:cs typeface="Wingdings"/>
              </a:rPr>
              <a:t> </a:t>
            </a:r>
            <a:r>
              <a:rPr sz="1100" u="sng" kern="0" spc="-140" dirty="0">
                <a:solidFill>
                  <a:srgbClr val="EE0000">
                    <a:alpha val="100000"/>
                  </a:srgbClr>
                </a:solidFill>
                <a:latin typeface="Times New Roman"/>
                <a:ea typeface="Times New Roman"/>
                <a:cs typeface="Times New Roman"/>
              </a:rPr>
              <a:t> </a:t>
            </a:r>
            <a:r>
              <a:rPr sz="1800" u="sng" kern="0" spc="20" baseline="2893" dirty="0">
                <a:solidFill>
                  <a:srgbClr val="EE0000">
                    <a:alpha val="100000"/>
                  </a:srgbClr>
                </a:solidFill>
                <a:latin typeface="Times New Roman"/>
                <a:ea typeface="Times New Roman"/>
                <a:cs typeface="Times New Roman"/>
              </a:rPr>
              <a:t>1</a:t>
            </a:r>
            <a:r>
              <a:rPr sz="1100" u="sng" kern="0" spc="20" dirty="0">
                <a:solidFill>
                  <a:srgbClr val="EE0000">
                    <a:alpha val="100000"/>
                  </a:srgbClr>
                </a:solidFill>
                <a:latin typeface="Times New Roman"/>
                <a:ea typeface="Times New Roman"/>
                <a:cs typeface="Times New Roman"/>
              </a:rPr>
              <a:t> </a:t>
            </a:r>
            <a:r>
              <a:rPr sz="1800" u="sng" kern="0" spc="0" baseline="2893" dirty="0">
                <a:solidFill>
                  <a:srgbClr val="EE0000">
                    <a:alpha val="100000"/>
                  </a:srgbClr>
                </a:solidFill>
                <a:latin typeface="Times New Roman"/>
                <a:ea typeface="Times New Roman"/>
                <a:cs typeface="Times New Roman"/>
              </a:rPr>
              <a:t>mol</a:t>
            </a:r>
            <a:r>
              <a:rPr sz="1100" u="sng" kern="0" spc="90" dirty="0">
                <a:solidFill>
                  <a:srgbClr val="EE0000">
                    <a:alpha val="100000"/>
                  </a:srgbClr>
                </a:solidFill>
                <a:latin typeface="Times New Roman"/>
                <a:ea typeface="Times New Roman"/>
                <a:cs typeface="Times New Roman"/>
              </a:rPr>
              <a:t> </a:t>
            </a:r>
            <a:r>
              <a:rPr sz="1800" u="sng" kern="0" spc="20" baseline="2893" dirty="0">
                <a:solidFill>
                  <a:srgbClr val="EE0000">
                    <a:alpha val="100000"/>
                  </a:srgbClr>
                </a:solidFill>
                <a:latin typeface="KaiTi"/>
                <a:ea typeface="KaiTi"/>
                <a:cs typeface="KaiTi"/>
              </a:rPr>
              <a:t>不同物质中所含</a:t>
            </a:r>
            <a:r>
              <a:rPr sz="1800" u="sng" kern="0" spc="10" baseline="2893" dirty="0">
                <a:solidFill>
                  <a:srgbClr val="EE0000">
                    <a:alpha val="100000"/>
                  </a:srgbClr>
                </a:solidFill>
                <a:latin typeface="KaiTi"/>
                <a:ea typeface="KaiTi"/>
                <a:cs typeface="KaiTi"/>
              </a:rPr>
              <a:t>的粒子数是相同的，均为</a:t>
            </a:r>
            <a:r>
              <a:rPr sz="1100" u="sng" kern="0" spc="-280" dirty="0">
                <a:solidFill>
                  <a:srgbClr val="EE0000">
                    <a:alpha val="100000"/>
                  </a:srgbClr>
                </a:solidFill>
                <a:latin typeface="KaiTi"/>
                <a:ea typeface="KaiTi"/>
                <a:cs typeface="KaiTi"/>
              </a:rPr>
              <a:t> </a:t>
            </a:r>
            <a:r>
              <a:rPr sz="1800" i="1" u="sng" kern="0" spc="0" baseline="2893" dirty="0">
                <a:solidFill>
                  <a:srgbClr val="EE0000">
                    <a:alpha val="100000"/>
                  </a:srgbClr>
                </a:solidFill>
                <a:latin typeface="Times New Roman"/>
                <a:ea typeface="Times New Roman"/>
                <a:cs typeface="Times New Roman"/>
              </a:rPr>
              <a:t>N</a:t>
            </a:r>
            <a:r>
              <a:rPr sz="800" i="1" u="sng" kern="0" spc="0" dirty="0">
                <a:solidFill>
                  <a:srgbClr val="EE0000">
                    <a:alpha val="100000"/>
                  </a:srgbClr>
                </a:solidFill>
                <a:latin typeface="Times New Roman"/>
                <a:ea typeface="Times New Roman"/>
                <a:cs typeface="Times New Roman"/>
              </a:rPr>
              <a:t>A</a:t>
            </a:r>
            <a:r>
              <a:rPr sz="1800" u="sng" kern="0" spc="10" baseline="2893" dirty="0">
                <a:solidFill>
                  <a:srgbClr val="EE0000">
                    <a:alpha val="100000"/>
                  </a:srgbClr>
                </a:solidFill>
                <a:latin typeface="KaiTi"/>
                <a:ea typeface="KaiTi"/>
                <a:cs typeface="KaiTi"/>
              </a:rPr>
              <a:t>，但由于不同粒子的质量不同，</a:t>
            </a:r>
            <a:r>
              <a:rPr sz="1100" u="sng" kern="0" spc="-180" dirty="0">
                <a:solidFill>
                  <a:srgbClr val="EE0000">
                    <a:alpha val="100000"/>
                  </a:srgbClr>
                </a:solidFill>
                <a:latin typeface="KaiTi"/>
                <a:ea typeface="KaiTi"/>
                <a:cs typeface="KaiTi"/>
              </a:rPr>
              <a:t> </a:t>
            </a:r>
            <a:r>
              <a:rPr sz="1800" u="sng" kern="0" spc="10" baseline="2893" dirty="0">
                <a:solidFill>
                  <a:srgbClr val="EE0000">
                    <a:alpha val="100000"/>
                  </a:srgbClr>
                </a:solidFill>
                <a:latin typeface="Times New Roman"/>
                <a:ea typeface="Times New Roman"/>
                <a:cs typeface="Times New Roman"/>
              </a:rPr>
              <a:t>1</a:t>
            </a:r>
            <a:r>
              <a:rPr sz="1100" u="sng" kern="0" spc="0" dirty="0">
                <a:solidFill>
                  <a:srgbClr val="EE0000">
                    <a:alpha val="100000"/>
                  </a:srgbClr>
                </a:solidFill>
                <a:latin typeface="Times New Roman"/>
                <a:ea typeface="Times New Roman"/>
                <a:cs typeface="Times New Roman"/>
              </a:rPr>
              <a:t>	</a:t>
            </a:r>
            <a:r>
              <a:rPr sz="1100" kern="0" spc="-10" dirty="0">
                <a:solidFill>
                  <a:srgbClr val="EE0000">
                    <a:alpha val="100000"/>
                  </a:srgbClr>
                </a:solidFill>
                <a:latin typeface="Times New Roman"/>
                <a:ea typeface="Times New Roman"/>
                <a:cs typeface="Times New Roman"/>
              </a:rPr>
              <a:t> </a:t>
            </a:r>
            <a:r>
              <a:rPr sz="1200" u="sng" kern="0" spc="0" dirty="0">
                <a:solidFill>
                  <a:srgbClr val="EE0000">
                    <a:alpha val="100000"/>
                  </a:srgbClr>
                </a:solidFill>
                <a:latin typeface="Times New Roman"/>
                <a:ea typeface="Times New Roman"/>
                <a:cs typeface="Times New Roman"/>
              </a:rPr>
              <a:t>mol </a:t>
            </a:r>
            <a:r>
              <a:rPr sz="1200" u="sng" kern="0" spc="0" dirty="0">
                <a:solidFill>
                  <a:srgbClr val="EE0000">
                    <a:alpha val="100000"/>
                  </a:srgbClr>
                </a:solidFill>
                <a:latin typeface="KaiTi"/>
                <a:ea typeface="KaiTi"/>
                <a:cs typeface="KaiTi"/>
              </a:rPr>
              <a:t>不同物质的质量</a:t>
            </a:r>
            <a:r>
              <a:rPr sz="1200" u="sng" kern="0" spc="-10" dirty="0">
                <a:solidFill>
                  <a:srgbClr val="EE0000">
                    <a:alpha val="100000"/>
                  </a:srgbClr>
                </a:solidFill>
                <a:latin typeface="KaiTi"/>
                <a:ea typeface="KaiTi"/>
                <a:cs typeface="KaiTi"/>
              </a:rPr>
              <a:t>不同</a:t>
            </a:r>
            <a:r>
              <a:rPr sz="1200" kern="0" spc="-10" dirty="0">
                <a:solidFill>
                  <a:srgbClr val="000000">
                    <a:alpha val="100000"/>
                  </a:srgbClr>
                </a:solidFill>
                <a:latin typeface="KaiTi"/>
                <a:ea typeface="KaiTi"/>
                <a:cs typeface="KaiTi"/>
              </a:rPr>
              <a:t>。</a:t>
            </a:r>
            <a:endParaRPr sz="1200" dirty="0">
              <a:latin typeface="KaiTi"/>
              <a:ea typeface="KaiTi"/>
              <a:cs typeface="KaiTi"/>
            </a:endParaRPr>
          </a:p>
          <a:p>
            <a:pPr algn="l" rtl="0" eaLnBrk="0">
              <a:lnSpc>
                <a:spcPct val="124000"/>
              </a:lnSpc>
              <a:tabLst/>
            </a:pPr>
            <a:endParaRPr sz="1000" dirty="0">
              <a:latin typeface="Arial"/>
              <a:ea typeface="Arial"/>
              <a:cs typeface="Arial"/>
            </a:endParaRPr>
          </a:p>
          <a:p>
            <a:pPr marL="22860" algn="l" rtl="0" eaLnBrk="0">
              <a:lnSpc>
                <a:spcPct val="87000"/>
              </a:lnSpc>
              <a:spcBef>
                <a:spcPts val="363"/>
              </a:spcBef>
              <a:tabLst/>
            </a:pPr>
            <a:r>
              <a:rPr sz="1200" kern="0" spc="0" dirty="0">
                <a:solidFill>
                  <a:srgbClr val="000000">
                    <a:alpha val="100000"/>
                  </a:srgbClr>
                </a:solidFill>
                <a:latin typeface="Wingdings"/>
                <a:ea typeface="Wingdings"/>
                <a:cs typeface="Wingdings"/>
              </a:rPr>
              <a:t>l </a:t>
            </a:r>
            <a:r>
              <a:rPr sz="1200" kern="0" spc="0" dirty="0">
                <a:solidFill>
                  <a:srgbClr val="000000">
                    <a:alpha val="100000"/>
                  </a:srgbClr>
                </a:solidFill>
                <a:latin typeface="KaiTi"/>
                <a:ea typeface="KaiTi"/>
                <a:cs typeface="KaiTi"/>
              </a:rPr>
              <a:t>物质的量（</a:t>
            </a:r>
            <a:r>
              <a:rPr sz="1200" i="1" kern="0" spc="0" dirty="0">
                <a:solidFill>
                  <a:srgbClr val="000000">
                    <a:alpha val="100000"/>
                  </a:srgbClr>
                </a:solidFill>
                <a:latin typeface="Times New Roman"/>
                <a:ea typeface="Times New Roman"/>
                <a:cs typeface="Times New Roman"/>
              </a:rPr>
              <a:t>n</a:t>
            </a:r>
            <a:r>
              <a:rPr sz="1200" kern="0" spc="0" dirty="0">
                <a:solidFill>
                  <a:srgbClr val="000000">
                    <a:alpha val="100000"/>
                  </a:srgbClr>
                </a:solidFill>
                <a:latin typeface="KaiTi"/>
                <a:ea typeface="KaiTi"/>
                <a:cs typeface="KaiTi"/>
              </a:rPr>
              <a:t>）与粒子数（</a:t>
            </a:r>
            <a:r>
              <a:rPr sz="1200" i="1" kern="0" spc="0" dirty="0">
                <a:solidFill>
                  <a:srgbClr val="000000">
                    <a:alpha val="100000"/>
                  </a:srgbClr>
                </a:solidFill>
                <a:latin typeface="Times New Roman"/>
                <a:ea typeface="Times New Roman"/>
                <a:cs typeface="Times New Roman"/>
              </a:rPr>
              <a:t>N</a:t>
            </a:r>
            <a:r>
              <a:rPr sz="1200" kern="0" spc="0" dirty="0">
                <a:solidFill>
                  <a:srgbClr val="000000">
                    <a:alpha val="100000"/>
                  </a:srgbClr>
                </a:solidFill>
                <a:latin typeface="KaiTi"/>
                <a:ea typeface="KaiTi"/>
                <a:cs typeface="KaiTi"/>
              </a:rPr>
              <a:t>）的关系：</a:t>
            </a:r>
            <a:endParaRPr sz="1200" dirty="0">
              <a:latin typeface="KaiTi"/>
              <a:ea typeface="KaiTi"/>
              <a:cs typeface="KaiTi"/>
            </a:endParaRPr>
          </a:p>
          <a:p>
            <a:pPr algn="l" rtl="0" eaLnBrk="0">
              <a:lnSpc>
                <a:spcPct val="103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marL="15875" algn="l" rtl="0" eaLnBrk="0">
              <a:lnSpc>
                <a:spcPct val="90000"/>
              </a:lnSpc>
              <a:spcBef>
                <a:spcPts val="360"/>
              </a:spcBef>
              <a:tabLst/>
            </a:pPr>
            <a:r>
              <a:rPr sz="1200" kern="0" spc="-10" dirty="0">
                <a:solidFill>
                  <a:srgbClr val="0101FF">
                    <a:alpha val="100000"/>
                  </a:srgbClr>
                </a:solidFill>
                <a:latin typeface="Times New Roman"/>
                <a:ea typeface="Times New Roman"/>
                <a:cs typeface="Times New Roman"/>
              </a:rPr>
              <a:t>7-1-3  </a:t>
            </a:r>
            <a:r>
              <a:rPr sz="1200" kern="0" spc="-10" dirty="0">
                <a:solidFill>
                  <a:srgbClr val="0101FF">
                    <a:alpha val="100000"/>
                  </a:srgbClr>
                </a:solidFill>
                <a:latin typeface="KaiTi"/>
                <a:ea typeface="KaiTi"/>
                <a:cs typeface="KaiTi"/>
              </a:rPr>
              <a:t>摩尔质量</a:t>
            </a:r>
            <a:endParaRPr sz="1200" dirty="0">
              <a:latin typeface="KaiTi"/>
              <a:ea typeface="KaiTi"/>
              <a:cs typeface="KaiTi"/>
            </a:endParaRPr>
          </a:p>
          <a:p>
            <a:pPr marL="22860" algn="l" rtl="0" eaLnBrk="0">
              <a:lnSpc>
                <a:spcPct val="90000"/>
              </a:lnSpc>
              <a:spcBef>
                <a:spcPts val="1044"/>
              </a:spcBef>
              <a:tabLst/>
            </a:pPr>
            <a:r>
              <a:rPr sz="1200" kern="0" spc="0" dirty="0">
                <a:solidFill>
                  <a:srgbClr val="000000">
                    <a:alpha val="100000"/>
                  </a:srgbClr>
                </a:solidFill>
                <a:latin typeface="Wingdings"/>
                <a:ea typeface="Wingdings"/>
                <a:cs typeface="Wingdings"/>
              </a:rPr>
              <a:t>l </a:t>
            </a:r>
            <a:r>
              <a:rPr sz="1200" kern="0" spc="0" dirty="0">
                <a:solidFill>
                  <a:srgbClr val="000000">
                    <a:alpha val="100000"/>
                  </a:srgbClr>
                </a:solidFill>
                <a:latin typeface="KaiTi"/>
                <a:ea typeface="KaiTi"/>
                <a:cs typeface="KaiTi"/>
              </a:rPr>
              <a:t>概念：单位物质的量的物质所具有的质量，符号：</a:t>
            </a:r>
            <a:r>
              <a:rPr sz="1200" i="1" kern="0" spc="0" dirty="0">
                <a:solidFill>
                  <a:srgbClr val="000000">
                    <a:alpha val="100000"/>
                  </a:srgbClr>
                </a:solidFill>
                <a:latin typeface="Times New Roman"/>
                <a:ea typeface="Times New Roman"/>
                <a:cs typeface="Times New Roman"/>
              </a:rPr>
              <a:t>M</a:t>
            </a:r>
            <a:r>
              <a:rPr sz="1200" kern="0" spc="0" dirty="0">
                <a:solidFill>
                  <a:srgbClr val="000000">
                    <a:alpha val="100000"/>
                  </a:srgbClr>
                </a:solidFill>
                <a:latin typeface="KaiTi"/>
                <a:ea typeface="KaiTi"/>
                <a:cs typeface="KaiTi"/>
              </a:rPr>
              <a:t>，单位：</a:t>
            </a:r>
            <a:r>
              <a:rPr sz="1200" kern="0" spc="0" dirty="0">
                <a:solidFill>
                  <a:srgbClr val="000000">
                    <a:alpha val="100000"/>
                  </a:srgbClr>
                </a:solidFill>
                <a:latin typeface="Times New Roman"/>
                <a:ea typeface="Times New Roman"/>
                <a:cs typeface="Times New Roman"/>
              </a:rPr>
              <a:t>g·mol</a:t>
            </a:r>
            <a:r>
              <a:rPr sz="1200" kern="0" spc="0" baseline="39066" dirty="0">
                <a:solidFill>
                  <a:srgbClr val="000000">
                    <a:alpha val="100000"/>
                  </a:srgbClr>
                </a:solidFill>
                <a:latin typeface="Times New Roman"/>
                <a:ea typeface="Times New Roman"/>
                <a:cs typeface="Times New Roman"/>
              </a:rPr>
              <a:t>-</a:t>
            </a:r>
            <a:r>
              <a:rPr sz="1200" kern="0" spc="-10" baseline="39066" dirty="0">
                <a:solidFill>
                  <a:srgbClr val="000000">
                    <a:alpha val="100000"/>
                  </a:srgbClr>
                </a:solidFill>
                <a:latin typeface="Times New Roman"/>
                <a:ea typeface="Times New Roman"/>
                <a:cs typeface="Times New Roman"/>
              </a:rPr>
              <a:t>1</a:t>
            </a:r>
            <a:endParaRPr sz="1200" baseline="39066" dirty="0">
              <a:latin typeface="Times New Roman"/>
              <a:ea typeface="Times New Roman"/>
              <a:cs typeface="Times New Roman"/>
            </a:endParaRPr>
          </a:p>
          <a:p>
            <a:pPr marL="295910" indent="-273050" algn="l" rtl="0" eaLnBrk="0">
              <a:lnSpc>
                <a:spcPct val="127000"/>
              </a:lnSpc>
              <a:spcBef>
                <a:spcPts val="1040"/>
              </a:spcBef>
              <a:tabLst/>
            </a:pPr>
            <a:r>
              <a:rPr sz="1200" kern="0" spc="0" dirty="0">
                <a:solidFill>
                  <a:srgbClr val="000000">
                    <a:alpha val="100000"/>
                  </a:srgbClr>
                </a:solidFill>
                <a:latin typeface="Wingdings"/>
                <a:ea typeface="Wingdings"/>
                <a:cs typeface="Wingdings"/>
              </a:rPr>
              <a:t>l </a:t>
            </a:r>
            <a:r>
              <a:rPr sz="1200" kern="0" spc="0" dirty="0">
                <a:solidFill>
                  <a:srgbClr val="000000">
                    <a:alpha val="100000"/>
                  </a:srgbClr>
                </a:solidFill>
                <a:latin typeface="KaiTi"/>
                <a:ea typeface="KaiTi"/>
                <a:cs typeface="KaiTi"/>
              </a:rPr>
              <a:t>任何粒子的摩尔质量（</a:t>
            </a:r>
            <a:r>
              <a:rPr sz="1200" i="1" kern="0" spc="0" dirty="0">
                <a:solidFill>
                  <a:srgbClr val="000000">
                    <a:alpha val="100000"/>
                  </a:srgbClr>
                </a:solidFill>
                <a:latin typeface="Times New Roman"/>
                <a:ea typeface="Times New Roman"/>
                <a:cs typeface="Times New Roman"/>
              </a:rPr>
              <a:t>M</a:t>
            </a:r>
            <a:r>
              <a:rPr sz="1200" kern="0" spc="0" dirty="0">
                <a:solidFill>
                  <a:srgbClr val="000000">
                    <a:alpha val="100000"/>
                  </a:srgbClr>
                </a:solidFill>
                <a:latin typeface="KaiTi"/>
                <a:ea typeface="KaiTi"/>
                <a:cs typeface="KaiTi"/>
              </a:rPr>
              <a:t>）在数值上都与该粒子的</a:t>
            </a:r>
            <a:r>
              <a:rPr sz="1200" kern="0" spc="-10" dirty="0">
                <a:solidFill>
                  <a:srgbClr val="000000">
                    <a:alpha val="100000"/>
                  </a:srgbClr>
                </a:solidFill>
                <a:latin typeface="KaiTi"/>
                <a:ea typeface="KaiTi"/>
                <a:cs typeface="KaiTi"/>
              </a:rPr>
              <a:t>相对原子质量和相对分子质量相</a:t>
            </a:r>
            <a:r>
              <a:rPr sz="1200" kern="0" spc="0" dirty="0">
                <a:solidFill>
                  <a:srgbClr val="000000">
                    <a:alpha val="100000"/>
                  </a:srgbClr>
                </a:solidFill>
                <a:latin typeface="KaiTi"/>
                <a:ea typeface="KaiTi"/>
                <a:cs typeface="KaiTi"/>
              </a:rPr>
              <a:t> </a:t>
            </a:r>
            <a:r>
              <a:rPr sz="1200" kern="0" spc="0" dirty="0">
                <a:solidFill>
                  <a:srgbClr val="000000">
                    <a:alpha val="100000"/>
                  </a:srgbClr>
                </a:solidFill>
                <a:latin typeface="KaiTi"/>
                <a:ea typeface="KaiTi"/>
                <a:cs typeface="KaiTi"/>
              </a:rPr>
              <a:t>等。例：</a:t>
            </a:r>
            <a:r>
              <a:rPr sz="1200" kern="0" spc="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Na  </a:t>
            </a:r>
            <a:r>
              <a:rPr sz="1200" kern="0" spc="0" dirty="0">
                <a:solidFill>
                  <a:srgbClr val="000000">
                    <a:alpha val="100000"/>
                  </a:srgbClr>
                </a:solidFill>
                <a:latin typeface="KaiTi"/>
                <a:ea typeface="KaiTi"/>
                <a:cs typeface="KaiTi"/>
              </a:rPr>
              <a:t>的摩尔质量为</a:t>
            </a:r>
            <a:r>
              <a:rPr sz="1200" kern="0" spc="-1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23</a:t>
            </a:r>
            <a:r>
              <a:rPr sz="1200" kern="0" spc="3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Times New Roman"/>
                <a:ea typeface="Times New Roman"/>
                <a:cs typeface="Times New Roman"/>
              </a:rPr>
              <a:t>g·mol</a:t>
            </a:r>
            <a:r>
              <a:rPr sz="1200" kern="0" spc="-10" baseline="34725" dirty="0">
                <a:solidFill>
                  <a:srgbClr val="000000">
                    <a:alpha val="100000"/>
                  </a:srgbClr>
                </a:solidFill>
                <a:latin typeface="Times New Roman"/>
                <a:ea typeface="Times New Roman"/>
                <a:cs typeface="Times New Roman"/>
              </a:rPr>
              <a:t>-1</a:t>
            </a:r>
            <a:endParaRPr sz="1200" baseline="34725" dirty="0">
              <a:latin typeface="Times New Roman"/>
              <a:ea typeface="Times New Roman"/>
              <a:cs typeface="Times New Roman"/>
            </a:endParaRPr>
          </a:p>
          <a:p>
            <a:pPr algn="l" rtl="0" eaLnBrk="0">
              <a:lnSpc>
                <a:spcPct val="133000"/>
              </a:lnSpc>
              <a:tabLst/>
            </a:pPr>
            <a:endParaRPr sz="1000" dirty="0">
              <a:latin typeface="Arial"/>
              <a:ea typeface="Arial"/>
              <a:cs typeface="Arial"/>
            </a:endParaRPr>
          </a:p>
          <a:p>
            <a:pPr marL="22860" algn="l" rtl="0" eaLnBrk="0">
              <a:lnSpc>
                <a:spcPct val="87000"/>
              </a:lnSpc>
              <a:spcBef>
                <a:spcPts val="365"/>
              </a:spcBef>
              <a:tabLst/>
            </a:pPr>
            <a:r>
              <a:rPr sz="1200" kern="0" spc="0" dirty="0">
                <a:solidFill>
                  <a:srgbClr val="000000">
                    <a:alpha val="100000"/>
                  </a:srgbClr>
                </a:solidFill>
                <a:latin typeface="Wingdings"/>
                <a:ea typeface="Wingdings"/>
                <a:cs typeface="Wingdings"/>
              </a:rPr>
              <a:t>l </a:t>
            </a:r>
            <a:r>
              <a:rPr sz="1200" kern="0" spc="0" dirty="0">
                <a:solidFill>
                  <a:srgbClr val="000000">
                    <a:alpha val="100000"/>
                  </a:srgbClr>
                </a:solidFill>
                <a:latin typeface="KaiTi"/>
                <a:ea typeface="KaiTi"/>
                <a:cs typeface="KaiTi"/>
              </a:rPr>
              <a:t>物质的量（</a:t>
            </a:r>
            <a:r>
              <a:rPr sz="1200" i="1" kern="0" spc="0" dirty="0">
                <a:solidFill>
                  <a:srgbClr val="000000">
                    <a:alpha val="100000"/>
                  </a:srgbClr>
                </a:solidFill>
                <a:latin typeface="Times New Roman"/>
                <a:ea typeface="Times New Roman"/>
                <a:cs typeface="Times New Roman"/>
              </a:rPr>
              <a:t>n</a:t>
            </a:r>
            <a:r>
              <a:rPr sz="1200" kern="0" spc="0" dirty="0">
                <a:solidFill>
                  <a:srgbClr val="000000">
                    <a:alpha val="100000"/>
                  </a:srgbClr>
                </a:solidFill>
                <a:latin typeface="KaiTi"/>
                <a:ea typeface="KaiTi"/>
                <a:cs typeface="KaiTi"/>
              </a:rPr>
              <a:t>）、物质质量（</a:t>
            </a:r>
            <a:r>
              <a:rPr sz="1200" i="1" kern="0" spc="0" dirty="0">
                <a:solidFill>
                  <a:srgbClr val="000000">
                    <a:alpha val="100000"/>
                  </a:srgbClr>
                </a:solidFill>
                <a:latin typeface="Times New Roman"/>
                <a:ea typeface="Times New Roman"/>
                <a:cs typeface="Times New Roman"/>
              </a:rPr>
              <a:t>m</a:t>
            </a:r>
            <a:r>
              <a:rPr sz="1200" kern="0" spc="0" dirty="0">
                <a:solidFill>
                  <a:srgbClr val="000000">
                    <a:alpha val="100000"/>
                  </a:srgbClr>
                </a:solidFill>
                <a:latin typeface="KaiTi"/>
                <a:ea typeface="KaiTi"/>
                <a:cs typeface="KaiTi"/>
              </a:rPr>
              <a:t>）和摩尔质量（</a:t>
            </a:r>
            <a:r>
              <a:rPr sz="1200" i="1" kern="0" spc="0" dirty="0">
                <a:solidFill>
                  <a:srgbClr val="000000">
                    <a:alpha val="100000"/>
                  </a:srgbClr>
                </a:solidFill>
                <a:latin typeface="Times New Roman"/>
                <a:ea typeface="Times New Roman"/>
                <a:cs typeface="Times New Roman"/>
              </a:rPr>
              <a:t>M</a:t>
            </a:r>
            <a:r>
              <a:rPr sz="1200" kern="0" spc="0" dirty="0">
                <a:solidFill>
                  <a:srgbClr val="000000">
                    <a:alpha val="100000"/>
                  </a:srgbClr>
                </a:solidFill>
                <a:latin typeface="KaiTi"/>
                <a:ea typeface="KaiTi"/>
                <a:cs typeface="KaiTi"/>
              </a:rPr>
              <a:t>）的关系：</a:t>
            </a:r>
            <a:endParaRPr sz="1200" dirty="0">
              <a:latin typeface="KaiTi"/>
              <a:ea typeface="KaiTi"/>
              <a:cs typeface="KaiTi"/>
            </a:endParaRPr>
          </a:p>
          <a:p>
            <a:pPr algn="l" rtl="0" eaLnBrk="0">
              <a:lnSpc>
                <a:spcPct val="103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marL="15240" algn="l" rtl="0" eaLnBrk="0">
              <a:lnSpc>
                <a:spcPct val="90000"/>
              </a:lnSpc>
              <a:spcBef>
                <a:spcPts val="360"/>
              </a:spcBef>
              <a:tabLst/>
            </a:pPr>
            <a:r>
              <a:rPr sz="1200" b="1" kern="0" spc="-10" dirty="0">
                <a:solidFill>
                  <a:srgbClr val="000000">
                    <a:alpha val="100000"/>
                  </a:srgbClr>
                </a:solidFill>
                <a:latin typeface="KaiTi"/>
                <a:ea typeface="KaiTi"/>
                <a:cs typeface="KaiTi"/>
              </a:rPr>
              <a:t>知识点</a:t>
            </a:r>
            <a:r>
              <a:rPr sz="1200" kern="0" spc="-240" dirty="0">
                <a:solidFill>
                  <a:srgbClr val="000000">
                    <a:alpha val="100000"/>
                  </a:srgbClr>
                </a:solidFill>
                <a:latin typeface="KaiTi"/>
                <a:ea typeface="KaiTi"/>
                <a:cs typeface="KaiTi"/>
              </a:rPr>
              <a:t> </a:t>
            </a:r>
            <a:r>
              <a:rPr sz="1200" b="1" kern="0" spc="-10" dirty="0">
                <a:solidFill>
                  <a:srgbClr val="000000">
                    <a:alpha val="100000"/>
                  </a:srgbClr>
                </a:solidFill>
                <a:latin typeface="Times New Roman"/>
                <a:ea typeface="Times New Roman"/>
                <a:cs typeface="Times New Roman"/>
              </a:rPr>
              <a:t>7-2</a:t>
            </a:r>
            <a:r>
              <a:rPr sz="1200" b="1" kern="0" spc="-10" dirty="0">
                <a:solidFill>
                  <a:srgbClr val="000000">
                    <a:alpha val="100000"/>
                  </a:srgbClr>
                </a:solidFill>
                <a:latin typeface="KaiTi"/>
                <a:ea typeface="KaiTi"/>
                <a:cs typeface="KaiTi"/>
              </a:rPr>
              <a:t>：气体摩尔体积</a:t>
            </a:r>
            <a:endParaRPr sz="1200" dirty="0">
              <a:latin typeface="KaiTi"/>
              <a:ea typeface="KaiTi"/>
              <a:cs typeface="KaiTi"/>
            </a:endParaRPr>
          </a:p>
          <a:p>
            <a:pPr marL="22860" algn="l" rtl="0" eaLnBrk="0">
              <a:lnSpc>
                <a:spcPct val="90000"/>
              </a:lnSpc>
              <a:spcBef>
                <a:spcPts val="1044"/>
              </a:spcBef>
              <a:tabLst/>
            </a:pPr>
            <a:r>
              <a:rPr sz="1200" kern="0" spc="0" dirty="0">
                <a:solidFill>
                  <a:srgbClr val="000000">
                    <a:alpha val="100000"/>
                  </a:srgbClr>
                </a:solidFill>
                <a:latin typeface="Wingdings"/>
                <a:ea typeface="Wingdings"/>
                <a:cs typeface="Wingdings"/>
              </a:rPr>
              <a:t>l </a:t>
            </a:r>
            <a:r>
              <a:rPr sz="1200" kern="0" spc="0" dirty="0">
                <a:solidFill>
                  <a:srgbClr val="000000">
                    <a:alpha val="100000"/>
                  </a:srgbClr>
                </a:solidFill>
                <a:latin typeface="KaiTi"/>
                <a:ea typeface="KaiTi"/>
                <a:cs typeface="KaiTi"/>
              </a:rPr>
              <a:t>概念：单位物质的量的气体所占据的体积，单位：</a:t>
            </a:r>
            <a:r>
              <a:rPr sz="1200" kern="0" spc="0" dirty="0">
                <a:solidFill>
                  <a:srgbClr val="000000">
                    <a:alpha val="100000"/>
                  </a:srgbClr>
                </a:solidFill>
                <a:latin typeface="Times New Roman"/>
                <a:ea typeface="Times New Roman"/>
                <a:cs typeface="Times New Roman"/>
              </a:rPr>
              <a:t>L</a:t>
            </a:r>
            <a:r>
              <a:rPr sz="1200" kern="0" spc="180" dirty="0">
                <a:solidFill>
                  <a:srgbClr val="000000">
                    <a:alpha val="100000"/>
                  </a:srgbClr>
                </a:solidFill>
                <a:latin typeface="Times New Roman"/>
                <a:ea typeface="Times New Roman"/>
                <a:cs typeface="Times New Roman"/>
              </a:rPr>
              <a:t> </a:t>
            </a:r>
            <a:r>
              <a:rPr sz="1200" kern="0" spc="0" dirty="0">
                <a:solidFill>
                  <a:srgbClr val="000000">
                    <a:alpha val="100000"/>
                  </a:srgbClr>
                </a:solidFill>
                <a:latin typeface="Times New Roman"/>
                <a:ea typeface="Times New Roman"/>
                <a:cs typeface="Times New Roman"/>
              </a:rPr>
              <a:t>mol</a:t>
            </a:r>
            <a:r>
              <a:rPr sz="1200" kern="0" spc="0" baseline="34725" dirty="0">
                <a:solidFill>
                  <a:srgbClr val="000000">
                    <a:alpha val="100000"/>
                  </a:srgbClr>
                </a:solidFill>
                <a:latin typeface="Times New Roman"/>
                <a:ea typeface="Times New Roman"/>
                <a:cs typeface="Times New Roman"/>
              </a:rPr>
              <a:t>-1</a:t>
            </a:r>
            <a:r>
              <a:rPr sz="700" kern="0" spc="0" dirty="0">
                <a:solidFill>
                  <a:srgbClr val="000000">
                    <a:alpha val="100000"/>
                  </a:srgbClr>
                </a:solidFill>
                <a:latin typeface="Times New Roman"/>
                <a:ea typeface="Times New Roman"/>
                <a:cs typeface="Times New Roman"/>
              </a:rPr>
              <a:t>   </a:t>
            </a:r>
            <a:r>
              <a:rPr sz="1200" kern="0" spc="0" dirty="0">
                <a:solidFill>
                  <a:srgbClr val="000000">
                    <a:alpha val="100000"/>
                  </a:srgbClr>
                </a:solidFill>
                <a:latin typeface="KaiTi"/>
                <a:ea typeface="KaiTi"/>
                <a:cs typeface="KaiTi"/>
              </a:rPr>
              <a:t>或</a:t>
            </a:r>
            <a:r>
              <a:rPr sz="1200" kern="0" spc="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m</a:t>
            </a:r>
            <a:r>
              <a:rPr sz="800" kern="0" spc="0" dirty="0">
                <a:solidFill>
                  <a:srgbClr val="000000">
                    <a:alpha val="100000"/>
                  </a:srgbClr>
                </a:solidFill>
                <a:latin typeface="Times New Roman"/>
                <a:ea typeface="Times New Roman"/>
                <a:cs typeface="Times New Roman"/>
              </a:rPr>
              <a:t>3 </a:t>
            </a:r>
            <a:r>
              <a:rPr sz="800" kern="0" spc="-1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Times New Roman"/>
                <a:ea typeface="Times New Roman"/>
                <a:cs typeface="Times New Roman"/>
              </a:rPr>
              <a:t>mol</a:t>
            </a:r>
            <a:r>
              <a:rPr sz="1200" kern="0" spc="-10" baseline="34725" dirty="0">
                <a:solidFill>
                  <a:srgbClr val="000000">
                    <a:alpha val="100000"/>
                  </a:srgbClr>
                </a:solidFill>
                <a:latin typeface="Times New Roman"/>
                <a:ea typeface="Times New Roman"/>
                <a:cs typeface="Times New Roman"/>
              </a:rPr>
              <a:t>-1</a:t>
            </a:r>
            <a:endParaRPr sz="1200" baseline="34725" dirty="0">
              <a:latin typeface="Times New Roman"/>
              <a:ea typeface="Times New Roman"/>
              <a:cs typeface="Times New Roman"/>
            </a:endParaRPr>
          </a:p>
          <a:p>
            <a:pPr marL="22860" algn="l" rtl="0" eaLnBrk="0">
              <a:lnSpc>
                <a:spcPct val="90000"/>
              </a:lnSpc>
              <a:spcBef>
                <a:spcPts val="1043"/>
              </a:spcBef>
              <a:tabLst/>
            </a:pPr>
            <a:r>
              <a:rPr sz="1200" kern="0" spc="-10" dirty="0">
                <a:solidFill>
                  <a:srgbClr val="000000">
                    <a:alpha val="100000"/>
                  </a:srgbClr>
                </a:solidFill>
                <a:latin typeface="Wingdings"/>
                <a:ea typeface="Wingdings"/>
                <a:cs typeface="Wingdings"/>
              </a:rPr>
              <a:t>l </a:t>
            </a:r>
            <a:r>
              <a:rPr sz="1200" kern="0" spc="-10" dirty="0">
                <a:solidFill>
                  <a:srgbClr val="000000">
                    <a:alpha val="100000"/>
                  </a:srgbClr>
                </a:solidFill>
                <a:latin typeface="KaiTi"/>
                <a:ea typeface="KaiTi"/>
                <a:cs typeface="KaiTi"/>
              </a:rPr>
              <a:t>标准状况下，任何气体的摩尔体积都相同，为</a:t>
            </a:r>
            <a:r>
              <a:rPr sz="1200" kern="0" spc="-21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22.4 L</a:t>
            </a:r>
            <a:r>
              <a:rPr sz="1200" kern="0" spc="18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Times New Roman"/>
                <a:ea typeface="Times New Roman"/>
                <a:cs typeface="Times New Roman"/>
              </a:rPr>
              <a:t>mol</a:t>
            </a:r>
            <a:r>
              <a:rPr sz="1200" kern="0" spc="-10" baseline="39066" dirty="0">
                <a:solidFill>
                  <a:srgbClr val="000000">
                    <a:alpha val="100000"/>
                  </a:srgbClr>
                </a:solidFill>
                <a:latin typeface="Times New Roman"/>
                <a:ea typeface="Times New Roman"/>
                <a:cs typeface="Times New Roman"/>
              </a:rPr>
              <a:t>-1</a:t>
            </a:r>
            <a:r>
              <a:rPr sz="700" kern="0" spc="3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，用</a:t>
            </a:r>
            <a:r>
              <a:rPr sz="1200" kern="0" spc="-10" dirty="0">
                <a:solidFill>
                  <a:srgbClr val="000000">
                    <a:alpha val="100000"/>
                  </a:srgbClr>
                </a:solidFill>
                <a:latin typeface="KaiTi"/>
                <a:ea typeface="KaiTi"/>
                <a:cs typeface="KaiTi"/>
              </a:rPr>
              <a:t> </a:t>
            </a:r>
            <a:r>
              <a:rPr sz="1200" i="1" kern="0" spc="-10" dirty="0">
                <a:solidFill>
                  <a:srgbClr val="000000">
                    <a:alpha val="100000"/>
                  </a:srgbClr>
                </a:solidFill>
                <a:latin typeface="Times New Roman"/>
                <a:ea typeface="Times New Roman"/>
                <a:cs typeface="Times New Roman"/>
              </a:rPr>
              <a:t>V</a:t>
            </a:r>
            <a:r>
              <a:rPr sz="1200" i="1" kern="0" spc="-10" baseline="-8681" dirty="0">
                <a:solidFill>
                  <a:srgbClr val="000000">
                    <a:alpha val="100000"/>
                  </a:srgbClr>
                </a:solidFill>
                <a:latin typeface="Times New Roman"/>
                <a:ea typeface="Times New Roman"/>
                <a:cs typeface="Times New Roman"/>
              </a:rPr>
              <a:t>m</a:t>
            </a:r>
            <a:r>
              <a:rPr sz="700" i="1" kern="0" spc="3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表示</a:t>
            </a:r>
            <a:endParaRPr sz="1200" dirty="0">
              <a:latin typeface="KaiTi"/>
              <a:ea typeface="KaiTi"/>
              <a:cs typeface="KaiTi"/>
            </a:endParaRPr>
          </a:p>
          <a:p>
            <a:pPr algn="l" rtl="0" eaLnBrk="0">
              <a:lnSpc>
                <a:spcPct val="107000"/>
              </a:lnSpc>
              <a:tabLst/>
            </a:pPr>
            <a:endParaRPr sz="800" dirty="0">
              <a:latin typeface="Arial"/>
              <a:ea typeface="Arial"/>
              <a:cs typeface="Arial"/>
            </a:endParaRPr>
          </a:p>
          <a:p>
            <a:pPr marL="22860" algn="l" rtl="0" eaLnBrk="0">
              <a:lnSpc>
                <a:spcPct val="86000"/>
              </a:lnSpc>
              <a:spcBef>
                <a:spcPts val="6"/>
              </a:spcBef>
              <a:tabLst/>
            </a:pPr>
            <a:r>
              <a:rPr sz="1200" kern="0" spc="-20" dirty="0">
                <a:solidFill>
                  <a:srgbClr val="000000">
                    <a:alpha val="100000"/>
                  </a:srgbClr>
                </a:solidFill>
                <a:latin typeface="Wingdings"/>
                <a:ea typeface="Wingdings"/>
                <a:cs typeface="Wingdings"/>
              </a:rPr>
              <a:t>l </a:t>
            </a:r>
            <a:r>
              <a:rPr sz="1200" kern="0" spc="-20" dirty="0">
                <a:solidFill>
                  <a:srgbClr val="000000">
                    <a:alpha val="100000"/>
                  </a:srgbClr>
                </a:solidFill>
                <a:latin typeface="KaiTi"/>
                <a:ea typeface="KaiTi"/>
                <a:cs typeface="KaiTi"/>
              </a:rPr>
              <a:t>标准状况下，气体的物质的量</a:t>
            </a:r>
            <a:r>
              <a:rPr sz="1200" kern="0" spc="-30" dirty="0">
                <a:solidFill>
                  <a:srgbClr val="000000">
                    <a:alpha val="100000"/>
                  </a:srgbClr>
                </a:solidFill>
                <a:latin typeface="KaiTi"/>
                <a:ea typeface="KaiTi"/>
                <a:cs typeface="KaiTi"/>
              </a:rPr>
              <a:t>、气体体积和气体摩尔体积的关系为：</a:t>
            </a:r>
            <a:endParaRPr sz="1200" dirty="0">
              <a:latin typeface="KaiTi"/>
              <a:ea typeface="KaiTi"/>
              <a:cs typeface="KaiTi"/>
            </a:endParaRPr>
          </a:p>
        </p:txBody>
      </p:sp>
      <p:pic>
        <p:nvPicPr>
          <p:cNvPr id="634" name="picture 634"/>
          <p:cNvPicPr>
            <a:picLocks noChangeAspect="1"/>
          </p:cNvPicPr>
          <p:nvPr/>
        </p:nvPicPr>
        <p:blipFill>
          <a:blip r:embed="rId2"/>
          <a:stretch>
            <a:fillRect/>
          </a:stretch>
        </p:blipFill>
        <p:spPr>
          <a:xfrm rot="21600000">
            <a:off x="6099072" y="8645630"/>
            <a:ext cx="50157" cy="75907"/>
          </a:xfrm>
          <a:prstGeom prst="rect">
            <a:avLst/>
          </a:prstGeom>
        </p:spPr>
      </p:pic>
      <p:pic>
        <p:nvPicPr>
          <p:cNvPr id="636" name="picture 636"/>
          <p:cNvPicPr>
            <a:picLocks noChangeAspect="1"/>
          </p:cNvPicPr>
          <p:nvPr/>
        </p:nvPicPr>
        <p:blipFill>
          <a:blip r:embed="rId3"/>
          <a:stretch>
            <a:fillRect/>
          </a:stretch>
        </p:blipFill>
        <p:spPr>
          <a:xfrm rot="21600000">
            <a:off x="6933109" y="8349974"/>
            <a:ext cx="50157" cy="75907"/>
          </a:xfrm>
          <a:prstGeom prst="rect">
            <a:avLst/>
          </a:prstGeom>
        </p:spPr>
      </p:pic>
      <p:pic>
        <p:nvPicPr>
          <p:cNvPr id="638" name="picture 638"/>
          <p:cNvPicPr>
            <a:picLocks noChangeAspect="1"/>
          </p:cNvPicPr>
          <p:nvPr/>
        </p:nvPicPr>
        <p:blipFill>
          <a:blip r:embed="rId4"/>
          <a:stretch>
            <a:fillRect/>
          </a:stretch>
        </p:blipFill>
        <p:spPr>
          <a:xfrm rot="21600000">
            <a:off x="6085104" y="8349974"/>
            <a:ext cx="50157" cy="75907"/>
          </a:xfrm>
          <a:prstGeom prst="rect">
            <a:avLst/>
          </a:prstGeom>
        </p:spPr>
      </p:pic>
      <p:pic>
        <p:nvPicPr>
          <p:cNvPr id="640" name="picture 640"/>
          <p:cNvPicPr>
            <a:picLocks noChangeAspect="1"/>
          </p:cNvPicPr>
          <p:nvPr/>
        </p:nvPicPr>
        <p:blipFill>
          <a:blip r:embed="rId5"/>
          <a:stretch>
            <a:fillRect/>
          </a:stretch>
        </p:blipFill>
        <p:spPr>
          <a:xfrm rot="21600000">
            <a:off x="6598183" y="7201408"/>
            <a:ext cx="487045" cy="431292"/>
          </a:xfrm>
          <a:prstGeom prst="rect">
            <a:avLst/>
          </a:prstGeom>
        </p:spPr>
      </p:pic>
      <p:pic>
        <p:nvPicPr>
          <p:cNvPr id="642" name="picture 642"/>
          <p:cNvPicPr>
            <a:picLocks noChangeAspect="1"/>
          </p:cNvPicPr>
          <p:nvPr/>
        </p:nvPicPr>
        <p:blipFill>
          <a:blip r:embed="rId6"/>
          <a:stretch>
            <a:fillRect/>
          </a:stretch>
        </p:blipFill>
        <p:spPr>
          <a:xfrm rot="21600000">
            <a:off x="5243729" y="5215763"/>
            <a:ext cx="482600" cy="431291"/>
          </a:xfrm>
          <a:prstGeom prst="rect">
            <a:avLst/>
          </a:prstGeom>
        </p:spPr>
      </p:pic>
      <p:pic>
        <p:nvPicPr>
          <p:cNvPr id="644" name="picture 644"/>
          <p:cNvPicPr>
            <a:picLocks noChangeAspect="1"/>
          </p:cNvPicPr>
          <p:nvPr/>
        </p:nvPicPr>
        <p:blipFill>
          <a:blip r:embed="rId7"/>
          <a:stretch>
            <a:fillRect/>
          </a:stretch>
        </p:blipFill>
        <p:spPr>
          <a:xfrm rot="21600000">
            <a:off x="4621911" y="9187104"/>
            <a:ext cx="1447800" cy="431292"/>
          </a:xfrm>
          <a:prstGeom prst="rect">
            <a:avLst/>
          </a:prstGeom>
        </p:spPr>
      </p:pic>
      <p:sp>
        <p:nvSpPr>
          <p:cNvPr id="646" name="textbox 646"/>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648" name="path 648"/>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650" name="textbox 650"/>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20" dirty="0">
                <a:solidFill>
                  <a:srgbClr val="000000">
                    <a:alpha val="100000"/>
                  </a:srgbClr>
                </a:solidFill>
                <a:latin typeface="Times New Roman"/>
                <a:ea typeface="Times New Roman"/>
                <a:cs typeface="Times New Roman"/>
              </a:rPr>
              <a:t>-</a:t>
            </a:r>
            <a:r>
              <a:rPr sz="900" kern="0" spc="3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25</a:t>
            </a:r>
            <a:r>
              <a:rPr sz="900" kern="0" spc="4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2" name="textbox 652"/>
          <p:cNvSpPr/>
          <p:nvPr/>
        </p:nvSpPr>
        <p:spPr>
          <a:xfrm>
            <a:off x="2346604" y="2919883"/>
            <a:ext cx="5993765" cy="2388870"/>
          </a:xfrm>
          <a:prstGeom prst="rect">
            <a:avLst/>
          </a:prstGeom>
          <a:noFill/>
          <a:ln w="0" cap="flat">
            <a:noFill/>
            <a:prstDash val="solid"/>
            <a:miter lim="0"/>
          </a:ln>
        </p:spPr>
        <p:txBody>
          <a:bodyPr vert="horz" wrap="square" lIns="0" tIns="0" rIns="0" bIns="0"/>
          <a:lstStyle/>
          <a:p>
            <a:pPr algn="l" rtl="0" eaLnBrk="0">
              <a:lnSpc>
                <a:spcPct val="82243"/>
              </a:lnSpc>
              <a:tabLst/>
            </a:pPr>
            <a:endParaRPr sz="100" dirty="0">
              <a:latin typeface="Arial"/>
              <a:ea typeface="Arial"/>
              <a:cs typeface="Arial"/>
            </a:endParaRPr>
          </a:p>
          <a:p>
            <a:pPr marL="12700" algn="l" rtl="0" eaLnBrk="0">
              <a:lnSpc>
                <a:spcPct val="86000"/>
              </a:lnSpc>
              <a:tabLst/>
            </a:pPr>
            <a:r>
              <a:rPr sz="1200" kern="0" spc="-40" dirty="0">
                <a:solidFill>
                  <a:srgbClr val="0101FF">
                    <a:alpha val="100000"/>
                  </a:srgbClr>
                </a:solidFill>
                <a:latin typeface="KaiTi"/>
                <a:ea typeface="KaiTi"/>
                <a:cs typeface="KaiTi"/>
              </a:rPr>
              <a:t>本章节计算可以以</a:t>
            </a:r>
            <a:r>
              <a:rPr sz="1200" u="sng" kern="0" spc="-40" dirty="0">
                <a:solidFill>
                  <a:srgbClr val="EE0000">
                    <a:alpha val="100000"/>
                  </a:srgbClr>
                </a:solidFill>
                <a:latin typeface="KaiTi"/>
                <a:ea typeface="KaiTi"/>
                <a:cs typeface="KaiTi"/>
              </a:rPr>
              <a:t>物质的量</a:t>
            </a:r>
            <a:r>
              <a:rPr sz="1200" kern="0" spc="-40" dirty="0">
                <a:solidFill>
                  <a:srgbClr val="0101FF">
                    <a:alpha val="100000"/>
                  </a:srgbClr>
                </a:solidFill>
                <a:latin typeface="KaiTi"/>
                <a:ea typeface="KaiTi"/>
                <a:cs typeface="KaiTi"/>
              </a:rPr>
              <a:t>为桥梁，进行各物理量之间的转换，一定要注意公式适用范围。</a:t>
            </a:r>
            <a:endParaRPr sz="1200" dirty="0">
              <a:latin typeface="KaiTi"/>
              <a:ea typeface="KaiTi"/>
              <a:cs typeface="KaiTi"/>
            </a:endParaRPr>
          </a:p>
          <a:p>
            <a:pPr marL="2484120" algn="l" rtl="0" eaLnBrk="0">
              <a:lnSpc>
                <a:spcPct val="90000"/>
              </a:lnSpc>
              <a:spcBef>
                <a:spcPts val="1269"/>
              </a:spcBef>
              <a:tabLst/>
            </a:pPr>
            <a:r>
              <a:rPr sz="1400" kern="0" spc="160" dirty="0">
                <a:solidFill>
                  <a:srgbClr val="000000">
                    <a:alpha val="100000"/>
                  </a:srgbClr>
                </a:solidFill>
                <a:latin typeface="Microsoft YaHei"/>
                <a:ea typeface="Microsoft YaHei"/>
                <a:cs typeface="Microsoft YaHei"/>
              </a:rPr>
              <a:t>(适用于所有物质)</a:t>
            </a:r>
            <a:endParaRPr sz="1400" dirty="0">
              <a:latin typeface="Microsoft YaHei"/>
              <a:ea typeface="Microsoft YaHei"/>
              <a:cs typeface="Microsoft YaHei"/>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marL="3877309" algn="l" rtl="0" eaLnBrk="0">
              <a:lnSpc>
                <a:spcPts val="1341"/>
              </a:lnSpc>
              <a:spcBef>
                <a:spcPts val="578"/>
              </a:spcBef>
              <a:tabLst>
                <a:tab pos="3933825" algn="l"/>
              </a:tabLst>
            </a:pPr>
            <a:r>
              <a:rPr sz="1900" kern="0" spc="0" dirty="0">
                <a:solidFill>
                  <a:srgbClr val="000000">
                    <a:alpha val="100000"/>
                  </a:srgbClr>
                </a:solidFill>
                <a:latin typeface="Microsoft YaHei"/>
                <a:ea typeface="Microsoft YaHei"/>
                <a:cs typeface="Microsoft YaHei"/>
              </a:rPr>
              <a:t>	</a:t>
            </a:r>
            <a:r>
              <a:rPr sz="1900" kern="0" spc="-90" dirty="0">
                <a:solidFill>
                  <a:srgbClr val="000000">
                    <a:alpha val="100000"/>
                  </a:srgbClr>
                </a:solidFill>
                <a:latin typeface="Microsoft YaHei"/>
                <a:ea typeface="Microsoft YaHei"/>
                <a:cs typeface="Microsoft YaHei"/>
              </a:rPr>
              <a:t> </a:t>
            </a:r>
            <a:r>
              <a:rPr sz="1900" kern="0" spc="-250" dirty="0">
                <a:solidFill>
                  <a:srgbClr val="000000">
                    <a:alpha val="100000"/>
                  </a:srgbClr>
                </a:solidFill>
                <a:latin typeface="Microsoft YaHei"/>
                <a:ea typeface="Microsoft YaHei"/>
                <a:cs typeface="Microsoft YaHei"/>
              </a:rPr>
              <a:t>适用于气体</a:t>
            </a:r>
            <a:endParaRPr sz="1900" dirty="0">
              <a:latin typeface="Microsoft YaHei"/>
              <a:ea typeface="Microsoft YaHei"/>
              <a:cs typeface="Microsoft YaHei"/>
            </a:endParaRPr>
          </a:p>
          <a:p>
            <a:pPr algn="l" rtl="0" eaLnBrk="0">
              <a:lnSpc>
                <a:spcPct val="105000"/>
              </a:lnSpc>
              <a:tabLst/>
            </a:pPr>
            <a:endParaRPr sz="1000" dirty="0">
              <a:latin typeface="Arial"/>
              <a:ea typeface="Arial"/>
              <a:cs typeface="Arial"/>
            </a:endParaRPr>
          </a:p>
          <a:p>
            <a:pPr algn="l" rtl="0" eaLnBrk="0">
              <a:lnSpc>
                <a:spcPct val="105000"/>
              </a:lnSpc>
              <a:tabLst/>
            </a:pPr>
            <a:endParaRPr sz="1000" dirty="0">
              <a:latin typeface="Arial"/>
              <a:ea typeface="Arial"/>
              <a:cs typeface="Arial"/>
            </a:endParaRPr>
          </a:p>
          <a:p>
            <a:pPr marL="3154045" algn="l" rtl="0" eaLnBrk="0">
              <a:lnSpc>
                <a:spcPct val="86000"/>
              </a:lnSpc>
              <a:spcBef>
                <a:spcPts val="276"/>
              </a:spcBef>
              <a:tabLst/>
            </a:pPr>
            <a:r>
              <a:rPr sz="900" kern="0" spc="50" dirty="0">
                <a:solidFill>
                  <a:srgbClr val="000000">
                    <a:alpha val="100000"/>
                  </a:srgbClr>
                </a:solidFill>
                <a:latin typeface="Arial"/>
                <a:ea typeface="Arial"/>
                <a:cs typeface="Arial"/>
              </a:rPr>
              <a:t>CB</a:t>
            </a:r>
            <a:endParaRPr sz="9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8485"/>
              </a:lnSpc>
              <a:tabLst/>
            </a:pPr>
            <a:endParaRPr sz="100" dirty="0">
              <a:latin typeface="Arial"/>
              <a:ea typeface="Arial"/>
              <a:cs typeface="Arial"/>
            </a:endParaRPr>
          </a:p>
          <a:p>
            <a:pPr marL="2676525" algn="l" rtl="0" eaLnBrk="0">
              <a:lnSpc>
                <a:spcPct val="89000"/>
              </a:lnSpc>
              <a:tabLst/>
            </a:pPr>
            <a:r>
              <a:rPr sz="1400" kern="0" spc="150" dirty="0">
                <a:solidFill>
                  <a:srgbClr val="000000">
                    <a:alpha val="100000"/>
                  </a:srgbClr>
                </a:solidFill>
                <a:latin typeface="Microsoft YaHei"/>
                <a:ea typeface="Microsoft YaHei"/>
                <a:cs typeface="Microsoft YaHei"/>
              </a:rPr>
              <a:t>(适用于溶液)</a:t>
            </a:r>
            <a:endParaRPr sz="1400" dirty="0">
              <a:latin typeface="Microsoft YaHei"/>
              <a:ea typeface="Microsoft YaHei"/>
              <a:cs typeface="Microsoft YaHei"/>
            </a:endParaRPr>
          </a:p>
        </p:txBody>
      </p:sp>
      <p:sp>
        <p:nvSpPr>
          <p:cNvPr id="654" name="path 654"/>
          <p:cNvSpPr/>
          <p:nvPr/>
        </p:nvSpPr>
        <p:spPr>
          <a:xfrm>
            <a:off x="5706037" y="4787879"/>
            <a:ext cx="133884" cy="133667"/>
          </a:xfrm>
          <a:custGeom>
            <a:avLst/>
            <a:gdLst/>
            <a:ahLst/>
            <a:cxnLst/>
            <a:rect l="0" t="0" r="0" b="0"/>
            <a:pathLst>
              <a:path w="210" h="210">
                <a:moveTo>
                  <a:pt x="11" y="210"/>
                </a:moveTo>
                <a:lnTo>
                  <a:pt x="18" y="38"/>
                </a:lnTo>
                <a:lnTo>
                  <a:pt x="19" y="31"/>
                </a:lnTo>
                <a:lnTo>
                  <a:pt x="19" y="26"/>
                </a:lnTo>
                <a:lnTo>
                  <a:pt x="19" y="23"/>
                </a:lnTo>
                <a:lnTo>
                  <a:pt x="19" y="22"/>
                </a:lnTo>
                <a:lnTo>
                  <a:pt x="18" y="15"/>
                </a:lnTo>
                <a:lnTo>
                  <a:pt x="15" y="10"/>
                </a:lnTo>
                <a:lnTo>
                  <a:pt x="12" y="8"/>
                </a:lnTo>
                <a:lnTo>
                  <a:pt x="9" y="6"/>
                </a:lnTo>
                <a:lnTo>
                  <a:pt x="4" y="6"/>
                </a:lnTo>
                <a:lnTo>
                  <a:pt x="0" y="5"/>
                </a:lnTo>
                <a:lnTo>
                  <a:pt x="1" y="0"/>
                </a:lnTo>
                <a:lnTo>
                  <a:pt x="91" y="0"/>
                </a:lnTo>
                <a:lnTo>
                  <a:pt x="89" y="5"/>
                </a:lnTo>
                <a:lnTo>
                  <a:pt x="84" y="6"/>
                </a:lnTo>
                <a:lnTo>
                  <a:pt x="79" y="6"/>
                </a:lnTo>
                <a:lnTo>
                  <a:pt x="74" y="9"/>
                </a:lnTo>
                <a:lnTo>
                  <a:pt x="71" y="12"/>
                </a:lnTo>
                <a:lnTo>
                  <a:pt x="69" y="16"/>
                </a:lnTo>
                <a:lnTo>
                  <a:pt x="67" y="22"/>
                </a:lnTo>
                <a:lnTo>
                  <a:pt x="65" y="30"/>
                </a:lnTo>
                <a:lnTo>
                  <a:pt x="64" y="40"/>
                </a:lnTo>
                <a:lnTo>
                  <a:pt x="60" y="147"/>
                </a:lnTo>
                <a:lnTo>
                  <a:pt x="142" y="53"/>
                </a:lnTo>
                <a:lnTo>
                  <a:pt x="150" y="45"/>
                </a:lnTo>
                <a:lnTo>
                  <a:pt x="156" y="38"/>
                </a:lnTo>
                <a:lnTo>
                  <a:pt x="159" y="33"/>
                </a:lnTo>
                <a:lnTo>
                  <a:pt x="162" y="29"/>
                </a:lnTo>
                <a:lnTo>
                  <a:pt x="166" y="22"/>
                </a:lnTo>
                <a:lnTo>
                  <a:pt x="166" y="16"/>
                </a:lnTo>
                <a:lnTo>
                  <a:pt x="166" y="13"/>
                </a:lnTo>
                <a:lnTo>
                  <a:pt x="162" y="10"/>
                </a:lnTo>
                <a:lnTo>
                  <a:pt x="161" y="8"/>
                </a:lnTo>
                <a:lnTo>
                  <a:pt x="158" y="7"/>
                </a:lnTo>
                <a:lnTo>
                  <a:pt x="154" y="6"/>
                </a:lnTo>
                <a:lnTo>
                  <a:pt x="149" y="5"/>
                </a:lnTo>
                <a:lnTo>
                  <a:pt x="152" y="0"/>
                </a:lnTo>
                <a:lnTo>
                  <a:pt x="210" y="0"/>
                </a:lnTo>
                <a:lnTo>
                  <a:pt x="210" y="5"/>
                </a:lnTo>
                <a:lnTo>
                  <a:pt x="203" y="7"/>
                </a:lnTo>
                <a:lnTo>
                  <a:pt x="198" y="10"/>
                </a:lnTo>
                <a:lnTo>
                  <a:pt x="194" y="13"/>
                </a:lnTo>
                <a:lnTo>
                  <a:pt x="189" y="18"/>
                </a:lnTo>
                <a:lnTo>
                  <a:pt x="183" y="24"/>
                </a:lnTo>
                <a:lnTo>
                  <a:pt x="177" y="32"/>
                </a:lnTo>
                <a:lnTo>
                  <a:pt x="18" y="210"/>
                </a:lnTo>
                <a:lnTo>
                  <a:pt x="11" y="210"/>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656" name="path 656"/>
          <p:cNvSpPr/>
          <p:nvPr/>
        </p:nvSpPr>
        <p:spPr>
          <a:xfrm>
            <a:off x="7401915" y="4304136"/>
            <a:ext cx="58856" cy="187526"/>
          </a:xfrm>
          <a:custGeom>
            <a:avLst/>
            <a:gdLst/>
            <a:ahLst/>
            <a:cxnLst/>
            <a:rect l="0" t="0" r="0" b="0"/>
            <a:pathLst>
              <a:path w="92" h="295">
                <a:moveTo>
                  <a:pt x="16" y="0"/>
                </a:moveTo>
                <a:lnTo>
                  <a:pt x="33" y="13"/>
                </a:lnTo>
                <a:lnTo>
                  <a:pt x="49" y="29"/>
                </a:lnTo>
                <a:lnTo>
                  <a:pt x="62" y="46"/>
                </a:lnTo>
                <a:lnTo>
                  <a:pt x="73" y="64"/>
                </a:lnTo>
                <a:lnTo>
                  <a:pt x="81" y="84"/>
                </a:lnTo>
                <a:lnTo>
                  <a:pt x="88" y="104"/>
                </a:lnTo>
                <a:lnTo>
                  <a:pt x="91" y="126"/>
                </a:lnTo>
                <a:lnTo>
                  <a:pt x="92" y="148"/>
                </a:lnTo>
                <a:lnTo>
                  <a:pt x="91" y="168"/>
                </a:lnTo>
                <a:lnTo>
                  <a:pt x="88" y="190"/>
                </a:lnTo>
                <a:lnTo>
                  <a:pt x="81" y="210"/>
                </a:lnTo>
                <a:lnTo>
                  <a:pt x="73" y="230"/>
                </a:lnTo>
                <a:lnTo>
                  <a:pt x="62" y="249"/>
                </a:lnTo>
                <a:lnTo>
                  <a:pt x="49" y="266"/>
                </a:lnTo>
                <a:lnTo>
                  <a:pt x="33" y="281"/>
                </a:lnTo>
                <a:lnTo>
                  <a:pt x="16" y="295"/>
                </a:lnTo>
                <a:lnTo>
                  <a:pt x="0" y="295"/>
                </a:lnTo>
                <a:lnTo>
                  <a:pt x="16" y="281"/>
                </a:lnTo>
                <a:lnTo>
                  <a:pt x="30" y="266"/>
                </a:lnTo>
                <a:lnTo>
                  <a:pt x="41" y="249"/>
                </a:lnTo>
                <a:lnTo>
                  <a:pt x="51" y="230"/>
                </a:lnTo>
                <a:lnTo>
                  <a:pt x="59" y="210"/>
                </a:lnTo>
                <a:lnTo>
                  <a:pt x="64" y="190"/>
                </a:lnTo>
                <a:lnTo>
                  <a:pt x="67" y="168"/>
                </a:lnTo>
                <a:lnTo>
                  <a:pt x="68" y="148"/>
                </a:lnTo>
                <a:lnTo>
                  <a:pt x="67" y="126"/>
                </a:lnTo>
                <a:lnTo>
                  <a:pt x="64" y="104"/>
                </a:lnTo>
                <a:lnTo>
                  <a:pt x="59" y="84"/>
                </a:lnTo>
                <a:lnTo>
                  <a:pt x="51" y="64"/>
                </a:lnTo>
                <a:lnTo>
                  <a:pt x="41" y="46"/>
                </a:lnTo>
                <a:lnTo>
                  <a:pt x="30" y="29"/>
                </a:lnTo>
                <a:lnTo>
                  <a:pt x="16" y="13"/>
                </a:lnTo>
                <a:lnTo>
                  <a:pt x="0" y="0"/>
                </a:lnTo>
                <a:lnTo>
                  <a:pt x="16" y="0"/>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658" name="path 658"/>
          <p:cNvSpPr/>
          <p:nvPr/>
        </p:nvSpPr>
        <p:spPr>
          <a:xfrm>
            <a:off x="6280532" y="4304136"/>
            <a:ext cx="58358" cy="187525"/>
          </a:xfrm>
          <a:custGeom>
            <a:avLst/>
            <a:gdLst/>
            <a:ahLst/>
            <a:cxnLst/>
            <a:rect l="0" t="0" r="0" b="0"/>
            <a:pathLst>
              <a:path w="91" h="295">
                <a:moveTo>
                  <a:pt x="75" y="295"/>
                </a:moveTo>
                <a:lnTo>
                  <a:pt x="57" y="281"/>
                </a:lnTo>
                <a:lnTo>
                  <a:pt x="42" y="266"/>
                </a:lnTo>
                <a:lnTo>
                  <a:pt x="29" y="249"/>
                </a:lnTo>
                <a:lnTo>
                  <a:pt x="18" y="230"/>
                </a:lnTo>
                <a:lnTo>
                  <a:pt x="10" y="210"/>
                </a:lnTo>
                <a:lnTo>
                  <a:pt x="4" y="190"/>
                </a:lnTo>
                <a:lnTo>
                  <a:pt x="0" y="168"/>
                </a:lnTo>
                <a:lnTo>
                  <a:pt x="0" y="147"/>
                </a:lnTo>
                <a:lnTo>
                  <a:pt x="0" y="126"/>
                </a:lnTo>
                <a:lnTo>
                  <a:pt x="4" y="104"/>
                </a:lnTo>
                <a:lnTo>
                  <a:pt x="10" y="84"/>
                </a:lnTo>
                <a:lnTo>
                  <a:pt x="18" y="64"/>
                </a:lnTo>
                <a:lnTo>
                  <a:pt x="29" y="46"/>
                </a:lnTo>
                <a:lnTo>
                  <a:pt x="42" y="29"/>
                </a:lnTo>
                <a:lnTo>
                  <a:pt x="57" y="13"/>
                </a:lnTo>
                <a:lnTo>
                  <a:pt x="75" y="0"/>
                </a:lnTo>
                <a:lnTo>
                  <a:pt x="91" y="0"/>
                </a:lnTo>
                <a:lnTo>
                  <a:pt x="75" y="13"/>
                </a:lnTo>
                <a:lnTo>
                  <a:pt x="61" y="29"/>
                </a:lnTo>
                <a:lnTo>
                  <a:pt x="49" y="46"/>
                </a:lnTo>
                <a:lnTo>
                  <a:pt x="40" y="64"/>
                </a:lnTo>
                <a:lnTo>
                  <a:pt x="32" y="84"/>
                </a:lnTo>
                <a:lnTo>
                  <a:pt x="27" y="104"/>
                </a:lnTo>
                <a:lnTo>
                  <a:pt x="23" y="126"/>
                </a:lnTo>
                <a:lnTo>
                  <a:pt x="23" y="147"/>
                </a:lnTo>
                <a:lnTo>
                  <a:pt x="23" y="168"/>
                </a:lnTo>
                <a:lnTo>
                  <a:pt x="27" y="190"/>
                </a:lnTo>
                <a:lnTo>
                  <a:pt x="32" y="210"/>
                </a:lnTo>
                <a:lnTo>
                  <a:pt x="40" y="230"/>
                </a:lnTo>
                <a:lnTo>
                  <a:pt x="49" y="249"/>
                </a:lnTo>
                <a:lnTo>
                  <a:pt x="61" y="266"/>
                </a:lnTo>
                <a:lnTo>
                  <a:pt x="75" y="281"/>
                </a:lnTo>
                <a:lnTo>
                  <a:pt x="91" y="295"/>
                </a:lnTo>
                <a:lnTo>
                  <a:pt x="75" y="295"/>
                </a:lnTo>
                <a:close/>
              </a:path>
            </a:pathLst>
          </a:custGeom>
          <a:solidFill>
            <a:srgbClr val="000000">
              <a:alpha val="100000"/>
            </a:srgbClr>
          </a:solidFill>
          <a:ln w="0" cap="flat">
            <a:noFill/>
            <a:prstDash val="solid"/>
            <a:miter lim="0"/>
          </a:ln>
        </p:spPr>
        <p:txBody>
          <a:bodyPr rtlCol="0"/>
          <a:lstStyle/>
          <a:p>
            <a:pPr algn="ctr"/>
            <a:endParaRPr lang="zh-CN" altLang="en-US"/>
          </a:p>
        </p:txBody>
      </p:sp>
      <p:pic>
        <p:nvPicPr>
          <p:cNvPr id="660" name="picture 660"/>
          <p:cNvPicPr>
            <a:picLocks noChangeAspect="1"/>
          </p:cNvPicPr>
          <p:nvPr/>
        </p:nvPicPr>
        <p:blipFill>
          <a:blip r:embed="rId2"/>
          <a:stretch>
            <a:fillRect/>
          </a:stretch>
        </p:blipFill>
        <p:spPr>
          <a:xfrm rot="21600000">
            <a:off x="3416416" y="4162878"/>
            <a:ext cx="2807715" cy="470035"/>
          </a:xfrm>
          <a:prstGeom prst="rect">
            <a:avLst/>
          </a:prstGeom>
        </p:spPr>
      </p:pic>
      <p:sp>
        <p:nvSpPr>
          <p:cNvPr id="662" name="rect 662"/>
          <p:cNvSpPr/>
          <p:nvPr/>
        </p:nvSpPr>
        <p:spPr>
          <a:xfrm>
            <a:off x="2348027" y="1176783"/>
            <a:ext cx="1772666" cy="198119"/>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664" name="textbox 664"/>
          <p:cNvSpPr/>
          <p:nvPr/>
        </p:nvSpPr>
        <p:spPr>
          <a:xfrm>
            <a:off x="2340661" y="1187095"/>
            <a:ext cx="5241925" cy="808355"/>
          </a:xfrm>
          <a:prstGeom prst="rect">
            <a:avLst/>
          </a:prstGeom>
          <a:noFill/>
          <a:ln w="0" cap="flat">
            <a:noFill/>
            <a:prstDash val="solid"/>
            <a:miter lim="0"/>
          </a:ln>
        </p:spPr>
        <p:txBody>
          <a:bodyPr vert="horz" wrap="square" lIns="0" tIns="0" rIns="0" bIns="0"/>
          <a:lstStyle/>
          <a:p>
            <a:pPr algn="l" rtl="0" eaLnBrk="0">
              <a:lnSpc>
                <a:spcPct val="78440"/>
              </a:lnSpc>
              <a:tabLst/>
            </a:pPr>
            <a:endParaRPr sz="100" dirty="0">
              <a:latin typeface="Arial"/>
              <a:ea typeface="Arial"/>
              <a:cs typeface="Arial"/>
            </a:endParaRPr>
          </a:p>
          <a:p>
            <a:pPr marL="12700" algn="l" rtl="0" eaLnBrk="0">
              <a:lnSpc>
                <a:spcPct val="90000"/>
              </a:lnSpc>
              <a:tabLst/>
            </a:pPr>
            <a:r>
              <a:rPr sz="1200" b="1" kern="0" spc="-10" dirty="0">
                <a:solidFill>
                  <a:srgbClr val="000000">
                    <a:alpha val="100000"/>
                  </a:srgbClr>
                </a:solidFill>
                <a:latin typeface="KaiTi"/>
                <a:ea typeface="KaiTi"/>
                <a:cs typeface="KaiTi"/>
              </a:rPr>
              <a:t>知识点</a:t>
            </a:r>
            <a:r>
              <a:rPr sz="1200" kern="0" spc="-230" dirty="0">
                <a:solidFill>
                  <a:srgbClr val="000000">
                    <a:alpha val="100000"/>
                  </a:srgbClr>
                </a:solidFill>
                <a:latin typeface="KaiTi"/>
                <a:ea typeface="KaiTi"/>
                <a:cs typeface="KaiTi"/>
              </a:rPr>
              <a:t> </a:t>
            </a:r>
            <a:r>
              <a:rPr sz="1200" b="1" kern="0" spc="-10" dirty="0">
                <a:solidFill>
                  <a:srgbClr val="000000">
                    <a:alpha val="100000"/>
                  </a:srgbClr>
                </a:solidFill>
                <a:latin typeface="Times New Roman"/>
                <a:ea typeface="Times New Roman"/>
                <a:cs typeface="Times New Roman"/>
              </a:rPr>
              <a:t>7-3</a:t>
            </a:r>
            <a:r>
              <a:rPr sz="1200" b="1" kern="0" spc="-10" dirty="0">
                <a:solidFill>
                  <a:srgbClr val="000000">
                    <a:alpha val="100000"/>
                  </a:srgbClr>
                </a:solidFill>
                <a:latin typeface="KaiTi"/>
                <a:ea typeface="KaiTi"/>
                <a:cs typeface="KaiTi"/>
              </a:rPr>
              <a:t>：物质的量浓度</a:t>
            </a:r>
            <a:endParaRPr sz="1200" dirty="0">
              <a:latin typeface="KaiTi"/>
              <a:ea typeface="KaiTi"/>
              <a:cs typeface="KaiTi"/>
            </a:endParaRPr>
          </a:p>
          <a:p>
            <a:pPr marL="19685" algn="l" rtl="0" eaLnBrk="0">
              <a:lnSpc>
                <a:spcPct val="90000"/>
              </a:lnSpc>
              <a:spcBef>
                <a:spcPts val="1044"/>
              </a:spcBef>
              <a:tabLst/>
            </a:pPr>
            <a:r>
              <a:rPr sz="1200" kern="0" spc="0" dirty="0">
                <a:solidFill>
                  <a:srgbClr val="000000">
                    <a:alpha val="100000"/>
                  </a:srgbClr>
                </a:solidFill>
                <a:latin typeface="Wingdings"/>
                <a:ea typeface="Wingdings"/>
                <a:cs typeface="Wingdings"/>
              </a:rPr>
              <a:t>l </a:t>
            </a:r>
            <a:r>
              <a:rPr sz="1200" kern="0" spc="0" dirty="0">
                <a:solidFill>
                  <a:srgbClr val="000000">
                    <a:alpha val="100000"/>
                  </a:srgbClr>
                </a:solidFill>
                <a:latin typeface="KaiTi"/>
                <a:ea typeface="KaiTi"/>
                <a:cs typeface="KaiTi"/>
              </a:rPr>
              <a:t>概念：单位体积溶液里所含溶质</a:t>
            </a:r>
            <a:r>
              <a:rPr sz="1200" kern="0" spc="-28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B</a:t>
            </a:r>
            <a:r>
              <a:rPr sz="1200" kern="0" spc="120" dirty="0">
                <a:solidFill>
                  <a:srgbClr val="000000">
                    <a:alpha val="100000"/>
                  </a:srgbClr>
                </a:solidFill>
                <a:latin typeface="Times New Roman"/>
                <a:ea typeface="Times New Roman"/>
                <a:cs typeface="Times New Roman"/>
              </a:rPr>
              <a:t> </a:t>
            </a:r>
            <a:r>
              <a:rPr sz="1200" kern="0" spc="0" dirty="0">
                <a:solidFill>
                  <a:srgbClr val="000000">
                    <a:alpha val="100000"/>
                  </a:srgbClr>
                </a:solidFill>
                <a:latin typeface="KaiTi"/>
                <a:ea typeface="KaiTi"/>
                <a:cs typeface="KaiTi"/>
              </a:rPr>
              <a:t>的物质的量，符号</a:t>
            </a:r>
            <a:r>
              <a:rPr sz="1200" kern="0" spc="-10" dirty="0">
                <a:solidFill>
                  <a:srgbClr val="000000">
                    <a:alpha val="100000"/>
                  </a:srgbClr>
                </a:solidFill>
                <a:latin typeface="KaiTi"/>
                <a:ea typeface="KaiTi"/>
                <a:cs typeface="KaiTi"/>
              </a:rPr>
              <a:t>：</a:t>
            </a:r>
            <a:r>
              <a:rPr sz="800" kern="0" spc="-10" dirty="0">
                <a:solidFill>
                  <a:srgbClr val="000000">
                    <a:alpha val="100000"/>
                  </a:srgbClr>
                </a:solidFill>
                <a:latin typeface="Arial"/>
                <a:ea typeface="Arial"/>
                <a:cs typeface="Arial"/>
              </a:rPr>
              <a:t>CB</a:t>
            </a:r>
            <a:r>
              <a:rPr sz="800" kern="0" spc="-10" dirty="0">
                <a:solidFill>
                  <a:srgbClr val="000000">
                    <a:alpha val="100000"/>
                  </a:srgbClr>
                </a:solidFill>
                <a:latin typeface="Arial"/>
                <a:ea typeface="Arial"/>
                <a:cs typeface="Arial"/>
              </a:rPr>
              <a:t> </a:t>
            </a:r>
            <a:r>
              <a:rPr sz="1200" kern="0" spc="-10" dirty="0">
                <a:solidFill>
                  <a:srgbClr val="000000">
                    <a:alpha val="100000"/>
                  </a:srgbClr>
                </a:solidFill>
                <a:latin typeface="KaiTi"/>
                <a:ea typeface="KaiTi"/>
                <a:cs typeface="KaiTi"/>
              </a:rPr>
              <a:t>，单位：</a:t>
            </a:r>
            <a:r>
              <a:rPr sz="1200" kern="0" spc="-10" dirty="0">
                <a:solidFill>
                  <a:srgbClr val="000000">
                    <a:alpha val="100000"/>
                  </a:srgbClr>
                </a:solidFill>
                <a:latin typeface="Times New Roman"/>
                <a:ea typeface="Times New Roman"/>
                <a:cs typeface="Times New Roman"/>
              </a:rPr>
              <a:t>mol</a:t>
            </a:r>
            <a:r>
              <a:rPr sz="1200" kern="0" spc="19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Times New Roman"/>
                <a:ea typeface="Times New Roman"/>
                <a:cs typeface="Times New Roman"/>
              </a:rPr>
              <a:t>L</a:t>
            </a:r>
            <a:r>
              <a:rPr sz="1200" kern="0" spc="-10" baseline="39066" dirty="0">
                <a:solidFill>
                  <a:srgbClr val="000000">
                    <a:alpha val="100000"/>
                  </a:srgbClr>
                </a:solidFill>
                <a:latin typeface="Times New Roman"/>
                <a:ea typeface="Times New Roman"/>
                <a:cs typeface="Times New Roman"/>
              </a:rPr>
              <a:t>-1</a:t>
            </a:r>
            <a:endParaRPr sz="1200" baseline="39066" dirty="0">
              <a:latin typeface="Times New Roman"/>
              <a:ea typeface="Times New Roman"/>
              <a:cs typeface="Times New Roman"/>
            </a:endParaRPr>
          </a:p>
          <a:p>
            <a:pPr algn="l" rtl="0" eaLnBrk="0">
              <a:lnSpc>
                <a:spcPct val="108000"/>
              </a:lnSpc>
              <a:tabLst/>
            </a:pPr>
            <a:endParaRPr sz="1000" dirty="0">
              <a:latin typeface="Arial"/>
              <a:ea typeface="Arial"/>
              <a:cs typeface="Arial"/>
            </a:endParaRPr>
          </a:p>
          <a:p>
            <a:pPr algn="l" rtl="0" eaLnBrk="0">
              <a:lnSpc>
                <a:spcPct val="8991"/>
              </a:lnSpc>
              <a:tabLst/>
            </a:pPr>
            <a:endParaRPr sz="100" dirty="0">
              <a:latin typeface="Arial"/>
              <a:ea typeface="Arial"/>
              <a:cs typeface="Arial"/>
            </a:endParaRPr>
          </a:p>
          <a:p>
            <a:pPr marL="19685" algn="l" rtl="0" eaLnBrk="0">
              <a:lnSpc>
                <a:spcPct val="85000"/>
              </a:lnSpc>
              <a:tabLst/>
            </a:pPr>
            <a:r>
              <a:rPr sz="1200" kern="0" spc="-30" dirty="0">
                <a:solidFill>
                  <a:srgbClr val="000000">
                    <a:alpha val="100000"/>
                  </a:srgbClr>
                </a:solidFill>
                <a:latin typeface="Wingdings"/>
                <a:ea typeface="Wingdings"/>
                <a:cs typeface="Wingdings"/>
              </a:rPr>
              <a:t>l </a:t>
            </a:r>
            <a:r>
              <a:rPr sz="1200" kern="0" spc="-30" dirty="0">
                <a:solidFill>
                  <a:srgbClr val="000000">
                    <a:alpha val="100000"/>
                  </a:srgbClr>
                </a:solidFill>
                <a:latin typeface="KaiTi"/>
                <a:ea typeface="KaiTi"/>
                <a:cs typeface="KaiTi"/>
              </a:rPr>
              <a:t>溶质</a:t>
            </a:r>
            <a:r>
              <a:rPr sz="1200" kern="0" spc="-290" dirty="0">
                <a:solidFill>
                  <a:srgbClr val="000000">
                    <a:alpha val="100000"/>
                  </a:srgbClr>
                </a:solidFill>
                <a:latin typeface="KaiTi"/>
                <a:ea typeface="KaiTi"/>
                <a:cs typeface="KaiTi"/>
              </a:rPr>
              <a:t> </a:t>
            </a:r>
            <a:r>
              <a:rPr sz="1200" kern="0" spc="-30" dirty="0">
                <a:solidFill>
                  <a:srgbClr val="000000">
                    <a:alpha val="100000"/>
                  </a:srgbClr>
                </a:solidFill>
                <a:latin typeface="Times New Roman"/>
                <a:ea typeface="Times New Roman"/>
                <a:cs typeface="Times New Roman"/>
              </a:rPr>
              <a:t>B</a:t>
            </a:r>
            <a:r>
              <a:rPr sz="1200" kern="0" spc="130" dirty="0">
                <a:solidFill>
                  <a:srgbClr val="000000">
                    <a:alpha val="100000"/>
                  </a:srgbClr>
                </a:solidFill>
                <a:latin typeface="Times New Roman"/>
                <a:ea typeface="Times New Roman"/>
                <a:cs typeface="Times New Roman"/>
              </a:rPr>
              <a:t> </a:t>
            </a:r>
            <a:r>
              <a:rPr sz="1200" kern="0" spc="-30" dirty="0">
                <a:solidFill>
                  <a:srgbClr val="000000">
                    <a:alpha val="100000"/>
                  </a:srgbClr>
                </a:solidFill>
                <a:latin typeface="KaiTi"/>
                <a:ea typeface="KaiTi"/>
                <a:cs typeface="KaiTi"/>
              </a:rPr>
              <a:t>的物质的量浓度</a:t>
            </a:r>
            <a:r>
              <a:rPr sz="900" kern="0" spc="-30" dirty="0">
                <a:solidFill>
                  <a:srgbClr val="000000">
                    <a:alpha val="100000"/>
                  </a:srgbClr>
                </a:solidFill>
                <a:latin typeface="Arial"/>
                <a:ea typeface="Arial"/>
                <a:cs typeface="Arial"/>
              </a:rPr>
              <a:t>C</a:t>
            </a:r>
            <a:r>
              <a:rPr sz="900" kern="0" spc="-40" dirty="0">
                <a:solidFill>
                  <a:srgbClr val="000000">
                    <a:alpha val="100000"/>
                  </a:srgbClr>
                </a:solidFill>
                <a:latin typeface="Arial"/>
                <a:ea typeface="Arial"/>
                <a:cs typeface="Arial"/>
              </a:rPr>
              <a:t>B</a:t>
            </a:r>
            <a:r>
              <a:rPr sz="900" kern="0" spc="140" dirty="0">
                <a:solidFill>
                  <a:srgbClr val="000000">
                    <a:alpha val="100000"/>
                  </a:srgbClr>
                </a:solidFill>
                <a:latin typeface="Arial"/>
                <a:ea typeface="Arial"/>
                <a:cs typeface="Arial"/>
              </a:rPr>
              <a:t> </a:t>
            </a:r>
            <a:r>
              <a:rPr sz="1200" kern="0" spc="-40" dirty="0">
                <a:solidFill>
                  <a:srgbClr val="000000">
                    <a:alpha val="100000"/>
                  </a:srgbClr>
                </a:solidFill>
                <a:latin typeface="KaiTi"/>
                <a:ea typeface="KaiTi"/>
                <a:cs typeface="KaiTi"/>
              </a:rPr>
              <a:t>、</a:t>
            </a:r>
            <a:r>
              <a:rPr sz="1200" kern="0" spc="-40" dirty="0">
                <a:solidFill>
                  <a:srgbClr val="000000">
                    <a:alpha val="100000"/>
                  </a:srgbClr>
                </a:solidFill>
                <a:latin typeface="Times New Roman"/>
                <a:ea typeface="Times New Roman"/>
                <a:cs typeface="Times New Roman"/>
              </a:rPr>
              <a:t>B</a:t>
            </a:r>
            <a:r>
              <a:rPr sz="1200" kern="0" spc="120" dirty="0">
                <a:solidFill>
                  <a:srgbClr val="000000">
                    <a:alpha val="100000"/>
                  </a:srgbClr>
                </a:solidFill>
                <a:latin typeface="Times New Roman"/>
                <a:ea typeface="Times New Roman"/>
                <a:cs typeface="Times New Roman"/>
              </a:rPr>
              <a:t> </a:t>
            </a:r>
            <a:r>
              <a:rPr sz="1200" kern="0" spc="-40" dirty="0">
                <a:solidFill>
                  <a:srgbClr val="000000">
                    <a:alpha val="100000"/>
                  </a:srgbClr>
                </a:solidFill>
                <a:latin typeface="KaiTi"/>
                <a:ea typeface="KaiTi"/>
                <a:cs typeface="KaiTi"/>
              </a:rPr>
              <a:t>的物质的量</a:t>
            </a:r>
            <a:r>
              <a:rPr sz="900" kern="0" spc="-40" dirty="0">
                <a:solidFill>
                  <a:srgbClr val="000000">
                    <a:alpha val="100000"/>
                  </a:srgbClr>
                </a:solidFill>
                <a:latin typeface="Arial"/>
                <a:ea typeface="Arial"/>
                <a:cs typeface="Arial"/>
              </a:rPr>
              <a:t>nB</a:t>
            </a:r>
            <a:r>
              <a:rPr sz="900" kern="0" spc="40" dirty="0">
                <a:solidFill>
                  <a:srgbClr val="000000">
                    <a:alpha val="100000"/>
                  </a:srgbClr>
                </a:solidFill>
                <a:latin typeface="Arial"/>
                <a:ea typeface="Arial"/>
                <a:cs typeface="Arial"/>
              </a:rPr>
              <a:t> </a:t>
            </a:r>
            <a:r>
              <a:rPr sz="1200" kern="0" spc="-40" dirty="0">
                <a:solidFill>
                  <a:srgbClr val="000000">
                    <a:alpha val="100000"/>
                  </a:srgbClr>
                </a:solidFill>
                <a:latin typeface="KaiTi"/>
                <a:ea typeface="KaiTi"/>
                <a:cs typeface="KaiTi"/>
              </a:rPr>
              <a:t>和溶液的体积</a:t>
            </a:r>
            <a:r>
              <a:rPr sz="1200" kern="0" spc="-150" dirty="0">
                <a:solidFill>
                  <a:srgbClr val="000000">
                    <a:alpha val="100000"/>
                  </a:srgbClr>
                </a:solidFill>
                <a:latin typeface="KaiTi"/>
                <a:ea typeface="KaiTi"/>
                <a:cs typeface="KaiTi"/>
              </a:rPr>
              <a:t> </a:t>
            </a:r>
            <a:r>
              <a:rPr sz="1200" i="1" kern="0" spc="-40" dirty="0">
                <a:solidFill>
                  <a:srgbClr val="000000">
                    <a:alpha val="100000"/>
                  </a:srgbClr>
                </a:solidFill>
                <a:latin typeface="Times New Roman"/>
                <a:ea typeface="Times New Roman"/>
                <a:cs typeface="Times New Roman"/>
              </a:rPr>
              <a:t>V </a:t>
            </a:r>
            <a:r>
              <a:rPr sz="1200" kern="0" spc="-40" dirty="0">
                <a:solidFill>
                  <a:srgbClr val="000000">
                    <a:alpha val="100000"/>
                  </a:srgbClr>
                </a:solidFill>
                <a:latin typeface="KaiTi"/>
                <a:ea typeface="KaiTi"/>
                <a:cs typeface="KaiTi"/>
              </a:rPr>
              <a:t>关系为：</a:t>
            </a:r>
            <a:endParaRPr sz="1200" dirty="0">
              <a:latin typeface="KaiTi"/>
              <a:ea typeface="KaiTi"/>
              <a:cs typeface="KaiTi"/>
            </a:endParaRPr>
          </a:p>
        </p:txBody>
      </p:sp>
      <p:pic>
        <p:nvPicPr>
          <p:cNvPr id="666" name="picture 666"/>
          <p:cNvPicPr>
            <a:picLocks noChangeAspect="1"/>
          </p:cNvPicPr>
          <p:nvPr/>
        </p:nvPicPr>
        <p:blipFill>
          <a:blip r:embed="rId3"/>
          <a:stretch>
            <a:fillRect/>
          </a:stretch>
        </p:blipFill>
        <p:spPr>
          <a:xfrm rot="21600000">
            <a:off x="7344438" y="1524486"/>
            <a:ext cx="50158" cy="75907"/>
          </a:xfrm>
          <a:prstGeom prst="rect">
            <a:avLst/>
          </a:prstGeom>
        </p:spPr>
      </p:pic>
      <p:sp>
        <p:nvSpPr>
          <p:cNvPr id="668" name="textbox 668"/>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pic>
        <p:nvPicPr>
          <p:cNvPr id="670" name="picture 670"/>
          <p:cNvPicPr>
            <a:picLocks noChangeAspect="1"/>
          </p:cNvPicPr>
          <p:nvPr/>
        </p:nvPicPr>
        <p:blipFill>
          <a:blip r:embed="rId4"/>
          <a:stretch>
            <a:fillRect/>
          </a:stretch>
        </p:blipFill>
        <p:spPr>
          <a:xfrm rot="21600000">
            <a:off x="5060061" y="2130959"/>
            <a:ext cx="571500" cy="431266"/>
          </a:xfrm>
          <a:prstGeom prst="rect">
            <a:avLst/>
          </a:prstGeom>
        </p:spPr>
      </p:pic>
      <p:pic>
        <p:nvPicPr>
          <p:cNvPr id="672" name="picture 672"/>
          <p:cNvPicPr>
            <a:picLocks noChangeAspect="1"/>
          </p:cNvPicPr>
          <p:nvPr/>
        </p:nvPicPr>
        <p:blipFill>
          <a:blip r:embed="rId5"/>
          <a:stretch>
            <a:fillRect/>
          </a:stretch>
        </p:blipFill>
        <p:spPr>
          <a:xfrm rot="21600000">
            <a:off x="5455132" y="3614747"/>
            <a:ext cx="301127" cy="403940"/>
          </a:xfrm>
          <a:prstGeom prst="rect">
            <a:avLst/>
          </a:prstGeom>
        </p:spPr>
      </p:pic>
      <p:sp>
        <p:nvSpPr>
          <p:cNvPr id="674" name="path 674"/>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676" name="textbox 676"/>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20" dirty="0">
                <a:solidFill>
                  <a:srgbClr val="000000">
                    <a:alpha val="100000"/>
                  </a:srgbClr>
                </a:solidFill>
                <a:latin typeface="Times New Roman"/>
                <a:ea typeface="Times New Roman"/>
                <a:cs typeface="Times New Roman"/>
              </a:rPr>
              <a:t>-</a:t>
            </a:r>
            <a:r>
              <a:rPr sz="900" kern="0" spc="3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26</a:t>
            </a:r>
            <a:r>
              <a:rPr sz="900" kern="0" spc="4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8" name="rect 678"/>
          <p:cNvSpPr/>
          <p:nvPr/>
        </p:nvSpPr>
        <p:spPr>
          <a:xfrm>
            <a:off x="4773041" y="989025"/>
            <a:ext cx="1147876" cy="247192"/>
          </a:xfrm>
          <a:prstGeom prst="rect">
            <a:avLst/>
          </a:prstGeom>
          <a:solidFill>
            <a:srgbClr val="D3D3D3">
              <a:alpha val="100000"/>
            </a:srgbClr>
          </a:solidFill>
          <a:ln w="0" cap="flat">
            <a:noFill/>
            <a:prstDash val="solid"/>
            <a:miter lim="0"/>
          </a:ln>
        </p:spPr>
        <p:txBody>
          <a:bodyPr rtlCol="0"/>
          <a:lstStyle/>
          <a:p>
            <a:pPr algn="ctr"/>
            <a:endParaRPr lang="zh-CN" altLang="en-US"/>
          </a:p>
        </p:txBody>
      </p:sp>
      <p:sp>
        <p:nvSpPr>
          <p:cNvPr id="680" name="rect 680"/>
          <p:cNvSpPr/>
          <p:nvPr/>
        </p:nvSpPr>
        <p:spPr>
          <a:xfrm>
            <a:off x="2348027" y="3326003"/>
            <a:ext cx="1235964" cy="198119"/>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682" name="textbox 682"/>
          <p:cNvSpPr/>
          <p:nvPr/>
        </p:nvSpPr>
        <p:spPr>
          <a:xfrm>
            <a:off x="2338375" y="1005014"/>
            <a:ext cx="5942965" cy="4643120"/>
          </a:xfrm>
          <a:prstGeom prst="rect">
            <a:avLst/>
          </a:prstGeom>
          <a:noFill/>
          <a:ln w="0" cap="flat">
            <a:noFill/>
            <a:prstDash val="solid"/>
            <a:miter lim="0"/>
          </a:ln>
        </p:spPr>
        <p:txBody>
          <a:bodyPr vert="horz" wrap="square" lIns="0" tIns="0" rIns="0" bIns="0"/>
          <a:lstStyle/>
          <a:p>
            <a:pPr algn="l" rtl="0" eaLnBrk="0">
              <a:lnSpc>
                <a:spcPct val="77219"/>
              </a:lnSpc>
              <a:tabLst/>
            </a:pPr>
            <a:endParaRPr sz="100" dirty="0">
              <a:latin typeface="Arial"/>
              <a:ea typeface="Arial"/>
              <a:cs typeface="Arial"/>
            </a:endParaRPr>
          </a:p>
          <a:p>
            <a:pPr marL="2452370" algn="l" rtl="0" eaLnBrk="0">
              <a:lnSpc>
                <a:spcPct val="90000"/>
              </a:lnSpc>
              <a:tabLst/>
            </a:pPr>
            <a:r>
              <a:rPr sz="1500" b="1" kern="0" spc="-100" dirty="0">
                <a:solidFill>
                  <a:srgbClr val="EE0000">
                    <a:alpha val="100000"/>
                  </a:srgbClr>
                </a:solidFill>
                <a:latin typeface="KaiTi"/>
                <a:ea typeface="KaiTi"/>
                <a:cs typeface="KaiTi"/>
              </a:rPr>
              <a:t>第</a:t>
            </a:r>
            <a:r>
              <a:rPr sz="1500" kern="0" spc="-270" dirty="0">
                <a:solidFill>
                  <a:srgbClr val="EE0000">
                    <a:alpha val="100000"/>
                  </a:srgbClr>
                </a:solidFill>
                <a:latin typeface="KaiTi"/>
                <a:ea typeface="KaiTi"/>
                <a:cs typeface="KaiTi"/>
              </a:rPr>
              <a:t> </a:t>
            </a:r>
            <a:r>
              <a:rPr sz="1500" b="1" kern="0" spc="-100" dirty="0">
                <a:solidFill>
                  <a:srgbClr val="EE0000">
                    <a:alpha val="100000"/>
                  </a:srgbClr>
                </a:solidFill>
                <a:latin typeface="Times New Roman"/>
                <a:ea typeface="Times New Roman"/>
                <a:cs typeface="Times New Roman"/>
              </a:rPr>
              <a:t>8</a:t>
            </a:r>
            <a:r>
              <a:rPr sz="1500" b="1" kern="0" spc="60" dirty="0">
                <a:solidFill>
                  <a:srgbClr val="EE0000">
                    <a:alpha val="100000"/>
                  </a:srgbClr>
                </a:solidFill>
                <a:latin typeface="Times New Roman"/>
                <a:ea typeface="Times New Roman"/>
                <a:cs typeface="Times New Roman"/>
              </a:rPr>
              <a:t> </a:t>
            </a:r>
            <a:r>
              <a:rPr sz="1500" b="1" kern="0" spc="-100" dirty="0">
                <a:solidFill>
                  <a:srgbClr val="EE0000">
                    <a:alpha val="100000"/>
                  </a:srgbClr>
                </a:solidFill>
                <a:latin typeface="KaiTi"/>
                <a:ea typeface="KaiTi"/>
                <a:cs typeface="KaiTi"/>
              </a:rPr>
              <a:t>章</a:t>
            </a:r>
            <a:r>
              <a:rPr sz="1500" kern="0" spc="150" dirty="0">
                <a:solidFill>
                  <a:srgbClr val="EE0000">
                    <a:alpha val="100000"/>
                  </a:srgbClr>
                </a:solidFill>
                <a:latin typeface="KaiTi"/>
                <a:ea typeface="KaiTi"/>
                <a:cs typeface="KaiTi"/>
              </a:rPr>
              <a:t>  </a:t>
            </a:r>
            <a:r>
              <a:rPr sz="1500" b="1" kern="0" spc="-100" dirty="0">
                <a:solidFill>
                  <a:srgbClr val="EE0000">
                    <a:alpha val="100000"/>
                  </a:srgbClr>
                </a:solidFill>
                <a:latin typeface="KaiTi"/>
                <a:ea typeface="KaiTi"/>
                <a:cs typeface="KaiTi"/>
              </a:rPr>
              <a:t>卤素</a:t>
            </a:r>
            <a:endParaRPr sz="1500" dirty="0">
              <a:latin typeface="KaiTi"/>
              <a:ea typeface="KaiTi"/>
              <a:cs typeface="KaiTi"/>
            </a:endParaRPr>
          </a:p>
          <a:p>
            <a:pPr algn="l" rtl="0" eaLnBrk="0">
              <a:lnSpc>
                <a:spcPct val="107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marL="17780" algn="l" rtl="0" eaLnBrk="0">
              <a:lnSpc>
                <a:spcPct val="84000"/>
              </a:lnSpc>
              <a:spcBef>
                <a:spcPts val="361"/>
              </a:spcBef>
              <a:tabLst/>
            </a:pPr>
            <a:r>
              <a:rPr sz="1200" b="1" kern="0" spc="-20" dirty="0">
                <a:solidFill>
                  <a:srgbClr val="000000">
                    <a:alpha val="100000"/>
                  </a:srgbClr>
                </a:solidFill>
                <a:latin typeface="KaiTi"/>
                <a:ea typeface="KaiTi"/>
                <a:cs typeface="KaiTi"/>
              </a:rPr>
              <a:t>一、词汇储备</a:t>
            </a:r>
            <a:endParaRPr sz="1200" dirty="0">
              <a:latin typeface="KaiTi"/>
              <a:ea typeface="KaiTi"/>
              <a:cs typeface="KaiTi"/>
            </a:endParaRPr>
          </a:p>
          <a:p>
            <a:pPr marL="27305" algn="l" rtl="0" eaLnBrk="0">
              <a:lnSpc>
                <a:spcPts val="1809"/>
              </a:lnSpc>
              <a:spcBef>
                <a:spcPts val="1225"/>
              </a:spcBef>
              <a:tabLst/>
            </a:pPr>
            <a:r>
              <a:rPr sz="1200" kern="0" spc="-10" dirty="0">
                <a:solidFill>
                  <a:srgbClr val="000000">
                    <a:alpha val="100000"/>
                  </a:srgbClr>
                </a:solidFill>
                <a:latin typeface="Times New Roman"/>
                <a:ea typeface="Times New Roman"/>
                <a:cs typeface="Times New Roman"/>
              </a:rPr>
              <a:t>1.  </a:t>
            </a:r>
            <a:r>
              <a:rPr sz="1200" kern="0" spc="-10" dirty="0">
                <a:solidFill>
                  <a:srgbClr val="000000">
                    <a:alpha val="100000"/>
                  </a:srgbClr>
                </a:solidFill>
                <a:latin typeface="Microsoft YaHei"/>
                <a:ea typeface="Microsoft YaHei"/>
                <a:cs typeface="Microsoft YaHei"/>
              </a:rPr>
              <a:t>氯化物       </a:t>
            </a:r>
            <a:r>
              <a:rPr sz="1200" kern="0" spc="-10" dirty="0">
                <a:solidFill>
                  <a:srgbClr val="000000">
                    <a:alpha val="100000"/>
                  </a:srgbClr>
                </a:solidFill>
                <a:latin typeface="Times New Roman"/>
                <a:ea typeface="Times New Roman"/>
                <a:cs typeface="Times New Roman"/>
              </a:rPr>
              <a:t>2.  </a:t>
            </a:r>
            <a:r>
              <a:rPr sz="1200" kern="0" spc="-10" dirty="0">
                <a:solidFill>
                  <a:srgbClr val="000000">
                    <a:alpha val="100000"/>
                  </a:srgbClr>
                </a:solidFill>
                <a:latin typeface="Microsoft YaHei"/>
                <a:ea typeface="Microsoft YaHei"/>
                <a:cs typeface="Microsoft YaHei"/>
              </a:rPr>
              <a:t>氯气       </a:t>
            </a:r>
            <a:r>
              <a:rPr sz="1200" kern="0" spc="-10" dirty="0">
                <a:solidFill>
                  <a:srgbClr val="000000">
                    <a:alpha val="100000"/>
                  </a:srgbClr>
                </a:solidFill>
                <a:latin typeface="Times New Roman"/>
                <a:ea typeface="Times New Roman"/>
                <a:cs typeface="Times New Roman"/>
              </a:rPr>
              <a:t>3.</a:t>
            </a:r>
            <a:r>
              <a:rPr sz="1200" kern="0" spc="4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Microsoft YaHei"/>
                <a:ea typeface="Microsoft YaHei"/>
                <a:cs typeface="Microsoft YaHei"/>
              </a:rPr>
              <a:t>氯水       </a:t>
            </a:r>
            <a:r>
              <a:rPr sz="1200" kern="0" spc="-20" dirty="0">
                <a:solidFill>
                  <a:srgbClr val="000000">
                    <a:alpha val="100000"/>
                  </a:srgbClr>
                </a:solidFill>
                <a:latin typeface="Times New Roman"/>
                <a:ea typeface="Times New Roman"/>
                <a:cs typeface="Times New Roman"/>
              </a:rPr>
              <a:t>4.</a:t>
            </a:r>
            <a:r>
              <a:rPr sz="1200" kern="0" spc="5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Microsoft YaHei"/>
                <a:ea typeface="Microsoft YaHei"/>
                <a:cs typeface="Microsoft YaHei"/>
              </a:rPr>
              <a:t>次氯酸        </a:t>
            </a:r>
            <a:r>
              <a:rPr sz="1200" kern="0" spc="-20" dirty="0">
                <a:solidFill>
                  <a:srgbClr val="000000">
                    <a:alpha val="100000"/>
                  </a:srgbClr>
                </a:solidFill>
                <a:latin typeface="Times New Roman"/>
                <a:ea typeface="Times New Roman"/>
                <a:cs typeface="Times New Roman"/>
              </a:rPr>
              <a:t>5.  </a:t>
            </a:r>
            <a:r>
              <a:rPr sz="1200" kern="0" spc="-20" dirty="0">
                <a:solidFill>
                  <a:srgbClr val="000000">
                    <a:alpha val="100000"/>
                  </a:srgbClr>
                </a:solidFill>
                <a:latin typeface="Microsoft YaHei"/>
                <a:ea typeface="Microsoft YaHei"/>
                <a:cs typeface="Microsoft YaHei"/>
              </a:rPr>
              <a:t>次氯酸盐       </a:t>
            </a:r>
            <a:r>
              <a:rPr sz="1200" kern="0" spc="-20" dirty="0">
                <a:solidFill>
                  <a:srgbClr val="000000">
                    <a:alpha val="100000"/>
                  </a:srgbClr>
                </a:solidFill>
                <a:latin typeface="Times New Roman"/>
                <a:ea typeface="Times New Roman"/>
                <a:cs typeface="Times New Roman"/>
              </a:rPr>
              <a:t>6.</a:t>
            </a:r>
            <a:r>
              <a:rPr sz="1200" kern="0" spc="4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Microsoft YaHei"/>
                <a:ea typeface="Microsoft YaHei"/>
                <a:cs typeface="Microsoft YaHei"/>
              </a:rPr>
              <a:t>湿润       </a:t>
            </a:r>
            <a:r>
              <a:rPr sz="1200" kern="0" spc="-20" dirty="0">
                <a:solidFill>
                  <a:srgbClr val="000000">
                    <a:alpha val="100000"/>
                  </a:srgbClr>
                </a:solidFill>
                <a:latin typeface="Times New Roman"/>
                <a:ea typeface="Times New Roman"/>
                <a:cs typeface="Times New Roman"/>
              </a:rPr>
              <a:t>7.</a:t>
            </a:r>
            <a:r>
              <a:rPr sz="1200" kern="0" spc="2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Microsoft YaHei"/>
                <a:ea typeface="Microsoft YaHei"/>
                <a:cs typeface="Microsoft YaHei"/>
              </a:rPr>
              <a:t>速率</a:t>
            </a:r>
            <a:endParaRPr sz="1200" dirty="0">
              <a:latin typeface="Microsoft YaHei"/>
              <a:ea typeface="Microsoft YaHei"/>
              <a:cs typeface="Microsoft YaHei"/>
            </a:endParaRPr>
          </a:p>
          <a:p>
            <a:pPr algn="l" rtl="0" eaLnBrk="0">
              <a:lnSpc>
                <a:spcPct val="113000"/>
              </a:lnSpc>
              <a:tabLst/>
            </a:pPr>
            <a:endParaRPr sz="1000" dirty="0">
              <a:latin typeface="Arial"/>
              <a:ea typeface="Arial"/>
              <a:cs typeface="Arial"/>
            </a:endParaRPr>
          </a:p>
          <a:p>
            <a:pPr marL="18415" algn="l" rtl="0" eaLnBrk="0">
              <a:lnSpc>
                <a:spcPts val="1809"/>
              </a:lnSpc>
              <a:spcBef>
                <a:spcPts val="363"/>
              </a:spcBef>
              <a:tabLst/>
            </a:pPr>
            <a:r>
              <a:rPr sz="1200" kern="0" spc="-10" dirty="0">
                <a:solidFill>
                  <a:srgbClr val="000000">
                    <a:alpha val="100000"/>
                  </a:srgbClr>
                </a:solidFill>
                <a:latin typeface="Times New Roman"/>
                <a:ea typeface="Times New Roman"/>
                <a:cs typeface="Times New Roman"/>
              </a:rPr>
              <a:t>8.  </a:t>
            </a:r>
            <a:r>
              <a:rPr sz="1200" kern="0" spc="-10" dirty="0">
                <a:solidFill>
                  <a:srgbClr val="000000">
                    <a:alpha val="100000"/>
                  </a:srgbClr>
                </a:solidFill>
                <a:latin typeface="Microsoft YaHei"/>
                <a:ea typeface="Microsoft YaHei"/>
                <a:cs typeface="Microsoft YaHei"/>
              </a:rPr>
              <a:t>主要成分       </a:t>
            </a:r>
            <a:r>
              <a:rPr sz="1200" kern="0" spc="-10" dirty="0">
                <a:solidFill>
                  <a:srgbClr val="000000">
                    <a:alpha val="100000"/>
                  </a:srgbClr>
                </a:solidFill>
                <a:latin typeface="Times New Roman"/>
                <a:ea typeface="Times New Roman"/>
                <a:cs typeface="Times New Roman"/>
              </a:rPr>
              <a:t>9.</a:t>
            </a:r>
            <a:r>
              <a:rPr sz="1200" kern="0" spc="3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Microsoft YaHei"/>
                <a:ea typeface="Microsoft YaHei"/>
                <a:cs typeface="Microsoft YaHei"/>
              </a:rPr>
              <a:t>有效成</a:t>
            </a:r>
            <a:r>
              <a:rPr sz="1200" kern="0" spc="-20" dirty="0">
                <a:solidFill>
                  <a:srgbClr val="000000">
                    <a:alpha val="100000"/>
                  </a:srgbClr>
                </a:solidFill>
                <a:latin typeface="Microsoft YaHei"/>
                <a:ea typeface="Microsoft YaHei"/>
                <a:cs typeface="Microsoft YaHei"/>
              </a:rPr>
              <a:t>分</a:t>
            </a:r>
            <a:endParaRPr sz="1200" dirty="0">
              <a:latin typeface="Microsoft YaHei"/>
              <a:ea typeface="Microsoft YaHei"/>
              <a:cs typeface="Microsoft YaHei"/>
            </a:endParaRPr>
          </a:p>
          <a:p>
            <a:pPr algn="l" rtl="0" eaLnBrk="0">
              <a:lnSpc>
                <a:spcPct val="139000"/>
              </a:lnSpc>
              <a:tabLst/>
            </a:pPr>
            <a:endParaRPr sz="1000" dirty="0">
              <a:latin typeface="Arial"/>
              <a:ea typeface="Arial"/>
              <a:cs typeface="Arial"/>
            </a:endParaRPr>
          </a:p>
          <a:p>
            <a:pPr algn="l" rtl="0" eaLnBrk="0">
              <a:lnSpc>
                <a:spcPct val="140000"/>
              </a:lnSpc>
              <a:tabLst/>
            </a:pPr>
            <a:endParaRPr sz="1000" dirty="0">
              <a:latin typeface="Arial"/>
              <a:ea typeface="Arial"/>
              <a:cs typeface="Arial"/>
            </a:endParaRPr>
          </a:p>
          <a:p>
            <a:pPr marL="15875" algn="l" rtl="0" eaLnBrk="0">
              <a:lnSpc>
                <a:spcPct val="83000"/>
              </a:lnSpc>
              <a:spcBef>
                <a:spcPts val="361"/>
              </a:spcBef>
              <a:tabLst/>
            </a:pPr>
            <a:r>
              <a:rPr sz="1200" b="1" kern="0" spc="-20" dirty="0">
                <a:solidFill>
                  <a:srgbClr val="000000">
                    <a:alpha val="100000"/>
                  </a:srgbClr>
                </a:solidFill>
                <a:latin typeface="KaiTi"/>
                <a:ea typeface="KaiTi"/>
                <a:cs typeface="KaiTi"/>
              </a:rPr>
              <a:t>二、知识点总结</a:t>
            </a:r>
            <a:endParaRPr sz="1200" dirty="0">
              <a:latin typeface="KaiTi"/>
              <a:ea typeface="KaiTi"/>
              <a:cs typeface="KaiTi"/>
            </a:endParaRPr>
          </a:p>
          <a:p>
            <a:pPr marL="14605" algn="l" rtl="0" eaLnBrk="0">
              <a:lnSpc>
                <a:spcPct val="90000"/>
              </a:lnSpc>
              <a:spcBef>
                <a:spcPts val="1122"/>
              </a:spcBef>
              <a:tabLst/>
            </a:pPr>
            <a:r>
              <a:rPr sz="1200" b="1" kern="0" spc="-20" dirty="0">
                <a:solidFill>
                  <a:srgbClr val="000000">
                    <a:alpha val="100000"/>
                  </a:srgbClr>
                </a:solidFill>
                <a:latin typeface="KaiTi"/>
                <a:ea typeface="KaiTi"/>
                <a:cs typeface="KaiTi"/>
              </a:rPr>
              <a:t>知识点</a:t>
            </a:r>
            <a:r>
              <a:rPr sz="1200" kern="0" spc="-250" dirty="0">
                <a:solidFill>
                  <a:srgbClr val="000000">
                    <a:alpha val="100000"/>
                  </a:srgbClr>
                </a:solidFill>
                <a:latin typeface="KaiTi"/>
                <a:ea typeface="KaiTi"/>
                <a:cs typeface="KaiTi"/>
              </a:rPr>
              <a:t> </a:t>
            </a:r>
            <a:r>
              <a:rPr sz="1200" b="1" kern="0" spc="-20" dirty="0">
                <a:solidFill>
                  <a:srgbClr val="000000">
                    <a:alpha val="100000"/>
                  </a:srgbClr>
                </a:solidFill>
                <a:latin typeface="Times New Roman"/>
                <a:ea typeface="Times New Roman"/>
                <a:cs typeface="Times New Roman"/>
              </a:rPr>
              <a:t>8-1</a:t>
            </a:r>
            <a:r>
              <a:rPr sz="1200" b="1" kern="0" spc="-20" dirty="0">
                <a:solidFill>
                  <a:srgbClr val="000000">
                    <a:alpha val="100000"/>
                  </a:srgbClr>
                </a:solidFill>
                <a:latin typeface="KaiTi"/>
                <a:ea typeface="KaiTi"/>
                <a:cs typeface="KaiTi"/>
              </a:rPr>
              <a:t>：</a:t>
            </a:r>
            <a:r>
              <a:rPr sz="1200" kern="0" spc="130" dirty="0">
                <a:solidFill>
                  <a:srgbClr val="000000">
                    <a:alpha val="100000"/>
                  </a:srgbClr>
                </a:solidFill>
                <a:latin typeface="KaiTi"/>
                <a:ea typeface="KaiTi"/>
                <a:cs typeface="KaiTi"/>
              </a:rPr>
              <a:t> </a:t>
            </a:r>
            <a:r>
              <a:rPr sz="1200" b="1" kern="0" spc="-20" dirty="0">
                <a:solidFill>
                  <a:srgbClr val="000000">
                    <a:alpha val="100000"/>
                  </a:srgbClr>
                </a:solidFill>
                <a:latin typeface="KaiTi"/>
                <a:ea typeface="KaiTi"/>
                <a:cs typeface="KaiTi"/>
              </a:rPr>
              <a:t>氯气</a:t>
            </a:r>
            <a:endParaRPr sz="1200" dirty="0">
              <a:latin typeface="KaiTi"/>
              <a:ea typeface="KaiTi"/>
              <a:cs typeface="KaiTi"/>
            </a:endParaRPr>
          </a:p>
          <a:p>
            <a:pPr marL="18415" algn="l" rtl="0" eaLnBrk="0">
              <a:lnSpc>
                <a:spcPct val="90000"/>
              </a:lnSpc>
              <a:spcBef>
                <a:spcPts val="1044"/>
              </a:spcBef>
              <a:tabLst/>
            </a:pPr>
            <a:r>
              <a:rPr sz="1200" kern="0" spc="-30" dirty="0">
                <a:solidFill>
                  <a:srgbClr val="0101FF">
                    <a:alpha val="100000"/>
                  </a:srgbClr>
                </a:solidFill>
                <a:latin typeface="Times New Roman"/>
                <a:ea typeface="Times New Roman"/>
                <a:cs typeface="Times New Roman"/>
              </a:rPr>
              <a:t>8-1-1  </a:t>
            </a:r>
            <a:r>
              <a:rPr sz="1200" kern="0" spc="-30" dirty="0">
                <a:solidFill>
                  <a:srgbClr val="0101FF">
                    <a:alpha val="100000"/>
                  </a:srgbClr>
                </a:solidFill>
                <a:latin typeface="KaiTi"/>
                <a:ea typeface="KaiTi"/>
                <a:cs typeface="KaiTi"/>
              </a:rPr>
              <a:t>氯气的物理性质</a:t>
            </a:r>
            <a:r>
              <a:rPr sz="1200" kern="0" spc="-30" dirty="0">
                <a:solidFill>
                  <a:srgbClr val="000000">
                    <a:alpha val="100000"/>
                  </a:srgbClr>
                </a:solidFill>
                <a:latin typeface="KaiTi"/>
                <a:ea typeface="KaiTi"/>
                <a:cs typeface="KaiTi"/>
              </a:rPr>
              <a:t>：黄绿色，能</a:t>
            </a:r>
            <a:r>
              <a:rPr sz="1200" kern="0" spc="-40" dirty="0">
                <a:solidFill>
                  <a:srgbClr val="000000">
                    <a:alpha val="100000"/>
                  </a:srgbClr>
                </a:solidFill>
                <a:latin typeface="KaiTi"/>
                <a:ea typeface="KaiTi"/>
                <a:cs typeface="KaiTi"/>
              </a:rPr>
              <a:t>溶于水。</a:t>
            </a:r>
            <a:endParaRPr sz="1200" dirty="0">
              <a:latin typeface="KaiTi"/>
              <a:ea typeface="KaiTi"/>
              <a:cs typeface="KaiTi"/>
            </a:endParaRPr>
          </a:p>
          <a:p>
            <a:pPr marL="18415" algn="l" rtl="0" eaLnBrk="0">
              <a:lnSpc>
                <a:spcPct val="90000"/>
              </a:lnSpc>
              <a:spcBef>
                <a:spcPts val="1032"/>
              </a:spcBef>
              <a:tabLst/>
            </a:pPr>
            <a:r>
              <a:rPr sz="1200" kern="0" spc="-20" dirty="0">
                <a:solidFill>
                  <a:srgbClr val="0101FF">
                    <a:alpha val="100000"/>
                  </a:srgbClr>
                </a:solidFill>
                <a:latin typeface="Times New Roman"/>
                <a:ea typeface="Times New Roman"/>
                <a:cs typeface="Times New Roman"/>
              </a:rPr>
              <a:t>8-1-2  </a:t>
            </a:r>
            <a:r>
              <a:rPr sz="1200" kern="0" spc="-20" dirty="0">
                <a:solidFill>
                  <a:srgbClr val="0101FF">
                    <a:alpha val="100000"/>
                  </a:srgbClr>
                </a:solidFill>
                <a:latin typeface="KaiTi"/>
                <a:ea typeface="KaiTi"/>
                <a:cs typeface="KaiTi"/>
              </a:rPr>
              <a:t>氯气的化学性质</a:t>
            </a:r>
            <a:r>
              <a:rPr sz="1200" kern="0" spc="-20" dirty="0">
                <a:solidFill>
                  <a:srgbClr val="000000">
                    <a:alpha val="100000"/>
                  </a:srgbClr>
                </a:solidFill>
                <a:latin typeface="KaiTi"/>
                <a:ea typeface="KaiTi"/>
                <a:cs typeface="KaiTi"/>
              </a:rPr>
              <a:t>：较强的氧化性，有毒（使用时</a:t>
            </a:r>
            <a:r>
              <a:rPr sz="1200" kern="0" spc="-30" dirty="0">
                <a:solidFill>
                  <a:srgbClr val="000000">
                    <a:alpha val="100000"/>
                  </a:srgbClr>
                </a:solidFill>
                <a:latin typeface="KaiTi"/>
                <a:ea typeface="KaiTi"/>
                <a:cs typeface="KaiTi"/>
              </a:rPr>
              <a:t>必须十分小心）。</a:t>
            </a:r>
            <a:endParaRPr sz="1200" dirty="0">
              <a:latin typeface="KaiTi"/>
              <a:ea typeface="KaiTi"/>
              <a:cs typeface="KaiTi"/>
            </a:endParaRPr>
          </a:p>
          <a:p>
            <a:pPr marL="15875" algn="l" rtl="0" eaLnBrk="0">
              <a:lnSpc>
                <a:spcPct val="89000"/>
              </a:lnSpc>
              <a:spcBef>
                <a:spcPts val="1055"/>
              </a:spcBef>
              <a:tabLst/>
            </a:pPr>
            <a:r>
              <a:rPr sz="1200" kern="0" spc="-70" dirty="0">
                <a:solidFill>
                  <a:srgbClr val="000000">
                    <a:alpha val="100000"/>
                  </a:srgbClr>
                </a:solidFill>
                <a:latin typeface="Times New Roman"/>
                <a:ea typeface="Times New Roman"/>
                <a:cs typeface="Times New Roman"/>
              </a:rPr>
              <a:t>(1)  </a:t>
            </a:r>
            <a:r>
              <a:rPr sz="1200" kern="0" spc="-70" dirty="0">
                <a:solidFill>
                  <a:srgbClr val="000000">
                    <a:alpha val="100000"/>
                  </a:srgbClr>
                </a:solidFill>
                <a:latin typeface="KaiTi"/>
                <a:ea typeface="KaiTi"/>
                <a:cs typeface="KaiTi"/>
              </a:rPr>
              <a:t>和金属的反应：</a:t>
            </a:r>
            <a:endParaRPr sz="1200" dirty="0">
              <a:latin typeface="KaiTi"/>
              <a:ea typeface="KaiTi"/>
              <a:cs typeface="KaiTi"/>
            </a:endParaRPr>
          </a:p>
          <a:p>
            <a:pPr marL="2317115" algn="l" rtl="0" eaLnBrk="0">
              <a:lnSpc>
                <a:spcPct val="86000"/>
              </a:lnSpc>
              <a:spcBef>
                <a:spcPts val="855"/>
              </a:spcBef>
              <a:tabLst/>
            </a:pPr>
            <a:r>
              <a:rPr sz="2200" kern="0" spc="-140" dirty="0">
                <a:solidFill>
                  <a:srgbClr val="820404">
                    <a:alpha val="100000"/>
                  </a:srgbClr>
                </a:solidFill>
                <a:latin typeface="Microsoft YaHei"/>
                <a:ea typeface="Microsoft YaHei"/>
                <a:cs typeface="Microsoft YaHei"/>
              </a:rPr>
              <a:t>cu+c,竺cu</a:t>
            </a:r>
            <a:r>
              <a:rPr sz="2200" kern="0" spc="-420" dirty="0">
                <a:solidFill>
                  <a:srgbClr val="820404">
                    <a:alpha val="100000"/>
                  </a:srgbClr>
                </a:solidFill>
                <a:latin typeface="Microsoft YaHei"/>
                <a:ea typeface="Microsoft YaHei"/>
                <a:cs typeface="Microsoft YaHei"/>
              </a:rPr>
              <a:t> </a:t>
            </a:r>
            <a:r>
              <a:rPr sz="2200" kern="0" spc="-140" dirty="0">
                <a:solidFill>
                  <a:srgbClr val="820404">
                    <a:alpha val="100000"/>
                  </a:srgbClr>
                </a:solidFill>
                <a:latin typeface="Arial"/>
                <a:ea typeface="Arial"/>
                <a:cs typeface="Arial"/>
              </a:rPr>
              <a:t>c,</a:t>
            </a:r>
            <a:endParaRPr sz="2200" dirty="0">
              <a:latin typeface="Arial"/>
              <a:ea typeface="Arial"/>
              <a:cs typeface="Arial"/>
            </a:endParaRPr>
          </a:p>
          <a:p>
            <a:pPr marL="1765935" algn="l" rtl="0" eaLnBrk="0">
              <a:lnSpc>
                <a:spcPct val="91000"/>
              </a:lnSpc>
              <a:spcBef>
                <a:spcPts val="764"/>
              </a:spcBef>
              <a:tabLst/>
            </a:pPr>
            <a:r>
              <a:rPr sz="1100" kern="0" spc="-10" dirty="0">
                <a:solidFill>
                  <a:srgbClr val="538135">
                    <a:alpha val="100000"/>
                  </a:srgbClr>
                </a:solidFill>
                <a:latin typeface="Times New Roman"/>
                <a:ea typeface="Times New Roman"/>
                <a:cs typeface="Times New Roman"/>
              </a:rPr>
              <a:t>Cu</a:t>
            </a:r>
            <a:r>
              <a:rPr sz="1100" kern="0" spc="-10" dirty="0">
                <a:solidFill>
                  <a:srgbClr val="538135">
                    <a:alpha val="100000"/>
                  </a:srgbClr>
                </a:solidFill>
                <a:latin typeface="KaiTi"/>
                <a:ea typeface="KaiTi"/>
                <a:cs typeface="KaiTi"/>
              </a:rPr>
              <a:t>：铜</a:t>
            </a:r>
            <a:r>
              <a:rPr sz="1100" kern="0" spc="40" dirty="0">
                <a:solidFill>
                  <a:srgbClr val="538135">
                    <a:alpha val="100000"/>
                  </a:srgbClr>
                </a:solidFill>
                <a:latin typeface="KaiTi"/>
                <a:ea typeface="KaiTi"/>
                <a:cs typeface="KaiTi"/>
              </a:rPr>
              <a:t>    </a:t>
            </a:r>
            <a:r>
              <a:rPr sz="1100" kern="0" spc="-10" dirty="0">
                <a:solidFill>
                  <a:srgbClr val="538135">
                    <a:alpha val="100000"/>
                  </a:srgbClr>
                </a:solidFill>
                <a:latin typeface="Times New Roman"/>
                <a:ea typeface="Times New Roman"/>
                <a:cs typeface="Times New Roman"/>
              </a:rPr>
              <a:t>Cl</a:t>
            </a:r>
            <a:r>
              <a:rPr sz="1000" kern="0" spc="-10" baseline="-5208" dirty="0">
                <a:solidFill>
                  <a:srgbClr val="538135">
                    <a:alpha val="100000"/>
                  </a:srgbClr>
                </a:solidFill>
                <a:latin typeface="Times New Roman"/>
                <a:ea typeface="Times New Roman"/>
                <a:cs typeface="Times New Roman"/>
              </a:rPr>
              <a:t>2</a:t>
            </a:r>
            <a:r>
              <a:rPr sz="1100" kern="0" spc="-10" dirty="0">
                <a:solidFill>
                  <a:srgbClr val="538135">
                    <a:alpha val="100000"/>
                  </a:srgbClr>
                </a:solidFill>
                <a:latin typeface="KaiTi"/>
                <a:ea typeface="KaiTi"/>
                <a:cs typeface="KaiTi"/>
              </a:rPr>
              <a:t>：氯气</a:t>
            </a:r>
            <a:r>
              <a:rPr sz="1100" kern="0" spc="-10" dirty="0">
                <a:solidFill>
                  <a:srgbClr val="538135">
                    <a:alpha val="100000"/>
                  </a:srgbClr>
                </a:solidFill>
                <a:latin typeface="KaiTi"/>
                <a:ea typeface="KaiTi"/>
                <a:cs typeface="KaiTi"/>
              </a:rPr>
              <a:t>    </a:t>
            </a:r>
            <a:r>
              <a:rPr sz="1100" kern="0" spc="-10" dirty="0">
                <a:solidFill>
                  <a:srgbClr val="538135">
                    <a:alpha val="100000"/>
                  </a:srgbClr>
                </a:solidFill>
                <a:latin typeface="Times New Roman"/>
                <a:ea typeface="Times New Roman"/>
                <a:cs typeface="Times New Roman"/>
              </a:rPr>
              <a:t>CuCl</a:t>
            </a:r>
            <a:r>
              <a:rPr sz="1000" kern="0" spc="-10" baseline="-5208" dirty="0">
                <a:solidFill>
                  <a:srgbClr val="538135">
                    <a:alpha val="100000"/>
                  </a:srgbClr>
                </a:solidFill>
                <a:latin typeface="Times New Roman"/>
                <a:ea typeface="Times New Roman"/>
                <a:cs typeface="Times New Roman"/>
              </a:rPr>
              <a:t>2</a:t>
            </a:r>
            <a:r>
              <a:rPr sz="1100" kern="0" spc="-10" dirty="0">
                <a:solidFill>
                  <a:srgbClr val="538135">
                    <a:alpha val="100000"/>
                  </a:srgbClr>
                </a:solidFill>
                <a:latin typeface="KaiTi"/>
                <a:ea typeface="KaiTi"/>
                <a:cs typeface="KaiTi"/>
              </a:rPr>
              <a:t>：氯化铜</a:t>
            </a:r>
            <a:endParaRPr sz="1100" dirty="0">
              <a:latin typeface="KaiTi"/>
              <a:ea typeface="KaiTi"/>
              <a:cs typeface="KaiTi"/>
            </a:endParaRPr>
          </a:p>
          <a:p>
            <a:pPr marL="12700" indent="3175" algn="l" rtl="0" eaLnBrk="0">
              <a:lnSpc>
                <a:spcPct val="154000"/>
              </a:lnSpc>
              <a:spcBef>
                <a:spcPts val="181"/>
              </a:spcBef>
              <a:tabLst/>
            </a:pPr>
            <a:r>
              <a:rPr sz="1200" kern="0" spc="0" dirty="0">
                <a:solidFill>
                  <a:srgbClr val="000000">
                    <a:alpha val="100000"/>
                  </a:srgbClr>
                </a:solidFill>
                <a:latin typeface="Times New Roman"/>
                <a:ea typeface="Times New Roman"/>
                <a:cs typeface="Times New Roman"/>
              </a:rPr>
              <a:t>(2)  </a:t>
            </a:r>
            <a:r>
              <a:rPr sz="1200" kern="0" spc="0" dirty="0">
                <a:solidFill>
                  <a:srgbClr val="000000">
                    <a:alpha val="100000"/>
                  </a:srgbClr>
                </a:solidFill>
                <a:latin typeface="KaiTi"/>
                <a:ea typeface="KaiTi"/>
                <a:cs typeface="KaiTi"/>
              </a:rPr>
              <a:t>和非金属的反应：纯净的</a:t>
            </a:r>
            <a:r>
              <a:rPr sz="1200" kern="0" spc="-10" dirty="0">
                <a:solidFill>
                  <a:srgbClr val="000000">
                    <a:alpha val="100000"/>
                  </a:srgbClr>
                </a:solidFill>
                <a:latin typeface="KaiTi"/>
                <a:ea typeface="KaiTi"/>
                <a:cs typeface="KaiTi"/>
              </a:rPr>
              <a:t>氢气在氯气中安静地燃烧，发出苍白色火焰。生成</a:t>
            </a:r>
            <a:r>
              <a:rPr sz="1200" kern="0" spc="-27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HCl</a:t>
            </a:r>
            <a:r>
              <a:rPr sz="1200" kern="0" spc="18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气体</a:t>
            </a:r>
            <a:r>
              <a:rPr sz="1200" kern="0" spc="0" dirty="0">
                <a:solidFill>
                  <a:srgbClr val="000000">
                    <a:alpha val="100000"/>
                  </a:srgbClr>
                </a:solidFill>
                <a:latin typeface="KaiTi"/>
                <a:ea typeface="KaiTi"/>
                <a:cs typeface="KaiTi"/>
              </a:rPr>
              <a:t>在空气中与水蒸气结合，形成</a:t>
            </a:r>
            <a:r>
              <a:rPr sz="1200" kern="0" spc="-10" dirty="0">
                <a:solidFill>
                  <a:srgbClr val="000000">
                    <a:alpha val="100000"/>
                  </a:srgbClr>
                </a:solidFill>
                <a:latin typeface="KaiTi"/>
                <a:ea typeface="KaiTi"/>
                <a:cs typeface="KaiTi"/>
              </a:rPr>
              <a:t>雾状</a:t>
            </a:r>
            <a:r>
              <a:rPr sz="1200" kern="0" spc="-28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HCl</a:t>
            </a:r>
            <a:r>
              <a:rPr sz="1200" kern="0" spc="-10" dirty="0">
                <a:solidFill>
                  <a:srgbClr val="000000">
                    <a:alpha val="100000"/>
                  </a:srgbClr>
                </a:solidFill>
                <a:latin typeface="KaiTi"/>
                <a:ea typeface="KaiTi"/>
                <a:cs typeface="KaiTi"/>
              </a:rPr>
              <a:t>。</a:t>
            </a:r>
            <a:endParaRPr sz="1200" dirty="0">
              <a:latin typeface="KaiTi"/>
              <a:ea typeface="KaiTi"/>
              <a:cs typeface="KaiTi"/>
            </a:endParaRPr>
          </a:p>
        </p:txBody>
      </p:sp>
      <p:sp>
        <p:nvSpPr>
          <p:cNvPr id="684" name="textbox 684"/>
          <p:cNvSpPr/>
          <p:nvPr/>
        </p:nvSpPr>
        <p:spPr>
          <a:xfrm>
            <a:off x="2348128" y="7308299"/>
            <a:ext cx="6064885" cy="1935479"/>
          </a:xfrm>
          <a:prstGeom prst="rect">
            <a:avLst/>
          </a:prstGeom>
          <a:noFill/>
          <a:ln w="0" cap="flat">
            <a:noFill/>
            <a:prstDash val="solid"/>
            <a:miter lim="0"/>
          </a:ln>
        </p:spPr>
        <p:txBody>
          <a:bodyPr vert="horz" wrap="square" lIns="0" tIns="0" rIns="0" bIns="0"/>
          <a:lstStyle/>
          <a:p>
            <a:pPr algn="l" rtl="0" eaLnBrk="0">
              <a:lnSpc>
                <a:spcPct val="77994"/>
              </a:lnSpc>
              <a:tabLst/>
            </a:pPr>
            <a:endParaRPr sz="100" dirty="0">
              <a:latin typeface="Arial"/>
              <a:ea typeface="Arial"/>
              <a:cs typeface="Arial"/>
            </a:endParaRPr>
          </a:p>
          <a:p>
            <a:pPr marL="1181100" algn="l" rtl="0" eaLnBrk="0">
              <a:lnSpc>
                <a:spcPct val="91000"/>
              </a:lnSpc>
              <a:tabLst/>
            </a:pPr>
            <a:r>
              <a:rPr sz="1100" kern="0" spc="0" dirty="0">
                <a:solidFill>
                  <a:srgbClr val="538135">
                    <a:alpha val="100000"/>
                  </a:srgbClr>
                </a:solidFill>
                <a:latin typeface="Times New Roman"/>
                <a:ea typeface="Times New Roman"/>
                <a:cs typeface="Times New Roman"/>
              </a:rPr>
              <a:t>Cl</a:t>
            </a:r>
            <a:r>
              <a:rPr sz="1000" kern="0" spc="0" baseline="-5208" dirty="0">
                <a:solidFill>
                  <a:srgbClr val="538135">
                    <a:alpha val="100000"/>
                  </a:srgbClr>
                </a:solidFill>
                <a:latin typeface="Times New Roman"/>
                <a:ea typeface="Times New Roman"/>
                <a:cs typeface="Times New Roman"/>
              </a:rPr>
              <a:t>2</a:t>
            </a:r>
            <a:r>
              <a:rPr sz="1100" kern="0" spc="0" dirty="0">
                <a:solidFill>
                  <a:srgbClr val="538135">
                    <a:alpha val="100000"/>
                  </a:srgbClr>
                </a:solidFill>
                <a:latin typeface="KaiTi"/>
                <a:ea typeface="KaiTi"/>
                <a:cs typeface="KaiTi"/>
              </a:rPr>
              <a:t>：氯气</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H</a:t>
            </a:r>
            <a:r>
              <a:rPr sz="1000" kern="0" spc="0" baseline="-5208" dirty="0">
                <a:solidFill>
                  <a:srgbClr val="538135">
                    <a:alpha val="100000"/>
                  </a:srgbClr>
                </a:solidFill>
                <a:latin typeface="Times New Roman"/>
                <a:ea typeface="Times New Roman"/>
                <a:cs typeface="Times New Roman"/>
              </a:rPr>
              <a:t>2</a:t>
            </a:r>
            <a:r>
              <a:rPr sz="1100" kern="0" spc="0" dirty="0">
                <a:solidFill>
                  <a:srgbClr val="538135">
                    <a:alpha val="100000"/>
                  </a:srgbClr>
                </a:solidFill>
                <a:latin typeface="Times New Roman"/>
                <a:ea typeface="Times New Roman"/>
                <a:cs typeface="Times New Roman"/>
              </a:rPr>
              <a:t>O</a:t>
            </a:r>
            <a:r>
              <a:rPr sz="1100" kern="0" spc="0" dirty="0">
                <a:solidFill>
                  <a:srgbClr val="538135">
                    <a:alpha val="100000"/>
                  </a:srgbClr>
                </a:solidFill>
                <a:latin typeface="KaiTi"/>
                <a:ea typeface="KaiTi"/>
                <a:cs typeface="KaiTi"/>
              </a:rPr>
              <a:t>：水</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HCl</a:t>
            </a:r>
            <a:r>
              <a:rPr sz="1100" kern="0" spc="0" dirty="0">
                <a:solidFill>
                  <a:srgbClr val="538135">
                    <a:alpha val="100000"/>
                  </a:srgbClr>
                </a:solidFill>
                <a:latin typeface="KaiTi"/>
                <a:ea typeface="KaiTi"/>
                <a:cs typeface="KaiTi"/>
              </a:rPr>
              <a:t>：氯化氢</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HClO</a:t>
            </a:r>
            <a:r>
              <a:rPr sz="1100" kern="0" spc="0" dirty="0">
                <a:solidFill>
                  <a:srgbClr val="538135">
                    <a:alpha val="100000"/>
                  </a:srgbClr>
                </a:solidFill>
                <a:latin typeface="KaiTi"/>
                <a:ea typeface="KaiTi"/>
                <a:cs typeface="KaiTi"/>
              </a:rPr>
              <a:t>：</a:t>
            </a:r>
            <a:r>
              <a:rPr sz="1100" kern="0" spc="-10" dirty="0">
                <a:solidFill>
                  <a:srgbClr val="538135">
                    <a:alpha val="100000"/>
                  </a:srgbClr>
                </a:solidFill>
                <a:latin typeface="KaiTi"/>
                <a:ea typeface="KaiTi"/>
                <a:cs typeface="KaiTi"/>
              </a:rPr>
              <a:t>次氯酸</a:t>
            </a:r>
            <a:endParaRPr sz="1100" dirty="0">
              <a:latin typeface="KaiTi"/>
              <a:ea typeface="KaiTi"/>
              <a:cs typeface="KaiTi"/>
            </a:endParaRPr>
          </a:p>
          <a:p>
            <a:pPr marL="12700" algn="l" rtl="0" eaLnBrk="0">
              <a:lnSpc>
                <a:spcPct val="93000"/>
              </a:lnSpc>
              <a:spcBef>
                <a:spcPts val="868"/>
              </a:spcBef>
              <a:tabLst/>
            </a:pPr>
            <a:r>
              <a:rPr sz="1200" kern="0" spc="-20" dirty="0">
                <a:solidFill>
                  <a:srgbClr val="000000">
                    <a:alpha val="100000"/>
                  </a:srgbClr>
                </a:solidFill>
                <a:latin typeface="Wingdings"/>
                <a:ea typeface="Wingdings"/>
                <a:cs typeface="Wingdings"/>
              </a:rPr>
              <a:t>l </a:t>
            </a:r>
            <a:r>
              <a:rPr sz="1200" b="1" kern="0" spc="-20" dirty="0">
                <a:solidFill>
                  <a:srgbClr val="FF0000">
                    <a:alpha val="100000"/>
                  </a:srgbClr>
                </a:solidFill>
                <a:latin typeface="KaiTi"/>
                <a:ea typeface="KaiTi"/>
                <a:cs typeface="KaiTi"/>
              </a:rPr>
              <a:t>氯水中存在多种分子、离子，主要有：</a:t>
            </a:r>
            <a:r>
              <a:rPr sz="1200" b="1" kern="0" spc="-20" dirty="0">
                <a:solidFill>
                  <a:srgbClr val="FF0000">
                    <a:alpha val="100000"/>
                  </a:srgbClr>
                </a:solidFill>
                <a:latin typeface="Times New Roman"/>
                <a:ea typeface="Times New Roman"/>
                <a:cs typeface="Times New Roman"/>
              </a:rPr>
              <a:t>Cl</a:t>
            </a:r>
            <a:r>
              <a:rPr sz="1200" b="1" kern="0" spc="-20" baseline="-4340" dirty="0">
                <a:solidFill>
                  <a:srgbClr val="FF0000">
                    <a:alpha val="100000"/>
                  </a:srgbClr>
                </a:solidFill>
                <a:latin typeface="Times New Roman"/>
                <a:ea typeface="Times New Roman"/>
                <a:cs typeface="Times New Roman"/>
              </a:rPr>
              <a:t>2</a:t>
            </a:r>
            <a:r>
              <a:rPr sz="700" b="1" kern="0" spc="40" dirty="0">
                <a:solidFill>
                  <a:srgbClr val="FF0000">
                    <a:alpha val="100000"/>
                  </a:srgbClr>
                </a:solidFill>
                <a:latin typeface="Times New Roman"/>
                <a:ea typeface="Times New Roman"/>
                <a:cs typeface="Times New Roman"/>
              </a:rPr>
              <a:t> </a:t>
            </a:r>
            <a:r>
              <a:rPr sz="1200" b="1" kern="0" spc="-20" dirty="0">
                <a:solidFill>
                  <a:srgbClr val="FF0000">
                    <a:alpha val="100000"/>
                  </a:srgbClr>
                </a:solidFill>
                <a:latin typeface="KaiTi"/>
                <a:ea typeface="KaiTi"/>
                <a:cs typeface="KaiTi"/>
              </a:rPr>
              <a:t>、</a:t>
            </a:r>
            <a:r>
              <a:rPr sz="1200" b="1" kern="0" spc="-20" dirty="0">
                <a:solidFill>
                  <a:srgbClr val="FF0000">
                    <a:alpha val="100000"/>
                  </a:srgbClr>
                </a:solidFill>
                <a:latin typeface="Times New Roman"/>
                <a:ea typeface="Times New Roman"/>
                <a:cs typeface="Times New Roman"/>
              </a:rPr>
              <a:t>HClO</a:t>
            </a:r>
            <a:r>
              <a:rPr sz="1200" b="1" kern="0" spc="-170" dirty="0">
                <a:solidFill>
                  <a:srgbClr val="FF0000">
                    <a:alpha val="100000"/>
                  </a:srgbClr>
                </a:solidFill>
                <a:latin typeface="Times New Roman"/>
                <a:ea typeface="Times New Roman"/>
                <a:cs typeface="Times New Roman"/>
              </a:rPr>
              <a:t> </a:t>
            </a:r>
            <a:r>
              <a:rPr sz="1200" b="1" kern="0" spc="-20" dirty="0">
                <a:solidFill>
                  <a:srgbClr val="FF0000">
                    <a:alpha val="100000"/>
                  </a:srgbClr>
                </a:solidFill>
                <a:latin typeface="KaiTi"/>
                <a:ea typeface="KaiTi"/>
                <a:cs typeface="KaiTi"/>
              </a:rPr>
              <a:t>、</a:t>
            </a:r>
            <a:r>
              <a:rPr sz="1200" b="1" kern="0" spc="-20" dirty="0">
                <a:solidFill>
                  <a:srgbClr val="FF0000">
                    <a:alpha val="100000"/>
                  </a:srgbClr>
                </a:solidFill>
                <a:latin typeface="Times New Roman"/>
                <a:ea typeface="Times New Roman"/>
                <a:cs typeface="Times New Roman"/>
              </a:rPr>
              <a:t>H</a:t>
            </a:r>
            <a:r>
              <a:rPr sz="1200" b="1" kern="0" spc="-20" baseline="-4340" dirty="0">
                <a:solidFill>
                  <a:srgbClr val="FF0000">
                    <a:alpha val="100000"/>
                  </a:srgbClr>
                </a:solidFill>
                <a:latin typeface="Times New Roman"/>
                <a:ea typeface="Times New Roman"/>
                <a:cs typeface="Times New Roman"/>
              </a:rPr>
              <a:t>2</a:t>
            </a:r>
            <a:r>
              <a:rPr sz="1200" b="1" kern="0" spc="-20" dirty="0">
                <a:solidFill>
                  <a:srgbClr val="FF0000">
                    <a:alpha val="100000"/>
                  </a:srgbClr>
                </a:solidFill>
                <a:latin typeface="Times New Roman"/>
                <a:ea typeface="Times New Roman"/>
                <a:cs typeface="Times New Roman"/>
              </a:rPr>
              <a:t>O</a:t>
            </a:r>
            <a:r>
              <a:rPr sz="1200" b="1" kern="0" spc="-170" dirty="0">
                <a:solidFill>
                  <a:srgbClr val="FF0000">
                    <a:alpha val="100000"/>
                  </a:srgbClr>
                </a:solidFill>
                <a:latin typeface="Times New Roman"/>
                <a:ea typeface="Times New Roman"/>
                <a:cs typeface="Times New Roman"/>
              </a:rPr>
              <a:t> </a:t>
            </a:r>
            <a:r>
              <a:rPr sz="1200" b="1" kern="0" spc="-20" dirty="0">
                <a:solidFill>
                  <a:srgbClr val="FF0000">
                    <a:alpha val="100000"/>
                  </a:srgbClr>
                </a:solidFill>
                <a:latin typeface="KaiTi"/>
                <a:ea typeface="KaiTi"/>
                <a:cs typeface="KaiTi"/>
              </a:rPr>
              <a:t>、</a:t>
            </a:r>
            <a:r>
              <a:rPr sz="1200" b="1" kern="0" spc="-20" dirty="0">
                <a:solidFill>
                  <a:srgbClr val="FF0000">
                    <a:alpha val="100000"/>
                  </a:srgbClr>
                </a:solidFill>
                <a:latin typeface="Times New Roman"/>
                <a:ea typeface="Times New Roman"/>
                <a:cs typeface="Times New Roman"/>
              </a:rPr>
              <a:t>H</a:t>
            </a:r>
            <a:r>
              <a:rPr sz="900" b="1" kern="0" spc="-20" baseline="63663" dirty="0">
                <a:solidFill>
                  <a:srgbClr val="FF0000">
                    <a:alpha val="100000"/>
                  </a:srgbClr>
                </a:solidFill>
                <a:latin typeface="KaiTi"/>
                <a:ea typeface="KaiTi"/>
                <a:cs typeface="KaiTi"/>
              </a:rPr>
              <a:t>＋</a:t>
            </a:r>
            <a:r>
              <a:rPr sz="500" kern="0" spc="-100" dirty="0">
                <a:solidFill>
                  <a:srgbClr val="FF0000">
                    <a:alpha val="100000"/>
                  </a:srgbClr>
                </a:solidFill>
                <a:latin typeface="KaiTi"/>
                <a:ea typeface="KaiTi"/>
                <a:cs typeface="KaiTi"/>
              </a:rPr>
              <a:t> </a:t>
            </a:r>
            <a:r>
              <a:rPr sz="1200" b="1" kern="0" spc="-20" dirty="0">
                <a:solidFill>
                  <a:srgbClr val="FF0000">
                    <a:alpha val="100000"/>
                  </a:srgbClr>
                </a:solidFill>
                <a:latin typeface="KaiTi"/>
                <a:ea typeface="KaiTi"/>
                <a:cs typeface="KaiTi"/>
              </a:rPr>
              <a:t>、</a:t>
            </a:r>
            <a:r>
              <a:rPr sz="1200" b="1" kern="0" spc="-20" dirty="0">
                <a:solidFill>
                  <a:srgbClr val="FF0000">
                    <a:alpha val="100000"/>
                  </a:srgbClr>
                </a:solidFill>
                <a:latin typeface="Times New Roman"/>
                <a:ea typeface="Times New Roman"/>
                <a:cs typeface="Times New Roman"/>
              </a:rPr>
              <a:t>Cl</a:t>
            </a:r>
            <a:r>
              <a:rPr sz="1200" b="1" kern="0" spc="-20" baseline="30384" dirty="0">
                <a:solidFill>
                  <a:srgbClr val="FF0000">
                    <a:alpha val="100000"/>
                  </a:srgbClr>
                </a:solidFill>
                <a:latin typeface="Times New Roman"/>
                <a:ea typeface="Times New Roman"/>
                <a:cs typeface="Times New Roman"/>
              </a:rPr>
              <a:t>-</a:t>
            </a:r>
            <a:r>
              <a:rPr sz="700" b="1" kern="0" spc="-50" dirty="0">
                <a:solidFill>
                  <a:srgbClr val="FF0000">
                    <a:alpha val="100000"/>
                  </a:srgbClr>
                </a:solidFill>
                <a:latin typeface="Times New Roman"/>
                <a:ea typeface="Times New Roman"/>
                <a:cs typeface="Times New Roman"/>
              </a:rPr>
              <a:t> </a:t>
            </a:r>
            <a:r>
              <a:rPr sz="1200" b="1" kern="0" spc="-20" dirty="0">
                <a:solidFill>
                  <a:srgbClr val="FF0000">
                    <a:alpha val="100000"/>
                  </a:srgbClr>
                </a:solidFill>
                <a:latin typeface="KaiTi"/>
                <a:ea typeface="KaiTi"/>
                <a:cs typeface="KaiTi"/>
              </a:rPr>
              <a:t>、</a:t>
            </a:r>
            <a:r>
              <a:rPr sz="1200" b="1" kern="0" spc="-20" dirty="0">
                <a:solidFill>
                  <a:srgbClr val="FF0000">
                    <a:alpha val="100000"/>
                  </a:srgbClr>
                </a:solidFill>
                <a:latin typeface="Times New Roman"/>
                <a:ea typeface="Times New Roman"/>
                <a:cs typeface="Times New Roman"/>
              </a:rPr>
              <a:t>ClO</a:t>
            </a:r>
            <a:r>
              <a:rPr sz="1200" b="1" kern="0" spc="-20" baseline="30384" dirty="0">
                <a:solidFill>
                  <a:srgbClr val="FF0000">
                    <a:alpha val="100000"/>
                  </a:srgbClr>
                </a:solidFill>
                <a:latin typeface="Times New Roman"/>
                <a:ea typeface="Times New Roman"/>
                <a:cs typeface="Times New Roman"/>
              </a:rPr>
              <a:t>-</a:t>
            </a:r>
            <a:endParaRPr sz="1200" baseline="30384" dirty="0">
              <a:latin typeface="Times New Roman"/>
              <a:ea typeface="Times New Roman"/>
              <a:cs typeface="Times New Roman"/>
            </a:endParaRPr>
          </a:p>
          <a:p>
            <a:pPr marL="273050" indent="-260350" algn="l" rtl="0" eaLnBrk="0">
              <a:lnSpc>
                <a:spcPct val="127000"/>
              </a:lnSpc>
              <a:spcBef>
                <a:spcPts val="1078"/>
              </a:spcBef>
              <a:tabLst/>
            </a:pPr>
            <a:r>
              <a:rPr sz="1200" kern="0" spc="-20" dirty="0">
                <a:solidFill>
                  <a:srgbClr val="000000">
                    <a:alpha val="100000"/>
                  </a:srgbClr>
                </a:solidFill>
                <a:latin typeface="Wingdings"/>
                <a:ea typeface="Wingdings"/>
                <a:cs typeface="Wingdings"/>
              </a:rPr>
              <a:t>l </a:t>
            </a:r>
            <a:r>
              <a:rPr sz="1200" u="sng" kern="0" spc="-530" dirty="0">
                <a:solidFill>
                  <a:srgbClr val="EE0000">
                    <a:alpha val="100000"/>
                  </a:srgbClr>
                </a:solidFill>
                <a:latin typeface="KaiTi"/>
                <a:ea typeface="KaiTi"/>
                <a:cs typeface="KaiTi"/>
              </a:rPr>
              <a:t> </a:t>
            </a:r>
            <a:r>
              <a:rPr sz="1200" b="1" u="sng" kern="0" spc="-20" dirty="0">
                <a:solidFill>
                  <a:srgbClr val="EE0000">
                    <a:alpha val="100000"/>
                  </a:srgbClr>
                </a:solidFill>
                <a:latin typeface="KaiTi"/>
                <a:ea typeface="KaiTi"/>
                <a:cs typeface="KaiTi"/>
              </a:rPr>
              <a:t>次氯酸具有强氧化性，具有漂白性</a:t>
            </a:r>
            <a:r>
              <a:rPr sz="1200" kern="0" spc="-20" dirty="0">
                <a:solidFill>
                  <a:srgbClr val="000000">
                    <a:alpha val="100000"/>
                  </a:srgbClr>
                </a:solidFill>
                <a:latin typeface="KaiTi"/>
                <a:ea typeface="KaiTi"/>
                <a:cs typeface="KaiTi"/>
              </a:rPr>
              <a:t>。由于氯气和水能生成次氯酸，所以湿润的氯气也具</a:t>
            </a:r>
            <a:r>
              <a:rPr sz="1200" kern="0" spc="-10" dirty="0">
                <a:solidFill>
                  <a:srgbClr val="000000">
                    <a:alpha val="100000"/>
                  </a:srgbClr>
                </a:solidFill>
                <a:latin typeface="KaiTi"/>
                <a:ea typeface="KaiTi"/>
                <a:cs typeface="KaiTi"/>
              </a:rPr>
              <a:t>有漂白性，但干燥的氯气没有</a:t>
            </a:r>
            <a:r>
              <a:rPr sz="1200" kern="0" spc="-20" dirty="0">
                <a:solidFill>
                  <a:srgbClr val="000000">
                    <a:alpha val="100000"/>
                  </a:srgbClr>
                </a:solidFill>
                <a:latin typeface="KaiTi"/>
                <a:ea typeface="KaiTi"/>
                <a:cs typeface="KaiTi"/>
              </a:rPr>
              <a:t>漂白性。</a:t>
            </a:r>
            <a:endParaRPr sz="1200" dirty="0">
              <a:latin typeface="KaiTi"/>
              <a:ea typeface="KaiTi"/>
              <a:cs typeface="KaiTi"/>
            </a:endParaRPr>
          </a:p>
          <a:p>
            <a:pPr marL="271145" indent="-258445" algn="l" rtl="0" eaLnBrk="0">
              <a:lnSpc>
                <a:spcPct val="127000"/>
              </a:lnSpc>
              <a:spcBef>
                <a:spcPts val="1011"/>
              </a:spcBef>
              <a:tabLst/>
            </a:pPr>
            <a:r>
              <a:rPr sz="1200" kern="0" spc="0" dirty="0">
                <a:solidFill>
                  <a:srgbClr val="000000">
                    <a:alpha val="100000"/>
                  </a:srgbClr>
                </a:solidFill>
                <a:latin typeface="Wingdings"/>
                <a:ea typeface="Wingdings"/>
                <a:cs typeface="Wingdings"/>
              </a:rPr>
              <a:t>l </a:t>
            </a:r>
            <a:r>
              <a:rPr sz="1200" kern="0" spc="0" dirty="0">
                <a:solidFill>
                  <a:srgbClr val="000000">
                    <a:alpha val="100000"/>
                  </a:srgbClr>
                </a:solidFill>
                <a:latin typeface="KaiTi"/>
                <a:ea typeface="KaiTi"/>
                <a:cs typeface="KaiTi"/>
              </a:rPr>
              <a:t>次氯酸不稳定，容易分解为盐酸和氧气。新制的氯水要放在棕色瓶中，避</a:t>
            </a:r>
            <a:r>
              <a:rPr sz="1200" kern="0" spc="-10" dirty="0">
                <a:solidFill>
                  <a:srgbClr val="000000">
                    <a:alpha val="100000"/>
                  </a:srgbClr>
                </a:solidFill>
                <a:latin typeface="KaiTi"/>
                <a:ea typeface="KaiTi"/>
                <a:cs typeface="KaiTi"/>
              </a:rPr>
              <a:t>免光照分解。</a:t>
            </a:r>
            <a:r>
              <a:rPr sz="1200" kern="0" spc="-10" dirty="0">
                <a:solidFill>
                  <a:srgbClr val="000000">
                    <a:alpha val="100000"/>
                  </a:srgbClr>
                </a:solidFill>
                <a:latin typeface="KaiTi"/>
                <a:ea typeface="KaiTi"/>
                <a:cs typeface="KaiTi"/>
              </a:rPr>
              <a:t>久制氯水，由于次氯酸的分解，主要成分是盐酸。</a:t>
            </a:r>
            <a:endParaRPr sz="1200" dirty="0">
              <a:latin typeface="KaiTi"/>
              <a:ea typeface="KaiTi"/>
              <a:cs typeface="KaiTi"/>
            </a:endParaRPr>
          </a:p>
          <a:p>
            <a:pPr algn="l" rtl="0" eaLnBrk="0">
              <a:lnSpc>
                <a:spcPct val="106000"/>
              </a:lnSpc>
              <a:tabLst/>
            </a:pPr>
            <a:endParaRPr sz="800" dirty="0">
              <a:latin typeface="Arial"/>
              <a:ea typeface="Arial"/>
              <a:cs typeface="Arial"/>
            </a:endParaRPr>
          </a:p>
          <a:p>
            <a:pPr algn="l" rtl="0" eaLnBrk="0">
              <a:lnSpc>
                <a:spcPct val="6097"/>
              </a:lnSpc>
              <a:tabLst/>
            </a:pPr>
            <a:endParaRPr sz="100" dirty="0">
              <a:latin typeface="Arial"/>
              <a:ea typeface="Arial"/>
              <a:cs typeface="Arial"/>
            </a:endParaRPr>
          </a:p>
          <a:p>
            <a:pPr marL="12700" algn="l" rtl="0" eaLnBrk="0">
              <a:lnSpc>
                <a:spcPct val="84000"/>
              </a:lnSpc>
              <a:tabLst/>
            </a:pPr>
            <a:r>
              <a:rPr sz="1200" kern="0" spc="-70" dirty="0">
                <a:solidFill>
                  <a:srgbClr val="000000">
                    <a:alpha val="100000"/>
                  </a:srgbClr>
                </a:solidFill>
                <a:latin typeface="Wingdings"/>
                <a:ea typeface="Wingdings"/>
                <a:cs typeface="Wingdings"/>
              </a:rPr>
              <a:t>l</a:t>
            </a:r>
            <a:r>
              <a:rPr sz="1200" kern="0" spc="70" dirty="0">
                <a:solidFill>
                  <a:srgbClr val="000000">
                    <a:alpha val="100000"/>
                  </a:srgbClr>
                </a:solidFill>
                <a:latin typeface="Wingdings"/>
                <a:ea typeface="Wingdings"/>
                <a:cs typeface="Wingdings"/>
              </a:rPr>
              <a:t> </a:t>
            </a:r>
            <a:r>
              <a:rPr sz="1200" kern="0" spc="-70" dirty="0">
                <a:solidFill>
                  <a:srgbClr val="000000">
                    <a:alpha val="100000"/>
                  </a:srgbClr>
                </a:solidFill>
                <a:latin typeface="KaiTi"/>
                <a:ea typeface="KaiTi"/>
                <a:cs typeface="KaiTi"/>
              </a:rPr>
              <a:t>次氯酸盐比次氯酸</a:t>
            </a:r>
            <a:r>
              <a:rPr sz="1200" kern="0" spc="-80" dirty="0">
                <a:solidFill>
                  <a:srgbClr val="000000">
                    <a:alpha val="100000"/>
                  </a:srgbClr>
                </a:solidFill>
                <a:latin typeface="KaiTi"/>
                <a:ea typeface="KaiTi"/>
                <a:cs typeface="KaiTi"/>
              </a:rPr>
              <a:t>稳定。</a:t>
            </a:r>
            <a:endParaRPr sz="1200" dirty="0">
              <a:latin typeface="KaiTi"/>
              <a:ea typeface="KaiTi"/>
              <a:cs typeface="KaiTi"/>
            </a:endParaRPr>
          </a:p>
        </p:txBody>
      </p:sp>
      <p:sp>
        <p:nvSpPr>
          <p:cNvPr id="686" name="textbox 686"/>
          <p:cNvSpPr/>
          <p:nvPr/>
        </p:nvSpPr>
        <p:spPr>
          <a:xfrm>
            <a:off x="2341423" y="6114627"/>
            <a:ext cx="4991100" cy="759460"/>
          </a:xfrm>
          <a:prstGeom prst="rect">
            <a:avLst/>
          </a:prstGeom>
          <a:noFill/>
          <a:ln w="0" cap="flat">
            <a:noFill/>
            <a:prstDash val="solid"/>
            <a:miter lim="0"/>
          </a:ln>
        </p:spPr>
        <p:txBody>
          <a:bodyPr vert="horz" wrap="square" lIns="0" tIns="0" rIns="0" bIns="0"/>
          <a:lstStyle/>
          <a:p>
            <a:pPr algn="l" rtl="0" eaLnBrk="0">
              <a:lnSpc>
                <a:spcPct val="77995"/>
              </a:lnSpc>
              <a:tabLst/>
            </a:pPr>
            <a:endParaRPr sz="100" dirty="0">
              <a:latin typeface="Arial"/>
              <a:ea typeface="Arial"/>
              <a:cs typeface="Arial"/>
            </a:endParaRPr>
          </a:p>
          <a:p>
            <a:pPr marL="1752600" algn="l" rtl="0" eaLnBrk="0">
              <a:lnSpc>
                <a:spcPct val="91000"/>
              </a:lnSpc>
              <a:tabLst/>
            </a:pPr>
            <a:r>
              <a:rPr sz="1100" kern="0" spc="-10" dirty="0">
                <a:solidFill>
                  <a:srgbClr val="538135">
                    <a:alpha val="100000"/>
                  </a:srgbClr>
                </a:solidFill>
                <a:latin typeface="Times New Roman"/>
                <a:ea typeface="Times New Roman"/>
                <a:cs typeface="Times New Roman"/>
              </a:rPr>
              <a:t>H</a:t>
            </a:r>
            <a:r>
              <a:rPr sz="1000" kern="0" spc="-10" baseline="-5208" dirty="0">
                <a:solidFill>
                  <a:srgbClr val="538135">
                    <a:alpha val="100000"/>
                  </a:srgbClr>
                </a:solidFill>
                <a:latin typeface="Times New Roman"/>
                <a:ea typeface="Times New Roman"/>
                <a:cs typeface="Times New Roman"/>
              </a:rPr>
              <a:t>2</a:t>
            </a:r>
            <a:r>
              <a:rPr sz="600" kern="0" spc="30" dirty="0">
                <a:solidFill>
                  <a:srgbClr val="538135">
                    <a:alpha val="100000"/>
                  </a:srgbClr>
                </a:solidFill>
                <a:latin typeface="Times New Roman"/>
                <a:ea typeface="Times New Roman"/>
                <a:cs typeface="Times New Roman"/>
              </a:rPr>
              <a:t> </a:t>
            </a:r>
            <a:r>
              <a:rPr sz="1100" kern="0" spc="-10" dirty="0">
                <a:solidFill>
                  <a:srgbClr val="538135">
                    <a:alpha val="100000"/>
                  </a:srgbClr>
                </a:solidFill>
                <a:latin typeface="KaiTi"/>
                <a:ea typeface="KaiTi"/>
                <a:cs typeface="KaiTi"/>
              </a:rPr>
              <a:t>：氢气</a:t>
            </a:r>
            <a:r>
              <a:rPr sz="1100" kern="0" spc="-10" dirty="0">
                <a:solidFill>
                  <a:srgbClr val="538135">
                    <a:alpha val="100000"/>
                  </a:srgbClr>
                </a:solidFill>
                <a:latin typeface="KaiTi"/>
                <a:ea typeface="KaiTi"/>
                <a:cs typeface="KaiTi"/>
              </a:rPr>
              <a:t>    </a:t>
            </a:r>
            <a:r>
              <a:rPr sz="1100" kern="0" spc="-10" dirty="0">
                <a:solidFill>
                  <a:srgbClr val="538135">
                    <a:alpha val="100000"/>
                  </a:srgbClr>
                </a:solidFill>
                <a:latin typeface="Times New Roman"/>
                <a:ea typeface="Times New Roman"/>
                <a:cs typeface="Times New Roman"/>
              </a:rPr>
              <a:t>Cl</a:t>
            </a:r>
            <a:r>
              <a:rPr sz="1000" kern="0" spc="-10" baseline="-5208" dirty="0">
                <a:solidFill>
                  <a:srgbClr val="538135">
                    <a:alpha val="100000"/>
                  </a:srgbClr>
                </a:solidFill>
                <a:latin typeface="Times New Roman"/>
                <a:ea typeface="Times New Roman"/>
                <a:cs typeface="Times New Roman"/>
              </a:rPr>
              <a:t>2</a:t>
            </a:r>
            <a:r>
              <a:rPr sz="1100" kern="0" spc="-10" dirty="0">
                <a:solidFill>
                  <a:srgbClr val="538135">
                    <a:alpha val="100000"/>
                  </a:srgbClr>
                </a:solidFill>
                <a:latin typeface="KaiTi"/>
                <a:ea typeface="KaiTi"/>
                <a:cs typeface="KaiTi"/>
              </a:rPr>
              <a:t>：氯气</a:t>
            </a:r>
            <a:r>
              <a:rPr sz="1100" kern="0" spc="20" dirty="0">
                <a:solidFill>
                  <a:srgbClr val="538135">
                    <a:alpha val="100000"/>
                  </a:srgbClr>
                </a:solidFill>
                <a:latin typeface="KaiTi"/>
                <a:ea typeface="KaiTi"/>
                <a:cs typeface="KaiTi"/>
              </a:rPr>
              <a:t>    </a:t>
            </a:r>
            <a:r>
              <a:rPr sz="1100" kern="0" spc="-20" dirty="0">
                <a:solidFill>
                  <a:srgbClr val="538135">
                    <a:alpha val="100000"/>
                  </a:srgbClr>
                </a:solidFill>
                <a:latin typeface="Times New Roman"/>
                <a:ea typeface="Times New Roman"/>
                <a:cs typeface="Times New Roman"/>
              </a:rPr>
              <a:t>HCl</a:t>
            </a:r>
            <a:r>
              <a:rPr sz="1100" kern="0" spc="-20" dirty="0">
                <a:solidFill>
                  <a:srgbClr val="538135">
                    <a:alpha val="100000"/>
                  </a:srgbClr>
                </a:solidFill>
                <a:latin typeface="KaiTi"/>
                <a:ea typeface="KaiTi"/>
                <a:cs typeface="KaiTi"/>
              </a:rPr>
              <a:t>：氯化氢</a:t>
            </a:r>
            <a:endParaRPr sz="1100" dirty="0">
              <a:latin typeface="KaiTi"/>
              <a:ea typeface="KaiTi"/>
              <a:cs typeface="KaiTi"/>
            </a:endParaRPr>
          </a:p>
          <a:p>
            <a:pPr marL="19050" algn="l" rtl="0" eaLnBrk="0">
              <a:lnSpc>
                <a:spcPct val="86000"/>
              </a:lnSpc>
              <a:spcBef>
                <a:spcPts val="958"/>
              </a:spcBef>
              <a:tabLst/>
            </a:pPr>
            <a:r>
              <a:rPr sz="1200" kern="0" spc="-20" dirty="0">
                <a:solidFill>
                  <a:srgbClr val="000000">
                    <a:alpha val="100000"/>
                  </a:srgbClr>
                </a:solidFill>
                <a:latin typeface="Wingdings"/>
                <a:ea typeface="Wingdings"/>
                <a:cs typeface="Wingdings"/>
              </a:rPr>
              <a:t>l </a:t>
            </a:r>
            <a:r>
              <a:rPr sz="1200" u="sng" kern="0" spc="-560" dirty="0">
                <a:solidFill>
                  <a:srgbClr val="000000">
                    <a:alpha val="100000"/>
                  </a:srgbClr>
                </a:solidFill>
                <a:latin typeface="KaiTi"/>
                <a:ea typeface="KaiTi"/>
                <a:cs typeface="KaiTi"/>
              </a:rPr>
              <a:t> </a:t>
            </a:r>
            <a:r>
              <a:rPr sz="1200" u="sng" kern="0" spc="-20" dirty="0">
                <a:solidFill>
                  <a:srgbClr val="000000">
                    <a:alpha val="100000"/>
                  </a:srgbClr>
                </a:solidFill>
                <a:latin typeface="KaiTi"/>
                <a:ea typeface="KaiTi"/>
                <a:cs typeface="KaiTi"/>
              </a:rPr>
              <a:t>燃烧不一定要有氧气</a:t>
            </a:r>
            <a:r>
              <a:rPr sz="1200" u="sng" kern="0" spc="-30" dirty="0">
                <a:solidFill>
                  <a:srgbClr val="000000">
                    <a:alpha val="100000"/>
                  </a:srgbClr>
                </a:solidFill>
                <a:latin typeface="KaiTi"/>
                <a:ea typeface="KaiTi"/>
                <a:cs typeface="KaiTi"/>
              </a:rPr>
              <a:t>参加</a:t>
            </a:r>
            <a:r>
              <a:rPr sz="1200" kern="0" spc="-30" dirty="0">
                <a:solidFill>
                  <a:srgbClr val="000000">
                    <a:alpha val="100000"/>
                  </a:srgbClr>
                </a:solidFill>
                <a:latin typeface="KaiTi"/>
                <a:ea typeface="KaiTi"/>
                <a:cs typeface="KaiTi"/>
              </a:rPr>
              <a:t>，任何发光发热的剧烈化学反应都可叫燃烧。</a:t>
            </a:r>
            <a:endParaRPr sz="1200" dirty="0">
              <a:latin typeface="KaiTi"/>
              <a:ea typeface="KaiTi"/>
              <a:cs typeface="KaiTi"/>
            </a:endParaRPr>
          </a:p>
          <a:p>
            <a:pPr algn="l" rtl="0" eaLnBrk="0">
              <a:lnSpc>
                <a:spcPct val="101000"/>
              </a:lnSpc>
              <a:tabLst/>
            </a:pPr>
            <a:endParaRPr sz="900" dirty="0">
              <a:latin typeface="Arial"/>
              <a:ea typeface="Arial"/>
              <a:cs typeface="Arial"/>
            </a:endParaRPr>
          </a:p>
          <a:p>
            <a:pPr marL="12700" algn="l" rtl="0" eaLnBrk="0">
              <a:lnSpc>
                <a:spcPct val="90000"/>
              </a:lnSpc>
              <a:spcBef>
                <a:spcPts val="2"/>
              </a:spcBef>
              <a:tabLst/>
            </a:pPr>
            <a:r>
              <a:rPr sz="1200" b="1" kern="0" spc="-20" dirty="0">
                <a:solidFill>
                  <a:srgbClr val="000000">
                    <a:alpha val="100000"/>
                  </a:srgbClr>
                </a:solidFill>
                <a:latin typeface="Times New Roman"/>
                <a:ea typeface="Times New Roman"/>
                <a:cs typeface="Times New Roman"/>
              </a:rPr>
              <a:t>(3)  </a:t>
            </a:r>
            <a:r>
              <a:rPr sz="1200" b="1" kern="0" spc="-20" dirty="0">
                <a:solidFill>
                  <a:srgbClr val="000000">
                    <a:alpha val="100000"/>
                  </a:srgbClr>
                </a:solidFill>
                <a:latin typeface="KaiTi"/>
                <a:ea typeface="KaiTi"/>
                <a:cs typeface="KaiTi"/>
              </a:rPr>
              <a:t>氯水：</a:t>
            </a:r>
            <a:r>
              <a:rPr sz="1200" kern="0" spc="-20" dirty="0">
                <a:solidFill>
                  <a:srgbClr val="000000">
                    <a:alpha val="100000"/>
                  </a:srgbClr>
                </a:solidFill>
                <a:latin typeface="KaiTi"/>
                <a:ea typeface="KaiTi"/>
                <a:cs typeface="KaiTi"/>
              </a:rPr>
              <a:t>氯气的水溶液叫氯</a:t>
            </a:r>
            <a:r>
              <a:rPr sz="1200" kern="0" spc="-30" dirty="0">
                <a:solidFill>
                  <a:srgbClr val="000000">
                    <a:alpha val="100000"/>
                  </a:srgbClr>
                </a:solidFill>
                <a:latin typeface="KaiTi"/>
                <a:ea typeface="KaiTi"/>
                <a:cs typeface="KaiTi"/>
              </a:rPr>
              <a:t>水，氯水中溶有氯气而呈黄绿色。</a:t>
            </a:r>
            <a:endParaRPr sz="1200" dirty="0">
              <a:latin typeface="KaiTi"/>
              <a:ea typeface="KaiTi"/>
              <a:cs typeface="KaiTi"/>
            </a:endParaRPr>
          </a:p>
        </p:txBody>
      </p:sp>
      <p:pic>
        <p:nvPicPr>
          <p:cNvPr id="688" name="picture 688"/>
          <p:cNvPicPr>
            <a:picLocks noChangeAspect="1"/>
          </p:cNvPicPr>
          <p:nvPr/>
        </p:nvPicPr>
        <p:blipFill>
          <a:blip r:embed="rId2"/>
          <a:stretch>
            <a:fillRect/>
          </a:stretch>
        </p:blipFill>
        <p:spPr>
          <a:xfrm rot="21600000">
            <a:off x="4393565" y="6969760"/>
            <a:ext cx="1898141" cy="251459"/>
          </a:xfrm>
          <a:prstGeom prst="rect">
            <a:avLst/>
          </a:prstGeom>
        </p:spPr>
      </p:pic>
      <p:pic>
        <p:nvPicPr>
          <p:cNvPr id="690" name="picture 690"/>
          <p:cNvPicPr>
            <a:picLocks noChangeAspect="1"/>
          </p:cNvPicPr>
          <p:nvPr/>
        </p:nvPicPr>
        <p:blipFill>
          <a:blip r:embed="rId3"/>
          <a:stretch>
            <a:fillRect/>
          </a:stretch>
        </p:blipFill>
        <p:spPr>
          <a:xfrm rot="21600000">
            <a:off x="4744974" y="5740971"/>
            <a:ext cx="1200645" cy="287464"/>
          </a:xfrm>
          <a:prstGeom prst="rect">
            <a:avLst/>
          </a:prstGeom>
        </p:spPr>
      </p:pic>
      <p:sp>
        <p:nvSpPr>
          <p:cNvPr id="692" name="textbox 692"/>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694" name="path 694"/>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696" name="textbox 696"/>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20" dirty="0">
                <a:solidFill>
                  <a:srgbClr val="000000">
                    <a:alpha val="100000"/>
                  </a:srgbClr>
                </a:solidFill>
                <a:latin typeface="Times New Roman"/>
                <a:ea typeface="Times New Roman"/>
                <a:cs typeface="Times New Roman"/>
              </a:rPr>
              <a:t>-</a:t>
            </a:r>
            <a:r>
              <a:rPr sz="900" kern="0" spc="3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27</a:t>
            </a:r>
            <a:r>
              <a:rPr sz="900" kern="0" spc="4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8" name="rect 698"/>
          <p:cNvSpPr/>
          <p:nvPr/>
        </p:nvSpPr>
        <p:spPr>
          <a:xfrm>
            <a:off x="2348027" y="7465822"/>
            <a:ext cx="1159764" cy="198120"/>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700" name="textbox 700"/>
          <p:cNvSpPr/>
          <p:nvPr/>
        </p:nvSpPr>
        <p:spPr>
          <a:xfrm>
            <a:off x="2334108" y="6619265"/>
            <a:ext cx="5917565" cy="2837180"/>
          </a:xfrm>
          <a:prstGeom prst="rect">
            <a:avLst/>
          </a:prstGeom>
          <a:noFill/>
          <a:ln w="0" cap="flat">
            <a:noFill/>
            <a:prstDash val="solid"/>
            <a:miter lim="0"/>
          </a:ln>
        </p:spPr>
        <p:txBody>
          <a:bodyPr vert="horz" wrap="square" lIns="0" tIns="0" rIns="0" bIns="0"/>
          <a:lstStyle/>
          <a:p>
            <a:pPr algn="l" rtl="0" eaLnBrk="0">
              <a:lnSpc>
                <a:spcPct val="87166"/>
              </a:lnSpc>
              <a:tabLst/>
            </a:pPr>
            <a:endParaRPr sz="100" dirty="0">
              <a:latin typeface="Arial"/>
              <a:ea typeface="Arial"/>
              <a:cs typeface="Arial"/>
            </a:endParaRPr>
          </a:p>
          <a:p>
            <a:pPr marL="26669" algn="l" rtl="0" eaLnBrk="0">
              <a:lnSpc>
                <a:spcPct val="90000"/>
              </a:lnSpc>
              <a:tabLst/>
            </a:pPr>
            <a:r>
              <a:rPr sz="1200" kern="0" spc="0" dirty="0">
                <a:solidFill>
                  <a:srgbClr val="000000">
                    <a:alpha val="100000"/>
                  </a:srgbClr>
                </a:solidFill>
                <a:latin typeface="Wingdings"/>
                <a:ea typeface="Wingdings"/>
                <a:cs typeface="Wingdings"/>
              </a:rPr>
              <a:t>l </a:t>
            </a:r>
            <a:r>
              <a:rPr sz="1200" kern="0" spc="0" dirty="0">
                <a:solidFill>
                  <a:srgbClr val="000000">
                    <a:alpha val="100000"/>
                  </a:srgbClr>
                </a:solidFill>
                <a:latin typeface="KaiTi"/>
                <a:ea typeface="KaiTi"/>
                <a:cs typeface="KaiTi"/>
              </a:rPr>
              <a:t>氯气有毒，不能排</a:t>
            </a:r>
            <a:r>
              <a:rPr sz="1200" kern="0" spc="-10" dirty="0">
                <a:solidFill>
                  <a:srgbClr val="000000">
                    <a:alpha val="100000"/>
                  </a:srgbClr>
                </a:solidFill>
                <a:latin typeface="KaiTi"/>
                <a:ea typeface="KaiTi"/>
                <a:cs typeface="KaiTi"/>
              </a:rPr>
              <a:t>放到空气中，要用</a:t>
            </a:r>
            <a:r>
              <a:rPr sz="1200" kern="0" spc="-32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NaOH</a:t>
            </a:r>
            <a:r>
              <a:rPr sz="1200" kern="0" spc="10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溶液吸收多余的</a:t>
            </a:r>
            <a:r>
              <a:rPr sz="1200" kern="0" spc="-25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Cl</a:t>
            </a:r>
            <a:r>
              <a:rPr sz="1200" kern="0" spc="-10" baseline="-4340"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KaiTi"/>
                <a:ea typeface="KaiTi"/>
                <a:cs typeface="KaiTi"/>
              </a:rPr>
              <a:t>。</a:t>
            </a:r>
            <a:endParaRPr sz="1200" dirty="0">
              <a:latin typeface="KaiTi"/>
              <a:ea typeface="KaiTi"/>
              <a:cs typeface="KaiTi"/>
            </a:endParaRPr>
          </a:p>
          <a:p>
            <a:pPr marL="26669" algn="l" rtl="0" eaLnBrk="0">
              <a:lnSpc>
                <a:spcPct val="90000"/>
              </a:lnSpc>
              <a:spcBef>
                <a:spcPts val="1044"/>
              </a:spcBef>
              <a:tabLst/>
            </a:pPr>
            <a:r>
              <a:rPr sz="1200" kern="0" spc="-20" dirty="0">
                <a:solidFill>
                  <a:srgbClr val="000000">
                    <a:alpha val="100000"/>
                  </a:srgbClr>
                </a:solidFill>
                <a:latin typeface="Wingdings"/>
                <a:ea typeface="Wingdings"/>
                <a:cs typeface="Wingdings"/>
              </a:rPr>
              <a:t>l </a:t>
            </a:r>
            <a:r>
              <a:rPr sz="1200" kern="0" spc="-20" dirty="0">
                <a:solidFill>
                  <a:srgbClr val="000000">
                    <a:alpha val="100000"/>
                  </a:srgbClr>
                </a:solidFill>
                <a:latin typeface="KaiTi"/>
                <a:ea typeface="KaiTi"/>
                <a:cs typeface="KaiTi"/>
              </a:rPr>
              <a:t>如果需要干燥制备</a:t>
            </a:r>
            <a:r>
              <a:rPr sz="1200" kern="0" spc="-30" dirty="0">
                <a:solidFill>
                  <a:srgbClr val="000000">
                    <a:alpha val="100000"/>
                  </a:srgbClr>
                </a:solidFill>
                <a:latin typeface="KaiTi"/>
                <a:ea typeface="KaiTi"/>
                <a:cs typeface="KaiTi"/>
              </a:rPr>
              <a:t>后的氯气，可用</a:t>
            </a:r>
            <a:r>
              <a:rPr sz="1200" u="sng" kern="0" spc="-30" dirty="0">
                <a:solidFill>
                  <a:srgbClr val="EE0000">
                    <a:alpha val="100000"/>
                  </a:srgbClr>
                </a:solidFill>
                <a:latin typeface="KaiTi"/>
                <a:ea typeface="KaiTi"/>
                <a:cs typeface="KaiTi"/>
              </a:rPr>
              <a:t>浓硫酸</a:t>
            </a:r>
            <a:r>
              <a:rPr sz="1200" kern="0" spc="-30" dirty="0">
                <a:solidFill>
                  <a:srgbClr val="000000">
                    <a:alpha val="100000"/>
                  </a:srgbClr>
                </a:solidFill>
                <a:latin typeface="KaiTi"/>
                <a:ea typeface="KaiTi"/>
                <a:cs typeface="KaiTi"/>
              </a:rPr>
              <a:t>作为</a:t>
            </a:r>
            <a:r>
              <a:rPr sz="1200" kern="0" spc="-260" dirty="0">
                <a:solidFill>
                  <a:srgbClr val="000000">
                    <a:alpha val="100000"/>
                  </a:srgbClr>
                </a:solidFill>
                <a:latin typeface="KaiTi"/>
                <a:ea typeface="KaiTi"/>
                <a:cs typeface="KaiTi"/>
              </a:rPr>
              <a:t> </a:t>
            </a:r>
            <a:r>
              <a:rPr sz="1200" kern="0" spc="-30" dirty="0">
                <a:solidFill>
                  <a:srgbClr val="000000">
                    <a:alpha val="100000"/>
                  </a:srgbClr>
                </a:solidFill>
                <a:latin typeface="Times New Roman"/>
                <a:ea typeface="Times New Roman"/>
                <a:cs typeface="Times New Roman"/>
              </a:rPr>
              <a:t>Cl</a:t>
            </a:r>
            <a:r>
              <a:rPr sz="1200" kern="0" spc="-30" baseline="-4340" dirty="0">
                <a:solidFill>
                  <a:srgbClr val="000000">
                    <a:alpha val="100000"/>
                  </a:srgbClr>
                </a:solidFill>
                <a:latin typeface="Times New Roman"/>
                <a:ea typeface="Times New Roman"/>
                <a:cs typeface="Times New Roman"/>
              </a:rPr>
              <a:t>2</a:t>
            </a:r>
            <a:r>
              <a:rPr sz="700" kern="0" spc="-30" dirty="0">
                <a:solidFill>
                  <a:srgbClr val="000000">
                    <a:alpha val="100000"/>
                  </a:srgbClr>
                </a:solidFill>
                <a:latin typeface="Times New Roman"/>
                <a:ea typeface="Times New Roman"/>
                <a:cs typeface="Times New Roman"/>
              </a:rPr>
              <a:t>  </a:t>
            </a:r>
            <a:r>
              <a:rPr sz="1200" kern="0" spc="-30" dirty="0">
                <a:solidFill>
                  <a:srgbClr val="000000">
                    <a:alpha val="100000"/>
                  </a:srgbClr>
                </a:solidFill>
                <a:latin typeface="KaiTi"/>
                <a:ea typeface="KaiTi"/>
                <a:cs typeface="KaiTi"/>
              </a:rPr>
              <a:t>的干燥剂。</a:t>
            </a:r>
            <a:endParaRPr sz="1200" dirty="0">
              <a:latin typeface="KaiTi"/>
              <a:ea typeface="KaiTi"/>
              <a:cs typeface="KaiTi"/>
            </a:endParaRPr>
          </a:p>
          <a:p>
            <a:pPr algn="l" rtl="0" eaLnBrk="0">
              <a:lnSpc>
                <a:spcPct val="114000"/>
              </a:lnSpc>
              <a:tabLst/>
            </a:pPr>
            <a:endParaRPr sz="1000" dirty="0">
              <a:latin typeface="Arial"/>
              <a:ea typeface="Arial"/>
              <a:cs typeface="Arial"/>
            </a:endParaRPr>
          </a:p>
          <a:p>
            <a:pPr algn="l" rtl="0" eaLnBrk="0">
              <a:lnSpc>
                <a:spcPct val="114000"/>
              </a:lnSpc>
              <a:tabLst/>
            </a:pPr>
            <a:endParaRPr sz="1000" dirty="0">
              <a:latin typeface="Arial"/>
              <a:ea typeface="Arial"/>
              <a:cs typeface="Arial"/>
            </a:endParaRPr>
          </a:p>
          <a:p>
            <a:pPr marL="19050" algn="l" rtl="0" eaLnBrk="0">
              <a:lnSpc>
                <a:spcPct val="90000"/>
              </a:lnSpc>
              <a:spcBef>
                <a:spcPts val="365"/>
              </a:spcBef>
              <a:tabLst/>
            </a:pPr>
            <a:r>
              <a:rPr sz="1200" b="1" kern="0" spc="-20" dirty="0">
                <a:solidFill>
                  <a:srgbClr val="000000">
                    <a:alpha val="100000"/>
                  </a:srgbClr>
                </a:solidFill>
                <a:latin typeface="KaiTi"/>
                <a:ea typeface="KaiTi"/>
                <a:cs typeface="KaiTi"/>
              </a:rPr>
              <a:t>知识点</a:t>
            </a:r>
            <a:r>
              <a:rPr sz="1200" kern="0" spc="-210" dirty="0">
                <a:solidFill>
                  <a:srgbClr val="000000">
                    <a:alpha val="100000"/>
                  </a:srgbClr>
                </a:solidFill>
                <a:latin typeface="KaiTi"/>
                <a:ea typeface="KaiTi"/>
                <a:cs typeface="KaiTi"/>
              </a:rPr>
              <a:t> </a:t>
            </a:r>
            <a:r>
              <a:rPr sz="1200" b="1" kern="0" spc="-20" dirty="0">
                <a:solidFill>
                  <a:srgbClr val="000000">
                    <a:alpha val="100000"/>
                  </a:srgbClr>
                </a:solidFill>
                <a:latin typeface="Times New Roman"/>
                <a:ea typeface="Times New Roman"/>
                <a:cs typeface="Times New Roman"/>
              </a:rPr>
              <a:t>8-2</a:t>
            </a:r>
            <a:r>
              <a:rPr sz="1200" b="1" kern="0" spc="-20" dirty="0">
                <a:solidFill>
                  <a:srgbClr val="000000">
                    <a:alpha val="100000"/>
                  </a:srgbClr>
                </a:solidFill>
                <a:latin typeface="KaiTi"/>
                <a:ea typeface="KaiTi"/>
                <a:cs typeface="KaiTi"/>
              </a:rPr>
              <a:t>：盐酸</a:t>
            </a:r>
            <a:endParaRPr sz="1200" dirty="0">
              <a:latin typeface="KaiTi"/>
              <a:ea typeface="KaiTi"/>
              <a:cs typeface="KaiTi"/>
            </a:endParaRPr>
          </a:p>
          <a:p>
            <a:pPr marL="22225" indent="635" algn="l" rtl="0" eaLnBrk="0">
              <a:lnSpc>
                <a:spcPct val="155000"/>
              </a:lnSpc>
              <a:spcBef>
                <a:spcPts val="234"/>
              </a:spcBef>
              <a:tabLst/>
            </a:pPr>
            <a:r>
              <a:rPr sz="1200" kern="0" spc="0" dirty="0">
                <a:solidFill>
                  <a:srgbClr val="0101FF">
                    <a:alpha val="100000"/>
                  </a:srgbClr>
                </a:solidFill>
                <a:latin typeface="Times New Roman"/>
                <a:ea typeface="Times New Roman"/>
                <a:cs typeface="Times New Roman"/>
              </a:rPr>
              <a:t>8-2-1  </a:t>
            </a:r>
            <a:r>
              <a:rPr sz="1200" kern="0" spc="0" dirty="0">
                <a:solidFill>
                  <a:srgbClr val="0101FF">
                    <a:alpha val="100000"/>
                  </a:srgbClr>
                </a:solidFill>
                <a:latin typeface="KaiTi"/>
                <a:ea typeface="KaiTi"/>
                <a:cs typeface="KaiTi"/>
              </a:rPr>
              <a:t>盐酸的物理性质</a:t>
            </a:r>
            <a:r>
              <a:rPr sz="1200" kern="0" spc="0" dirty="0">
                <a:solidFill>
                  <a:srgbClr val="000000">
                    <a:alpha val="100000"/>
                  </a:srgbClr>
                </a:solidFill>
                <a:latin typeface="KaiTi"/>
                <a:ea typeface="KaiTi"/>
                <a:cs typeface="KaiTi"/>
              </a:rPr>
              <a:t>：盐酸是氯化氢的水溶液，纯净的盐酸无</a:t>
            </a:r>
            <a:r>
              <a:rPr sz="1200" kern="0" spc="-10" dirty="0">
                <a:solidFill>
                  <a:srgbClr val="000000">
                    <a:alpha val="100000"/>
                  </a:srgbClr>
                </a:solidFill>
                <a:latin typeface="KaiTi"/>
                <a:ea typeface="KaiTi"/>
                <a:cs typeface="KaiTi"/>
              </a:rPr>
              <a:t>色，有刺激性气味，有酸</a:t>
            </a:r>
            <a:r>
              <a:rPr sz="1200" kern="0" spc="-10" dirty="0">
                <a:solidFill>
                  <a:srgbClr val="000000">
                    <a:alpha val="100000"/>
                  </a:srgbClr>
                </a:solidFill>
                <a:latin typeface="KaiTi"/>
                <a:ea typeface="KaiTi"/>
                <a:cs typeface="KaiTi"/>
              </a:rPr>
              <a:t>味，浓盐酸中挥发出来的氯化氢气体与空气中的水结合，生成白雾。</a:t>
            </a:r>
            <a:endParaRPr sz="1200" dirty="0">
              <a:latin typeface="KaiTi"/>
              <a:ea typeface="KaiTi"/>
              <a:cs typeface="KaiTi"/>
            </a:endParaRPr>
          </a:p>
          <a:p>
            <a:pPr marL="22860" algn="l" rtl="0" eaLnBrk="0">
              <a:lnSpc>
                <a:spcPct val="90000"/>
              </a:lnSpc>
              <a:spcBef>
                <a:spcPts val="1003"/>
              </a:spcBef>
              <a:tabLst/>
            </a:pPr>
            <a:r>
              <a:rPr sz="1200" kern="0" spc="-10" dirty="0">
                <a:solidFill>
                  <a:srgbClr val="0101FF">
                    <a:alpha val="100000"/>
                  </a:srgbClr>
                </a:solidFill>
                <a:latin typeface="Times New Roman"/>
                <a:ea typeface="Times New Roman"/>
                <a:cs typeface="Times New Roman"/>
              </a:rPr>
              <a:t>8-2-2  </a:t>
            </a:r>
            <a:r>
              <a:rPr sz="1200" kern="0" spc="-10" dirty="0">
                <a:solidFill>
                  <a:srgbClr val="0101FF">
                    <a:alpha val="100000"/>
                  </a:srgbClr>
                </a:solidFill>
                <a:latin typeface="KaiTi"/>
                <a:ea typeface="KaiTi"/>
                <a:cs typeface="KaiTi"/>
              </a:rPr>
              <a:t>盐酸的化学性质</a:t>
            </a:r>
            <a:r>
              <a:rPr sz="1200" kern="0" spc="-10" dirty="0">
                <a:solidFill>
                  <a:srgbClr val="000000">
                    <a:alpha val="100000"/>
                  </a:srgbClr>
                </a:solidFill>
                <a:latin typeface="KaiTi"/>
                <a:ea typeface="KaiTi"/>
                <a:cs typeface="KaiTi"/>
              </a:rPr>
              <a:t>：</a:t>
            </a:r>
            <a:endParaRPr sz="1200" dirty="0">
              <a:latin typeface="KaiTi"/>
              <a:ea typeface="KaiTi"/>
              <a:cs typeface="KaiTi"/>
            </a:endParaRPr>
          </a:p>
          <a:p>
            <a:pPr marL="19685" algn="l" rtl="0" eaLnBrk="0">
              <a:lnSpc>
                <a:spcPct val="90000"/>
              </a:lnSpc>
              <a:spcBef>
                <a:spcPts val="1044"/>
              </a:spcBef>
              <a:tabLst/>
            </a:pPr>
            <a:r>
              <a:rPr sz="1200" kern="0" spc="0" dirty="0">
                <a:solidFill>
                  <a:srgbClr val="000000">
                    <a:alpha val="100000"/>
                  </a:srgbClr>
                </a:solidFill>
                <a:latin typeface="Times New Roman"/>
                <a:ea typeface="Times New Roman"/>
                <a:cs typeface="Times New Roman"/>
              </a:rPr>
              <a:t>(1)  </a:t>
            </a:r>
            <a:r>
              <a:rPr sz="1200" kern="0" spc="0" dirty="0">
                <a:solidFill>
                  <a:srgbClr val="000000">
                    <a:alpha val="100000"/>
                  </a:srgbClr>
                </a:solidFill>
                <a:latin typeface="KaiTi"/>
                <a:ea typeface="KaiTi"/>
                <a:cs typeface="KaiTi"/>
              </a:rPr>
              <a:t>盐酸具有酸的通性，</a:t>
            </a:r>
            <a:r>
              <a:rPr sz="1200" kern="0" spc="0" dirty="0">
                <a:solidFill>
                  <a:srgbClr val="000000">
                    <a:alpha val="100000"/>
                  </a:srgbClr>
                </a:solidFill>
                <a:latin typeface="Times New Roman"/>
                <a:ea typeface="Times New Roman"/>
                <a:cs typeface="Times New Roman"/>
              </a:rPr>
              <a:t>pH&lt;</a:t>
            </a:r>
            <a:r>
              <a:rPr sz="1200" kern="0" spc="-10" dirty="0">
                <a:solidFill>
                  <a:srgbClr val="000000">
                    <a:alpha val="100000"/>
                  </a:srgbClr>
                </a:solidFill>
                <a:latin typeface="Times New Roman"/>
                <a:ea typeface="Times New Roman"/>
                <a:cs typeface="Times New Roman"/>
              </a:rPr>
              <a:t> 7</a:t>
            </a:r>
            <a:endParaRPr sz="1200" dirty="0">
              <a:latin typeface="Times New Roman"/>
              <a:ea typeface="Times New Roman"/>
              <a:cs typeface="Times New Roman"/>
            </a:endParaRPr>
          </a:p>
          <a:p>
            <a:pPr marL="12700" algn="l" rtl="0" eaLnBrk="0">
              <a:lnSpc>
                <a:spcPct val="87000"/>
              </a:lnSpc>
              <a:spcBef>
                <a:spcPts val="1048"/>
              </a:spcBef>
              <a:tabLst/>
            </a:pPr>
            <a:r>
              <a:rPr sz="1200" kern="0" spc="0" dirty="0">
                <a:solidFill>
                  <a:srgbClr val="000000">
                    <a:alpha val="100000"/>
                  </a:srgbClr>
                </a:solidFill>
                <a:latin typeface="Times New Roman"/>
                <a:ea typeface="Times New Roman"/>
                <a:cs typeface="Times New Roman"/>
              </a:rPr>
              <a:t>——</a:t>
            </a:r>
            <a:r>
              <a:rPr sz="1200" kern="0" spc="0" dirty="0">
                <a:solidFill>
                  <a:srgbClr val="000000">
                    <a:alpha val="100000"/>
                  </a:srgbClr>
                </a:solidFill>
                <a:latin typeface="KaiTi"/>
                <a:ea typeface="KaiTi"/>
                <a:cs typeface="KaiTi"/>
              </a:rPr>
              <a:t>紫色的石蕊试液遇到盐酸变成红色，无色的酚酞试液遇到盐酸不变</a:t>
            </a:r>
            <a:r>
              <a:rPr sz="1200" kern="0" spc="-10" dirty="0">
                <a:solidFill>
                  <a:srgbClr val="000000">
                    <a:alpha val="100000"/>
                  </a:srgbClr>
                </a:solidFill>
                <a:latin typeface="KaiTi"/>
                <a:ea typeface="KaiTi"/>
                <a:cs typeface="KaiTi"/>
              </a:rPr>
              <a:t>色</a:t>
            </a:r>
            <a:endParaRPr sz="1200" dirty="0">
              <a:latin typeface="KaiTi"/>
              <a:ea typeface="KaiTi"/>
              <a:cs typeface="KaiTi"/>
            </a:endParaRPr>
          </a:p>
          <a:p>
            <a:pPr algn="l" rtl="0" eaLnBrk="0">
              <a:lnSpc>
                <a:spcPct val="100000"/>
              </a:lnSpc>
              <a:tabLst/>
            </a:pPr>
            <a:endParaRPr sz="900" dirty="0">
              <a:latin typeface="Arial"/>
              <a:ea typeface="Arial"/>
              <a:cs typeface="Arial"/>
            </a:endParaRPr>
          </a:p>
          <a:p>
            <a:pPr marL="19685" algn="l" rtl="0" eaLnBrk="0">
              <a:lnSpc>
                <a:spcPct val="89000"/>
              </a:lnSpc>
              <a:spcBef>
                <a:spcPts val="2"/>
              </a:spcBef>
              <a:tabLst/>
            </a:pPr>
            <a:r>
              <a:rPr sz="1200" kern="0" spc="-20" dirty="0">
                <a:solidFill>
                  <a:srgbClr val="000000">
                    <a:alpha val="100000"/>
                  </a:srgbClr>
                </a:solidFill>
                <a:latin typeface="Times New Roman"/>
                <a:ea typeface="Times New Roman"/>
                <a:cs typeface="Times New Roman"/>
              </a:rPr>
              <a:t>(2)  </a:t>
            </a:r>
            <a:r>
              <a:rPr sz="1200" kern="0" spc="-20" dirty="0">
                <a:solidFill>
                  <a:srgbClr val="000000">
                    <a:alpha val="100000"/>
                  </a:srgbClr>
                </a:solidFill>
                <a:latin typeface="KaiTi"/>
                <a:ea typeface="KaiTi"/>
                <a:cs typeface="KaiTi"/>
              </a:rPr>
              <a:t>盐酸与</a:t>
            </a:r>
            <a:r>
              <a:rPr sz="1200" u="sng" kern="0" spc="-20" dirty="0">
                <a:solidFill>
                  <a:srgbClr val="000000">
                    <a:alpha val="100000"/>
                  </a:srgbClr>
                </a:solidFill>
                <a:latin typeface="KaiTi"/>
                <a:ea typeface="KaiTi"/>
                <a:cs typeface="KaiTi"/>
              </a:rPr>
              <a:t>活泼金属</a:t>
            </a:r>
            <a:r>
              <a:rPr sz="1200" kern="0" spc="-20" dirty="0">
                <a:solidFill>
                  <a:srgbClr val="000000">
                    <a:alpha val="100000"/>
                  </a:srgbClr>
                </a:solidFill>
                <a:latin typeface="KaiTi"/>
                <a:ea typeface="KaiTi"/>
                <a:cs typeface="KaiTi"/>
              </a:rPr>
              <a:t>的反应：能与锌、铁等活泼</a:t>
            </a:r>
            <a:r>
              <a:rPr sz="1200" kern="0" spc="-30" dirty="0">
                <a:solidFill>
                  <a:srgbClr val="000000">
                    <a:alpha val="100000"/>
                  </a:srgbClr>
                </a:solidFill>
                <a:latin typeface="KaiTi"/>
                <a:ea typeface="KaiTi"/>
                <a:cs typeface="KaiTi"/>
              </a:rPr>
              <a:t>金属反应，生成氢气。</a:t>
            </a:r>
            <a:endParaRPr sz="1200" dirty="0">
              <a:latin typeface="KaiTi"/>
              <a:ea typeface="KaiTi"/>
              <a:cs typeface="KaiTi"/>
            </a:endParaRPr>
          </a:p>
        </p:txBody>
      </p:sp>
      <p:sp>
        <p:nvSpPr>
          <p:cNvPr id="702" name="textbox 702"/>
          <p:cNvSpPr/>
          <p:nvPr/>
        </p:nvSpPr>
        <p:spPr>
          <a:xfrm>
            <a:off x="2341575" y="4517415"/>
            <a:ext cx="6002020" cy="1343660"/>
          </a:xfrm>
          <a:prstGeom prst="rect">
            <a:avLst/>
          </a:prstGeom>
          <a:noFill/>
          <a:ln w="0" cap="flat">
            <a:noFill/>
            <a:prstDash val="solid"/>
            <a:miter lim="0"/>
          </a:ln>
        </p:spPr>
        <p:txBody>
          <a:bodyPr vert="horz" wrap="square" lIns="0" tIns="0" rIns="0" bIns="0"/>
          <a:lstStyle/>
          <a:p>
            <a:pPr algn="l" rtl="0" eaLnBrk="0">
              <a:lnSpc>
                <a:spcPct val="87444"/>
              </a:lnSpc>
              <a:tabLst/>
            </a:pPr>
            <a:endParaRPr sz="100" dirty="0">
              <a:latin typeface="Arial"/>
              <a:ea typeface="Arial"/>
              <a:cs typeface="Arial"/>
            </a:endParaRPr>
          </a:p>
          <a:p>
            <a:pPr marL="12700" algn="l" rtl="0" eaLnBrk="0">
              <a:lnSpc>
                <a:spcPct val="89000"/>
              </a:lnSpc>
              <a:tabLst/>
            </a:pPr>
            <a:r>
              <a:rPr sz="1200" kern="0" spc="-20" dirty="0">
                <a:solidFill>
                  <a:srgbClr val="000000">
                    <a:alpha val="100000"/>
                  </a:srgbClr>
                </a:solidFill>
                <a:latin typeface="Times New Roman"/>
                <a:ea typeface="Times New Roman"/>
                <a:cs typeface="Times New Roman"/>
              </a:rPr>
              <a:t>(4)  </a:t>
            </a:r>
            <a:r>
              <a:rPr sz="1200" kern="0" spc="-20" dirty="0">
                <a:solidFill>
                  <a:srgbClr val="000000">
                    <a:alpha val="100000"/>
                  </a:srgbClr>
                </a:solidFill>
                <a:latin typeface="KaiTi"/>
                <a:ea typeface="KaiTi"/>
                <a:cs typeface="KaiTi"/>
              </a:rPr>
              <a:t>漂白粉：漂白粉的有效成分是</a:t>
            </a:r>
            <a:r>
              <a:rPr sz="1200" u="sng" kern="0" spc="-20" dirty="0">
                <a:solidFill>
                  <a:srgbClr val="000000">
                    <a:alpha val="100000"/>
                  </a:srgbClr>
                </a:solidFill>
                <a:latin typeface="KaiTi"/>
                <a:ea typeface="KaiTi"/>
                <a:cs typeface="KaiTi"/>
              </a:rPr>
              <a:t>次氯酸钙</a:t>
            </a:r>
            <a:r>
              <a:rPr sz="1200" kern="0" spc="-20" dirty="0">
                <a:solidFill>
                  <a:srgbClr val="000000">
                    <a:alpha val="100000"/>
                  </a:srgbClr>
                </a:solidFill>
                <a:latin typeface="KaiTi"/>
                <a:ea typeface="KaiTi"/>
                <a:cs typeface="KaiTi"/>
              </a:rPr>
              <a:t>。漂白</a:t>
            </a:r>
            <a:r>
              <a:rPr sz="1200" kern="0" spc="-30" dirty="0">
                <a:solidFill>
                  <a:srgbClr val="000000">
                    <a:alpha val="100000"/>
                  </a:srgbClr>
                </a:solidFill>
                <a:latin typeface="KaiTi"/>
                <a:ea typeface="KaiTi"/>
                <a:cs typeface="KaiTi"/>
              </a:rPr>
              <a:t>粉需要密封保存。</a:t>
            </a:r>
            <a:endParaRPr sz="1200" dirty="0">
              <a:latin typeface="KaiTi"/>
              <a:ea typeface="KaiTi"/>
              <a:cs typeface="KaiTi"/>
            </a:endParaRPr>
          </a:p>
          <a:p>
            <a:pPr marL="13334" indent="27940" algn="l" rtl="0" eaLnBrk="0">
              <a:lnSpc>
                <a:spcPct val="170000"/>
              </a:lnSpc>
              <a:spcBef>
                <a:spcPts val="241"/>
              </a:spcBef>
              <a:tabLst>
                <a:tab pos="464819" algn="l"/>
              </a:tabLst>
            </a:pPr>
            <a:r>
              <a:rPr sz="1200" b="1" u="sng" kern="0" spc="-20" dirty="0">
                <a:solidFill>
                  <a:srgbClr val="EE0000">
                    <a:alpha val="100000"/>
                  </a:srgbClr>
                </a:solidFill>
                <a:latin typeface="KaiTi"/>
                <a:ea typeface="KaiTi"/>
                <a:cs typeface="KaiTi"/>
              </a:rPr>
              <a:t>!</a:t>
            </a:r>
            <a:r>
              <a:rPr sz="1200" u="sng" kern="0" spc="210" dirty="0">
                <a:solidFill>
                  <a:srgbClr val="EE0000">
                    <a:alpha val="100000"/>
                  </a:srgbClr>
                </a:solidFill>
                <a:latin typeface="KaiTi"/>
                <a:ea typeface="KaiTi"/>
                <a:cs typeface="KaiTi"/>
              </a:rPr>
              <a:t> </a:t>
            </a:r>
            <a:r>
              <a:rPr sz="1200" b="1" u="sng" kern="0" spc="-20" dirty="0">
                <a:solidFill>
                  <a:srgbClr val="EE0000">
                    <a:alpha val="100000"/>
                  </a:srgbClr>
                </a:solidFill>
                <a:latin typeface="KaiTi"/>
                <a:ea typeface="KaiTi"/>
                <a:cs typeface="KaiTi"/>
              </a:rPr>
              <a:t>黄绿色是因为</a:t>
            </a:r>
            <a:r>
              <a:rPr sz="1200" u="sng" kern="0" spc="-240" dirty="0">
                <a:solidFill>
                  <a:srgbClr val="EE0000">
                    <a:alpha val="100000"/>
                  </a:srgbClr>
                </a:solidFill>
                <a:latin typeface="KaiTi"/>
                <a:ea typeface="KaiTi"/>
                <a:cs typeface="KaiTi"/>
              </a:rPr>
              <a:t> </a:t>
            </a:r>
            <a:r>
              <a:rPr sz="1200" b="1" u="sng" kern="0" spc="-20" dirty="0">
                <a:solidFill>
                  <a:srgbClr val="EE0000">
                    <a:alpha val="100000"/>
                  </a:srgbClr>
                </a:solidFill>
                <a:latin typeface="Times New Roman"/>
                <a:ea typeface="Times New Roman"/>
                <a:cs typeface="Times New Roman"/>
              </a:rPr>
              <a:t>Cl</a:t>
            </a:r>
            <a:r>
              <a:rPr sz="800" b="1" u="sng" kern="0" spc="-20" dirty="0">
                <a:solidFill>
                  <a:srgbClr val="EE0000">
                    <a:alpha val="100000"/>
                  </a:srgbClr>
                </a:solidFill>
                <a:latin typeface="Times New Roman"/>
                <a:ea typeface="Times New Roman"/>
                <a:cs typeface="Times New Roman"/>
              </a:rPr>
              <a:t>2</a:t>
            </a:r>
            <a:r>
              <a:rPr sz="800" b="1" u="sng" kern="0" spc="120" dirty="0">
                <a:solidFill>
                  <a:srgbClr val="EE0000">
                    <a:alpha val="100000"/>
                  </a:srgbClr>
                </a:solidFill>
                <a:latin typeface="Times New Roman"/>
                <a:ea typeface="Times New Roman"/>
                <a:cs typeface="Times New Roman"/>
              </a:rPr>
              <a:t> </a:t>
            </a:r>
            <a:r>
              <a:rPr sz="1200" b="1" u="sng" kern="0" spc="-20" dirty="0">
                <a:solidFill>
                  <a:srgbClr val="EE0000">
                    <a:alpha val="100000"/>
                  </a:srgbClr>
                </a:solidFill>
                <a:latin typeface="KaiTi"/>
                <a:ea typeface="KaiTi"/>
                <a:cs typeface="KaiTi"/>
              </a:rPr>
              <a:t>的存在，漂白是因为</a:t>
            </a:r>
            <a:r>
              <a:rPr sz="1200" u="sng" kern="0" spc="-260" dirty="0">
                <a:solidFill>
                  <a:srgbClr val="EE0000">
                    <a:alpha val="100000"/>
                  </a:srgbClr>
                </a:solidFill>
                <a:latin typeface="KaiTi"/>
                <a:ea typeface="KaiTi"/>
                <a:cs typeface="KaiTi"/>
              </a:rPr>
              <a:t> </a:t>
            </a:r>
            <a:r>
              <a:rPr sz="1200" b="1" u="sng" kern="0" spc="-20" dirty="0">
                <a:solidFill>
                  <a:srgbClr val="EE0000">
                    <a:alpha val="100000"/>
                  </a:srgbClr>
                </a:solidFill>
                <a:latin typeface="Times New Roman"/>
                <a:ea typeface="Times New Roman"/>
                <a:cs typeface="Times New Roman"/>
              </a:rPr>
              <a:t>HClO</a:t>
            </a:r>
            <a:r>
              <a:rPr sz="1200" b="1" u="sng" kern="0" spc="120" dirty="0">
                <a:solidFill>
                  <a:srgbClr val="EE0000">
                    <a:alpha val="100000"/>
                  </a:srgbClr>
                </a:solidFill>
                <a:latin typeface="Times New Roman"/>
                <a:ea typeface="Times New Roman"/>
                <a:cs typeface="Times New Roman"/>
              </a:rPr>
              <a:t> </a:t>
            </a:r>
            <a:r>
              <a:rPr sz="1200" b="1" u="sng" kern="0" spc="-20" dirty="0">
                <a:solidFill>
                  <a:srgbClr val="EE0000">
                    <a:alpha val="100000"/>
                  </a:srgbClr>
                </a:solidFill>
                <a:latin typeface="KaiTi"/>
                <a:ea typeface="KaiTi"/>
                <a:cs typeface="KaiTi"/>
              </a:rPr>
              <a:t>的存在！与</a:t>
            </a:r>
            <a:r>
              <a:rPr sz="1200" u="sng" kern="0" spc="-280" dirty="0">
                <a:solidFill>
                  <a:srgbClr val="EE0000">
                    <a:alpha val="100000"/>
                  </a:srgbClr>
                </a:solidFill>
                <a:latin typeface="KaiTi"/>
                <a:ea typeface="KaiTi"/>
                <a:cs typeface="KaiTi"/>
              </a:rPr>
              <a:t> </a:t>
            </a:r>
            <a:r>
              <a:rPr sz="1200" b="1" u="sng" kern="0" spc="-30" dirty="0">
                <a:solidFill>
                  <a:srgbClr val="EE0000">
                    <a:alpha val="100000"/>
                  </a:srgbClr>
                </a:solidFill>
                <a:latin typeface="Times New Roman"/>
                <a:ea typeface="Times New Roman"/>
                <a:cs typeface="Times New Roman"/>
              </a:rPr>
              <a:t>Ag</a:t>
            </a:r>
            <a:r>
              <a:rPr sz="1200" b="1" u="sng" kern="0" spc="-30" baseline="34725" dirty="0">
                <a:solidFill>
                  <a:srgbClr val="EE0000">
                    <a:alpha val="100000"/>
                  </a:srgbClr>
                </a:solidFill>
                <a:latin typeface="Times New Roman"/>
                <a:ea typeface="Times New Roman"/>
                <a:cs typeface="Times New Roman"/>
              </a:rPr>
              <a:t>+</a:t>
            </a:r>
            <a:r>
              <a:rPr sz="700" b="1" u="sng" kern="0" spc="-80" dirty="0">
                <a:solidFill>
                  <a:srgbClr val="EE0000">
                    <a:alpha val="100000"/>
                  </a:srgbClr>
                </a:solidFill>
                <a:latin typeface="Times New Roman"/>
                <a:ea typeface="Times New Roman"/>
                <a:cs typeface="Times New Roman"/>
              </a:rPr>
              <a:t> </a:t>
            </a:r>
            <a:r>
              <a:rPr sz="1200" b="1" u="sng" kern="0" spc="-30" dirty="0">
                <a:solidFill>
                  <a:srgbClr val="EE0000">
                    <a:alpha val="100000"/>
                  </a:srgbClr>
                </a:solidFill>
                <a:latin typeface="KaiTi"/>
                <a:ea typeface="KaiTi"/>
                <a:cs typeface="KaiTi"/>
              </a:rPr>
              <a:t>生成白色沉淀是因为</a:t>
            </a:r>
            <a:r>
              <a:rPr sz="1200" u="sng" kern="0" spc="-240" dirty="0">
                <a:solidFill>
                  <a:srgbClr val="EE0000">
                    <a:alpha val="100000"/>
                  </a:srgbClr>
                </a:solidFill>
                <a:latin typeface="KaiTi"/>
                <a:ea typeface="KaiTi"/>
                <a:cs typeface="KaiTi"/>
              </a:rPr>
              <a:t> </a:t>
            </a:r>
            <a:r>
              <a:rPr sz="1200" b="1" u="sng" kern="0" spc="-30" dirty="0">
                <a:solidFill>
                  <a:srgbClr val="EE0000">
                    <a:alpha val="100000"/>
                  </a:srgbClr>
                </a:solidFill>
                <a:latin typeface="Times New Roman"/>
                <a:ea typeface="Times New Roman"/>
                <a:cs typeface="Times New Roman"/>
              </a:rPr>
              <a:t>Cl</a:t>
            </a:r>
            <a:r>
              <a:rPr sz="800" b="1" u="sng" kern="0" spc="-30" dirty="0">
                <a:solidFill>
                  <a:srgbClr val="EE0000">
                    <a:alpha val="100000"/>
                  </a:srgbClr>
                </a:solidFill>
                <a:latin typeface="Times New Roman"/>
                <a:ea typeface="Times New Roman"/>
                <a:cs typeface="Times New Roman"/>
              </a:rPr>
              <a:t>-</a:t>
            </a:r>
            <a:r>
              <a:rPr sz="1200" b="1" u="sng" kern="0" spc="-30" dirty="0">
                <a:solidFill>
                  <a:srgbClr val="EE0000">
                    <a:alpha val="100000"/>
                  </a:srgbClr>
                </a:solidFill>
                <a:latin typeface="KaiTi"/>
                <a:ea typeface="KaiTi"/>
                <a:cs typeface="KaiTi"/>
              </a:rPr>
              <a:t>的</a:t>
            </a:r>
            <a:r>
              <a:rPr sz="1000" b="1" u="sng" kern="0" spc="-80" dirty="0">
                <a:solidFill>
                  <a:srgbClr val="EE0000">
                    <a:alpha val="100000"/>
                  </a:srgbClr>
                </a:solidFill>
                <a:latin typeface="KaiTi"/>
                <a:ea typeface="KaiTi"/>
                <a:cs typeface="KaiTi"/>
              </a:rPr>
              <a:t>存在！</a:t>
            </a:r>
            <a:r>
              <a:rPr sz="1000" u="sng" kern="0" spc="0" dirty="0">
                <a:solidFill>
                  <a:srgbClr val="EE0000">
                    <a:alpha val="100000"/>
                  </a:srgbClr>
                </a:solidFill>
                <a:latin typeface="KaiTi"/>
                <a:ea typeface="KaiTi"/>
                <a:cs typeface="KaiTi"/>
              </a:rPr>
              <a:t>	</a:t>
            </a:r>
            <a:endParaRPr sz="1000" dirty="0">
              <a:latin typeface="KaiTi"/>
              <a:ea typeface="KaiTi"/>
              <a:cs typeface="KaiTi"/>
            </a:endParaRPr>
          </a:p>
          <a:p>
            <a:pPr algn="l" rtl="0" eaLnBrk="0">
              <a:lnSpc>
                <a:spcPct val="112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01000"/>
              </a:lnSpc>
              <a:tabLst/>
            </a:pPr>
            <a:endParaRPr sz="300" dirty="0">
              <a:latin typeface="Arial"/>
              <a:ea typeface="Arial"/>
              <a:cs typeface="Arial"/>
            </a:endParaRPr>
          </a:p>
          <a:p>
            <a:pPr marL="15240" algn="l" rtl="0" eaLnBrk="0">
              <a:lnSpc>
                <a:spcPct val="90000"/>
              </a:lnSpc>
              <a:spcBef>
                <a:spcPts val="2"/>
              </a:spcBef>
              <a:tabLst/>
            </a:pPr>
            <a:r>
              <a:rPr sz="1200" kern="0" spc="0" dirty="0">
                <a:solidFill>
                  <a:srgbClr val="0101FF">
                    <a:alpha val="100000"/>
                  </a:srgbClr>
                </a:solidFill>
                <a:latin typeface="Times New Roman"/>
                <a:ea typeface="Times New Roman"/>
                <a:cs typeface="Times New Roman"/>
              </a:rPr>
              <a:t>8-1-3  </a:t>
            </a:r>
            <a:r>
              <a:rPr sz="1200" kern="0" spc="0" dirty="0">
                <a:solidFill>
                  <a:srgbClr val="0101FF">
                    <a:alpha val="100000"/>
                  </a:srgbClr>
                </a:solidFill>
                <a:latin typeface="KaiTi"/>
                <a:ea typeface="KaiTi"/>
                <a:cs typeface="KaiTi"/>
              </a:rPr>
              <a:t>氯气的实验室制法</a:t>
            </a:r>
            <a:r>
              <a:rPr sz="1200" kern="0" spc="0" dirty="0">
                <a:solidFill>
                  <a:srgbClr val="0101FF">
                    <a:alpha val="100000"/>
                  </a:srgbClr>
                </a:solidFill>
                <a:latin typeface="Times New Roman"/>
                <a:ea typeface="Times New Roman"/>
                <a:cs typeface="Times New Roman"/>
              </a:rPr>
              <a:t>——</a:t>
            </a:r>
            <a:r>
              <a:rPr sz="1200" kern="0" spc="0" dirty="0">
                <a:solidFill>
                  <a:srgbClr val="0101FF">
                    <a:alpha val="100000"/>
                  </a:srgbClr>
                </a:solidFill>
                <a:latin typeface="KaiTi"/>
                <a:ea typeface="KaiTi"/>
                <a:cs typeface="KaiTi"/>
              </a:rPr>
              <a:t>二氧化锰和高锰酸钾与浓</a:t>
            </a:r>
            <a:r>
              <a:rPr sz="1200" kern="0" spc="-10" dirty="0">
                <a:solidFill>
                  <a:srgbClr val="0101FF">
                    <a:alpha val="100000"/>
                  </a:srgbClr>
                </a:solidFill>
                <a:latin typeface="KaiTi"/>
                <a:ea typeface="KaiTi"/>
                <a:cs typeface="KaiTi"/>
              </a:rPr>
              <a:t>盐酸反应制取氯气</a:t>
            </a:r>
            <a:endParaRPr sz="1200" dirty="0">
              <a:latin typeface="KaiTi"/>
              <a:ea typeface="KaiTi"/>
              <a:cs typeface="KaiTi"/>
            </a:endParaRPr>
          </a:p>
        </p:txBody>
      </p:sp>
      <p:pic>
        <p:nvPicPr>
          <p:cNvPr id="704" name="picture 704"/>
          <p:cNvPicPr>
            <a:picLocks noChangeAspect="1"/>
          </p:cNvPicPr>
          <p:nvPr/>
        </p:nvPicPr>
        <p:blipFill>
          <a:blip r:embed="rId2"/>
          <a:stretch>
            <a:fillRect/>
          </a:stretch>
        </p:blipFill>
        <p:spPr>
          <a:xfrm rot="21600000">
            <a:off x="3296539" y="5955919"/>
            <a:ext cx="4098671" cy="575945"/>
          </a:xfrm>
          <a:prstGeom prst="rect">
            <a:avLst/>
          </a:prstGeom>
        </p:spPr>
      </p:pic>
      <p:sp>
        <p:nvSpPr>
          <p:cNvPr id="706" name="path 706"/>
          <p:cNvSpPr/>
          <p:nvPr/>
        </p:nvSpPr>
        <p:spPr>
          <a:xfrm>
            <a:off x="3349625" y="2318767"/>
            <a:ext cx="164972" cy="990600"/>
          </a:xfrm>
          <a:custGeom>
            <a:avLst/>
            <a:gdLst/>
            <a:ahLst/>
            <a:cxnLst/>
            <a:rect l="0" t="0" r="0" b="0"/>
            <a:pathLst>
              <a:path w="259" h="1560">
                <a:moveTo>
                  <a:pt x="0" y="10"/>
                </a:moveTo>
                <a:lnTo>
                  <a:pt x="130" y="10"/>
                </a:lnTo>
                <a:lnTo>
                  <a:pt x="130" y="1550"/>
                </a:lnTo>
                <a:lnTo>
                  <a:pt x="259" y="1550"/>
                </a:lnTo>
              </a:path>
            </a:pathLst>
          </a:custGeom>
          <a:noFill/>
          <a:ln w="12700" cap="flat">
            <a:solidFill>
              <a:srgbClr val="000000"/>
            </a:solidFill>
            <a:prstDash val="solid"/>
            <a:miter lim="1000000"/>
          </a:ln>
        </p:spPr>
        <p:txBody>
          <a:bodyPr rtlCol="0"/>
          <a:lstStyle/>
          <a:p>
            <a:pPr algn="ctr"/>
            <a:endParaRPr lang="zh-CN" altLang="en-US"/>
          </a:p>
        </p:txBody>
      </p:sp>
      <p:sp>
        <p:nvSpPr>
          <p:cNvPr id="708" name="path 708"/>
          <p:cNvSpPr/>
          <p:nvPr/>
        </p:nvSpPr>
        <p:spPr>
          <a:xfrm>
            <a:off x="6023864" y="3296667"/>
            <a:ext cx="164846" cy="525905"/>
          </a:xfrm>
          <a:custGeom>
            <a:avLst/>
            <a:gdLst/>
            <a:ahLst/>
            <a:cxnLst/>
            <a:rect l="0" t="0" r="0" b="0"/>
            <a:pathLst>
              <a:path w="259" h="828">
                <a:moveTo>
                  <a:pt x="0" y="10"/>
                </a:moveTo>
                <a:lnTo>
                  <a:pt x="129" y="10"/>
                </a:lnTo>
                <a:lnTo>
                  <a:pt x="129" y="818"/>
                </a:lnTo>
                <a:lnTo>
                  <a:pt x="259" y="818"/>
                </a:lnTo>
              </a:path>
            </a:pathLst>
          </a:custGeom>
          <a:noFill/>
          <a:ln w="12700" cap="flat">
            <a:solidFill>
              <a:srgbClr val="000000"/>
            </a:solidFill>
            <a:prstDash val="solid"/>
            <a:miter lim="1000000"/>
          </a:ln>
        </p:spPr>
        <p:txBody>
          <a:bodyPr rtlCol="0"/>
          <a:lstStyle/>
          <a:p>
            <a:pPr algn="ctr"/>
            <a:endParaRPr lang="zh-CN" altLang="en-US"/>
          </a:p>
        </p:txBody>
      </p:sp>
      <p:sp>
        <p:nvSpPr>
          <p:cNvPr id="710" name="path 710"/>
          <p:cNvSpPr/>
          <p:nvPr/>
        </p:nvSpPr>
        <p:spPr>
          <a:xfrm>
            <a:off x="6023864" y="2783586"/>
            <a:ext cx="164846" cy="525780"/>
          </a:xfrm>
          <a:custGeom>
            <a:avLst/>
            <a:gdLst/>
            <a:ahLst/>
            <a:cxnLst/>
            <a:rect l="0" t="0" r="0" b="0"/>
            <a:pathLst>
              <a:path w="259" h="828">
                <a:moveTo>
                  <a:pt x="0" y="818"/>
                </a:moveTo>
                <a:lnTo>
                  <a:pt x="129" y="818"/>
                </a:lnTo>
                <a:lnTo>
                  <a:pt x="129" y="10"/>
                </a:lnTo>
                <a:lnTo>
                  <a:pt x="259" y="10"/>
                </a:lnTo>
              </a:path>
            </a:pathLst>
          </a:custGeom>
          <a:noFill/>
          <a:ln w="12700" cap="flat">
            <a:solidFill>
              <a:srgbClr val="000000"/>
            </a:solidFill>
            <a:prstDash val="solid"/>
            <a:miter lim="1000000"/>
          </a:ln>
        </p:spPr>
        <p:txBody>
          <a:bodyPr rtlCol="0"/>
          <a:lstStyle/>
          <a:p>
            <a:pPr algn="ctr"/>
            <a:endParaRPr lang="zh-CN" altLang="en-US"/>
          </a:p>
        </p:txBody>
      </p:sp>
      <p:graphicFrame>
        <p:nvGraphicFramePr>
          <p:cNvPr id="712" name="table 712"/>
          <p:cNvGraphicFramePr>
            <a:graphicFrameLocks noGrp="1"/>
          </p:cNvGraphicFramePr>
          <p:nvPr/>
        </p:nvGraphicFramePr>
        <p:xfrm>
          <a:off x="3508248" y="2918752"/>
          <a:ext cx="2521584" cy="768350"/>
        </p:xfrm>
        <a:graphic>
          <a:graphicData uri="http://schemas.openxmlformats.org/drawingml/2006/table">
            <a:tbl>
              <a:tblPr/>
              <a:tblGrid>
                <a:gridCol w="2521584"/>
              </a:tblGrid>
              <a:tr h="755650">
                <a:tc>
                  <a:txBody>
                    <a:bodyPr/>
                    <a:lstStyle/>
                    <a:p>
                      <a:pPr algn="l" rtl="0" eaLnBrk="0">
                        <a:lnSpc>
                          <a:spcPct val="108000"/>
                        </a:lnSpc>
                        <a:tabLst/>
                      </a:pPr>
                      <a:endParaRPr sz="400" dirty="0">
                        <a:latin typeface="Arial"/>
                        <a:ea typeface="Arial"/>
                        <a:cs typeface="Arial"/>
                      </a:endParaRPr>
                    </a:p>
                    <a:p>
                      <a:pPr marL="561975" algn="l" rtl="0" eaLnBrk="0">
                        <a:lnSpc>
                          <a:spcPct val="90000"/>
                        </a:lnSpc>
                        <a:spcBef>
                          <a:spcPts val="1"/>
                        </a:spcBef>
                        <a:tabLst/>
                      </a:pPr>
                      <a:r>
                        <a:rPr sz="1200" kern="0" spc="-10" dirty="0">
                          <a:solidFill>
                            <a:srgbClr val="000000">
                              <a:alpha val="100000"/>
                            </a:srgbClr>
                          </a:solidFill>
                          <a:latin typeface="Times New Roman"/>
                          <a:ea typeface="Times New Roman"/>
                          <a:cs typeface="Times New Roman"/>
                        </a:rPr>
                        <a:t>Cl</a:t>
                      </a:r>
                      <a:r>
                        <a:rPr sz="1200" kern="0" spc="-10" baseline="-21703"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Times New Roman"/>
                          <a:ea typeface="Times New Roman"/>
                          <a:cs typeface="Times New Roman"/>
                        </a:rPr>
                        <a:t>+H</a:t>
                      </a:r>
                      <a:r>
                        <a:rPr sz="1200" kern="0" spc="-10" baseline="-21703"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Times New Roman"/>
                          <a:ea typeface="Times New Roman"/>
                          <a:cs typeface="Times New Roman"/>
                        </a:rPr>
                        <a:t>O</a:t>
                      </a:r>
                      <a:r>
                        <a:rPr sz="1200" kern="0" spc="-14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a:t>
                      </a:r>
                      <a:r>
                        <a:rPr sz="1200" kern="0" spc="-10" dirty="0">
                          <a:solidFill>
                            <a:srgbClr val="000000">
                              <a:alpha val="100000"/>
                            </a:srgbClr>
                          </a:solidFill>
                          <a:latin typeface="Times New Roman"/>
                          <a:ea typeface="Times New Roman"/>
                          <a:cs typeface="Times New Roman"/>
                        </a:rPr>
                        <a:t>HCl+H</a:t>
                      </a:r>
                      <a:r>
                        <a:rPr sz="1200" kern="0" spc="-20" dirty="0">
                          <a:solidFill>
                            <a:srgbClr val="000000">
                              <a:alpha val="100000"/>
                            </a:srgbClr>
                          </a:solidFill>
                          <a:latin typeface="Times New Roman"/>
                          <a:ea typeface="Times New Roman"/>
                          <a:cs typeface="Times New Roman"/>
                        </a:rPr>
                        <a:t>ClO</a:t>
                      </a:r>
                      <a:endParaRPr sz="1200" dirty="0">
                        <a:latin typeface="Times New Roman"/>
                        <a:ea typeface="Times New Roman"/>
                        <a:cs typeface="Times New Roman"/>
                      </a:endParaRPr>
                    </a:p>
                    <a:p>
                      <a:pPr marL="450850" algn="l" rtl="0" eaLnBrk="0">
                        <a:lnSpc>
                          <a:spcPct val="83000"/>
                        </a:lnSpc>
                        <a:spcBef>
                          <a:spcPts val="626"/>
                        </a:spcBef>
                        <a:tabLst/>
                      </a:pPr>
                      <a:r>
                        <a:rPr sz="1200" kern="0" spc="0" dirty="0">
                          <a:solidFill>
                            <a:srgbClr val="000000">
                              <a:alpha val="100000"/>
                            </a:srgbClr>
                          </a:solidFill>
                          <a:latin typeface="Times New Roman"/>
                          <a:ea typeface="Times New Roman"/>
                          <a:cs typeface="Times New Roman"/>
                        </a:rPr>
                        <a:t>HCl</a:t>
                      </a:r>
                      <a:r>
                        <a:rPr sz="1200" kern="0" spc="0" dirty="0">
                          <a:solidFill>
                            <a:srgbClr val="000000">
                              <a:alpha val="100000"/>
                            </a:srgbClr>
                          </a:solidFill>
                          <a:latin typeface="KaiTi"/>
                          <a:ea typeface="KaiTi"/>
                          <a:cs typeface="KaiTi"/>
                        </a:rPr>
                        <a:t>强电解质，全</a:t>
                      </a:r>
                      <a:r>
                        <a:rPr sz="1200" kern="0" spc="-10" dirty="0">
                          <a:solidFill>
                            <a:srgbClr val="000000">
                              <a:alpha val="100000"/>
                            </a:srgbClr>
                          </a:solidFill>
                          <a:latin typeface="KaiTi"/>
                          <a:ea typeface="KaiTi"/>
                          <a:cs typeface="KaiTi"/>
                        </a:rPr>
                        <a:t>部电离</a:t>
                      </a:r>
                      <a:endParaRPr sz="1200" dirty="0">
                        <a:latin typeface="KaiTi"/>
                        <a:ea typeface="KaiTi"/>
                        <a:cs typeface="KaiTi"/>
                      </a:endParaRPr>
                    </a:p>
                    <a:p>
                      <a:pPr marL="396240" algn="l" rtl="0" eaLnBrk="0">
                        <a:lnSpc>
                          <a:spcPts val="2100"/>
                        </a:lnSpc>
                        <a:tabLst/>
                      </a:pPr>
                      <a:r>
                        <a:rPr sz="1200" kern="0" spc="0" dirty="0">
                          <a:solidFill>
                            <a:srgbClr val="000000">
                              <a:alpha val="100000"/>
                            </a:srgbClr>
                          </a:solidFill>
                          <a:latin typeface="Times New Roman"/>
                          <a:ea typeface="Times New Roman"/>
                          <a:cs typeface="Times New Roman"/>
                        </a:rPr>
                        <a:t>HClO</a:t>
                      </a:r>
                      <a:r>
                        <a:rPr sz="1200" kern="0" spc="0" dirty="0">
                          <a:solidFill>
                            <a:srgbClr val="000000">
                              <a:alpha val="100000"/>
                            </a:srgbClr>
                          </a:solidFill>
                          <a:latin typeface="KaiTi"/>
                          <a:ea typeface="KaiTi"/>
                          <a:cs typeface="KaiTi"/>
                        </a:rPr>
                        <a:t>弱电解质，部</a:t>
                      </a:r>
                      <a:r>
                        <a:rPr sz="1200" kern="0" spc="-10" dirty="0">
                          <a:solidFill>
                            <a:srgbClr val="000000">
                              <a:alpha val="100000"/>
                            </a:srgbClr>
                          </a:solidFill>
                          <a:latin typeface="KaiTi"/>
                          <a:ea typeface="KaiTi"/>
                          <a:cs typeface="KaiTi"/>
                        </a:rPr>
                        <a:t>分电离</a:t>
                      </a:r>
                      <a:endParaRPr sz="1200" dirty="0">
                        <a:latin typeface="KaiTi"/>
                        <a:ea typeface="KaiTi"/>
                        <a:cs typeface="KaiTi"/>
                      </a:endParaRPr>
                    </a:p>
                  </a:txBody>
                  <a:tcPr marL="0" marR="0" marT="0" marB="0" vert="horz">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14" name="path 714"/>
          <p:cNvSpPr/>
          <p:nvPr/>
        </p:nvSpPr>
        <p:spPr>
          <a:xfrm>
            <a:off x="3349625" y="1947037"/>
            <a:ext cx="164972" cy="384429"/>
          </a:xfrm>
          <a:custGeom>
            <a:avLst/>
            <a:gdLst/>
            <a:ahLst/>
            <a:cxnLst/>
            <a:rect l="0" t="0" r="0" b="0"/>
            <a:pathLst>
              <a:path w="259" h="605">
                <a:moveTo>
                  <a:pt x="0" y="595"/>
                </a:moveTo>
                <a:lnTo>
                  <a:pt x="130" y="595"/>
                </a:lnTo>
                <a:lnTo>
                  <a:pt x="130" y="10"/>
                </a:lnTo>
                <a:lnTo>
                  <a:pt x="259" y="10"/>
                </a:lnTo>
              </a:path>
            </a:pathLst>
          </a:custGeom>
          <a:noFill/>
          <a:ln w="12700" cap="flat">
            <a:solidFill>
              <a:srgbClr val="000000"/>
            </a:solidFill>
            <a:prstDash val="solid"/>
            <a:miter lim="1000000"/>
          </a:ln>
        </p:spPr>
        <p:txBody>
          <a:bodyPr rtlCol="0"/>
          <a:lstStyle/>
          <a:p>
            <a:pPr algn="ctr"/>
            <a:endParaRPr lang="zh-CN" altLang="en-US"/>
          </a:p>
        </p:txBody>
      </p:sp>
      <p:sp>
        <p:nvSpPr>
          <p:cNvPr id="716" name="path 716"/>
          <p:cNvSpPr/>
          <p:nvPr/>
        </p:nvSpPr>
        <p:spPr>
          <a:xfrm>
            <a:off x="6023864" y="1536446"/>
            <a:ext cx="164846" cy="833754"/>
          </a:xfrm>
          <a:custGeom>
            <a:avLst/>
            <a:gdLst/>
            <a:ahLst/>
            <a:cxnLst/>
            <a:rect l="0" t="0" r="0" b="0"/>
            <a:pathLst>
              <a:path w="259" h="1312">
                <a:moveTo>
                  <a:pt x="0" y="656"/>
                </a:moveTo>
                <a:lnTo>
                  <a:pt x="129" y="656"/>
                </a:lnTo>
                <a:lnTo>
                  <a:pt x="129" y="1302"/>
                </a:lnTo>
                <a:lnTo>
                  <a:pt x="259" y="1302"/>
                </a:lnTo>
                <a:moveTo>
                  <a:pt x="0" y="656"/>
                </a:moveTo>
                <a:lnTo>
                  <a:pt x="259" y="656"/>
                </a:lnTo>
                <a:moveTo>
                  <a:pt x="0" y="656"/>
                </a:moveTo>
                <a:lnTo>
                  <a:pt x="129" y="656"/>
                </a:lnTo>
                <a:lnTo>
                  <a:pt x="129" y="10"/>
                </a:lnTo>
                <a:lnTo>
                  <a:pt x="259" y="10"/>
                </a:lnTo>
              </a:path>
            </a:pathLst>
          </a:custGeom>
          <a:noFill/>
          <a:ln w="12700" cap="flat">
            <a:solidFill>
              <a:srgbClr val="000000"/>
            </a:solidFill>
            <a:prstDash val="solid"/>
            <a:miter lim="1000000"/>
          </a:ln>
        </p:spPr>
        <p:txBody>
          <a:bodyPr rtlCol="0"/>
          <a:lstStyle/>
          <a:p>
            <a:pPr algn="ctr"/>
            <a:endParaRPr lang="zh-CN" altLang="en-US"/>
          </a:p>
        </p:txBody>
      </p:sp>
      <p:graphicFrame>
        <p:nvGraphicFramePr>
          <p:cNvPr id="718" name="table 718"/>
          <p:cNvGraphicFramePr>
            <a:graphicFrameLocks noGrp="1"/>
          </p:cNvGraphicFramePr>
          <p:nvPr/>
        </p:nvGraphicFramePr>
        <p:xfrm>
          <a:off x="3508248" y="1677035"/>
          <a:ext cx="2521584" cy="552450"/>
        </p:xfrm>
        <a:graphic>
          <a:graphicData uri="http://schemas.openxmlformats.org/drawingml/2006/table">
            <a:tbl>
              <a:tblPr/>
              <a:tblGrid>
                <a:gridCol w="2521584"/>
              </a:tblGrid>
              <a:tr h="539750">
                <a:tc>
                  <a:txBody>
                    <a:bodyPr/>
                    <a:lstStyle/>
                    <a:p>
                      <a:pPr algn="l" rtl="0" eaLnBrk="0">
                        <a:lnSpc>
                          <a:spcPct val="109000"/>
                        </a:lnSpc>
                        <a:tabLst/>
                      </a:pPr>
                      <a:endParaRPr sz="400" dirty="0">
                        <a:latin typeface="Arial"/>
                        <a:ea typeface="Arial"/>
                        <a:cs typeface="Arial"/>
                      </a:endParaRPr>
                    </a:p>
                    <a:p>
                      <a:pPr marL="833120" algn="l" rtl="0" eaLnBrk="0">
                        <a:lnSpc>
                          <a:spcPts val="1492"/>
                        </a:lnSpc>
                        <a:spcBef>
                          <a:spcPts val="3"/>
                        </a:spcBef>
                        <a:tabLst/>
                      </a:pPr>
                      <a:r>
                        <a:rPr sz="1200" kern="0" spc="-20" dirty="0">
                          <a:solidFill>
                            <a:srgbClr val="000000">
                              <a:alpha val="100000"/>
                            </a:srgbClr>
                          </a:solidFill>
                          <a:latin typeface="KaiTi"/>
                          <a:ea typeface="KaiTi"/>
                          <a:cs typeface="KaiTi"/>
                        </a:rPr>
                        <a:t>未反应的</a:t>
                      </a:r>
                      <a:r>
                        <a:rPr sz="1200" kern="0" spc="-20" dirty="0">
                          <a:solidFill>
                            <a:srgbClr val="000000">
                              <a:alpha val="100000"/>
                            </a:srgbClr>
                          </a:solidFill>
                          <a:latin typeface="Times New Roman"/>
                          <a:ea typeface="Times New Roman"/>
                          <a:cs typeface="Times New Roman"/>
                        </a:rPr>
                        <a:t>H</a:t>
                      </a:r>
                      <a:r>
                        <a:rPr sz="1200" kern="0" spc="-20" baseline="-13693" dirty="0">
                          <a:solidFill>
                            <a:srgbClr val="000000">
                              <a:alpha val="100000"/>
                            </a:srgbClr>
                          </a:solidFill>
                          <a:latin typeface="Times New Roman"/>
                          <a:ea typeface="Times New Roman"/>
                          <a:cs typeface="Times New Roman"/>
                        </a:rPr>
                        <a:t>2</a:t>
                      </a:r>
                      <a:r>
                        <a:rPr sz="1200" kern="0" spc="-20" dirty="0">
                          <a:solidFill>
                            <a:srgbClr val="000000">
                              <a:alpha val="100000"/>
                            </a:srgbClr>
                          </a:solidFill>
                          <a:latin typeface="Times New Roman"/>
                          <a:ea typeface="Times New Roman"/>
                          <a:cs typeface="Times New Roman"/>
                        </a:rPr>
                        <a:t>O</a:t>
                      </a:r>
                      <a:endParaRPr sz="1200" dirty="0">
                        <a:latin typeface="Times New Roman"/>
                        <a:ea typeface="Times New Roman"/>
                        <a:cs typeface="Times New Roman"/>
                      </a:endParaRPr>
                    </a:p>
                    <a:p>
                      <a:pPr algn="l" rtl="0" eaLnBrk="0">
                        <a:lnSpc>
                          <a:spcPct val="103000"/>
                        </a:lnSpc>
                        <a:tabLst/>
                      </a:pPr>
                      <a:endParaRPr sz="500" dirty="0">
                        <a:latin typeface="Arial"/>
                        <a:ea typeface="Arial"/>
                        <a:cs typeface="Arial"/>
                      </a:endParaRPr>
                    </a:p>
                    <a:p>
                      <a:pPr marL="365760" algn="l" rtl="0" eaLnBrk="0">
                        <a:lnSpc>
                          <a:spcPts val="1492"/>
                        </a:lnSpc>
                        <a:spcBef>
                          <a:spcPts val="2"/>
                        </a:spcBef>
                        <a:tabLst/>
                      </a:pPr>
                      <a:r>
                        <a:rPr sz="1200" kern="0" spc="0" dirty="0">
                          <a:solidFill>
                            <a:srgbClr val="000000">
                              <a:alpha val="100000"/>
                            </a:srgbClr>
                          </a:solidFill>
                          <a:latin typeface="Times New Roman"/>
                          <a:ea typeface="Times New Roman"/>
                          <a:cs typeface="Times New Roman"/>
                        </a:rPr>
                        <a:t>H</a:t>
                      </a:r>
                      <a:r>
                        <a:rPr sz="1200" kern="0" spc="0" baseline="-14100" dirty="0">
                          <a:solidFill>
                            <a:srgbClr val="000000">
                              <a:alpha val="100000"/>
                            </a:srgbClr>
                          </a:solidFill>
                          <a:latin typeface="Times New Roman"/>
                          <a:ea typeface="Times New Roman"/>
                          <a:cs typeface="Times New Roman"/>
                        </a:rPr>
                        <a:t>2</a:t>
                      </a:r>
                      <a:r>
                        <a:rPr sz="1200" kern="0" spc="0" dirty="0">
                          <a:solidFill>
                            <a:srgbClr val="000000">
                              <a:alpha val="100000"/>
                            </a:srgbClr>
                          </a:solidFill>
                          <a:latin typeface="Times New Roman"/>
                          <a:ea typeface="Times New Roman"/>
                          <a:cs typeface="Times New Roman"/>
                        </a:rPr>
                        <a:t>O</a:t>
                      </a:r>
                      <a:r>
                        <a:rPr sz="1200" kern="0" spc="0" dirty="0">
                          <a:solidFill>
                            <a:srgbClr val="000000">
                              <a:alpha val="100000"/>
                            </a:srgbClr>
                          </a:solidFill>
                          <a:latin typeface="KaiTi"/>
                          <a:ea typeface="KaiTi"/>
                          <a:cs typeface="KaiTi"/>
                        </a:rPr>
                        <a:t>是弱电解质，部分</a:t>
                      </a:r>
                      <a:r>
                        <a:rPr sz="1200" kern="0" spc="-10" dirty="0">
                          <a:solidFill>
                            <a:srgbClr val="000000">
                              <a:alpha val="100000"/>
                            </a:srgbClr>
                          </a:solidFill>
                          <a:latin typeface="KaiTi"/>
                          <a:ea typeface="KaiTi"/>
                          <a:cs typeface="KaiTi"/>
                        </a:rPr>
                        <a:t>电离</a:t>
                      </a:r>
                      <a:endParaRPr sz="1200" dirty="0">
                        <a:latin typeface="KaiTi"/>
                        <a:ea typeface="KaiTi"/>
                        <a:cs typeface="KaiTi"/>
                      </a:endParaRPr>
                    </a:p>
                  </a:txBody>
                  <a:tcPr marL="0" marR="0" marT="0" marB="0" vert="horz">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20" name="path 720"/>
          <p:cNvSpPr/>
          <p:nvPr/>
        </p:nvSpPr>
        <p:spPr>
          <a:xfrm>
            <a:off x="3349625" y="1125982"/>
            <a:ext cx="164972" cy="1205484"/>
          </a:xfrm>
          <a:custGeom>
            <a:avLst/>
            <a:gdLst/>
            <a:ahLst/>
            <a:cxnLst/>
            <a:rect l="0" t="0" r="0" b="0"/>
            <a:pathLst>
              <a:path w="259" h="1898">
                <a:moveTo>
                  <a:pt x="0" y="1888"/>
                </a:moveTo>
                <a:lnTo>
                  <a:pt x="130" y="1888"/>
                </a:lnTo>
                <a:lnTo>
                  <a:pt x="130" y="10"/>
                </a:lnTo>
                <a:lnTo>
                  <a:pt x="259" y="10"/>
                </a:lnTo>
              </a:path>
            </a:pathLst>
          </a:custGeom>
          <a:noFill/>
          <a:ln w="12700" cap="flat">
            <a:solidFill>
              <a:srgbClr val="000000"/>
            </a:solidFill>
            <a:prstDash val="solid"/>
            <a:miter lim="1000000"/>
          </a:ln>
        </p:spPr>
        <p:txBody>
          <a:bodyPr rtlCol="0"/>
          <a:lstStyle/>
          <a:p>
            <a:pPr algn="ctr"/>
            <a:endParaRPr lang="zh-CN" altLang="en-US"/>
          </a:p>
        </p:txBody>
      </p:sp>
      <p:sp>
        <p:nvSpPr>
          <p:cNvPr id="722" name="path 722"/>
          <p:cNvSpPr/>
          <p:nvPr/>
        </p:nvSpPr>
        <p:spPr>
          <a:xfrm>
            <a:off x="6023864" y="1125982"/>
            <a:ext cx="164846" cy="12700"/>
          </a:xfrm>
          <a:custGeom>
            <a:avLst/>
            <a:gdLst/>
            <a:ahLst/>
            <a:cxnLst/>
            <a:rect l="0" t="0" r="0" b="0"/>
            <a:pathLst>
              <a:path w="259" h="20">
                <a:moveTo>
                  <a:pt x="0" y="10"/>
                </a:moveTo>
                <a:lnTo>
                  <a:pt x="259" y="10"/>
                </a:lnTo>
              </a:path>
            </a:pathLst>
          </a:custGeom>
          <a:noFill/>
          <a:ln w="12700" cap="flat">
            <a:solidFill>
              <a:srgbClr val="000000"/>
            </a:solidFill>
            <a:prstDash val="solid"/>
            <a:miter lim="1000000"/>
          </a:ln>
        </p:spPr>
        <p:txBody>
          <a:bodyPr rtlCol="0"/>
          <a:lstStyle/>
          <a:p>
            <a:pPr algn="ctr"/>
            <a:endParaRPr lang="zh-CN" altLang="en-US"/>
          </a:p>
        </p:txBody>
      </p:sp>
      <p:graphicFrame>
        <p:nvGraphicFramePr>
          <p:cNvPr id="724" name="table 724"/>
          <p:cNvGraphicFramePr>
            <a:graphicFrameLocks noGrp="1"/>
          </p:cNvGraphicFramePr>
          <p:nvPr/>
        </p:nvGraphicFramePr>
        <p:xfrm>
          <a:off x="3508248" y="945946"/>
          <a:ext cx="2521584" cy="372109"/>
        </p:xfrm>
        <a:graphic>
          <a:graphicData uri="http://schemas.openxmlformats.org/drawingml/2006/table">
            <a:tbl>
              <a:tblPr/>
              <a:tblGrid>
                <a:gridCol w="2521584"/>
              </a:tblGrid>
              <a:tr h="359409">
                <a:tc>
                  <a:txBody>
                    <a:bodyPr/>
                    <a:lstStyle/>
                    <a:p>
                      <a:pPr algn="l" rtl="0" eaLnBrk="0">
                        <a:lnSpc>
                          <a:spcPct val="103000"/>
                        </a:lnSpc>
                        <a:tabLst/>
                      </a:pPr>
                      <a:endParaRPr sz="700" dirty="0">
                        <a:latin typeface="Arial"/>
                        <a:ea typeface="Arial"/>
                        <a:cs typeface="Arial"/>
                      </a:endParaRPr>
                    </a:p>
                    <a:p>
                      <a:pPr marL="871220" algn="l" rtl="0" eaLnBrk="0">
                        <a:lnSpc>
                          <a:spcPts val="1492"/>
                        </a:lnSpc>
                        <a:spcBef>
                          <a:spcPts val="4"/>
                        </a:spcBef>
                        <a:tabLst/>
                      </a:pPr>
                      <a:r>
                        <a:rPr sz="1200" kern="0" spc="-20" dirty="0">
                          <a:solidFill>
                            <a:srgbClr val="000000">
                              <a:alpha val="100000"/>
                            </a:srgbClr>
                          </a:solidFill>
                          <a:latin typeface="KaiTi"/>
                          <a:ea typeface="KaiTi"/>
                          <a:cs typeface="KaiTi"/>
                        </a:rPr>
                        <a:t>未反应的</a:t>
                      </a:r>
                      <a:r>
                        <a:rPr sz="1200" kern="0" spc="-20" dirty="0">
                          <a:solidFill>
                            <a:srgbClr val="000000">
                              <a:alpha val="100000"/>
                            </a:srgbClr>
                          </a:solidFill>
                          <a:latin typeface="Times New Roman"/>
                          <a:ea typeface="Times New Roman"/>
                          <a:cs typeface="Times New Roman"/>
                        </a:rPr>
                        <a:t>Cl</a:t>
                      </a:r>
                      <a:r>
                        <a:rPr sz="1200" kern="0" spc="-20" baseline="-13693" dirty="0">
                          <a:solidFill>
                            <a:srgbClr val="000000">
                              <a:alpha val="100000"/>
                            </a:srgbClr>
                          </a:solidFill>
                          <a:latin typeface="Times New Roman"/>
                          <a:ea typeface="Times New Roman"/>
                          <a:cs typeface="Times New Roman"/>
                        </a:rPr>
                        <a:t>2</a:t>
                      </a:r>
                      <a:endParaRPr sz="1200" baseline="-13693" dirty="0">
                        <a:latin typeface="Times New Roman"/>
                        <a:ea typeface="Times New Roman"/>
                        <a:cs typeface="Times New Roman"/>
                      </a:endParaRPr>
                    </a:p>
                  </a:txBody>
                  <a:tcPr marL="0" marR="0" marT="0" marB="0" vert="horz">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726" name="table 726"/>
          <p:cNvGraphicFramePr>
            <a:graphicFrameLocks noGrp="1"/>
          </p:cNvGraphicFramePr>
          <p:nvPr/>
        </p:nvGraphicFramePr>
        <p:xfrm>
          <a:off x="2340610" y="2131086"/>
          <a:ext cx="1014729" cy="387984"/>
        </p:xfrm>
        <a:graphic>
          <a:graphicData uri="http://schemas.openxmlformats.org/drawingml/2006/table">
            <a:tbl>
              <a:tblPr/>
              <a:tblGrid>
                <a:gridCol w="1014729"/>
              </a:tblGrid>
              <a:tr h="375284">
                <a:tc>
                  <a:txBody>
                    <a:bodyPr/>
                    <a:lstStyle/>
                    <a:p>
                      <a:pPr algn="l" rtl="0" eaLnBrk="0">
                        <a:lnSpc>
                          <a:spcPct val="111000"/>
                        </a:lnSpc>
                        <a:tabLst/>
                      </a:pPr>
                      <a:endParaRPr sz="700" dirty="0">
                        <a:latin typeface="Arial"/>
                        <a:ea typeface="Arial"/>
                        <a:cs typeface="Arial"/>
                      </a:endParaRPr>
                    </a:p>
                    <a:p>
                      <a:pPr marL="211455" algn="l" rtl="0" eaLnBrk="0">
                        <a:lnSpc>
                          <a:spcPct val="84000"/>
                        </a:lnSpc>
                        <a:spcBef>
                          <a:spcPts val="5"/>
                        </a:spcBef>
                        <a:tabLst/>
                      </a:pPr>
                      <a:r>
                        <a:rPr sz="1200" b="1" kern="0" spc="-30" dirty="0">
                          <a:solidFill>
                            <a:srgbClr val="000000">
                              <a:alpha val="100000"/>
                            </a:srgbClr>
                          </a:solidFill>
                          <a:latin typeface="KaiTi"/>
                          <a:ea typeface="KaiTi"/>
                          <a:cs typeface="KaiTi"/>
                        </a:rPr>
                        <a:t>新制氯水</a:t>
                      </a:r>
                      <a:endParaRPr sz="1200" dirty="0">
                        <a:latin typeface="KaiTi"/>
                        <a:ea typeface="KaiTi"/>
                        <a:cs typeface="KaiTi"/>
                      </a:endParaRPr>
                    </a:p>
                  </a:txBody>
                  <a:tcPr marL="0" marR="0" marT="0" marB="0" vert="horz">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28" name="textbox 728"/>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730" name="path 730"/>
          <p:cNvSpPr/>
          <p:nvPr/>
        </p:nvSpPr>
        <p:spPr>
          <a:xfrm>
            <a:off x="6816343" y="2578227"/>
            <a:ext cx="164846" cy="423291"/>
          </a:xfrm>
          <a:custGeom>
            <a:avLst/>
            <a:gdLst/>
            <a:ahLst/>
            <a:cxnLst/>
            <a:rect l="0" t="0" r="0" b="0"/>
            <a:pathLst>
              <a:path w="259" h="666">
                <a:moveTo>
                  <a:pt x="0" y="333"/>
                </a:moveTo>
                <a:lnTo>
                  <a:pt x="129" y="333"/>
                </a:lnTo>
                <a:lnTo>
                  <a:pt x="129" y="656"/>
                </a:lnTo>
                <a:lnTo>
                  <a:pt x="259" y="656"/>
                </a:lnTo>
                <a:moveTo>
                  <a:pt x="0" y="333"/>
                </a:moveTo>
                <a:lnTo>
                  <a:pt x="129" y="333"/>
                </a:lnTo>
                <a:lnTo>
                  <a:pt x="129" y="10"/>
                </a:lnTo>
                <a:lnTo>
                  <a:pt x="259" y="10"/>
                </a:lnTo>
              </a:path>
            </a:pathLst>
          </a:custGeom>
          <a:noFill/>
          <a:ln w="12700" cap="flat">
            <a:solidFill>
              <a:srgbClr val="000000"/>
            </a:solidFill>
            <a:prstDash val="solid"/>
            <a:miter lim="1000000"/>
          </a:ln>
        </p:spPr>
        <p:txBody>
          <a:bodyPr rtlCol="0"/>
          <a:lstStyle/>
          <a:p>
            <a:pPr algn="ctr"/>
            <a:endParaRPr lang="zh-CN" altLang="en-US"/>
          </a:p>
        </p:txBody>
      </p:sp>
      <p:graphicFrame>
        <p:nvGraphicFramePr>
          <p:cNvPr id="732" name="table 732"/>
          <p:cNvGraphicFramePr>
            <a:graphicFrameLocks noGrp="1"/>
          </p:cNvGraphicFramePr>
          <p:nvPr/>
        </p:nvGraphicFramePr>
        <p:xfrm>
          <a:off x="6182360" y="2614231"/>
          <a:ext cx="640079" cy="351155"/>
        </p:xfrm>
        <a:graphic>
          <a:graphicData uri="http://schemas.openxmlformats.org/drawingml/2006/table">
            <a:tbl>
              <a:tblPr/>
              <a:tblGrid>
                <a:gridCol w="640079"/>
              </a:tblGrid>
              <a:tr h="338455">
                <a:tc>
                  <a:txBody>
                    <a:bodyPr/>
                    <a:lstStyle/>
                    <a:p>
                      <a:pPr algn="l" rtl="0" eaLnBrk="0">
                        <a:lnSpc>
                          <a:spcPct val="102000"/>
                        </a:lnSpc>
                        <a:tabLst/>
                      </a:pPr>
                      <a:endParaRPr sz="800" dirty="0">
                        <a:latin typeface="Arial"/>
                        <a:ea typeface="Arial"/>
                        <a:cs typeface="Arial"/>
                      </a:endParaRPr>
                    </a:p>
                    <a:p>
                      <a:pPr marL="195580" algn="l" rtl="0" eaLnBrk="0">
                        <a:lnSpc>
                          <a:spcPct val="71000"/>
                        </a:lnSpc>
                        <a:spcBef>
                          <a:spcPts val="2"/>
                        </a:spcBef>
                        <a:tabLst/>
                      </a:pPr>
                      <a:r>
                        <a:rPr sz="1200" kern="0" spc="-10" dirty="0">
                          <a:solidFill>
                            <a:srgbClr val="000000">
                              <a:alpha val="100000"/>
                            </a:srgbClr>
                          </a:solidFill>
                          <a:latin typeface="Times New Roman"/>
                          <a:ea typeface="Times New Roman"/>
                          <a:cs typeface="Times New Roman"/>
                        </a:rPr>
                        <a:t>HCl</a:t>
                      </a:r>
                      <a:endParaRPr sz="1200" dirty="0">
                        <a:latin typeface="Times New Roman"/>
                        <a:ea typeface="Times New Roman"/>
                        <a:cs typeface="Times New Roman"/>
                      </a:endParaRPr>
                    </a:p>
                  </a:txBody>
                  <a:tcPr marL="0" marR="0" marT="0" marB="0" vert="horz">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34" name="path 734"/>
          <p:cNvSpPr/>
          <p:nvPr/>
        </p:nvSpPr>
        <p:spPr>
          <a:xfrm>
            <a:off x="6816343" y="3399282"/>
            <a:ext cx="164846" cy="833754"/>
          </a:xfrm>
          <a:custGeom>
            <a:avLst/>
            <a:gdLst/>
            <a:ahLst/>
            <a:cxnLst/>
            <a:rect l="0" t="0" r="0" b="0"/>
            <a:pathLst>
              <a:path w="259" h="1312">
                <a:moveTo>
                  <a:pt x="0" y="656"/>
                </a:moveTo>
                <a:lnTo>
                  <a:pt x="129" y="656"/>
                </a:lnTo>
                <a:lnTo>
                  <a:pt x="129" y="1302"/>
                </a:lnTo>
                <a:lnTo>
                  <a:pt x="259" y="1302"/>
                </a:lnTo>
                <a:moveTo>
                  <a:pt x="0" y="656"/>
                </a:moveTo>
                <a:lnTo>
                  <a:pt x="259" y="656"/>
                </a:lnTo>
                <a:moveTo>
                  <a:pt x="0" y="656"/>
                </a:moveTo>
                <a:lnTo>
                  <a:pt x="129" y="656"/>
                </a:lnTo>
                <a:lnTo>
                  <a:pt x="129" y="10"/>
                </a:lnTo>
                <a:lnTo>
                  <a:pt x="259" y="10"/>
                </a:lnTo>
              </a:path>
            </a:pathLst>
          </a:custGeom>
          <a:noFill/>
          <a:ln w="12700" cap="flat">
            <a:solidFill>
              <a:srgbClr val="000000"/>
            </a:solidFill>
            <a:prstDash val="solid"/>
            <a:miter lim="1000000"/>
          </a:ln>
        </p:spPr>
        <p:txBody>
          <a:bodyPr rtlCol="0"/>
          <a:lstStyle/>
          <a:p>
            <a:pPr algn="ctr"/>
            <a:endParaRPr lang="zh-CN" altLang="en-US"/>
          </a:p>
        </p:txBody>
      </p:sp>
      <p:graphicFrame>
        <p:nvGraphicFramePr>
          <p:cNvPr id="736" name="table 736"/>
          <p:cNvGraphicFramePr>
            <a:graphicFrameLocks noGrp="1"/>
          </p:cNvGraphicFramePr>
          <p:nvPr/>
        </p:nvGraphicFramePr>
        <p:xfrm>
          <a:off x="6182360" y="3640646"/>
          <a:ext cx="640079" cy="351155"/>
        </p:xfrm>
        <a:graphic>
          <a:graphicData uri="http://schemas.openxmlformats.org/drawingml/2006/table">
            <a:tbl>
              <a:tblPr/>
              <a:tblGrid>
                <a:gridCol w="640079"/>
              </a:tblGrid>
              <a:tr h="338455">
                <a:tc>
                  <a:txBody>
                    <a:bodyPr/>
                    <a:lstStyle/>
                    <a:p>
                      <a:pPr algn="l" rtl="0" eaLnBrk="0">
                        <a:lnSpc>
                          <a:spcPct val="102000"/>
                        </a:lnSpc>
                        <a:tabLst/>
                      </a:pPr>
                      <a:endParaRPr sz="800" dirty="0">
                        <a:latin typeface="Arial"/>
                        <a:ea typeface="Arial"/>
                        <a:cs typeface="Arial"/>
                      </a:endParaRPr>
                    </a:p>
                    <a:p>
                      <a:pPr marL="140970" algn="l" rtl="0" eaLnBrk="0">
                        <a:lnSpc>
                          <a:spcPct val="71000"/>
                        </a:lnSpc>
                        <a:spcBef>
                          <a:spcPts val="3"/>
                        </a:spcBef>
                        <a:tabLst/>
                      </a:pPr>
                      <a:r>
                        <a:rPr sz="1200" kern="0" spc="-10" dirty="0">
                          <a:solidFill>
                            <a:srgbClr val="000000">
                              <a:alpha val="100000"/>
                            </a:srgbClr>
                          </a:solidFill>
                          <a:latin typeface="Times New Roman"/>
                          <a:ea typeface="Times New Roman"/>
                          <a:cs typeface="Times New Roman"/>
                        </a:rPr>
                        <a:t>HClO</a:t>
                      </a:r>
                      <a:endParaRPr sz="1200" dirty="0">
                        <a:latin typeface="Times New Roman"/>
                        <a:ea typeface="Times New Roman"/>
                        <a:cs typeface="Times New Roman"/>
                      </a:endParaRPr>
                    </a:p>
                  </a:txBody>
                  <a:tcPr marL="0" marR="0" marT="0" marB="0" vert="horz">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738" name="table 738"/>
          <p:cNvGraphicFramePr>
            <a:graphicFrameLocks noGrp="1"/>
          </p:cNvGraphicFramePr>
          <p:nvPr/>
        </p:nvGraphicFramePr>
        <p:xfrm>
          <a:off x="6182360" y="972262"/>
          <a:ext cx="651510" cy="320040"/>
        </p:xfrm>
        <a:graphic>
          <a:graphicData uri="http://schemas.openxmlformats.org/drawingml/2006/table">
            <a:tbl>
              <a:tblPr/>
              <a:tblGrid>
                <a:gridCol w="651510"/>
              </a:tblGrid>
              <a:tr h="307340">
                <a:tc>
                  <a:txBody>
                    <a:bodyPr/>
                    <a:lstStyle/>
                    <a:p>
                      <a:pPr algn="l" rtl="0" eaLnBrk="0">
                        <a:lnSpc>
                          <a:spcPct val="102000"/>
                        </a:lnSpc>
                        <a:tabLst/>
                      </a:pPr>
                      <a:endParaRPr sz="700" dirty="0">
                        <a:latin typeface="Arial"/>
                        <a:ea typeface="Arial"/>
                        <a:cs typeface="Arial"/>
                      </a:endParaRPr>
                    </a:p>
                    <a:p>
                      <a:pPr marL="233680" algn="l" rtl="0" eaLnBrk="0">
                        <a:lnSpc>
                          <a:spcPct val="92000"/>
                        </a:lnSpc>
                        <a:spcBef>
                          <a:spcPts val="1"/>
                        </a:spcBef>
                        <a:tabLst/>
                      </a:pPr>
                      <a:r>
                        <a:rPr sz="1800" kern="0" spc="0" baseline="2893" dirty="0">
                          <a:solidFill>
                            <a:srgbClr val="000000">
                              <a:alpha val="100000"/>
                            </a:srgbClr>
                          </a:solidFill>
                          <a:latin typeface="Times New Roman"/>
                          <a:ea typeface="Times New Roman"/>
                          <a:cs typeface="Times New Roman"/>
                        </a:rPr>
                        <a:t>Cl</a:t>
                      </a:r>
                      <a:r>
                        <a:rPr sz="1200" kern="0" spc="-10" baseline="-17362" dirty="0">
                          <a:solidFill>
                            <a:srgbClr val="000000">
                              <a:alpha val="100000"/>
                            </a:srgbClr>
                          </a:solidFill>
                          <a:latin typeface="Times New Roman"/>
                          <a:ea typeface="Times New Roman"/>
                          <a:cs typeface="Times New Roman"/>
                        </a:rPr>
                        <a:t>2</a:t>
                      </a:r>
                      <a:endParaRPr sz="1200" baseline="-17362" dirty="0">
                        <a:latin typeface="Times New Roman"/>
                        <a:ea typeface="Times New Roman"/>
                        <a:cs typeface="Times New Roman"/>
                      </a:endParaRPr>
                    </a:p>
                  </a:txBody>
                  <a:tcPr marL="0" marR="0" marT="0" marB="0" vert="horz">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740" name="table 740"/>
          <p:cNvGraphicFramePr>
            <a:graphicFrameLocks noGrp="1"/>
          </p:cNvGraphicFramePr>
          <p:nvPr/>
        </p:nvGraphicFramePr>
        <p:xfrm>
          <a:off x="6182360" y="1382725"/>
          <a:ext cx="651510" cy="320040"/>
        </p:xfrm>
        <a:graphic>
          <a:graphicData uri="http://schemas.openxmlformats.org/drawingml/2006/table">
            <a:tbl>
              <a:tblPr/>
              <a:tblGrid>
                <a:gridCol w="651510"/>
              </a:tblGrid>
              <a:tr h="307340">
                <a:tc>
                  <a:txBody>
                    <a:bodyPr/>
                    <a:lstStyle/>
                    <a:p>
                      <a:pPr algn="l" rtl="0" eaLnBrk="0">
                        <a:lnSpc>
                          <a:spcPct val="103000"/>
                        </a:lnSpc>
                        <a:tabLst/>
                      </a:pPr>
                      <a:endParaRPr sz="700" dirty="0">
                        <a:latin typeface="Arial"/>
                        <a:ea typeface="Arial"/>
                        <a:cs typeface="Arial"/>
                      </a:endParaRPr>
                    </a:p>
                    <a:p>
                      <a:pPr algn="l" rtl="0" eaLnBrk="0">
                        <a:lnSpc>
                          <a:spcPct val="6187"/>
                        </a:lnSpc>
                        <a:tabLst/>
                      </a:pPr>
                      <a:endParaRPr sz="100" dirty="0">
                        <a:latin typeface="Arial"/>
                        <a:ea typeface="Arial"/>
                        <a:cs typeface="Arial"/>
                      </a:endParaRPr>
                    </a:p>
                    <a:p>
                      <a:pPr marL="192405" algn="l" rtl="0" eaLnBrk="0">
                        <a:lnSpc>
                          <a:spcPct val="91000"/>
                        </a:lnSpc>
                        <a:tabLst/>
                      </a:pPr>
                      <a:r>
                        <a:rPr sz="1800" kern="0" spc="0" baseline="2893" dirty="0">
                          <a:solidFill>
                            <a:srgbClr val="000000">
                              <a:alpha val="100000"/>
                            </a:srgbClr>
                          </a:solidFill>
                          <a:latin typeface="Times New Roman"/>
                          <a:ea typeface="Times New Roman"/>
                          <a:cs typeface="Times New Roman"/>
                        </a:rPr>
                        <a:t>H</a:t>
                      </a:r>
                      <a:r>
                        <a:rPr sz="1200" kern="0" spc="0" baseline="-17362" dirty="0">
                          <a:solidFill>
                            <a:srgbClr val="000000">
                              <a:alpha val="100000"/>
                            </a:srgbClr>
                          </a:solidFill>
                          <a:latin typeface="Times New Roman"/>
                          <a:ea typeface="Times New Roman"/>
                          <a:cs typeface="Times New Roman"/>
                        </a:rPr>
                        <a:t>2</a:t>
                      </a:r>
                      <a:r>
                        <a:rPr sz="1800" kern="0" spc="0" baseline="2893" dirty="0">
                          <a:solidFill>
                            <a:srgbClr val="000000">
                              <a:alpha val="100000"/>
                            </a:srgbClr>
                          </a:solidFill>
                          <a:latin typeface="Times New Roman"/>
                          <a:ea typeface="Times New Roman"/>
                          <a:cs typeface="Times New Roman"/>
                        </a:rPr>
                        <a:t>O</a:t>
                      </a:r>
                      <a:endParaRPr sz="1800" baseline="2893" dirty="0">
                        <a:latin typeface="Times New Roman"/>
                        <a:ea typeface="Times New Roman"/>
                        <a:cs typeface="Times New Roman"/>
                      </a:endParaRPr>
                    </a:p>
                  </a:txBody>
                  <a:tcPr marL="0" marR="0" marT="0" marB="0" vert="horz">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742" name="table 742"/>
          <p:cNvGraphicFramePr>
            <a:graphicFrameLocks noGrp="1"/>
          </p:cNvGraphicFramePr>
          <p:nvPr/>
        </p:nvGraphicFramePr>
        <p:xfrm>
          <a:off x="6182360" y="1793189"/>
          <a:ext cx="651510" cy="320040"/>
        </p:xfrm>
        <a:graphic>
          <a:graphicData uri="http://schemas.openxmlformats.org/drawingml/2006/table">
            <a:tbl>
              <a:tblPr/>
              <a:tblGrid>
                <a:gridCol w="651510"/>
              </a:tblGrid>
              <a:tr h="307340">
                <a:tc>
                  <a:txBody>
                    <a:bodyPr/>
                    <a:lstStyle/>
                    <a:p>
                      <a:pPr algn="l" rtl="0" eaLnBrk="0">
                        <a:lnSpc>
                          <a:spcPct val="107000"/>
                        </a:lnSpc>
                        <a:tabLst/>
                      </a:pPr>
                      <a:endParaRPr sz="600" dirty="0">
                        <a:latin typeface="Arial"/>
                        <a:ea typeface="Arial"/>
                        <a:cs typeface="Arial"/>
                      </a:endParaRPr>
                    </a:p>
                    <a:p>
                      <a:pPr marL="244475" algn="l" rtl="0" eaLnBrk="0">
                        <a:lnSpc>
                          <a:spcPts val="917"/>
                        </a:lnSpc>
                        <a:spcBef>
                          <a:spcPts val="2"/>
                        </a:spcBef>
                        <a:tabLst/>
                      </a:pPr>
                      <a:r>
                        <a:rPr sz="1800" kern="0" spc="-10" baseline="-6492" dirty="0">
                          <a:solidFill>
                            <a:srgbClr val="0101FF">
                              <a:alpha val="100000"/>
                            </a:srgbClr>
                          </a:solidFill>
                          <a:latin typeface="Times New Roman"/>
                          <a:ea typeface="Times New Roman"/>
                          <a:cs typeface="Times New Roman"/>
                        </a:rPr>
                        <a:t>H</a:t>
                      </a:r>
                      <a:r>
                        <a:rPr sz="1200" kern="0" spc="-10" baseline="16305" dirty="0">
                          <a:solidFill>
                            <a:srgbClr val="0101FF">
                              <a:alpha val="100000"/>
                            </a:srgbClr>
                          </a:solidFill>
                          <a:latin typeface="Times New Roman"/>
                          <a:ea typeface="Times New Roman"/>
                          <a:cs typeface="Times New Roman"/>
                        </a:rPr>
                        <a:t>+</a:t>
                      </a:r>
                      <a:endParaRPr sz="1200" baseline="16305" dirty="0">
                        <a:latin typeface="Times New Roman"/>
                        <a:ea typeface="Times New Roman"/>
                        <a:cs typeface="Times New Roman"/>
                      </a:endParaRPr>
                    </a:p>
                  </a:txBody>
                  <a:tcPr marL="0" marR="0" marT="0" marB="0" vert="horz">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744" name="table 744"/>
          <p:cNvGraphicFramePr>
            <a:graphicFrameLocks noGrp="1"/>
          </p:cNvGraphicFramePr>
          <p:nvPr/>
        </p:nvGraphicFramePr>
        <p:xfrm>
          <a:off x="6182360" y="2203781"/>
          <a:ext cx="651510" cy="320040"/>
        </p:xfrm>
        <a:graphic>
          <a:graphicData uri="http://schemas.openxmlformats.org/drawingml/2006/table">
            <a:tbl>
              <a:tblPr/>
              <a:tblGrid>
                <a:gridCol w="651510"/>
              </a:tblGrid>
              <a:tr h="307340">
                <a:tc>
                  <a:txBody>
                    <a:bodyPr/>
                    <a:lstStyle/>
                    <a:p>
                      <a:pPr algn="l" rtl="0" eaLnBrk="0">
                        <a:lnSpc>
                          <a:spcPct val="107000"/>
                        </a:lnSpc>
                        <a:tabLst/>
                      </a:pPr>
                      <a:endParaRPr sz="500" dirty="0">
                        <a:latin typeface="Arial"/>
                        <a:ea typeface="Arial"/>
                        <a:cs typeface="Arial"/>
                      </a:endParaRPr>
                    </a:p>
                    <a:p>
                      <a:pPr marL="169545" algn="l" rtl="0" eaLnBrk="0">
                        <a:lnSpc>
                          <a:spcPct val="76000"/>
                        </a:lnSpc>
                        <a:spcBef>
                          <a:spcPts val="4"/>
                        </a:spcBef>
                        <a:tabLst/>
                      </a:pPr>
                      <a:r>
                        <a:rPr sz="1800" kern="0" spc="90" baseline="-5787" dirty="0">
                          <a:solidFill>
                            <a:srgbClr val="0101FF">
                              <a:alpha val="100000"/>
                            </a:srgbClr>
                          </a:solidFill>
                          <a:latin typeface="Times New Roman"/>
                          <a:ea typeface="Times New Roman"/>
                          <a:cs typeface="Times New Roman"/>
                        </a:rPr>
                        <a:t>OH</a:t>
                      </a:r>
                      <a:r>
                        <a:rPr sz="1200" kern="0" spc="90" baseline="17362" dirty="0">
                          <a:solidFill>
                            <a:srgbClr val="0101FF">
                              <a:alpha val="100000"/>
                            </a:srgbClr>
                          </a:solidFill>
                          <a:latin typeface="KaiTi"/>
                          <a:ea typeface="KaiTi"/>
                          <a:cs typeface="KaiTi"/>
                        </a:rPr>
                        <a:t>-</a:t>
                      </a:r>
                      <a:endParaRPr sz="1200" baseline="17362" dirty="0">
                        <a:latin typeface="KaiTi"/>
                        <a:ea typeface="KaiTi"/>
                        <a:cs typeface="KaiTi"/>
                      </a:endParaRPr>
                    </a:p>
                  </a:txBody>
                  <a:tcPr marL="0" marR="0" marT="0" marB="0" vert="horz">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746" name="table 746"/>
          <p:cNvGraphicFramePr>
            <a:graphicFrameLocks noGrp="1"/>
          </p:cNvGraphicFramePr>
          <p:nvPr/>
        </p:nvGraphicFramePr>
        <p:xfrm>
          <a:off x="6974840" y="2424507"/>
          <a:ext cx="651509" cy="320040"/>
        </p:xfrm>
        <a:graphic>
          <a:graphicData uri="http://schemas.openxmlformats.org/drawingml/2006/table">
            <a:tbl>
              <a:tblPr/>
              <a:tblGrid>
                <a:gridCol w="651509"/>
              </a:tblGrid>
              <a:tr h="307340">
                <a:tc>
                  <a:txBody>
                    <a:bodyPr/>
                    <a:lstStyle/>
                    <a:p>
                      <a:pPr algn="l" rtl="0" eaLnBrk="0">
                        <a:lnSpc>
                          <a:spcPct val="107000"/>
                        </a:lnSpc>
                        <a:tabLst/>
                      </a:pPr>
                      <a:endParaRPr sz="600" dirty="0">
                        <a:latin typeface="Arial"/>
                        <a:ea typeface="Arial"/>
                        <a:cs typeface="Arial"/>
                      </a:endParaRPr>
                    </a:p>
                    <a:p>
                      <a:pPr marL="244475" algn="l" rtl="0" eaLnBrk="0">
                        <a:lnSpc>
                          <a:spcPts val="917"/>
                        </a:lnSpc>
                        <a:spcBef>
                          <a:spcPts val="4"/>
                        </a:spcBef>
                        <a:tabLst/>
                      </a:pPr>
                      <a:r>
                        <a:rPr sz="1800" kern="0" spc="-10" baseline="-6492" dirty="0">
                          <a:solidFill>
                            <a:srgbClr val="0101FF">
                              <a:alpha val="100000"/>
                            </a:srgbClr>
                          </a:solidFill>
                          <a:latin typeface="Times New Roman"/>
                          <a:ea typeface="Times New Roman"/>
                          <a:cs typeface="Times New Roman"/>
                        </a:rPr>
                        <a:t>H</a:t>
                      </a:r>
                      <a:r>
                        <a:rPr sz="1200" kern="0" spc="-10" baseline="16305" dirty="0">
                          <a:solidFill>
                            <a:srgbClr val="0101FF">
                              <a:alpha val="100000"/>
                            </a:srgbClr>
                          </a:solidFill>
                          <a:latin typeface="Times New Roman"/>
                          <a:ea typeface="Times New Roman"/>
                          <a:cs typeface="Times New Roman"/>
                        </a:rPr>
                        <a:t>+</a:t>
                      </a:r>
                      <a:endParaRPr sz="1200" baseline="16305" dirty="0">
                        <a:latin typeface="Times New Roman"/>
                        <a:ea typeface="Times New Roman"/>
                        <a:cs typeface="Times New Roman"/>
                      </a:endParaRPr>
                    </a:p>
                  </a:txBody>
                  <a:tcPr marL="0" marR="0" marT="0" marB="0" vert="horz">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748" name="table 748"/>
          <p:cNvGraphicFramePr>
            <a:graphicFrameLocks noGrp="1"/>
          </p:cNvGraphicFramePr>
          <p:nvPr/>
        </p:nvGraphicFramePr>
        <p:xfrm>
          <a:off x="6974840" y="2835097"/>
          <a:ext cx="651509" cy="320040"/>
        </p:xfrm>
        <a:graphic>
          <a:graphicData uri="http://schemas.openxmlformats.org/drawingml/2006/table">
            <a:tbl>
              <a:tblPr/>
              <a:tblGrid>
                <a:gridCol w="651509"/>
              </a:tblGrid>
              <a:tr h="307340">
                <a:tc>
                  <a:txBody>
                    <a:bodyPr/>
                    <a:lstStyle/>
                    <a:p>
                      <a:pPr algn="l" rtl="0" eaLnBrk="0">
                        <a:lnSpc>
                          <a:spcPct val="107000"/>
                        </a:lnSpc>
                        <a:tabLst/>
                      </a:pPr>
                      <a:endParaRPr sz="500" dirty="0">
                        <a:latin typeface="Arial"/>
                        <a:ea typeface="Arial"/>
                        <a:cs typeface="Arial"/>
                      </a:endParaRPr>
                    </a:p>
                    <a:p>
                      <a:pPr marL="207645" algn="l" rtl="0" eaLnBrk="0">
                        <a:lnSpc>
                          <a:spcPct val="76000"/>
                        </a:lnSpc>
                        <a:spcBef>
                          <a:spcPts val="3"/>
                        </a:spcBef>
                        <a:tabLst/>
                      </a:pPr>
                      <a:r>
                        <a:rPr sz="1800" kern="0" spc="90" baseline="-5787" dirty="0">
                          <a:solidFill>
                            <a:srgbClr val="0101FF">
                              <a:alpha val="100000"/>
                            </a:srgbClr>
                          </a:solidFill>
                          <a:latin typeface="Times New Roman"/>
                          <a:ea typeface="Times New Roman"/>
                          <a:cs typeface="Times New Roman"/>
                        </a:rPr>
                        <a:t>Cl</a:t>
                      </a:r>
                      <a:r>
                        <a:rPr sz="1200" kern="0" spc="90" baseline="17362" dirty="0">
                          <a:solidFill>
                            <a:srgbClr val="0101FF">
                              <a:alpha val="100000"/>
                            </a:srgbClr>
                          </a:solidFill>
                          <a:latin typeface="KaiTi"/>
                          <a:ea typeface="KaiTi"/>
                          <a:cs typeface="KaiTi"/>
                        </a:rPr>
                        <a:t>-</a:t>
                      </a:r>
                      <a:endParaRPr sz="1200" baseline="17362" dirty="0">
                        <a:latin typeface="KaiTi"/>
                        <a:ea typeface="KaiTi"/>
                        <a:cs typeface="KaiTi"/>
                      </a:endParaRPr>
                    </a:p>
                  </a:txBody>
                  <a:tcPr marL="0" marR="0" marT="0" marB="0" vert="horz">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750" name="table 750"/>
          <p:cNvGraphicFramePr>
            <a:graphicFrameLocks noGrp="1"/>
          </p:cNvGraphicFramePr>
          <p:nvPr/>
        </p:nvGraphicFramePr>
        <p:xfrm>
          <a:off x="6974840" y="3245562"/>
          <a:ext cx="651509" cy="320040"/>
        </p:xfrm>
        <a:graphic>
          <a:graphicData uri="http://schemas.openxmlformats.org/drawingml/2006/table">
            <a:tbl>
              <a:tblPr/>
              <a:tblGrid>
                <a:gridCol w="651509"/>
              </a:tblGrid>
              <a:tr h="307340">
                <a:tc>
                  <a:txBody>
                    <a:bodyPr/>
                    <a:lstStyle/>
                    <a:p>
                      <a:pPr algn="l" rtl="0" eaLnBrk="0">
                        <a:lnSpc>
                          <a:spcPct val="107000"/>
                        </a:lnSpc>
                        <a:tabLst/>
                      </a:pPr>
                      <a:endParaRPr sz="600" dirty="0">
                        <a:latin typeface="Arial"/>
                        <a:ea typeface="Arial"/>
                        <a:cs typeface="Arial"/>
                      </a:endParaRPr>
                    </a:p>
                    <a:p>
                      <a:pPr marL="244475" algn="l" rtl="0" eaLnBrk="0">
                        <a:lnSpc>
                          <a:spcPts val="917"/>
                        </a:lnSpc>
                        <a:spcBef>
                          <a:spcPts val="4"/>
                        </a:spcBef>
                        <a:tabLst/>
                      </a:pPr>
                      <a:r>
                        <a:rPr sz="1800" kern="0" spc="-10" baseline="-6492" dirty="0">
                          <a:solidFill>
                            <a:srgbClr val="0101FF">
                              <a:alpha val="100000"/>
                            </a:srgbClr>
                          </a:solidFill>
                          <a:latin typeface="Times New Roman"/>
                          <a:ea typeface="Times New Roman"/>
                          <a:cs typeface="Times New Roman"/>
                        </a:rPr>
                        <a:t>H</a:t>
                      </a:r>
                      <a:r>
                        <a:rPr sz="1200" kern="0" spc="-10" baseline="16305" dirty="0">
                          <a:solidFill>
                            <a:srgbClr val="0101FF">
                              <a:alpha val="100000"/>
                            </a:srgbClr>
                          </a:solidFill>
                          <a:latin typeface="Times New Roman"/>
                          <a:ea typeface="Times New Roman"/>
                          <a:cs typeface="Times New Roman"/>
                        </a:rPr>
                        <a:t>+</a:t>
                      </a:r>
                      <a:endParaRPr sz="1200" baseline="16305" dirty="0">
                        <a:latin typeface="Times New Roman"/>
                        <a:ea typeface="Times New Roman"/>
                        <a:cs typeface="Times New Roman"/>
                      </a:endParaRPr>
                    </a:p>
                  </a:txBody>
                  <a:tcPr marL="0" marR="0" marT="0" marB="0" vert="horz">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752" name="table 752"/>
          <p:cNvGraphicFramePr>
            <a:graphicFrameLocks noGrp="1"/>
          </p:cNvGraphicFramePr>
          <p:nvPr/>
        </p:nvGraphicFramePr>
        <p:xfrm>
          <a:off x="6974840" y="3656025"/>
          <a:ext cx="651509" cy="320040"/>
        </p:xfrm>
        <a:graphic>
          <a:graphicData uri="http://schemas.openxmlformats.org/drawingml/2006/table">
            <a:tbl>
              <a:tblPr/>
              <a:tblGrid>
                <a:gridCol w="651509"/>
              </a:tblGrid>
              <a:tr h="307340">
                <a:tc>
                  <a:txBody>
                    <a:bodyPr/>
                    <a:lstStyle/>
                    <a:p>
                      <a:pPr algn="l" rtl="0" eaLnBrk="0">
                        <a:lnSpc>
                          <a:spcPct val="107000"/>
                        </a:lnSpc>
                        <a:tabLst/>
                      </a:pPr>
                      <a:endParaRPr sz="500" dirty="0">
                        <a:latin typeface="Arial"/>
                        <a:ea typeface="Arial"/>
                        <a:cs typeface="Arial"/>
                      </a:endParaRPr>
                    </a:p>
                    <a:p>
                      <a:pPr marL="153035" algn="l" rtl="0" eaLnBrk="0">
                        <a:lnSpc>
                          <a:spcPct val="76000"/>
                        </a:lnSpc>
                        <a:spcBef>
                          <a:spcPts val="5"/>
                        </a:spcBef>
                        <a:tabLst/>
                      </a:pPr>
                      <a:r>
                        <a:rPr sz="1800" kern="0" spc="70" baseline="-2893" dirty="0">
                          <a:solidFill>
                            <a:srgbClr val="0101FF">
                              <a:alpha val="100000"/>
                            </a:srgbClr>
                          </a:solidFill>
                          <a:latin typeface="Times New Roman"/>
                          <a:ea typeface="Times New Roman"/>
                          <a:cs typeface="Times New Roman"/>
                        </a:rPr>
                        <a:t>ClO</a:t>
                      </a:r>
                      <a:r>
                        <a:rPr sz="1200" kern="0" spc="70" baseline="21703" dirty="0">
                          <a:solidFill>
                            <a:srgbClr val="0101FF">
                              <a:alpha val="100000"/>
                            </a:srgbClr>
                          </a:solidFill>
                          <a:latin typeface="KaiTi"/>
                          <a:ea typeface="KaiTi"/>
                          <a:cs typeface="KaiTi"/>
                        </a:rPr>
                        <a:t>-</a:t>
                      </a:r>
                      <a:endParaRPr sz="1200" baseline="21703" dirty="0">
                        <a:latin typeface="KaiTi"/>
                        <a:ea typeface="KaiTi"/>
                        <a:cs typeface="KaiTi"/>
                      </a:endParaRPr>
                    </a:p>
                  </a:txBody>
                  <a:tcPr marL="0" marR="0" marT="0" marB="0" vert="horz">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graphicFrame>
        <p:nvGraphicFramePr>
          <p:cNvPr id="754" name="table 754"/>
          <p:cNvGraphicFramePr>
            <a:graphicFrameLocks noGrp="1"/>
          </p:cNvGraphicFramePr>
          <p:nvPr/>
        </p:nvGraphicFramePr>
        <p:xfrm>
          <a:off x="6974840" y="4066617"/>
          <a:ext cx="651509" cy="320040"/>
        </p:xfrm>
        <a:graphic>
          <a:graphicData uri="http://schemas.openxmlformats.org/drawingml/2006/table">
            <a:tbl>
              <a:tblPr/>
              <a:tblGrid>
                <a:gridCol w="651509"/>
              </a:tblGrid>
              <a:tr h="307340">
                <a:tc>
                  <a:txBody>
                    <a:bodyPr/>
                    <a:lstStyle/>
                    <a:p>
                      <a:pPr algn="l" rtl="0" eaLnBrk="0">
                        <a:lnSpc>
                          <a:spcPct val="102000"/>
                        </a:lnSpc>
                        <a:tabLst/>
                      </a:pPr>
                      <a:endParaRPr sz="700" dirty="0">
                        <a:latin typeface="Arial"/>
                        <a:ea typeface="Arial"/>
                        <a:cs typeface="Arial"/>
                      </a:endParaRPr>
                    </a:p>
                    <a:p>
                      <a:pPr marL="146685" algn="l" rtl="0" eaLnBrk="0">
                        <a:lnSpc>
                          <a:spcPct val="71000"/>
                        </a:lnSpc>
                        <a:spcBef>
                          <a:spcPts val="5"/>
                        </a:spcBef>
                        <a:tabLst/>
                      </a:pPr>
                      <a:r>
                        <a:rPr sz="1200" kern="0" spc="-10" dirty="0">
                          <a:solidFill>
                            <a:srgbClr val="000000">
                              <a:alpha val="100000"/>
                            </a:srgbClr>
                          </a:solidFill>
                          <a:latin typeface="Times New Roman"/>
                          <a:ea typeface="Times New Roman"/>
                          <a:cs typeface="Times New Roman"/>
                        </a:rPr>
                        <a:t>HClO</a:t>
                      </a:r>
                      <a:endParaRPr sz="1200" dirty="0">
                        <a:latin typeface="Times New Roman"/>
                        <a:ea typeface="Times New Roman"/>
                        <a:cs typeface="Times New Roman"/>
                      </a:endParaRPr>
                    </a:p>
                  </a:txBody>
                  <a:tcPr marL="0" marR="0" marT="0" marB="0" vert="horz">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
        <p:nvSpPr>
          <p:cNvPr id="756" name="path 756"/>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758" name="textbox 758"/>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20" dirty="0">
                <a:solidFill>
                  <a:srgbClr val="000000">
                    <a:alpha val="100000"/>
                  </a:srgbClr>
                </a:solidFill>
                <a:latin typeface="Times New Roman"/>
                <a:ea typeface="Times New Roman"/>
                <a:cs typeface="Times New Roman"/>
              </a:rPr>
              <a:t>-</a:t>
            </a:r>
            <a:r>
              <a:rPr sz="900" kern="0" spc="3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28</a:t>
            </a:r>
            <a:r>
              <a:rPr sz="900" kern="0" spc="4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rect 68"/>
          <p:cNvSpPr/>
          <p:nvPr/>
        </p:nvSpPr>
        <p:spPr>
          <a:xfrm>
            <a:off x="2348027" y="3959987"/>
            <a:ext cx="2078990" cy="198119"/>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70" name="rect 70"/>
          <p:cNvSpPr/>
          <p:nvPr/>
        </p:nvSpPr>
        <p:spPr>
          <a:xfrm>
            <a:off x="4296029" y="989025"/>
            <a:ext cx="2103374" cy="247192"/>
          </a:xfrm>
          <a:prstGeom prst="rect">
            <a:avLst/>
          </a:prstGeom>
          <a:solidFill>
            <a:srgbClr val="D3D3D3">
              <a:alpha val="100000"/>
            </a:srgbClr>
          </a:solidFill>
          <a:ln w="0" cap="flat">
            <a:noFill/>
            <a:prstDash val="solid"/>
            <a:miter lim="0"/>
          </a:ln>
        </p:spPr>
        <p:txBody>
          <a:bodyPr rtlCol="0"/>
          <a:lstStyle/>
          <a:p>
            <a:pPr algn="ctr"/>
            <a:endParaRPr lang="zh-CN" altLang="en-US"/>
          </a:p>
        </p:txBody>
      </p:sp>
      <p:sp>
        <p:nvSpPr>
          <p:cNvPr id="72" name="textbox 72"/>
          <p:cNvSpPr/>
          <p:nvPr/>
        </p:nvSpPr>
        <p:spPr>
          <a:xfrm>
            <a:off x="2338527" y="1005014"/>
            <a:ext cx="6021705" cy="3154680"/>
          </a:xfrm>
          <a:prstGeom prst="rect">
            <a:avLst/>
          </a:prstGeom>
          <a:noFill/>
          <a:ln w="0" cap="flat">
            <a:noFill/>
            <a:prstDash val="solid"/>
            <a:miter lim="0"/>
          </a:ln>
        </p:spPr>
        <p:txBody>
          <a:bodyPr vert="horz" wrap="square" lIns="0" tIns="0" rIns="0" bIns="0"/>
          <a:lstStyle/>
          <a:p>
            <a:pPr algn="l" rtl="0" eaLnBrk="0">
              <a:lnSpc>
                <a:spcPct val="77219"/>
              </a:lnSpc>
              <a:tabLst/>
            </a:pPr>
            <a:endParaRPr sz="100" dirty="0">
              <a:latin typeface="Arial"/>
              <a:ea typeface="Arial"/>
              <a:cs typeface="Arial"/>
            </a:endParaRPr>
          </a:p>
          <a:p>
            <a:pPr marL="1974850" algn="l" rtl="0" eaLnBrk="0">
              <a:lnSpc>
                <a:spcPct val="90000"/>
              </a:lnSpc>
              <a:tabLst/>
            </a:pPr>
            <a:r>
              <a:rPr sz="1500" b="1" kern="0" spc="-40" dirty="0">
                <a:solidFill>
                  <a:srgbClr val="EE0000">
                    <a:alpha val="100000"/>
                  </a:srgbClr>
                </a:solidFill>
                <a:latin typeface="KaiTi"/>
                <a:ea typeface="KaiTi"/>
                <a:cs typeface="KaiTi"/>
              </a:rPr>
              <a:t>第</a:t>
            </a:r>
            <a:r>
              <a:rPr sz="1500" kern="0" spc="-210" dirty="0">
                <a:solidFill>
                  <a:srgbClr val="EE0000">
                    <a:alpha val="100000"/>
                  </a:srgbClr>
                </a:solidFill>
                <a:latin typeface="KaiTi"/>
                <a:ea typeface="KaiTi"/>
                <a:cs typeface="KaiTi"/>
              </a:rPr>
              <a:t> </a:t>
            </a:r>
            <a:r>
              <a:rPr sz="1500" b="1" kern="0" spc="-40" dirty="0">
                <a:solidFill>
                  <a:srgbClr val="EE0000">
                    <a:alpha val="100000"/>
                  </a:srgbClr>
                </a:solidFill>
                <a:latin typeface="Times New Roman"/>
                <a:ea typeface="Times New Roman"/>
                <a:cs typeface="Times New Roman"/>
              </a:rPr>
              <a:t>1 </a:t>
            </a:r>
            <a:r>
              <a:rPr sz="1500" b="1" kern="0" spc="-40" dirty="0">
                <a:solidFill>
                  <a:srgbClr val="EE0000">
                    <a:alpha val="100000"/>
                  </a:srgbClr>
                </a:solidFill>
                <a:latin typeface="KaiTi"/>
                <a:ea typeface="KaiTi"/>
                <a:cs typeface="KaiTi"/>
              </a:rPr>
              <a:t>章</a:t>
            </a:r>
            <a:r>
              <a:rPr sz="1500" kern="0" spc="40" dirty="0">
                <a:solidFill>
                  <a:srgbClr val="EE0000">
                    <a:alpha val="100000"/>
                  </a:srgbClr>
                </a:solidFill>
                <a:latin typeface="KaiTi"/>
                <a:ea typeface="KaiTi"/>
                <a:cs typeface="KaiTi"/>
              </a:rPr>
              <a:t>  </a:t>
            </a:r>
            <a:r>
              <a:rPr sz="1500" b="1" kern="0" spc="-40" dirty="0">
                <a:solidFill>
                  <a:srgbClr val="EE0000">
                    <a:alpha val="100000"/>
                  </a:srgbClr>
                </a:solidFill>
                <a:latin typeface="KaiTi"/>
                <a:ea typeface="KaiTi"/>
                <a:cs typeface="KaiTi"/>
              </a:rPr>
              <a:t>物质构成的奥秘</a:t>
            </a:r>
            <a:endParaRPr sz="1500" dirty="0">
              <a:latin typeface="KaiTi"/>
              <a:ea typeface="KaiTi"/>
              <a:cs typeface="KaiTi"/>
            </a:endParaRPr>
          </a:p>
          <a:p>
            <a:pPr marL="17780" algn="l" rtl="0" eaLnBrk="0">
              <a:lnSpc>
                <a:spcPct val="84000"/>
              </a:lnSpc>
              <a:spcBef>
                <a:spcPts val="877"/>
              </a:spcBef>
              <a:tabLst/>
            </a:pPr>
            <a:r>
              <a:rPr sz="1200" b="1" kern="0" spc="-20" dirty="0">
                <a:solidFill>
                  <a:srgbClr val="000000">
                    <a:alpha val="100000"/>
                  </a:srgbClr>
                </a:solidFill>
                <a:latin typeface="KaiTi"/>
                <a:ea typeface="KaiTi"/>
                <a:cs typeface="KaiTi"/>
              </a:rPr>
              <a:t>一、词汇储备</a:t>
            </a:r>
            <a:endParaRPr sz="1200" dirty="0">
              <a:latin typeface="KaiTi"/>
              <a:ea typeface="KaiTi"/>
              <a:cs typeface="KaiTi"/>
            </a:endParaRPr>
          </a:p>
          <a:p>
            <a:pPr marL="27305" algn="l" rtl="0" eaLnBrk="0">
              <a:lnSpc>
                <a:spcPts val="1809"/>
              </a:lnSpc>
              <a:spcBef>
                <a:spcPts val="1225"/>
              </a:spcBef>
              <a:tabLst/>
            </a:pPr>
            <a:r>
              <a:rPr sz="1200" kern="0" spc="-10" dirty="0">
                <a:solidFill>
                  <a:srgbClr val="000000">
                    <a:alpha val="100000"/>
                  </a:srgbClr>
                </a:solidFill>
                <a:latin typeface="Times New Roman"/>
                <a:ea typeface="Times New Roman"/>
                <a:cs typeface="Times New Roman"/>
              </a:rPr>
              <a:t>1.  </a:t>
            </a:r>
            <a:r>
              <a:rPr sz="1200" kern="0" spc="-10" dirty="0">
                <a:solidFill>
                  <a:srgbClr val="000000">
                    <a:alpha val="100000"/>
                  </a:srgbClr>
                </a:solidFill>
                <a:latin typeface="Microsoft YaHei"/>
                <a:ea typeface="Microsoft YaHei"/>
                <a:cs typeface="Microsoft YaHei"/>
              </a:rPr>
              <a:t>物理变化     </a:t>
            </a:r>
            <a:r>
              <a:rPr sz="1200" kern="0" spc="-10" dirty="0">
                <a:solidFill>
                  <a:srgbClr val="000000">
                    <a:alpha val="100000"/>
                  </a:srgbClr>
                </a:solidFill>
                <a:latin typeface="Times New Roman"/>
                <a:ea typeface="Times New Roman"/>
                <a:cs typeface="Times New Roman"/>
              </a:rPr>
              <a:t>2.  </a:t>
            </a:r>
            <a:r>
              <a:rPr sz="1200" kern="0" spc="-10" dirty="0">
                <a:solidFill>
                  <a:srgbClr val="000000">
                    <a:alpha val="100000"/>
                  </a:srgbClr>
                </a:solidFill>
                <a:latin typeface="Microsoft YaHei"/>
                <a:ea typeface="Microsoft YaHei"/>
                <a:cs typeface="Microsoft YaHei"/>
              </a:rPr>
              <a:t>化学变化      </a:t>
            </a:r>
            <a:r>
              <a:rPr sz="1200" kern="0" spc="-10" dirty="0">
                <a:solidFill>
                  <a:srgbClr val="000000">
                    <a:alpha val="100000"/>
                  </a:srgbClr>
                </a:solidFill>
                <a:latin typeface="Times New Roman"/>
                <a:ea typeface="Times New Roman"/>
                <a:cs typeface="Times New Roman"/>
              </a:rPr>
              <a:t>3.  </a:t>
            </a:r>
            <a:r>
              <a:rPr sz="1200" kern="0" spc="-10" dirty="0">
                <a:solidFill>
                  <a:srgbClr val="000000">
                    <a:alpha val="100000"/>
                  </a:srgbClr>
                </a:solidFill>
                <a:latin typeface="Microsoft YaHei"/>
                <a:ea typeface="Microsoft YaHei"/>
                <a:cs typeface="Microsoft YaHei"/>
              </a:rPr>
              <a:t>物理性质     </a:t>
            </a:r>
            <a:r>
              <a:rPr sz="1200" kern="0" spc="-10" dirty="0">
                <a:solidFill>
                  <a:srgbClr val="000000">
                    <a:alpha val="100000"/>
                  </a:srgbClr>
                </a:solidFill>
                <a:latin typeface="Times New Roman"/>
                <a:ea typeface="Times New Roman"/>
                <a:cs typeface="Times New Roman"/>
              </a:rPr>
              <a:t>4.  </a:t>
            </a:r>
            <a:r>
              <a:rPr sz="1200" kern="0" spc="-10" dirty="0">
                <a:solidFill>
                  <a:srgbClr val="000000">
                    <a:alpha val="100000"/>
                  </a:srgbClr>
                </a:solidFill>
                <a:latin typeface="Microsoft YaHei"/>
                <a:ea typeface="Microsoft YaHei"/>
                <a:cs typeface="Microsoft YaHei"/>
              </a:rPr>
              <a:t>化学性质      </a:t>
            </a:r>
            <a:r>
              <a:rPr sz="1200" kern="0" spc="-10" dirty="0">
                <a:solidFill>
                  <a:srgbClr val="000000">
                    <a:alpha val="100000"/>
                  </a:srgbClr>
                </a:solidFill>
                <a:latin typeface="Times New Roman"/>
                <a:ea typeface="Times New Roman"/>
                <a:cs typeface="Times New Roman"/>
              </a:rPr>
              <a:t>5.  </a:t>
            </a:r>
            <a:r>
              <a:rPr sz="1200" kern="0" spc="-10" dirty="0">
                <a:solidFill>
                  <a:srgbClr val="000000">
                    <a:alpha val="100000"/>
                  </a:srgbClr>
                </a:solidFill>
                <a:latin typeface="Microsoft YaHei"/>
                <a:ea typeface="Microsoft YaHei"/>
                <a:cs typeface="Microsoft YaHei"/>
              </a:rPr>
              <a:t>用途 </a:t>
            </a:r>
            <a:r>
              <a:rPr sz="1200" kern="0" spc="-2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Times New Roman"/>
                <a:ea typeface="Times New Roman"/>
                <a:cs typeface="Times New Roman"/>
              </a:rPr>
              <a:t>6.</a:t>
            </a:r>
            <a:r>
              <a:rPr sz="1200" kern="0" spc="3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Microsoft YaHei"/>
                <a:ea typeface="Microsoft YaHei"/>
                <a:cs typeface="Microsoft YaHei"/>
              </a:rPr>
              <a:t>组成</a:t>
            </a:r>
            <a:endParaRPr sz="1200" dirty="0">
              <a:latin typeface="Microsoft YaHei"/>
              <a:ea typeface="Microsoft YaHei"/>
              <a:cs typeface="Microsoft YaHei"/>
            </a:endParaRPr>
          </a:p>
          <a:p>
            <a:pPr algn="l" rtl="0" eaLnBrk="0">
              <a:lnSpc>
                <a:spcPct val="113000"/>
              </a:lnSpc>
              <a:tabLst/>
            </a:pPr>
            <a:endParaRPr sz="1000" dirty="0">
              <a:latin typeface="Arial"/>
              <a:ea typeface="Arial"/>
              <a:cs typeface="Arial"/>
            </a:endParaRPr>
          </a:p>
          <a:p>
            <a:pPr marL="26669" indent="-12065" algn="l" rtl="0" eaLnBrk="0">
              <a:lnSpc>
                <a:spcPct val="187000"/>
              </a:lnSpc>
              <a:spcBef>
                <a:spcPts val="365"/>
              </a:spcBef>
              <a:tabLst/>
            </a:pPr>
            <a:r>
              <a:rPr sz="1200" kern="0" spc="-10" dirty="0">
                <a:solidFill>
                  <a:srgbClr val="000000">
                    <a:alpha val="100000"/>
                  </a:srgbClr>
                </a:solidFill>
                <a:latin typeface="Times New Roman"/>
                <a:ea typeface="Times New Roman"/>
                <a:cs typeface="Times New Roman"/>
              </a:rPr>
              <a:t>7.  </a:t>
            </a:r>
            <a:r>
              <a:rPr sz="1200" kern="0" spc="-10" dirty="0">
                <a:solidFill>
                  <a:srgbClr val="000000">
                    <a:alpha val="100000"/>
                  </a:srgbClr>
                </a:solidFill>
                <a:latin typeface="Microsoft YaHei"/>
                <a:ea typeface="Microsoft YaHei"/>
                <a:cs typeface="Microsoft YaHei"/>
              </a:rPr>
              <a:t>结构      </a:t>
            </a:r>
            <a:r>
              <a:rPr sz="1200" kern="0" spc="-10" dirty="0">
                <a:solidFill>
                  <a:srgbClr val="000000">
                    <a:alpha val="100000"/>
                  </a:srgbClr>
                </a:solidFill>
                <a:latin typeface="Times New Roman"/>
                <a:ea typeface="Times New Roman"/>
                <a:cs typeface="Times New Roman"/>
              </a:rPr>
              <a:t>8.</a:t>
            </a:r>
            <a:r>
              <a:rPr sz="1200" kern="0" spc="-2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Microsoft YaHei"/>
                <a:ea typeface="Microsoft YaHei"/>
                <a:cs typeface="Microsoft YaHei"/>
              </a:rPr>
              <a:t>形态    </a:t>
            </a:r>
            <a:r>
              <a:rPr sz="1200" kern="0" spc="-20" dirty="0">
                <a:solidFill>
                  <a:srgbClr val="000000">
                    <a:alpha val="100000"/>
                  </a:srgbClr>
                </a:solidFill>
                <a:latin typeface="Times New Roman"/>
                <a:ea typeface="Times New Roman"/>
                <a:cs typeface="Times New Roman"/>
              </a:rPr>
              <a:t>9.</a:t>
            </a:r>
            <a:r>
              <a:rPr sz="1200" kern="0" spc="3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Microsoft YaHei"/>
                <a:ea typeface="Microsoft YaHei"/>
                <a:cs typeface="Microsoft YaHei"/>
              </a:rPr>
              <a:t>潮湿    </a:t>
            </a:r>
            <a:r>
              <a:rPr sz="1200" kern="0" spc="-20" dirty="0">
                <a:solidFill>
                  <a:srgbClr val="000000">
                    <a:alpha val="100000"/>
                  </a:srgbClr>
                </a:solidFill>
                <a:latin typeface="Times New Roman"/>
                <a:ea typeface="Times New Roman"/>
                <a:cs typeface="Times New Roman"/>
              </a:rPr>
              <a:t>10.</a:t>
            </a:r>
            <a:r>
              <a:rPr sz="1200" kern="0" spc="5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Microsoft YaHei"/>
                <a:ea typeface="Microsoft YaHei"/>
                <a:cs typeface="Microsoft YaHei"/>
              </a:rPr>
              <a:t>液态</a:t>
            </a:r>
            <a:r>
              <a:rPr sz="1200" kern="0" spc="6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Times New Roman"/>
                <a:ea typeface="Times New Roman"/>
                <a:cs typeface="Times New Roman"/>
              </a:rPr>
              <a:t>11.</a:t>
            </a:r>
            <a:r>
              <a:rPr sz="1200" kern="0" spc="4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Microsoft YaHei"/>
                <a:ea typeface="Microsoft YaHei"/>
                <a:cs typeface="Microsoft YaHei"/>
              </a:rPr>
              <a:t>硬度</a:t>
            </a:r>
            <a:r>
              <a:rPr sz="1200" kern="0" spc="6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Times New Roman"/>
                <a:ea typeface="Times New Roman"/>
                <a:cs typeface="Times New Roman"/>
              </a:rPr>
              <a:t>12.</a:t>
            </a:r>
            <a:r>
              <a:rPr sz="1200" kern="0" spc="7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Microsoft YaHei"/>
                <a:ea typeface="Microsoft YaHei"/>
                <a:cs typeface="Microsoft YaHei"/>
              </a:rPr>
              <a:t>熔点      </a:t>
            </a:r>
            <a:r>
              <a:rPr sz="1200" kern="0" spc="-20" dirty="0">
                <a:solidFill>
                  <a:srgbClr val="000000">
                    <a:alpha val="100000"/>
                  </a:srgbClr>
                </a:solidFill>
                <a:latin typeface="Times New Roman"/>
                <a:ea typeface="Times New Roman"/>
                <a:cs typeface="Times New Roman"/>
              </a:rPr>
              <a:t>13.</a:t>
            </a:r>
            <a:r>
              <a:rPr sz="1200" kern="0" spc="6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Microsoft YaHei"/>
                <a:ea typeface="Microsoft YaHei"/>
                <a:cs typeface="Microsoft YaHei"/>
              </a:rPr>
              <a:t>沸点       </a:t>
            </a:r>
            <a:r>
              <a:rPr sz="1200" kern="0" spc="-20" dirty="0">
                <a:solidFill>
                  <a:srgbClr val="000000">
                    <a:alpha val="100000"/>
                  </a:srgbClr>
                </a:solidFill>
                <a:latin typeface="Times New Roman"/>
                <a:ea typeface="Times New Roman"/>
                <a:cs typeface="Times New Roman"/>
              </a:rPr>
              <a:t>14.  </a:t>
            </a:r>
            <a:r>
              <a:rPr sz="1200" kern="0" spc="-20" dirty="0">
                <a:solidFill>
                  <a:srgbClr val="000000">
                    <a:alpha val="100000"/>
                  </a:srgbClr>
                </a:solidFill>
                <a:latin typeface="Microsoft YaHei"/>
                <a:ea typeface="Microsoft YaHei"/>
                <a:cs typeface="Microsoft YaHei"/>
              </a:rPr>
              <a:t>微粒</a:t>
            </a:r>
            <a:r>
              <a:rPr sz="1200" kern="0" spc="-10" dirty="0">
                <a:solidFill>
                  <a:srgbClr val="000000">
                    <a:alpha val="100000"/>
                  </a:srgbClr>
                </a:solidFill>
                <a:latin typeface="Times New Roman"/>
                <a:ea typeface="Times New Roman"/>
                <a:cs typeface="Times New Roman"/>
              </a:rPr>
              <a:t>15.  </a:t>
            </a:r>
            <a:r>
              <a:rPr sz="1200" kern="0" spc="-10" dirty="0">
                <a:solidFill>
                  <a:srgbClr val="000000">
                    <a:alpha val="100000"/>
                  </a:srgbClr>
                </a:solidFill>
                <a:latin typeface="Microsoft YaHei"/>
                <a:ea typeface="Microsoft YaHei"/>
                <a:cs typeface="Microsoft YaHei"/>
              </a:rPr>
              <a:t>分子</a:t>
            </a:r>
            <a:r>
              <a:rPr sz="1200" kern="0" spc="-10" dirty="0">
                <a:solidFill>
                  <a:srgbClr val="000000">
                    <a:alpha val="100000"/>
                  </a:srgbClr>
                </a:solidFill>
                <a:latin typeface="Times New Roman"/>
                <a:ea typeface="Times New Roman"/>
                <a:cs typeface="Times New Roman"/>
              </a:rPr>
              <a:t>[molecule]      16.</a:t>
            </a:r>
            <a:r>
              <a:rPr sz="1200" kern="0" spc="3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Microsoft YaHei"/>
                <a:ea typeface="Microsoft YaHei"/>
                <a:cs typeface="Microsoft YaHei"/>
              </a:rPr>
              <a:t>原子</a:t>
            </a:r>
            <a:r>
              <a:rPr sz="1200" kern="0" spc="-10" dirty="0">
                <a:solidFill>
                  <a:srgbClr val="000000">
                    <a:alpha val="100000"/>
                  </a:srgbClr>
                </a:solidFill>
                <a:latin typeface="Times New Roman"/>
                <a:ea typeface="Times New Roman"/>
                <a:cs typeface="Times New Roman"/>
              </a:rPr>
              <a:t>[atom]       17.   </a:t>
            </a:r>
            <a:r>
              <a:rPr sz="1200" kern="0" spc="-20" dirty="0">
                <a:solidFill>
                  <a:srgbClr val="000000">
                    <a:alpha val="100000"/>
                  </a:srgbClr>
                </a:solidFill>
                <a:latin typeface="Microsoft YaHei"/>
                <a:ea typeface="Microsoft YaHei"/>
                <a:cs typeface="Microsoft YaHei"/>
              </a:rPr>
              <a:t>离子</a:t>
            </a:r>
            <a:r>
              <a:rPr sz="1200" kern="0" spc="-20" dirty="0">
                <a:solidFill>
                  <a:srgbClr val="000000">
                    <a:alpha val="100000"/>
                  </a:srgbClr>
                </a:solidFill>
                <a:latin typeface="Times New Roman"/>
                <a:ea typeface="Times New Roman"/>
                <a:cs typeface="Times New Roman"/>
              </a:rPr>
              <a:t>[ion]       18.  </a:t>
            </a:r>
            <a:r>
              <a:rPr sz="1200" kern="0" spc="-20" dirty="0">
                <a:solidFill>
                  <a:srgbClr val="000000">
                    <a:alpha val="100000"/>
                  </a:srgbClr>
                </a:solidFill>
                <a:latin typeface="Microsoft YaHei"/>
                <a:ea typeface="Microsoft YaHei"/>
                <a:cs typeface="Microsoft YaHei"/>
              </a:rPr>
              <a:t>元素周期表     </a:t>
            </a:r>
            <a:r>
              <a:rPr sz="1200" kern="0" spc="-20" dirty="0">
                <a:solidFill>
                  <a:srgbClr val="000000">
                    <a:alpha val="100000"/>
                  </a:srgbClr>
                </a:solidFill>
                <a:latin typeface="Times New Roman"/>
                <a:ea typeface="Times New Roman"/>
                <a:cs typeface="Times New Roman"/>
              </a:rPr>
              <a:t>19.</a:t>
            </a:r>
            <a:r>
              <a:rPr sz="1200" kern="0" spc="1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Microsoft YaHei"/>
                <a:ea typeface="Microsoft YaHei"/>
                <a:cs typeface="Microsoft YaHei"/>
              </a:rPr>
              <a:t>族</a:t>
            </a:r>
            <a:endParaRPr sz="1200" dirty="0">
              <a:latin typeface="Microsoft YaHei"/>
              <a:ea typeface="Microsoft YaHei"/>
              <a:cs typeface="Microsoft YaHei"/>
            </a:endParaRPr>
          </a:p>
          <a:p>
            <a:pPr algn="l" rtl="0" eaLnBrk="0">
              <a:lnSpc>
                <a:spcPct val="109000"/>
              </a:lnSpc>
              <a:tabLst/>
            </a:pPr>
            <a:endParaRPr sz="1000" dirty="0">
              <a:latin typeface="Arial"/>
              <a:ea typeface="Arial"/>
              <a:cs typeface="Arial"/>
            </a:endParaRPr>
          </a:p>
          <a:p>
            <a:pPr marL="12700" algn="l" rtl="0" eaLnBrk="0">
              <a:lnSpc>
                <a:spcPts val="1809"/>
              </a:lnSpc>
              <a:spcBef>
                <a:spcPts val="364"/>
              </a:spcBef>
              <a:tabLst/>
            </a:pPr>
            <a:r>
              <a:rPr sz="1200" kern="0" spc="0" dirty="0">
                <a:solidFill>
                  <a:srgbClr val="000000">
                    <a:alpha val="100000"/>
                  </a:srgbClr>
                </a:solidFill>
                <a:latin typeface="Times New Roman"/>
                <a:ea typeface="Times New Roman"/>
                <a:cs typeface="Times New Roman"/>
              </a:rPr>
              <a:t>20.  </a:t>
            </a:r>
            <a:r>
              <a:rPr sz="1200" kern="0" spc="0" dirty="0">
                <a:solidFill>
                  <a:srgbClr val="000000">
                    <a:alpha val="100000"/>
                  </a:srgbClr>
                </a:solidFill>
                <a:latin typeface="Microsoft YaHei"/>
                <a:ea typeface="Microsoft YaHei"/>
                <a:cs typeface="Microsoft YaHei"/>
              </a:rPr>
              <a:t>周期     </a:t>
            </a:r>
            <a:r>
              <a:rPr sz="1200" kern="0" spc="0" dirty="0">
                <a:solidFill>
                  <a:srgbClr val="000000">
                    <a:alpha val="100000"/>
                  </a:srgbClr>
                </a:solidFill>
                <a:latin typeface="Times New Roman"/>
                <a:ea typeface="Times New Roman"/>
                <a:cs typeface="Times New Roman"/>
              </a:rPr>
              <a:t>21.  </a:t>
            </a:r>
            <a:r>
              <a:rPr sz="1200" kern="0" spc="0" dirty="0">
                <a:solidFill>
                  <a:srgbClr val="000000">
                    <a:alpha val="100000"/>
                  </a:srgbClr>
                </a:solidFill>
                <a:latin typeface="Microsoft YaHei"/>
                <a:ea typeface="Microsoft YaHei"/>
                <a:cs typeface="Microsoft YaHei"/>
              </a:rPr>
              <a:t>原子序数     </a:t>
            </a:r>
            <a:r>
              <a:rPr sz="1200" kern="0" spc="0" dirty="0">
                <a:solidFill>
                  <a:srgbClr val="000000">
                    <a:alpha val="100000"/>
                  </a:srgbClr>
                </a:solidFill>
                <a:latin typeface="Times New Roman"/>
                <a:ea typeface="Times New Roman"/>
                <a:cs typeface="Times New Roman"/>
              </a:rPr>
              <a:t>22.</a:t>
            </a:r>
            <a:r>
              <a:rPr sz="1200" kern="0" spc="30" dirty="0">
                <a:solidFill>
                  <a:srgbClr val="000000">
                    <a:alpha val="100000"/>
                  </a:srgbClr>
                </a:solidFill>
                <a:latin typeface="Times New Roman"/>
                <a:ea typeface="Times New Roman"/>
                <a:cs typeface="Times New Roman"/>
              </a:rPr>
              <a:t>  </a:t>
            </a:r>
            <a:r>
              <a:rPr sz="1200" kern="0" spc="0" dirty="0">
                <a:solidFill>
                  <a:srgbClr val="000000">
                    <a:alpha val="100000"/>
                  </a:srgbClr>
                </a:solidFill>
                <a:latin typeface="Microsoft YaHei"/>
                <a:ea typeface="Microsoft YaHei"/>
                <a:cs typeface="Microsoft YaHei"/>
              </a:rPr>
              <a:t>主族      </a:t>
            </a:r>
            <a:r>
              <a:rPr sz="1200" kern="0" spc="-10" dirty="0">
                <a:solidFill>
                  <a:srgbClr val="000000">
                    <a:alpha val="100000"/>
                  </a:srgbClr>
                </a:solidFill>
                <a:latin typeface="Times New Roman"/>
                <a:ea typeface="Times New Roman"/>
                <a:cs typeface="Times New Roman"/>
              </a:rPr>
              <a:t>23.  </a:t>
            </a:r>
            <a:r>
              <a:rPr sz="1200" kern="0" spc="-10" dirty="0">
                <a:solidFill>
                  <a:srgbClr val="000000">
                    <a:alpha val="100000"/>
                  </a:srgbClr>
                </a:solidFill>
                <a:latin typeface="Microsoft YaHei"/>
                <a:ea typeface="Microsoft YaHei"/>
                <a:cs typeface="Microsoft YaHei"/>
              </a:rPr>
              <a:t>非金属性     </a:t>
            </a:r>
            <a:r>
              <a:rPr sz="1200" kern="0" spc="-10" dirty="0">
                <a:solidFill>
                  <a:srgbClr val="000000">
                    <a:alpha val="100000"/>
                  </a:srgbClr>
                </a:solidFill>
                <a:latin typeface="Times New Roman"/>
                <a:ea typeface="Times New Roman"/>
                <a:cs typeface="Times New Roman"/>
              </a:rPr>
              <a:t>24.  </a:t>
            </a:r>
            <a:r>
              <a:rPr sz="1200" kern="0" spc="-10" dirty="0">
                <a:solidFill>
                  <a:srgbClr val="000000">
                    <a:alpha val="100000"/>
                  </a:srgbClr>
                </a:solidFill>
                <a:latin typeface="Microsoft YaHei"/>
                <a:ea typeface="Microsoft YaHei"/>
                <a:cs typeface="Microsoft YaHei"/>
              </a:rPr>
              <a:t>原子半径     </a:t>
            </a:r>
            <a:r>
              <a:rPr sz="1200" kern="0" spc="-10" dirty="0">
                <a:solidFill>
                  <a:srgbClr val="000000">
                    <a:alpha val="100000"/>
                  </a:srgbClr>
                </a:solidFill>
                <a:latin typeface="Times New Roman"/>
                <a:ea typeface="Times New Roman"/>
                <a:cs typeface="Times New Roman"/>
              </a:rPr>
              <a:t>25.</a:t>
            </a:r>
            <a:r>
              <a:rPr sz="1200" kern="0" spc="1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Microsoft YaHei"/>
                <a:ea typeface="Microsoft YaHei"/>
                <a:cs typeface="Microsoft YaHei"/>
              </a:rPr>
              <a:t>金属性</a:t>
            </a:r>
            <a:endParaRPr sz="1200" dirty="0">
              <a:latin typeface="Microsoft YaHei"/>
              <a:ea typeface="Microsoft YaHei"/>
              <a:cs typeface="Microsoft YaHei"/>
            </a:endParaRPr>
          </a:p>
          <a:p>
            <a:pPr algn="l" rtl="0" eaLnBrk="0">
              <a:lnSpc>
                <a:spcPct val="139000"/>
              </a:lnSpc>
              <a:tabLst/>
            </a:pPr>
            <a:endParaRPr sz="1000" dirty="0">
              <a:latin typeface="Arial"/>
              <a:ea typeface="Arial"/>
              <a:cs typeface="Arial"/>
            </a:endParaRPr>
          </a:p>
          <a:p>
            <a:pPr algn="l" rtl="0" eaLnBrk="0">
              <a:lnSpc>
                <a:spcPct val="139000"/>
              </a:lnSpc>
              <a:tabLst/>
            </a:pPr>
            <a:endParaRPr sz="1000" dirty="0">
              <a:latin typeface="Arial"/>
              <a:ea typeface="Arial"/>
              <a:cs typeface="Arial"/>
            </a:endParaRPr>
          </a:p>
          <a:p>
            <a:pPr marL="15875" algn="l" rtl="0" eaLnBrk="0">
              <a:lnSpc>
                <a:spcPct val="83000"/>
              </a:lnSpc>
              <a:spcBef>
                <a:spcPts val="370"/>
              </a:spcBef>
              <a:tabLst/>
            </a:pPr>
            <a:r>
              <a:rPr sz="1200" b="1" kern="0" spc="-10" dirty="0">
                <a:solidFill>
                  <a:srgbClr val="000000">
                    <a:alpha val="100000"/>
                  </a:srgbClr>
                </a:solidFill>
                <a:latin typeface="KaiTi"/>
                <a:ea typeface="KaiTi"/>
                <a:cs typeface="KaiTi"/>
              </a:rPr>
              <a:t>二、知识点总结</a:t>
            </a:r>
            <a:endParaRPr sz="1200" dirty="0">
              <a:latin typeface="KaiTi"/>
              <a:ea typeface="KaiTi"/>
              <a:cs typeface="KaiTi"/>
            </a:endParaRPr>
          </a:p>
          <a:p>
            <a:pPr algn="l" rtl="0" eaLnBrk="0">
              <a:lnSpc>
                <a:spcPct val="103000"/>
              </a:lnSpc>
              <a:tabLst/>
            </a:pPr>
            <a:endParaRPr sz="900" dirty="0">
              <a:latin typeface="Arial"/>
              <a:ea typeface="Arial"/>
              <a:cs typeface="Arial"/>
            </a:endParaRPr>
          </a:p>
          <a:p>
            <a:pPr algn="l" rtl="0" eaLnBrk="0">
              <a:lnSpc>
                <a:spcPct val="8185"/>
              </a:lnSpc>
              <a:tabLst/>
            </a:pPr>
            <a:endParaRPr sz="100" dirty="0">
              <a:latin typeface="Arial"/>
              <a:ea typeface="Arial"/>
              <a:cs typeface="Arial"/>
            </a:endParaRPr>
          </a:p>
          <a:p>
            <a:pPr marL="14605" algn="l" rtl="0" eaLnBrk="0">
              <a:lnSpc>
                <a:spcPct val="90000"/>
              </a:lnSpc>
              <a:tabLst/>
            </a:pPr>
            <a:r>
              <a:rPr sz="1200" b="1" kern="0" spc="-10" dirty="0">
                <a:solidFill>
                  <a:srgbClr val="000000">
                    <a:alpha val="100000"/>
                  </a:srgbClr>
                </a:solidFill>
                <a:latin typeface="KaiTi"/>
                <a:ea typeface="KaiTi"/>
                <a:cs typeface="KaiTi"/>
              </a:rPr>
              <a:t>知识点</a:t>
            </a:r>
            <a:r>
              <a:rPr sz="1200" kern="0" spc="-210" dirty="0">
                <a:solidFill>
                  <a:srgbClr val="000000">
                    <a:alpha val="100000"/>
                  </a:srgbClr>
                </a:solidFill>
                <a:latin typeface="KaiTi"/>
                <a:ea typeface="KaiTi"/>
                <a:cs typeface="KaiTi"/>
              </a:rPr>
              <a:t> </a:t>
            </a:r>
            <a:r>
              <a:rPr sz="1200" b="1" kern="0" spc="-10" dirty="0">
                <a:solidFill>
                  <a:srgbClr val="000000">
                    <a:alpha val="100000"/>
                  </a:srgbClr>
                </a:solidFill>
                <a:latin typeface="Times New Roman"/>
                <a:ea typeface="Times New Roman"/>
                <a:cs typeface="Times New Roman"/>
              </a:rPr>
              <a:t>1-1</a:t>
            </a:r>
            <a:r>
              <a:rPr sz="1200" b="1" kern="0" spc="-10" dirty="0">
                <a:solidFill>
                  <a:srgbClr val="000000">
                    <a:alpha val="100000"/>
                  </a:srgbClr>
                </a:solidFill>
                <a:latin typeface="KaiTi"/>
                <a:ea typeface="KaiTi"/>
                <a:cs typeface="KaiTi"/>
              </a:rPr>
              <a:t>：物质的变化和性质</a:t>
            </a:r>
            <a:endParaRPr sz="1200" dirty="0">
              <a:latin typeface="KaiTi"/>
              <a:ea typeface="KaiTi"/>
              <a:cs typeface="KaiTi"/>
            </a:endParaRPr>
          </a:p>
        </p:txBody>
      </p:sp>
      <p:sp>
        <p:nvSpPr>
          <p:cNvPr id="74" name="rect 74"/>
          <p:cNvSpPr/>
          <p:nvPr/>
        </p:nvSpPr>
        <p:spPr>
          <a:xfrm>
            <a:off x="2348027" y="7987030"/>
            <a:ext cx="2231390" cy="198120"/>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76" name="textbox 76"/>
          <p:cNvSpPr/>
          <p:nvPr/>
        </p:nvSpPr>
        <p:spPr>
          <a:xfrm>
            <a:off x="2340661" y="7438035"/>
            <a:ext cx="6017895" cy="1417955"/>
          </a:xfrm>
          <a:prstGeom prst="rect">
            <a:avLst/>
          </a:prstGeom>
          <a:noFill/>
          <a:ln w="0" cap="flat">
            <a:noFill/>
            <a:prstDash val="solid"/>
            <a:miter lim="0"/>
          </a:ln>
        </p:spPr>
        <p:txBody>
          <a:bodyPr vert="horz" wrap="square" lIns="0" tIns="0" rIns="0" bIns="0"/>
          <a:lstStyle/>
          <a:p>
            <a:pPr algn="l" rtl="0" eaLnBrk="0">
              <a:lnSpc>
                <a:spcPct val="86149"/>
              </a:lnSpc>
              <a:tabLst/>
            </a:pPr>
            <a:endParaRPr sz="100" dirty="0">
              <a:latin typeface="Arial"/>
              <a:ea typeface="Arial"/>
              <a:cs typeface="Arial"/>
            </a:endParaRPr>
          </a:p>
          <a:p>
            <a:pPr marL="34290" algn="l" rtl="0" eaLnBrk="0">
              <a:lnSpc>
                <a:spcPct val="86000"/>
              </a:lnSpc>
              <a:tabLst/>
            </a:pPr>
            <a:r>
              <a:rPr sz="1200" kern="0" spc="-10" dirty="0">
                <a:solidFill>
                  <a:srgbClr val="000000">
                    <a:alpha val="100000"/>
                  </a:srgbClr>
                </a:solidFill>
                <a:latin typeface="KaiTi"/>
                <a:ea typeface="KaiTi"/>
                <a:cs typeface="KaiTi"/>
              </a:rPr>
              <a:t>区别物理变化和化学变化的关键：</a:t>
            </a:r>
            <a:r>
              <a:rPr sz="1200" b="1" u="sng" kern="0" spc="-10" dirty="0">
                <a:solidFill>
                  <a:srgbClr val="FF0000">
                    <a:alpha val="100000"/>
                  </a:srgbClr>
                </a:solidFill>
                <a:latin typeface="KaiTi"/>
                <a:ea typeface="KaiTi"/>
                <a:cs typeface="KaiTi"/>
              </a:rPr>
              <a:t>有没有新物质生成</a:t>
            </a:r>
            <a:r>
              <a:rPr sz="1200" kern="0" spc="-10" dirty="0">
                <a:solidFill>
                  <a:srgbClr val="000000">
                    <a:alpha val="100000"/>
                  </a:srgbClr>
                </a:solidFill>
                <a:latin typeface="KaiTi"/>
                <a:ea typeface="KaiTi"/>
                <a:cs typeface="KaiTi"/>
              </a:rPr>
              <a:t>。</a:t>
            </a:r>
            <a:endParaRPr sz="1200" dirty="0">
              <a:latin typeface="KaiTi"/>
              <a:ea typeface="KaiTi"/>
              <a:cs typeface="KaiTi"/>
            </a:endParaRPr>
          </a:p>
          <a:p>
            <a:pPr algn="l" rtl="0" eaLnBrk="0">
              <a:lnSpc>
                <a:spcPct val="116000"/>
              </a:lnSpc>
              <a:tabLst/>
            </a:pPr>
            <a:endParaRPr sz="1000" dirty="0">
              <a:latin typeface="Arial"/>
              <a:ea typeface="Arial"/>
              <a:cs typeface="Arial"/>
            </a:endParaRPr>
          </a:p>
          <a:p>
            <a:pPr algn="l" rtl="0" eaLnBrk="0">
              <a:lnSpc>
                <a:spcPct val="117000"/>
              </a:lnSpc>
              <a:tabLst/>
            </a:pPr>
            <a:endParaRPr sz="1000" dirty="0">
              <a:latin typeface="Arial"/>
              <a:ea typeface="Arial"/>
              <a:cs typeface="Arial"/>
            </a:endParaRPr>
          </a:p>
          <a:p>
            <a:pPr marL="12700" algn="l" rtl="0" eaLnBrk="0">
              <a:lnSpc>
                <a:spcPct val="90000"/>
              </a:lnSpc>
              <a:spcBef>
                <a:spcPts val="361"/>
              </a:spcBef>
              <a:tabLst/>
            </a:pPr>
            <a:r>
              <a:rPr sz="1200" b="1" kern="0" spc="-10" dirty="0">
                <a:solidFill>
                  <a:srgbClr val="000000">
                    <a:alpha val="100000"/>
                  </a:srgbClr>
                </a:solidFill>
                <a:latin typeface="KaiTi"/>
                <a:ea typeface="KaiTi"/>
                <a:cs typeface="KaiTi"/>
              </a:rPr>
              <a:t>知识点</a:t>
            </a:r>
            <a:r>
              <a:rPr sz="1200" kern="0" spc="-200" dirty="0">
                <a:solidFill>
                  <a:srgbClr val="000000">
                    <a:alpha val="100000"/>
                  </a:srgbClr>
                </a:solidFill>
                <a:latin typeface="KaiTi"/>
                <a:ea typeface="KaiTi"/>
                <a:cs typeface="KaiTi"/>
              </a:rPr>
              <a:t> </a:t>
            </a:r>
            <a:r>
              <a:rPr sz="1200" b="1" kern="0" spc="-10" dirty="0">
                <a:solidFill>
                  <a:srgbClr val="000000">
                    <a:alpha val="100000"/>
                  </a:srgbClr>
                </a:solidFill>
                <a:latin typeface="Times New Roman"/>
                <a:ea typeface="Times New Roman"/>
                <a:cs typeface="Times New Roman"/>
              </a:rPr>
              <a:t>1-2</a:t>
            </a:r>
            <a:r>
              <a:rPr sz="1200" b="1" kern="0" spc="-10" dirty="0">
                <a:solidFill>
                  <a:srgbClr val="000000">
                    <a:alpha val="100000"/>
                  </a:srgbClr>
                </a:solidFill>
                <a:latin typeface="KaiTi"/>
                <a:ea typeface="KaiTi"/>
                <a:cs typeface="KaiTi"/>
              </a:rPr>
              <a:t>：构成物质的微观粒子</a:t>
            </a:r>
            <a:endParaRPr sz="1200" dirty="0">
              <a:latin typeface="KaiTi"/>
              <a:ea typeface="KaiTi"/>
              <a:cs typeface="KaiTi"/>
            </a:endParaRPr>
          </a:p>
          <a:p>
            <a:pPr algn="r" rtl="0" eaLnBrk="0">
              <a:lnSpc>
                <a:spcPct val="93000"/>
              </a:lnSpc>
              <a:spcBef>
                <a:spcPts val="1485"/>
              </a:spcBef>
              <a:tabLst/>
            </a:pPr>
            <a:r>
              <a:rPr sz="1800" b="1" kern="0" spc="20" baseline="-5787" dirty="0">
                <a:solidFill>
                  <a:srgbClr val="000000">
                    <a:alpha val="100000"/>
                  </a:srgbClr>
                </a:solidFill>
                <a:latin typeface="KaiTi"/>
                <a:ea typeface="KaiTi"/>
                <a:cs typeface="KaiTi"/>
              </a:rPr>
              <a:t>物质是由</a:t>
            </a:r>
            <a:r>
              <a:rPr sz="1100" kern="0" spc="20" dirty="0">
                <a:solidFill>
                  <a:srgbClr val="000000">
                    <a:alpha val="100000"/>
                  </a:srgbClr>
                </a:solidFill>
                <a:latin typeface="KaiTi"/>
                <a:ea typeface="KaiTi"/>
                <a:cs typeface="KaiTi"/>
              </a:rPr>
              <a:t>    </a:t>
            </a:r>
            <a:r>
              <a:rPr sz="1800" b="1" kern="0" spc="20" baseline="-5787" dirty="0">
                <a:solidFill>
                  <a:srgbClr val="000000">
                    <a:alpha val="100000"/>
                  </a:srgbClr>
                </a:solidFill>
                <a:latin typeface="Times New Roman"/>
                <a:ea typeface="Times New Roman"/>
                <a:cs typeface="Times New Roman"/>
              </a:rPr>
              <a:t>[</a:t>
            </a:r>
            <a:r>
              <a:rPr sz="1800" b="1" kern="0" spc="0" baseline="-5787" dirty="0">
                <a:solidFill>
                  <a:srgbClr val="000000">
                    <a:alpha val="100000"/>
                  </a:srgbClr>
                </a:solidFill>
                <a:latin typeface="Times New Roman"/>
                <a:ea typeface="Times New Roman"/>
                <a:cs typeface="Times New Roman"/>
              </a:rPr>
              <a:t>molecule</a:t>
            </a:r>
            <a:r>
              <a:rPr sz="1800" b="1" kern="0" spc="20" baseline="-5787" dirty="0">
                <a:solidFill>
                  <a:srgbClr val="000000">
                    <a:alpha val="100000"/>
                  </a:srgbClr>
                </a:solidFill>
                <a:latin typeface="Times New Roman"/>
                <a:ea typeface="Times New Roman"/>
                <a:cs typeface="Times New Roman"/>
              </a:rPr>
              <a:t>]</a:t>
            </a:r>
            <a:r>
              <a:rPr sz="1100" b="1" kern="0" spc="-150" dirty="0">
                <a:solidFill>
                  <a:srgbClr val="000000">
                    <a:alpha val="100000"/>
                  </a:srgbClr>
                </a:solidFill>
                <a:latin typeface="Times New Roman"/>
                <a:ea typeface="Times New Roman"/>
                <a:cs typeface="Times New Roman"/>
              </a:rPr>
              <a:t> </a:t>
            </a:r>
            <a:r>
              <a:rPr sz="1800" b="1" kern="0" spc="20" baseline="-5787" dirty="0">
                <a:solidFill>
                  <a:srgbClr val="000000">
                    <a:alpha val="100000"/>
                  </a:srgbClr>
                </a:solidFill>
                <a:latin typeface="KaiTi"/>
                <a:ea typeface="KaiTi"/>
                <a:cs typeface="KaiTi"/>
              </a:rPr>
              <a:t>、</a:t>
            </a:r>
            <a:r>
              <a:rPr sz="1100" kern="0" spc="50" dirty="0">
                <a:solidFill>
                  <a:srgbClr val="000000">
                    <a:alpha val="100000"/>
                  </a:srgbClr>
                </a:solidFill>
                <a:latin typeface="KaiTi"/>
                <a:ea typeface="KaiTi"/>
                <a:cs typeface="KaiTi"/>
              </a:rPr>
              <a:t>    </a:t>
            </a:r>
            <a:r>
              <a:rPr sz="1800" b="1" kern="0" spc="20" baseline="-5787" dirty="0">
                <a:solidFill>
                  <a:srgbClr val="000000">
                    <a:alpha val="100000"/>
                  </a:srgbClr>
                </a:solidFill>
                <a:latin typeface="Times New Roman"/>
                <a:ea typeface="Times New Roman"/>
                <a:cs typeface="Times New Roman"/>
              </a:rPr>
              <a:t>[</a:t>
            </a:r>
            <a:r>
              <a:rPr sz="1800" b="1" kern="0" spc="0" baseline="-5787" dirty="0">
                <a:solidFill>
                  <a:srgbClr val="000000">
                    <a:alpha val="100000"/>
                  </a:srgbClr>
                </a:solidFill>
                <a:latin typeface="Times New Roman"/>
                <a:ea typeface="Times New Roman"/>
                <a:cs typeface="Times New Roman"/>
              </a:rPr>
              <a:t>atom</a:t>
            </a:r>
            <a:r>
              <a:rPr sz="1800" b="1" kern="0" spc="20" baseline="-5787" dirty="0">
                <a:solidFill>
                  <a:srgbClr val="000000">
                    <a:alpha val="100000"/>
                  </a:srgbClr>
                </a:solidFill>
                <a:latin typeface="Times New Roman"/>
                <a:ea typeface="Times New Roman"/>
                <a:cs typeface="Times New Roman"/>
              </a:rPr>
              <a:t>]</a:t>
            </a:r>
            <a:r>
              <a:rPr sz="1100" b="1" kern="0" spc="-140" dirty="0">
                <a:solidFill>
                  <a:srgbClr val="000000">
                    <a:alpha val="100000"/>
                  </a:srgbClr>
                </a:solidFill>
                <a:latin typeface="Times New Roman"/>
                <a:ea typeface="Times New Roman"/>
                <a:cs typeface="Times New Roman"/>
              </a:rPr>
              <a:t> </a:t>
            </a:r>
            <a:r>
              <a:rPr sz="1800" b="1" kern="0" spc="20" baseline="-5787" dirty="0">
                <a:solidFill>
                  <a:srgbClr val="000000">
                    <a:alpha val="100000"/>
                  </a:srgbClr>
                </a:solidFill>
                <a:latin typeface="KaiTi"/>
                <a:ea typeface="KaiTi"/>
                <a:cs typeface="KaiTi"/>
              </a:rPr>
              <a:t>、</a:t>
            </a:r>
            <a:r>
              <a:rPr sz="1100" kern="0" spc="50" dirty="0">
                <a:solidFill>
                  <a:srgbClr val="000000">
                    <a:alpha val="100000"/>
                  </a:srgbClr>
                </a:solidFill>
                <a:latin typeface="KaiTi"/>
                <a:ea typeface="KaiTi"/>
                <a:cs typeface="KaiTi"/>
              </a:rPr>
              <a:t>    </a:t>
            </a:r>
            <a:r>
              <a:rPr sz="1800" b="1" kern="0" spc="20" baseline="-5787" dirty="0">
                <a:solidFill>
                  <a:srgbClr val="000000">
                    <a:alpha val="100000"/>
                  </a:srgbClr>
                </a:solidFill>
                <a:latin typeface="Times New Roman"/>
                <a:ea typeface="Times New Roman"/>
                <a:cs typeface="Times New Roman"/>
              </a:rPr>
              <a:t>[</a:t>
            </a:r>
            <a:r>
              <a:rPr sz="1800" b="1" kern="0" spc="0" baseline="-5787" dirty="0">
                <a:solidFill>
                  <a:srgbClr val="000000">
                    <a:alpha val="100000"/>
                  </a:srgbClr>
                </a:solidFill>
                <a:latin typeface="Times New Roman"/>
                <a:ea typeface="Times New Roman"/>
                <a:cs typeface="Times New Roman"/>
              </a:rPr>
              <a:t>ion</a:t>
            </a:r>
            <a:r>
              <a:rPr sz="1800" b="1" kern="0" spc="20" baseline="-5787" dirty="0">
                <a:solidFill>
                  <a:srgbClr val="000000">
                    <a:alpha val="100000"/>
                  </a:srgbClr>
                </a:solidFill>
                <a:latin typeface="Times New Roman"/>
                <a:ea typeface="Times New Roman"/>
                <a:cs typeface="Times New Roman"/>
              </a:rPr>
              <a:t>]</a:t>
            </a:r>
            <a:r>
              <a:rPr sz="1800" b="1" kern="0" spc="20" baseline="-5787" dirty="0">
                <a:solidFill>
                  <a:srgbClr val="000000">
                    <a:alpha val="100000"/>
                  </a:srgbClr>
                </a:solidFill>
                <a:latin typeface="KaiTi"/>
                <a:ea typeface="KaiTi"/>
                <a:cs typeface="KaiTi"/>
              </a:rPr>
              <a:t>等</a:t>
            </a:r>
            <a:r>
              <a:rPr sz="1100" kern="0" spc="50" dirty="0">
                <a:solidFill>
                  <a:srgbClr val="000000">
                    <a:alpha val="100000"/>
                  </a:srgbClr>
                </a:solidFill>
                <a:latin typeface="KaiTi"/>
                <a:ea typeface="KaiTi"/>
                <a:cs typeface="KaiTi"/>
              </a:rPr>
              <a:t>        </a:t>
            </a:r>
            <a:r>
              <a:rPr sz="1800" b="1" kern="0" spc="20" baseline="-5787" dirty="0">
                <a:solidFill>
                  <a:srgbClr val="000000">
                    <a:alpha val="100000"/>
                  </a:srgbClr>
                </a:solidFill>
                <a:latin typeface="KaiTi"/>
                <a:ea typeface="KaiTi"/>
                <a:cs typeface="KaiTi"/>
              </a:rPr>
              <a:t>构成的</a:t>
            </a:r>
            <a:r>
              <a:rPr sz="1800" kern="0" spc="20" baseline="-5787" dirty="0">
                <a:solidFill>
                  <a:srgbClr val="000000">
                    <a:alpha val="100000"/>
                  </a:srgbClr>
                </a:solidFill>
                <a:latin typeface="KaiTi"/>
                <a:ea typeface="KaiTi"/>
                <a:cs typeface="KaiTi"/>
              </a:rPr>
              <a:t>。</a:t>
            </a:r>
            <a:r>
              <a:rPr sz="1800" b="1" kern="0" spc="20" baseline="-5787" dirty="0">
                <a:solidFill>
                  <a:srgbClr val="000000">
                    <a:alpha val="100000"/>
                  </a:srgbClr>
                </a:solidFill>
                <a:latin typeface="KaiTi"/>
                <a:ea typeface="KaiTi"/>
                <a:cs typeface="KaiTi"/>
              </a:rPr>
              <a:t>一种物质</a:t>
            </a:r>
            <a:r>
              <a:rPr sz="1800" b="1" kern="0" spc="10" baseline="-5787" dirty="0">
                <a:solidFill>
                  <a:srgbClr val="000000">
                    <a:alpha val="100000"/>
                  </a:srgbClr>
                </a:solidFill>
                <a:latin typeface="KaiTi"/>
                <a:ea typeface="KaiTi"/>
                <a:cs typeface="KaiTi"/>
              </a:rPr>
              <a:t>只能由</a:t>
            </a:r>
            <a:endParaRPr sz="1800" baseline="-5787" dirty="0">
              <a:latin typeface="KaiTi"/>
              <a:ea typeface="KaiTi"/>
              <a:cs typeface="KaiTi"/>
            </a:endParaRPr>
          </a:p>
          <a:p>
            <a:pPr algn="l" rtl="0" eaLnBrk="0">
              <a:lnSpc>
                <a:spcPct val="104000"/>
              </a:lnSpc>
              <a:tabLst/>
            </a:pPr>
            <a:endParaRPr sz="1000" dirty="0">
              <a:latin typeface="Arial"/>
              <a:ea typeface="Arial"/>
              <a:cs typeface="Arial"/>
            </a:endParaRPr>
          </a:p>
          <a:p>
            <a:pPr marL="15240" algn="l" rtl="0" eaLnBrk="0">
              <a:lnSpc>
                <a:spcPct val="85000"/>
              </a:lnSpc>
              <a:spcBef>
                <a:spcPts val="6"/>
              </a:spcBef>
              <a:tabLst/>
            </a:pPr>
            <a:r>
              <a:rPr sz="1200" b="1" kern="0" spc="-10" dirty="0">
                <a:solidFill>
                  <a:srgbClr val="000000">
                    <a:alpha val="100000"/>
                  </a:srgbClr>
                </a:solidFill>
                <a:latin typeface="KaiTi"/>
                <a:ea typeface="KaiTi"/>
                <a:cs typeface="KaiTi"/>
              </a:rPr>
              <a:t>一种微观粒子构成</a:t>
            </a:r>
            <a:r>
              <a:rPr sz="1200" kern="0" spc="-10" dirty="0">
                <a:solidFill>
                  <a:srgbClr val="000000">
                    <a:alpha val="100000"/>
                  </a:srgbClr>
                </a:solidFill>
                <a:latin typeface="KaiTi"/>
                <a:ea typeface="KaiTi"/>
                <a:cs typeface="KaiTi"/>
              </a:rPr>
              <a:t>。</a:t>
            </a:r>
            <a:endParaRPr sz="1200" dirty="0">
              <a:latin typeface="KaiTi"/>
              <a:ea typeface="KaiTi"/>
              <a:cs typeface="KaiTi"/>
            </a:endParaRPr>
          </a:p>
        </p:txBody>
      </p:sp>
      <p:sp>
        <p:nvSpPr>
          <p:cNvPr id="78" name="textbox 78"/>
          <p:cNvSpPr/>
          <p:nvPr/>
        </p:nvSpPr>
        <p:spPr>
          <a:xfrm>
            <a:off x="4397071" y="8288808"/>
            <a:ext cx="63500" cy="96520"/>
          </a:xfrm>
          <a:prstGeom prst="rect">
            <a:avLst/>
          </a:prstGeom>
          <a:noFill/>
          <a:ln w="0" cap="flat">
            <a:noFill/>
            <a:prstDash val="solid"/>
            <a:miter lim="0"/>
          </a:ln>
        </p:spPr>
        <p:txBody>
          <a:bodyPr vert="horz" wrap="square" lIns="0" tIns="0" rIns="0" bIns="0"/>
          <a:lstStyle/>
          <a:p>
            <a:pPr algn="l" rtl="0" eaLnBrk="0">
              <a:lnSpc>
                <a:spcPct val="81512"/>
              </a:lnSpc>
              <a:tabLst/>
            </a:pPr>
            <a:endParaRPr sz="100" dirty="0">
              <a:latin typeface="Arial"/>
              <a:ea typeface="Arial"/>
              <a:cs typeface="Arial"/>
            </a:endParaRPr>
          </a:p>
          <a:p>
            <a:pPr marL="12700" algn="l" rtl="0" eaLnBrk="0">
              <a:lnSpc>
                <a:spcPct val="78000"/>
              </a:lnSpc>
              <a:tabLst/>
            </a:pPr>
            <a:r>
              <a:rPr sz="600" kern="0" spc="-10" dirty="0">
                <a:solidFill>
                  <a:srgbClr val="000000">
                    <a:alpha val="100000"/>
                  </a:srgbClr>
                </a:solidFill>
                <a:latin typeface="Times New Roman"/>
                <a:ea typeface="Times New Roman"/>
                <a:cs typeface="Times New Roman"/>
              </a:rPr>
              <a:t>y</a:t>
            </a:r>
            <a:endParaRPr sz="600" dirty="0">
              <a:latin typeface="Times New Roman"/>
              <a:ea typeface="Times New Roman"/>
              <a:cs typeface="Times New Roman"/>
            </a:endParaRPr>
          </a:p>
        </p:txBody>
      </p:sp>
      <p:sp>
        <p:nvSpPr>
          <p:cNvPr id="80" name="textbox 80"/>
          <p:cNvSpPr/>
          <p:nvPr/>
        </p:nvSpPr>
        <p:spPr>
          <a:xfrm>
            <a:off x="6041669" y="8349386"/>
            <a:ext cx="633095" cy="177800"/>
          </a:xfrm>
          <a:prstGeom prst="rect">
            <a:avLst/>
          </a:prstGeom>
          <a:noFill/>
          <a:ln w="0" cap="flat">
            <a:noFill/>
            <a:prstDash val="solid"/>
            <a:miter lim="0"/>
          </a:ln>
        </p:spPr>
        <p:txBody>
          <a:bodyPr vert="horz" wrap="square" lIns="0" tIns="0" rIns="0" bIns="0"/>
          <a:lstStyle/>
          <a:p>
            <a:pPr algn="l" rtl="0" eaLnBrk="0">
              <a:lnSpc>
                <a:spcPct val="87436"/>
              </a:lnSpc>
              <a:tabLst/>
            </a:pPr>
            <a:endParaRPr sz="100" dirty="0">
              <a:latin typeface="Arial"/>
              <a:ea typeface="Arial"/>
              <a:cs typeface="Arial"/>
            </a:endParaRPr>
          </a:p>
          <a:p>
            <a:pPr marL="12700" algn="l" rtl="0" eaLnBrk="0">
              <a:lnSpc>
                <a:spcPct val="83000"/>
              </a:lnSpc>
              <a:tabLst/>
            </a:pPr>
            <a:r>
              <a:rPr sz="1200" b="1" kern="0" spc="-20" dirty="0">
                <a:solidFill>
                  <a:srgbClr val="000000">
                    <a:alpha val="100000"/>
                  </a:srgbClr>
                </a:solidFill>
                <a:latin typeface="KaiTi"/>
                <a:ea typeface="KaiTi"/>
                <a:cs typeface="KaiTi"/>
              </a:rPr>
              <a:t>微观粒子</a:t>
            </a:r>
            <a:endParaRPr sz="1200" dirty="0">
              <a:latin typeface="KaiTi"/>
              <a:ea typeface="KaiTi"/>
              <a:cs typeface="KaiTi"/>
            </a:endParaRPr>
          </a:p>
        </p:txBody>
      </p:sp>
      <p:sp>
        <p:nvSpPr>
          <p:cNvPr id="82" name="textbox 82"/>
          <p:cNvSpPr/>
          <p:nvPr/>
        </p:nvSpPr>
        <p:spPr>
          <a:xfrm>
            <a:off x="6057622" y="8288808"/>
            <a:ext cx="564515" cy="95250"/>
          </a:xfrm>
          <a:prstGeom prst="rect">
            <a:avLst/>
          </a:prstGeom>
          <a:noFill/>
          <a:ln w="0" cap="flat">
            <a:noFill/>
            <a:prstDash val="solid"/>
            <a:miter lim="0"/>
          </a:ln>
        </p:spPr>
        <p:txBody>
          <a:bodyPr vert="horz" wrap="square" lIns="0" tIns="0" rIns="0" bIns="0"/>
          <a:lstStyle/>
          <a:p>
            <a:pPr algn="l" rtl="0" eaLnBrk="0">
              <a:lnSpc>
                <a:spcPct val="81885"/>
              </a:lnSpc>
              <a:tabLst/>
            </a:pPr>
            <a:endParaRPr sz="100" dirty="0">
              <a:latin typeface="Arial"/>
              <a:ea typeface="Arial"/>
              <a:cs typeface="Arial"/>
            </a:endParaRPr>
          </a:p>
          <a:p>
            <a:pPr marL="12700" algn="l" rtl="0" eaLnBrk="0">
              <a:lnSpc>
                <a:spcPct val="76000"/>
              </a:lnSpc>
              <a:tabLst/>
            </a:pPr>
            <a:r>
              <a:rPr sz="600" kern="0" spc="30" dirty="0">
                <a:solidFill>
                  <a:srgbClr val="000000">
                    <a:alpha val="100000"/>
                  </a:srgbClr>
                </a:solidFill>
                <a:latin typeface="Times New Roman"/>
                <a:ea typeface="Times New Roman"/>
                <a:cs typeface="Times New Roman"/>
              </a:rPr>
              <a:t>wē</a:t>
            </a:r>
            <a:r>
              <a:rPr sz="600" kern="0" spc="0" dirty="0">
                <a:solidFill>
                  <a:srgbClr val="000000">
                    <a:alpha val="100000"/>
                  </a:srgbClr>
                </a:solidFill>
                <a:latin typeface="Times New Roman"/>
                <a:ea typeface="Times New Roman"/>
                <a:cs typeface="Times New Roman"/>
              </a:rPr>
              <a:t>i</a:t>
            </a:r>
            <a:r>
              <a:rPr sz="600" kern="0" spc="100" dirty="0">
                <a:solidFill>
                  <a:srgbClr val="000000">
                    <a:alpha val="100000"/>
                  </a:srgbClr>
                </a:solidFill>
                <a:latin typeface="Times New Roman"/>
                <a:ea typeface="Times New Roman"/>
                <a:cs typeface="Times New Roman"/>
              </a:rPr>
              <a:t> </a:t>
            </a:r>
            <a:r>
              <a:rPr sz="600" kern="0" spc="0" dirty="0">
                <a:solidFill>
                  <a:srgbClr val="000000">
                    <a:alpha val="100000"/>
                  </a:srgbClr>
                </a:solidFill>
                <a:latin typeface="Times New Roman"/>
                <a:ea typeface="Times New Roman"/>
                <a:cs typeface="Times New Roman"/>
              </a:rPr>
              <a:t>gu</a:t>
            </a:r>
            <a:r>
              <a:rPr sz="600" kern="0" spc="30" dirty="0">
                <a:solidFill>
                  <a:srgbClr val="000000">
                    <a:alpha val="100000"/>
                  </a:srgbClr>
                </a:solidFill>
                <a:latin typeface="Times New Roman"/>
                <a:ea typeface="Times New Roman"/>
                <a:cs typeface="Times New Roman"/>
              </a:rPr>
              <a:t>ā</a:t>
            </a:r>
            <a:r>
              <a:rPr sz="600" kern="0" spc="0" dirty="0">
                <a:solidFill>
                  <a:srgbClr val="000000">
                    <a:alpha val="100000"/>
                  </a:srgbClr>
                </a:solidFill>
                <a:latin typeface="Times New Roman"/>
                <a:ea typeface="Times New Roman"/>
                <a:cs typeface="Times New Roman"/>
              </a:rPr>
              <a:t>n   l</a:t>
            </a:r>
            <a:r>
              <a:rPr sz="600" kern="0" spc="30" dirty="0">
                <a:solidFill>
                  <a:srgbClr val="000000">
                    <a:alpha val="100000"/>
                  </a:srgbClr>
                </a:solidFill>
                <a:latin typeface="Times New Roman"/>
                <a:ea typeface="Times New Roman"/>
                <a:cs typeface="Times New Roman"/>
              </a:rPr>
              <a:t>ì   zǐ</a:t>
            </a:r>
            <a:endParaRPr sz="600" dirty="0">
              <a:latin typeface="Times New Roman"/>
              <a:ea typeface="Times New Roman"/>
              <a:cs typeface="Times New Roman"/>
            </a:endParaRPr>
          </a:p>
        </p:txBody>
      </p:sp>
      <p:sp>
        <p:nvSpPr>
          <p:cNvPr id="84" name="textbox 84"/>
          <p:cNvSpPr/>
          <p:nvPr/>
        </p:nvSpPr>
        <p:spPr>
          <a:xfrm>
            <a:off x="5295722" y="8349386"/>
            <a:ext cx="310515" cy="177800"/>
          </a:xfrm>
          <a:prstGeom prst="rect">
            <a:avLst/>
          </a:prstGeom>
          <a:noFill/>
          <a:ln w="0" cap="flat">
            <a:noFill/>
            <a:prstDash val="solid"/>
            <a:miter lim="0"/>
          </a:ln>
        </p:spPr>
        <p:txBody>
          <a:bodyPr vert="horz" wrap="square" lIns="0" tIns="0" rIns="0" bIns="0"/>
          <a:lstStyle/>
          <a:p>
            <a:pPr algn="l" rtl="0" eaLnBrk="0">
              <a:lnSpc>
                <a:spcPct val="87436"/>
              </a:lnSpc>
              <a:tabLst/>
            </a:pPr>
            <a:endParaRPr sz="100" dirty="0">
              <a:latin typeface="Arial"/>
              <a:ea typeface="Arial"/>
              <a:cs typeface="Arial"/>
            </a:endParaRPr>
          </a:p>
          <a:p>
            <a:pPr marL="12700" algn="l" rtl="0" eaLnBrk="0">
              <a:lnSpc>
                <a:spcPct val="83000"/>
              </a:lnSpc>
              <a:tabLst/>
            </a:pPr>
            <a:r>
              <a:rPr sz="1200" b="1" kern="0" spc="-90" dirty="0">
                <a:solidFill>
                  <a:srgbClr val="000000">
                    <a:alpha val="100000"/>
                  </a:srgbClr>
                </a:solidFill>
                <a:latin typeface="KaiTi"/>
                <a:ea typeface="KaiTi"/>
                <a:cs typeface="KaiTi"/>
              </a:rPr>
              <a:t>离子</a:t>
            </a:r>
            <a:endParaRPr sz="1200" dirty="0">
              <a:latin typeface="KaiTi"/>
              <a:ea typeface="KaiTi"/>
              <a:cs typeface="KaiTi"/>
            </a:endParaRPr>
          </a:p>
        </p:txBody>
      </p:sp>
      <p:sp>
        <p:nvSpPr>
          <p:cNvPr id="86" name="textbox 86"/>
          <p:cNvSpPr/>
          <p:nvPr/>
        </p:nvSpPr>
        <p:spPr>
          <a:xfrm>
            <a:off x="5315789" y="8288808"/>
            <a:ext cx="224155" cy="95250"/>
          </a:xfrm>
          <a:prstGeom prst="rect">
            <a:avLst/>
          </a:prstGeom>
          <a:noFill/>
          <a:ln w="0" cap="flat">
            <a:noFill/>
            <a:prstDash val="solid"/>
            <a:miter lim="0"/>
          </a:ln>
        </p:spPr>
        <p:txBody>
          <a:bodyPr vert="horz" wrap="square" lIns="0" tIns="0" rIns="0" bIns="0"/>
          <a:lstStyle/>
          <a:p>
            <a:pPr algn="l" rtl="0" eaLnBrk="0">
              <a:lnSpc>
                <a:spcPct val="81885"/>
              </a:lnSpc>
              <a:tabLst/>
            </a:pPr>
            <a:endParaRPr sz="100" dirty="0">
              <a:latin typeface="Arial"/>
              <a:ea typeface="Arial"/>
              <a:cs typeface="Arial"/>
            </a:endParaRPr>
          </a:p>
          <a:p>
            <a:pPr marL="12700" algn="l" rtl="0" eaLnBrk="0">
              <a:lnSpc>
                <a:spcPct val="76000"/>
              </a:lnSpc>
              <a:tabLst/>
            </a:pPr>
            <a:r>
              <a:rPr sz="600" kern="0" spc="60" dirty="0">
                <a:solidFill>
                  <a:srgbClr val="000000">
                    <a:alpha val="100000"/>
                  </a:srgbClr>
                </a:solidFill>
                <a:latin typeface="Times New Roman"/>
                <a:ea typeface="Times New Roman"/>
                <a:cs typeface="Times New Roman"/>
              </a:rPr>
              <a:t>lí</a:t>
            </a:r>
            <a:r>
              <a:rPr sz="600" kern="0" spc="30" dirty="0">
                <a:solidFill>
                  <a:srgbClr val="000000">
                    <a:alpha val="100000"/>
                  </a:srgbClr>
                </a:solidFill>
                <a:latin typeface="Times New Roman"/>
                <a:ea typeface="Times New Roman"/>
                <a:cs typeface="Times New Roman"/>
              </a:rPr>
              <a:t>   </a:t>
            </a:r>
            <a:r>
              <a:rPr sz="600" kern="0" spc="60" dirty="0">
                <a:solidFill>
                  <a:srgbClr val="000000">
                    <a:alpha val="100000"/>
                  </a:srgbClr>
                </a:solidFill>
                <a:latin typeface="Times New Roman"/>
                <a:ea typeface="Times New Roman"/>
                <a:cs typeface="Times New Roman"/>
              </a:rPr>
              <a:t>zǐ</a:t>
            </a:r>
            <a:endParaRPr sz="600" dirty="0">
              <a:latin typeface="Times New Roman"/>
              <a:ea typeface="Times New Roman"/>
              <a:cs typeface="Times New Roman"/>
            </a:endParaRPr>
          </a:p>
        </p:txBody>
      </p:sp>
      <p:sp>
        <p:nvSpPr>
          <p:cNvPr id="88" name="textbox 88"/>
          <p:cNvSpPr/>
          <p:nvPr/>
        </p:nvSpPr>
        <p:spPr>
          <a:xfrm>
            <a:off x="4394733" y="8349386"/>
            <a:ext cx="322580" cy="177800"/>
          </a:xfrm>
          <a:prstGeom prst="rect">
            <a:avLst/>
          </a:prstGeom>
          <a:noFill/>
          <a:ln w="0" cap="flat">
            <a:noFill/>
            <a:prstDash val="solid"/>
            <a:miter lim="0"/>
          </a:ln>
        </p:spPr>
        <p:txBody>
          <a:bodyPr vert="horz" wrap="square" lIns="0" tIns="0" rIns="0" bIns="0"/>
          <a:lstStyle/>
          <a:p>
            <a:pPr algn="l" rtl="0" eaLnBrk="0">
              <a:lnSpc>
                <a:spcPct val="87436"/>
              </a:lnSpc>
              <a:tabLst/>
            </a:pPr>
            <a:endParaRPr sz="100" dirty="0">
              <a:latin typeface="Arial"/>
              <a:ea typeface="Arial"/>
              <a:cs typeface="Arial"/>
            </a:endParaRPr>
          </a:p>
          <a:p>
            <a:pPr marL="12700" algn="l" rtl="0" eaLnBrk="0">
              <a:lnSpc>
                <a:spcPct val="83000"/>
              </a:lnSpc>
              <a:tabLst/>
            </a:pPr>
            <a:r>
              <a:rPr sz="1200" b="1" kern="0" spc="-50" dirty="0">
                <a:solidFill>
                  <a:srgbClr val="000000">
                    <a:alpha val="100000"/>
                  </a:srgbClr>
                </a:solidFill>
                <a:latin typeface="KaiTi"/>
                <a:ea typeface="KaiTi"/>
                <a:cs typeface="KaiTi"/>
              </a:rPr>
              <a:t>原子</a:t>
            </a:r>
            <a:endParaRPr sz="1200" dirty="0">
              <a:latin typeface="KaiTi"/>
              <a:ea typeface="KaiTi"/>
              <a:cs typeface="KaiTi"/>
            </a:endParaRPr>
          </a:p>
        </p:txBody>
      </p:sp>
      <p:sp>
        <p:nvSpPr>
          <p:cNvPr id="90" name="textbox 90"/>
          <p:cNvSpPr/>
          <p:nvPr/>
        </p:nvSpPr>
        <p:spPr>
          <a:xfrm>
            <a:off x="4402862" y="8288808"/>
            <a:ext cx="241934" cy="95250"/>
          </a:xfrm>
          <a:prstGeom prst="rect">
            <a:avLst/>
          </a:prstGeom>
          <a:noFill/>
          <a:ln w="0" cap="flat">
            <a:noFill/>
            <a:prstDash val="solid"/>
            <a:miter lim="0"/>
          </a:ln>
        </p:spPr>
        <p:txBody>
          <a:bodyPr vert="horz" wrap="square" lIns="0" tIns="0" rIns="0" bIns="0"/>
          <a:lstStyle/>
          <a:p>
            <a:pPr algn="l" rtl="0" eaLnBrk="0">
              <a:lnSpc>
                <a:spcPct val="81885"/>
              </a:lnSpc>
              <a:tabLst/>
            </a:pPr>
            <a:endParaRPr sz="100" dirty="0">
              <a:latin typeface="Arial"/>
              <a:ea typeface="Arial"/>
              <a:cs typeface="Arial"/>
            </a:endParaRPr>
          </a:p>
          <a:p>
            <a:pPr marL="12700" algn="l" rtl="0" eaLnBrk="0">
              <a:lnSpc>
                <a:spcPct val="76000"/>
              </a:lnSpc>
              <a:tabLst/>
            </a:pPr>
            <a:r>
              <a:rPr sz="600" kern="0" spc="-10" dirty="0">
                <a:solidFill>
                  <a:srgbClr val="000000">
                    <a:alpha val="100000"/>
                  </a:srgbClr>
                </a:solidFill>
                <a:latin typeface="Times New Roman"/>
                <a:ea typeface="Times New Roman"/>
                <a:cs typeface="Times New Roman"/>
              </a:rPr>
              <a:t>uán</a:t>
            </a:r>
            <a:r>
              <a:rPr sz="600" kern="0" spc="70" dirty="0">
                <a:solidFill>
                  <a:srgbClr val="000000">
                    <a:alpha val="100000"/>
                  </a:srgbClr>
                </a:solidFill>
                <a:latin typeface="Times New Roman"/>
                <a:ea typeface="Times New Roman"/>
                <a:cs typeface="Times New Roman"/>
              </a:rPr>
              <a:t>  </a:t>
            </a:r>
            <a:r>
              <a:rPr sz="600" kern="0" spc="-10" dirty="0">
                <a:solidFill>
                  <a:srgbClr val="000000">
                    <a:alpha val="100000"/>
                  </a:srgbClr>
                </a:solidFill>
                <a:latin typeface="Times New Roman"/>
                <a:ea typeface="Times New Roman"/>
                <a:cs typeface="Times New Roman"/>
              </a:rPr>
              <a:t>zǐ</a:t>
            </a:r>
            <a:endParaRPr sz="600" dirty="0">
              <a:latin typeface="Times New Roman"/>
              <a:ea typeface="Times New Roman"/>
              <a:cs typeface="Times New Roman"/>
            </a:endParaRPr>
          </a:p>
        </p:txBody>
      </p:sp>
      <p:sp>
        <p:nvSpPr>
          <p:cNvPr id="92" name="textbox 92"/>
          <p:cNvSpPr/>
          <p:nvPr/>
        </p:nvSpPr>
        <p:spPr>
          <a:xfrm>
            <a:off x="3262020" y="8349386"/>
            <a:ext cx="322580" cy="177800"/>
          </a:xfrm>
          <a:prstGeom prst="rect">
            <a:avLst/>
          </a:prstGeom>
          <a:noFill/>
          <a:ln w="0" cap="flat">
            <a:noFill/>
            <a:prstDash val="solid"/>
            <a:miter lim="0"/>
          </a:ln>
        </p:spPr>
        <p:txBody>
          <a:bodyPr vert="horz" wrap="square" lIns="0" tIns="0" rIns="0" bIns="0"/>
          <a:lstStyle/>
          <a:p>
            <a:pPr algn="l" rtl="0" eaLnBrk="0">
              <a:lnSpc>
                <a:spcPct val="87436"/>
              </a:lnSpc>
              <a:tabLst/>
            </a:pPr>
            <a:endParaRPr sz="100" dirty="0">
              <a:latin typeface="Arial"/>
              <a:ea typeface="Arial"/>
              <a:cs typeface="Arial"/>
            </a:endParaRPr>
          </a:p>
          <a:p>
            <a:pPr marL="12700" algn="l" rtl="0" eaLnBrk="0">
              <a:lnSpc>
                <a:spcPct val="83000"/>
              </a:lnSpc>
              <a:tabLst/>
            </a:pPr>
            <a:r>
              <a:rPr sz="1200" b="1" kern="0" spc="-50" dirty="0">
                <a:solidFill>
                  <a:srgbClr val="000000">
                    <a:alpha val="100000"/>
                  </a:srgbClr>
                </a:solidFill>
                <a:latin typeface="KaiTi"/>
                <a:ea typeface="KaiTi"/>
                <a:cs typeface="KaiTi"/>
              </a:rPr>
              <a:t>分子</a:t>
            </a:r>
            <a:endParaRPr sz="1200" dirty="0">
              <a:latin typeface="KaiTi"/>
              <a:ea typeface="KaiTi"/>
              <a:cs typeface="KaiTi"/>
            </a:endParaRPr>
          </a:p>
        </p:txBody>
      </p:sp>
      <p:sp>
        <p:nvSpPr>
          <p:cNvPr id="94" name="textbox 94"/>
          <p:cNvSpPr/>
          <p:nvPr/>
        </p:nvSpPr>
        <p:spPr>
          <a:xfrm>
            <a:off x="3277209" y="8288808"/>
            <a:ext cx="251459" cy="95250"/>
          </a:xfrm>
          <a:prstGeom prst="rect">
            <a:avLst/>
          </a:prstGeom>
          <a:noFill/>
          <a:ln w="0" cap="flat">
            <a:noFill/>
            <a:prstDash val="solid"/>
            <a:miter lim="0"/>
          </a:ln>
        </p:spPr>
        <p:txBody>
          <a:bodyPr vert="horz" wrap="square" lIns="0" tIns="0" rIns="0" bIns="0"/>
          <a:lstStyle/>
          <a:p>
            <a:pPr algn="l" rtl="0" eaLnBrk="0">
              <a:lnSpc>
                <a:spcPct val="81885"/>
              </a:lnSpc>
              <a:tabLst/>
            </a:pPr>
            <a:endParaRPr sz="100" dirty="0">
              <a:latin typeface="Arial"/>
              <a:ea typeface="Arial"/>
              <a:cs typeface="Arial"/>
            </a:endParaRPr>
          </a:p>
          <a:p>
            <a:pPr marL="12700" algn="l" rtl="0" eaLnBrk="0">
              <a:lnSpc>
                <a:spcPct val="76000"/>
              </a:lnSpc>
              <a:tabLst/>
            </a:pPr>
            <a:r>
              <a:rPr sz="600" kern="0" spc="-10" dirty="0">
                <a:solidFill>
                  <a:srgbClr val="000000">
                    <a:alpha val="100000"/>
                  </a:srgbClr>
                </a:solidFill>
                <a:latin typeface="Times New Roman"/>
                <a:ea typeface="Times New Roman"/>
                <a:cs typeface="Times New Roman"/>
              </a:rPr>
              <a:t>fēn</a:t>
            </a:r>
            <a:r>
              <a:rPr sz="600" kern="0" spc="0" dirty="0">
                <a:solidFill>
                  <a:srgbClr val="000000">
                    <a:alpha val="100000"/>
                  </a:srgbClr>
                </a:solidFill>
                <a:latin typeface="Times New Roman"/>
                <a:ea typeface="Times New Roman"/>
                <a:cs typeface="Times New Roman"/>
              </a:rPr>
              <a:t>    </a:t>
            </a:r>
            <a:r>
              <a:rPr sz="600" kern="0" spc="-10" dirty="0">
                <a:solidFill>
                  <a:srgbClr val="000000">
                    <a:alpha val="100000"/>
                  </a:srgbClr>
                </a:solidFill>
                <a:latin typeface="Times New Roman"/>
                <a:ea typeface="Times New Roman"/>
                <a:cs typeface="Times New Roman"/>
              </a:rPr>
              <a:t>zǐ</a:t>
            </a:r>
            <a:endParaRPr sz="600" dirty="0">
              <a:latin typeface="Times New Roman"/>
              <a:ea typeface="Times New Roman"/>
              <a:cs typeface="Times New Roman"/>
            </a:endParaRPr>
          </a:p>
        </p:txBody>
      </p:sp>
      <p:sp>
        <p:nvSpPr>
          <p:cNvPr id="96" name="textbox 96"/>
          <p:cNvSpPr/>
          <p:nvPr/>
        </p:nvSpPr>
        <p:spPr>
          <a:xfrm>
            <a:off x="4229735" y="5733796"/>
            <a:ext cx="3754755" cy="925830"/>
          </a:xfrm>
          <a:prstGeom prst="roundRect">
            <a:avLst>
              <a:gd name="adj" fmla="val 11251"/>
            </a:avLst>
          </a:prstGeom>
          <a:noFill/>
          <a:ln w="12700" cap="flat">
            <a:solidFill>
              <a:srgbClr val="0070C0"/>
            </a:solidFill>
            <a:prstDash val="solid"/>
            <a:miter lim="0"/>
          </a:ln>
        </p:spPr>
        <p:txBody>
          <a:bodyPr vert="horz" wrap="square" lIns="0" tIns="0" rIns="0" bIns="0"/>
          <a:lstStyle/>
          <a:p>
            <a:pPr algn="l" rtl="0" eaLnBrk="0">
              <a:lnSpc>
                <a:spcPct val="147000"/>
              </a:lnSpc>
              <a:tabLst/>
            </a:pPr>
            <a:endParaRPr sz="200" dirty="0">
              <a:latin typeface="Arial"/>
              <a:ea typeface="Arial"/>
              <a:cs typeface="Arial"/>
            </a:endParaRPr>
          </a:p>
          <a:p>
            <a:pPr marL="25400" algn="l" rtl="0" eaLnBrk="0">
              <a:lnSpc>
                <a:spcPts val="1809"/>
              </a:lnSpc>
              <a:spcBef>
                <a:spcPts val="2"/>
              </a:spcBef>
              <a:tabLst/>
            </a:pPr>
            <a:r>
              <a:rPr sz="1200" b="1" kern="0" spc="0" dirty="0">
                <a:solidFill>
                  <a:srgbClr val="4472C4">
                    <a:alpha val="100000"/>
                  </a:srgbClr>
                </a:solidFill>
                <a:latin typeface="Microsoft YaHei"/>
                <a:ea typeface="Microsoft YaHei"/>
                <a:cs typeface="Microsoft YaHei"/>
              </a:rPr>
              <a:t>物理变化</a:t>
            </a:r>
            <a:r>
              <a:rPr sz="1200" kern="0" spc="0" dirty="0">
                <a:solidFill>
                  <a:srgbClr val="000000">
                    <a:alpha val="100000"/>
                  </a:srgbClr>
                </a:solidFill>
                <a:latin typeface="Microsoft YaHei"/>
                <a:ea typeface="Microsoft YaHei"/>
                <a:cs typeface="Microsoft YaHei"/>
              </a:rPr>
              <a:t>：没有新物质</a:t>
            </a:r>
            <a:r>
              <a:rPr sz="1200" kern="0" spc="-10" dirty="0">
                <a:solidFill>
                  <a:srgbClr val="000000">
                    <a:alpha val="100000"/>
                  </a:srgbClr>
                </a:solidFill>
                <a:latin typeface="Microsoft YaHei"/>
                <a:ea typeface="Microsoft YaHei"/>
                <a:cs typeface="Microsoft YaHei"/>
              </a:rPr>
              <a:t>生成的变化过程</a:t>
            </a:r>
            <a:endParaRPr sz="1200" dirty="0">
              <a:latin typeface="Microsoft YaHei"/>
              <a:ea typeface="Microsoft YaHei"/>
              <a:cs typeface="Microsoft YaHei"/>
            </a:endParaRPr>
          </a:p>
          <a:p>
            <a:pPr marL="40640" algn="l" rtl="0" eaLnBrk="0">
              <a:lnSpc>
                <a:spcPts val="2174"/>
              </a:lnSpc>
              <a:tabLst/>
            </a:pPr>
            <a:r>
              <a:rPr sz="1100" kern="0" spc="-20" dirty="0">
                <a:solidFill>
                  <a:srgbClr val="000000">
                    <a:alpha val="100000"/>
                  </a:srgbClr>
                </a:solidFill>
                <a:latin typeface="Microsoft YaHei"/>
                <a:ea typeface="Microsoft YaHei"/>
                <a:cs typeface="Microsoft YaHei"/>
              </a:rPr>
              <a:t>固→液：熔化，液→</a:t>
            </a:r>
            <a:r>
              <a:rPr sz="1100" kern="0" spc="-200" dirty="0">
                <a:solidFill>
                  <a:srgbClr val="000000">
                    <a:alpha val="100000"/>
                  </a:srgbClr>
                </a:solidFill>
                <a:latin typeface="Microsoft YaHei"/>
                <a:ea typeface="Microsoft YaHei"/>
                <a:cs typeface="Microsoft YaHei"/>
              </a:rPr>
              <a:t> </a:t>
            </a:r>
            <a:r>
              <a:rPr sz="1100" kern="0" spc="-20" dirty="0">
                <a:solidFill>
                  <a:srgbClr val="000000">
                    <a:alpha val="100000"/>
                  </a:srgbClr>
                </a:solidFill>
                <a:latin typeface="Microsoft YaHei"/>
                <a:ea typeface="Microsoft YaHei"/>
                <a:cs typeface="Microsoft YaHei"/>
              </a:rPr>
              <a:t>气：汽化，固→</a:t>
            </a:r>
            <a:r>
              <a:rPr sz="1100" kern="0" spc="-200" dirty="0">
                <a:solidFill>
                  <a:srgbClr val="000000">
                    <a:alpha val="100000"/>
                  </a:srgbClr>
                </a:solidFill>
                <a:latin typeface="Microsoft YaHei"/>
                <a:ea typeface="Microsoft YaHei"/>
                <a:cs typeface="Microsoft YaHei"/>
              </a:rPr>
              <a:t> </a:t>
            </a:r>
            <a:r>
              <a:rPr sz="1100" kern="0" spc="-30" dirty="0">
                <a:solidFill>
                  <a:srgbClr val="000000">
                    <a:alpha val="100000"/>
                  </a:srgbClr>
                </a:solidFill>
                <a:latin typeface="Microsoft YaHei"/>
                <a:ea typeface="Microsoft YaHei"/>
                <a:cs typeface="Microsoft YaHei"/>
              </a:rPr>
              <a:t>气：升华</a:t>
            </a:r>
            <a:endParaRPr sz="1100" dirty="0">
              <a:latin typeface="Microsoft YaHei"/>
              <a:ea typeface="Microsoft YaHei"/>
              <a:cs typeface="Microsoft YaHei"/>
            </a:endParaRPr>
          </a:p>
          <a:p>
            <a:pPr marL="24765" algn="l" rtl="0" eaLnBrk="0">
              <a:lnSpc>
                <a:spcPts val="2160"/>
              </a:lnSpc>
              <a:tabLst/>
            </a:pPr>
            <a:r>
              <a:rPr sz="1100" kern="0" spc="-20" dirty="0">
                <a:solidFill>
                  <a:srgbClr val="000000">
                    <a:alpha val="100000"/>
                  </a:srgbClr>
                </a:solidFill>
                <a:latin typeface="Microsoft YaHei"/>
                <a:ea typeface="Microsoft YaHei"/>
                <a:cs typeface="Microsoft YaHei"/>
              </a:rPr>
              <a:t>液→</a:t>
            </a:r>
            <a:r>
              <a:rPr sz="1100" kern="0" spc="-140" dirty="0">
                <a:solidFill>
                  <a:srgbClr val="000000">
                    <a:alpha val="100000"/>
                  </a:srgbClr>
                </a:solidFill>
                <a:latin typeface="Microsoft YaHei"/>
                <a:ea typeface="Microsoft YaHei"/>
                <a:cs typeface="Microsoft YaHei"/>
              </a:rPr>
              <a:t> </a:t>
            </a:r>
            <a:r>
              <a:rPr sz="1100" kern="0" spc="-20" dirty="0">
                <a:solidFill>
                  <a:srgbClr val="000000">
                    <a:alpha val="100000"/>
                  </a:srgbClr>
                </a:solidFill>
                <a:latin typeface="Microsoft YaHei"/>
                <a:ea typeface="Microsoft YaHei"/>
                <a:cs typeface="Microsoft YaHei"/>
              </a:rPr>
              <a:t>固：凝固，气→液：液化，气→</a:t>
            </a:r>
            <a:r>
              <a:rPr sz="1100" kern="0" spc="-130" dirty="0">
                <a:solidFill>
                  <a:srgbClr val="000000">
                    <a:alpha val="100000"/>
                  </a:srgbClr>
                </a:solidFill>
                <a:latin typeface="Microsoft YaHei"/>
                <a:ea typeface="Microsoft YaHei"/>
                <a:cs typeface="Microsoft YaHei"/>
              </a:rPr>
              <a:t> </a:t>
            </a:r>
            <a:r>
              <a:rPr sz="1100" kern="0" spc="-20" dirty="0">
                <a:solidFill>
                  <a:srgbClr val="000000">
                    <a:alpha val="100000"/>
                  </a:srgbClr>
                </a:solidFill>
                <a:latin typeface="Microsoft YaHei"/>
                <a:ea typeface="Microsoft YaHei"/>
                <a:cs typeface="Microsoft YaHei"/>
              </a:rPr>
              <a:t>固</a:t>
            </a:r>
            <a:r>
              <a:rPr sz="1100" kern="0" spc="-30" dirty="0">
                <a:solidFill>
                  <a:srgbClr val="000000">
                    <a:alpha val="100000"/>
                  </a:srgbClr>
                </a:solidFill>
                <a:latin typeface="Microsoft YaHei"/>
                <a:ea typeface="Microsoft YaHei"/>
                <a:cs typeface="Microsoft YaHei"/>
              </a:rPr>
              <a:t>：凝华</a:t>
            </a:r>
            <a:endParaRPr sz="1100" dirty="0">
              <a:latin typeface="Microsoft YaHei"/>
              <a:ea typeface="Microsoft YaHei"/>
              <a:cs typeface="Microsoft YaHei"/>
            </a:endParaRPr>
          </a:p>
        </p:txBody>
      </p:sp>
      <p:sp>
        <p:nvSpPr>
          <p:cNvPr id="98" name="textbox 98"/>
          <p:cNvSpPr/>
          <p:nvPr/>
        </p:nvSpPr>
        <p:spPr>
          <a:xfrm>
            <a:off x="4263009" y="5016627"/>
            <a:ext cx="3720465" cy="683260"/>
          </a:xfrm>
          <a:prstGeom prst="roundRect">
            <a:avLst>
              <a:gd name="adj" fmla="val 11706"/>
            </a:avLst>
          </a:prstGeom>
          <a:noFill/>
          <a:ln w="12700" cap="flat">
            <a:solidFill>
              <a:srgbClr val="000000"/>
            </a:solidFill>
            <a:prstDash val="solid"/>
            <a:miter lim="0"/>
          </a:ln>
        </p:spPr>
        <p:txBody>
          <a:bodyPr vert="horz" wrap="square" lIns="0" tIns="0" rIns="0" bIns="0"/>
          <a:lstStyle/>
          <a:p>
            <a:pPr algn="l" rtl="0" eaLnBrk="0">
              <a:lnSpc>
                <a:spcPct val="110000"/>
              </a:lnSpc>
              <a:tabLst/>
            </a:pPr>
            <a:endParaRPr sz="400" dirty="0">
              <a:latin typeface="Arial"/>
              <a:ea typeface="Arial"/>
              <a:cs typeface="Arial"/>
            </a:endParaRPr>
          </a:p>
          <a:p>
            <a:pPr marL="20955" algn="l" rtl="0" eaLnBrk="0">
              <a:lnSpc>
                <a:spcPts val="1809"/>
              </a:lnSpc>
              <a:spcBef>
                <a:spcPts val="2"/>
              </a:spcBef>
              <a:tabLst/>
            </a:pPr>
            <a:r>
              <a:rPr sz="1200" b="1" kern="0" spc="-10" dirty="0">
                <a:solidFill>
                  <a:srgbClr val="FF0000">
                    <a:alpha val="100000"/>
                  </a:srgbClr>
                </a:solidFill>
                <a:latin typeface="Microsoft YaHei"/>
                <a:ea typeface="Microsoft YaHei"/>
                <a:cs typeface="Microsoft YaHei"/>
              </a:rPr>
              <a:t>化学性质</a:t>
            </a:r>
            <a:r>
              <a:rPr sz="1200" kern="0" spc="-10" dirty="0">
                <a:solidFill>
                  <a:srgbClr val="000000">
                    <a:alpha val="100000"/>
                  </a:srgbClr>
                </a:solidFill>
                <a:latin typeface="Microsoft YaHei"/>
                <a:ea typeface="Microsoft YaHei"/>
                <a:cs typeface="Microsoft YaHei"/>
              </a:rPr>
              <a:t>：物质在化学变化中表现出来的性质</a:t>
            </a:r>
            <a:endParaRPr sz="1200" dirty="0">
              <a:latin typeface="Microsoft YaHei"/>
              <a:ea typeface="Microsoft YaHei"/>
              <a:cs typeface="Microsoft YaHei"/>
            </a:endParaRPr>
          </a:p>
          <a:p>
            <a:pPr algn="l" rtl="0" eaLnBrk="0">
              <a:lnSpc>
                <a:spcPct val="106000"/>
              </a:lnSpc>
              <a:tabLst/>
            </a:pPr>
            <a:endParaRPr sz="400" dirty="0">
              <a:latin typeface="Arial"/>
              <a:ea typeface="Arial"/>
              <a:cs typeface="Arial"/>
            </a:endParaRPr>
          </a:p>
          <a:p>
            <a:pPr marL="22225" algn="l" rtl="0" eaLnBrk="0">
              <a:lnSpc>
                <a:spcPts val="1664"/>
              </a:lnSpc>
              <a:spcBef>
                <a:spcPts val="1"/>
              </a:spcBef>
              <a:tabLst/>
            </a:pPr>
            <a:r>
              <a:rPr sz="1100" kern="0" spc="-10" dirty="0">
                <a:solidFill>
                  <a:srgbClr val="000000">
                    <a:alpha val="100000"/>
                  </a:srgbClr>
                </a:solidFill>
                <a:latin typeface="Microsoft YaHei"/>
                <a:ea typeface="Microsoft YaHei"/>
                <a:cs typeface="Microsoft YaHei"/>
              </a:rPr>
              <a:t>如：可燃性、还原性</a:t>
            </a:r>
            <a:endParaRPr sz="1100" dirty="0">
              <a:latin typeface="Microsoft YaHei"/>
              <a:ea typeface="Microsoft YaHei"/>
              <a:cs typeface="Microsoft YaHei"/>
            </a:endParaRPr>
          </a:p>
        </p:txBody>
      </p:sp>
      <p:sp>
        <p:nvSpPr>
          <p:cNvPr id="100" name="textbox 100"/>
          <p:cNvSpPr/>
          <p:nvPr/>
        </p:nvSpPr>
        <p:spPr>
          <a:xfrm>
            <a:off x="4229735" y="6693917"/>
            <a:ext cx="3753484" cy="645795"/>
          </a:xfrm>
          <a:prstGeom prst="roundRect">
            <a:avLst>
              <a:gd name="adj" fmla="val 11804"/>
            </a:avLst>
          </a:prstGeom>
          <a:noFill/>
          <a:ln w="12700" cap="flat">
            <a:solidFill>
              <a:srgbClr val="0070C0"/>
            </a:solidFill>
            <a:prstDash val="solid"/>
            <a:miter lim="0"/>
          </a:ln>
        </p:spPr>
        <p:txBody>
          <a:bodyPr vert="horz" wrap="square" lIns="0" tIns="0" rIns="0" bIns="0"/>
          <a:lstStyle/>
          <a:p>
            <a:pPr algn="l" rtl="0" eaLnBrk="0">
              <a:lnSpc>
                <a:spcPct val="122000"/>
              </a:lnSpc>
              <a:tabLst/>
            </a:pPr>
            <a:endParaRPr sz="200" dirty="0">
              <a:latin typeface="Arial"/>
              <a:ea typeface="Arial"/>
              <a:cs typeface="Arial"/>
            </a:endParaRPr>
          </a:p>
          <a:p>
            <a:pPr marL="20955" algn="l" rtl="0" eaLnBrk="0">
              <a:lnSpc>
                <a:spcPts val="1809"/>
              </a:lnSpc>
              <a:spcBef>
                <a:spcPts val="1"/>
              </a:spcBef>
              <a:tabLst/>
            </a:pPr>
            <a:r>
              <a:rPr sz="1200" b="1" kern="0" spc="0" dirty="0">
                <a:solidFill>
                  <a:srgbClr val="4472C4">
                    <a:alpha val="100000"/>
                  </a:srgbClr>
                </a:solidFill>
                <a:latin typeface="Microsoft YaHei"/>
                <a:ea typeface="Microsoft YaHei"/>
                <a:cs typeface="Microsoft YaHei"/>
              </a:rPr>
              <a:t>化学变化</a:t>
            </a:r>
            <a:r>
              <a:rPr sz="1200" kern="0" spc="0" dirty="0">
                <a:solidFill>
                  <a:srgbClr val="000000">
                    <a:alpha val="100000"/>
                  </a:srgbClr>
                </a:solidFill>
                <a:latin typeface="Microsoft YaHei"/>
                <a:ea typeface="Microsoft YaHei"/>
                <a:cs typeface="Microsoft YaHei"/>
              </a:rPr>
              <a:t>：有新物质生成的</a:t>
            </a:r>
            <a:r>
              <a:rPr sz="1200" kern="0" spc="-10" dirty="0">
                <a:solidFill>
                  <a:srgbClr val="000000">
                    <a:alpha val="100000"/>
                  </a:srgbClr>
                </a:solidFill>
                <a:latin typeface="Microsoft YaHei"/>
                <a:ea typeface="Microsoft YaHei"/>
                <a:cs typeface="Microsoft YaHei"/>
              </a:rPr>
              <a:t>变化过程</a:t>
            </a:r>
            <a:endParaRPr sz="1200" dirty="0">
              <a:latin typeface="Microsoft YaHei"/>
              <a:ea typeface="Microsoft YaHei"/>
              <a:cs typeface="Microsoft YaHei"/>
            </a:endParaRPr>
          </a:p>
          <a:p>
            <a:pPr algn="l" rtl="0" eaLnBrk="0">
              <a:lnSpc>
                <a:spcPct val="113000"/>
              </a:lnSpc>
              <a:tabLst/>
            </a:pPr>
            <a:endParaRPr sz="400" dirty="0">
              <a:latin typeface="Arial"/>
              <a:ea typeface="Arial"/>
              <a:cs typeface="Arial"/>
            </a:endParaRPr>
          </a:p>
          <a:p>
            <a:pPr marL="22860" algn="l" rtl="0" eaLnBrk="0">
              <a:lnSpc>
                <a:spcPts val="1809"/>
              </a:lnSpc>
              <a:spcBef>
                <a:spcPts val="3"/>
              </a:spcBef>
              <a:tabLst/>
            </a:pPr>
            <a:r>
              <a:rPr sz="1200" kern="0" spc="-10" dirty="0">
                <a:solidFill>
                  <a:srgbClr val="000000">
                    <a:alpha val="100000"/>
                  </a:srgbClr>
                </a:solidFill>
                <a:latin typeface="Microsoft YaHei"/>
                <a:ea typeface="Microsoft YaHei"/>
                <a:cs typeface="Microsoft YaHei"/>
              </a:rPr>
              <a:t>如：铁生锈、食物腐烂、燃烧</a:t>
            </a:r>
            <a:endParaRPr sz="1200" dirty="0">
              <a:latin typeface="Microsoft YaHei"/>
              <a:ea typeface="Microsoft YaHei"/>
              <a:cs typeface="Microsoft YaHei"/>
            </a:endParaRPr>
          </a:p>
        </p:txBody>
      </p:sp>
      <p:sp>
        <p:nvSpPr>
          <p:cNvPr id="102" name="textbox 102"/>
          <p:cNvSpPr/>
          <p:nvPr/>
        </p:nvSpPr>
        <p:spPr>
          <a:xfrm>
            <a:off x="4263009" y="4339971"/>
            <a:ext cx="3727450" cy="642620"/>
          </a:xfrm>
          <a:prstGeom prst="roundRect">
            <a:avLst>
              <a:gd name="adj" fmla="val 11814"/>
            </a:avLst>
          </a:prstGeom>
          <a:noFill/>
          <a:ln w="12700" cap="flat">
            <a:solidFill>
              <a:srgbClr val="000000"/>
            </a:solidFill>
            <a:prstDash val="solid"/>
            <a:miter lim="0"/>
          </a:ln>
        </p:spPr>
        <p:txBody>
          <a:bodyPr vert="horz" wrap="square" lIns="0" tIns="0" rIns="0" bIns="0"/>
          <a:lstStyle/>
          <a:p>
            <a:pPr algn="l" rtl="0" eaLnBrk="0">
              <a:lnSpc>
                <a:spcPct val="105000"/>
              </a:lnSpc>
              <a:tabLst/>
            </a:pPr>
            <a:endParaRPr sz="300" dirty="0">
              <a:latin typeface="Arial"/>
              <a:ea typeface="Arial"/>
              <a:cs typeface="Arial"/>
            </a:endParaRPr>
          </a:p>
          <a:p>
            <a:pPr marL="25400" algn="l" rtl="0" eaLnBrk="0">
              <a:lnSpc>
                <a:spcPts val="1809"/>
              </a:lnSpc>
              <a:spcBef>
                <a:spcPts val="1"/>
              </a:spcBef>
              <a:tabLst/>
            </a:pPr>
            <a:r>
              <a:rPr sz="1200" b="1" kern="0" spc="0" dirty="0">
                <a:solidFill>
                  <a:srgbClr val="FF0000">
                    <a:alpha val="100000"/>
                  </a:srgbClr>
                </a:solidFill>
                <a:latin typeface="Microsoft YaHei"/>
                <a:ea typeface="Microsoft YaHei"/>
                <a:cs typeface="Microsoft YaHei"/>
              </a:rPr>
              <a:t>物理性质</a:t>
            </a:r>
            <a:r>
              <a:rPr sz="1200" b="1" kern="0" spc="-130" dirty="0">
                <a:solidFill>
                  <a:srgbClr val="FF0000">
                    <a:alpha val="100000"/>
                  </a:srgbClr>
                </a:solidFill>
                <a:latin typeface="Microsoft YaHei"/>
                <a:ea typeface="Microsoft YaHei"/>
                <a:cs typeface="Microsoft YaHei"/>
              </a:rPr>
              <a:t> </a:t>
            </a:r>
            <a:r>
              <a:rPr sz="1200" kern="0" spc="0" dirty="0">
                <a:solidFill>
                  <a:srgbClr val="000000">
                    <a:alpha val="100000"/>
                  </a:srgbClr>
                </a:solidFill>
                <a:latin typeface="Microsoft YaHei"/>
                <a:ea typeface="Microsoft YaHei"/>
                <a:cs typeface="Microsoft YaHei"/>
              </a:rPr>
              <a:t>:物质不需要在化学变化中就表现出来的性质</a:t>
            </a:r>
            <a:endParaRPr sz="1200" dirty="0">
              <a:latin typeface="Microsoft YaHei"/>
              <a:ea typeface="Microsoft YaHei"/>
              <a:cs typeface="Microsoft YaHei"/>
            </a:endParaRPr>
          </a:p>
          <a:p>
            <a:pPr algn="l" rtl="0" eaLnBrk="0">
              <a:lnSpc>
                <a:spcPct val="106000"/>
              </a:lnSpc>
              <a:tabLst/>
            </a:pPr>
            <a:endParaRPr sz="400" dirty="0">
              <a:latin typeface="Arial"/>
              <a:ea typeface="Arial"/>
              <a:cs typeface="Arial"/>
            </a:endParaRPr>
          </a:p>
          <a:p>
            <a:pPr marL="22225" algn="l" rtl="0" eaLnBrk="0">
              <a:lnSpc>
                <a:spcPts val="1664"/>
              </a:lnSpc>
              <a:spcBef>
                <a:spcPts val="1"/>
              </a:spcBef>
              <a:tabLst/>
            </a:pPr>
            <a:r>
              <a:rPr sz="1100" kern="0" spc="0" dirty="0">
                <a:solidFill>
                  <a:srgbClr val="000000">
                    <a:alpha val="100000"/>
                  </a:srgbClr>
                </a:solidFill>
                <a:latin typeface="Microsoft YaHei"/>
                <a:ea typeface="Microsoft YaHei"/>
                <a:cs typeface="Microsoft YaHei"/>
              </a:rPr>
              <a:t>如：颜色、气味、硬度、密度、</a:t>
            </a:r>
            <a:r>
              <a:rPr sz="1100" kern="0" spc="-10" dirty="0">
                <a:solidFill>
                  <a:srgbClr val="000000">
                    <a:alpha val="100000"/>
                  </a:srgbClr>
                </a:solidFill>
                <a:latin typeface="Microsoft YaHei"/>
                <a:ea typeface="Microsoft YaHei"/>
                <a:cs typeface="Microsoft YaHei"/>
              </a:rPr>
              <a:t>熔点、沸点</a:t>
            </a:r>
            <a:endParaRPr sz="1100" dirty="0">
              <a:latin typeface="Microsoft YaHei"/>
              <a:ea typeface="Microsoft YaHei"/>
              <a:cs typeface="Microsoft YaHei"/>
            </a:endParaRPr>
          </a:p>
        </p:txBody>
      </p:sp>
      <p:pic>
        <p:nvPicPr>
          <p:cNvPr id="104" name="picture 104"/>
          <p:cNvPicPr>
            <a:picLocks noChangeAspect="1"/>
          </p:cNvPicPr>
          <p:nvPr/>
        </p:nvPicPr>
        <p:blipFill>
          <a:blip r:embed="rId2"/>
          <a:stretch>
            <a:fillRect/>
          </a:stretch>
        </p:blipFill>
        <p:spPr>
          <a:xfrm rot="21600000">
            <a:off x="3115187" y="5016797"/>
            <a:ext cx="331369" cy="1521930"/>
          </a:xfrm>
          <a:prstGeom prst="rect">
            <a:avLst/>
          </a:prstGeom>
        </p:spPr>
      </p:pic>
      <p:pic>
        <p:nvPicPr>
          <p:cNvPr id="106" name="picture 106"/>
          <p:cNvPicPr>
            <a:picLocks noChangeAspect="1"/>
          </p:cNvPicPr>
          <p:nvPr/>
        </p:nvPicPr>
        <p:blipFill>
          <a:blip r:embed="rId3"/>
          <a:stretch>
            <a:fillRect/>
          </a:stretch>
        </p:blipFill>
        <p:spPr>
          <a:xfrm rot="21600000">
            <a:off x="3918905" y="6191861"/>
            <a:ext cx="329458" cy="827889"/>
          </a:xfrm>
          <a:prstGeom prst="rect">
            <a:avLst/>
          </a:prstGeom>
        </p:spPr>
      </p:pic>
      <p:sp>
        <p:nvSpPr>
          <p:cNvPr id="108" name="textbox 108"/>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pic>
        <p:nvPicPr>
          <p:cNvPr id="110" name="picture 110"/>
          <p:cNvPicPr>
            <a:picLocks noChangeAspect="1"/>
          </p:cNvPicPr>
          <p:nvPr/>
        </p:nvPicPr>
        <p:blipFill>
          <a:blip r:embed="rId4"/>
          <a:stretch>
            <a:fillRect/>
          </a:stretch>
        </p:blipFill>
        <p:spPr>
          <a:xfrm rot="21600000">
            <a:off x="3952062" y="4656305"/>
            <a:ext cx="328779" cy="705541"/>
          </a:xfrm>
          <a:prstGeom prst="rect">
            <a:avLst/>
          </a:prstGeom>
        </p:spPr>
      </p:pic>
      <p:sp>
        <p:nvSpPr>
          <p:cNvPr id="112" name="textbox 112"/>
          <p:cNvSpPr/>
          <p:nvPr/>
        </p:nvSpPr>
        <p:spPr>
          <a:xfrm>
            <a:off x="3427222" y="4795140"/>
            <a:ext cx="542925" cy="449580"/>
          </a:xfrm>
          <a:prstGeom prst="roundRect">
            <a:avLst>
              <a:gd name="adj" fmla="val 12620"/>
            </a:avLst>
          </a:prstGeom>
          <a:noFill/>
          <a:ln w="12700" cap="flat">
            <a:solidFill>
              <a:srgbClr val="528CC1"/>
            </a:solidFill>
            <a:prstDash val="solid"/>
            <a:miter lim="0"/>
          </a:ln>
        </p:spPr>
        <p:txBody>
          <a:bodyPr vert="horz" wrap="square" lIns="0" tIns="0" rIns="0" bIns="0"/>
          <a:lstStyle/>
          <a:p>
            <a:pPr algn="l" rtl="0" eaLnBrk="0">
              <a:lnSpc>
                <a:spcPct val="104000"/>
              </a:lnSpc>
              <a:tabLst/>
            </a:pPr>
            <a:endParaRPr sz="500" dirty="0">
              <a:latin typeface="Arial"/>
              <a:ea typeface="Arial"/>
              <a:cs typeface="Arial"/>
            </a:endParaRPr>
          </a:p>
          <a:p>
            <a:pPr marL="107950" algn="l" rtl="0" eaLnBrk="0">
              <a:lnSpc>
                <a:spcPts val="1809"/>
              </a:lnSpc>
              <a:tabLst/>
            </a:pPr>
            <a:r>
              <a:rPr sz="1200" b="1" kern="0" spc="-20" dirty="0">
                <a:solidFill>
                  <a:srgbClr val="FF0000">
                    <a:alpha val="100000"/>
                  </a:srgbClr>
                </a:solidFill>
                <a:latin typeface="Microsoft YaHei"/>
                <a:ea typeface="Microsoft YaHei"/>
                <a:cs typeface="Microsoft YaHei"/>
              </a:rPr>
              <a:t>性质</a:t>
            </a:r>
            <a:endParaRPr sz="1200" dirty="0">
              <a:latin typeface="Microsoft YaHei"/>
              <a:ea typeface="Microsoft YaHei"/>
              <a:cs typeface="Microsoft YaHei"/>
            </a:endParaRPr>
          </a:p>
        </p:txBody>
      </p:sp>
      <p:sp>
        <p:nvSpPr>
          <p:cNvPr id="114" name="textbox 114"/>
          <p:cNvSpPr/>
          <p:nvPr/>
        </p:nvSpPr>
        <p:spPr>
          <a:xfrm>
            <a:off x="3427222" y="6341110"/>
            <a:ext cx="509905" cy="391160"/>
          </a:xfrm>
          <a:prstGeom prst="roundRect">
            <a:avLst>
              <a:gd name="adj" fmla="val 13024"/>
            </a:avLst>
          </a:prstGeom>
          <a:noFill/>
          <a:ln w="12700" cap="flat">
            <a:solidFill>
              <a:srgbClr val="528CC1"/>
            </a:solidFill>
            <a:prstDash val="solid"/>
            <a:miter lim="0"/>
          </a:ln>
        </p:spPr>
        <p:txBody>
          <a:bodyPr vert="horz" wrap="square" lIns="0" tIns="0" rIns="0" bIns="0"/>
          <a:lstStyle/>
          <a:p>
            <a:pPr algn="l" rtl="0" eaLnBrk="0">
              <a:lnSpc>
                <a:spcPct val="128000"/>
              </a:lnSpc>
              <a:tabLst/>
            </a:pPr>
            <a:endParaRPr sz="300" dirty="0">
              <a:latin typeface="Arial"/>
              <a:ea typeface="Arial"/>
              <a:cs typeface="Arial"/>
            </a:endParaRPr>
          </a:p>
          <a:p>
            <a:pPr marL="101600" algn="l" rtl="0" eaLnBrk="0">
              <a:lnSpc>
                <a:spcPts val="1563"/>
              </a:lnSpc>
              <a:tabLst/>
            </a:pPr>
            <a:r>
              <a:rPr sz="1200" b="1" kern="0" spc="-40" dirty="0">
                <a:solidFill>
                  <a:srgbClr val="4472C4">
                    <a:alpha val="100000"/>
                  </a:srgbClr>
                </a:solidFill>
                <a:latin typeface="Microsoft YaHei"/>
                <a:ea typeface="Microsoft YaHei"/>
                <a:cs typeface="Microsoft YaHei"/>
              </a:rPr>
              <a:t>变化</a:t>
            </a:r>
            <a:endParaRPr sz="1200" dirty="0">
              <a:latin typeface="Microsoft YaHei"/>
              <a:ea typeface="Microsoft YaHei"/>
              <a:cs typeface="Microsoft YaHei"/>
            </a:endParaRPr>
          </a:p>
        </p:txBody>
      </p:sp>
      <p:sp>
        <p:nvSpPr>
          <p:cNvPr id="116" name="textbox 116"/>
          <p:cNvSpPr/>
          <p:nvPr/>
        </p:nvSpPr>
        <p:spPr>
          <a:xfrm>
            <a:off x="2699105" y="5590159"/>
            <a:ext cx="435610" cy="347345"/>
          </a:xfrm>
          <a:prstGeom prst="roundRect">
            <a:avLst>
              <a:gd name="adj" fmla="val 13422"/>
            </a:avLst>
          </a:prstGeom>
          <a:noFill/>
          <a:ln w="12700" cap="flat">
            <a:solidFill>
              <a:srgbClr val="528CC1"/>
            </a:solidFill>
            <a:prstDash val="solid"/>
            <a:miter lim="0"/>
          </a:ln>
        </p:spPr>
        <p:txBody>
          <a:bodyPr vert="horz" wrap="square" lIns="0" tIns="0" rIns="0" bIns="0"/>
          <a:lstStyle/>
          <a:p>
            <a:pPr algn="l" rtl="0" eaLnBrk="0">
              <a:lnSpc>
                <a:spcPct val="59304"/>
              </a:lnSpc>
              <a:tabLst/>
            </a:pPr>
            <a:endParaRPr sz="100" dirty="0">
              <a:latin typeface="Arial"/>
              <a:ea typeface="Arial"/>
              <a:cs typeface="Arial"/>
            </a:endParaRPr>
          </a:p>
          <a:p>
            <a:pPr marL="36830" algn="l" rtl="0" eaLnBrk="0">
              <a:lnSpc>
                <a:spcPts val="2117"/>
              </a:lnSpc>
              <a:tabLst/>
            </a:pPr>
            <a:r>
              <a:rPr sz="1400" kern="0" spc="-30" dirty="0">
                <a:solidFill>
                  <a:srgbClr val="000000">
                    <a:alpha val="100000"/>
                  </a:srgbClr>
                </a:solidFill>
                <a:latin typeface="Microsoft YaHei"/>
                <a:ea typeface="Microsoft YaHei"/>
                <a:cs typeface="Microsoft YaHei"/>
              </a:rPr>
              <a:t>物质</a:t>
            </a:r>
            <a:endParaRPr sz="1400" dirty="0">
              <a:latin typeface="Microsoft YaHei"/>
              <a:ea typeface="Microsoft YaHei"/>
              <a:cs typeface="Microsoft YaHei"/>
            </a:endParaRPr>
          </a:p>
        </p:txBody>
      </p:sp>
      <p:sp>
        <p:nvSpPr>
          <p:cNvPr id="118" name="path 118"/>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120" name="textbox 120"/>
          <p:cNvSpPr/>
          <p:nvPr/>
        </p:nvSpPr>
        <p:spPr>
          <a:xfrm>
            <a:off x="5243563" y="9946679"/>
            <a:ext cx="213359"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30" dirty="0">
                <a:solidFill>
                  <a:srgbClr val="000000">
                    <a:alpha val="100000"/>
                  </a:srgbClr>
                </a:solidFill>
                <a:latin typeface="Times New Roman"/>
                <a:ea typeface="Times New Roman"/>
                <a:cs typeface="Times New Roman"/>
              </a:rPr>
              <a:t>-</a:t>
            </a:r>
            <a:r>
              <a:rPr sz="900" kern="0" spc="40" dirty="0">
                <a:solidFill>
                  <a:srgbClr val="000000">
                    <a:alpha val="100000"/>
                  </a:srgbClr>
                </a:solidFill>
                <a:latin typeface="Times New Roman"/>
                <a:ea typeface="Times New Roman"/>
                <a:cs typeface="Times New Roman"/>
              </a:rPr>
              <a:t> </a:t>
            </a:r>
            <a:r>
              <a:rPr sz="900" kern="0" spc="-30" dirty="0">
                <a:solidFill>
                  <a:srgbClr val="000000">
                    <a:alpha val="100000"/>
                  </a:srgbClr>
                </a:solidFill>
                <a:latin typeface="Times New Roman"/>
                <a:ea typeface="Times New Roman"/>
                <a:cs typeface="Times New Roman"/>
              </a:rPr>
              <a:t>2</a:t>
            </a:r>
            <a:r>
              <a:rPr sz="900" kern="0" spc="40" dirty="0">
                <a:solidFill>
                  <a:srgbClr val="000000">
                    <a:alpha val="100000"/>
                  </a:srgbClr>
                </a:solidFill>
                <a:latin typeface="Times New Roman"/>
                <a:ea typeface="Times New Roman"/>
                <a:cs typeface="Times New Roman"/>
              </a:rPr>
              <a:t> </a:t>
            </a:r>
            <a:r>
              <a:rPr sz="900" kern="0" spc="-3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0" name="rect 760"/>
          <p:cNvSpPr/>
          <p:nvPr/>
        </p:nvSpPr>
        <p:spPr>
          <a:xfrm>
            <a:off x="2348027" y="5479670"/>
            <a:ext cx="1159764" cy="198120"/>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762" name="textbox 762"/>
          <p:cNvSpPr/>
          <p:nvPr/>
        </p:nvSpPr>
        <p:spPr>
          <a:xfrm>
            <a:off x="2338832" y="4953085"/>
            <a:ext cx="6074410" cy="4747895"/>
          </a:xfrm>
          <a:prstGeom prst="rect">
            <a:avLst/>
          </a:prstGeom>
          <a:noFill/>
          <a:ln w="0" cap="flat">
            <a:noFill/>
            <a:prstDash val="solid"/>
            <a:miter lim="0"/>
          </a:ln>
        </p:spPr>
        <p:txBody>
          <a:bodyPr vert="horz" wrap="square" lIns="0" tIns="0" rIns="0" bIns="0"/>
          <a:lstStyle/>
          <a:p>
            <a:pPr algn="l" rtl="0" eaLnBrk="0">
              <a:lnSpc>
                <a:spcPct val="77995"/>
              </a:lnSpc>
              <a:tabLst/>
            </a:pPr>
            <a:endParaRPr sz="100" dirty="0">
              <a:latin typeface="Arial"/>
              <a:ea typeface="Arial"/>
              <a:cs typeface="Arial"/>
            </a:endParaRPr>
          </a:p>
          <a:p>
            <a:pPr marL="648970" algn="l" rtl="0" eaLnBrk="0">
              <a:lnSpc>
                <a:spcPct val="91000"/>
              </a:lnSpc>
              <a:tabLst/>
            </a:pPr>
            <a:r>
              <a:rPr sz="1100" kern="0" spc="0" dirty="0">
                <a:solidFill>
                  <a:srgbClr val="538135">
                    <a:alpha val="100000"/>
                  </a:srgbClr>
                </a:solidFill>
                <a:latin typeface="Times New Roman"/>
                <a:ea typeface="Times New Roman"/>
                <a:cs typeface="Times New Roman"/>
              </a:rPr>
              <a:t>NaOH</a:t>
            </a:r>
            <a:r>
              <a:rPr sz="1100" kern="0" spc="0" dirty="0">
                <a:solidFill>
                  <a:srgbClr val="538135">
                    <a:alpha val="100000"/>
                  </a:srgbClr>
                </a:solidFill>
                <a:latin typeface="KaiTi"/>
                <a:ea typeface="KaiTi"/>
                <a:cs typeface="KaiTi"/>
              </a:rPr>
              <a:t>：氢氧化钠</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Cu(OH)</a:t>
            </a:r>
            <a:r>
              <a:rPr sz="1000" kern="0" spc="0" baseline="-5208" dirty="0">
                <a:solidFill>
                  <a:srgbClr val="538135">
                    <a:alpha val="100000"/>
                  </a:srgbClr>
                </a:solidFill>
                <a:latin typeface="Times New Roman"/>
                <a:ea typeface="Times New Roman"/>
                <a:cs typeface="Times New Roman"/>
              </a:rPr>
              <a:t>2</a:t>
            </a:r>
            <a:r>
              <a:rPr sz="1100" kern="0" spc="0" dirty="0">
                <a:solidFill>
                  <a:srgbClr val="538135">
                    <a:alpha val="100000"/>
                  </a:srgbClr>
                </a:solidFill>
                <a:latin typeface="KaiTi"/>
                <a:ea typeface="KaiTi"/>
                <a:cs typeface="KaiTi"/>
              </a:rPr>
              <a:t>：氢氧化铜</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NaCl</a:t>
            </a:r>
            <a:r>
              <a:rPr sz="1100" kern="0" spc="0" dirty="0">
                <a:solidFill>
                  <a:srgbClr val="538135">
                    <a:alpha val="100000"/>
                  </a:srgbClr>
                </a:solidFill>
                <a:latin typeface="KaiTi"/>
                <a:ea typeface="KaiTi"/>
                <a:cs typeface="KaiTi"/>
              </a:rPr>
              <a:t>：氯化钠</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CuCl</a:t>
            </a:r>
            <a:r>
              <a:rPr sz="1000" kern="0" spc="0" baseline="-5208" dirty="0">
                <a:solidFill>
                  <a:srgbClr val="538135">
                    <a:alpha val="100000"/>
                  </a:srgbClr>
                </a:solidFill>
                <a:latin typeface="Times New Roman"/>
                <a:ea typeface="Times New Roman"/>
                <a:cs typeface="Times New Roman"/>
              </a:rPr>
              <a:t>2</a:t>
            </a:r>
            <a:r>
              <a:rPr sz="1100" kern="0" spc="0" dirty="0">
                <a:solidFill>
                  <a:srgbClr val="538135">
                    <a:alpha val="100000"/>
                  </a:srgbClr>
                </a:solidFill>
                <a:latin typeface="KaiTi"/>
                <a:ea typeface="KaiTi"/>
                <a:cs typeface="KaiTi"/>
              </a:rPr>
              <a:t>：</a:t>
            </a:r>
            <a:r>
              <a:rPr sz="1100" kern="0" spc="-10" dirty="0">
                <a:solidFill>
                  <a:srgbClr val="538135">
                    <a:alpha val="100000"/>
                  </a:srgbClr>
                </a:solidFill>
                <a:latin typeface="KaiTi"/>
                <a:ea typeface="KaiTi"/>
                <a:cs typeface="KaiTi"/>
              </a:rPr>
              <a:t>氯化铜</a:t>
            </a:r>
            <a:endParaRPr sz="1100" dirty="0">
              <a:latin typeface="KaiTi"/>
              <a:ea typeface="KaiTi"/>
              <a:cs typeface="KaiTi"/>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marL="13970" algn="l" rtl="0" eaLnBrk="0">
              <a:lnSpc>
                <a:spcPct val="90000"/>
              </a:lnSpc>
              <a:spcBef>
                <a:spcPts val="363"/>
              </a:spcBef>
              <a:tabLst/>
            </a:pPr>
            <a:r>
              <a:rPr sz="1200" b="1" kern="0" spc="0" dirty="0">
                <a:solidFill>
                  <a:srgbClr val="000000">
                    <a:alpha val="100000"/>
                  </a:srgbClr>
                </a:solidFill>
                <a:latin typeface="KaiTi"/>
                <a:ea typeface="KaiTi"/>
                <a:cs typeface="KaiTi"/>
              </a:rPr>
              <a:t>知识点</a:t>
            </a:r>
            <a:r>
              <a:rPr sz="1200" kern="0" spc="-250" dirty="0">
                <a:solidFill>
                  <a:srgbClr val="000000">
                    <a:alpha val="100000"/>
                  </a:srgbClr>
                </a:solidFill>
                <a:latin typeface="KaiTi"/>
                <a:ea typeface="KaiTi"/>
                <a:cs typeface="KaiTi"/>
              </a:rPr>
              <a:t> </a:t>
            </a:r>
            <a:r>
              <a:rPr sz="1200" b="1" kern="0" spc="0" dirty="0">
                <a:solidFill>
                  <a:srgbClr val="000000">
                    <a:alpha val="100000"/>
                  </a:srgbClr>
                </a:solidFill>
                <a:latin typeface="Times New Roman"/>
                <a:ea typeface="Times New Roman"/>
                <a:cs typeface="Times New Roman"/>
              </a:rPr>
              <a:t>8-3</a:t>
            </a:r>
            <a:r>
              <a:rPr sz="1200" b="1" kern="0" spc="0" dirty="0">
                <a:solidFill>
                  <a:srgbClr val="000000">
                    <a:alpha val="100000"/>
                  </a:srgbClr>
                </a:solidFill>
                <a:latin typeface="KaiTi"/>
                <a:ea typeface="KaiTi"/>
                <a:cs typeface="KaiTi"/>
              </a:rPr>
              <a:t>：卤素</a:t>
            </a:r>
            <a:endParaRPr sz="1200" dirty="0">
              <a:latin typeface="KaiTi"/>
              <a:ea typeface="KaiTi"/>
              <a:cs typeface="KaiTi"/>
            </a:endParaRPr>
          </a:p>
          <a:p>
            <a:pPr marL="20320" indent="-1905" algn="l" rtl="0" eaLnBrk="0">
              <a:lnSpc>
                <a:spcPct val="158000"/>
              </a:lnSpc>
              <a:spcBef>
                <a:spcPts val="264"/>
              </a:spcBef>
              <a:tabLst/>
            </a:pPr>
            <a:r>
              <a:rPr sz="1200" kern="0" spc="-10" dirty="0">
                <a:solidFill>
                  <a:srgbClr val="0101FF">
                    <a:alpha val="100000"/>
                  </a:srgbClr>
                </a:solidFill>
                <a:latin typeface="Times New Roman"/>
                <a:ea typeface="Times New Roman"/>
                <a:cs typeface="Times New Roman"/>
              </a:rPr>
              <a:t>8-3-1</a:t>
            </a:r>
            <a:r>
              <a:rPr sz="1200" kern="0" spc="120" dirty="0">
                <a:solidFill>
                  <a:srgbClr val="0101FF">
                    <a:alpha val="100000"/>
                  </a:srgbClr>
                </a:solidFill>
                <a:latin typeface="Times New Roman"/>
                <a:ea typeface="Times New Roman"/>
                <a:cs typeface="Times New Roman"/>
              </a:rPr>
              <a:t>  </a:t>
            </a:r>
            <a:r>
              <a:rPr sz="1200" kern="0" spc="-10" dirty="0">
                <a:solidFill>
                  <a:srgbClr val="0101FF">
                    <a:alpha val="100000"/>
                  </a:srgbClr>
                </a:solidFill>
                <a:latin typeface="KaiTi"/>
                <a:ea typeface="KaiTi"/>
                <a:cs typeface="KaiTi"/>
              </a:rPr>
              <a:t>卤族元素及其单质的物理性质</a:t>
            </a:r>
            <a:r>
              <a:rPr sz="1200" kern="0" spc="-20" dirty="0">
                <a:solidFill>
                  <a:srgbClr val="000000">
                    <a:alpha val="100000"/>
                  </a:srgbClr>
                </a:solidFill>
                <a:latin typeface="KaiTi"/>
                <a:ea typeface="KaiTi"/>
                <a:cs typeface="KaiTi"/>
              </a:rPr>
              <a:t>：卤族位于</a:t>
            </a:r>
            <a:r>
              <a:rPr sz="1200" u="sng" kern="0" spc="-20" dirty="0">
                <a:solidFill>
                  <a:srgbClr val="000000">
                    <a:alpha val="100000"/>
                  </a:srgbClr>
                </a:solidFill>
                <a:latin typeface="KaiTi"/>
                <a:ea typeface="KaiTi"/>
                <a:cs typeface="KaiTi"/>
              </a:rPr>
              <a:t>第</a:t>
            </a:r>
            <a:r>
              <a:rPr sz="1200" u="sng" kern="0" spc="-290" dirty="0">
                <a:solidFill>
                  <a:srgbClr val="000000">
                    <a:alpha val="100000"/>
                  </a:srgbClr>
                </a:solidFill>
                <a:latin typeface="KaiTi"/>
                <a:ea typeface="KaiTi"/>
                <a:cs typeface="KaiTi"/>
              </a:rPr>
              <a:t> </a:t>
            </a:r>
            <a:r>
              <a:rPr sz="1200" u="sng" kern="0" spc="-20" dirty="0">
                <a:solidFill>
                  <a:srgbClr val="000000">
                    <a:alpha val="100000"/>
                  </a:srgbClr>
                </a:solidFill>
                <a:latin typeface="Times New Roman"/>
                <a:ea typeface="Times New Roman"/>
                <a:cs typeface="Times New Roman"/>
              </a:rPr>
              <a:t>VIIA </a:t>
            </a:r>
            <a:r>
              <a:rPr sz="1200" u="sng" kern="0" spc="-20" dirty="0">
                <a:solidFill>
                  <a:srgbClr val="000000">
                    <a:alpha val="100000"/>
                  </a:srgbClr>
                </a:solidFill>
                <a:latin typeface="KaiTi"/>
                <a:ea typeface="KaiTi"/>
                <a:cs typeface="KaiTi"/>
              </a:rPr>
              <a:t>族</a:t>
            </a:r>
            <a:r>
              <a:rPr sz="1200" kern="0" spc="-20" dirty="0">
                <a:solidFill>
                  <a:srgbClr val="000000">
                    <a:alpha val="100000"/>
                  </a:srgbClr>
                </a:solidFill>
                <a:latin typeface="KaiTi"/>
                <a:ea typeface="KaiTi"/>
                <a:cs typeface="KaiTi"/>
              </a:rPr>
              <a:t>，包括氟</a:t>
            </a:r>
            <a:r>
              <a:rPr sz="1200" kern="0" spc="-20" dirty="0">
                <a:solidFill>
                  <a:srgbClr val="000000">
                    <a:alpha val="100000"/>
                  </a:srgbClr>
                </a:solidFill>
                <a:latin typeface="Times New Roman"/>
                <a:ea typeface="Times New Roman"/>
                <a:cs typeface="Times New Roman"/>
              </a:rPr>
              <a:t>[F]</a:t>
            </a:r>
            <a:r>
              <a:rPr sz="1200" kern="0" spc="-20" dirty="0">
                <a:solidFill>
                  <a:srgbClr val="000000">
                    <a:alpha val="100000"/>
                  </a:srgbClr>
                </a:solidFill>
                <a:latin typeface="KaiTi"/>
                <a:ea typeface="KaiTi"/>
                <a:cs typeface="KaiTi"/>
              </a:rPr>
              <a:t>、氯</a:t>
            </a:r>
            <a:r>
              <a:rPr sz="1200" kern="0" spc="-20" dirty="0">
                <a:solidFill>
                  <a:srgbClr val="000000">
                    <a:alpha val="100000"/>
                  </a:srgbClr>
                </a:solidFill>
                <a:latin typeface="Times New Roman"/>
                <a:ea typeface="Times New Roman"/>
                <a:cs typeface="Times New Roman"/>
              </a:rPr>
              <a:t>[Cl]</a:t>
            </a:r>
            <a:r>
              <a:rPr sz="1200" kern="0" spc="-20" dirty="0">
                <a:solidFill>
                  <a:srgbClr val="000000">
                    <a:alpha val="100000"/>
                  </a:srgbClr>
                </a:solidFill>
                <a:latin typeface="KaiTi"/>
                <a:ea typeface="KaiTi"/>
                <a:cs typeface="KaiTi"/>
              </a:rPr>
              <a:t>、溴</a:t>
            </a:r>
            <a:r>
              <a:rPr sz="1200" kern="0" spc="-20" dirty="0">
                <a:solidFill>
                  <a:srgbClr val="000000">
                    <a:alpha val="100000"/>
                  </a:srgbClr>
                </a:solidFill>
                <a:latin typeface="Times New Roman"/>
                <a:ea typeface="Times New Roman"/>
                <a:cs typeface="Times New Roman"/>
              </a:rPr>
              <a:t>[Br]</a:t>
            </a:r>
            <a:r>
              <a:rPr sz="1200" kern="0" spc="-20" dirty="0">
                <a:solidFill>
                  <a:srgbClr val="000000">
                    <a:alpha val="100000"/>
                  </a:srgbClr>
                </a:solidFill>
                <a:latin typeface="KaiTi"/>
                <a:ea typeface="KaiTi"/>
                <a:cs typeface="KaiTi"/>
              </a:rPr>
              <a:t>、碘</a:t>
            </a:r>
            <a:r>
              <a:rPr sz="1200" kern="0" spc="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[I]</a:t>
            </a:r>
            <a:r>
              <a:rPr sz="1200" kern="0" spc="0" dirty="0">
                <a:solidFill>
                  <a:srgbClr val="000000">
                    <a:alpha val="100000"/>
                  </a:srgbClr>
                </a:solidFill>
                <a:latin typeface="KaiTi"/>
                <a:ea typeface="KaiTi"/>
                <a:cs typeface="KaiTi"/>
              </a:rPr>
              <a:t>、砹</a:t>
            </a:r>
            <a:r>
              <a:rPr sz="1200" kern="0" spc="0" dirty="0">
                <a:solidFill>
                  <a:srgbClr val="000000">
                    <a:alpha val="100000"/>
                  </a:srgbClr>
                </a:solidFill>
                <a:latin typeface="Times New Roman"/>
                <a:ea typeface="Times New Roman"/>
                <a:cs typeface="Times New Roman"/>
              </a:rPr>
              <a:t>[At]</a:t>
            </a:r>
            <a:r>
              <a:rPr sz="1200" kern="0" spc="0" dirty="0">
                <a:solidFill>
                  <a:srgbClr val="000000">
                    <a:alpha val="100000"/>
                  </a:srgbClr>
                </a:solidFill>
                <a:latin typeface="KaiTi"/>
                <a:ea typeface="KaiTi"/>
                <a:cs typeface="KaiTi"/>
              </a:rPr>
              <a:t>五种元素。</a:t>
            </a:r>
            <a:r>
              <a:rPr sz="1200" kern="0" spc="-350" dirty="0">
                <a:solidFill>
                  <a:srgbClr val="000000">
                    <a:alpha val="100000"/>
                  </a:srgbClr>
                </a:solidFill>
                <a:latin typeface="KaiTi"/>
                <a:ea typeface="KaiTi"/>
                <a:cs typeface="KaiTi"/>
              </a:rPr>
              <a:t> </a:t>
            </a:r>
            <a:r>
              <a:rPr sz="1200" kern="0" spc="0" dirty="0">
                <a:solidFill>
                  <a:srgbClr val="000000">
                    <a:alpha val="100000"/>
                  </a:srgbClr>
                </a:solidFill>
                <a:latin typeface="KaiTi"/>
                <a:ea typeface="KaiTi"/>
                <a:cs typeface="KaiTi"/>
              </a:rPr>
              <a:t>卤族元素的单质都是</a:t>
            </a:r>
            <a:r>
              <a:rPr sz="1200" kern="0" spc="-10" dirty="0">
                <a:solidFill>
                  <a:srgbClr val="000000">
                    <a:alpha val="100000"/>
                  </a:srgbClr>
                </a:solidFill>
                <a:latin typeface="KaiTi"/>
                <a:ea typeface="KaiTi"/>
                <a:cs typeface="KaiTi"/>
              </a:rPr>
              <a:t>双原子分子，随着分子量的增大，它们的熔点、</a:t>
            </a:r>
            <a:r>
              <a:rPr sz="1200" kern="0" spc="-20" dirty="0">
                <a:solidFill>
                  <a:srgbClr val="000000">
                    <a:alpha val="100000"/>
                  </a:srgbClr>
                </a:solidFill>
                <a:latin typeface="KaiTi"/>
                <a:ea typeface="KaiTi"/>
                <a:cs typeface="KaiTi"/>
              </a:rPr>
              <a:t>沸点、密度也依次递</a:t>
            </a:r>
            <a:r>
              <a:rPr sz="1200" kern="0" spc="-30" dirty="0">
                <a:solidFill>
                  <a:srgbClr val="000000">
                    <a:alpha val="100000"/>
                  </a:srgbClr>
                </a:solidFill>
                <a:latin typeface="KaiTi"/>
                <a:ea typeface="KaiTi"/>
                <a:cs typeface="KaiTi"/>
              </a:rPr>
              <a:t>增。</a:t>
            </a:r>
            <a:endParaRPr sz="1200" dirty="0">
              <a:latin typeface="KaiTi"/>
              <a:ea typeface="KaiTi"/>
              <a:cs typeface="KaiTi"/>
            </a:endParaRPr>
          </a:p>
          <a:p>
            <a:pPr marL="12700" indent="5715" algn="l" rtl="0" eaLnBrk="0">
              <a:lnSpc>
                <a:spcPct val="157000"/>
              </a:lnSpc>
              <a:spcBef>
                <a:spcPts val="163"/>
              </a:spcBef>
              <a:tabLst/>
            </a:pPr>
            <a:r>
              <a:rPr sz="1200" kern="0" spc="-10" dirty="0">
                <a:solidFill>
                  <a:srgbClr val="0101FF">
                    <a:alpha val="100000"/>
                  </a:srgbClr>
                </a:solidFill>
                <a:latin typeface="Times New Roman"/>
                <a:ea typeface="Times New Roman"/>
                <a:cs typeface="Times New Roman"/>
              </a:rPr>
              <a:t>8-3-2</a:t>
            </a:r>
            <a:r>
              <a:rPr sz="1200" kern="0" spc="110" dirty="0">
                <a:solidFill>
                  <a:srgbClr val="0101FF">
                    <a:alpha val="100000"/>
                  </a:srgbClr>
                </a:solidFill>
                <a:latin typeface="Times New Roman"/>
                <a:ea typeface="Times New Roman"/>
                <a:cs typeface="Times New Roman"/>
              </a:rPr>
              <a:t>  </a:t>
            </a:r>
            <a:r>
              <a:rPr sz="1200" kern="0" spc="-10" dirty="0">
                <a:solidFill>
                  <a:srgbClr val="0101FF">
                    <a:alpha val="100000"/>
                  </a:srgbClr>
                </a:solidFill>
                <a:latin typeface="KaiTi"/>
                <a:ea typeface="KaiTi"/>
                <a:cs typeface="KaiTi"/>
              </a:rPr>
              <a:t>卤素单质的化学性</a:t>
            </a:r>
            <a:r>
              <a:rPr sz="1200" kern="0" spc="-20" dirty="0">
                <a:solidFill>
                  <a:srgbClr val="0101FF">
                    <a:alpha val="100000"/>
                  </a:srgbClr>
                </a:solidFill>
                <a:latin typeface="KaiTi"/>
                <a:ea typeface="KaiTi"/>
                <a:cs typeface="KaiTi"/>
              </a:rPr>
              <a:t>质</a:t>
            </a:r>
            <a:r>
              <a:rPr sz="1200" kern="0" spc="-20" dirty="0">
                <a:solidFill>
                  <a:srgbClr val="000000">
                    <a:alpha val="100000"/>
                  </a:srgbClr>
                </a:solidFill>
                <a:latin typeface="KaiTi"/>
                <a:ea typeface="KaiTi"/>
                <a:cs typeface="KaiTi"/>
              </a:rPr>
              <a:t>：卤族元素原子的</a:t>
            </a:r>
            <a:r>
              <a:rPr sz="1200" u="sng" kern="0" spc="-20" dirty="0">
                <a:solidFill>
                  <a:srgbClr val="000000">
                    <a:alpha val="100000"/>
                  </a:srgbClr>
                </a:solidFill>
                <a:latin typeface="KaiTi"/>
                <a:ea typeface="KaiTi"/>
                <a:cs typeface="KaiTi"/>
              </a:rPr>
              <a:t>核外最外层电子都有</a:t>
            </a:r>
            <a:r>
              <a:rPr sz="1200" u="sng" kern="0" spc="-240" dirty="0">
                <a:solidFill>
                  <a:srgbClr val="000000">
                    <a:alpha val="100000"/>
                  </a:srgbClr>
                </a:solidFill>
                <a:latin typeface="KaiTi"/>
                <a:ea typeface="KaiTi"/>
                <a:cs typeface="KaiTi"/>
              </a:rPr>
              <a:t> </a:t>
            </a:r>
            <a:r>
              <a:rPr sz="1200" u="sng" kern="0" spc="-20" dirty="0">
                <a:solidFill>
                  <a:srgbClr val="000000">
                    <a:alpha val="100000"/>
                  </a:srgbClr>
                </a:solidFill>
                <a:latin typeface="Times New Roman"/>
                <a:ea typeface="Times New Roman"/>
                <a:cs typeface="Times New Roman"/>
              </a:rPr>
              <a:t>7 </a:t>
            </a:r>
            <a:r>
              <a:rPr sz="1200" u="sng" kern="0" spc="-20" dirty="0">
                <a:solidFill>
                  <a:srgbClr val="000000">
                    <a:alpha val="100000"/>
                  </a:srgbClr>
                </a:solidFill>
                <a:latin typeface="KaiTi"/>
                <a:ea typeface="KaiTi"/>
                <a:cs typeface="KaiTi"/>
              </a:rPr>
              <a:t>个电子</a:t>
            </a:r>
            <a:r>
              <a:rPr sz="1200" kern="0" spc="-20" dirty="0">
                <a:solidFill>
                  <a:srgbClr val="000000">
                    <a:alpha val="100000"/>
                  </a:srgbClr>
                </a:solidFill>
                <a:latin typeface="KaiTi"/>
                <a:ea typeface="KaiTi"/>
                <a:cs typeface="KaiTi"/>
              </a:rPr>
              <a:t>，在化学反应中</a:t>
            </a:r>
            <a:r>
              <a:rPr sz="1200" u="sng" kern="0" spc="-20" dirty="0">
                <a:solidFill>
                  <a:srgbClr val="000000">
                    <a:alpha val="100000"/>
                  </a:srgbClr>
                </a:solidFill>
                <a:latin typeface="KaiTi"/>
                <a:ea typeface="KaiTi"/>
                <a:cs typeface="KaiTi"/>
              </a:rPr>
              <a:t>容易得到</a:t>
            </a:r>
            <a:r>
              <a:rPr sz="1200" u="sng" kern="0" spc="-20" dirty="0">
                <a:solidFill>
                  <a:srgbClr val="000000">
                    <a:alpha val="100000"/>
                  </a:srgbClr>
                </a:solidFill>
                <a:latin typeface="KaiTi"/>
                <a:ea typeface="KaiTi"/>
                <a:cs typeface="KaiTi"/>
              </a:rPr>
              <a:t> </a:t>
            </a:r>
            <a:r>
              <a:rPr sz="1200" u="sng" kern="0" spc="-20" dirty="0">
                <a:solidFill>
                  <a:srgbClr val="000000">
                    <a:alpha val="100000"/>
                  </a:srgbClr>
                </a:solidFill>
                <a:latin typeface="Times New Roman"/>
                <a:ea typeface="Times New Roman"/>
                <a:cs typeface="Times New Roman"/>
              </a:rPr>
              <a:t>1</a:t>
            </a:r>
            <a:r>
              <a:rPr sz="1200" u="sng" kern="0" spc="200" dirty="0">
                <a:solidFill>
                  <a:srgbClr val="000000">
                    <a:alpha val="100000"/>
                  </a:srgbClr>
                </a:solidFill>
                <a:latin typeface="Times New Roman"/>
                <a:ea typeface="Times New Roman"/>
                <a:cs typeface="Times New Roman"/>
              </a:rPr>
              <a:t> </a:t>
            </a:r>
            <a:r>
              <a:rPr sz="1200" u="sng" kern="0" spc="-20" dirty="0">
                <a:solidFill>
                  <a:srgbClr val="000000">
                    <a:alpha val="100000"/>
                  </a:srgbClr>
                </a:solidFill>
                <a:latin typeface="KaiTi"/>
                <a:ea typeface="KaiTi"/>
                <a:cs typeface="KaiTi"/>
              </a:rPr>
              <a:t>个电子</a:t>
            </a:r>
            <a:r>
              <a:rPr sz="1200" kern="0" spc="-20" dirty="0">
                <a:solidFill>
                  <a:srgbClr val="000000">
                    <a:alpha val="100000"/>
                  </a:srgbClr>
                </a:solidFill>
                <a:latin typeface="KaiTi"/>
                <a:ea typeface="KaiTi"/>
                <a:cs typeface="KaiTi"/>
              </a:rPr>
              <a:t>形成稳定的</a:t>
            </a:r>
            <a:r>
              <a:rPr sz="1200" kern="0" spc="-12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8</a:t>
            </a:r>
            <a:r>
              <a:rPr sz="1200" kern="0" spc="27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电子结构，所以具有</a:t>
            </a:r>
            <a:r>
              <a:rPr sz="1200" u="sng" kern="0" spc="-20" dirty="0">
                <a:solidFill>
                  <a:srgbClr val="000000">
                    <a:alpha val="100000"/>
                  </a:srgbClr>
                </a:solidFill>
                <a:latin typeface="KaiTi"/>
                <a:ea typeface="KaiTi"/>
                <a:cs typeface="KaiTi"/>
              </a:rPr>
              <a:t>氧化性</a:t>
            </a:r>
            <a:r>
              <a:rPr sz="1200" kern="0" spc="-20" dirty="0">
                <a:solidFill>
                  <a:srgbClr val="000000">
                    <a:alpha val="100000"/>
                  </a:srgbClr>
                </a:solidFill>
                <a:latin typeface="KaiTi"/>
                <a:ea typeface="KaiTi"/>
                <a:cs typeface="KaiTi"/>
              </a:rPr>
              <a:t>，化学性质比较活泼。</a:t>
            </a:r>
            <a:r>
              <a:rPr sz="1200" kern="0" spc="-360" dirty="0">
                <a:solidFill>
                  <a:srgbClr val="000000">
                    <a:alpha val="100000"/>
                  </a:srgbClr>
                </a:solidFill>
                <a:latin typeface="KaiTi"/>
                <a:ea typeface="KaiTi"/>
                <a:cs typeface="KaiTi"/>
              </a:rPr>
              <a:t> </a:t>
            </a:r>
            <a:r>
              <a:rPr sz="1200" kern="0" spc="-20" dirty="0">
                <a:solidFill>
                  <a:srgbClr val="000000">
                    <a:alpha val="100000"/>
                  </a:srgbClr>
                </a:solidFill>
                <a:latin typeface="KaiTi"/>
                <a:ea typeface="KaiTi"/>
                <a:cs typeface="KaiTi"/>
              </a:rPr>
              <a:t>卤素都</a:t>
            </a:r>
            <a:r>
              <a:rPr sz="1200" kern="0" spc="0" dirty="0">
                <a:solidFill>
                  <a:srgbClr val="000000">
                    <a:alpha val="100000"/>
                  </a:srgbClr>
                </a:solidFill>
                <a:latin typeface="KaiTi"/>
                <a:ea typeface="KaiTi"/>
                <a:cs typeface="KaiTi"/>
              </a:rPr>
              <a:t>有氧化性，原子半径越小，氧化性越强。</a:t>
            </a:r>
            <a:r>
              <a:rPr sz="1200" kern="0" spc="0" dirty="0">
                <a:solidFill>
                  <a:srgbClr val="EE0000">
                    <a:alpha val="100000"/>
                  </a:srgbClr>
                </a:solidFill>
                <a:latin typeface="KaiTi"/>
                <a:ea typeface="KaiTi"/>
                <a:cs typeface="KaiTi"/>
              </a:rPr>
              <a:t>氟单质的氧化</a:t>
            </a:r>
            <a:r>
              <a:rPr sz="1200" kern="0" spc="-10" dirty="0">
                <a:solidFill>
                  <a:srgbClr val="EE0000">
                    <a:alpha val="100000"/>
                  </a:srgbClr>
                </a:solidFill>
                <a:latin typeface="KaiTi"/>
                <a:ea typeface="KaiTi"/>
                <a:cs typeface="KaiTi"/>
              </a:rPr>
              <a:t>性最强</a:t>
            </a:r>
            <a:r>
              <a:rPr sz="1200" kern="0" spc="-10" dirty="0">
                <a:solidFill>
                  <a:srgbClr val="000000">
                    <a:alpha val="100000"/>
                  </a:srgbClr>
                </a:solidFill>
                <a:latin typeface="KaiTi"/>
                <a:ea typeface="KaiTi"/>
                <a:cs typeface="KaiTi"/>
              </a:rPr>
              <a:t>。</a:t>
            </a:r>
            <a:endParaRPr sz="1200" dirty="0">
              <a:latin typeface="KaiTi"/>
              <a:ea typeface="KaiTi"/>
              <a:cs typeface="KaiTi"/>
            </a:endParaRPr>
          </a:p>
          <a:p>
            <a:pPr marL="19685" algn="l" rtl="0" eaLnBrk="0">
              <a:lnSpc>
                <a:spcPct val="90000"/>
              </a:lnSpc>
              <a:spcBef>
                <a:spcPts val="1018"/>
              </a:spcBef>
              <a:tabLst/>
            </a:pPr>
            <a:r>
              <a:rPr sz="1200" kern="0" spc="0" dirty="0">
                <a:solidFill>
                  <a:srgbClr val="000000">
                    <a:alpha val="100000"/>
                  </a:srgbClr>
                </a:solidFill>
                <a:latin typeface="KaiTi"/>
                <a:ea typeface="KaiTi"/>
                <a:cs typeface="KaiTi"/>
              </a:rPr>
              <a:t>酸性：</a:t>
            </a:r>
            <a:r>
              <a:rPr sz="1200" kern="0" spc="0" dirty="0">
                <a:solidFill>
                  <a:srgbClr val="000000">
                    <a:alpha val="100000"/>
                  </a:srgbClr>
                </a:solidFill>
                <a:latin typeface="Times New Roman"/>
                <a:ea typeface="Times New Roman"/>
                <a:cs typeface="Times New Roman"/>
              </a:rPr>
              <a:t>HF&lt;HCl&lt;HBr</a:t>
            </a:r>
            <a:r>
              <a:rPr sz="1200" kern="0" spc="0" dirty="0">
                <a:solidFill>
                  <a:srgbClr val="000000">
                    <a:alpha val="100000"/>
                  </a:srgbClr>
                </a:solidFill>
                <a:latin typeface="KaiTi"/>
                <a:ea typeface="KaiTi"/>
                <a:cs typeface="KaiTi"/>
              </a:rPr>
              <a:t>；稳定性：</a:t>
            </a:r>
            <a:r>
              <a:rPr sz="1200" kern="0" spc="0" dirty="0">
                <a:solidFill>
                  <a:srgbClr val="000000">
                    <a:alpha val="100000"/>
                  </a:srgbClr>
                </a:solidFill>
                <a:latin typeface="Times New Roman"/>
                <a:ea typeface="Times New Roman"/>
                <a:cs typeface="Times New Roman"/>
              </a:rPr>
              <a:t>HF &gt; HCl &gt; H</a:t>
            </a:r>
            <a:r>
              <a:rPr sz="1200" kern="0" spc="-10" dirty="0">
                <a:solidFill>
                  <a:srgbClr val="000000">
                    <a:alpha val="100000"/>
                  </a:srgbClr>
                </a:solidFill>
                <a:latin typeface="Times New Roman"/>
                <a:ea typeface="Times New Roman"/>
                <a:cs typeface="Times New Roman"/>
              </a:rPr>
              <a:t>Br &gt; HI</a:t>
            </a:r>
            <a:r>
              <a:rPr sz="1200" kern="0" spc="-10" dirty="0">
                <a:solidFill>
                  <a:srgbClr val="000000">
                    <a:alpha val="100000"/>
                  </a:srgbClr>
                </a:solidFill>
                <a:latin typeface="KaiTi"/>
                <a:ea typeface="KaiTi"/>
                <a:cs typeface="KaiTi"/>
              </a:rPr>
              <a:t>。</a:t>
            </a:r>
            <a:endParaRPr sz="1200" dirty="0">
              <a:latin typeface="KaiTi"/>
              <a:ea typeface="KaiTi"/>
              <a:cs typeface="KaiTi"/>
            </a:endParaRPr>
          </a:p>
          <a:p>
            <a:pPr marL="13970" algn="l" rtl="0" eaLnBrk="0">
              <a:lnSpc>
                <a:spcPct val="95000"/>
              </a:lnSpc>
              <a:spcBef>
                <a:spcPts val="960"/>
              </a:spcBef>
              <a:tabLst/>
            </a:pPr>
            <a:r>
              <a:rPr sz="1200" b="1" kern="0" spc="-20" dirty="0">
                <a:solidFill>
                  <a:srgbClr val="EE0000">
                    <a:alpha val="100000"/>
                  </a:srgbClr>
                </a:solidFill>
                <a:latin typeface="Times New Roman"/>
                <a:ea typeface="Times New Roman"/>
                <a:cs typeface="Times New Roman"/>
              </a:rPr>
              <a:t>8-3-3 Cl</a:t>
            </a:r>
            <a:r>
              <a:rPr sz="900" b="1" kern="0" spc="-20" baseline="63663" dirty="0">
                <a:solidFill>
                  <a:srgbClr val="EE0000">
                    <a:alpha val="100000"/>
                  </a:srgbClr>
                </a:solidFill>
                <a:latin typeface="KaiTi"/>
                <a:ea typeface="KaiTi"/>
                <a:cs typeface="KaiTi"/>
              </a:rPr>
              <a:t>－</a:t>
            </a:r>
            <a:r>
              <a:rPr sz="500" kern="0" spc="-70" dirty="0">
                <a:solidFill>
                  <a:srgbClr val="EE0000">
                    <a:alpha val="100000"/>
                  </a:srgbClr>
                </a:solidFill>
                <a:latin typeface="KaiTi"/>
                <a:ea typeface="KaiTi"/>
                <a:cs typeface="KaiTi"/>
              </a:rPr>
              <a:t> </a:t>
            </a:r>
            <a:r>
              <a:rPr sz="1200" b="1" kern="0" spc="-20" dirty="0">
                <a:solidFill>
                  <a:srgbClr val="EE0000">
                    <a:alpha val="100000"/>
                  </a:srgbClr>
                </a:solidFill>
                <a:latin typeface="KaiTi"/>
                <a:ea typeface="KaiTi"/>
                <a:cs typeface="KaiTi"/>
              </a:rPr>
              <a:t>的检验</a:t>
            </a:r>
            <a:endParaRPr sz="1200" dirty="0">
              <a:latin typeface="KaiTi"/>
              <a:ea typeface="KaiTi"/>
              <a:cs typeface="KaiTi"/>
            </a:endParaRPr>
          </a:p>
          <a:p>
            <a:pPr marL="320040" algn="l" rtl="0" eaLnBrk="0">
              <a:lnSpc>
                <a:spcPct val="90000"/>
              </a:lnSpc>
              <a:spcBef>
                <a:spcPts val="1451"/>
              </a:spcBef>
              <a:tabLst/>
            </a:pPr>
            <a:r>
              <a:rPr sz="1200" kern="0" spc="-10" dirty="0">
                <a:solidFill>
                  <a:srgbClr val="000000">
                    <a:alpha val="100000"/>
                  </a:srgbClr>
                </a:solidFill>
                <a:latin typeface="KaiTi"/>
                <a:ea typeface="KaiTi"/>
                <a:cs typeface="KaiTi"/>
              </a:rPr>
              <a:t>取少量被检测溶液于试管中，滴加适量</a:t>
            </a:r>
            <a:r>
              <a:rPr sz="1200" kern="0" spc="-10" dirty="0">
                <a:solidFill>
                  <a:srgbClr val="0101FF">
                    <a:alpha val="100000"/>
                  </a:srgbClr>
                </a:solidFill>
                <a:latin typeface="KaiTi"/>
                <a:ea typeface="KaiTi"/>
                <a:cs typeface="KaiTi"/>
              </a:rPr>
              <a:t>稀硝酸</a:t>
            </a:r>
            <a:r>
              <a:rPr sz="1200" kern="0" spc="-10" dirty="0">
                <a:solidFill>
                  <a:srgbClr val="0101FF">
                    <a:alpha val="100000"/>
                  </a:srgbClr>
                </a:solidFill>
                <a:latin typeface="Times New Roman"/>
                <a:ea typeface="Times New Roman"/>
                <a:cs typeface="Times New Roman"/>
              </a:rPr>
              <a:t>[HNO</a:t>
            </a:r>
            <a:r>
              <a:rPr sz="1200" kern="0" spc="-10" baseline="-4340" dirty="0">
                <a:solidFill>
                  <a:srgbClr val="0101FF">
                    <a:alpha val="100000"/>
                  </a:srgbClr>
                </a:solidFill>
                <a:latin typeface="Times New Roman"/>
                <a:ea typeface="Times New Roman"/>
                <a:cs typeface="Times New Roman"/>
              </a:rPr>
              <a:t>3</a:t>
            </a:r>
            <a:r>
              <a:rPr sz="1200" kern="0" spc="-10" dirty="0">
                <a:solidFill>
                  <a:srgbClr val="0101FF">
                    <a:alpha val="100000"/>
                  </a:srgbClr>
                </a:solidFill>
                <a:latin typeface="Times New Roman"/>
                <a:ea typeface="Times New Roman"/>
                <a:cs typeface="Times New Roman"/>
              </a:rPr>
              <a:t>]</a:t>
            </a:r>
            <a:r>
              <a:rPr sz="1200" kern="0" spc="-10" dirty="0">
                <a:solidFill>
                  <a:srgbClr val="000000">
                    <a:alpha val="100000"/>
                  </a:srgbClr>
                </a:solidFill>
                <a:latin typeface="KaiTi"/>
                <a:ea typeface="KaiTi"/>
                <a:cs typeface="KaiTi"/>
              </a:rPr>
              <a:t>，然后滴入</a:t>
            </a:r>
            <a:r>
              <a:rPr sz="1200" kern="0" spc="-290" dirty="0">
                <a:solidFill>
                  <a:srgbClr val="000000">
                    <a:alpha val="100000"/>
                  </a:srgbClr>
                </a:solidFill>
                <a:latin typeface="KaiTi"/>
                <a:ea typeface="KaiTi"/>
                <a:cs typeface="KaiTi"/>
              </a:rPr>
              <a:t> </a:t>
            </a:r>
            <a:r>
              <a:rPr sz="1200" kern="0" spc="-10" dirty="0">
                <a:solidFill>
                  <a:srgbClr val="0101FF">
                    <a:alpha val="100000"/>
                  </a:srgbClr>
                </a:solidFill>
                <a:latin typeface="Times New Roman"/>
                <a:ea typeface="Times New Roman"/>
                <a:cs typeface="Times New Roman"/>
              </a:rPr>
              <a:t>AgNO</a:t>
            </a:r>
            <a:r>
              <a:rPr sz="1200" kern="0" spc="-10" baseline="-4340" dirty="0">
                <a:solidFill>
                  <a:srgbClr val="0101FF">
                    <a:alpha val="100000"/>
                  </a:srgbClr>
                </a:solidFill>
                <a:latin typeface="Times New Roman"/>
                <a:ea typeface="Times New Roman"/>
                <a:cs typeface="Times New Roman"/>
              </a:rPr>
              <a:t>3</a:t>
            </a:r>
            <a:r>
              <a:rPr sz="700" kern="0" spc="140" dirty="0">
                <a:solidFill>
                  <a:srgbClr val="0101FF">
                    <a:alpha val="100000"/>
                  </a:srgbClr>
                </a:solidFill>
                <a:latin typeface="Times New Roman"/>
                <a:ea typeface="Times New Roman"/>
                <a:cs typeface="Times New Roman"/>
              </a:rPr>
              <a:t> </a:t>
            </a:r>
            <a:r>
              <a:rPr sz="1200" kern="0" spc="-20" dirty="0">
                <a:solidFill>
                  <a:srgbClr val="0101FF">
                    <a:alpha val="100000"/>
                  </a:srgbClr>
                </a:solidFill>
                <a:latin typeface="KaiTi"/>
                <a:ea typeface="KaiTi"/>
                <a:cs typeface="KaiTi"/>
              </a:rPr>
              <a:t>溶液</a:t>
            </a:r>
            <a:r>
              <a:rPr sz="1200" kern="0" spc="-20" dirty="0">
                <a:solidFill>
                  <a:srgbClr val="000000">
                    <a:alpha val="100000"/>
                  </a:srgbClr>
                </a:solidFill>
                <a:latin typeface="KaiTi"/>
                <a:ea typeface="KaiTi"/>
                <a:cs typeface="KaiTi"/>
              </a:rPr>
              <a:t>。若产生</a:t>
            </a:r>
            <a:endParaRPr sz="1200" dirty="0">
              <a:latin typeface="KaiTi"/>
              <a:ea typeface="KaiTi"/>
              <a:cs typeface="KaiTi"/>
            </a:endParaRPr>
          </a:p>
          <a:p>
            <a:pPr marL="36195" algn="l" rtl="0" eaLnBrk="0">
              <a:lnSpc>
                <a:spcPts val="2329"/>
              </a:lnSpc>
              <a:tabLst/>
            </a:pPr>
            <a:r>
              <a:rPr sz="1200" kern="0" spc="-10" dirty="0">
                <a:solidFill>
                  <a:srgbClr val="000000">
                    <a:alpha val="100000"/>
                  </a:srgbClr>
                </a:solidFill>
                <a:latin typeface="KaiTi"/>
                <a:ea typeface="KaiTi"/>
                <a:cs typeface="KaiTi"/>
              </a:rPr>
              <a:t>白色沉淀，则被检测液中含有氯离子</a:t>
            </a:r>
            <a:r>
              <a:rPr sz="1200" kern="0" spc="-10" dirty="0">
                <a:solidFill>
                  <a:srgbClr val="000000">
                    <a:alpha val="100000"/>
                  </a:srgbClr>
                </a:solidFill>
                <a:latin typeface="Times New Roman"/>
                <a:ea typeface="Times New Roman"/>
                <a:cs typeface="Times New Roman"/>
              </a:rPr>
              <a:t>[Cl</a:t>
            </a:r>
            <a:r>
              <a:rPr sz="900" kern="0" spc="-10" baseline="45306" dirty="0">
                <a:solidFill>
                  <a:srgbClr val="000000">
                    <a:alpha val="100000"/>
                  </a:srgbClr>
                </a:solidFill>
                <a:latin typeface="KaiTi"/>
                <a:ea typeface="KaiTi"/>
                <a:cs typeface="KaiTi"/>
              </a:rPr>
              <a:t>－</a:t>
            </a:r>
            <a:r>
              <a:rPr sz="1200" kern="0" spc="-10"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KaiTi"/>
                <a:ea typeface="KaiTi"/>
                <a:cs typeface="KaiTi"/>
              </a:rPr>
              <a:t>。</a:t>
            </a:r>
            <a:endParaRPr sz="1200" dirty="0">
              <a:latin typeface="KaiTi"/>
              <a:ea typeface="KaiTi"/>
              <a:cs typeface="KaiTi"/>
            </a:endParaRPr>
          </a:p>
          <a:p>
            <a:pPr algn="l" rtl="0" eaLnBrk="0">
              <a:lnSpc>
                <a:spcPct val="109000"/>
              </a:lnSpc>
              <a:tabLst/>
            </a:pPr>
            <a:endParaRPr sz="1000" dirty="0">
              <a:latin typeface="Arial"/>
              <a:ea typeface="Arial"/>
              <a:cs typeface="Arial"/>
            </a:endParaRPr>
          </a:p>
          <a:p>
            <a:pPr marL="320040" algn="l" rtl="0" eaLnBrk="0">
              <a:lnSpc>
                <a:spcPct val="93000"/>
              </a:lnSpc>
              <a:spcBef>
                <a:spcPts val="357"/>
              </a:spcBef>
              <a:tabLst/>
            </a:pPr>
            <a:r>
              <a:rPr sz="1800" kern="0" spc="0" baseline="-2893" dirty="0">
                <a:solidFill>
                  <a:srgbClr val="000000">
                    <a:alpha val="100000"/>
                  </a:srgbClr>
                </a:solidFill>
                <a:latin typeface="Times New Roman"/>
                <a:ea typeface="Times New Roman"/>
                <a:cs typeface="Times New Roman"/>
              </a:rPr>
              <a:t>(1)</a:t>
            </a:r>
            <a:r>
              <a:rPr sz="1100" kern="0" spc="80" dirty="0">
                <a:solidFill>
                  <a:srgbClr val="000000">
                    <a:alpha val="100000"/>
                  </a:srgbClr>
                </a:solidFill>
                <a:latin typeface="Times New Roman"/>
                <a:ea typeface="Times New Roman"/>
                <a:cs typeface="Times New Roman"/>
              </a:rPr>
              <a:t>  </a:t>
            </a:r>
            <a:r>
              <a:rPr sz="1800" kern="0" spc="0" baseline="-2893" dirty="0">
                <a:solidFill>
                  <a:srgbClr val="000000">
                    <a:alpha val="100000"/>
                  </a:srgbClr>
                </a:solidFill>
                <a:latin typeface="KaiTi"/>
                <a:ea typeface="KaiTi"/>
                <a:cs typeface="KaiTi"/>
              </a:rPr>
              <a:t>需要试剂：</a:t>
            </a:r>
            <a:r>
              <a:rPr sz="1100" kern="0" spc="50" dirty="0">
                <a:solidFill>
                  <a:srgbClr val="000000">
                    <a:alpha val="100000"/>
                  </a:srgbClr>
                </a:solidFill>
                <a:latin typeface="KaiTi"/>
                <a:ea typeface="KaiTi"/>
                <a:cs typeface="KaiTi"/>
              </a:rPr>
              <a:t>      </a:t>
            </a:r>
            <a:r>
              <a:rPr sz="1800" b="1" kern="0" spc="0" baseline="-2893" dirty="0">
                <a:solidFill>
                  <a:srgbClr val="EE0000">
                    <a:alpha val="100000"/>
                  </a:srgbClr>
                </a:solidFill>
                <a:latin typeface="Times New Roman"/>
                <a:ea typeface="Times New Roman"/>
                <a:cs typeface="Times New Roman"/>
              </a:rPr>
              <a:t>[HNO</a:t>
            </a:r>
            <a:r>
              <a:rPr sz="1200" b="1" kern="0" spc="0" baseline="-8681" dirty="0">
                <a:solidFill>
                  <a:srgbClr val="EE0000">
                    <a:alpha val="100000"/>
                  </a:srgbClr>
                </a:solidFill>
                <a:latin typeface="Times New Roman"/>
                <a:ea typeface="Times New Roman"/>
                <a:cs typeface="Times New Roman"/>
              </a:rPr>
              <a:t>3</a:t>
            </a:r>
            <a:r>
              <a:rPr sz="1800" b="1" kern="0" spc="0" baseline="-2893" dirty="0">
                <a:solidFill>
                  <a:srgbClr val="EE0000">
                    <a:alpha val="100000"/>
                  </a:srgbClr>
                </a:solidFill>
                <a:latin typeface="Times New Roman"/>
                <a:ea typeface="Times New Roman"/>
                <a:cs typeface="Times New Roman"/>
              </a:rPr>
              <a:t>]</a:t>
            </a:r>
            <a:r>
              <a:rPr sz="1100" b="1" kern="0" spc="0" dirty="0">
                <a:solidFill>
                  <a:srgbClr val="EE0000">
                    <a:alpha val="100000"/>
                  </a:srgbClr>
                </a:solidFill>
                <a:latin typeface="Times New Roman"/>
                <a:ea typeface="Times New Roman"/>
                <a:cs typeface="Times New Roman"/>
              </a:rPr>
              <a:t> </a:t>
            </a:r>
            <a:r>
              <a:rPr sz="1800" b="1" kern="0" spc="0" baseline="-2893" dirty="0">
                <a:solidFill>
                  <a:srgbClr val="EE0000">
                    <a:alpha val="100000"/>
                  </a:srgbClr>
                </a:solidFill>
                <a:latin typeface="Times New Roman"/>
                <a:ea typeface="Times New Roman"/>
                <a:cs typeface="Times New Roman"/>
              </a:rPr>
              <a:t>+</a:t>
            </a:r>
            <a:r>
              <a:rPr sz="1100" b="1" kern="0" spc="0" dirty="0">
                <a:solidFill>
                  <a:srgbClr val="EE0000">
                    <a:alpha val="100000"/>
                  </a:srgbClr>
                </a:solidFill>
                <a:latin typeface="Times New Roman"/>
                <a:ea typeface="Times New Roman"/>
                <a:cs typeface="Times New Roman"/>
              </a:rPr>
              <a:t> </a:t>
            </a:r>
            <a:r>
              <a:rPr sz="1800" b="1" kern="0" spc="0" baseline="-2893" dirty="0">
                <a:solidFill>
                  <a:srgbClr val="EE0000">
                    <a:alpha val="100000"/>
                  </a:srgbClr>
                </a:solidFill>
                <a:latin typeface="Times New Roman"/>
                <a:ea typeface="Times New Roman"/>
                <a:cs typeface="Times New Roman"/>
              </a:rPr>
              <a:t>AgNO</a:t>
            </a:r>
            <a:r>
              <a:rPr sz="1200" b="1" kern="0" spc="0" baseline="-8681" dirty="0">
                <a:solidFill>
                  <a:srgbClr val="EE0000">
                    <a:alpha val="100000"/>
                  </a:srgbClr>
                </a:solidFill>
                <a:latin typeface="Times New Roman"/>
                <a:ea typeface="Times New Roman"/>
                <a:cs typeface="Times New Roman"/>
              </a:rPr>
              <a:t>3</a:t>
            </a:r>
            <a:r>
              <a:rPr sz="700" b="1" kern="0" spc="0" dirty="0">
                <a:solidFill>
                  <a:srgbClr val="EE0000">
                    <a:alpha val="100000"/>
                  </a:srgbClr>
                </a:solidFill>
                <a:latin typeface="Times New Roman"/>
                <a:ea typeface="Times New Roman"/>
                <a:cs typeface="Times New Roman"/>
              </a:rPr>
              <a:t>  </a:t>
            </a:r>
            <a:r>
              <a:rPr sz="1800" b="1" kern="0" spc="0" baseline="-2893" dirty="0">
                <a:solidFill>
                  <a:srgbClr val="EE0000">
                    <a:alpha val="100000"/>
                  </a:srgbClr>
                </a:solidFill>
                <a:latin typeface="KaiTi"/>
                <a:ea typeface="KaiTi"/>
                <a:cs typeface="KaiTi"/>
              </a:rPr>
              <a:t>溶液</a:t>
            </a:r>
            <a:r>
              <a:rPr sz="1100" kern="0" spc="100" dirty="0">
                <a:solidFill>
                  <a:srgbClr val="EE0000">
                    <a:alpha val="100000"/>
                  </a:srgbClr>
                </a:solidFill>
                <a:latin typeface="KaiTi"/>
                <a:ea typeface="KaiTi"/>
                <a:cs typeface="KaiTi"/>
              </a:rPr>
              <a:t>  </a:t>
            </a:r>
            <a:r>
              <a:rPr sz="1800" kern="0" spc="510" baseline="-2893" dirty="0">
                <a:solidFill>
                  <a:srgbClr val="000000">
                    <a:alpha val="100000"/>
                  </a:srgbClr>
                </a:solidFill>
                <a:latin typeface="Segoe UI Symbol"/>
                <a:ea typeface="Segoe UI Symbol"/>
                <a:cs typeface="Segoe UI Symbol"/>
              </a:rPr>
              <a:t>****</a:t>
            </a:r>
            <a:endParaRPr sz="1800" baseline="-2893" dirty="0">
              <a:latin typeface="Segoe UI Symbol"/>
              <a:ea typeface="Segoe UI Symbol"/>
              <a:cs typeface="Segoe UI Symbol"/>
            </a:endParaRPr>
          </a:p>
          <a:p>
            <a:pPr algn="l" rtl="0" eaLnBrk="0">
              <a:lnSpc>
                <a:spcPct val="103000"/>
              </a:lnSpc>
              <a:tabLst/>
            </a:pPr>
            <a:endParaRPr sz="900" dirty="0">
              <a:latin typeface="Arial"/>
              <a:ea typeface="Arial"/>
              <a:cs typeface="Arial"/>
            </a:endParaRPr>
          </a:p>
          <a:p>
            <a:pPr marL="16510" indent="302895" algn="l" rtl="0" eaLnBrk="0">
              <a:lnSpc>
                <a:spcPct val="133000"/>
              </a:lnSpc>
              <a:spcBef>
                <a:spcPts val="3"/>
              </a:spcBef>
              <a:tabLst/>
            </a:pPr>
            <a:r>
              <a:rPr sz="1200" kern="0" spc="-10" dirty="0">
                <a:solidFill>
                  <a:srgbClr val="000000">
                    <a:alpha val="100000"/>
                  </a:srgbClr>
                </a:solidFill>
                <a:latin typeface="Times New Roman"/>
                <a:ea typeface="Times New Roman"/>
                <a:cs typeface="Times New Roman"/>
              </a:rPr>
              <a:t>(2)  </a:t>
            </a:r>
            <a:r>
              <a:rPr sz="1200" kern="0" spc="-10" dirty="0">
                <a:solidFill>
                  <a:srgbClr val="0101FF">
                    <a:alpha val="100000"/>
                  </a:srgbClr>
                </a:solidFill>
                <a:latin typeface="KaiTi"/>
                <a:ea typeface="KaiTi"/>
                <a:cs typeface="KaiTi"/>
              </a:rPr>
              <a:t>加稀硝酸酸化的目的是排除</a:t>
            </a:r>
            <a:r>
              <a:rPr sz="1200" kern="0" spc="-220" dirty="0">
                <a:solidFill>
                  <a:srgbClr val="0101FF">
                    <a:alpha val="100000"/>
                  </a:srgbClr>
                </a:solidFill>
                <a:latin typeface="KaiTi"/>
                <a:ea typeface="KaiTi"/>
                <a:cs typeface="KaiTi"/>
              </a:rPr>
              <a:t> </a:t>
            </a:r>
            <a:r>
              <a:rPr sz="1200" kern="0" spc="-10" dirty="0">
                <a:solidFill>
                  <a:srgbClr val="0101FF">
                    <a:alpha val="100000"/>
                  </a:srgbClr>
                </a:solidFill>
                <a:latin typeface="Times New Roman"/>
                <a:ea typeface="Times New Roman"/>
                <a:cs typeface="Times New Roman"/>
              </a:rPr>
              <a:t>CO</a:t>
            </a:r>
            <a:r>
              <a:rPr sz="1200" kern="0" spc="-10" baseline="-8681" dirty="0">
                <a:solidFill>
                  <a:srgbClr val="0101FF">
                    <a:alpha val="100000"/>
                  </a:srgbClr>
                </a:solidFill>
                <a:latin typeface="Times New Roman"/>
                <a:ea typeface="Times New Roman"/>
                <a:cs typeface="Times New Roman"/>
              </a:rPr>
              <a:t>3</a:t>
            </a:r>
            <a:r>
              <a:rPr sz="1200" kern="0" spc="-10" baseline="43406" dirty="0">
                <a:solidFill>
                  <a:srgbClr val="0101FF">
                    <a:alpha val="100000"/>
                  </a:srgbClr>
                </a:solidFill>
                <a:latin typeface="Times New Roman"/>
                <a:ea typeface="Times New Roman"/>
                <a:cs typeface="Times New Roman"/>
              </a:rPr>
              <a:t>2</a:t>
            </a:r>
            <a:r>
              <a:rPr sz="900" kern="0" spc="-10" baseline="57875" dirty="0">
                <a:solidFill>
                  <a:srgbClr val="0101FF">
                    <a:alpha val="100000"/>
                  </a:srgbClr>
                </a:solidFill>
                <a:latin typeface="KaiTi"/>
                <a:ea typeface="KaiTi"/>
                <a:cs typeface="KaiTi"/>
              </a:rPr>
              <a:t>－</a:t>
            </a:r>
            <a:r>
              <a:rPr sz="1200" kern="0" spc="-10" dirty="0">
                <a:solidFill>
                  <a:srgbClr val="0101FF">
                    <a:alpha val="100000"/>
                  </a:srgbClr>
                </a:solidFill>
                <a:latin typeface="KaiTi"/>
                <a:ea typeface="KaiTi"/>
                <a:cs typeface="KaiTi"/>
              </a:rPr>
              <a:t>等的干扰，因为</a:t>
            </a:r>
            <a:r>
              <a:rPr sz="1200" kern="0" spc="-290" dirty="0">
                <a:solidFill>
                  <a:srgbClr val="0101FF">
                    <a:alpha val="100000"/>
                  </a:srgbClr>
                </a:solidFill>
                <a:latin typeface="KaiTi"/>
                <a:ea typeface="KaiTi"/>
                <a:cs typeface="KaiTi"/>
              </a:rPr>
              <a:t> </a:t>
            </a:r>
            <a:r>
              <a:rPr sz="1200" kern="0" spc="-10" dirty="0">
                <a:solidFill>
                  <a:srgbClr val="0101FF">
                    <a:alpha val="100000"/>
                  </a:srgbClr>
                </a:solidFill>
                <a:latin typeface="Times New Roman"/>
                <a:ea typeface="Times New Roman"/>
                <a:cs typeface="Times New Roman"/>
              </a:rPr>
              <a:t>Ag</a:t>
            </a:r>
            <a:r>
              <a:rPr sz="1200" kern="0" spc="-10" baseline="-8681" dirty="0">
                <a:solidFill>
                  <a:srgbClr val="0101FF">
                    <a:alpha val="100000"/>
                  </a:srgbClr>
                </a:solidFill>
                <a:latin typeface="Times New Roman"/>
                <a:ea typeface="Times New Roman"/>
                <a:cs typeface="Times New Roman"/>
              </a:rPr>
              <a:t>2</a:t>
            </a:r>
            <a:r>
              <a:rPr sz="1200" kern="0" spc="-10" dirty="0">
                <a:solidFill>
                  <a:srgbClr val="0101FF">
                    <a:alpha val="100000"/>
                  </a:srgbClr>
                </a:solidFill>
                <a:latin typeface="Times New Roman"/>
                <a:ea typeface="Times New Roman"/>
                <a:cs typeface="Times New Roman"/>
              </a:rPr>
              <a:t>CO</a:t>
            </a:r>
            <a:r>
              <a:rPr sz="1200" kern="0" spc="-10" baseline="-8681" dirty="0">
                <a:solidFill>
                  <a:srgbClr val="0101FF">
                    <a:alpha val="100000"/>
                  </a:srgbClr>
                </a:solidFill>
                <a:latin typeface="Times New Roman"/>
                <a:ea typeface="Times New Roman"/>
                <a:cs typeface="Times New Roman"/>
              </a:rPr>
              <a:t>3</a:t>
            </a:r>
            <a:r>
              <a:rPr sz="700" kern="0" spc="130" dirty="0">
                <a:solidFill>
                  <a:srgbClr val="0101FF">
                    <a:alpha val="100000"/>
                  </a:srgbClr>
                </a:solidFill>
                <a:latin typeface="Times New Roman"/>
                <a:ea typeface="Times New Roman"/>
                <a:cs typeface="Times New Roman"/>
              </a:rPr>
              <a:t> </a:t>
            </a:r>
            <a:r>
              <a:rPr sz="1200" kern="0" spc="-10" dirty="0">
                <a:solidFill>
                  <a:srgbClr val="0101FF">
                    <a:alpha val="100000"/>
                  </a:srgbClr>
                </a:solidFill>
                <a:latin typeface="KaiTi"/>
                <a:ea typeface="KaiTi"/>
                <a:cs typeface="KaiTi"/>
              </a:rPr>
              <a:t>可溶于稀硝酸，而</a:t>
            </a:r>
            <a:r>
              <a:rPr sz="1200" kern="0" spc="-290" dirty="0">
                <a:solidFill>
                  <a:srgbClr val="0101FF">
                    <a:alpha val="100000"/>
                  </a:srgbClr>
                </a:solidFill>
                <a:latin typeface="KaiTi"/>
                <a:ea typeface="KaiTi"/>
                <a:cs typeface="KaiTi"/>
              </a:rPr>
              <a:t> </a:t>
            </a:r>
            <a:r>
              <a:rPr sz="1200" kern="0" spc="-10" dirty="0">
                <a:solidFill>
                  <a:srgbClr val="0101FF">
                    <a:alpha val="100000"/>
                  </a:srgbClr>
                </a:solidFill>
                <a:latin typeface="Times New Roman"/>
                <a:ea typeface="Times New Roman"/>
                <a:cs typeface="Times New Roman"/>
              </a:rPr>
              <a:t>AgCl</a:t>
            </a:r>
            <a:r>
              <a:rPr sz="1200" kern="0" spc="-30" dirty="0">
                <a:solidFill>
                  <a:srgbClr val="0101FF">
                    <a:alpha val="100000"/>
                  </a:srgbClr>
                </a:solidFill>
                <a:latin typeface="KaiTi"/>
                <a:ea typeface="KaiTi"/>
                <a:cs typeface="KaiTi"/>
              </a:rPr>
              <a:t>不溶</a:t>
            </a:r>
            <a:r>
              <a:rPr sz="1200" kern="0" spc="-30" dirty="0">
                <a:solidFill>
                  <a:srgbClr val="000000">
                    <a:alpha val="100000"/>
                  </a:srgbClr>
                </a:solidFill>
                <a:latin typeface="KaiTi"/>
                <a:ea typeface="KaiTi"/>
                <a:cs typeface="KaiTi"/>
              </a:rPr>
              <a:t>。</a:t>
            </a:r>
            <a:endParaRPr sz="1200" dirty="0">
              <a:latin typeface="KaiTi"/>
              <a:ea typeface="KaiTi"/>
              <a:cs typeface="KaiTi"/>
            </a:endParaRPr>
          </a:p>
        </p:txBody>
      </p:sp>
      <p:sp>
        <p:nvSpPr>
          <p:cNvPr id="764" name="textbox 764"/>
          <p:cNvSpPr/>
          <p:nvPr/>
        </p:nvSpPr>
        <p:spPr>
          <a:xfrm>
            <a:off x="3988625" y="8820684"/>
            <a:ext cx="51435" cy="95250"/>
          </a:xfrm>
          <a:prstGeom prst="rect">
            <a:avLst/>
          </a:prstGeom>
          <a:noFill/>
          <a:ln w="0" cap="flat">
            <a:noFill/>
            <a:prstDash val="solid"/>
            <a:miter lim="0"/>
          </a:ln>
        </p:spPr>
        <p:txBody>
          <a:bodyPr vert="horz" wrap="square" lIns="0" tIns="0" rIns="0" bIns="0"/>
          <a:lstStyle/>
          <a:p>
            <a:pPr algn="l" rtl="0" eaLnBrk="0">
              <a:lnSpc>
                <a:spcPct val="81885"/>
              </a:lnSpc>
              <a:tabLst/>
            </a:pPr>
            <a:endParaRPr sz="100" dirty="0">
              <a:latin typeface="Arial"/>
              <a:ea typeface="Arial"/>
              <a:cs typeface="Arial"/>
            </a:endParaRPr>
          </a:p>
          <a:p>
            <a:pPr marL="12700" algn="l" rtl="0" eaLnBrk="0">
              <a:lnSpc>
                <a:spcPct val="76000"/>
              </a:lnSpc>
              <a:tabLst/>
            </a:pPr>
            <a:r>
              <a:rPr sz="600" kern="0" spc="-20" dirty="0">
                <a:solidFill>
                  <a:srgbClr val="EE0000">
                    <a:alpha val="100000"/>
                  </a:srgbClr>
                </a:solidFill>
                <a:latin typeface="Times New Roman"/>
                <a:ea typeface="Times New Roman"/>
                <a:cs typeface="Times New Roman"/>
              </a:rPr>
              <a:t>s</a:t>
            </a:r>
            <a:endParaRPr sz="600" dirty="0">
              <a:latin typeface="Times New Roman"/>
              <a:ea typeface="Times New Roman"/>
              <a:cs typeface="Times New Roman"/>
            </a:endParaRPr>
          </a:p>
        </p:txBody>
      </p:sp>
      <p:sp>
        <p:nvSpPr>
          <p:cNvPr id="766" name="textbox 766"/>
          <p:cNvSpPr/>
          <p:nvPr/>
        </p:nvSpPr>
        <p:spPr>
          <a:xfrm>
            <a:off x="3972433" y="8881263"/>
            <a:ext cx="167640" cy="178435"/>
          </a:xfrm>
          <a:prstGeom prst="rect">
            <a:avLst/>
          </a:prstGeom>
          <a:noFill/>
          <a:ln w="0" cap="flat">
            <a:noFill/>
            <a:prstDash val="solid"/>
            <a:miter lim="0"/>
          </a:ln>
        </p:spPr>
        <p:txBody>
          <a:bodyPr vert="horz" wrap="square" lIns="0" tIns="0" rIns="0" bIns="0"/>
          <a:lstStyle/>
          <a:p>
            <a:pPr algn="l" rtl="0" eaLnBrk="0">
              <a:lnSpc>
                <a:spcPct val="78896"/>
              </a:lnSpc>
              <a:tabLst/>
            </a:pPr>
            <a:endParaRPr sz="100" dirty="0">
              <a:latin typeface="Arial"/>
              <a:ea typeface="Arial"/>
              <a:cs typeface="Arial"/>
            </a:endParaRPr>
          </a:p>
          <a:p>
            <a:pPr algn="r" rtl="0" eaLnBrk="0">
              <a:lnSpc>
                <a:spcPct val="84000"/>
              </a:lnSpc>
              <a:tabLst/>
            </a:pPr>
            <a:r>
              <a:rPr sz="1200" b="1" kern="0" spc="-20" dirty="0">
                <a:solidFill>
                  <a:srgbClr val="EE0000">
                    <a:alpha val="100000"/>
                  </a:srgbClr>
                </a:solidFill>
                <a:latin typeface="KaiTi"/>
                <a:ea typeface="KaiTi"/>
                <a:cs typeface="KaiTi"/>
              </a:rPr>
              <a:t>酸</a:t>
            </a:r>
            <a:endParaRPr sz="1200" dirty="0">
              <a:latin typeface="KaiTi"/>
              <a:ea typeface="KaiTi"/>
              <a:cs typeface="KaiTi"/>
            </a:endParaRPr>
          </a:p>
        </p:txBody>
      </p:sp>
      <p:sp>
        <p:nvSpPr>
          <p:cNvPr id="768" name="textbox 768"/>
          <p:cNvSpPr/>
          <p:nvPr/>
        </p:nvSpPr>
        <p:spPr>
          <a:xfrm>
            <a:off x="3989463" y="8820684"/>
            <a:ext cx="135255" cy="95250"/>
          </a:xfrm>
          <a:prstGeom prst="rect">
            <a:avLst/>
          </a:prstGeom>
          <a:noFill/>
          <a:ln w="0" cap="flat">
            <a:noFill/>
            <a:prstDash val="solid"/>
            <a:miter lim="0"/>
          </a:ln>
        </p:spPr>
        <p:txBody>
          <a:bodyPr vert="horz" wrap="square" lIns="0" tIns="0" rIns="0" bIns="0"/>
          <a:lstStyle/>
          <a:p>
            <a:pPr algn="l" rtl="0" eaLnBrk="0">
              <a:lnSpc>
                <a:spcPct val="81885"/>
              </a:lnSpc>
              <a:tabLst/>
            </a:pPr>
            <a:endParaRPr sz="100" dirty="0">
              <a:latin typeface="Arial"/>
              <a:ea typeface="Arial"/>
              <a:cs typeface="Arial"/>
            </a:endParaRPr>
          </a:p>
          <a:p>
            <a:pPr marL="12700" algn="l" rtl="0" eaLnBrk="0">
              <a:lnSpc>
                <a:spcPct val="76000"/>
              </a:lnSpc>
              <a:tabLst/>
            </a:pPr>
            <a:r>
              <a:rPr sz="600" kern="0" spc="-10" dirty="0">
                <a:solidFill>
                  <a:srgbClr val="EE0000">
                    <a:alpha val="100000"/>
                  </a:srgbClr>
                </a:solidFill>
                <a:latin typeface="Times New Roman"/>
                <a:ea typeface="Times New Roman"/>
                <a:cs typeface="Times New Roman"/>
              </a:rPr>
              <a:t>uān</a:t>
            </a:r>
            <a:endParaRPr sz="600" dirty="0">
              <a:latin typeface="Times New Roman"/>
              <a:ea typeface="Times New Roman"/>
              <a:cs typeface="Times New Roman"/>
            </a:endParaRPr>
          </a:p>
        </p:txBody>
      </p:sp>
      <p:sp>
        <p:nvSpPr>
          <p:cNvPr id="770" name="textbox 770"/>
          <p:cNvSpPr/>
          <p:nvPr/>
        </p:nvSpPr>
        <p:spPr>
          <a:xfrm>
            <a:off x="3660699" y="8881263"/>
            <a:ext cx="327025" cy="177800"/>
          </a:xfrm>
          <a:prstGeom prst="rect">
            <a:avLst/>
          </a:prstGeom>
          <a:noFill/>
          <a:ln w="0" cap="flat">
            <a:noFill/>
            <a:prstDash val="solid"/>
            <a:miter lim="0"/>
          </a:ln>
        </p:spPr>
        <p:txBody>
          <a:bodyPr vert="horz" wrap="square" lIns="0" tIns="0" rIns="0" bIns="0"/>
          <a:lstStyle/>
          <a:p>
            <a:pPr algn="l" rtl="0" eaLnBrk="0">
              <a:lnSpc>
                <a:spcPct val="87436"/>
              </a:lnSpc>
              <a:tabLst/>
            </a:pPr>
            <a:endParaRPr sz="100" dirty="0">
              <a:latin typeface="Arial"/>
              <a:ea typeface="Arial"/>
              <a:cs typeface="Arial"/>
            </a:endParaRPr>
          </a:p>
          <a:p>
            <a:pPr marL="12700" algn="l" rtl="0" eaLnBrk="0">
              <a:lnSpc>
                <a:spcPct val="83000"/>
              </a:lnSpc>
              <a:tabLst/>
            </a:pPr>
            <a:r>
              <a:rPr sz="1200" b="1" kern="0" spc="-30" dirty="0">
                <a:solidFill>
                  <a:srgbClr val="EE0000">
                    <a:alpha val="100000"/>
                  </a:srgbClr>
                </a:solidFill>
                <a:latin typeface="KaiTi"/>
                <a:ea typeface="KaiTi"/>
                <a:cs typeface="KaiTi"/>
              </a:rPr>
              <a:t>稀硝</a:t>
            </a:r>
            <a:endParaRPr sz="1200" dirty="0">
              <a:latin typeface="KaiTi"/>
              <a:ea typeface="KaiTi"/>
              <a:cs typeface="KaiTi"/>
            </a:endParaRPr>
          </a:p>
        </p:txBody>
      </p:sp>
      <p:sp>
        <p:nvSpPr>
          <p:cNvPr id="772" name="textbox 772"/>
          <p:cNvSpPr/>
          <p:nvPr/>
        </p:nvSpPr>
        <p:spPr>
          <a:xfrm>
            <a:off x="3677729" y="8820684"/>
            <a:ext cx="273685" cy="95250"/>
          </a:xfrm>
          <a:prstGeom prst="rect">
            <a:avLst/>
          </a:prstGeom>
          <a:noFill/>
          <a:ln w="0" cap="flat">
            <a:noFill/>
            <a:prstDash val="solid"/>
            <a:miter lim="0"/>
          </a:ln>
        </p:spPr>
        <p:txBody>
          <a:bodyPr vert="horz" wrap="square" lIns="0" tIns="0" rIns="0" bIns="0"/>
          <a:lstStyle/>
          <a:p>
            <a:pPr algn="l" rtl="0" eaLnBrk="0">
              <a:lnSpc>
                <a:spcPct val="81885"/>
              </a:lnSpc>
              <a:tabLst/>
            </a:pPr>
            <a:endParaRPr sz="100" dirty="0">
              <a:latin typeface="Arial"/>
              <a:ea typeface="Arial"/>
              <a:cs typeface="Arial"/>
            </a:endParaRPr>
          </a:p>
          <a:p>
            <a:pPr marL="12700" algn="l" rtl="0" eaLnBrk="0">
              <a:lnSpc>
                <a:spcPct val="76000"/>
              </a:lnSpc>
              <a:tabLst/>
            </a:pPr>
            <a:r>
              <a:rPr sz="600" kern="0" spc="-10" dirty="0">
                <a:solidFill>
                  <a:srgbClr val="EE0000">
                    <a:alpha val="100000"/>
                  </a:srgbClr>
                </a:solidFill>
                <a:latin typeface="Times New Roman"/>
                <a:ea typeface="Times New Roman"/>
                <a:cs typeface="Times New Roman"/>
              </a:rPr>
              <a:t>xī   </a:t>
            </a:r>
            <a:r>
              <a:rPr sz="600" kern="0" spc="0" dirty="0">
                <a:solidFill>
                  <a:srgbClr val="EE0000">
                    <a:alpha val="100000"/>
                  </a:srgbClr>
                </a:solidFill>
                <a:latin typeface="Times New Roman"/>
                <a:ea typeface="Times New Roman"/>
                <a:cs typeface="Times New Roman"/>
              </a:rPr>
              <a:t>xi</a:t>
            </a:r>
            <a:r>
              <a:rPr sz="600" kern="0" spc="-10" dirty="0">
                <a:solidFill>
                  <a:srgbClr val="EE0000">
                    <a:alpha val="100000"/>
                  </a:srgbClr>
                </a:solidFill>
                <a:latin typeface="Times New Roman"/>
                <a:ea typeface="Times New Roman"/>
                <a:cs typeface="Times New Roman"/>
              </a:rPr>
              <a:t>āo</a:t>
            </a:r>
            <a:endParaRPr sz="600" dirty="0">
              <a:latin typeface="Times New Roman"/>
              <a:ea typeface="Times New Roman"/>
              <a:cs typeface="Times New Roman"/>
            </a:endParaRPr>
          </a:p>
        </p:txBody>
      </p:sp>
      <p:sp>
        <p:nvSpPr>
          <p:cNvPr id="774" name="textbox 774"/>
          <p:cNvSpPr/>
          <p:nvPr/>
        </p:nvSpPr>
        <p:spPr>
          <a:xfrm>
            <a:off x="2341575" y="1647148"/>
            <a:ext cx="5912485" cy="2565400"/>
          </a:xfrm>
          <a:prstGeom prst="rect">
            <a:avLst/>
          </a:prstGeom>
          <a:noFill/>
          <a:ln w="0" cap="flat">
            <a:noFill/>
            <a:prstDash val="solid"/>
            <a:miter lim="0"/>
          </a:ln>
        </p:spPr>
        <p:txBody>
          <a:bodyPr vert="horz" wrap="square" lIns="0" tIns="0" rIns="0" bIns="0"/>
          <a:lstStyle/>
          <a:p>
            <a:pPr algn="l" rtl="0" eaLnBrk="0">
              <a:lnSpc>
                <a:spcPct val="77990"/>
              </a:lnSpc>
              <a:tabLst/>
            </a:pPr>
            <a:endParaRPr sz="100" dirty="0">
              <a:latin typeface="Arial"/>
              <a:ea typeface="Arial"/>
              <a:cs typeface="Arial"/>
            </a:endParaRPr>
          </a:p>
          <a:p>
            <a:pPr marL="495935" algn="l" rtl="0" eaLnBrk="0">
              <a:lnSpc>
                <a:spcPct val="91000"/>
              </a:lnSpc>
              <a:tabLst/>
            </a:pPr>
            <a:r>
              <a:rPr sz="1100" kern="0" spc="0" dirty="0">
                <a:solidFill>
                  <a:srgbClr val="538135">
                    <a:alpha val="100000"/>
                  </a:srgbClr>
                </a:solidFill>
                <a:latin typeface="Times New Roman"/>
                <a:ea typeface="Times New Roman"/>
                <a:cs typeface="Times New Roman"/>
              </a:rPr>
              <a:t>Zn</a:t>
            </a:r>
            <a:r>
              <a:rPr sz="1100" kern="0" spc="0" dirty="0">
                <a:solidFill>
                  <a:srgbClr val="538135">
                    <a:alpha val="100000"/>
                  </a:srgbClr>
                </a:solidFill>
                <a:latin typeface="KaiTi"/>
                <a:ea typeface="KaiTi"/>
                <a:cs typeface="KaiTi"/>
              </a:rPr>
              <a:t>：锌</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Fe</a:t>
            </a:r>
            <a:r>
              <a:rPr sz="1100" kern="0" spc="0" dirty="0">
                <a:solidFill>
                  <a:srgbClr val="538135">
                    <a:alpha val="100000"/>
                  </a:srgbClr>
                </a:solidFill>
                <a:latin typeface="KaiTi"/>
                <a:ea typeface="KaiTi"/>
                <a:cs typeface="KaiTi"/>
              </a:rPr>
              <a:t>：铁</a:t>
            </a:r>
            <a:r>
              <a:rPr sz="1100" kern="0" spc="0" dirty="0">
                <a:solidFill>
                  <a:srgbClr val="538135">
                    <a:alpha val="100000"/>
                  </a:srgbClr>
                </a:solidFill>
                <a:latin typeface="KaiTi"/>
                <a:ea typeface="KaiTi"/>
                <a:cs typeface="KaiTi"/>
              </a:rPr>
              <a:t>  </a:t>
            </a:r>
            <a:r>
              <a:rPr sz="1100" kern="0" spc="-10" dirty="0">
                <a:solidFill>
                  <a:srgbClr val="538135">
                    <a:alpha val="100000"/>
                  </a:srgbClr>
                </a:solidFill>
                <a:latin typeface="KaiTi"/>
                <a:ea typeface="KaiTi"/>
                <a:cs typeface="KaiTi"/>
              </a:rPr>
              <a:t> </a:t>
            </a:r>
            <a:r>
              <a:rPr sz="1100" kern="0" spc="-10" dirty="0">
                <a:solidFill>
                  <a:srgbClr val="538135">
                    <a:alpha val="100000"/>
                  </a:srgbClr>
                </a:solidFill>
                <a:latin typeface="Times New Roman"/>
                <a:ea typeface="Times New Roman"/>
                <a:cs typeface="Times New Roman"/>
              </a:rPr>
              <a:t>HCl</a:t>
            </a:r>
            <a:r>
              <a:rPr sz="1100" kern="0" spc="-10" dirty="0">
                <a:solidFill>
                  <a:srgbClr val="538135">
                    <a:alpha val="100000"/>
                  </a:srgbClr>
                </a:solidFill>
                <a:latin typeface="KaiTi"/>
                <a:ea typeface="KaiTi"/>
                <a:cs typeface="KaiTi"/>
              </a:rPr>
              <a:t>：盐酸</a:t>
            </a:r>
            <a:r>
              <a:rPr sz="1100" kern="0" spc="-10" dirty="0">
                <a:solidFill>
                  <a:srgbClr val="538135">
                    <a:alpha val="100000"/>
                  </a:srgbClr>
                </a:solidFill>
                <a:latin typeface="KaiTi"/>
                <a:ea typeface="KaiTi"/>
                <a:cs typeface="KaiTi"/>
              </a:rPr>
              <a:t>   </a:t>
            </a:r>
            <a:r>
              <a:rPr sz="1100" kern="0" spc="-10" dirty="0">
                <a:solidFill>
                  <a:srgbClr val="538135">
                    <a:alpha val="100000"/>
                  </a:srgbClr>
                </a:solidFill>
                <a:latin typeface="Times New Roman"/>
                <a:ea typeface="Times New Roman"/>
                <a:cs typeface="Times New Roman"/>
              </a:rPr>
              <a:t>ZnCl</a:t>
            </a:r>
            <a:r>
              <a:rPr sz="1000" kern="0" spc="-10" baseline="-5208" dirty="0">
                <a:solidFill>
                  <a:srgbClr val="538135">
                    <a:alpha val="100000"/>
                  </a:srgbClr>
                </a:solidFill>
                <a:latin typeface="Times New Roman"/>
                <a:ea typeface="Times New Roman"/>
                <a:cs typeface="Times New Roman"/>
              </a:rPr>
              <a:t>2</a:t>
            </a:r>
            <a:r>
              <a:rPr sz="600" kern="0" spc="40" dirty="0">
                <a:solidFill>
                  <a:srgbClr val="538135">
                    <a:alpha val="100000"/>
                  </a:srgbClr>
                </a:solidFill>
                <a:latin typeface="Times New Roman"/>
                <a:ea typeface="Times New Roman"/>
                <a:cs typeface="Times New Roman"/>
              </a:rPr>
              <a:t> </a:t>
            </a:r>
            <a:r>
              <a:rPr sz="1100" kern="0" spc="-10" dirty="0">
                <a:solidFill>
                  <a:srgbClr val="538135">
                    <a:alpha val="100000"/>
                  </a:srgbClr>
                </a:solidFill>
                <a:latin typeface="KaiTi"/>
                <a:ea typeface="KaiTi"/>
                <a:cs typeface="KaiTi"/>
              </a:rPr>
              <a:t>：氯化锌</a:t>
            </a:r>
            <a:r>
              <a:rPr sz="1100" kern="0" spc="-10" dirty="0">
                <a:solidFill>
                  <a:srgbClr val="538135">
                    <a:alpha val="100000"/>
                  </a:srgbClr>
                </a:solidFill>
                <a:latin typeface="KaiTi"/>
                <a:ea typeface="KaiTi"/>
                <a:cs typeface="KaiTi"/>
              </a:rPr>
              <a:t>   </a:t>
            </a:r>
            <a:r>
              <a:rPr sz="1100" kern="0" spc="-10" dirty="0">
                <a:solidFill>
                  <a:srgbClr val="538135">
                    <a:alpha val="100000"/>
                  </a:srgbClr>
                </a:solidFill>
                <a:latin typeface="Times New Roman"/>
                <a:ea typeface="Times New Roman"/>
                <a:cs typeface="Times New Roman"/>
              </a:rPr>
              <a:t>FeCl</a:t>
            </a:r>
            <a:r>
              <a:rPr sz="1000" kern="0" spc="-10" baseline="-5208" dirty="0">
                <a:solidFill>
                  <a:srgbClr val="538135">
                    <a:alpha val="100000"/>
                  </a:srgbClr>
                </a:solidFill>
                <a:latin typeface="Times New Roman"/>
                <a:ea typeface="Times New Roman"/>
                <a:cs typeface="Times New Roman"/>
              </a:rPr>
              <a:t>2</a:t>
            </a:r>
            <a:r>
              <a:rPr sz="600" kern="0" spc="40" dirty="0">
                <a:solidFill>
                  <a:srgbClr val="538135">
                    <a:alpha val="100000"/>
                  </a:srgbClr>
                </a:solidFill>
                <a:latin typeface="Times New Roman"/>
                <a:ea typeface="Times New Roman"/>
                <a:cs typeface="Times New Roman"/>
              </a:rPr>
              <a:t> </a:t>
            </a:r>
            <a:r>
              <a:rPr sz="1100" kern="0" spc="-10" dirty="0">
                <a:solidFill>
                  <a:srgbClr val="538135">
                    <a:alpha val="100000"/>
                  </a:srgbClr>
                </a:solidFill>
                <a:latin typeface="KaiTi"/>
                <a:ea typeface="KaiTi"/>
                <a:cs typeface="KaiTi"/>
              </a:rPr>
              <a:t>：氯化亚铁</a:t>
            </a:r>
            <a:r>
              <a:rPr sz="1100" kern="0" spc="-10" dirty="0">
                <a:solidFill>
                  <a:srgbClr val="538135">
                    <a:alpha val="100000"/>
                  </a:srgbClr>
                </a:solidFill>
                <a:latin typeface="KaiTi"/>
                <a:ea typeface="KaiTi"/>
                <a:cs typeface="KaiTi"/>
              </a:rPr>
              <a:t>   </a:t>
            </a:r>
            <a:r>
              <a:rPr sz="1100" kern="0" spc="-10" dirty="0">
                <a:solidFill>
                  <a:srgbClr val="538135">
                    <a:alpha val="100000"/>
                  </a:srgbClr>
                </a:solidFill>
                <a:latin typeface="Times New Roman"/>
                <a:ea typeface="Times New Roman"/>
                <a:cs typeface="Times New Roman"/>
              </a:rPr>
              <a:t>H</a:t>
            </a:r>
            <a:r>
              <a:rPr sz="1000" kern="0" spc="-10" baseline="-5208" dirty="0">
                <a:solidFill>
                  <a:srgbClr val="538135">
                    <a:alpha val="100000"/>
                  </a:srgbClr>
                </a:solidFill>
                <a:latin typeface="Times New Roman"/>
                <a:ea typeface="Times New Roman"/>
                <a:cs typeface="Times New Roman"/>
              </a:rPr>
              <a:t>2</a:t>
            </a:r>
            <a:r>
              <a:rPr sz="1100" kern="0" spc="-10" dirty="0">
                <a:solidFill>
                  <a:srgbClr val="538135">
                    <a:alpha val="100000"/>
                  </a:srgbClr>
                </a:solidFill>
                <a:latin typeface="KaiTi"/>
                <a:ea typeface="KaiTi"/>
                <a:cs typeface="KaiTi"/>
              </a:rPr>
              <a:t>：氢气</a:t>
            </a:r>
            <a:endParaRPr sz="1100" dirty="0">
              <a:latin typeface="KaiTi"/>
              <a:ea typeface="KaiTi"/>
              <a:cs typeface="KaiTi"/>
            </a:endParaRPr>
          </a:p>
          <a:p>
            <a:pPr marL="19050" algn="l" rtl="0" eaLnBrk="0">
              <a:lnSpc>
                <a:spcPct val="86000"/>
              </a:lnSpc>
              <a:spcBef>
                <a:spcPts val="966"/>
              </a:spcBef>
              <a:tabLst/>
            </a:pPr>
            <a:r>
              <a:rPr sz="1200" kern="0" spc="-40" dirty="0">
                <a:solidFill>
                  <a:srgbClr val="000000">
                    <a:alpha val="100000"/>
                  </a:srgbClr>
                </a:solidFill>
                <a:latin typeface="Wingdings"/>
                <a:ea typeface="Wingdings"/>
                <a:cs typeface="Wingdings"/>
              </a:rPr>
              <a:t>l </a:t>
            </a:r>
            <a:r>
              <a:rPr sz="1200" kern="0" spc="-40" dirty="0">
                <a:solidFill>
                  <a:srgbClr val="000000">
                    <a:alpha val="100000"/>
                  </a:srgbClr>
                </a:solidFill>
                <a:latin typeface="KaiTi"/>
                <a:ea typeface="KaiTi"/>
                <a:cs typeface="KaiTi"/>
              </a:rPr>
              <a:t>常温下，盐酸不能和</a:t>
            </a:r>
            <a:r>
              <a:rPr sz="1200" kern="0" spc="-260" dirty="0">
                <a:solidFill>
                  <a:srgbClr val="000000">
                    <a:alpha val="100000"/>
                  </a:srgbClr>
                </a:solidFill>
                <a:latin typeface="KaiTi"/>
                <a:ea typeface="KaiTi"/>
                <a:cs typeface="KaiTi"/>
              </a:rPr>
              <a:t> </a:t>
            </a:r>
            <a:r>
              <a:rPr sz="1200" kern="0" spc="-40" dirty="0">
                <a:solidFill>
                  <a:srgbClr val="000000">
                    <a:alpha val="100000"/>
                  </a:srgbClr>
                </a:solidFill>
                <a:latin typeface="Times New Roman"/>
                <a:ea typeface="Times New Roman"/>
                <a:cs typeface="Times New Roman"/>
              </a:rPr>
              <a:t>Cu</a:t>
            </a:r>
            <a:r>
              <a:rPr sz="1200" kern="0" spc="60" dirty="0">
                <a:solidFill>
                  <a:srgbClr val="000000">
                    <a:alpha val="100000"/>
                  </a:srgbClr>
                </a:solidFill>
                <a:latin typeface="Times New Roman"/>
                <a:ea typeface="Times New Roman"/>
                <a:cs typeface="Times New Roman"/>
              </a:rPr>
              <a:t> </a:t>
            </a:r>
            <a:r>
              <a:rPr sz="1200" kern="0" spc="-40" dirty="0">
                <a:solidFill>
                  <a:srgbClr val="000000">
                    <a:alpha val="100000"/>
                  </a:srgbClr>
                </a:solidFill>
                <a:latin typeface="KaiTi"/>
                <a:ea typeface="KaiTi"/>
                <a:cs typeface="KaiTi"/>
              </a:rPr>
              <a:t>等不活泼金属反应。</a:t>
            </a:r>
            <a:endParaRPr sz="1200" dirty="0">
              <a:latin typeface="KaiTi"/>
              <a:ea typeface="KaiTi"/>
              <a:cs typeface="KaiTi"/>
            </a:endParaRPr>
          </a:p>
          <a:p>
            <a:pPr marL="12700" algn="l" rtl="0" eaLnBrk="0">
              <a:lnSpc>
                <a:spcPct val="89000"/>
              </a:lnSpc>
              <a:spcBef>
                <a:spcPts val="1096"/>
              </a:spcBef>
              <a:tabLst/>
            </a:pPr>
            <a:r>
              <a:rPr sz="1200" kern="0" spc="-20" dirty="0">
                <a:solidFill>
                  <a:srgbClr val="000000">
                    <a:alpha val="100000"/>
                  </a:srgbClr>
                </a:solidFill>
                <a:latin typeface="Times New Roman"/>
                <a:ea typeface="Times New Roman"/>
                <a:cs typeface="Times New Roman"/>
              </a:rPr>
              <a:t>(3)  </a:t>
            </a:r>
            <a:r>
              <a:rPr sz="1200" kern="0" spc="-20" dirty="0">
                <a:solidFill>
                  <a:srgbClr val="000000">
                    <a:alpha val="100000"/>
                  </a:srgbClr>
                </a:solidFill>
                <a:latin typeface="KaiTi"/>
                <a:ea typeface="KaiTi"/>
                <a:cs typeface="KaiTi"/>
              </a:rPr>
              <a:t>盐酸与</a:t>
            </a:r>
            <a:r>
              <a:rPr sz="1200" u="sng" kern="0" spc="-20" dirty="0">
                <a:solidFill>
                  <a:srgbClr val="000000">
                    <a:alpha val="100000"/>
                  </a:srgbClr>
                </a:solidFill>
                <a:latin typeface="KaiTi"/>
                <a:ea typeface="KaiTi"/>
                <a:cs typeface="KaiTi"/>
              </a:rPr>
              <a:t>金属氧化物</a:t>
            </a:r>
            <a:r>
              <a:rPr sz="1200" kern="0" spc="-20" dirty="0">
                <a:solidFill>
                  <a:srgbClr val="000000">
                    <a:alpha val="100000"/>
                  </a:srgbClr>
                </a:solidFill>
                <a:latin typeface="KaiTi"/>
                <a:ea typeface="KaiTi"/>
                <a:cs typeface="KaiTi"/>
              </a:rPr>
              <a:t>的反应：可以与一些金属氧化物反应生成可溶性</a:t>
            </a:r>
            <a:r>
              <a:rPr sz="1200" kern="0" spc="-30" dirty="0">
                <a:solidFill>
                  <a:srgbClr val="000000">
                    <a:alpha val="100000"/>
                  </a:srgbClr>
                </a:solidFill>
                <a:latin typeface="KaiTi"/>
                <a:ea typeface="KaiTi"/>
                <a:cs typeface="KaiTi"/>
              </a:rPr>
              <a:t>的盐。</a:t>
            </a:r>
            <a:endParaRPr sz="1200" dirty="0">
              <a:latin typeface="KaiTi"/>
              <a:ea typeface="KaiTi"/>
              <a:cs typeface="KaiTi"/>
            </a:endParaRPr>
          </a:p>
          <a:p>
            <a:pPr algn="l" rtl="0" eaLnBrk="0">
              <a:lnSpc>
                <a:spcPct val="189000"/>
              </a:lnSpc>
              <a:tabLst/>
            </a:pPr>
            <a:endParaRPr sz="1000" dirty="0">
              <a:latin typeface="Arial"/>
              <a:ea typeface="Arial"/>
              <a:cs typeface="Arial"/>
            </a:endParaRPr>
          </a:p>
          <a:p>
            <a:pPr marL="1757045" algn="l" rtl="0" eaLnBrk="0">
              <a:lnSpc>
                <a:spcPct val="86000"/>
              </a:lnSpc>
              <a:spcBef>
                <a:spcPts val="663"/>
              </a:spcBef>
              <a:tabLst/>
            </a:pPr>
            <a:r>
              <a:rPr sz="2200" kern="0" spc="-150" dirty="0">
                <a:solidFill>
                  <a:srgbClr val="881010">
                    <a:alpha val="100000"/>
                  </a:srgbClr>
                </a:solidFill>
                <a:latin typeface="Arial"/>
                <a:ea typeface="Arial"/>
                <a:cs typeface="Arial"/>
              </a:rPr>
              <a:t>Fe,0,+6Hcl2Fecl,+3H,0</a:t>
            </a:r>
            <a:endParaRPr sz="2200" dirty="0">
              <a:latin typeface="Arial"/>
              <a:ea typeface="Arial"/>
              <a:cs typeface="Arial"/>
            </a:endParaRPr>
          </a:p>
          <a:p>
            <a:pPr marL="732155" algn="l" rtl="0" eaLnBrk="0">
              <a:lnSpc>
                <a:spcPct val="91000"/>
              </a:lnSpc>
              <a:spcBef>
                <a:spcPts val="767"/>
              </a:spcBef>
              <a:tabLst/>
            </a:pPr>
            <a:r>
              <a:rPr sz="1100" kern="0" spc="0" dirty="0">
                <a:solidFill>
                  <a:srgbClr val="538135">
                    <a:alpha val="100000"/>
                  </a:srgbClr>
                </a:solidFill>
                <a:latin typeface="Times New Roman"/>
                <a:ea typeface="Times New Roman"/>
                <a:cs typeface="Times New Roman"/>
              </a:rPr>
              <a:t>Fe</a:t>
            </a:r>
            <a:r>
              <a:rPr sz="1000" kern="0" spc="0" baseline="-5208" dirty="0">
                <a:solidFill>
                  <a:srgbClr val="538135">
                    <a:alpha val="100000"/>
                  </a:srgbClr>
                </a:solidFill>
                <a:latin typeface="Times New Roman"/>
                <a:ea typeface="Times New Roman"/>
                <a:cs typeface="Times New Roman"/>
              </a:rPr>
              <a:t>2</a:t>
            </a:r>
            <a:r>
              <a:rPr sz="1100" kern="0" spc="0" dirty="0">
                <a:solidFill>
                  <a:srgbClr val="538135">
                    <a:alpha val="100000"/>
                  </a:srgbClr>
                </a:solidFill>
                <a:latin typeface="Times New Roman"/>
                <a:ea typeface="Times New Roman"/>
                <a:cs typeface="Times New Roman"/>
              </a:rPr>
              <a:t>O</a:t>
            </a:r>
            <a:r>
              <a:rPr sz="1000" kern="0" spc="0" baseline="-5208" dirty="0">
                <a:solidFill>
                  <a:srgbClr val="538135">
                    <a:alpha val="100000"/>
                  </a:srgbClr>
                </a:solidFill>
                <a:latin typeface="Times New Roman"/>
                <a:ea typeface="Times New Roman"/>
                <a:cs typeface="Times New Roman"/>
              </a:rPr>
              <a:t>3</a:t>
            </a:r>
            <a:r>
              <a:rPr sz="1100" kern="0" spc="0" dirty="0">
                <a:solidFill>
                  <a:srgbClr val="538135">
                    <a:alpha val="100000"/>
                  </a:srgbClr>
                </a:solidFill>
                <a:latin typeface="KaiTi"/>
                <a:ea typeface="KaiTi"/>
                <a:cs typeface="KaiTi"/>
              </a:rPr>
              <a:t>：氧化铁（三氧化二铁）</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HCl</a:t>
            </a:r>
            <a:r>
              <a:rPr sz="1100" kern="0" spc="0" dirty="0">
                <a:solidFill>
                  <a:srgbClr val="538135">
                    <a:alpha val="100000"/>
                  </a:srgbClr>
                </a:solidFill>
                <a:latin typeface="KaiTi"/>
                <a:ea typeface="KaiTi"/>
                <a:cs typeface="KaiTi"/>
              </a:rPr>
              <a:t>：盐酸</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FeCl</a:t>
            </a:r>
            <a:r>
              <a:rPr sz="1000" kern="0" spc="0" baseline="-5208" dirty="0">
                <a:solidFill>
                  <a:srgbClr val="538135">
                    <a:alpha val="100000"/>
                  </a:srgbClr>
                </a:solidFill>
                <a:latin typeface="Times New Roman"/>
                <a:ea typeface="Times New Roman"/>
                <a:cs typeface="Times New Roman"/>
              </a:rPr>
              <a:t>3</a:t>
            </a:r>
            <a:r>
              <a:rPr sz="1100" kern="0" spc="0" dirty="0">
                <a:solidFill>
                  <a:srgbClr val="538135">
                    <a:alpha val="100000"/>
                  </a:srgbClr>
                </a:solidFill>
                <a:latin typeface="KaiTi"/>
                <a:ea typeface="KaiTi"/>
                <a:cs typeface="KaiTi"/>
              </a:rPr>
              <a:t>：氯化铁</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H</a:t>
            </a:r>
            <a:r>
              <a:rPr sz="1000" kern="0" spc="0" baseline="-5208" dirty="0">
                <a:solidFill>
                  <a:srgbClr val="538135">
                    <a:alpha val="100000"/>
                  </a:srgbClr>
                </a:solidFill>
                <a:latin typeface="Times New Roman"/>
                <a:ea typeface="Times New Roman"/>
                <a:cs typeface="Times New Roman"/>
              </a:rPr>
              <a:t>2</a:t>
            </a:r>
            <a:r>
              <a:rPr sz="1100" kern="0" spc="0" dirty="0">
                <a:solidFill>
                  <a:srgbClr val="538135">
                    <a:alpha val="100000"/>
                  </a:srgbClr>
                </a:solidFill>
                <a:latin typeface="Times New Roman"/>
                <a:ea typeface="Times New Roman"/>
                <a:cs typeface="Times New Roman"/>
              </a:rPr>
              <a:t>O</a:t>
            </a:r>
            <a:r>
              <a:rPr sz="1100" kern="0" spc="0" dirty="0">
                <a:solidFill>
                  <a:srgbClr val="538135">
                    <a:alpha val="100000"/>
                  </a:srgbClr>
                </a:solidFill>
                <a:latin typeface="KaiTi"/>
                <a:ea typeface="KaiTi"/>
                <a:cs typeface="KaiTi"/>
              </a:rPr>
              <a:t>：水</a:t>
            </a:r>
            <a:endParaRPr sz="1100" dirty="0">
              <a:latin typeface="KaiTi"/>
              <a:ea typeface="KaiTi"/>
              <a:cs typeface="KaiTi"/>
            </a:endParaRPr>
          </a:p>
          <a:p>
            <a:pPr marL="19050" algn="l" rtl="0" eaLnBrk="0">
              <a:lnSpc>
                <a:spcPct val="87000"/>
              </a:lnSpc>
              <a:spcBef>
                <a:spcPts val="961"/>
              </a:spcBef>
              <a:tabLst/>
            </a:pPr>
            <a:r>
              <a:rPr sz="1200" kern="0" spc="-50" dirty="0">
                <a:solidFill>
                  <a:srgbClr val="000000">
                    <a:alpha val="100000"/>
                  </a:srgbClr>
                </a:solidFill>
                <a:latin typeface="Wingdings"/>
                <a:ea typeface="Wingdings"/>
                <a:cs typeface="Wingdings"/>
              </a:rPr>
              <a:t>l </a:t>
            </a:r>
            <a:r>
              <a:rPr sz="1200" kern="0" spc="-50" dirty="0">
                <a:solidFill>
                  <a:srgbClr val="000000">
                    <a:alpha val="100000"/>
                  </a:srgbClr>
                </a:solidFill>
                <a:latin typeface="KaiTi"/>
                <a:ea typeface="KaiTi"/>
                <a:cs typeface="KaiTi"/>
              </a:rPr>
              <a:t>此反应可以清除铁制品上的锈</a:t>
            </a:r>
            <a:r>
              <a:rPr sz="1200" kern="0" spc="-60" dirty="0">
                <a:solidFill>
                  <a:srgbClr val="000000">
                    <a:alpha val="100000"/>
                  </a:srgbClr>
                </a:solidFill>
                <a:latin typeface="KaiTi"/>
                <a:ea typeface="KaiTi"/>
                <a:cs typeface="KaiTi"/>
              </a:rPr>
              <a:t>。</a:t>
            </a:r>
            <a:endParaRPr sz="1200" dirty="0">
              <a:latin typeface="KaiTi"/>
              <a:ea typeface="KaiTi"/>
              <a:cs typeface="KaiTi"/>
            </a:endParaRPr>
          </a:p>
          <a:p>
            <a:pPr marL="17780" indent="-5080" algn="l" rtl="0" eaLnBrk="0">
              <a:lnSpc>
                <a:spcPct val="155000"/>
              </a:lnSpc>
              <a:spcBef>
                <a:spcPts val="277"/>
              </a:spcBef>
              <a:tabLst>
                <a:tab pos="5205730" algn="l"/>
              </a:tabLst>
            </a:pPr>
            <a:r>
              <a:rPr sz="1200" kern="0" spc="0" dirty="0">
                <a:solidFill>
                  <a:srgbClr val="000000">
                    <a:alpha val="100000"/>
                  </a:srgbClr>
                </a:solidFill>
                <a:latin typeface="Times New Roman"/>
                <a:ea typeface="Times New Roman"/>
                <a:cs typeface="Times New Roman"/>
              </a:rPr>
              <a:t>(4)  </a:t>
            </a:r>
            <a:r>
              <a:rPr sz="1200" kern="0" spc="0" dirty="0">
                <a:solidFill>
                  <a:srgbClr val="000000">
                    <a:alpha val="100000"/>
                  </a:srgbClr>
                </a:solidFill>
                <a:latin typeface="KaiTi"/>
                <a:ea typeface="KaiTi"/>
                <a:cs typeface="KaiTi"/>
              </a:rPr>
              <a:t>盐酸与</a:t>
            </a:r>
            <a:r>
              <a:rPr sz="1200" u="sng" kern="0" spc="0" dirty="0">
                <a:solidFill>
                  <a:srgbClr val="000000">
                    <a:alpha val="100000"/>
                  </a:srgbClr>
                </a:solidFill>
                <a:latin typeface="KaiTi"/>
                <a:ea typeface="KaiTi"/>
                <a:cs typeface="KaiTi"/>
              </a:rPr>
              <a:t>碱</a:t>
            </a:r>
            <a:r>
              <a:rPr sz="1200" kern="0" spc="0" dirty="0">
                <a:solidFill>
                  <a:srgbClr val="000000">
                    <a:alpha val="100000"/>
                  </a:srgbClr>
                </a:solidFill>
                <a:latin typeface="KaiTi"/>
                <a:ea typeface="KaiTi"/>
                <a:cs typeface="KaiTi"/>
              </a:rPr>
              <a:t>的反应：可以与可溶性的碱（如氢氧化钠）和不溶性的碱（如</a:t>
            </a:r>
            <a:r>
              <a:rPr sz="1200" kern="0" spc="-10" dirty="0">
                <a:solidFill>
                  <a:srgbClr val="000000">
                    <a:alpha val="100000"/>
                  </a:srgbClr>
                </a:solidFill>
                <a:latin typeface="KaiTi"/>
                <a:ea typeface="KaiTi"/>
                <a:cs typeface="KaiTi"/>
              </a:rPr>
              <a:t>氢氧化铜）发</a:t>
            </a:r>
            <a:r>
              <a:rPr sz="1200" kern="0" spc="-20" dirty="0">
                <a:solidFill>
                  <a:srgbClr val="000000">
                    <a:alpha val="100000"/>
                  </a:srgbClr>
                </a:solidFill>
                <a:latin typeface="KaiTi"/>
                <a:ea typeface="KaiTi"/>
                <a:cs typeface="KaiTi"/>
              </a:rPr>
              <a:t>生</a:t>
            </a:r>
            <a:r>
              <a:rPr sz="1200" b="1" u="sng" kern="0" spc="-20" dirty="0">
                <a:solidFill>
                  <a:srgbClr val="EE0000">
                    <a:alpha val="100000"/>
                  </a:srgbClr>
                </a:solidFill>
                <a:latin typeface="KaiTi"/>
                <a:ea typeface="KaiTi"/>
                <a:cs typeface="KaiTi"/>
              </a:rPr>
              <a:t>中和反应</a:t>
            </a:r>
            <a:r>
              <a:rPr sz="1200" kern="0" spc="-20" dirty="0">
                <a:solidFill>
                  <a:srgbClr val="000000">
                    <a:alpha val="100000"/>
                  </a:srgbClr>
                </a:solidFill>
                <a:latin typeface="KaiTi"/>
                <a:ea typeface="KaiTi"/>
                <a:cs typeface="KaiTi"/>
              </a:rPr>
              <a:t>，生成盐和</a:t>
            </a:r>
            <a:r>
              <a:rPr sz="1200" kern="0" spc="-30" dirty="0">
                <a:solidFill>
                  <a:srgbClr val="000000">
                    <a:alpha val="100000"/>
                  </a:srgbClr>
                </a:solidFill>
                <a:latin typeface="KaiTi"/>
                <a:ea typeface="KaiTi"/>
                <a:cs typeface="KaiTi"/>
              </a:rPr>
              <a:t>水。</a:t>
            </a:r>
            <a:r>
              <a:rPr sz="1200" kern="0" spc="-30" dirty="0">
                <a:solidFill>
                  <a:srgbClr val="000000">
                    <a:alpha val="100000"/>
                  </a:srgbClr>
                </a:solidFill>
                <a:latin typeface="KaiTi"/>
                <a:ea typeface="KaiTi"/>
                <a:cs typeface="KaiTi"/>
              </a:rPr>
              <a:t>  </a:t>
            </a:r>
            <a:r>
              <a:rPr sz="1200" u="sng" kern="0" spc="-520" dirty="0">
                <a:solidFill>
                  <a:srgbClr val="EE0000">
                    <a:alpha val="100000"/>
                  </a:srgbClr>
                </a:solidFill>
                <a:latin typeface="KaiTi"/>
                <a:ea typeface="KaiTi"/>
                <a:cs typeface="KaiTi"/>
              </a:rPr>
              <a:t> </a:t>
            </a:r>
            <a:r>
              <a:rPr sz="1200" b="1" u="sng" kern="0" spc="-30" dirty="0">
                <a:solidFill>
                  <a:srgbClr val="EE0000">
                    <a:alpha val="100000"/>
                  </a:srgbClr>
                </a:solidFill>
                <a:latin typeface="KaiTi"/>
                <a:ea typeface="KaiTi"/>
                <a:cs typeface="KaiTi"/>
              </a:rPr>
              <a:t>酸和碱的反应属于复分解反应，也是中和反应！</a:t>
            </a:r>
            <a:r>
              <a:rPr sz="1200" u="sng" kern="0" spc="0" dirty="0">
                <a:solidFill>
                  <a:srgbClr val="EE0000">
                    <a:alpha val="100000"/>
                  </a:srgbClr>
                </a:solidFill>
                <a:latin typeface="KaiTi"/>
                <a:ea typeface="KaiTi"/>
                <a:cs typeface="KaiTi"/>
              </a:rPr>
              <a:t>	</a:t>
            </a:r>
            <a:endParaRPr sz="1200" dirty="0">
              <a:latin typeface="KaiTi"/>
              <a:ea typeface="KaiTi"/>
              <a:cs typeface="KaiTi"/>
            </a:endParaRPr>
          </a:p>
        </p:txBody>
      </p:sp>
      <p:pic>
        <p:nvPicPr>
          <p:cNvPr id="776" name="picture 776"/>
          <p:cNvPicPr>
            <a:picLocks noChangeAspect="1"/>
          </p:cNvPicPr>
          <p:nvPr/>
        </p:nvPicPr>
        <p:blipFill>
          <a:blip r:embed="rId2"/>
          <a:stretch>
            <a:fillRect/>
          </a:stretch>
        </p:blipFill>
        <p:spPr>
          <a:xfrm rot="21600000">
            <a:off x="4079240" y="4291762"/>
            <a:ext cx="2526029" cy="575894"/>
          </a:xfrm>
          <a:prstGeom prst="rect">
            <a:avLst/>
          </a:prstGeom>
        </p:spPr>
      </p:pic>
      <p:pic>
        <p:nvPicPr>
          <p:cNvPr id="778" name="picture 778"/>
          <p:cNvPicPr>
            <a:picLocks noChangeAspect="1"/>
          </p:cNvPicPr>
          <p:nvPr/>
        </p:nvPicPr>
        <p:blipFill>
          <a:blip r:embed="rId3"/>
          <a:stretch>
            <a:fillRect/>
          </a:stretch>
        </p:blipFill>
        <p:spPr>
          <a:xfrm rot="21600000">
            <a:off x="4363085" y="914400"/>
            <a:ext cx="1965452" cy="647700"/>
          </a:xfrm>
          <a:prstGeom prst="rect">
            <a:avLst/>
          </a:prstGeom>
        </p:spPr>
      </p:pic>
      <p:sp>
        <p:nvSpPr>
          <p:cNvPr id="780" name="textbox 780"/>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782" name="path 782"/>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784" name="textbox 784"/>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20" dirty="0">
                <a:solidFill>
                  <a:srgbClr val="000000">
                    <a:alpha val="100000"/>
                  </a:srgbClr>
                </a:solidFill>
                <a:latin typeface="Times New Roman"/>
                <a:ea typeface="Times New Roman"/>
                <a:cs typeface="Times New Roman"/>
              </a:rPr>
              <a:t>-</a:t>
            </a:r>
            <a:r>
              <a:rPr sz="900" kern="0" spc="3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29</a:t>
            </a:r>
            <a:r>
              <a:rPr sz="900" kern="0" spc="4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6" name="rect 786"/>
          <p:cNvSpPr/>
          <p:nvPr/>
        </p:nvSpPr>
        <p:spPr>
          <a:xfrm>
            <a:off x="2348027" y="3774060"/>
            <a:ext cx="1507490" cy="198119"/>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788" name="rect 788"/>
          <p:cNvSpPr/>
          <p:nvPr/>
        </p:nvSpPr>
        <p:spPr>
          <a:xfrm>
            <a:off x="4582541" y="989025"/>
            <a:ext cx="1530350" cy="247192"/>
          </a:xfrm>
          <a:prstGeom prst="rect">
            <a:avLst/>
          </a:prstGeom>
          <a:solidFill>
            <a:srgbClr val="D3D3D3">
              <a:alpha val="100000"/>
            </a:srgbClr>
          </a:solidFill>
          <a:ln w="0" cap="flat">
            <a:noFill/>
            <a:prstDash val="solid"/>
            <a:miter lim="0"/>
          </a:ln>
        </p:spPr>
        <p:txBody>
          <a:bodyPr rtlCol="0"/>
          <a:lstStyle/>
          <a:p>
            <a:pPr algn="ctr"/>
            <a:endParaRPr lang="zh-CN" altLang="en-US"/>
          </a:p>
        </p:txBody>
      </p:sp>
      <p:sp>
        <p:nvSpPr>
          <p:cNvPr id="790" name="textbox 790"/>
          <p:cNvSpPr/>
          <p:nvPr/>
        </p:nvSpPr>
        <p:spPr>
          <a:xfrm>
            <a:off x="2340661" y="1005014"/>
            <a:ext cx="5927090" cy="4444365"/>
          </a:xfrm>
          <a:prstGeom prst="rect">
            <a:avLst/>
          </a:prstGeom>
          <a:noFill/>
          <a:ln w="0" cap="flat">
            <a:noFill/>
            <a:prstDash val="solid"/>
            <a:miter lim="0"/>
          </a:ln>
        </p:spPr>
        <p:txBody>
          <a:bodyPr vert="horz" wrap="square" lIns="0" tIns="0" rIns="0" bIns="0"/>
          <a:lstStyle/>
          <a:p>
            <a:pPr algn="l" rtl="0" eaLnBrk="0">
              <a:lnSpc>
                <a:spcPct val="77219"/>
              </a:lnSpc>
              <a:tabLst/>
            </a:pPr>
            <a:endParaRPr sz="100" dirty="0">
              <a:latin typeface="Arial"/>
              <a:ea typeface="Arial"/>
              <a:cs typeface="Arial"/>
            </a:endParaRPr>
          </a:p>
          <a:p>
            <a:pPr marL="2259330" algn="l" rtl="0" eaLnBrk="0">
              <a:lnSpc>
                <a:spcPct val="90000"/>
              </a:lnSpc>
              <a:tabLst/>
            </a:pPr>
            <a:r>
              <a:rPr sz="1500" b="1" kern="0" spc="-40" dirty="0">
                <a:solidFill>
                  <a:srgbClr val="EE0000">
                    <a:alpha val="100000"/>
                  </a:srgbClr>
                </a:solidFill>
                <a:latin typeface="KaiTi"/>
                <a:ea typeface="KaiTi"/>
                <a:cs typeface="KaiTi"/>
              </a:rPr>
              <a:t>第</a:t>
            </a:r>
            <a:r>
              <a:rPr sz="1500" kern="0" spc="-310" dirty="0">
                <a:solidFill>
                  <a:srgbClr val="EE0000">
                    <a:alpha val="100000"/>
                  </a:srgbClr>
                </a:solidFill>
                <a:latin typeface="KaiTi"/>
                <a:ea typeface="KaiTi"/>
                <a:cs typeface="KaiTi"/>
              </a:rPr>
              <a:t> </a:t>
            </a:r>
            <a:r>
              <a:rPr sz="1500" b="1" kern="0" spc="-40" dirty="0">
                <a:solidFill>
                  <a:srgbClr val="EE0000">
                    <a:alpha val="100000"/>
                  </a:srgbClr>
                </a:solidFill>
                <a:latin typeface="Times New Roman"/>
                <a:ea typeface="Times New Roman"/>
                <a:cs typeface="Times New Roman"/>
              </a:rPr>
              <a:t>9 </a:t>
            </a:r>
            <a:r>
              <a:rPr sz="1500" b="1" kern="0" spc="-40" dirty="0">
                <a:solidFill>
                  <a:srgbClr val="EE0000">
                    <a:alpha val="100000"/>
                  </a:srgbClr>
                </a:solidFill>
                <a:latin typeface="KaiTi"/>
                <a:ea typeface="KaiTi"/>
                <a:cs typeface="KaiTi"/>
              </a:rPr>
              <a:t>章</a:t>
            </a:r>
            <a:r>
              <a:rPr sz="1500" kern="0" spc="50" dirty="0">
                <a:solidFill>
                  <a:srgbClr val="EE0000">
                    <a:alpha val="100000"/>
                  </a:srgbClr>
                </a:solidFill>
                <a:latin typeface="KaiTi"/>
                <a:ea typeface="KaiTi"/>
                <a:cs typeface="KaiTi"/>
              </a:rPr>
              <a:t>  </a:t>
            </a:r>
            <a:r>
              <a:rPr sz="1500" b="1" kern="0" spc="-40" dirty="0">
                <a:solidFill>
                  <a:srgbClr val="EE0000">
                    <a:alpha val="100000"/>
                  </a:srgbClr>
                </a:solidFill>
                <a:latin typeface="KaiTi"/>
                <a:ea typeface="KaiTi"/>
                <a:cs typeface="KaiTi"/>
              </a:rPr>
              <a:t>氧族元素</a:t>
            </a:r>
            <a:endParaRPr sz="1500" dirty="0">
              <a:latin typeface="KaiTi"/>
              <a:ea typeface="KaiTi"/>
              <a:cs typeface="KaiTi"/>
            </a:endParaRPr>
          </a:p>
          <a:p>
            <a:pPr algn="l" rtl="0" eaLnBrk="0">
              <a:lnSpc>
                <a:spcPct val="107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marL="15240" algn="l" rtl="0" eaLnBrk="0">
              <a:lnSpc>
                <a:spcPct val="84000"/>
              </a:lnSpc>
              <a:spcBef>
                <a:spcPts val="361"/>
              </a:spcBef>
              <a:tabLst/>
            </a:pPr>
            <a:r>
              <a:rPr sz="1200" b="1" kern="0" spc="-20" dirty="0">
                <a:solidFill>
                  <a:srgbClr val="000000">
                    <a:alpha val="100000"/>
                  </a:srgbClr>
                </a:solidFill>
                <a:latin typeface="KaiTi"/>
                <a:ea typeface="KaiTi"/>
                <a:cs typeface="KaiTi"/>
              </a:rPr>
              <a:t>一、词汇储备</a:t>
            </a:r>
            <a:endParaRPr sz="1200" dirty="0">
              <a:latin typeface="KaiTi"/>
              <a:ea typeface="KaiTi"/>
              <a:cs typeface="KaiTi"/>
            </a:endParaRPr>
          </a:p>
          <a:p>
            <a:pPr marL="24765" algn="l" rtl="0" eaLnBrk="0">
              <a:lnSpc>
                <a:spcPts val="1809"/>
              </a:lnSpc>
              <a:spcBef>
                <a:spcPts val="1225"/>
              </a:spcBef>
              <a:tabLst/>
            </a:pPr>
            <a:r>
              <a:rPr sz="1200" kern="0" spc="-10" dirty="0">
                <a:solidFill>
                  <a:srgbClr val="000000">
                    <a:alpha val="100000"/>
                  </a:srgbClr>
                </a:solidFill>
                <a:latin typeface="Times New Roman"/>
                <a:ea typeface="Times New Roman"/>
                <a:cs typeface="Times New Roman"/>
              </a:rPr>
              <a:t>1.  </a:t>
            </a:r>
            <a:r>
              <a:rPr sz="1200" kern="0" spc="-10" dirty="0">
                <a:solidFill>
                  <a:srgbClr val="000000">
                    <a:alpha val="100000"/>
                  </a:srgbClr>
                </a:solidFill>
                <a:latin typeface="Microsoft YaHei"/>
                <a:ea typeface="Microsoft YaHei"/>
                <a:cs typeface="Microsoft YaHei"/>
              </a:rPr>
              <a:t>地壳       </a:t>
            </a:r>
            <a:r>
              <a:rPr sz="1200" kern="0" spc="-10" dirty="0">
                <a:solidFill>
                  <a:srgbClr val="000000">
                    <a:alpha val="100000"/>
                  </a:srgbClr>
                </a:solidFill>
                <a:latin typeface="Times New Roman"/>
                <a:ea typeface="Times New Roman"/>
                <a:cs typeface="Times New Roman"/>
              </a:rPr>
              <a:t>2.  </a:t>
            </a:r>
            <a:r>
              <a:rPr sz="1200" kern="0" spc="-10" dirty="0">
                <a:solidFill>
                  <a:srgbClr val="000000">
                    <a:alpha val="100000"/>
                  </a:srgbClr>
                </a:solidFill>
                <a:latin typeface="Microsoft YaHei"/>
                <a:ea typeface="Microsoft YaHei"/>
                <a:cs typeface="Microsoft YaHei"/>
              </a:rPr>
              <a:t>丰富       </a:t>
            </a:r>
            <a:r>
              <a:rPr sz="1200" kern="0" spc="-10" dirty="0">
                <a:solidFill>
                  <a:srgbClr val="000000">
                    <a:alpha val="100000"/>
                  </a:srgbClr>
                </a:solidFill>
                <a:latin typeface="Times New Roman"/>
                <a:ea typeface="Times New Roman"/>
                <a:cs typeface="Times New Roman"/>
              </a:rPr>
              <a:t>3.  </a:t>
            </a:r>
            <a:r>
              <a:rPr sz="1200" kern="0" spc="-10" dirty="0">
                <a:solidFill>
                  <a:srgbClr val="000000">
                    <a:alpha val="100000"/>
                  </a:srgbClr>
                </a:solidFill>
                <a:latin typeface="Microsoft YaHei"/>
                <a:ea typeface="Microsoft YaHei"/>
                <a:cs typeface="Microsoft YaHei"/>
              </a:rPr>
              <a:t>助燃性         </a:t>
            </a:r>
            <a:r>
              <a:rPr sz="1200" kern="0" spc="-10" dirty="0">
                <a:solidFill>
                  <a:srgbClr val="000000">
                    <a:alpha val="100000"/>
                  </a:srgbClr>
                </a:solidFill>
                <a:latin typeface="Times New Roman"/>
                <a:ea typeface="Times New Roman"/>
                <a:cs typeface="Times New Roman"/>
              </a:rPr>
              <a:t>4.  </a:t>
            </a:r>
            <a:r>
              <a:rPr sz="1200" kern="0" spc="-10" dirty="0">
                <a:solidFill>
                  <a:srgbClr val="000000">
                    <a:alpha val="100000"/>
                  </a:srgbClr>
                </a:solidFill>
                <a:latin typeface="Microsoft YaHei"/>
                <a:ea typeface="Microsoft YaHei"/>
                <a:cs typeface="Microsoft YaHei"/>
              </a:rPr>
              <a:t>复燃    </a:t>
            </a:r>
            <a:r>
              <a:rPr sz="1200" kern="0" spc="-2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Times New Roman"/>
                <a:ea typeface="Times New Roman"/>
                <a:cs typeface="Times New Roman"/>
              </a:rPr>
              <a:t>5.  </a:t>
            </a:r>
            <a:r>
              <a:rPr sz="1200" kern="0" spc="-20" dirty="0">
                <a:solidFill>
                  <a:srgbClr val="000000">
                    <a:alpha val="100000"/>
                  </a:srgbClr>
                </a:solidFill>
                <a:latin typeface="Microsoft YaHei"/>
                <a:ea typeface="Microsoft YaHei"/>
                <a:cs typeface="Microsoft YaHei"/>
              </a:rPr>
              <a:t>催化剂       </a:t>
            </a:r>
            <a:r>
              <a:rPr sz="1200" kern="0" spc="-20" dirty="0">
                <a:solidFill>
                  <a:srgbClr val="000000">
                    <a:alpha val="100000"/>
                  </a:srgbClr>
                </a:solidFill>
                <a:latin typeface="Times New Roman"/>
                <a:ea typeface="Times New Roman"/>
                <a:cs typeface="Times New Roman"/>
              </a:rPr>
              <a:t>6.</a:t>
            </a:r>
            <a:r>
              <a:rPr sz="1200" kern="0" spc="2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Microsoft YaHei"/>
                <a:ea typeface="Microsoft YaHei"/>
                <a:cs typeface="Microsoft YaHei"/>
              </a:rPr>
              <a:t>氧化性        </a:t>
            </a:r>
            <a:r>
              <a:rPr sz="1200" kern="0" spc="-20" dirty="0">
                <a:solidFill>
                  <a:srgbClr val="000000">
                    <a:alpha val="100000"/>
                  </a:srgbClr>
                </a:solidFill>
                <a:latin typeface="Times New Roman"/>
                <a:ea typeface="Times New Roman"/>
                <a:cs typeface="Times New Roman"/>
              </a:rPr>
              <a:t>7.  </a:t>
            </a:r>
            <a:r>
              <a:rPr sz="1200" kern="0" spc="-20" dirty="0">
                <a:solidFill>
                  <a:srgbClr val="000000">
                    <a:alpha val="100000"/>
                  </a:srgbClr>
                </a:solidFill>
                <a:latin typeface="Microsoft YaHei"/>
                <a:ea typeface="Microsoft YaHei"/>
                <a:cs typeface="Microsoft YaHei"/>
              </a:rPr>
              <a:t>钝化</a:t>
            </a:r>
            <a:endParaRPr sz="1200" dirty="0">
              <a:latin typeface="Microsoft YaHei"/>
              <a:ea typeface="Microsoft YaHei"/>
              <a:cs typeface="Microsoft YaHei"/>
            </a:endParaRPr>
          </a:p>
          <a:p>
            <a:pPr algn="l" rtl="0" eaLnBrk="0">
              <a:lnSpc>
                <a:spcPct val="113000"/>
              </a:lnSpc>
              <a:tabLst/>
            </a:pPr>
            <a:endParaRPr sz="1000" dirty="0">
              <a:latin typeface="Arial"/>
              <a:ea typeface="Arial"/>
              <a:cs typeface="Arial"/>
            </a:endParaRPr>
          </a:p>
          <a:p>
            <a:pPr marL="16510" algn="l" rtl="0" eaLnBrk="0">
              <a:lnSpc>
                <a:spcPts val="1809"/>
              </a:lnSpc>
              <a:spcBef>
                <a:spcPts val="363"/>
              </a:spcBef>
              <a:tabLst/>
            </a:pPr>
            <a:r>
              <a:rPr sz="1200" kern="0" spc="-10" dirty="0">
                <a:solidFill>
                  <a:srgbClr val="000000">
                    <a:alpha val="100000"/>
                  </a:srgbClr>
                </a:solidFill>
                <a:latin typeface="Times New Roman"/>
                <a:ea typeface="Times New Roman"/>
                <a:cs typeface="Times New Roman"/>
              </a:rPr>
              <a:t>8.  </a:t>
            </a:r>
            <a:r>
              <a:rPr sz="1200" kern="0" spc="-10" dirty="0">
                <a:solidFill>
                  <a:srgbClr val="000000">
                    <a:alpha val="100000"/>
                  </a:srgbClr>
                </a:solidFill>
                <a:latin typeface="Microsoft YaHei"/>
                <a:ea typeface="Microsoft YaHei"/>
                <a:cs typeface="Microsoft YaHei"/>
              </a:rPr>
              <a:t>化合反应         </a:t>
            </a:r>
            <a:r>
              <a:rPr sz="1200" kern="0" spc="-10" dirty="0">
                <a:solidFill>
                  <a:srgbClr val="000000">
                    <a:alpha val="100000"/>
                  </a:srgbClr>
                </a:solidFill>
                <a:latin typeface="Times New Roman"/>
                <a:ea typeface="Times New Roman"/>
                <a:cs typeface="Times New Roman"/>
              </a:rPr>
              <a:t>9.  </a:t>
            </a:r>
            <a:r>
              <a:rPr sz="1200" kern="0" spc="-10" dirty="0">
                <a:solidFill>
                  <a:srgbClr val="000000">
                    <a:alpha val="100000"/>
                  </a:srgbClr>
                </a:solidFill>
                <a:latin typeface="Microsoft YaHei"/>
                <a:ea typeface="Microsoft YaHei"/>
                <a:cs typeface="Microsoft YaHei"/>
              </a:rPr>
              <a:t>分解</a:t>
            </a:r>
            <a:r>
              <a:rPr sz="1200" kern="0" spc="-20" dirty="0">
                <a:solidFill>
                  <a:srgbClr val="000000">
                    <a:alpha val="100000"/>
                  </a:srgbClr>
                </a:solidFill>
                <a:latin typeface="Microsoft YaHei"/>
                <a:ea typeface="Microsoft YaHei"/>
                <a:cs typeface="Microsoft YaHei"/>
              </a:rPr>
              <a:t>反应         </a:t>
            </a:r>
            <a:r>
              <a:rPr sz="1200" kern="0" spc="-20" dirty="0">
                <a:solidFill>
                  <a:srgbClr val="000000">
                    <a:alpha val="100000"/>
                  </a:srgbClr>
                </a:solidFill>
                <a:latin typeface="Times New Roman"/>
                <a:ea typeface="Times New Roman"/>
                <a:cs typeface="Times New Roman"/>
              </a:rPr>
              <a:t>10.  </a:t>
            </a:r>
            <a:r>
              <a:rPr sz="1200" kern="0" spc="-20" dirty="0">
                <a:solidFill>
                  <a:srgbClr val="000000">
                    <a:alpha val="100000"/>
                  </a:srgbClr>
                </a:solidFill>
                <a:latin typeface="Microsoft YaHei"/>
                <a:ea typeface="Microsoft YaHei"/>
                <a:cs typeface="Microsoft YaHei"/>
              </a:rPr>
              <a:t>可逆反应        </a:t>
            </a:r>
            <a:r>
              <a:rPr sz="1200" kern="0" spc="-20" dirty="0">
                <a:solidFill>
                  <a:srgbClr val="000000">
                    <a:alpha val="100000"/>
                  </a:srgbClr>
                </a:solidFill>
                <a:latin typeface="Times New Roman"/>
                <a:ea typeface="Times New Roman"/>
                <a:cs typeface="Times New Roman"/>
              </a:rPr>
              <a:t>11.  </a:t>
            </a:r>
            <a:r>
              <a:rPr sz="1200" kern="0" spc="-20" dirty="0">
                <a:solidFill>
                  <a:srgbClr val="000000">
                    <a:alpha val="100000"/>
                  </a:srgbClr>
                </a:solidFill>
                <a:latin typeface="Microsoft YaHei"/>
                <a:ea typeface="Microsoft YaHei"/>
                <a:cs typeface="Microsoft YaHei"/>
              </a:rPr>
              <a:t>腐蚀性       </a:t>
            </a:r>
            <a:r>
              <a:rPr sz="1200" kern="0" spc="-20" dirty="0">
                <a:solidFill>
                  <a:srgbClr val="000000">
                    <a:alpha val="100000"/>
                  </a:srgbClr>
                </a:solidFill>
                <a:latin typeface="Times New Roman"/>
                <a:ea typeface="Times New Roman"/>
                <a:cs typeface="Times New Roman"/>
              </a:rPr>
              <a:t>12.   </a:t>
            </a:r>
            <a:r>
              <a:rPr sz="1200" kern="0" spc="-20" dirty="0">
                <a:solidFill>
                  <a:srgbClr val="000000">
                    <a:alpha val="100000"/>
                  </a:srgbClr>
                </a:solidFill>
                <a:latin typeface="Microsoft YaHei"/>
                <a:ea typeface="Microsoft YaHei"/>
                <a:cs typeface="Microsoft YaHei"/>
              </a:rPr>
              <a:t>同素异形体</a:t>
            </a:r>
            <a:endParaRPr sz="1200" dirty="0">
              <a:latin typeface="Microsoft YaHei"/>
              <a:ea typeface="Microsoft YaHei"/>
              <a:cs typeface="Microsoft YaHei"/>
            </a:endParaRPr>
          </a:p>
          <a:p>
            <a:pPr algn="l" rtl="0" eaLnBrk="0">
              <a:lnSpc>
                <a:spcPct val="113000"/>
              </a:lnSpc>
              <a:tabLst/>
            </a:pPr>
            <a:endParaRPr sz="1000" dirty="0">
              <a:latin typeface="Arial"/>
              <a:ea typeface="Arial"/>
              <a:cs typeface="Arial"/>
            </a:endParaRPr>
          </a:p>
          <a:p>
            <a:pPr marL="24765" algn="l" rtl="0" eaLnBrk="0">
              <a:lnSpc>
                <a:spcPts val="1809"/>
              </a:lnSpc>
              <a:spcBef>
                <a:spcPts val="363"/>
              </a:spcBef>
              <a:tabLst/>
            </a:pPr>
            <a:r>
              <a:rPr sz="1200" kern="0" spc="-30" dirty="0">
                <a:solidFill>
                  <a:srgbClr val="000000">
                    <a:alpha val="100000"/>
                  </a:srgbClr>
                </a:solidFill>
                <a:latin typeface="Times New Roman"/>
                <a:ea typeface="Times New Roman"/>
                <a:cs typeface="Times New Roman"/>
              </a:rPr>
              <a:t>13.  </a:t>
            </a:r>
            <a:r>
              <a:rPr sz="1200" kern="0" spc="-30" dirty="0">
                <a:solidFill>
                  <a:srgbClr val="000000">
                    <a:alpha val="100000"/>
                  </a:srgbClr>
                </a:solidFill>
                <a:latin typeface="Microsoft YaHei"/>
                <a:ea typeface="Microsoft YaHei"/>
                <a:cs typeface="Microsoft YaHei"/>
              </a:rPr>
              <a:t>金刚石</a:t>
            </a:r>
            <a:r>
              <a:rPr sz="1200" kern="0" spc="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Times New Roman"/>
                <a:ea typeface="Times New Roman"/>
                <a:cs typeface="Times New Roman"/>
              </a:rPr>
              <a:t>14.  </a:t>
            </a:r>
            <a:r>
              <a:rPr sz="1200" kern="0" spc="-30" dirty="0">
                <a:solidFill>
                  <a:srgbClr val="000000">
                    <a:alpha val="100000"/>
                  </a:srgbClr>
                </a:solidFill>
                <a:latin typeface="Microsoft YaHei"/>
                <a:ea typeface="Microsoft YaHei"/>
                <a:cs typeface="Microsoft YaHei"/>
              </a:rPr>
              <a:t>石墨</a:t>
            </a:r>
            <a:r>
              <a:rPr sz="1200" kern="0" spc="1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Times New Roman"/>
                <a:ea typeface="Times New Roman"/>
                <a:cs typeface="Times New Roman"/>
              </a:rPr>
              <a:t>15.</a:t>
            </a:r>
            <a:r>
              <a:rPr sz="1200" kern="0" spc="50" dirty="0">
                <a:solidFill>
                  <a:srgbClr val="000000">
                    <a:alpha val="100000"/>
                  </a:srgbClr>
                </a:solidFill>
                <a:latin typeface="Times New Roman"/>
                <a:ea typeface="Times New Roman"/>
                <a:cs typeface="Times New Roman"/>
              </a:rPr>
              <a:t>  </a:t>
            </a:r>
            <a:r>
              <a:rPr sz="1200" kern="0" spc="-30" dirty="0">
                <a:solidFill>
                  <a:srgbClr val="000000">
                    <a:alpha val="100000"/>
                  </a:srgbClr>
                </a:solidFill>
                <a:latin typeface="Microsoft YaHei"/>
                <a:ea typeface="Microsoft YaHei"/>
                <a:cs typeface="Microsoft YaHei"/>
              </a:rPr>
              <a:t>红磷</a:t>
            </a:r>
            <a:r>
              <a:rPr sz="1200" kern="0" spc="10" dirty="0">
                <a:solidFill>
                  <a:srgbClr val="000000">
                    <a:alpha val="100000"/>
                  </a:srgbClr>
                </a:solidFill>
                <a:latin typeface="Microsoft YaHei"/>
                <a:ea typeface="Microsoft YaHei"/>
                <a:cs typeface="Microsoft YaHei"/>
              </a:rPr>
              <a:t>       </a:t>
            </a:r>
            <a:r>
              <a:rPr sz="1200" kern="0" spc="-30" dirty="0">
                <a:solidFill>
                  <a:srgbClr val="000000">
                    <a:alpha val="100000"/>
                  </a:srgbClr>
                </a:solidFill>
                <a:latin typeface="Times New Roman"/>
                <a:ea typeface="Times New Roman"/>
                <a:cs typeface="Times New Roman"/>
              </a:rPr>
              <a:t>16.   </a:t>
            </a:r>
            <a:r>
              <a:rPr sz="1200" kern="0" spc="-40" dirty="0">
                <a:solidFill>
                  <a:srgbClr val="000000">
                    <a:alpha val="100000"/>
                  </a:srgbClr>
                </a:solidFill>
                <a:latin typeface="Microsoft YaHei"/>
                <a:ea typeface="Microsoft YaHei"/>
                <a:cs typeface="Microsoft YaHei"/>
              </a:rPr>
              <a:t>白磷</a:t>
            </a:r>
            <a:endParaRPr sz="1200" dirty="0">
              <a:latin typeface="Microsoft YaHei"/>
              <a:ea typeface="Microsoft YaHei"/>
              <a:cs typeface="Microsoft YaHei"/>
            </a:endParaRPr>
          </a:p>
          <a:p>
            <a:pPr algn="l" rtl="0" eaLnBrk="0">
              <a:lnSpc>
                <a:spcPct val="139000"/>
              </a:lnSpc>
              <a:tabLst/>
            </a:pPr>
            <a:endParaRPr sz="1000" dirty="0">
              <a:latin typeface="Arial"/>
              <a:ea typeface="Arial"/>
              <a:cs typeface="Arial"/>
            </a:endParaRPr>
          </a:p>
          <a:p>
            <a:pPr algn="l" rtl="0" eaLnBrk="0">
              <a:lnSpc>
                <a:spcPct val="140000"/>
              </a:lnSpc>
              <a:tabLst/>
            </a:pPr>
            <a:endParaRPr sz="1000" dirty="0">
              <a:latin typeface="Arial"/>
              <a:ea typeface="Arial"/>
              <a:cs typeface="Arial"/>
            </a:endParaRPr>
          </a:p>
          <a:p>
            <a:pPr marL="13334" algn="l" rtl="0" eaLnBrk="0">
              <a:lnSpc>
                <a:spcPct val="83000"/>
              </a:lnSpc>
              <a:spcBef>
                <a:spcPts val="361"/>
              </a:spcBef>
              <a:tabLst/>
            </a:pPr>
            <a:r>
              <a:rPr sz="1200" b="1" kern="0" spc="-20" dirty="0">
                <a:solidFill>
                  <a:srgbClr val="000000">
                    <a:alpha val="100000"/>
                  </a:srgbClr>
                </a:solidFill>
                <a:latin typeface="KaiTi"/>
                <a:ea typeface="KaiTi"/>
                <a:cs typeface="KaiTi"/>
              </a:rPr>
              <a:t>二、知识点总结</a:t>
            </a:r>
            <a:endParaRPr sz="1200" dirty="0">
              <a:latin typeface="KaiTi"/>
              <a:ea typeface="KaiTi"/>
              <a:cs typeface="KaiTi"/>
            </a:endParaRPr>
          </a:p>
          <a:p>
            <a:pPr marL="12700" algn="l" rtl="0" eaLnBrk="0">
              <a:lnSpc>
                <a:spcPct val="90000"/>
              </a:lnSpc>
              <a:spcBef>
                <a:spcPts val="1122"/>
              </a:spcBef>
              <a:tabLst/>
            </a:pPr>
            <a:r>
              <a:rPr sz="1200" b="1" kern="0" spc="-20" dirty="0">
                <a:solidFill>
                  <a:srgbClr val="000000">
                    <a:alpha val="100000"/>
                  </a:srgbClr>
                </a:solidFill>
                <a:latin typeface="KaiTi"/>
                <a:ea typeface="KaiTi"/>
                <a:cs typeface="KaiTi"/>
              </a:rPr>
              <a:t>知识点</a:t>
            </a:r>
            <a:r>
              <a:rPr sz="1200" kern="0" spc="-230" dirty="0">
                <a:solidFill>
                  <a:srgbClr val="000000">
                    <a:alpha val="100000"/>
                  </a:srgbClr>
                </a:solidFill>
                <a:latin typeface="KaiTi"/>
                <a:ea typeface="KaiTi"/>
                <a:cs typeface="KaiTi"/>
              </a:rPr>
              <a:t> </a:t>
            </a:r>
            <a:r>
              <a:rPr sz="1200" b="1" kern="0" spc="-20" dirty="0">
                <a:solidFill>
                  <a:srgbClr val="000000">
                    <a:alpha val="100000"/>
                  </a:srgbClr>
                </a:solidFill>
                <a:latin typeface="Times New Roman"/>
                <a:ea typeface="Times New Roman"/>
                <a:cs typeface="Times New Roman"/>
              </a:rPr>
              <a:t>9-1</a:t>
            </a:r>
            <a:r>
              <a:rPr sz="1200" b="1" kern="0" spc="-20" dirty="0">
                <a:solidFill>
                  <a:srgbClr val="000000">
                    <a:alpha val="100000"/>
                  </a:srgbClr>
                </a:solidFill>
                <a:latin typeface="KaiTi"/>
                <a:ea typeface="KaiTi"/>
                <a:cs typeface="KaiTi"/>
              </a:rPr>
              <a:t>：氧气</a:t>
            </a:r>
            <a:r>
              <a:rPr sz="1200" kern="0" spc="130" dirty="0">
                <a:solidFill>
                  <a:srgbClr val="000000">
                    <a:alpha val="100000"/>
                  </a:srgbClr>
                </a:solidFill>
                <a:latin typeface="KaiTi"/>
                <a:ea typeface="KaiTi"/>
                <a:cs typeface="KaiTi"/>
              </a:rPr>
              <a:t> </a:t>
            </a:r>
            <a:r>
              <a:rPr sz="1200" b="1" kern="0" spc="-20" dirty="0">
                <a:solidFill>
                  <a:srgbClr val="000000">
                    <a:alpha val="100000"/>
                  </a:srgbClr>
                </a:solidFill>
                <a:latin typeface="Times New Roman"/>
                <a:ea typeface="Times New Roman"/>
                <a:cs typeface="Times New Roman"/>
              </a:rPr>
              <a:t>[O</a:t>
            </a:r>
            <a:r>
              <a:rPr sz="800" b="1" kern="0" spc="-20" dirty="0">
                <a:solidFill>
                  <a:srgbClr val="000000">
                    <a:alpha val="100000"/>
                  </a:srgbClr>
                </a:solidFill>
                <a:latin typeface="Times New Roman"/>
                <a:ea typeface="Times New Roman"/>
                <a:cs typeface="Times New Roman"/>
              </a:rPr>
              <a:t>2</a:t>
            </a:r>
            <a:r>
              <a:rPr sz="1200" b="1" kern="0" spc="-20" dirty="0">
                <a:solidFill>
                  <a:srgbClr val="000000">
                    <a:alpha val="100000"/>
                  </a:srgbClr>
                </a:solidFill>
                <a:latin typeface="Times New Roman"/>
                <a:ea typeface="Times New Roman"/>
                <a:cs typeface="Times New Roman"/>
              </a:rPr>
              <a:t>]</a:t>
            </a:r>
            <a:endParaRPr sz="1200" dirty="0">
              <a:latin typeface="Times New Roman"/>
              <a:ea typeface="Times New Roman"/>
              <a:cs typeface="Times New Roman"/>
            </a:endParaRPr>
          </a:p>
          <a:p>
            <a:pPr marL="17145" indent="-3810" algn="l" rtl="0" eaLnBrk="0">
              <a:lnSpc>
                <a:spcPct val="155000"/>
              </a:lnSpc>
              <a:spcBef>
                <a:spcPts val="246"/>
              </a:spcBef>
              <a:tabLst/>
            </a:pPr>
            <a:r>
              <a:rPr sz="1200" kern="0" spc="0" dirty="0">
                <a:solidFill>
                  <a:srgbClr val="0101FF">
                    <a:alpha val="100000"/>
                  </a:srgbClr>
                </a:solidFill>
                <a:latin typeface="Times New Roman"/>
                <a:ea typeface="Times New Roman"/>
                <a:cs typeface="Times New Roman"/>
              </a:rPr>
              <a:t>9-1-1  </a:t>
            </a:r>
            <a:r>
              <a:rPr sz="1200" kern="0" spc="0" dirty="0">
                <a:solidFill>
                  <a:srgbClr val="0101FF">
                    <a:alpha val="100000"/>
                  </a:srgbClr>
                </a:solidFill>
                <a:latin typeface="KaiTi"/>
                <a:ea typeface="KaiTi"/>
                <a:cs typeface="KaiTi"/>
              </a:rPr>
              <a:t>物理性质</a:t>
            </a:r>
            <a:r>
              <a:rPr sz="1200" kern="0" spc="0" dirty="0">
                <a:solidFill>
                  <a:srgbClr val="000000">
                    <a:alpha val="100000"/>
                  </a:srgbClr>
                </a:solidFill>
                <a:latin typeface="KaiTi"/>
                <a:ea typeface="KaiTi"/>
                <a:cs typeface="KaiTi"/>
              </a:rPr>
              <a:t>：氧是地壳中含量最丰富的元素，氧气占空气体积的</a:t>
            </a:r>
            <a:r>
              <a:rPr sz="1200" kern="0" spc="-27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Times New Roman"/>
                <a:ea typeface="Times New Roman"/>
                <a:cs typeface="Times New Roman"/>
              </a:rPr>
              <a:t>1%</a:t>
            </a:r>
            <a:r>
              <a:rPr sz="1200" kern="0" spc="-10" dirty="0">
                <a:solidFill>
                  <a:srgbClr val="000000">
                    <a:alpha val="100000"/>
                  </a:srgbClr>
                </a:solidFill>
                <a:latin typeface="KaiTi"/>
                <a:ea typeface="KaiTi"/>
                <a:cs typeface="KaiTi"/>
              </a:rPr>
              <a:t>。通常状况下，</a:t>
            </a:r>
            <a:r>
              <a:rPr sz="1200" kern="0" spc="-10" dirty="0">
                <a:solidFill>
                  <a:srgbClr val="000000">
                    <a:alpha val="100000"/>
                  </a:srgbClr>
                </a:solidFill>
                <a:latin typeface="KaiTi"/>
                <a:ea typeface="KaiTi"/>
                <a:cs typeface="KaiTi"/>
              </a:rPr>
              <a:t>氧气是无色、无味的气体，氧气的密度比空气略大，难溶于水。</a:t>
            </a:r>
            <a:endParaRPr sz="1200" dirty="0">
              <a:latin typeface="KaiTi"/>
              <a:ea typeface="KaiTi"/>
              <a:cs typeface="KaiTi"/>
            </a:endParaRPr>
          </a:p>
          <a:p>
            <a:pPr marL="13334" algn="l" rtl="0" eaLnBrk="0">
              <a:lnSpc>
                <a:spcPct val="90000"/>
              </a:lnSpc>
              <a:spcBef>
                <a:spcPts val="1003"/>
              </a:spcBef>
              <a:tabLst/>
            </a:pPr>
            <a:r>
              <a:rPr sz="1200" kern="0" spc="-10" dirty="0">
                <a:solidFill>
                  <a:srgbClr val="0101FF">
                    <a:alpha val="100000"/>
                  </a:srgbClr>
                </a:solidFill>
                <a:latin typeface="Times New Roman"/>
                <a:ea typeface="Times New Roman"/>
                <a:cs typeface="Times New Roman"/>
              </a:rPr>
              <a:t>9-1-2  </a:t>
            </a:r>
            <a:r>
              <a:rPr sz="1200" kern="0" spc="-10" dirty="0">
                <a:solidFill>
                  <a:srgbClr val="0101FF">
                    <a:alpha val="100000"/>
                  </a:srgbClr>
                </a:solidFill>
                <a:latin typeface="KaiTi"/>
                <a:ea typeface="KaiTi"/>
                <a:cs typeface="KaiTi"/>
              </a:rPr>
              <a:t>化学性质</a:t>
            </a:r>
            <a:r>
              <a:rPr sz="1200" kern="0" spc="-10" dirty="0">
                <a:solidFill>
                  <a:srgbClr val="000000">
                    <a:alpha val="100000"/>
                  </a:srgbClr>
                </a:solidFill>
                <a:latin typeface="KaiTi"/>
                <a:ea typeface="KaiTi"/>
                <a:cs typeface="KaiTi"/>
              </a:rPr>
              <a:t>：</a:t>
            </a:r>
            <a:endParaRPr sz="1200" dirty="0">
              <a:latin typeface="KaiTi"/>
              <a:ea typeface="KaiTi"/>
              <a:cs typeface="KaiTi"/>
            </a:endParaRPr>
          </a:p>
          <a:p>
            <a:pPr marL="13334" algn="l" rtl="0" eaLnBrk="0">
              <a:lnSpc>
                <a:spcPct val="89000"/>
              </a:lnSpc>
              <a:spcBef>
                <a:spcPts val="1055"/>
              </a:spcBef>
              <a:tabLst/>
            </a:pPr>
            <a:r>
              <a:rPr sz="1200" kern="0" spc="-10" dirty="0">
                <a:solidFill>
                  <a:srgbClr val="000000">
                    <a:alpha val="100000"/>
                  </a:srgbClr>
                </a:solidFill>
                <a:latin typeface="Times New Roman"/>
                <a:ea typeface="Times New Roman"/>
                <a:cs typeface="Times New Roman"/>
              </a:rPr>
              <a:t>(1)  </a:t>
            </a:r>
            <a:r>
              <a:rPr sz="1200" kern="0" spc="-10" dirty="0">
                <a:solidFill>
                  <a:srgbClr val="000000">
                    <a:alpha val="100000"/>
                  </a:srgbClr>
                </a:solidFill>
                <a:latin typeface="KaiTi"/>
                <a:ea typeface="KaiTi"/>
                <a:cs typeface="KaiTi"/>
              </a:rPr>
              <a:t>氧气与非金属的反应</a:t>
            </a:r>
            <a:endParaRPr sz="1200" dirty="0">
              <a:latin typeface="KaiTi"/>
              <a:ea typeface="KaiTi"/>
              <a:cs typeface="KaiTi"/>
            </a:endParaRPr>
          </a:p>
          <a:p>
            <a:pPr algn="l" rtl="0" eaLnBrk="0">
              <a:lnSpc>
                <a:spcPct val="108000"/>
              </a:lnSpc>
              <a:tabLst/>
            </a:pPr>
            <a:endParaRPr sz="800" dirty="0">
              <a:latin typeface="Arial"/>
              <a:ea typeface="Arial"/>
              <a:cs typeface="Arial"/>
            </a:endParaRPr>
          </a:p>
          <a:p>
            <a:pPr marL="19685" algn="l" rtl="0" eaLnBrk="0">
              <a:lnSpc>
                <a:spcPct val="86000"/>
              </a:lnSpc>
              <a:spcBef>
                <a:spcPts val="1"/>
              </a:spcBef>
              <a:tabLst/>
            </a:pPr>
            <a:r>
              <a:rPr sz="1200" kern="0" spc="0" dirty="0">
                <a:solidFill>
                  <a:srgbClr val="000000">
                    <a:alpha val="100000"/>
                  </a:srgbClr>
                </a:solidFill>
                <a:latin typeface="Wingdings"/>
                <a:ea typeface="Wingdings"/>
                <a:cs typeface="Wingdings"/>
              </a:rPr>
              <a:t>l </a:t>
            </a:r>
            <a:r>
              <a:rPr sz="1200" kern="0" spc="0" dirty="0">
                <a:solidFill>
                  <a:srgbClr val="000000">
                    <a:alpha val="100000"/>
                  </a:srgbClr>
                </a:solidFill>
                <a:latin typeface="KaiTi"/>
                <a:ea typeface="KaiTi"/>
                <a:cs typeface="KaiTi"/>
              </a:rPr>
              <a:t>氧气具有助燃性，能使带火星的木材复</a:t>
            </a:r>
            <a:r>
              <a:rPr sz="1200" kern="0" spc="-10" dirty="0">
                <a:solidFill>
                  <a:srgbClr val="000000">
                    <a:alpha val="100000"/>
                  </a:srgbClr>
                </a:solidFill>
                <a:latin typeface="KaiTi"/>
                <a:ea typeface="KaiTi"/>
                <a:cs typeface="KaiTi"/>
              </a:rPr>
              <a:t>燃，这是检验氧气的方法</a:t>
            </a:r>
            <a:endParaRPr sz="1200" dirty="0">
              <a:latin typeface="KaiTi"/>
              <a:ea typeface="KaiTi"/>
              <a:cs typeface="KaiTi"/>
            </a:endParaRPr>
          </a:p>
        </p:txBody>
      </p:sp>
      <p:sp>
        <p:nvSpPr>
          <p:cNvPr id="792" name="textbox 792"/>
          <p:cNvSpPr/>
          <p:nvPr/>
        </p:nvSpPr>
        <p:spPr>
          <a:xfrm>
            <a:off x="2341423" y="6786711"/>
            <a:ext cx="4994910" cy="1988185"/>
          </a:xfrm>
          <a:prstGeom prst="rect">
            <a:avLst/>
          </a:prstGeom>
          <a:noFill/>
          <a:ln w="0" cap="flat">
            <a:noFill/>
            <a:prstDash val="solid"/>
            <a:miter lim="0"/>
          </a:ln>
        </p:spPr>
        <p:txBody>
          <a:bodyPr vert="horz" wrap="square" lIns="0" tIns="0" rIns="0" bIns="0"/>
          <a:lstStyle/>
          <a:p>
            <a:pPr algn="l" rtl="0" eaLnBrk="0">
              <a:lnSpc>
                <a:spcPct val="77995"/>
              </a:lnSpc>
              <a:tabLst/>
            </a:pPr>
            <a:endParaRPr sz="100" dirty="0">
              <a:latin typeface="Arial"/>
              <a:ea typeface="Arial"/>
              <a:cs typeface="Arial"/>
            </a:endParaRPr>
          </a:p>
          <a:p>
            <a:pPr marL="1813560" algn="l" rtl="0" eaLnBrk="0">
              <a:lnSpc>
                <a:spcPct val="91000"/>
              </a:lnSpc>
              <a:tabLst/>
            </a:pPr>
            <a:r>
              <a:rPr sz="1100" kern="0" spc="-10" dirty="0">
                <a:solidFill>
                  <a:srgbClr val="538135">
                    <a:alpha val="100000"/>
                  </a:srgbClr>
                </a:solidFill>
                <a:latin typeface="Times New Roman"/>
                <a:ea typeface="Times New Roman"/>
                <a:cs typeface="Times New Roman"/>
              </a:rPr>
              <a:t>S</a:t>
            </a:r>
            <a:r>
              <a:rPr sz="1100" kern="0" spc="-10" dirty="0">
                <a:solidFill>
                  <a:srgbClr val="538135">
                    <a:alpha val="100000"/>
                  </a:srgbClr>
                </a:solidFill>
                <a:latin typeface="KaiTi"/>
                <a:ea typeface="KaiTi"/>
                <a:cs typeface="KaiTi"/>
              </a:rPr>
              <a:t>：碳</a:t>
            </a:r>
            <a:r>
              <a:rPr sz="1100" kern="0" spc="-10" dirty="0">
                <a:solidFill>
                  <a:srgbClr val="538135">
                    <a:alpha val="100000"/>
                  </a:srgbClr>
                </a:solidFill>
                <a:latin typeface="KaiTi"/>
                <a:ea typeface="KaiTi"/>
                <a:cs typeface="KaiTi"/>
              </a:rPr>
              <a:t>    </a:t>
            </a:r>
            <a:r>
              <a:rPr sz="1100" kern="0" spc="-10" dirty="0">
                <a:solidFill>
                  <a:srgbClr val="538135">
                    <a:alpha val="100000"/>
                  </a:srgbClr>
                </a:solidFill>
                <a:latin typeface="Times New Roman"/>
                <a:ea typeface="Times New Roman"/>
                <a:cs typeface="Times New Roman"/>
              </a:rPr>
              <a:t>O</a:t>
            </a:r>
            <a:r>
              <a:rPr sz="1000" kern="0" spc="-10" baseline="-5208" dirty="0">
                <a:solidFill>
                  <a:srgbClr val="538135">
                    <a:alpha val="100000"/>
                  </a:srgbClr>
                </a:solidFill>
                <a:latin typeface="Times New Roman"/>
                <a:ea typeface="Times New Roman"/>
                <a:cs typeface="Times New Roman"/>
              </a:rPr>
              <a:t>2</a:t>
            </a:r>
            <a:r>
              <a:rPr sz="600" kern="0" spc="30" dirty="0">
                <a:solidFill>
                  <a:srgbClr val="538135">
                    <a:alpha val="100000"/>
                  </a:srgbClr>
                </a:solidFill>
                <a:latin typeface="Times New Roman"/>
                <a:ea typeface="Times New Roman"/>
                <a:cs typeface="Times New Roman"/>
              </a:rPr>
              <a:t> </a:t>
            </a:r>
            <a:r>
              <a:rPr sz="1100" kern="0" spc="-10" dirty="0">
                <a:solidFill>
                  <a:srgbClr val="538135">
                    <a:alpha val="100000"/>
                  </a:srgbClr>
                </a:solidFill>
                <a:latin typeface="KaiTi"/>
                <a:ea typeface="KaiTi"/>
                <a:cs typeface="KaiTi"/>
              </a:rPr>
              <a:t>：</a:t>
            </a:r>
            <a:r>
              <a:rPr sz="1100" kern="0" spc="-20" dirty="0">
                <a:solidFill>
                  <a:srgbClr val="538135">
                    <a:alpha val="100000"/>
                  </a:srgbClr>
                </a:solidFill>
                <a:latin typeface="KaiTi"/>
                <a:ea typeface="KaiTi"/>
                <a:cs typeface="KaiTi"/>
              </a:rPr>
              <a:t>氧气</a:t>
            </a:r>
            <a:r>
              <a:rPr sz="1100" kern="0" spc="10" dirty="0">
                <a:solidFill>
                  <a:srgbClr val="538135">
                    <a:alpha val="100000"/>
                  </a:srgbClr>
                </a:solidFill>
                <a:latin typeface="KaiTi"/>
                <a:ea typeface="KaiTi"/>
                <a:cs typeface="KaiTi"/>
              </a:rPr>
              <a:t>    </a:t>
            </a:r>
            <a:r>
              <a:rPr sz="1100" kern="0" spc="-20" dirty="0">
                <a:solidFill>
                  <a:srgbClr val="538135">
                    <a:alpha val="100000"/>
                  </a:srgbClr>
                </a:solidFill>
                <a:latin typeface="Times New Roman"/>
                <a:ea typeface="Times New Roman"/>
                <a:cs typeface="Times New Roman"/>
              </a:rPr>
              <a:t>SO</a:t>
            </a:r>
            <a:r>
              <a:rPr sz="1000" kern="0" spc="-20" baseline="-5208" dirty="0">
                <a:solidFill>
                  <a:srgbClr val="538135">
                    <a:alpha val="100000"/>
                  </a:srgbClr>
                </a:solidFill>
                <a:latin typeface="Times New Roman"/>
                <a:ea typeface="Times New Roman"/>
                <a:cs typeface="Times New Roman"/>
              </a:rPr>
              <a:t>2</a:t>
            </a:r>
            <a:r>
              <a:rPr sz="1100" kern="0" spc="-20" dirty="0">
                <a:solidFill>
                  <a:srgbClr val="538135">
                    <a:alpha val="100000"/>
                  </a:srgbClr>
                </a:solidFill>
                <a:latin typeface="KaiTi"/>
                <a:ea typeface="KaiTi"/>
                <a:cs typeface="KaiTi"/>
              </a:rPr>
              <a:t>：二氧化硫</a:t>
            </a:r>
            <a:endParaRPr sz="1100" dirty="0">
              <a:latin typeface="KaiTi"/>
              <a:ea typeface="KaiTi"/>
              <a:cs typeface="KaiTi"/>
            </a:endParaRPr>
          </a:p>
          <a:p>
            <a:pPr marL="12700" algn="l" rtl="0" eaLnBrk="0">
              <a:lnSpc>
                <a:spcPct val="89000"/>
              </a:lnSpc>
              <a:spcBef>
                <a:spcPts val="960"/>
              </a:spcBef>
              <a:tabLst/>
            </a:pPr>
            <a:r>
              <a:rPr sz="1200" kern="0" spc="-10" dirty="0">
                <a:solidFill>
                  <a:srgbClr val="000000">
                    <a:alpha val="100000"/>
                  </a:srgbClr>
                </a:solidFill>
                <a:latin typeface="Times New Roman"/>
                <a:ea typeface="Times New Roman"/>
                <a:cs typeface="Times New Roman"/>
              </a:rPr>
              <a:t>(2)  </a:t>
            </a:r>
            <a:r>
              <a:rPr sz="1200" kern="0" spc="-10" dirty="0">
                <a:solidFill>
                  <a:srgbClr val="000000">
                    <a:alpha val="100000"/>
                  </a:srgbClr>
                </a:solidFill>
                <a:latin typeface="KaiTi"/>
                <a:ea typeface="KaiTi"/>
                <a:cs typeface="KaiTi"/>
              </a:rPr>
              <a:t>氧气与金属的反应</a:t>
            </a:r>
            <a:endParaRPr sz="1200" dirty="0">
              <a:latin typeface="KaiTi"/>
              <a:ea typeface="KaiTi"/>
              <a:cs typeface="KaiTi"/>
            </a:endParaRPr>
          </a:p>
          <a:p>
            <a:pPr marL="19050" algn="l" rtl="0" eaLnBrk="0">
              <a:lnSpc>
                <a:spcPct val="87000"/>
              </a:lnSpc>
              <a:spcBef>
                <a:spcPts val="1055"/>
              </a:spcBef>
              <a:tabLst/>
            </a:pPr>
            <a:r>
              <a:rPr sz="1200" kern="0" spc="0" dirty="0">
                <a:solidFill>
                  <a:srgbClr val="000000">
                    <a:alpha val="100000"/>
                  </a:srgbClr>
                </a:solidFill>
                <a:latin typeface="Wingdings"/>
                <a:ea typeface="Wingdings"/>
                <a:cs typeface="Wingdings"/>
              </a:rPr>
              <a:t>l </a:t>
            </a:r>
            <a:r>
              <a:rPr sz="1200" kern="0" spc="0" dirty="0">
                <a:solidFill>
                  <a:srgbClr val="000000">
                    <a:alpha val="100000"/>
                  </a:srgbClr>
                </a:solidFill>
                <a:latin typeface="KaiTi"/>
                <a:ea typeface="KaiTi"/>
                <a:cs typeface="KaiTi"/>
              </a:rPr>
              <a:t>铁丝能够在氧气中剧烈燃烧，</a:t>
            </a:r>
            <a:r>
              <a:rPr sz="1200" kern="0" spc="-10" dirty="0">
                <a:solidFill>
                  <a:srgbClr val="000000">
                    <a:alpha val="100000"/>
                  </a:srgbClr>
                </a:solidFill>
                <a:latin typeface="KaiTi"/>
                <a:ea typeface="KaiTi"/>
                <a:cs typeface="KaiTi"/>
              </a:rPr>
              <a:t>生成黑色的四氧化三铁固体</a:t>
            </a:r>
            <a:endParaRPr sz="1200" dirty="0">
              <a:latin typeface="KaiTi"/>
              <a:ea typeface="KaiTi"/>
              <a:cs typeface="KaiTi"/>
            </a:endParaRPr>
          </a:p>
          <a:p>
            <a:pPr marL="2280285" algn="l" rtl="0" eaLnBrk="0">
              <a:lnSpc>
                <a:spcPct val="86000"/>
              </a:lnSpc>
              <a:spcBef>
                <a:spcPts val="887"/>
              </a:spcBef>
              <a:tabLst/>
            </a:pPr>
            <a:r>
              <a:rPr sz="2200" kern="0" spc="-310" dirty="0">
                <a:solidFill>
                  <a:srgbClr val="800000">
                    <a:alpha val="100000"/>
                  </a:srgbClr>
                </a:solidFill>
                <a:latin typeface="Microsoft YaHei"/>
                <a:ea typeface="Microsoft YaHei"/>
                <a:cs typeface="Microsoft YaHei"/>
              </a:rPr>
              <a:t>3Fe+20,兰Fe,0,</a:t>
            </a:r>
            <a:endParaRPr sz="2200" dirty="0">
              <a:latin typeface="Microsoft YaHei"/>
              <a:ea typeface="Microsoft YaHei"/>
              <a:cs typeface="Microsoft YaHei"/>
            </a:endParaRPr>
          </a:p>
          <a:p>
            <a:pPr marL="1653540" algn="l" rtl="0" eaLnBrk="0">
              <a:lnSpc>
                <a:spcPct val="91000"/>
              </a:lnSpc>
              <a:spcBef>
                <a:spcPts val="780"/>
              </a:spcBef>
              <a:tabLst/>
            </a:pPr>
            <a:r>
              <a:rPr sz="1100" kern="0" spc="0" dirty="0">
                <a:solidFill>
                  <a:srgbClr val="538135">
                    <a:alpha val="100000"/>
                  </a:srgbClr>
                </a:solidFill>
                <a:latin typeface="Times New Roman"/>
                <a:ea typeface="Times New Roman"/>
                <a:cs typeface="Times New Roman"/>
              </a:rPr>
              <a:t>Fe</a:t>
            </a:r>
            <a:r>
              <a:rPr sz="1100" kern="0" spc="0" dirty="0">
                <a:solidFill>
                  <a:srgbClr val="538135">
                    <a:alpha val="100000"/>
                  </a:srgbClr>
                </a:solidFill>
                <a:latin typeface="KaiTi"/>
                <a:ea typeface="KaiTi"/>
                <a:cs typeface="KaiTi"/>
              </a:rPr>
              <a:t>：铁</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O</a:t>
            </a:r>
            <a:r>
              <a:rPr sz="1000" kern="0" spc="0" baseline="-5208" dirty="0">
                <a:solidFill>
                  <a:srgbClr val="538135">
                    <a:alpha val="100000"/>
                  </a:srgbClr>
                </a:solidFill>
                <a:latin typeface="Times New Roman"/>
                <a:ea typeface="Times New Roman"/>
                <a:cs typeface="Times New Roman"/>
              </a:rPr>
              <a:t>2</a:t>
            </a:r>
            <a:r>
              <a:rPr sz="1100" kern="0" spc="0" dirty="0">
                <a:solidFill>
                  <a:srgbClr val="538135">
                    <a:alpha val="100000"/>
                  </a:srgbClr>
                </a:solidFill>
                <a:latin typeface="KaiTi"/>
                <a:ea typeface="KaiTi"/>
                <a:cs typeface="KaiTi"/>
              </a:rPr>
              <a:t>：氧气</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Fe</a:t>
            </a:r>
            <a:r>
              <a:rPr sz="1000" kern="0" spc="0" baseline="-5208" dirty="0">
                <a:solidFill>
                  <a:srgbClr val="538135">
                    <a:alpha val="100000"/>
                  </a:srgbClr>
                </a:solidFill>
                <a:latin typeface="Times New Roman"/>
                <a:ea typeface="Times New Roman"/>
                <a:cs typeface="Times New Roman"/>
              </a:rPr>
              <a:t>3</a:t>
            </a:r>
            <a:r>
              <a:rPr sz="1100" kern="0" spc="0" dirty="0">
                <a:solidFill>
                  <a:srgbClr val="538135">
                    <a:alpha val="100000"/>
                  </a:srgbClr>
                </a:solidFill>
                <a:latin typeface="Times New Roman"/>
                <a:ea typeface="Times New Roman"/>
                <a:cs typeface="Times New Roman"/>
              </a:rPr>
              <a:t>O</a:t>
            </a:r>
            <a:r>
              <a:rPr sz="1000" kern="0" spc="0" baseline="-5208" dirty="0">
                <a:solidFill>
                  <a:srgbClr val="538135">
                    <a:alpha val="100000"/>
                  </a:srgbClr>
                </a:solidFill>
                <a:latin typeface="Times New Roman"/>
                <a:ea typeface="Times New Roman"/>
                <a:cs typeface="Times New Roman"/>
              </a:rPr>
              <a:t>4</a:t>
            </a:r>
            <a:r>
              <a:rPr sz="1100" kern="0" spc="0" dirty="0">
                <a:solidFill>
                  <a:srgbClr val="538135">
                    <a:alpha val="100000"/>
                  </a:srgbClr>
                </a:solidFill>
                <a:latin typeface="KaiTi"/>
                <a:ea typeface="KaiTi"/>
                <a:cs typeface="KaiTi"/>
              </a:rPr>
              <a:t>：四氧化三铁</a:t>
            </a:r>
            <a:endParaRPr sz="1100" dirty="0">
              <a:latin typeface="KaiTi"/>
              <a:ea typeface="KaiTi"/>
              <a:cs typeface="KaiTi"/>
            </a:endParaRPr>
          </a:p>
          <a:p>
            <a:pPr algn="r" rtl="0" eaLnBrk="0">
              <a:lnSpc>
                <a:spcPct val="83000"/>
              </a:lnSpc>
              <a:spcBef>
                <a:spcPts val="960"/>
              </a:spcBef>
              <a:tabLst/>
            </a:pPr>
            <a:r>
              <a:rPr sz="1200" kern="0" spc="-20" dirty="0">
                <a:solidFill>
                  <a:srgbClr val="000000">
                    <a:alpha val="100000"/>
                  </a:srgbClr>
                </a:solidFill>
                <a:latin typeface="Wingdings"/>
                <a:ea typeface="Wingdings"/>
                <a:cs typeface="Wingdings"/>
              </a:rPr>
              <a:t>n </a:t>
            </a:r>
            <a:r>
              <a:rPr sz="1200" kern="0" spc="-20" dirty="0">
                <a:solidFill>
                  <a:srgbClr val="000000">
                    <a:alpha val="100000"/>
                  </a:srgbClr>
                </a:solidFill>
                <a:latin typeface="KaiTi"/>
                <a:ea typeface="KaiTi"/>
                <a:cs typeface="KaiTi"/>
              </a:rPr>
              <a:t>由两种或两种以上的物质</a:t>
            </a:r>
            <a:r>
              <a:rPr sz="1200" kern="0" spc="-30" dirty="0">
                <a:solidFill>
                  <a:srgbClr val="000000">
                    <a:alpha val="100000"/>
                  </a:srgbClr>
                </a:solidFill>
                <a:latin typeface="KaiTi"/>
                <a:ea typeface="KaiTi"/>
                <a:cs typeface="KaiTi"/>
              </a:rPr>
              <a:t>反应生成另一种物质的反应，叫做</a:t>
            </a:r>
            <a:r>
              <a:rPr sz="1200" b="1" u="sng" kern="0" spc="-30" dirty="0">
                <a:solidFill>
                  <a:srgbClr val="000000">
                    <a:alpha val="100000"/>
                  </a:srgbClr>
                </a:solidFill>
                <a:latin typeface="KaiTi"/>
                <a:ea typeface="KaiTi"/>
                <a:cs typeface="KaiTi"/>
              </a:rPr>
              <a:t>化合反应</a:t>
            </a:r>
            <a:r>
              <a:rPr sz="1200" kern="0" spc="-30" dirty="0">
                <a:solidFill>
                  <a:srgbClr val="000000">
                    <a:alpha val="100000"/>
                  </a:srgbClr>
                </a:solidFill>
                <a:latin typeface="KaiTi"/>
                <a:ea typeface="KaiTi"/>
                <a:cs typeface="KaiTi"/>
              </a:rPr>
              <a:t>。</a:t>
            </a:r>
            <a:endParaRPr sz="1200" dirty="0">
              <a:latin typeface="KaiTi"/>
              <a:ea typeface="KaiTi"/>
              <a:cs typeface="KaiTi"/>
            </a:endParaRPr>
          </a:p>
          <a:p>
            <a:pPr marL="12700" algn="l" rtl="0" eaLnBrk="0">
              <a:lnSpc>
                <a:spcPts val="2417"/>
              </a:lnSpc>
              <a:tabLst/>
            </a:pPr>
            <a:r>
              <a:rPr sz="1200" kern="0" spc="0" dirty="0">
                <a:solidFill>
                  <a:srgbClr val="0101FF">
                    <a:alpha val="100000"/>
                  </a:srgbClr>
                </a:solidFill>
                <a:latin typeface="Times New Roman"/>
                <a:ea typeface="Times New Roman"/>
                <a:cs typeface="Times New Roman"/>
              </a:rPr>
              <a:t>9-1-3  </a:t>
            </a:r>
            <a:r>
              <a:rPr sz="1200" kern="0" spc="0" dirty="0">
                <a:solidFill>
                  <a:srgbClr val="0101FF">
                    <a:alpha val="100000"/>
                  </a:srgbClr>
                </a:solidFill>
                <a:latin typeface="KaiTi"/>
                <a:ea typeface="KaiTi"/>
                <a:cs typeface="KaiTi"/>
              </a:rPr>
              <a:t>氧气的</a:t>
            </a:r>
            <a:r>
              <a:rPr sz="1200" kern="0" spc="-10" dirty="0">
                <a:solidFill>
                  <a:srgbClr val="0101FF">
                    <a:alpha val="100000"/>
                  </a:srgbClr>
                </a:solidFill>
                <a:latin typeface="KaiTi"/>
                <a:ea typeface="KaiTi"/>
                <a:cs typeface="KaiTi"/>
              </a:rPr>
              <a:t>实验室制备</a:t>
            </a:r>
            <a:r>
              <a:rPr sz="1200" kern="0" spc="-10" dirty="0">
                <a:solidFill>
                  <a:srgbClr val="000000">
                    <a:alpha val="100000"/>
                  </a:srgbClr>
                </a:solidFill>
                <a:latin typeface="KaiTi"/>
                <a:ea typeface="KaiTi"/>
                <a:cs typeface="KaiTi"/>
              </a:rPr>
              <a:t>：</a:t>
            </a:r>
            <a:endParaRPr sz="1200" dirty="0">
              <a:latin typeface="KaiTi"/>
              <a:ea typeface="KaiTi"/>
              <a:cs typeface="KaiTi"/>
            </a:endParaRPr>
          </a:p>
        </p:txBody>
      </p:sp>
      <p:pic>
        <p:nvPicPr>
          <p:cNvPr id="794" name="picture 794"/>
          <p:cNvPicPr>
            <a:picLocks noChangeAspect="1"/>
          </p:cNvPicPr>
          <p:nvPr/>
        </p:nvPicPr>
        <p:blipFill>
          <a:blip r:embed="rId2"/>
          <a:stretch>
            <a:fillRect/>
          </a:stretch>
        </p:blipFill>
        <p:spPr>
          <a:xfrm rot="21600000">
            <a:off x="3879215" y="8871204"/>
            <a:ext cx="2928493" cy="719353"/>
          </a:xfrm>
          <a:prstGeom prst="rect">
            <a:avLst/>
          </a:prstGeom>
        </p:spPr>
      </p:pic>
      <p:sp>
        <p:nvSpPr>
          <p:cNvPr id="796" name="textbox 796"/>
          <p:cNvSpPr/>
          <p:nvPr/>
        </p:nvSpPr>
        <p:spPr>
          <a:xfrm>
            <a:off x="2348128" y="5890598"/>
            <a:ext cx="4394200" cy="457835"/>
          </a:xfrm>
          <a:prstGeom prst="rect">
            <a:avLst/>
          </a:prstGeom>
          <a:noFill/>
          <a:ln w="0" cap="flat">
            <a:noFill/>
            <a:prstDash val="solid"/>
            <a:miter lim="0"/>
          </a:ln>
        </p:spPr>
        <p:txBody>
          <a:bodyPr vert="horz" wrap="square" lIns="0" tIns="0" rIns="0" bIns="0"/>
          <a:lstStyle/>
          <a:p>
            <a:pPr algn="l" rtl="0" eaLnBrk="0">
              <a:lnSpc>
                <a:spcPct val="77998"/>
              </a:lnSpc>
              <a:tabLst/>
            </a:pPr>
            <a:endParaRPr sz="100" dirty="0">
              <a:latin typeface="Arial"/>
              <a:ea typeface="Arial"/>
              <a:cs typeface="Arial"/>
            </a:endParaRPr>
          </a:p>
          <a:p>
            <a:pPr marL="1786254" algn="l" rtl="0" eaLnBrk="0">
              <a:lnSpc>
                <a:spcPct val="91000"/>
              </a:lnSpc>
              <a:tabLst/>
            </a:pPr>
            <a:r>
              <a:rPr sz="1100" kern="0" spc="0" dirty="0">
                <a:solidFill>
                  <a:srgbClr val="538135">
                    <a:alpha val="100000"/>
                  </a:srgbClr>
                </a:solidFill>
                <a:latin typeface="Times New Roman"/>
                <a:ea typeface="Times New Roman"/>
                <a:cs typeface="Times New Roman"/>
              </a:rPr>
              <a:t>C</a:t>
            </a:r>
            <a:r>
              <a:rPr sz="1100" kern="0" spc="0" dirty="0">
                <a:solidFill>
                  <a:srgbClr val="538135">
                    <a:alpha val="100000"/>
                  </a:srgbClr>
                </a:solidFill>
                <a:latin typeface="KaiTi"/>
                <a:ea typeface="KaiTi"/>
                <a:cs typeface="KaiTi"/>
              </a:rPr>
              <a:t>：碳</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O</a:t>
            </a:r>
            <a:r>
              <a:rPr sz="1000" kern="0" spc="0" baseline="-5208" dirty="0">
                <a:solidFill>
                  <a:srgbClr val="538135">
                    <a:alpha val="100000"/>
                  </a:srgbClr>
                </a:solidFill>
                <a:latin typeface="Times New Roman"/>
                <a:ea typeface="Times New Roman"/>
                <a:cs typeface="Times New Roman"/>
              </a:rPr>
              <a:t>2</a:t>
            </a:r>
            <a:r>
              <a:rPr sz="1100" kern="0" spc="0" dirty="0">
                <a:solidFill>
                  <a:srgbClr val="538135">
                    <a:alpha val="100000"/>
                  </a:srgbClr>
                </a:solidFill>
                <a:latin typeface="KaiTi"/>
                <a:ea typeface="KaiTi"/>
                <a:cs typeface="KaiTi"/>
              </a:rPr>
              <a:t>：氧气</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CO</a:t>
            </a:r>
            <a:r>
              <a:rPr sz="1000" kern="0" spc="0" baseline="-5208" dirty="0">
                <a:solidFill>
                  <a:srgbClr val="538135">
                    <a:alpha val="100000"/>
                  </a:srgbClr>
                </a:solidFill>
                <a:latin typeface="Times New Roman"/>
                <a:ea typeface="Times New Roman"/>
                <a:cs typeface="Times New Roman"/>
              </a:rPr>
              <a:t>2</a:t>
            </a:r>
            <a:r>
              <a:rPr sz="1100" kern="0" spc="0" dirty="0">
                <a:solidFill>
                  <a:srgbClr val="538135">
                    <a:alpha val="100000"/>
                  </a:srgbClr>
                </a:solidFill>
                <a:latin typeface="KaiTi"/>
                <a:ea typeface="KaiTi"/>
                <a:cs typeface="KaiTi"/>
              </a:rPr>
              <a:t>：二氧化</a:t>
            </a:r>
            <a:r>
              <a:rPr sz="1100" kern="0" spc="-10" dirty="0">
                <a:solidFill>
                  <a:srgbClr val="538135">
                    <a:alpha val="100000"/>
                  </a:srgbClr>
                </a:solidFill>
                <a:latin typeface="KaiTi"/>
                <a:ea typeface="KaiTi"/>
                <a:cs typeface="KaiTi"/>
              </a:rPr>
              <a:t>碳</a:t>
            </a:r>
            <a:endParaRPr sz="1100" dirty="0">
              <a:latin typeface="KaiTi"/>
              <a:ea typeface="KaiTi"/>
              <a:cs typeface="KaiTi"/>
            </a:endParaRPr>
          </a:p>
          <a:p>
            <a:pPr algn="l" rtl="0" eaLnBrk="0">
              <a:lnSpc>
                <a:spcPct val="113000"/>
              </a:lnSpc>
              <a:tabLst/>
            </a:pPr>
            <a:endParaRPr sz="700" dirty="0">
              <a:latin typeface="Arial"/>
              <a:ea typeface="Arial"/>
              <a:cs typeface="Arial"/>
            </a:endParaRPr>
          </a:p>
          <a:p>
            <a:pPr marL="12700" algn="l" rtl="0" eaLnBrk="0">
              <a:lnSpc>
                <a:spcPct val="87000"/>
              </a:lnSpc>
              <a:spcBef>
                <a:spcPts val="4"/>
              </a:spcBef>
              <a:tabLst/>
            </a:pPr>
            <a:r>
              <a:rPr sz="1200" kern="0" spc="0" dirty="0">
                <a:solidFill>
                  <a:srgbClr val="000000">
                    <a:alpha val="100000"/>
                  </a:srgbClr>
                </a:solidFill>
                <a:latin typeface="Wingdings"/>
                <a:ea typeface="Wingdings"/>
                <a:cs typeface="Wingdings"/>
              </a:rPr>
              <a:t>l </a:t>
            </a:r>
            <a:r>
              <a:rPr sz="1200" kern="0" spc="0" dirty="0">
                <a:solidFill>
                  <a:srgbClr val="000000">
                    <a:alpha val="100000"/>
                  </a:srgbClr>
                </a:solidFill>
                <a:latin typeface="KaiTi"/>
                <a:ea typeface="KaiTi"/>
                <a:cs typeface="KaiTi"/>
              </a:rPr>
              <a:t>硫能够在氧气中燃烧，发出蓝紫色</a:t>
            </a:r>
            <a:r>
              <a:rPr sz="1200" kern="0" spc="-10" dirty="0">
                <a:solidFill>
                  <a:srgbClr val="000000">
                    <a:alpha val="100000"/>
                  </a:srgbClr>
                </a:solidFill>
                <a:latin typeface="KaiTi"/>
                <a:ea typeface="KaiTi"/>
                <a:cs typeface="KaiTi"/>
              </a:rPr>
              <a:t>的火焰，生成二氧化硫气体</a:t>
            </a:r>
            <a:endParaRPr sz="1200" dirty="0">
              <a:latin typeface="KaiTi"/>
              <a:ea typeface="KaiTi"/>
              <a:cs typeface="KaiTi"/>
            </a:endParaRPr>
          </a:p>
        </p:txBody>
      </p:sp>
      <p:sp>
        <p:nvSpPr>
          <p:cNvPr id="798" name="textbox 798"/>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pic>
        <p:nvPicPr>
          <p:cNvPr id="800" name="picture 800"/>
          <p:cNvPicPr>
            <a:picLocks noChangeAspect="1"/>
          </p:cNvPicPr>
          <p:nvPr/>
        </p:nvPicPr>
        <p:blipFill>
          <a:blip r:embed="rId3"/>
          <a:stretch>
            <a:fillRect/>
          </a:stretch>
        </p:blipFill>
        <p:spPr>
          <a:xfrm rot="21600000">
            <a:off x="4816475" y="5553495"/>
            <a:ext cx="1056983" cy="250913"/>
          </a:xfrm>
          <a:prstGeom prst="rect">
            <a:avLst/>
          </a:prstGeom>
        </p:spPr>
      </p:pic>
      <p:pic>
        <p:nvPicPr>
          <p:cNvPr id="802" name="picture 802"/>
          <p:cNvPicPr>
            <a:picLocks noChangeAspect="1"/>
          </p:cNvPicPr>
          <p:nvPr/>
        </p:nvPicPr>
        <p:blipFill>
          <a:blip r:embed="rId4"/>
          <a:stretch>
            <a:fillRect/>
          </a:stretch>
        </p:blipFill>
        <p:spPr>
          <a:xfrm rot="21600000">
            <a:off x="4828921" y="6449619"/>
            <a:ext cx="1032179" cy="251155"/>
          </a:xfrm>
          <a:prstGeom prst="rect">
            <a:avLst/>
          </a:prstGeom>
        </p:spPr>
      </p:pic>
      <p:sp>
        <p:nvSpPr>
          <p:cNvPr id="804" name="path 804"/>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806" name="textbox 806"/>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20" dirty="0">
                <a:solidFill>
                  <a:srgbClr val="000000">
                    <a:alpha val="100000"/>
                  </a:srgbClr>
                </a:solidFill>
                <a:latin typeface="Times New Roman"/>
                <a:ea typeface="Times New Roman"/>
                <a:cs typeface="Times New Roman"/>
              </a:rPr>
              <a:t>-</a:t>
            </a:r>
            <a:r>
              <a:rPr sz="900" kern="0" spc="3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30</a:t>
            </a:r>
            <a:r>
              <a:rPr sz="900" kern="0" spc="4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 name="rect 808"/>
          <p:cNvSpPr/>
          <p:nvPr/>
        </p:nvSpPr>
        <p:spPr>
          <a:xfrm>
            <a:off x="2348027" y="3257423"/>
            <a:ext cx="1925066" cy="198119"/>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810" name="textbox 810"/>
          <p:cNvSpPr/>
          <p:nvPr/>
        </p:nvSpPr>
        <p:spPr>
          <a:xfrm>
            <a:off x="2340661" y="923248"/>
            <a:ext cx="6072505" cy="6529069"/>
          </a:xfrm>
          <a:prstGeom prst="rect">
            <a:avLst/>
          </a:prstGeom>
          <a:noFill/>
          <a:ln w="0" cap="flat">
            <a:noFill/>
            <a:prstDash val="solid"/>
            <a:miter lim="0"/>
          </a:ln>
        </p:spPr>
        <p:txBody>
          <a:bodyPr vert="horz" wrap="square" lIns="0" tIns="0" rIns="0" bIns="0"/>
          <a:lstStyle/>
          <a:p>
            <a:pPr algn="l" rtl="0" eaLnBrk="0">
              <a:lnSpc>
                <a:spcPct val="77990"/>
              </a:lnSpc>
              <a:tabLst/>
            </a:pPr>
            <a:endParaRPr sz="100" dirty="0">
              <a:latin typeface="Arial"/>
              <a:ea typeface="Arial"/>
              <a:cs typeface="Arial"/>
            </a:endParaRPr>
          </a:p>
          <a:p>
            <a:pPr marL="634365" algn="l" rtl="0" eaLnBrk="0">
              <a:lnSpc>
                <a:spcPct val="91000"/>
              </a:lnSpc>
              <a:tabLst/>
            </a:pPr>
            <a:r>
              <a:rPr sz="1100" kern="0" spc="0" dirty="0">
                <a:solidFill>
                  <a:srgbClr val="538135">
                    <a:alpha val="100000"/>
                  </a:srgbClr>
                </a:solidFill>
                <a:latin typeface="Times New Roman"/>
                <a:ea typeface="Times New Roman"/>
                <a:cs typeface="Times New Roman"/>
              </a:rPr>
              <a:t>KClO</a:t>
            </a:r>
            <a:r>
              <a:rPr sz="1000" kern="0" spc="0" baseline="-5208" dirty="0">
                <a:solidFill>
                  <a:srgbClr val="538135">
                    <a:alpha val="100000"/>
                  </a:srgbClr>
                </a:solidFill>
                <a:latin typeface="Times New Roman"/>
                <a:ea typeface="Times New Roman"/>
                <a:cs typeface="Times New Roman"/>
              </a:rPr>
              <a:t>3</a:t>
            </a:r>
            <a:r>
              <a:rPr sz="1100" kern="0" spc="0" dirty="0">
                <a:solidFill>
                  <a:srgbClr val="538135">
                    <a:alpha val="100000"/>
                  </a:srgbClr>
                </a:solidFill>
                <a:latin typeface="KaiTi"/>
                <a:ea typeface="KaiTi"/>
                <a:cs typeface="KaiTi"/>
              </a:rPr>
              <a:t>：氯酸钾</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KCl</a:t>
            </a:r>
            <a:r>
              <a:rPr sz="1100" kern="0" spc="0" dirty="0">
                <a:solidFill>
                  <a:srgbClr val="538135">
                    <a:alpha val="100000"/>
                  </a:srgbClr>
                </a:solidFill>
                <a:latin typeface="KaiTi"/>
                <a:ea typeface="KaiTi"/>
                <a:cs typeface="KaiTi"/>
              </a:rPr>
              <a:t>：氯化钾</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KMnO</a:t>
            </a:r>
            <a:r>
              <a:rPr sz="1000" kern="0" spc="0" baseline="-5208" dirty="0">
                <a:solidFill>
                  <a:srgbClr val="538135">
                    <a:alpha val="100000"/>
                  </a:srgbClr>
                </a:solidFill>
                <a:latin typeface="Times New Roman"/>
                <a:ea typeface="Times New Roman"/>
                <a:cs typeface="Times New Roman"/>
              </a:rPr>
              <a:t>4</a:t>
            </a:r>
            <a:r>
              <a:rPr sz="1100" kern="0" spc="0" dirty="0">
                <a:solidFill>
                  <a:srgbClr val="538135">
                    <a:alpha val="100000"/>
                  </a:srgbClr>
                </a:solidFill>
                <a:latin typeface="KaiTi"/>
                <a:ea typeface="KaiTi"/>
                <a:cs typeface="KaiTi"/>
              </a:rPr>
              <a:t>：高锰酸钾</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K</a:t>
            </a:r>
            <a:r>
              <a:rPr sz="1000" kern="0" spc="0" baseline="-5208" dirty="0">
                <a:solidFill>
                  <a:srgbClr val="538135">
                    <a:alpha val="100000"/>
                  </a:srgbClr>
                </a:solidFill>
                <a:latin typeface="Times New Roman"/>
                <a:ea typeface="Times New Roman"/>
                <a:cs typeface="Times New Roman"/>
              </a:rPr>
              <a:t>2</a:t>
            </a:r>
            <a:r>
              <a:rPr sz="1100" kern="0" spc="0" dirty="0">
                <a:solidFill>
                  <a:srgbClr val="538135">
                    <a:alpha val="100000"/>
                  </a:srgbClr>
                </a:solidFill>
                <a:latin typeface="Times New Roman"/>
                <a:ea typeface="Times New Roman"/>
                <a:cs typeface="Times New Roman"/>
              </a:rPr>
              <a:t>MnO</a:t>
            </a:r>
            <a:r>
              <a:rPr sz="1000" kern="0" spc="0" baseline="-5208" dirty="0">
                <a:solidFill>
                  <a:srgbClr val="538135">
                    <a:alpha val="100000"/>
                  </a:srgbClr>
                </a:solidFill>
                <a:latin typeface="Times New Roman"/>
                <a:ea typeface="Times New Roman"/>
                <a:cs typeface="Times New Roman"/>
              </a:rPr>
              <a:t>4</a:t>
            </a:r>
            <a:r>
              <a:rPr sz="1100" kern="0" spc="0" dirty="0">
                <a:solidFill>
                  <a:srgbClr val="538135">
                    <a:alpha val="100000"/>
                  </a:srgbClr>
                </a:solidFill>
                <a:latin typeface="KaiTi"/>
                <a:ea typeface="KaiTi"/>
                <a:cs typeface="KaiTi"/>
              </a:rPr>
              <a:t>：锰酸钾</a:t>
            </a:r>
            <a:endParaRPr sz="1100" dirty="0">
              <a:latin typeface="KaiTi"/>
              <a:ea typeface="KaiTi"/>
              <a:cs typeface="KaiTi"/>
            </a:endParaRPr>
          </a:p>
          <a:p>
            <a:pPr marL="2489200" algn="l" rtl="0" eaLnBrk="0">
              <a:lnSpc>
                <a:spcPct val="91000"/>
              </a:lnSpc>
              <a:spcBef>
                <a:spcPts val="935"/>
              </a:spcBef>
              <a:tabLst/>
            </a:pPr>
            <a:r>
              <a:rPr sz="1100" kern="0" spc="0" dirty="0">
                <a:solidFill>
                  <a:srgbClr val="538135">
                    <a:alpha val="100000"/>
                  </a:srgbClr>
                </a:solidFill>
                <a:latin typeface="Times New Roman"/>
                <a:ea typeface="Times New Roman"/>
                <a:cs typeface="Times New Roman"/>
              </a:rPr>
              <a:t>MnO</a:t>
            </a:r>
            <a:r>
              <a:rPr sz="1000" kern="0" spc="-10" baseline="-5208" dirty="0">
                <a:solidFill>
                  <a:srgbClr val="538135">
                    <a:alpha val="100000"/>
                  </a:srgbClr>
                </a:solidFill>
                <a:latin typeface="Times New Roman"/>
                <a:ea typeface="Times New Roman"/>
                <a:cs typeface="Times New Roman"/>
              </a:rPr>
              <a:t>2</a:t>
            </a:r>
            <a:r>
              <a:rPr sz="1100" kern="0" spc="-10" dirty="0">
                <a:solidFill>
                  <a:srgbClr val="538135">
                    <a:alpha val="100000"/>
                  </a:srgbClr>
                </a:solidFill>
                <a:latin typeface="KaiTi"/>
                <a:ea typeface="KaiTi"/>
                <a:cs typeface="KaiTi"/>
              </a:rPr>
              <a:t>：二氧化锰</a:t>
            </a:r>
            <a:endParaRPr sz="1100" dirty="0">
              <a:latin typeface="KaiTi"/>
              <a:ea typeface="KaiTi"/>
              <a:cs typeface="KaiTi"/>
            </a:endParaRPr>
          </a:p>
          <a:p>
            <a:pPr marL="13334" algn="l" rtl="0" eaLnBrk="0">
              <a:lnSpc>
                <a:spcPct val="89000"/>
              </a:lnSpc>
              <a:spcBef>
                <a:spcPts val="972"/>
              </a:spcBef>
              <a:tabLst/>
            </a:pPr>
            <a:r>
              <a:rPr sz="1200" kern="0" spc="0" dirty="0">
                <a:solidFill>
                  <a:srgbClr val="000000">
                    <a:alpha val="100000"/>
                  </a:srgbClr>
                </a:solidFill>
                <a:latin typeface="Times New Roman"/>
                <a:ea typeface="Times New Roman"/>
                <a:cs typeface="Times New Roman"/>
              </a:rPr>
              <a:t>(1)  </a:t>
            </a:r>
            <a:r>
              <a:rPr sz="1200" kern="0" spc="0" dirty="0">
                <a:solidFill>
                  <a:srgbClr val="000000">
                    <a:alpha val="100000"/>
                  </a:srgbClr>
                </a:solidFill>
                <a:latin typeface="KaiTi"/>
                <a:ea typeface="KaiTi"/>
                <a:cs typeface="KaiTi"/>
              </a:rPr>
              <a:t>在用氯酸钾制取氧气时，要加入少量的</a:t>
            </a:r>
            <a:r>
              <a:rPr sz="1200" b="1" kern="0" spc="0" dirty="0">
                <a:solidFill>
                  <a:srgbClr val="EE0000">
                    <a:alpha val="100000"/>
                  </a:srgbClr>
                </a:solidFill>
                <a:latin typeface="KaiTi"/>
                <a:ea typeface="KaiTi"/>
                <a:cs typeface="KaiTi"/>
              </a:rPr>
              <a:t>二氧化锰</a:t>
            </a:r>
            <a:r>
              <a:rPr sz="1200" kern="0" spc="0" dirty="0">
                <a:solidFill>
                  <a:srgbClr val="000000">
                    <a:alpha val="100000"/>
                  </a:srgbClr>
                </a:solidFill>
                <a:latin typeface="KaiTi"/>
                <a:ea typeface="KaiTi"/>
                <a:cs typeface="KaiTi"/>
              </a:rPr>
              <a:t>做</a:t>
            </a:r>
            <a:r>
              <a:rPr sz="1200" kern="0" spc="-10" dirty="0">
                <a:solidFill>
                  <a:srgbClr val="000000">
                    <a:alpha val="100000"/>
                  </a:srgbClr>
                </a:solidFill>
                <a:latin typeface="KaiTi"/>
                <a:ea typeface="KaiTi"/>
                <a:cs typeface="KaiTi"/>
              </a:rPr>
              <a:t>反应的</a:t>
            </a:r>
            <a:r>
              <a:rPr sz="1200" b="1" u="sng" kern="0" spc="-10" dirty="0">
                <a:solidFill>
                  <a:srgbClr val="EE0000">
                    <a:alpha val="100000"/>
                  </a:srgbClr>
                </a:solidFill>
                <a:latin typeface="KaiTi"/>
                <a:ea typeface="KaiTi"/>
                <a:cs typeface="KaiTi"/>
              </a:rPr>
              <a:t>催化剂</a:t>
            </a:r>
            <a:r>
              <a:rPr sz="1200" kern="0" spc="-10" dirty="0">
                <a:solidFill>
                  <a:srgbClr val="000000">
                    <a:alpha val="100000"/>
                  </a:srgbClr>
                </a:solidFill>
                <a:latin typeface="KaiTi"/>
                <a:ea typeface="KaiTi"/>
                <a:cs typeface="KaiTi"/>
              </a:rPr>
              <a:t>。</a:t>
            </a:r>
            <a:endParaRPr sz="1200" dirty="0">
              <a:latin typeface="KaiTi"/>
              <a:ea typeface="KaiTi"/>
              <a:cs typeface="KaiTi"/>
            </a:endParaRPr>
          </a:p>
          <a:p>
            <a:pPr marL="13334" algn="l" rtl="0" eaLnBrk="0">
              <a:lnSpc>
                <a:spcPct val="89000"/>
              </a:lnSpc>
              <a:spcBef>
                <a:spcPts val="1047"/>
              </a:spcBef>
              <a:tabLst/>
            </a:pPr>
            <a:r>
              <a:rPr sz="1200" kern="0" spc="-30" dirty="0">
                <a:solidFill>
                  <a:srgbClr val="000000">
                    <a:alpha val="100000"/>
                  </a:srgbClr>
                </a:solidFill>
                <a:latin typeface="Times New Roman"/>
                <a:ea typeface="Times New Roman"/>
                <a:cs typeface="Times New Roman"/>
              </a:rPr>
              <a:t>(2)  </a:t>
            </a:r>
            <a:r>
              <a:rPr sz="1200" kern="0" spc="-30" dirty="0">
                <a:solidFill>
                  <a:srgbClr val="000000">
                    <a:alpha val="100000"/>
                  </a:srgbClr>
                </a:solidFill>
                <a:latin typeface="KaiTi"/>
                <a:ea typeface="KaiTi"/>
                <a:cs typeface="KaiTi"/>
              </a:rPr>
              <a:t>氧气的收集方法：排水法（常用）或向上排空气法。</a:t>
            </a:r>
            <a:endParaRPr sz="1200" dirty="0">
              <a:latin typeface="KaiTi"/>
              <a:ea typeface="KaiTi"/>
              <a:cs typeface="KaiTi"/>
            </a:endParaRPr>
          </a:p>
          <a:p>
            <a:pPr marL="13334" algn="l" rtl="0" eaLnBrk="0">
              <a:lnSpc>
                <a:spcPct val="87000"/>
              </a:lnSpc>
              <a:spcBef>
                <a:spcPts val="1255"/>
              </a:spcBef>
              <a:tabLst/>
            </a:pPr>
            <a:r>
              <a:rPr sz="1200" kern="0" spc="0" dirty="0">
                <a:solidFill>
                  <a:srgbClr val="000000">
                    <a:alpha val="100000"/>
                  </a:srgbClr>
                </a:solidFill>
                <a:latin typeface="Times New Roman"/>
                <a:ea typeface="Times New Roman"/>
                <a:cs typeface="Times New Roman"/>
              </a:rPr>
              <a:t>(3)  </a:t>
            </a:r>
            <a:r>
              <a:rPr sz="1200" kern="0" spc="0" dirty="0">
                <a:solidFill>
                  <a:srgbClr val="000000">
                    <a:alpha val="100000"/>
                  </a:srgbClr>
                </a:solidFill>
                <a:latin typeface="KaiTi"/>
                <a:ea typeface="KaiTi"/>
                <a:cs typeface="KaiTi"/>
              </a:rPr>
              <a:t>在实验室里，可以用分解过氧化</a:t>
            </a:r>
            <a:r>
              <a:rPr sz="1200" kern="0" spc="-10" dirty="0">
                <a:solidFill>
                  <a:srgbClr val="000000">
                    <a:alpha val="100000"/>
                  </a:srgbClr>
                </a:solidFill>
                <a:latin typeface="KaiTi"/>
                <a:ea typeface="KaiTi"/>
                <a:cs typeface="KaiTi"/>
              </a:rPr>
              <a:t>氢来制取氧气：</a:t>
            </a:r>
            <a:endParaRPr sz="1200" dirty="0">
              <a:latin typeface="KaiTi"/>
              <a:ea typeface="KaiTi"/>
              <a:cs typeface="KaiTi"/>
            </a:endParaRPr>
          </a:p>
          <a:p>
            <a:pPr marL="26035" indent="-12700" algn="l" rtl="0" eaLnBrk="0">
              <a:lnSpc>
                <a:spcPct val="155000"/>
              </a:lnSpc>
              <a:spcBef>
                <a:spcPts val="508"/>
              </a:spcBef>
              <a:tabLst/>
            </a:pPr>
            <a:r>
              <a:rPr sz="1200" kern="0" spc="0" dirty="0">
                <a:solidFill>
                  <a:srgbClr val="0101FF">
                    <a:alpha val="100000"/>
                  </a:srgbClr>
                </a:solidFill>
                <a:latin typeface="Times New Roman"/>
                <a:ea typeface="Times New Roman"/>
                <a:cs typeface="Times New Roman"/>
              </a:rPr>
              <a:t>9-1-4</a:t>
            </a:r>
            <a:r>
              <a:rPr sz="1200" kern="0" spc="80" dirty="0">
                <a:solidFill>
                  <a:srgbClr val="0101FF">
                    <a:alpha val="100000"/>
                  </a:srgbClr>
                </a:solidFill>
                <a:latin typeface="Times New Roman"/>
                <a:ea typeface="Times New Roman"/>
                <a:cs typeface="Times New Roman"/>
              </a:rPr>
              <a:t>  </a:t>
            </a:r>
            <a:r>
              <a:rPr sz="1200" kern="0" spc="0" dirty="0">
                <a:solidFill>
                  <a:srgbClr val="0101FF">
                    <a:alpha val="100000"/>
                  </a:srgbClr>
                </a:solidFill>
                <a:latin typeface="KaiTi"/>
                <a:ea typeface="KaiTi"/>
                <a:cs typeface="KaiTi"/>
              </a:rPr>
              <a:t>同素异形体</a:t>
            </a:r>
            <a:r>
              <a:rPr sz="1200" kern="0" spc="0" dirty="0">
                <a:solidFill>
                  <a:srgbClr val="000000">
                    <a:alpha val="100000"/>
                  </a:srgbClr>
                </a:solidFill>
                <a:latin typeface="KaiTi"/>
                <a:ea typeface="KaiTi"/>
                <a:cs typeface="KaiTi"/>
              </a:rPr>
              <a:t>：同样的单一化学</a:t>
            </a:r>
            <a:r>
              <a:rPr sz="1200" kern="0" spc="-10" dirty="0">
                <a:solidFill>
                  <a:srgbClr val="000000">
                    <a:alpha val="100000"/>
                  </a:srgbClr>
                </a:solidFill>
                <a:latin typeface="KaiTi"/>
                <a:ea typeface="KaiTi"/>
                <a:cs typeface="KaiTi"/>
              </a:rPr>
              <a:t>元素组成，但性质不同的单质。如：氧气和臭氧、金</a:t>
            </a:r>
            <a:r>
              <a:rPr sz="1200" kern="0" spc="0" dirty="0">
                <a:solidFill>
                  <a:srgbClr val="000000">
                    <a:alpha val="100000"/>
                  </a:srgbClr>
                </a:solidFill>
                <a:latin typeface="KaiTi"/>
                <a:ea typeface="KaiTi"/>
                <a:cs typeface="KaiTi"/>
              </a:rPr>
              <a:t> </a:t>
            </a:r>
            <a:r>
              <a:rPr sz="1200" kern="0" spc="0" dirty="0">
                <a:solidFill>
                  <a:srgbClr val="000000">
                    <a:alpha val="100000"/>
                  </a:srgbClr>
                </a:solidFill>
                <a:latin typeface="KaiTi"/>
                <a:ea typeface="KaiTi"/>
                <a:cs typeface="KaiTi"/>
              </a:rPr>
              <a:t>刚石和石墨、红磷和白磷。</a:t>
            </a:r>
            <a:r>
              <a:rPr sz="1200" kern="0" spc="0" dirty="0">
                <a:solidFill>
                  <a:srgbClr val="000000">
                    <a:alpha val="100000"/>
                  </a:srgbClr>
                </a:solidFill>
                <a:latin typeface="KaiTi"/>
                <a:ea typeface="KaiTi"/>
                <a:cs typeface="KaiTi"/>
              </a:rPr>
              <a:t>    </a:t>
            </a:r>
            <a:r>
              <a:rPr sz="1200" kern="0" spc="-10" dirty="0">
                <a:solidFill>
                  <a:srgbClr val="000000">
                    <a:alpha val="100000"/>
                  </a:srgbClr>
                </a:solidFill>
                <a:latin typeface="KaiTi"/>
                <a:ea typeface="KaiTi"/>
                <a:cs typeface="KaiTi"/>
              </a:rPr>
              <a:t>   </a:t>
            </a:r>
            <a:r>
              <a:rPr sz="1200" kern="0" spc="-10" dirty="0">
                <a:solidFill>
                  <a:srgbClr val="000000">
                    <a:alpha val="100000"/>
                  </a:srgbClr>
                </a:solidFill>
                <a:latin typeface="KaiTi"/>
                <a:ea typeface="KaiTi"/>
                <a:cs typeface="KaiTi"/>
              </a:rPr>
              <a:t>区别同系物、同素异形体</a:t>
            </a:r>
            <a:endParaRPr sz="1200" dirty="0">
              <a:latin typeface="KaiTi"/>
              <a:ea typeface="KaiTi"/>
              <a:cs typeface="KaiTi"/>
            </a:endParaRPr>
          </a:p>
          <a:p>
            <a:pPr algn="l" rtl="0" eaLnBrk="0">
              <a:lnSpc>
                <a:spcPct val="112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marL="12700" algn="l" rtl="0" eaLnBrk="0">
              <a:lnSpc>
                <a:spcPct val="90000"/>
              </a:lnSpc>
              <a:spcBef>
                <a:spcPts val="363"/>
              </a:spcBef>
              <a:tabLst/>
            </a:pPr>
            <a:r>
              <a:rPr sz="1200" b="1" kern="0" spc="-10" dirty="0">
                <a:solidFill>
                  <a:srgbClr val="000000">
                    <a:alpha val="100000"/>
                  </a:srgbClr>
                </a:solidFill>
                <a:latin typeface="KaiTi"/>
                <a:ea typeface="KaiTi"/>
                <a:cs typeface="KaiTi"/>
              </a:rPr>
              <a:t>知识点</a:t>
            </a:r>
            <a:r>
              <a:rPr sz="1200" kern="0" spc="-260" dirty="0">
                <a:solidFill>
                  <a:srgbClr val="000000">
                    <a:alpha val="100000"/>
                  </a:srgbClr>
                </a:solidFill>
                <a:latin typeface="KaiTi"/>
                <a:ea typeface="KaiTi"/>
                <a:cs typeface="KaiTi"/>
              </a:rPr>
              <a:t> </a:t>
            </a:r>
            <a:r>
              <a:rPr sz="1200" b="1" kern="0" spc="-10" dirty="0">
                <a:solidFill>
                  <a:srgbClr val="000000">
                    <a:alpha val="100000"/>
                  </a:srgbClr>
                </a:solidFill>
                <a:latin typeface="Times New Roman"/>
                <a:ea typeface="Times New Roman"/>
                <a:cs typeface="Times New Roman"/>
              </a:rPr>
              <a:t>9-2</a:t>
            </a:r>
            <a:r>
              <a:rPr sz="1200" b="1" kern="0" spc="-10" dirty="0">
                <a:solidFill>
                  <a:srgbClr val="000000">
                    <a:alpha val="100000"/>
                  </a:srgbClr>
                </a:solidFill>
                <a:latin typeface="KaiTi"/>
                <a:ea typeface="KaiTi"/>
                <a:cs typeface="KaiTi"/>
              </a:rPr>
              <a:t>：硫和硫的化合</a:t>
            </a:r>
            <a:r>
              <a:rPr sz="1200" b="1" kern="0" spc="-20" dirty="0">
                <a:solidFill>
                  <a:srgbClr val="000000">
                    <a:alpha val="100000"/>
                  </a:srgbClr>
                </a:solidFill>
                <a:latin typeface="KaiTi"/>
                <a:ea typeface="KaiTi"/>
                <a:cs typeface="KaiTi"/>
              </a:rPr>
              <a:t>物</a:t>
            </a:r>
            <a:endParaRPr sz="1200" dirty="0">
              <a:latin typeface="KaiTi"/>
              <a:ea typeface="KaiTi"/>
              <a:cs typeface="KaiTi"/>
            </a:endParaRPr>
          </a:p>
          <a:p>
            <a:pPr marL="20955" indent="-7620" algn="l" rtl="0" eaLnBrk="0">
              <a:lnSpc>
                <a:spcPct val="156000"/>
              </a:lnSpc>
              <a:spcBef>
                <a:spcPts val="236"/>
              </a:spcBef>
              <a:tabLst/>
            </a:pPr>
            <a:r>
              <a:rPr sz="1200" kern="0" spc="0" dirty="0">
                <a:solidFill>
                  <a:srgbClr val="0101FF">
                    <a:alpha val="100000"/>
                  </a:srgbClr>
                </a:solidFill>
                <a:latin typeface="Times New Roman"/>
                <a:ea typeface="Times New Roman"/>
                <a:cs typeface="Times New Roman"/>
              </a:rPr>
              <a:t>9-2-1  </a:t>
            </a:r>
            <a:r>
              <a:rPr sz="1200" kern="0" spc="0" dirty="0">
                <a:solidFill>
                  <a:srgbClr val="0101FF">
                    <a:alpha val="100000"/>
                  </a:srgbClr>
                </a:solidFill>
                <a:latin typeface="KaiTi"/>
                <a:ea typeface="KaiTi"/>
                <a:cs typeface="KaiTi"/>
              </a:rPr>
              <a:t>硫</a:t>
            </a:r>
            <a:r>
              <a:rPr sz="1200" kern="0" spc="0" dirty="0">
                <a:solidFill>
                  <a:srgbClr val="0101FF">
                    <a:alpha val="100000"/>
                  </a:srgbClr>
                </a:solidFill>
                <a:latin typeface="Times New Roman"/>
                <a:ea typeface="Times New Roman"/>
                <a:cs typeface="Times New Roman"/>
              </a:rPr>
              <a:t>[S]</a:t>
            </a:r>
            <a:r>
              <a:rPr sz="1200" kern="0" spc="0" dirty="0">
                <a:solidFill>
                  <a:srgbClr val="000000">
                    <a:alpha val="100000"/>
                  </a:srgbClr>
                </a:solidFill>
                <a:latin typeface="KaiTi"/>
                <a:ea typeface="KaiTi"/>
                <a:cs typeface="KaiTi"/>
              </a:rPr>
              <a:t>：淡黄色固体，有多种</a:t>
            </a:r>
            <a:r>
              <a:rPr sz="1200" kern="0" spc="-10" dirty="0">
                <a:solidFill>
                  <a:srgbClr val="000000">
                    <a:alpha val="100000"/>
                  </a:srgbClr>
                </a:solidFill>
                <a:latin typeface="KaiTi"/>
                <a:ea typeface="KaiTi"/>
                <a:cs typeface="KaiTi"/>
              </a:rPr>
              <a:t>同素异形体，导热、导电性很差，很脆。不溶于水，易</a:t>
            </a:r>
            <a:r>
              <a:rPr sz="1200" kern="0" spc="0" dirty="0">
                <a:solidFill>
                  <a:srgbClr val="000000">
                    <a:alpha val="100000"/>
                  </a:srgbClr>
                </a:solidFill>
                <a:latin typeface="KaiTi"/>
                <a:ea typeface="KaiTi"/>
                <a:cs typeface="KaiTi"/>
              </a:rPr>
              <a:t> </a:t>
            </a:r>
            <a:r>
              <a:rPr sz="1200" kern="0" spc="-10" dirty="0">
                <a:solidFill>
                  <a:srgbClr val="000000">
                    <a:alpha val="100000"/>
                  </a:srgbClr>
                </a:solidFill>
                <a:latin typeface="KaiTi"/>
                <a:ea typeface="KaiTi"/>
                <a:cs typeface="KaiTi"/>
              </a:rPr>
              <a:t>溶于二硫化碳</a:t>
            </a:r>
            <a:r>
              <a:rPr sz="1200" kern="0" spc="-10" dirty="0">
                <a:solidFill>
                  <a:srgbClr val="000000">
                    <a:alpha val="100000"/>
                  </a:srgbClr>
                </a:solidFill>
                <a:latin typeface="Times New Roman"/>
                <a:ea typeface="Times New Roman"/>
                <a:cs typeface="Times New Roman"/>
              </a:rPr>
              <a:t>[CS</a:t>
            </a:r>
            <a:r>
              <a:rPr sz="1200" kern="0" spc="-10" baseline="-4340"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KaiTi"/>
                <a:ea typeface="KaiTi"/>
                <a:cs typeface="KaiTi"/>
              </a:rPr>
              <a:t>。</a:t>
            </a:r>
            <a:endParaRPr sz="1200" dirty="0">
              <a:latin typeface="KaiTi"/>
              <a:ea typeface="KaiTi"/>
              <a:cs typeface="KaiTi"/>
            </a:endParaRPr>
          </a:p>
          <a:p>
            <a:pPr marL="1741804" algn="l" rtl="0" eaLnBrk="0">
              <a:lnSpc>
                <a:spcPct val="79000"/>
              </a:lnSpc>
              <a:spcBef>
                <a:spcPts val="1166"/>
              </a:spcBef>
              <a:tabLst/>
            </a:pPr>
            <a:r>
              <a:rPr sz="900" kern="0" spc="-10" dirty="0">
                <a:solidFill>
                  <a:srgbClr val="000000">
                    <a:alpha val="100000"/>
                  </a:srgbClr>
                </a:solidFill>
                <a:latin typeface="Microsoft YaHei"/>
                <a:ea typeface="Microsoft YaHei"/>
                <a:cs typeface="Microsoft YaHei"/>
              </a:rPr>
              <a:t>-</a:t>
            </a:r>
            <a:r>
              <a:rPr sz="900" kern="0" spc="-10" dirty="0">
                <a:solidFill>
                  <a:srgbClr val="000000">
                    <a:alpha val="100000"/>
                  </a:srgbClr>
                </a:solidFill>
                <a:latin typeface="Times New Roman"/>
                <a:ea typeface="Times New Roman"/>
                <a:cs typeface="Times New Roman"/>
              </a:rPr>
              <a:t>2</a:t>
            </a:r>
            <a:r>
              <a:rPr sz="900" kern="0" spc="10" dirty="0">
                <a:solidFill>
                  <a:srgbClr val="000000">
                    <a:alpha val="100000"/>
                  </a:srgbClr>
                </a:solidFill>
                <a:latin typeface="Times New Roman"/>
                <a:ea typeface="Times New Roman"/>
                <a:cs typeface="Times New Roman"/>
              </a:rPr>
              <a:t>                        </a:t>
            </a:r>
            <a:r>
              <a:rPr sz="900" kern="0" spc="-10" dirty="0">
                <a:solidFill>
                  <a:srgbClr val="000000">
                    <a:alpha val="100000"/>
                  </a:srgbClr>
                </a:solidFill>
                <a:latin typeface="Times New Roman"/>
                <a:ea typeface="Times New Roman"/>
                <a:cs typeface="Times New Roman"/>
              </a:rPr>
              <a:t>0</a:t>
            </a:r>
            <a:r>
              <a:rPr sz="900" kern="0" spc="10" dirty="0">
                <a:solidFill>
                  <a:srgbClr val="000000">
                    <a:alpha val="100000"/>
                  </a:srgbClr>
                </a:solidFill>
                <a:latin typeface="Times New Roman"/>
                <a:ea typeface="Times New Roman"/>
                <a:cs typeface="Times New Roman"/>
              </a:rPr>
              <a:t>                </a:t>
            </a:r>
            <a:r>
              <a:rPr sz="900" kern="0" spc="0" dirty="0">
                <a:solidFill>
                  <a:srgbClr val="000000">
                    <a:alpha val="100000"/>
                  </a:srgbClr>
                </a:solidFill>
                <a:latin typeface="Times New Roman"/>
                <a:ea typeface="Times New Roman"/>
                <a:cs typeface="Times New Roman"/>
              </a:rPr>
              <a:t>        </a:t>
            </a:r>
            <a:r>
              <a:rPr sz="900" kern="0" spc="-10" dirty="0">
                <a:solidFill>
                  <a:srgbClr val="000000">
                    <a:alpha val="100000"/>
                  </a:srgbClr>
                </a:solidFill>
                <a:latin typeface="Microsoft YaHei"/>
                <a:ea typeface="Microsoft YaHei"/>
                <a:cs typeface="Microsoft YaHei"/>
              </a:rPr>
              <a:t>+</a:t>
            </a:r>
            <a:r>
              <a:rPr sz="900" kern="0" spc="-10" dirty="0">
                <a:solidFill>
                  <a:srgbClr val="000000">
                    <a:alpha val="100000"/>
                  </a:srgbClr>
                </a:solidFill>
                <a:latin typeface="Times New Roman"/>
                <a:ea typeface="Times New Roman"/>
                <a:cs typeface="Times New Roman"/>
              </a:rPr>
              <a:t>4</a:t>
            </a:r>
            <a:r>
              <a:rPr sz="900" kern="0" spc="10" dirty="0">
                <a:solidFill>
                  <a:srgbClr val="000000">
                    <a:alpha val="100000"/>
                  </a:srgbClr>
                </a:solidFill>
                <a:latin typeface="Times New Roman"/>
                <a:ea typeface="Times New Roman"/>
                <a:cs typeface="Times New Roman"/>
              </a:rPr>
              <a:t>                 </a:t>
            </a:r>
            <a:r>
              <a:rPr sz="900" kern="0" spc="0" dirty="0">
                <a:solidFill>
                  <a:srgbClr val="000000">
                    <a:alpha val="100000"/>
                  </a:srgbClr>
                </a:solidFill>
                <a:latin typeface="Times New Roman"/>
                <a:ea typeface="Times New Roman"/>
                <a:cs typeface="Times New Roman"/>
              </a:rPr>
              <a:t>      </a:t>
            </a:r>
            <a:r>
              <a:rPr sz="900" kern="0" spc="-10" dirty="0">
                <a:solidFill>
                  <a:srgbClr val="000000">
                    <a:alpha val="100000"/>
                  </a:srgbClr>
                </a:solidFill>
                <a:latin typeface="Microsoft YaHei"/>
                <a:ea typeface="Microsoft YaHei"/>
                <a:cs typeface="Microsoft YaHei"/>
              </a:rPr>
              <a:t>+</a:t>
            </a:r>
            <a:r>
              <a:rPr sz="900" kern="0" spc="-10" dirty="0">
                <a:solidFill>
                  <a:srgbClr val="000000">
                    <a:alpha val="100000"/>
                  </a:srgbClr>
                </a:solidFill>
                <a:latin typeface="Times New Roman"/>
                <a:ea typeface="Times New Roman"/>
                <a:cs typeface="Times New Roman"/>
              </a:rPr>
              <a:t>6</a:t>
            </a:r>
            <a:endParaRPr sz="900" dirty="0">
              <a:latin typeface="Times New Roman"/>
              <a:ea typeface="Times New Roman"/>
              <a:cs typeface="Times New Roman"/>
            </a:endParaRPr>
          </a:p>
          <a:p>
            <a:pPr marL="2673350" algn="l" rtl="0" eaLnBrk="0">
              <a:lnSpc>
                <a:spcPts val="1764"/>
              </a:lnSpc>
              <a:tabLst>
                <a:tab pos="2696845" algn="l"/>
              </a:tabLst>
            </a:pPr>
            <a:r>
              <a:rPr sz="1300" kern="0" spc="0" dirty="0">
                <a:solidFill>
                  <a:srgbClr val="000000">
                    <a:alpha val="100000"/>
                  </a:srgbClr>
                </a:solidFill>
                <a:latin typeface="Microsoft YaHei"/>
                <a:ea typeface="Microsoft YaHei"/>
                <a:cs typeface="Microsoft YaHei"/>
              </a:rPr>
              <a:t>	</a:t>
            </a:r>
            <a:r>
              <a:rPr sz="2200" kern="0" spc="-120" baseline="-4512" dirty="0">
                <a:solidFill>
                  <a:srgbClr val="000000">
                    <a:alpha val="100000"/>
                  </a:srgbClr>
                </a:solidFill>
                <a:latin typeface="Microsoft YaHei"/>
                <a:ea typeface="Microsoft YaHei"/>
                <a:cs typeface="Microsoft YaHei"/>
              </a:rPr>
              <a:t>—</a:t>
            </a:r>
            <a:r>
              <a:rPr sz="1300" kern="0" spc="-120" baseline="48458" dirty="0">
                <a:solidFill>
                  <a:srgbClr val="000000">
                    <a:alpha val="100000"/>
                  </a:srgbClr>
                </a:solidFill>
                <a:latin typeface="Microsoft YaHei"/>
                <a:ea typeface="Microsoft YaHei"/>
                <a:cs typeface="Microsoft YaHei"/>
              </a:rPr>
              <a:t>-</a:t>
            </a:r>
            <a:r>
              <a:rPr sz="2200" kern="0" spc="-120" baseline="-4512" dirty="0">
                <a:solidFill>
                  <a:srgbClr val="000000">
                    <a:alpha val="100000"/>
                  </a:srgbClr>
                </a:solidFill>
                <a:latin typeface="Microsoft YaHei"/>
                <a:ea typeface="Microsoft YaHei"/>
                <a:cs typeface="Microsoft YaHei"/>
              </a:rPr>
              <a:t>—</a:t>
            </a:r>
            <a:r>
              <a:rPr sz="1300" kern="0" spc="-120" baseline="48458" dirty="0">
                <a:solidFill>
                  <a:srgbClr val="000000">
                    <a:alpha val="100000"/>
                  </a:srgbClr>
                </a:solidFill>
                <a:latin typeface="Times New Roman"/>
                <a:ea typeface="Times New Roman"/>
                <a:cs typeface="Times New Roman"/>
              </a:rPr>
              <a:t>4</a:t>
            </a:r>
            <a:r>
              <a:rPr sz="1300" i="1" kern="0" spc="-120" baseline="48458" dirty="0">
                <a:solidFill>
                  <a:srgbClr val="000000">
                    <a:alpha val="100000"/>
                  </a:srgbClr>
                </a:solidFill>
                <a:latin typeface="Times New Roman"/>
                <a:ea typeface="Times New Roman"/>
                <a:cs typeface="Times New Roman"/>
              </a:rPr>
              <a:t>e</a:t>
            </a:r>
            <a:r>
              <a:rPr sz="2200" kern="0" spc="-120" baseline="-4512" dirty="0">
                <a:solidFill>
                  <a:srgbClr val="000000">
                    <a:alpha val="100000"/>
                  </a:srgbClr>
                </a:solidFill>
                <a:latin typeface="Microsoft YaHei"/>
                <a:ea typeface="Microsoft YaHei"/>
                <a:cs typeface="Microsoft YaHei"/>
              </a:rPr>
              <a:t>→</a:t>
            </a:r>
            <a:r>
              <a:rPr sz="1300" kern="0" spc="-210" dirty="0">
                <a:solidFill>
                  <a:srgbClr val="000000">
                    <a:alpha val="100000"/>
                  </a:srgbClr>
                </a:solidFill>
                <a:latin typeface="Microsoft YaHei"/>
                <a:ea typeface="Microsoft YaHei"/>
                <a:cs typeface="Microsoft YaHei"/>
              </a:rPr>
              <a:t> </a:t>
            </a:r>
            <a:r>
              <a:rPr sz="2200" i="1" kern="0" spc="-50" baseline="-4512" dirty="0">
                <a:solidFill>
                  <a:srgbClr val="000000">
                    <a:alpha val="100000"/>
                  </a:srgbClr>
                </a:solidFill>
                <a:latin typeface="Times New Roman"/>
                <a:ea typeface="Times New Roman"/>
                <a:cs typeface="Times New Roman"/>
              </a:rPr>
              <a:t>S</a:t>
            </a:r>
            <a:r>
              <a:rPr sz="1300" i="1" kern="0" spc="-90" dirty="0">
                <a:solidFill>
                  <a:srgbClr val="000000">
                    <a:alpha val="100000"/>
                  </a:srgbClr>
                </a:solidFill>
                <a:latin typeface="Times New Roman"/>
                <a:ea typeface="Times New Roman"/>
                <a:cs typeface="Times New Roman"/>
              </a:rPr>
              <a:t> </a:t>
            </a:r>
            <a:r>
              <a:rPr sz="2200" kern="0" spc="-50" baseline="-4512" dirty="0">
                <a:solidFill>
                  <a:srgbClr val="000000">
                    <a:alpha val="100000"/>
                  </a:srgbClr>
                </a:solidFill>
                <a:latin typeface="Microsoft YaHei"/>
                <a:ea typeface="Microsoft YaHei"/>
                <a:cs typeface="Microsoft YaHei"/>
              </a:rPr>
              <a:t>—</a:t>
            </a:r>
            <a:r>
              <a:rPr sz="1300" kern="0" spc="-50" baseline="48458" dirty="0">
                <a:solidFill>
                  <a:srgbClr val="000000">
                    <a:alpha val="100000"/>
                  </a:srgbClr>
                </a:solidFill>
                <a:latin typeface="Microsoft YaHei"/>
                <a:ea typeface="Microsoft YaHei"/>
                <a:cs typeface="Microsoft YaHei"/>
              </a:rPr>
              <a:t>-</a:t>
            </a:r>
            <a:r>
              <a:rPr sz="2200" kern="0" spc="-50" baseline="-4512" dirty="0">
                <a:solidFill>
                  <a:srgbClr val="000000">
                    <a:alpha val="100000"/>
                  </a:srgbClr>
                </a:solidFill>
                <a:latin typeface="Microsoft YaHei"/>
                <a:ea typeface="Microsoft YaHei"/>
                <a:cs typeface="Microsoft YaHei"/>
              </a:rPr>
              <a:t>—</a:t>
            </a:r>
            <a:r>
              <a:rPr sz="1300" kern="0" spc="-50" baseline="48458" dirty="0">
                <a:solidFill>
                  <a:srgbClr val="000000">
                    <a:alpha val="100000"/>
                  </a:srgbClr>
                </a:solidFill>
                <a:latin typeface="Times New Roman"/>
                <a:ea typeface="Times New Roman"/>
                <a:cs typeface="Times New Roman"/>
              </a:rPr>
              <a:t>2</a:t>
            </a:r>
            <a:r>
              <a:rPr sz="1300" i="1" kern="0" spc="-50" baseline="48458" dirty="0">
                <a:solidFill>
                  <a:srgbClr val="000000">
                    <a:alpha val="100000"/>
                  </a:srgbClr>
                </a:solidFill>
                <a:latin typeface="Times New Roman"/>
                <a:ea typeface="Times New Roman"/>
                <a:cs typeface="Times New Roman"/>
              </a:rPr>
              <a:t>e</a:t>
            </a:r>
            <a:r>
              <a:rPr sz="2200" kern="0" spc="50" baseline="-4512" dirty="0">
                <a:solidFill>
                  <a:srgbClr val="000000">
                    <a:alpha val="100000"/>
                  </a:srgbClr>
                </a:solidFill>
                <a:latin typeface="Microsoft YaHei"/>
                <a:ea typeface="Microsoft YaHei"/>
                <a:cs typeface="Microsoft YaHei"/>
              </a:rPr>
              <a:t>→</a:t>
            </a:r>
            <a:r>
              <a:rPr sz="1300" kern="0" spc="-210" dirty="0">
                <a:solidFill>
                  <a:srgbClr val="000000">
                    <a:alpha val="100000"/>
                  </a:srgbClr>
                </a:solidFill>
                <a:latin typeface="Microsoft YaHei"/>
                <a:ea typeface="Microsoft YaHei"/>
                <a:cs typeface="Microsoft YaHei"/>
              </a:rPr>
              <a:t> </a:t>
            </a:r>
            <a:r>
              <a:rPr sz="2200" i="1" kern="0" spc="50" baseline="-4512" dirty="0">
                <a:solidFill>
                  <a:srgbClr val="000000">
                    <a:alpha val="100000"/>
                  </a:srgbClr>
                </a:solidFill>
                <a:latin typeface="Times New Roman"/>
                <a:ea typeface="Times New Roman"/>
                <a:cs typeface="Times New Roman"/>
              </a:rPr>
              <a:t>S</a:t>
            </a:r>
            <a:endParaRPr sz="2200" baseline="-4512" dirty="0">
              <a:latin typeface="Times New Roman"/>
              <a:ea typeface="Times New Roman"/>
              <a:cs typeface="Times New Roman"/>
            </a:endParaRPr>
          </a:p>
          <a:p>
            <a:pPr marL="13334" algn="l" rtl="0" eaLnBrk="0">
              <a:lnSpc>
                <a:spcPct val="90000"/>
              </a:lnSpc>
              <a:spcBef>
                <a:spcPts val="811"/>
              </a:spcBef>
              <a:tabLst/>
            </a:pPr>
            <a:r>
              <a:rPr sz="1200" kern="0" spc="0" dirty="0">
                <a:solidFill>
                  <a:srgbClr val="0101FF">
                    <a:alpha val="100000"/>
                  </a:srgbClr>
                </a:solidFill>
                <a:latin typeface="Times New Roman"/>
                <a:ea typeface="Times New Roman"/>
                <a:cs typeface="Times New Roman"/>
              </a:rPr>
              <a:t>9-2-2  </a:t>
            </a:r>
            <a:r>
              <a:rPr sz="1200" kern="0" spc="0" dirty="0">
                <a:solidFill>
                  <a:srgbClr val="0101FF">
                    <a:alpha val="100000"/>
                  </a:srgbClr>
                </a:solidFill>
                <a:latin typeface="KaiTi"/>
                <a:ea typeface="KaiTi"/>
                <a:cs typeface="KaiTi"/>
              </a:rPr>
              <a:t>二氧化硫</a:t>
            </a:r>
            <a:r>
              <a:rPr sz="1200" kern="0" spc="0" dirty="0">
                <a:solidFill>
                  <a:srgbClr val="0101FF">
                    <a:alpha val="100000"/>
                  </a:srgbClr>
                </a:solidFill>
                <a:latin typeface="Times New Roman"/>
                <a:ea typeface="Times New Roman"/>
                <a:cs typeface="Times New Roman"/>
              </a:rPr>
              <a:t>[SO</a:t>
            </a:r>
            <a:r>
              <a:rPr sz="1200" kern="0" spc="0" baseline="-4340" dirty="0">
                <a:solidFill>
                  <a:srgbClr val="0101FF">
                    <a:alpha val="100000"/>
                  </a:srgbClr>
                </a:solidFill>
                <a:latin typeface="Times New Roman"/>
                <a:ea typeface="Times New Roman"/>
                <a:cs typeface="Times New Roman"/>
              </a:rPr>
              <a:t>2</a:t>
            </a:r>
            <a:r>
              <a:rPr sz="1200" kern="0" spc="0" dirty="0">
                <a:solidFill>
                  <a:srgbClr val="0101FF">
                    <a:alpha val="100000"/>
                  </a:srgbClr>
                </a:solidFill>
                <a:latin typeface="Times New Roman"/>
                <a:ea typeface="Times New Roman"/>
                <a:cs typeface="Times New Roman"/>
              </a:rPr>
              <a:t>]</a:t>
            </a:r>
            <a:r>
              <a:rPr sz="1200" kern="0" spc="0" dirty="0">
                <a:solidFill>
                  <a:srgbClr val="000000">
                    <a:alpha val="100000"/>
                  </a:srgbClr>
                </a:solidFill>
                <a:latin typeface="KaiTi"/>
                <a:ea typeface="KaiTi"/>
                <a:cs typeface="KaiTi"/>
              </a:rPr>
              <a:t>：无色、有刺激性气味的有毒气体，密度比</a:t>
            </a:r>
            <a:r>
              <a:rPr sz="1200" kern="0" spc="-10" dirty="0">
                <a:solidFill>
                  <a:srgbClr val="000000">
                    <a:alpha val="100000"/>
                  </a:srgbClr>
                </a:solidFill>
                <a:latin typeface="KaiTi"/>
                <a:ea typeface="KaiTi"/>
                <a:cs typeface="KaiTi"/>
              </a:rPr>
              <a:t>空气大，易溶于水</a:t>
            </a:r>
            <a:endParaRPr sz="1200" dirty="0">
              <a:latin typeface="KaiTi"/>
              <a:ea typeface="KaiTi"/>
              <a:cs typeface="KaiTi"/>
            </a:endParaRPr>
          </a:p>
          <a:p>
            <a:pPr marL="13334" algn="l" rtl="0" eaLnBrk="0">
              <a:lnSpc>
                <a:spcPct val="89000"/>
              </a:lnSpc>
              <a:spcBef>
                <a:spcPts val="1044"/>
              </a:spcBef>
              <a:tabLst/>
            </a:pPr>
            <a:r>
              <a:rPr sz="1200" kern="0" spc="-10" dirty="0">
                <a:solidFill>
                  <a:srgbClr val="000000">
                    <a:alpha val="100000"/>
                  </a:srgbClr>
                </a:solidFill>
                <a:latin typeface="Times New Roman"/>
                <a:ea typeface="Times New Roman"/>
                <a:cs typeface="Times New Roman"/>
              </a:rPr>
              <a:t>(1)  </a:t>
            </a:r>
            <a:r>
              <a:rPr sz="1200" kern="0" spc="-10" dirty="0">
                <a:solidFill>
                  <a:srgbClr val="000000">
                    <a:alpha val="100000"/>
                  </a:srgbClr>
                </a:solidFill>
                <a:latin typeface="KaiTi"/>
                <a:ea typeface="KaiTi"/>
                <a:cs typeface="KaiTi"/>
              </a:rPr>
              <a:t>二氧化硫与水的反应</a:t>
            </a:r>
            <a:endParaRPr sz="1200" dirty="0">
              <a:latin typeface="KaiTi"/>
              <a:ea typeface="KaiTi"/>
              <a:cs typeface="KaiTi"/>
            </a:endParaRPr>
          </a:p>
          <a:p>
            <a:pPr marL="2331085" algn="l" rtl="0" eaLnBrk="0">
              <a:lnSpc>
                <a:spcPct val="83000"/>
              </a:lnSpc>
              <a:spcBef>
                <a:spcPts val="868"/>
              </a:spcBef>
              <a:tabLst/>
            </a:pPr>
            <a:r>
              <a:rPr sz="1700" kern="0" spc="-300" dirty="0">
                <a:solidFill>
                  <a:srgbClr val="850C0C">
                    <a:alpha val="100000"/>
                  </a:srgbClr>
                </a:solidFill>
                <a:latin typeface="Arial"/>
                <a:ea typeface="Arial"/>
                <a:cs typeface="Arial"/>
              </a:rPr>
              <a:t>SO2+H,</a:t>
            </a:r>
            <a:r>
              <a:rPr sz="1700" kern="0" spc="-280" dirty="0">
                <a:solidFill>
                  <a:srgbClr val="850C0C">
                    <a:alpha val="100000"/>
                  </a:srgbClr>
                </a:solidFill>
                <a:latin typeface="Arial"/>
                <a:ea typeface="Arial"/>
                <a:cs typeface="Arial"/>
              </a:rPr>
              <a:t> </a:t>
            </a:r>
            <a:r>
              <a:rPr sz="1700" kern="0" spc="-300" dirty="0">
                <a:solidFill>
                  <a:srgbClr val="850C0C">
                    <a:alpha val="100000"/>
                  </a:srgbClr>
                </a:solidFill>
                <a:latin typeface="Arial"/>
                <a:ea typeface="Arial"/>
                <a:cs typeface="Arial"/>
              </a:rPr>
              <a:t>O</a:t>
            </a:r>
            <a:r>
              <a:rPr sz="1700" kern="0" spc="80" dirty="0">
                <a:solidFill>
                  <a:srgbClr val="850C0C">
                    <a:alpha val="100000"/>
                  </a:srgbClr>
                </a:solidFill>
                <a:latin typeface="Arial"/>
                <a:ea typeface="Arial"/>
                <a:cs typeface="Arial"/>
              </a:rPr>
              <a:t> </a:t>
            </a:r>
            <a:r>
              <a:rPr sz="1700" kern="0" spc="-300" dirty="0">
                <a:solidFill>
                  <a:srgbClr val="CF9E9E">
                    <a:alpha val="100000"/>
                  </a:srgbClr>
                </a:solidFill>
                <a:latin typeface="Arial"/>
                <a:ea typeface="Arial"/>
                <a:cs typeface="Arial"/>
              </a:rPr>
              <a:t>=</a:t>
            </a:r>
            <a:r>
              <a:rPr sz="1700" kern="0" spc="130" dirty="0">
                <a:solidFill>
                  <a:srgbClr val="CF9E9E">
                    <a:alpha val="100000"/>
                  </a:srgbClr>
                </a:solidFill>
                <a:latin typeface="Arial"/>
                <a:ea typeface="Arial"/>
                <a:cs typeface="Arial"/>
              </a:rPr>
              <a:t> </a:t>
            </a:r>
            <a:r>
              <a:rPr sz="1700" kern="0" spc="-300" dirty="0">
                <a:solidFill>
                  <a:srgbClr val="800000">
                    <a:alpha val="100000"/>
                  </a:srgbClr>
                </a:solidFill>
                <a:latin typeface="Arial"/>
                <a:ea typeface="Arial"/>
                <a:cs typeface="Arial"/>
              </a:rPr>
              <a:t>H,</a:t>
            </a:r>
            <a:r>
              <a:rPr sz="1700" kern="0" spc="-280" dirty="0">
                <a:solidFill>
                  <a:srgbClr val="800000">
                    <a:alpha val="100000"/>
                  </a:srgbClr>
                </a:solidFill>
                <a:latin typeface="Arial"/>
                <a:ea typeface="Arial"/>
                <a:cs typeface="Arial"/>
              </a:rPr>
              <a:t> </a:t>
            </a:r>
            <a:r>
              <a:rPr sz="1700" kern="0" spc="-300" dirty="0">
                <a:solidFill>
                  <a:srgbClr val="800000">
                    <a:alpha val="100000"/>
                  </a:srgbClr>
                </a:solidFill>
                <a:latin typeface="Arial"/>
                <a:ea typeface="Arial"/>
                <a:cs typeface="Arial"/>
              </a:rPr>
              <a:t>S</a:t>
            </a:r>
            <a:r>
              <a:rPr sz="1700" kern="0" spc="-310" dirty="0">
                <a:solidFill>
                  <a:srgbClr val="800000">
                    <a:alpha val="100000"/>
                  </a:srgbClr>
                </a:solidFill>
                <a:latin typeface="Arial"/>
                <a:ea typeface="Arial"/>
                <a:cs typeface="Arial"/>
              </a:rPr>
              <a:t>O;</a:t>
            </a:r>
            <a:endParaRPr sz="1700" dirty="0">
              <a:latin typeface="Arial"/>
              <a:ea typeface="Arial"/>
              <a:cs typeface="Arial"/>
            </a:endParaRPr>
          </a:p>
          <a:p>
            <a:pPr marL="1548130" algn="l" rtl="0" eaLnBrk="0">
              <a:lnSpc>
                <a:spcPct val="91000"/>
              </a:lnSpc>
              <a:spcBef>
                <a:spcPts val="766"/>
              </a:spcBef>
              <a:tabLst/>
            </a:pPr>
            <a:r>
              <a:rPr sz="1100" kern="0" spc="0" dirty="0">
                <a:solidFill>
                  <a:srgbClr val="538135">
                    <a:alpha val="100000"/>
                  </a:srgbClr>
                </a:solidFill>
                <a:latin typeface="Times New Roman"/>
                <a:ea typeface="Times New Roman"/>
                <a:cs typeface="Times New Roman"/>
              </a:rPr>
              <a:t>SO</a:t>
            </a:r>
            <a:r>
              <a:rPr sz="1000" kern="0" spc="0" baseline="-5208" dirty="0">
                <a:solidFill>
                  <a:srgbClr val="538135">
                    <a:alpha val="100000"/>
                  </a:srgbClr>
                </a:solidFill>
                <a:latin typeface="Times New Roman"/>
                <a:ea typeface="Times New Roman"/>
                <a:cs typeface="Times New Roman"/>
              </a:rPr>
              <a:t>2</a:t>
            </a:r>
            <a:r>
              <a:rPr sz="1100" kern="0" spc="0" dirty="0">
                <a:solidFill>
                  <a:srgbClr val="538135">
                    <a:alpha val="100000"/>
                  </a:srgbClr>
                </a:solidFill>
                <a:latin typeface="KaiTi"/>
                <a:ea typeface="KaiTi"/>
                <a:cs typeface="KaiTi"/>
              </a:rPr>
              <a:t>：二氧化硫</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H</a:t>
            </a:r>
            <a:r>
              <a:rPr sz="1000" kern="0" spc="0" baseline="-5208" dirty="0">
                <a:solidFill>
                  <a:srgbClr val="538135">
                    <a:alpha val="100000"/>
                  </a:srgbClr>
                </a:solidFill>
                <a:latin typeface="Times New Roman"/>
                <a:ea typeface="Times New Roman"/>
                <a:cs typeface="Times New Roman"/>
              </a:rPr>
              <a:t>2</a:t>
            </a:r>
            <a:r>
              <a:rPr sz="1100" kern="0" spc="0" dirty="0">
                <a:solidFill>
                  <a:srgbClr val="538135">
                    <a:alpha val="100000"/>
                  </a:srgbClr>
                </a:solidFill>
                <a:latin typeface="Times New Roman"/>
                <a:ea typeface="Times New Roman"/>
                <a:cs typeface="Times New Roman"/>
              </a:rPr>
              <a:t>O</a:t>
            </a:r>
            <a:r>
              <a:rPr sz="1100" kern="0" spc="0" dirty="0">
                <a:solidFill>
                  <a:srgbClr val="538135">
                    <a:alpha val="100000"/>
                  </a:srgbClr>
                </a:solidFill>
                <a:latin typeface="KaiTi"/>
                <a:ea typeface="KaiTi"/>
                <a:cs typeface="KaiTi"/>
              </a:rPr>
              <a:t>：水</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H</a:t>
            </a:r>
            <a:r>
              <a:rPr sz="1000" kern="0" spc="0" baseline="-5208" dirty="0">
                <a:solidFill>
                  <a:srgbClr val="538135">
                    <a:alpha val="100000"/>
                  </a:srgbClr>
                </a:solidFill>
                <a:latin typeface="Times New Roman"/>
                <a:ea typeface="Times New Roman"/>
                <a:cs typeface="Times New Roman"/>
              </a:rPr>
              <a:t>2</a:t>
            </a:r>
            <a:r>
              <a:rPr sz="1100" kern="0" spc="0" dirty="0">
                <a:solidFill>
                  <a:srgbClr val="538135">
                    <a:alpha val="100000"/>
                  </a:srgbClr>
                </a:solidFill>
                <a:latin typeface="Times New Roman"/>
                <a:ea typeface="Times New Roman"/>
                <a:cs typeface="Times New Roman"/>
              </a:rPr>
              <a:t>SO</a:t>
            </a:r>
            <a:r>
              <a:rPr sz="1000" kern="0" spc="0" baseline="-5208" dirty="0">
                <a:solidFill>
                  <a:srgbClr val="538135">
                    <a:alpha val="100000"/>
                  </a:srgbClr>
                </a:solidFill>
                <a:latin typeface="Times New Roman"/>
                <a:ea typeface="Times New Roman"/>
                <a:cs typeface="Times New Roman"/>
              </a:rPr>
              <a:t>3</a:t>
            </a:r>
            <a:r>
              <a:rPr sz="1100" kern="0" spc="0" dirty="0">
                <a:solidFill>
                  <a:srgbClr val="538135">
                    <a:alpha val="100000"/>
                  </a:srgbClr>
                </a:solidFill>
                <a:latin typeface="KaiTi"/>
                <a:ea typeface="KaiTi"/>
                <a:cs typeface="KaiTi"/>
              </a:rPr>
              <a:t>：亚</a:t>
            </a:r>
            <a:r>
              <a:rPr sz="1100" kern="0" spc="-10" dirty="0">
                <a:solidFill>
                  <a:srgbClr val="538135">
                    <a:alpha val="100000"/>
                  </a:srgbClr>
                </a:solidFill>
                <a:latin typeface="KaiTi"/>
                <a:ea typeface="KaiTi"/>
                <a:cs typeface="KaiTi"/>
              </a:rPr>
              <a:t>硫酸</a:t>
            </a:r>
            <a:endParaRPr sz="1100" dirty="0">
              <a:latin typeface="KaiTi"/>
              <a:ea typeface="KaiTi"/>
              <a:cs typeface="KaiTi"/>
            </a:endParaRPr>
          </a:p>
          <a:p>
            <a:pPr marL="281940" indent="-262255" algn="l" rtl="0" eaLnBrk="0">
              <a:lnSpc>
                <a:spcPct val="162000"/>
              </a:lnSpc>
              <a:spcBef>
                <a:spcPts val="17"/>
              </a:spcBef>
              <a:tabLst/>
            </a:pPr>
            <a:r>
              <a:rPr sz="1200" kern="0" spc="0" dirty="0">
                <a:solidFill>
                  <a:srgbClr val="000000">
                    <a:alpha val="100000"/>
                  </a:srgbClr>
                </a:solidFill>
                <a:latin typeface="Wingdings"/>
                <a:ea typeface="Wingdings"/>
                <a:cs typeface="Wingdings"/>
              </a:rPr>
              <a:t>l </a:t>
            </a:r>
            <a:r>
              <a:rPr sz="1200" kern="0" spc="0" dirty="0">
                <a:solidFill>
                  <a:srgbClr val="000000">
                    <a:alpha val="100000"/>
                  </a:srgbClr>
                </a:solidFill>
                <a:latin typeface="KaiTi"/>
                <a:ea typeface="KaiTi"/>
                <a:cs typeface="KaiTi"/>
              </a:rPr>
              <a:t>二氧化硫能与水反应，生成亚硫酸。同时，亚硫酸不稳定，容易分解成水</a:t>
            </a:r>
            <a:r>
              <a:rPr sz="1200" kern="0" spc="-10" dirty="0">
                <a:solidFill>
                  <a:srgbClr val="000000">
                    <a:alpha val="100000"/>
                  </a:srgbClr>
                </a:solidFill>
                <a:latin typeface="KaiTi"/>
                <a:ea typeface="KaiTi"/>
                <a:cs typeface="KaiTi"/>
              </a:rPr>
              <a:t>和二氧化硫。</a:t>
            </a:r>
            <a:r>
              <a:rPr sz="1200" kern="0" spc="-10" dirty="0">
                <a:solidFill>
                  <a:srgbClr val="000000">
                    <a:alpha val="100000"/>
                  </a:srgbClr>
                </a:solidFill>
                <a:latin typeface="KaiTi"/>
                <a:ea typeface="KaiTi"/>
                <a:cs typeface="KaiTi"/>
              </a:rPr>
              <a:t>这种反应是</a:t>
            </a:r>
            <a:r>
              <a:rPr sz="1200" u="sng" kern="0" spc="-10" dirty="0">
                <a:solidFill>
                  <a:srgbClr val="000000">
                    <a:alpha val="100000"/>
                  </a:srgbClr>
                </a:solidFill>
                <a:latin typeface="KaiTi"/>
                <a:ea typeface="KaiTi"/>
                <a:cs typeface="KaiTi"/>
              </a:rPr>
              <a:t>可逆反应</a:t>
            </a:r>
            <a:r>
              <a:rPr sz="1200" kern="0" spc="-10" dirty="0">
                <a:solidFill>
                  <a:srgbClr val="000000">
                    <a:alpha val="100000"/>
                  </a:srgbClr>
                </a:solidFill>
                <a:latin typeface="KaiTi"/>
                <a:ea typeface="KaiTi"/>
                <a:cs typeface="KaiTi"/>
              </a:rPr>
              <a:t>【同一条件下，既能向正反</a:t>
            </a:r>
            <a:r>
              <a:rPr sz="1200" kern="0" spc="-20" dirty="0">
                <a:solidFill>
                  <a:srgbClr val="000000">
                    <a:alpha val="100000"/>
                  </a:srgbClr>
                </a:solidFill>
                <a:latin typeface="KaiTi"/>
                <a:ea typeface="KaiTi"/>
                <a:cs typeface="KaiTi"/>
              </a:rPr>
              <a:t>应方向进行，同时又能向负反应方向进</a:t>
            </a:r>
            <a:r>
              <a:rPr sz="1200" kern="0" spc="-40" dirty="0">
                <a:solidFill>
                  <a:srgbClr val="000000">
                    <a:alpha val="100000"/>
                  </a:srgbClr>
                </a:solidFill>
                <a:latin typeface="KaiTi"/>
                <a:ea typeface="KaiTi"/>
                <a:cs typeface="KaiTi"/>
              </a:rPr>
              <a:t>行的反应】。</a:t>
            </a:r>
            <a:endParaRPr sz="1200" dirty="0">
              <a:latin typeface="KaiTi"/>
              <a:ea typeface="KaiTi"/>
              <a:cs typeface="KaiTi"/>
            </a:endParaRPr>
          </a:p>
          <a:p>
            <a:pPr marL="13334" algn="l" rtl="0" eaLnBrk="0">
              <a:lnSpc>
                <a:spcPct val="89000"/>
              </a:lnSpc>
              <a:spcBef>
                <a:spcPts val="953"/>
              </a:spcBef>
              <a:tabLst/>
            </a:pPr>
            <a:r>
              <a:rPr sz="1200" kern="0" spc="-10" dirty="0">
                <a:solidFill>
                  <a:srgbClr val="000000">
                    <a:alpha val="100000"/>
                  </a:srgbClr>
                </a:solidFill>
                <a:latin typeface="Times New Roman"/>
                <a:ea typeface="Times New Roman"/>
                <a:cs typeface="Times New Roman"/>
              </a:rPr>
              <a:t>(2)  </a:t>
            </a:r>
            <a:r>
              <a:rPr sz="1200" kern="0" spc="-10" dirty="0">
                <a:solidFill>
                  <a:srgbClr val="000000">
                    <a:alpha val="100000"/>
                  </a:srgbClr>
                </a:solidFill>
                <a:latin typeface="KaiTi"/>
                <a:ea typeface="KaiTi"/>
                <a:cs typeface="KaiTi"/>
              </a:rPr>
              <a:t>二氧化硫的还原性</a:t>
            </a:r>
            <a:endParaRPr sz="1200" dirty="0">
              <a:latin typeface="KaiTi"/>
              <a:ea typeface="KaiTi"/>
              <a:cs typeface="KaiTi"/>
            </a:endParaRPr>
          </a:p>
          <a:p>
            <a:pPr marL="16510" algn="l" rtl="0" eaLnBrk="0">
              <a:lnSpc>
                <a:spcPct val="155000"/>
              </a:lnSpc>
              <a:spcBef>
                <a:spcPts val="270"/>
              </a:spcBef>
              <a:tabLst/>
            </a:pPr>
            <a:r>
              <a:rPr sz="1200" kern="0" spc="-40" dirty="0">
                <a:solidFill>
                  <a:srgbClr val="000000">
                    <a:alpha val="100000"/>
                  </a:srgbClr>
                </a:solidFill>
                <a:latin typeface="Times New Roman"/>
                <a:ea typeface="Times New Roman"/>
                <a:cs typeface="Times New Roman"/>
              </a:rPr>
              <a:t>SO</a:t>
            </a:r>
            <a:r>
              <a:rPr sz="1200" kern="0" spc="-40" baseline="-4340" dirty="0">
                <a:solidFill>
                  <a:srgbClr val="000000">
                    <a:alpha val="100000"/>
                  </a:srgbClr>
                </a:solidFill>
                <a:latin typeface="Times New Roman"/>
                <a:ea typeface="Times New Roman"/>
                <a:cs typeface="Times New Roman"/>
              </a:rPr>
              <a:t>2</a:t>
            </a:r>
            <a:r>
              <a:rPr sz="700" kern="0" spc="20" dirty="0">
                <a:solidFill>
                  <a:srgbClr val="000000">
                    <a:alpha val="100000"/>
                  </a:srgbClr>
                </a:solidFill>
                <a:latin typeface="Times New Roman"/>
                <a:ea typeface="Times New Roman"/>
                <a:cs typeface="Times New Roman"/>
              </a:rPr>
              <a:t>  </a:t>
            </a:r>
            <a:r>
              <a:rPr sz="1200" kern="0" spc="-40" dirty="0">
                <a:solidFill>
                  <a:srgbClr val="000000">
                    <a:alpha val="100000"/>
                  </a:srgbClr>
                </a:solidFill>
                <a:latin typeface="KaiTi"/>
                <a:ea typeface="KaiTi"/>
                <a:cs typeface="KaiTi"/>
              </a:rPr>
              <a:t>中，</a:t>
            </a:r>
            <a:r>
              <a:rPr sz="1200" kern="0" spc="-10" dirty="0">
                <a:solidFill>
                  <a:srgbClr val="000000">
                    <a:alpha val="100000"/>
                  </a:srgbClr>
                </a:solidFill>
                <a:latin typeface="Times New Roman"/>
                <a:ea typeface="Times New Roman"/>
                <a:cs typeface="Times New Roman"/>
              </a:rPr>
              <a:t>S</a:t>
            </a:r>
            <a:r>
              <a:rPr sz="1200" kern="0" spc="13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的氧化数为</a:t>
            </a:r>
            <a:r>
              <a:rPr sz="1200" kern="0" spc="-10" dirty="0">
                <a:solidFill>
                  <a:srgbClr val="000000">
                    <a:alpha val="100000"/>
                  </a:srgbClr>
                </a:solidFill>
                <a:latin typeface="Times New Roman"/>
                <a:ea typeface="Times New Roman"/>
                <a:cs typeface="Times New Roman"/>
              </a:rPr>
              <a:t>+4</a:t>
            </a:r>
            <a:r>
              <a:rPr sz="1200" kern="0" spc="-10" dirty="0">
                <a:solidFill>
                  <a:srgbClr val="000000">
                    <a:alpha val="100000"/>
                  </a:srgbClr>
                </a:solidFill>
                <a:latin typeface="KaiTi"/>
                <a:ea typeface="KaiTi"/>
                <a:cs typeface="KaiTi"/>
              </a:rPr>
              <a:t>，即可以升高到</a:t>
            </a:r>
            <a:r>
              <a:rPr sz="1200" kern="0" spc="-10" dirty="0">
                <a:solidFill>
                  <a:srgbClr val="000000">
                    <a:alpha val="100000"/>
                  </a:srgbClr>
                </a:solidFill>
                <a:latin typeface="Times New Roman"/>
                <a:ea typeface="Times New Roman"/>
                <a:cs typeface="Times New Roman"/>
              </a:rPr>
              <a:t>+6</a:t>
            </a:r>
            <a:r>
              <a:rPr sz="1200" kern="0" spc="-10" dirty="0">
                <a:solidFill>
                  <a:srgbClr val="000000">
                    <a:alpha val="100000"/>
                  </a:srgbClr>
                </a:solidFill>
                <a:latin typeface="KaiTi"/>
                <a:ea typeface="KaiTi"/>
                <a:cs typeface="KaiTi"/>
              </a:rPr>
              <a:t>，又可以降</a:t>
            </a:r>
            <a:r>
              <a:rPr sz="1200" kern="0" spc="-20" dirty="0">
                <a:solidFill>
                  <a:srgbClr val="000000">
                    <a:alpha val="100000"/>
                  </a:srgbClr>
                </a:solidFill>
                <a:latin typeface="KaiTi"/>
                <a:ea typeface="KaiTi"/>
                <a:cs typeface="KaiTi"/>
              </a:rPr>
              <a:t>低到</a:t>
            </a:r>
            <a:r>
              <a:rPr sz="1200" kern="0" spc="-2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0 </a:t>
            </a:r>
            <a:r>
              <a:rPr sz="1200" kern="0" spc="-20" dirty="0">
                <a:solidFill>
                  <a:srgbClr val="000000">
                    <a:alpha val="100000"/>
                  </a:srgbClr>
                </a:solidFill>
                <a:latin typeface="KaiTi"/>
                <a:ea typeface="KaiTi"/>
                <a:cs typeface="KaiTi"/>
              </a:rPr>
              <a:t>和</a:t>
            </a:r>
            <a:r>
              <a:rPr sz="1200" kern="0" spc="-20" dirty="0">
                <a:solidFill>
                  <a:srgbClr val="000000">
                    <a:alpha val="100000"/>
                  </a:srgbClr>
                </a:solidFill>
                <a:latin typeface="Times New Roman"/>
                <a:ea typeface="Times New Roman"/>
                <a:cs typeface="Times New Roman"/>
              </a:rPr>
              <a:t>-2</a:t>
            </a:r>
            <a:r>
              <a:rPr sz="1200" kern="0" spc="-20" dirty="0">
                <a:solidFill>
                  <a:srgbClr val="000000">
                    <a:alpha val="100000"/>
                  </a:srgbClr>
                </a:solidFill>
                <a:latin typeface="KaiTi"/>
                <a:ea typeface="KaiTi"/>
                <a:cs typeface="KaiTi"/>
              </a:rPr>
              <a:t>，所以二氧化硫既具有</a:t>
            </a:r>
            <a:r>
              <a:rPr sz="1200" kern="0" spc="0" dirty="0">
                <a:solidFill>
                  <a:srgbClr val="000000">
                    <a:alpha val="100000"/>
                  </a:srgbClr>
                </a:solidFill>
                <a:latin typeface="KaiTi"/>
                <a:ea typeface="KaiTi"/>
                <a:cs typeface="KaiTi"/>
              </a:rPr>
              <a:t> </a:t>
            </a:r>
            <a:r>
              <a:rPr sz="1200" kern="0" spc="-30" dirty="0">
                <a:solidFill>
                  <a:srgbClr val="000000">
                    <a:alpha val="100000"/>
                  </a:srgbClr>
                </a:solidFill>
                <a:latin typeface="KaiTi"/>
                <a:ea typeface="KaiTi"/>
                <a:cs typeface="KaiTi"/>
              </a:rPr>
              <a:t>氧化性又有还原性。</a:t>
            </a:r>
            <a:endParaRPr sz="1200" dirty="0">
              <a:latin typeface="KaiTi"/>
              <a:ea typeface="KaiTi"/>
              <a:cs typeface="KaiTi"/>
            </a:endParaRPr>
          </a:p>
        </p:txBody>
      </p:sp>
      <p:pic>
        <p:nvPicPr>
          <p:cNvPr id="812" name="picture 812"/>
          <p:cNvPicPr>
            <a:picLocks noChangeAspect="1"/>
          </p:cNvPicPr>
          <p:nvPr/>
        </p:nvPicPr>
        <p:blipFill>
          <a:blip r:embed="rId2"/>
          <a:stretch>
            <a:fillRect/>
          </a:stretch>
        </p:blipFill>
        <p:spPr>
          <a:xfrm rot="21600000">
            <a:off x="4092938" y="4301184"/>
            <a:ext cx="921260" cy="224111"/>
          </a:xfrm>
          <a:prstGeom prst="rect">
            <a:avLst/>
          </a:prstGeom>
        </p:spPr>
      </p:pic>
      <p:pic>
        <p:nvPicPr>
          <p:cNvPr id="814" name="picture 814"/>
          <p:cNvPicPr>
            <a:picLocks noChangeAspect="1"/>
          </p:cNvPicPr>
          <p:nvPr/>
        </p:nvPicPr>
        <p:blipFill>
          <a:blip r:embed="rId3"/>
          <a:stretch>
            <a:fillRect/>
          </a:stretch>
        </p:blipFill>
        <p:spPr>
          <a:xfrm rot="21600000">
            <a:off x="5799785" y="2051254"/>
            <a:ext cx="1395603" cy="251002"/>
          </a:xfrm>
          <a:prstGeom prst="rect">
            <a:avLst/>
          </a:prstGeom>
        </p:spPr>
      </p:pic>
      <p:sp>
        <p:nvSpPr>
          <p:cNvPr id="816" name="textbox 816"/>
          <p:cNvSpPr/>
          <p:nvPr/>
        </p:nvSpPr>
        <p:spPr>
          <a:xfrm>
            <a:off x="2341423" y="7878275"/>
            <a:ext cx="5963920" cy="1677035"/>
          </a:xfrm>
          <a:prstGeom prst="rect">
            <a:avLst/>
          </a:prstGeom>
          <a:noFill/>
          <a:ln w="0" cap="flat">
            <a:noFill/>
            <a:prstDash val="solid"/>
            <a:miter lim="0"/>
          </a:ln>
        </p:spPr>
        <p:txBody>
          <a:bodyPr vert="horz" wrap="square" lIns="0" tIns="0" rIns="0" bIns="0"/>
          <a:lstStyle/>
          <a:p>
            <a:pPr algn="l" rtl="0" eaLnBrk="0">
              <a:lnSpc>
                <a:spcPct val="77997"/>
              </a:lnSpc>
              <a:tabLst/>
            </a:pPr>
            <a:endParaRPr sz="100" dirty="0">
              <a:latin typeface="Arial"/>
              <a:ea typeface="Arial"/>
              <a:cs typeface="Arial"/>
            </a:endParaRPr>
          </a:p>
          <a:p>
            <a:pPr marL="1531620" algn="l" rtl="0" eaLnBrk="0">
              <a:lnSpc>
                <a:spcPct val="91000"/>
              </a:lnSpc>
              <a:tabLst/>
            </a:pPr>
            <a:r>
              <a:rPr sz="1100" kern="0" spc="0" dirty="0">
                <a:solidFill>
                  <a:srgbClr val="538135">
                    <a:alpha val="100000"/>
                  </a:srgbClr>
                </a:solidFill>
                <a:latin typeface="Times New Roman"/>
                <a:ea typeface="Times New Roman"/>
                <a:cs typeface="Times New Roman"/>
              </a:rPr>
              <a:t>SO</a:t>
            </a:r>
            <a:r>
              <a:rPr sz="1000" kern="0" spc="0" baseline="-5208" dirty="0">
                <a:solidFill>
                  <a:srgbClr val="538135">
                    <a:alpha val="100000"/>
                  </a:srgbClr>
                </a:solidFill>
                <a:latin typeface="Times New Roman"/>
                <a:ea typeface="Times New Roman"/>
                <a:cs typeface="Times New Roman"/>
              </a:rPr>
              <a:t>2</a:t>
            </a:r>
            <a:r>
              <a:rPr sz="1100" kern="0" spc="0" dirty="0">
                <a:solidFill>
                  <a:srgbClr val="538135">
                    <a:alpha val="100000"/>
                  </a:srgbClr>
                </a:solidFill>
                <a:latin typeface="KaiTi"/>
                <a:ea typeface="KaiTi"/>
                <a:cs typeface="KaiTi"/>
              </a:rPr>
              <a:t>：二氧化硫</a:t>
            </a:r>
            <a:r>
              <a:rPr sz="1100" kern="0" spc="0" dirty="0">
                <a:solidFill>
                  <a:srgbClr val="538135">
                    <a:alpha val="100000"/>
                  </a:srgbClr>
                </a:solidFill>
                <a:latin typeface="KaiTi"/>
                <a:ea typeface="KaiTi"/>
                <a:cs typeface="KaiTi"/>
              </a:rPr>
              <a:t> </a:t>
            </a:r>
            <a:r>
              <a:rPr sz="1100" kern="0" spc="-10" dirty="0">
                <a:solidFill>
                  <a:srgbClr val="538135">
                    <a:alpha val="100000"/>
                  </a:srgbClr>
                </a:solidFill>
                <a:latin typeface="KaiTi"/>
                <a:ea typeface="KaiTi"/>
                <a:cs typeface="KaiTi"/>
              </a:rPr>
              <a:t>   </a:t>
            </a:r>
            <a:r>
              <a:rPr sz="1100" kern="0" spc="-10" dirty="0">
                <a:solidFill>
                  <a:srgbClr val="538135">
                    <a:alpha val="100000"/>
                  </a:srgbClr>
                </a:solidFill>
                <a:latin typeface="Times New Roman"/>
                <a:ea typeface="Times New Roman"/>
                <a:cs typeface="Times New Roman"/>
              </a:rPr>
              <a:t>O</a:t>
            </a:r>
            <a:r>
              <a:rPr sz="1000" kern="0" spc="-10" baseline="-5208" dirty="0">
                <a:solidFill>
                  <a:srgbClr val="538135">
                    <a:alpha val="100000"/>
                  </a:srgbClr>
                </a:solidFill>
                <a:latin typeface="Times New Roman"/>
                <a:ea typeface="Times New Roman"/>
                <a:cs typeface="Times New Roman"/>
              </a:rPr>
              <a:t>2</a:t>
            </a:r>
            <a:r>
              <a:rPr sz="600" kern="0" spc="30" dirty="0">
                <a:solidFill>
                  <a:srgbClr val="538135">
                    <a:alpha val="100000"/>
                  </a:srgbClr>
                </a:solidFill>
                <a:latin typeface="Times New Roman"/>
                <a:ea typeface="Times New Roman"/>
                <a:cs typeface="Times New Roman"/>
              </a:rPr>
              <a:t> </a:t>
            </a:r>
            <a:r>
              <a:rPr sz="1100" kern="0" spc="-10" dirty="0">
                <a:solidFill>
                  <a:srgbClr val="538135">
                    <a:alpha val="100000"/>
                  </a:srgbClr>
                </a:solidFill>
                <a:latin typeface="KaiTi"/>
                <a:ea typeface="KaiTi"/>
                <a:cs typeface="KaiTi"/>
              </a:rPr>
              <a:t>：氧气</a:t>
            </a:r>
            <a:r>
              <a:rPr sz="1100" kern="0" spc="-10" dirty="0">
                <a:solidFill>
                  <a:srgbClr val="538135">
                    <a:alpha val="100000"/>
                  </a:srgbClr>
                </a:solidFill>
                <a:latin typeface="KaiTi"/>
                <a:ea typeface="KaiTi"/>
                <a:cs typeface="KaiTi"/>
              </a:rPr>
              <a:t>    </a:t>
            </a:r>
            <a:r>
              <a:rPr sz="1100" kern="0" spc="-10" dirty="0">
                <a:solidFill>
                  <a:srgbClr val="538135">
                    <a:alpha val="100000"/>
                  </a:srgbClr>
                </a:solidFill>
                <a:latin typeface="Times New Roman"/>
                <a:ea typeface="Times New Roman"/>
                <a:cs typeface="Times New Roman"/>
              </a:rPr>
              <a:t>SO</a:t>
            </a:r>
            <a:r>
              <a:rPr sz="1000" kern="0" spc="-10" baseline="-5208" dirty="0">
                <a:solidFill>
                  <a:srgbClr val="538135">
                    <a:alpha val="100000"/>
                  </a:srgbClr>
                </a:solidFill>
                <a:latin typeface="Times New Roman"/>
                <a:ea typeface="Times New Roman"/>
                <a:cs typeface="Times New Roman"/>
              </a:rPr>
              <a:t>3</a:t>
            </a:r>
            <a:r>
              <a:rPr sz="1100" kern="0" spc="-10" dirty="0">
                <a:solidFill>
                  <a:srgbClr val="538135">
                    <a:alpha val="100000"/>
                  </a:srgbClr>
                </a:solidFill>
                <a:latin typeface="KaiTi"/>
                <a:ea typeface="KaiTi"/>
                <a:cs typeface="KaiTi"/>
              </a:rPr>
              <a:t>：三氧化硫</a:t>
            </a:r>
            <a:endParaRPr sz="1100" dirty="0">
              <a:latin typeface="KaiTi"/>
              <a:ea typeface="KaiTi"/>
              <a:cs typeface="KaiTi"/>
            </a:endParaRPr>
          </a:p>
          <a:p>
            <a:pPr marL="12700" algn="l" rtl="0" eaLnBrk="0">
              <a:lnSpc>
                <a:spcPct val="89000"/>
              </a:lnSpc>
              <a:spcBef>
                <a:spcPts val="972"/>
              </a:spcBef>
              <a:tabLst/>
            </a:pPr>
            <a:r>
              <a:rPr sz="1200" kern="0" spc="-10" dirty="0">
                <a:solidFill>
                  <a:srgbClr val="000000">
                    <a:alpha val="100000"/>
                  </a:srgbClr>
                </a:solidFill>
                <a:latin typeface="Times New Roman"/>
                <a:ea typeface="Times New Roman"/>
                <a:cs typeface="Times New Roman"/>
              </a:rPr>
              <a:t>(3)  </a:t>
            </a:r>
            <a:r>
              <a:rPr sz="1200" kern="0" spc="-10" dirty="0">
                <a:solidFill>
                  <a:srgbClr val="000000">
                    <a:alpha val="100000"/>
                  </a:srgbClr>
                </a:solidFill>
                <a:latin typeface="KaiTi"/>
                <a:ea typeface="KaiTi"/>
                <a:cs typeface="KaiTi"/>
              </a:rPr>
              <a:t>二氧化硫的漂白性</a:t>
            </a:r>
            <a:endParaRPr sz="1200" dirty="0">
              <a:latin typeface="KaiTi"/>
              <a:ea typeface="KaiTi"/>
              <a:cs typeface="KaiTi"/>
            </a:endParaRPr>
          </a:p>
          <a:p>
            <a:pPr marL="13334" algn="l" rtl="0" eaLnBrk="0">
              <a:lnSpc>
                <a:spcPct val="90000"/>
              </a:lnSpc>
              <a:spcBef>
                <a:spcPts val="1046"/>
              </a:spcBef>
              <a:tabLst/>
            </a:pPr>
            <a:r>
              <a:rPr sz="1200" kern="0" spc="0" dirty="0">
                <a:solidFill>
                  <a:srgbClr val="000000">
                    <a:alpha val="100000"/>
                  </a:srgbClr>
                </a:solidFill>
                <a:latin typeface="KaiTi"/>
                <a:ea typeface="KaiTi"/>
                <a:cs typeface="KaiTi"/>
              </a:rPr>
              <a:t>具有漂白性的物质有：</a:t>
            </a:r>
            <a:r>
              <a:rPr sz="1200" kern="0" spc="0" dirty="0">
                <a:solidFill>
                  <a:srgbClr val="000000">
                    <a:alpha val="100000"/>
                  </a:srgbClr>
                </a:solidFill>
                <a:latin typeface="Times New Roman"/>
                <a:ea typeface="Times New Roman"/>
                <a:cs typeface="Times New Roman"/>
              </a:rPr>
              <a:t>SO</a:t>
            </a:r>
            <a:r>
              <a:rPr sz="1200" kern="0" spc="0" baseline="-4340" dirty="0">
                <a:solidFill>
                  <a:srgbClr val="000000">
                    <a:alpha val="100000"/>
                  </a:srgbClr>
                </a:solidFill>
                <a:latin typeface="Times New Roman"/>
                <a:ea typeface="Times New Roman"/>
                <a:cs typeface="Times New Roman"/>
              </a:rPr>
              <a:t>2</a:t>
            </a:r>
            <a:r>
              <a:rPr sz="1600" kern="0" spc="0" baseline="-3255" dirty="0">
                <a:solidFill>
                  <a:srgbClr val="000000">
                    <a:alpha val="100000"/>
                  </a:srgbClr>
                </a:solidFill>
                <a:latin typeface="Times New Roman"/>
                <a:ea typeface="Times New Roman"/>
                <a:cs typeface="Times New Roman"/>
              </a:rPr>
              <a:t>,</a:t>
            </a:r>
            <a:r>
              <a:rPr sz="1000" kern="0" spc="0" dirty="0">
                <a:solidFill>
                  <a:srgbClr val="000000">
                    <a:alpha val="100000"/>
                  </a:srgbClr>
                </a:solidFill>
                <a:latin typeface="Times New Roman"/>
                <a:ea typeface="Times New Roman"/>
                <a:cs typeface="Times New Roman"/>
              </a:rPr>
              <a:t> </a:t>
            </a:r>
            <a:r>
              <a:rPr sz="1200" kern="0" spc="0" dirty="0">
                <a:solidFill>
                  <a:srgbClr val="000000">
                    <a:alpha val="100000"/>
                  </a:srgbClr>
                </a:solidFill>
                <a:latin typeface="Times New Roman"/>
                <a:ea typeface="Times New Roman"/>
                <a:cs typeface="Times New Roman"/>
              </a:rPr>
              <a:t>HC</a:t>
            </a:r>
            <a:r>
              <a:rPr sz="1200" kern="0" spc="-10" dirty="0">
                <a:solidFill>
                  <a:srgbClr val="000000">
                    <a:alpha val="100000"/>
                  </a:srgbClr>
                </a:solidFill>
                <a:latin typeface="Times New Roman"/>
                <a:ea typeface="Times New Roman"/>
                <a:cs typeface="Times New Roman"/>
              </a:rPr>
              <a:t>lO</a:t>
            </a:r>
            <a:r>
              <a:rPr sz="1200" kern="0" spc="8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或含</a:t>
            </a:r>
            <a:r>
              <a:rPr sz="1200" kern="0" spc="-26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ClO</a:t>
            </a:r>
            <a:r>
              <a:rPr sz="800" kern="0" spc="-10"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KaiTi"/>
                <a:ea typeface="KaiTi"/>
                <a:cs typeface="KaiTi"/>
              </a:rPr>
              <a:t>的盐</a:t>
            </a:r>
            <a:r>
              <a:rPr sz="1200" kern="0" spc="-10" dirty="0">
                <a:solidFill>
                  <a:srgbClr val="000000">
                    <a:alpha val="100000"/>
                  </a:srgbClr>
                </a:solidFill>
                <a:latin typeface="Times New Roman"/>
                <a:ea typeface="Times New Roman"/>
                <a:cs typeface="Times New Roman"/>
              </a:rPr>
              <a:t>, Na</a:t>
            </a:r>
            <a:r>
              <a:rPr sz="1200" kern="0" spc="-10" baseline="-4340"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Times New Roman"/>
                <a:ea typeface="Times New Roman"/>
                <a:cs typeface="Times New Roman"/>
              </a:rPr>
              <a:t>O</a:t>
            </a:r>
            <a:r>
              <a:rPr sz="1200" kern="0" spc="-10" baseline="-4340" dirty="0">
                <a:solidFill>
                  <a:srgbClr val="000000">
                    <a:alpha val="100000"/>
                  </a:srgbClr>
                </a:solidFill>
                <a:latin typeface="Times New Roman"/>
                <a:ea typeface="Times New Roman"/>
                <a:cs typeface="Times New Roman"/>
              </a:rPr>
              <a:t>2</a:t>
            </a:r>
            <a:r>
              <a:rPr sz="1800" kern="0" spc="-10" baseline="-2893" dirty="0">
                <a:solidFill>
                  <a:srgbClr val="000000">
                    <a:alpha val="100000"/>
                  </a:srgbClr>
                </a:solidFill>
                <a:latin typeface="Times New Roman"/>
                <a:ea typeface="Times New Roman"/>
                <a:cs typeface="Times New Roman"/>
              </a:rPr>
              <a:t>,</a:t>
            </a:r>
            <a:r>
              <a:rPr sz="1100" kern="0" spc="7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Times New Roman"/>
                <a:ea typeface="Times New Roman"/>
                <a:cs typeface="Times New Roman"/>
              </a:rPr>
              <a:t>O</a:t>
            </a:r>
            <a:r>
              <a:rPr sz="800" kern="0" spc="-10" dirty="0">
                <a:solidFill>
                  <a:srgbClr val="000000">
                    <a:alpha val="100000"/>
                  </a:srgbClr>
                </a:solidFill>
                <a:latin typeface="Times New Roman"/>
                <a:ea typeface="Times New Roman"/>
                <a:cs typeface="Times New Roman"/>
              </a:rPr>
              <a:t>3</a:t>
            </a:r>
            <a:r>
              <a:rPr sz="1200" kern="0" spc="-10" dirty="0">
                <a:solidFill>
                  <a:srgbClr val="000000">
                    <a:alpha val="100000"/>
                  </a:srgbClr>
                </a:solidFill>
                <a:latin typeface="Times New Roman"/>
                <a:ea typeface="Times New Roman"/>
                <a:cs typeface="Times New Roman"/>
              </a:rPr>
              <a:t>, H</a:t>
            </a:r>
            <a:r>
              <a:rPr sz="1200" kern="0" spc="-10" baseline="-4340"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Times New Roman"/>
                <a:ea typeface="Times New Roman"/>
                <a:cs typeface="Times New Roman"/>
              </a:rPr>
              <a:t>O</a:t>
            </a:r>
            <a:r>
              <a:rPr sz="1200" kern="0" spc="-10" baseline="-4340" dirty="0">
                <a:solidFill>
                  <a:srgbClr val="000000">
                    <a:alpha val="100000"/>
                  </a:srgbClr>
                </a:solidFill>
                <a:latin typeface="Times New Roman"/>
                <a:ea typeface="Times New Roman"/>
                <a:cs typeface="Times New Roman"/>
              </a:rPr>
              <a:t>2</a:t>
            </a:r>
            <a:r>
              <a:rPr sz="1800" kern="0" spc="-10" baseline="-2893" dirty="0">
                <a:solidFill>
                  <a:srgbClr val="000000">
                    <a:alpha val="100000"/>
                  </a:srgbClr>
                </a:solidFill>
                <a:latin typeface="Times New Roman"/>
                <a:ea typeface="Times New Roman"/>
                <a:cs typeface="Times New Roman"/>
              </a:rPr>
              <a:t>,</a:t>
            </a:r>
            <a:r>
              <a:rPr sz="1100" kern="0" spc="10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活性炭</a:t>
            </a:r>
            <a:endParaRPr sz="1200" dirty="0">
              <a:latin typeface="KaiTi"/>
              <a:ea typeface="KaiTi"/>
              <a:cs typeface="KaiTi"/>
            </a:endParaRPr>
          </a:p>
          <a:p>
            <a:pPr marL="24765" indent="-12065" algn="l" rtl="0" eaLnBrk="0">
              <a:lnSpc>
                <a:spcPct val="154000"/>
              </a:lnSpc>
              <a:spcBef>
                <a:spcPts val="252"/>
              </a:spcBef>
              <a:tabLst/>
            </a:pPr>
            <a:r>
              <a:rPr sz="1200" kern="0" spc="0" dirty="0">
                <a:solidFill>
                  <a:srgbClr val="0101FF">
                    <a:alpha val="100000"/>
                  </a:srgbClr>
                </a:solidFill>
                <a:latin typeface="Times New Roman"/>
                <a:ea typeface="Times New Roman"/>
                <a:cs typeface="Times New Roman"/>
              </a:rPr>
              <a:t>9-2-3  </a:t>
            </a:r>
            <a:r>
              <a:rPr sz="1200" kern="0" spc="0" dirty="0">
                <a:solidFill>
                  <a:srgbClr val="0101FF">
                    <a:alpha val="100000"/>
                  </a:srgbClr>
                </a:solidFill>
                <a:latin typeface="KaiTi"/>
                <a:ea typeface="KaiTi"/>
                <a:cs typeface="KaiTi"/>
              </a:rPr>
              <a:t>三氧化硫</a:t>
            </a:r>
            <a:r>
              <a:rPr sz="1200" kern="0" spc="0" dirty="0">
                <a:solidFill>
                  <a:srgbClr val="0101FF">
                    <a:alpha val="100000"/>
                  </a:srgbClr>
                </a:solidFill>
                <a:latin typeface="Times New Roman"/>
                <a:ea typeface="Times New Roman"/>
                <a:cs typeface="Times New Roman"/>
              </a:rPr>
              <a:t>[SO</a:t>
            </a:r>
            <a:r>
              <a:rPr sz="1200" kern="0" spc="0" baseline="-4340" dirty="0">
                <a:solidFill>
                  <a:srgbClr val="0101FF">
                    <a:alpha val="100000"/>
                  </a:srgbClr>
                </a:solidFill>
                <a:latin typeface="Times New Roman"/>
                <a:ea typeface="Times New Roman"/>
                <a:cs typeface="Times New Roman"/>
              </a:rPr>
              <a:t>3</a:t>
            </a:r>
            <a:r>
              <a:rPr sz="1200" kern="0" spc="0" dirty="0">
                <a:solidFill>
                  <a:srgbClr val="0101FF">
                    <a:alpha val="100000"/>
                  </a:srgbClr>
                </a:solidFill>
                <a:latin typeface="Times New Roman"/>
                <a:ea typeface="Times New Roman"/>
                <a:cs typeface="Times New Roman"/>
              </a:rPr>
              <a:t>]</a:t>
            </a:r>
            <a:r>
              <a:rPr sz="1200" kern="0" spc="0" dirty="0">
                <a:solidFill>
                  <a:srgbClr val="000000">
                    <a:alpha val="100000"/>
                  </a:srgbClr>
                </a:solidFill>
                <a:latin typeface="KaiTi"/>
                <a:ea typeface="KaiTi"/>
                <a:cs typeface="KaiTi"/>
              </a:rPr>
              <a:t>：无色固体，熔点和沸点都很低。</a:t>
            </a:r>
            <a:r>
              <a:rPr sz="1200" kern="0" spc="0" dirty="0">
                <a:solidFill>
                  <a:srgbClr val="000000">
                    <a:alpha val="100000"/>
                  </a:srgbClr>
                </a:solidFill>
                <a:latin typeface="Times New Roman"/>
                <a:ea typeface="Times New Roman"/>
                <a:cs typeface="Times New Roman"/>
              </a:rPr>
              <a:t>SO</a:t>
            </a:r>
            <a:r>
              <a:rPr sz="1200" kern="0" spc="0" baseline="-4340" dirty="0">
                <a:solidFill>
                  <a:srgbClr val="000000">
                    <a:alpha val="100000"/>
                  </a:srgbClr>
                </a:solidFill>
                <a:latin typeface="Times New Roman"/>
                <a:ea typeface="Times New Roman"/>
                <a:cs typeface="Times New Roman"/>
              </a:rPr>
              <a:t>3</a:t>
            </a:r>
            <a:r>
              <a:rPr sz="700" kern="0" spc="70" dirty="0">
                <a:solidFill>
                  <a:srgbClr val="000000">
                    <a:alpha val="100000"/>
                  </a:srgbClr>
                </a:solidFill>
                <a:latin typeface="Times New Roman"/>
                <a:ea typeface="Times New Roman"/>
                <a:cs typeface="Times New Roman"/>
              </a:rPr>
              <a:t> </a:t>
            </a:r>
            <a:r>
              <a:rPr sz="1200" kern="0" spc="0" dirty="0">
                <a:solidFill>
                  <a:srgbClr val="000000">
                    <a:alpha val="100000"/>
                  </a:srgbClr>
                </a:solidFill>
                <a:latin typeface="KaiTi"/>
                <a:ea typeface="KaiTi"/>
                <a:cs typeface="KaiTi"/>
              </a:rPr>
              <a:t>和</a:t>
            </a:r>
            <a:r>
              <a:rPr sz="1200" kern="0" spc="-28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H</a:t>
            </a:r>
            <a:r>
              <a:rPr sz="1200" kern="0" spc="0" baseline="-4340" dirty="0">
                <a:solidFill>
                  <a:srgbClr val="000000">
                    <a:alpha val="100000"/>
                  </a:srgbClr>
                </a:solidFill>
                <a:latin typeface="Times New Roman"/>
                <a:ea typeface="Times New Roman"/>
                <a:cs typeface="Times New Roman"/>
              </a:rPr>
              <a:t>2</a:t>
            </a:r>
            <a:r>
              <a:rPr sz="1200" kern="0" spc="0" dirty="0">
                <a:solidFill>
                  <a:srgbClr val="000000">
                    <a:alpha val="100000"/>
                  </a:srgbClr>
                </a:solidFill>
                <a:latin typeface="Times New Roman"/>
                <a:ea typeface="Times New Roman"/>
                <a:cs typeface="Times New Roman"/>
              </a:rPr>
              <a:t>O </a:t>
            </a:r>
            <a:r>
              <a:rPr sz="1200" kern="0" spc="0" dirty="0">
                <a:solidFill>
                  <a:srgbClr val="000000">
                    <a:alpha val="100000"/>
                  </a:srgbClr>
                </a:solidFill>
                <a:latin typeface="KaiTi"/>
                <a:ea typeface="KaiTi"/>
                <a:cs typeface="KaiTi"/>
              </a:rPr>
              <a:t>反</a:t>
            </a:r>
            <a:r>
              <a:rPr sz="1200" kern="0" spc="-10" dirty="0">
                <a:solidFill>
                  <a:srgbClr val="000000">
                    <a:alpha val="100000"/>
                  </a:srgbClr>
                </a:solidFill>
                <a:latin typeface="KaiTi"/>
                <a:ea typeface="KaiTi"/>
                <a:cs typeface="KaiTi"/>
              </a:rPr>
              <a:t>应生成硫酸，并放出</a:t>
            </a:r>
            <a:r>
              <a:rPr sz="1200" kern="0" spc="-20" dirty="0">
                <a:solidFill>
                  <a:srgbClr val="000000">
                    <a:alpha val="100000"/>
                  </a:srgbClr>
                </a:solidFill>
                <a:latin typeface="KaiTi"/>
                <a:ea typeface="KaiTi"/>
                <a:cs typeface="KaiTi"/>
              </a:rPr>
              <a:t>大量的热，工业上用这个反应制备硫酸。</a:t>
            </a:r>
            <a:endParaRPr sz="1200" dirty="0">
              <a:latin typeface="KaiTi"/>
              <a:ea typeface="KaiTi"/>
              <a:cs typeface="KaiTi"/>
            </a:endParaRPr>
          </a:p>
          <a:p>
            <a:pPr algn="l" rtl="0" eaLnBrk="0">
              <a:lnSpc>
                <a:spcPct val="116000"/>
              </a:lnSpc>
              <a:tabLst/>
            </a:pPr>
            <a:endParaRPr sz="600" dirty="0">
              <a:latin typeface="Arial"/>
              <a:ea typeface="Arial"/>
              <a:cs typeface="Arial"/>
            </a:endParaRPr>
          </a:p>
          <a:p>
            <a:pPr marL="2331720" algn="l" rtl="0" eaLnBrk="0">
              <a:lnSpc>
                <a:spcPct val="88000"/>
              </a:lnSpc>
              <a:spcBef>
                <a:spcPts val="2"/>
              </a:spcBef>
              <a:tabLst/>
            </a:pPr>
            <a:r>
              <a:rPr sz="1600" kern="0" spc="-130" dirty="0">
                <a:solidFill>
                  <a:srgbClr val="CD9595">
                    <a:alpha val="100000"/>
                  </a:srgbClr>
                </a:solidFill>
                <a:latin typeface="Arial"/>
                <a:ea typeface="Arial"/>
                <a:cs typeface="Arial"/>
              </a:rPr>
              <a:t>SO3+H,0=H,</a:t>
            </a:r>
            <a:r>
              <a:rPr sz="1600" kern="0" spc="-170" dirty="0">
                <a:solidFill>
                  <a:srgbClr val="CD9595">
                    <a:alpha val="100000"/>
                  </a:srgbClr>
                </a:solidFill>
                <a:latin typeface="Arial"/>
                <a:ea typeface="Arial"/>
                <a:cs typeface="Arial"/>
              </a:rPr>
              <a:t> </a:t>
            </a:r>
            <a:r>
              <a:rPr sz="1600" kern="0" spc="-130" dirty="0">
                <a:solidFill>
                  <a:srgbClr val="CD9595">
                    <a:alpha val="100000"/>
                  </a:srgbClr>
                </a:solidFill>
                <a:latin typeface="Arial"/>
                <a:ea typeface="Arial"/>
                <a:cs typeface="Arial"/>
              </a:rPr>
              <a:t>SO,</a:t>
            </a:r>
            <a:endParaRPr sz="1600" dirty="0">
              <a:latin typeface="Arial"/>
              <a:ea typeface="Arial"/>
              <a:cs typeface="Arial"/>
            </a:endParaRPr>
          </a:p>
        </p:txBody>
      </p:sp>
      <p:pic>
        <p:nvPicPr>
          <p:cNvPr id="818" name="picture 818"/>
          <p:cNvPicPr>
            <a:picLocks noChangeAspect="1"/>
          </p:cNvPicPr>
          <p:nvPr/>
        </p:nvPicPr>
        <p:blipFill>
          <a:blip r:embed="rId4"/>
          <a:stretch>
            <a:fillRect/>
          </a:stretch>
        </p:blipFill>
        <p:spPr>
          <a:xfrm rot="21600000">
            <a:off x="4336161" y="7540791"/>
            <a:ext cx="2015616" cy="251421"/>
          </a:xfrm>
          <a:prstGeom prst="rect">
            <a:avLst/>
          </a:prstGeom>
        </p:spPr>
      </p:pic>
      <p:sp>
        <p:nvSpPr>
          <p:cNvPr id="820" name="textbox 820"/>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822" name="path 822"/>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824" name="textbox 824"/>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20" dirty="0">
                <a:solidFill>
                  <a:srgbClr val="000000">
                    <a:alpha val="100000"/>
                  </a:srgbClr>
                </a:solidFill>
                <a:latin typeface="Times New Roman"/>
                <a:ea typeface="Times New Roman"/>
                <a:cs typeface="Times New Roman"/>
              </a:rPr>
              <a:t>-</a:t>
            </a:r>
            <a:r>
              <a:rPr sz="900" kern="0" spc="3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31</a:t>
            </a:r>
            <a:r>
              <a:rPr sz="900" kern="0" spc="4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6" name="rect 826"/>
          <p:cNvSpPr/>
          <p:nvPr/>
        </p:nvSpPr>
        <p:spPr>
          <a:xfrm>
            <a:off x="2348027" y="1745234"/>
            <a:ext cx="1159764" cy="198119"/>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828" name="textbox 828"/>
          <p:cNvSpPr/>
          <p:nvPr/>
        </p:nvSpPr>
        <p:spPr>
          <a:xfrm>
            <a:off x="2337765" y="923248"/>
            <a:ext cx="6022340" cy="4290060"/>
          </a:xfrm>
          <a:prstGeom prst="rect">
            <a:avLst/>
          </a:prstGeom>
          <a:noFill/>
          <a:ln w="0" cap="flat">
            <a:noFill/>
            <a:prstDash val="solid"/>
            <a:miter lim="0"/>
          </a:ln>
        </p:spPr>
        <p:txBody>
          <a:bodyPr vert="horz" wrap="square" lIns="0" tIns="0" rIns="0" bIns="0"/>
          <a:lstStyle/>
          <a:p>
            <a:pPr algn="l" rtl="0" eaLnBrk="0">
              <a:lnSpc>
                <a:spcPct val="77990"/>
              </a:lnSpc>
              <a:tabLst/>
            </a:pPr>
            <a:endParaRPr sz="100" dirty="0">
              <a:latin typeface="Arial"/>
              <a:ea typeface="Arial"/>
              <a:cs typeface="Arial"/>
            </a:endParaRPr>
          </a:p>
          <a:p>
            <a:pPr marL="1620520" algn="l" rtl="0" eaLnBrk="0">
              <a:lnSpc>
                <a:spcPct val="91000"/>
              </a:lnSpc>
              <a:tabLst/>
            </a:pPr>
            <a:r>
              <a:rPr sz="1100" kern="0" spc="0" dirty="0">
                <a:solidFill>
                  <a:srgbClr val="538135">
                    <a:alpha val="100000"/>
                  </a:srgbClr>
                </a:solidFill>
                <a:latin typeface="Times New Roman"/>
                <a:ea typeface="Times New Roman"/>
                <a:cs typeface="Times New Roman"/>
              </a:rPr>
              <a:t>SO</a:t>
            </a:r>
            <a:r>
              <a:rPr sz="1000" kern="0" spc="0" baseline="-5208" dirty="0">
                <a:solidFill>
                  <a:srgbClr val="538135">
                    <a:alpha val="100000"/>
                  </a:srgbClr>
                </a:solidFill>
                <a:latin typeface="Times New Roman"/>
                <a:ea typeface="Times New Roman"/>
                <a:cs typeface="Times New Roman"/>
              </a:rPr>
              <a:t>3</a:t>
            </a:r>
            <a:r>
              <a:rPr sz="1100" kern="0" spc="0" dirty="0">
                <a:solidFill>
                  <a:srgbClr val="538135">
                    <a:alpha val="100000"/>
                  </a:srgbClr>
                </a:solidFill>
                <a:latin typeface="KaiTi"/>
                <a:ea typeface="KaiTi"/>
                <a:cs typeface="KaiTi"/>
              </a:rPr>
              <a:t>：三氧化硫</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H</a:t>
            </a:r>
            <a:r>
              <a:rPr sz="1000" kern="0" spc="0" baseline="-5208" dirty="0">
                <a:solidFill>
                  <a:srgbClr val="538135">
                    <a:alpha val="100000"/>
                  </a:srgbClr>
                </a:solidFill>
                <a:latin typeface="Times New Roman"/>
                <a:ea typeface="Times New Roman"/>
                <a:cs typeface="Times New Roman"/>
              </a:rPr>
              <a:t>2</a:t>
            </a:r>
            <a:r>
              <a:rPr sz="1100" kern="0" spc="0" dirty="0">
                <a:solidFill>
                  <a:srgbClr val="538135">
                    <a:alpha val="100000"/>
                  </a:srgbClr>
                </a:solidFill>
                <a:latin typeface="Times New Roman"/>
                <a:ea typeface="Times New Roman"/>
                <a:cs typeface="Times New Roman"/>
              </a:rPr>
              <a:t>O</a:t>
            </a:r>
            <a:r>
              <a:rPr sz="1100" kern="0" spc="0" dirty="0">
                <a:solidFill>
                  <a:srgbClr val="538135">
                    <a:alpha val="100000"/>
                  </a:srgbClr>
                </a:solidFill>
                <a:latin typeface="KaiTi"/>
                <a:ea typeface="KaiTi"/>
                <a:cs typeface="KaiTi"/>
              </a:rPr>
              <a:t>：水</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H</a:t>
            </a:r>
            <a:r>
              <a:rPr sz="1000" kern="0" spc="0" baseline="-5208" dirty="0">
                <a:solidFill>
                  <a:srgbClr val="538135">
                    <a:alpha val="100000"/>
                  </a:srgbClr>
                </a:solidFill>
                <a:latin typeface="Times New Roman"/>
                <a:ea typeface="Times New Roman"/>
                <a:cs typeface="Times New Roman"/>
              </a:rPr>
              <a:t>2</a:t>
            </a:r>
            <a:r>
              <a:rPr sz="1100" kern="0" spc="0" dirty="0">
                <a:solidFill>
                  <a:srgbClr val="538135">
                    <a:alpha val="100000"/>
                  </a:srgbClr>
                </a:solidFill>
                <a:latin typeface="Times New Roman"/>
                <a:ea typeface="Times New Roman"/>
                <a:cs typeface="Times New Roman"/>
              </a:rPr>
              <a:t>SO</a:t>
            </a:r>
            <a:r>
              <a:rPr sz="1000" kern="0" spc="0" baseline="-5208" dirty="0">
                <a:solidFill>
                  <a:srgbClr val="538135">
                    <a:alpha val="100000"/>
                  </a:srgbClr>
                </a:solidFill>
                <a:latin typeface="Times New Roman"/>
                <a:ea typeface="Times New Roman"/>
                <a:cs typeface="Times New Roman"/>
              </a:rPr>
              <a:t>4</a:t>
            </a:r>
            <a:r>
              <a:rPr sz="1100" kern="0" spc="0" dirty="0">
                <a:solidFill>
                  <a:srgbClr val="538135">
                    <a:alpha val="100000"/>
                  </a:srgbClr>
                </a:solidFill>
                <a:latin typeface="KaiTi"/>
                <a:ea typeface="KaiTi"/>
                <a:cs typeface="KaiTi"/>
              </a:rPr>
              <a:t>：硫酸</a:t>
            </a:r>
            <a:endParaRPr sz="1100" dirty="0">
              <a:latin typeface="KaiTi"/>
              <a:ea typeface="KaiTi"/>
              <a:cs typeface="KaiTi"/>
            </a:endParaRPr>
          </a:p>
          <a:p>
            <a:pPr marL="12700" algn="l" rtl="0" eaLnBrk="0">
              <a:lnSpc>
                <a:spcPct val="90000"/>
              </a:lnSpc>
              <a:spcBef>
                <a:spcPts val="959"/>
              </a:spcBef>
              <a:tabLst/>
            </a:pPr>
            <a:r>
              <a:rPr sz="1200" kern="0" spc="-20" dirty="0">
                <a:solidFill>
                  <a:srgbClr val="000000">
                    <a:alpha val="100000"/>
                  </a:srgbClr>
                </a:solidFill>
                <a:latin typeface="Times New Roman"/>
                <a:ea typeface="Times New Roman"/>
                <a:cs typeface="Times New Roman"/>
              </a:rPr>
              <a:t>4.  </a:t>
            </a:r>
            <a:r>
              <a:rPr sz="1200" kern="0" spc="-20" dirty="0">
                <a:solidFill>
                  <a:srgbClr val="000000">
                    <a:alpha val="100000"/>
                  </a:srgbClr>
                </a:solidFill>
                <a:latin typeface="KaiTi"/>
                <a:ea typeface="KaiTi"/>
                <a:cs typeface="KaiTi"/>
              </a:rPr>
              <a:t>硫化氢</a:t>
            </a:r>
            <a:r>
              <a:rPr sz="1200" kern="0" spc="-20" dirty="0">
                <a:solidFill>
                  <a:srgbClr val="000000">
                    <a:alpha val="100000"/>
                  </a:srgbClr>
                </a:solidFill>
                <a:latin typeface="Times New Roman"/>
                <a:ea typeface="Times New Roman"/>
                <a:cs typeface="Times New Roman"/>
              </a:rPr>
              <a:t>[H</a:t>
            </a:r>
            <a:r>
              <a:rPr sz="1200" kern="0" spc="-20" baseline="-4340" dirty="0">
                <a:solidFill>
                  <a:srgbClr val="000000">
                    <a:alpha val="100000"/>
                  </a:srgbClr>
                </a:solidFill>
                <a:latin typeface="Times New Roman"/>
                <a:ea typeface="Times New Roman"/>
                <a:cs typeface="Times New Roman"/>
              </a:rPr>
              <a:t>2</a:t>
            </a:r>
            <a:r>
              <a:rPr sz="700" kern="0" spc="-10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Times New Roman"/>
                <a:ea typeface="Times New Roman"/>
                <a:cs typeface="Times New Roman"/>
              </a:rPr>
              <a:t>S]</a:t>
            </a:r>
            <a:r>
              <a:rPr sz="1200" kern="0" spc="-20" dirty="0">
                <a:solidFill>
                  <a:srgbClr val="000000">
                    <a:alpha val="100000"/>
                  </a:srgbClr>
                </a:solidFill>
                <a:latin typeface="KaiTi"/>
                <a:ea typeface="KaiTi"/>
                <a:cs typeface="KaiTi"/>
              </a:rPr>
              <a:t>：其中硫原子处于低氧化数（</a:t>
            </a:r>
            <a:r>
              <a:rPr sz="1200" kern="0" spc="-20" dirty="0">
                <a:solidFill>
                  <a:srgbClr val="000000">
                    <a:alpha val="100000"/>
                  </a:srgbClr>
                </a:solidFill>
                <a:latin typeface="Times New Roman"/>
                <a:ea typeface="Times New Roman"/>
                <a:cs typeface="Times New Roman"/>
              </a:rPr>
              <a:t>-2</a:t>
            </a:r>
            <a:r>
              <a:rPr sz="1200" kern="0" spc="-20" dirty="0">
                <a:solidFill>
                  <a:srgbClr val="000000">
                    <a:alpha val="100000"/>
                  </a:srgbClr>
                </a:solidFill>
                <a:latin typeface="KaiTi"/>
                <a:ea typeface="KaiTi"/>
                <a:cs typeface="KaiTi"/>
              </a:rPr>
              <a:t>）状态，因此</a:t>
            </a:r>
            <a:r>
              <a:rPr sz="1200" kern="0" spc="-21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H</a:t>
            </a:r>
            <a:r>
              <a:rPr sz="1200" kern="0" spc="-20" baseline="-4340" dirty="0">
                <a:solidFill>
                  <a:srgbClr val="000000">
                    <a:alpha val="100000"/>
                  </a:srgbClr>
                </a:solidFill>
                <a:latin typeface="Times New Roman"/>
                <a:ea typeface="Times New Roman"/>
                <a:cs typeface="Times New Roman"/>
              </a:rPr>
              <a:t>2</a:t>
            </a:r>
            <a:r>
              <a:rPr sz="700" kern="0" spc="-10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Times New Roman"/>
                <a:ea typeface="Times New Roman"/>
                <a:cs typeface="Times New Roman"/>
              </a:rPr>
              <a:t>S </a:t>
            </a:r>
            <a:r>
              <a:rPr sz="1200" kern="0" spc="-20" dirty="0">
                <a:solidFill>
                  <a:srgbClr val="000000">
                    <a:alpha val="100000"/>
                  </a:srgbClr>
                </a:solidFill>
                <a:latin typeface="KaiTi"/>
                <a:ea typeface="KaiTi"/>
                <a:cs typeface="KaiTi"/>
              </a:rPr>
              <a:t>具有还原性。</a:t>
            </a:r>
            <a:endParaRPr sz="1200" dirty="0">
              <a:latin typeface="KaiTi"/>
              <a:ea typeface="KaiTi"/>
              <a:cs typeface="KaiTi"/>
            </a:endParaRPr>
          </a:p>
          <a:p>
            <a:pPr algn="l" rtl="0" eaLnBrk="0">
              <a:lnSpc>
                <a:spcPct val="114000"/>
              </a:lnSpc>
              <a:tabLst/>
            </a:pPr>
            <a:endParaRPr sz="1000" dirty="0">
              <a:latin typeface="Arial"/>
              <a:ea typeface="Arial"/>
              <a:cs typeface="Arial"/>
            </a:endParaRPr>
          </a:p>
          <a:p>
            <a:pPr algn="l" rtl="0" eaLnBrk="0">
              <a:lnSpc>
                <a:spcPct val="114000"/>
              </a:lnSpc>
              <a:tabLst/>
            </a:pPr>
            <a:endParaRPr sz="1000" dirty="0">
              <a:latin typeface="Arial"/>
              <a:ea typeface="Arial"/>
              <a:cs typeface="Arial"/>
            </a:endParaRPr>
          </a:p>
          <a:p>
            <a:pPr marL="15240" algn="l" rtl="0" eaLnBrk="0">
              <a:lnSpc>
                <a:spcPct val="90000"/>
              </a:lnSpc>
              <a:spcBef>
                <a:spcPts val="362"/>
              </a:spcBef>
              <a:tabLst/>
            </a:pPr>
            <a:r>
              <a:rPr sz="1200" b="1" kern="0" spc="-20" dirty="0">
                <a:solidFill>
                  <a:srgbClr val="000000">
                    <a:alpha val="100000"/>
                  </a:srgbClr>
                </a:solidFill>
                <a:latin typeface="KaiTi"/>
                <a:ea typeface="KaiTi"/>
                <a:cs typeface="KaiTi"/>
              </a:rPr>
              <a:t>知识点</a:t>
            </a:r>
            <a:r>
              <a:rPr sz="1200" kern="0" spc="-210" dirty="0">
                <a:solidFill>
                  <a:srgbClr val="000000">
                    <a:alpha val="100000"/>
                  </a:srgbClr>
                </a:solidFill>
                <a:latin typeface="KaiTi"/>
                <a:ea typeface="KaiTi"/>
                <a:cs typeface="KaiTi"/>
              </a:rPr>
              <a:t> </a:t>
            </a:r>
            <a:r>
              <a:rPr sz="1200" b="1" kern="0" spc="-20" dirty="0">
                <a:solidFill>
                  <a:srgbClr val="000000">
                    <a:alpha val="100000"/>
                  </a:srgbClr>
                </a:solidFill>
                <a:latin typeface="Times New Roman"/>
                <a:ea typeface="Times New Roman"/>
                <a:cs typeface="Times New Roman"/>
              </a:rPr>
              <a:t>9-3</a:t>
            </a:r>
            <a:r>
              <a:rPr sz="1200" b="1" kern="0" spc="-20" dirty="0">
                <a:solidFill>
                  <a:srgbClr val="000000">
                    <a:alpha val="100000"/>
                  </a:srgbClr>
                </a:solidFill>
                <a:latin typeface="KaiTi"/>
                <a:ea typeface="KaiTi"/>
                <a:cs typeface="KaiTi"/>
              </a:rPr>
              <a:t>：硫酸</a:t>
            </a:r>
            <a:endParaRPr sz="1200" dirty="0">
              <a:latin typeface="KaiTi"/>
              <a:ea typeface="KaiTi"/>
              <a:cs typeface="KaiTi"/>
            </a:endParaRPr>
          </a:p>
          <a:p>
            <a:pPr marL="23495" indent="-7620" algn="l" rtl="0" eaLnBrk="0">
              <a:lnSpc>
                <a:spcPct val="154000"/>
              </a:lnSpc>
              <a:spcBef>
                <a:spcPts val="262"/>
              </a:spcBef>
              <a:tabLst/>
            </a:pPr>
            <a:r>
              <a:rPr sz="1200" kern="0" spc="0" dirty="0">
                <a:solidFill>
                  <a:srgbClr val="0101FF">
                    <a:alpha val="100000"/>
                  </a:srgbClr>
                </a:solidFill>
                <a:latin typeface="Times New Roman"/>
                <a:ea typeface="Times New Roman"/>
                <a:cs typeface="Times New Roman"/>
              </a:rPr>
              <a:t>9-3-1  </a:t>
            </a:r>
            <a:r>
              <a:rPr sz="1200" kern="0" spc="0" dirty="0">
                <a:solidFill>
                  <a:srgbClr val="0101FF">
                    <a:alpha val="100000"/>
                  </a:srgbClr>
                </a:solidFill>
                <a:latin typeface="KaiTi"/>
                <a:ea typeface="KaiTi"/>
                <a:cs typeface="KaiTi"/>
              </a:rPr>
              <a:t>硫酸的物理性质</a:t>
            </a:r>
            <a:r>
              <a:rPr sz="1200" kern="0" spc="0" dirty="0">
                <a:solidFill>
                  <a:srgbClr val="000000">
                    <a:alpha val="100000"/>
                  </a:srgbClr>
                </a:solidFill>
                <a:latin typeface="KaiTi"/>
                <a:ea typeface="KaiTi"/>
                <a:cs typeface="KaiTi"/>
              </a:rPr>
              <a:t>：浓硫酸是一种无色的油状液体，难挥发，易溶于水</a:t>
            </a:r>
            <a:r>
              <a:rPr sz="1200" kern="0" spc="-10" dirty="0">
                <a:solidFill>
                  <a:srgbClr val="000000">
                    <a:alpha val="100000"/>
                  </a:srgbClr>
                </a:solidFill>
                <a:latin typeface="KaiTi"/>
                <a:ea typeface="KaiTi"/>
                <a:cs typeface="KaiTi"/>
              </a:rPr>
              <a:t>，能以任意比</a:t>
            </a:r>
            <a:r>
              <a:rPr sz="1200" kern="0" spc="-20" dirty="0">
                <a:solidFill>
                  <a:srgbClr val="000000">
                    <a:alpha val="100000"/>
                  </a:srgbClr>
                </a:solidFill>
                <a:latin typeface="KaiTi"/>
                <a:ea typeface="KaiTi"/>
                <a:cs typeface="KaiTi"/>
              </a:rPr>
              <a:t>与水混溶，溶解时放出大量的热。</a:t>
            </a:r>
            <a:endParaRPr sz="1200" dirty="0">
              <a:latin typeface="KaiTi"/>
              <a:ea typeface="KaiTi"/>
              <a:cs typeface="KaiTi"/>
            </a:endParaRPr>
          </a:p>
          <a:p>
            <a:pPr marL="15875" algn="l" rtl="0" eaLnBrk="0">
              <a:lnSpc>
                <a:spcPct val="90000"/>
              </a:lnSpc>
              <a:spcBef>
                <a:spcPts val="1015"/>
              </a:spcBef>
              <a:tabLst/>
            </a:pPr>
            <a:r>
              <a:rPr sz="1200" kern="0" spc="-10" dirty="0">
                <a:solidFill>
                  <a:srgbClr val="0101FF">
                    <a:alpha val="100000"/>
                  </a:srgbClr>
                </a:solidFill>
                <a:latin typeface="Times New Roman"/>
                <a:ea typeface="Times New Roman"/>
                <a:cs typeface="Times New Roman"/>
              </a:rPr>
              <a:t>9-3-2  </a:t>
            </a:r>
            <a:r>
              <a:rPr sz="1200" kern="0" spc="-10" dirty="0">
                <a:solidFill>
                  <a:srgbClr val="0101FF">
                    <a:alpha val="100000"/>
                  </a:srgbClr>
                </a:solidFill>
                <a:latin typeface="KaiTi"/>
                <a:ea typeface="KaiTi"/>
                <a:cs typeface="KaiTi"/>
              </a:rPr>
              <a:t>硫酸的特殊性质</a:t>
            </a:r>
            <a:r>
              <a:rPr sz="1200" kern="0" spc="-10" dirty="0">
                <a:solidFill>
                  <a:srgbClr val="000000">
                    <a:alpha val="100000"/>
                  </a:srgbClr>
                </a:solidFill>
                <a:latin typeface="KaiTi"/>
                <a:ea typeface="KaiTi"/>
                <a:cs typeface="KaiTi"/>
              </a:rPr>
              <a:t>：</a:t>
            </a:r>
            <a:endParaRPr sz="1200" dirty="0">
              <a:latin typeface="KaiTi"/>
              <a:ea typeface="KaiTi"/>
              <a:cs typeface="KaiTi"/>
            </a:endParaRPr>
          </a:p>
          <a:p>
            <a:pPr marL="16510" algn="l" rtl="0" eaLnBrk="0">
              <a:lnSpc>
                <a:spcPct val="89000"/>
              </a:lnSpc>
              <a:spcBef>
                <a:spcPts val="1043"/>
              </a:spcBef>
              <a:tabLst/>
            </a:pPr>
            <a:r>
              <a:rPr sz="1200" kern="0" spc="-40" dirty="0">
                <a:solidFill>
                  <a:srgbClr val="000000">
                    <a:alpha val="100000"/>
                  </a:srgbClr>
                </a:solidFill>
                <a:latin typeface="Times New Roman"/>
                <a:ea typeface="Times New Roman"/>
                <a:cs typeface="Times New Roman"/>
              </a:rPr>
              <a:t>(1)  </a:t>
            </a:r>
            <a:r>
              <a:rPr sz="1200" kern="0" spc="-40" dirty="0">
                <a:solidFill>
                  <a:srgbClr val="000000">
                    <a:alpha val="100000"/>
                  </a:srgbClr>
                </a:solidFill>
                <a:latin typeface="KaiTi"/>
                <a:ea typeface="KaiTi"/>
                <a:cs typeface="KaiTi"/>
              </a:rPr>
              <a:t>硫酸是强酸，具有酸的通性。</a:t>
            </a:r>
            <a:endParaRPr sz="1200" dirty="0">
              <a:latin typeface="KaiTi"/>
              <a:ea typeface="KaiTi"/>
              <a:cs typeface="KaiTi"/>
            </a:endParaRPr>
          </a:p>
          <a:p>
            <a:pPr marL="17780" indent="-1270" algn="l" rtl="0" eaLnBrk="0">
              <a:lnSpc>
                <a:spcPct val="131000"/>
              </a:lnSpc>
              <a:spcBef>
                <a:spcPts val="1058"/>
              </a:spcBef>
              <a:tabLst/>
            </a:pPr>
            <a:r>
              <a:rPr sz="1200" kern="0" spc="-20" dirty="0">
                <a:solidFill>
                  <a:srgbClr val="000000">
                    <a:alpha val="100000"/>
                  </a:srgbClr>
                </a:solidFill>
                <a:latin typeface="Times New Roman"/>
                <a:ea typeface="Times New Roman"/>
                <a:cs typeface="Times New Roman"/>
              </a:rPr>
              <a:t>(2)  </a:t>
            </a:r>
            <a:r>
              <a:rPr sz="1200" b="1" kern="0" spc="-20" dirty="0">
                <a:solidFill>
                  <a:srgbClr val="000000">
                    <a:alpha val="100000"/>
                  </a:srgbClr>
                </a:solidFill>
                <a:latin typeface="KaiTi"/>
                <a:ea typeface="KaiTi"/>
                <a:cs typeface="KaiTi"/>
              </a:rPr>
              <a:t>吸水性</a:t>
            </a:r>
            <a:r>
              <a:rPr sz="1200" kern="0" spc="-20" dirty="0">
                <a:solidFill>
                  <a:srgbClr val="000000">
                    <a:alpha val="100000"/>
                  </a:srgbClr>
                </a:solidFill>
                <a:latin typeface="KaiTi"/>
                <a:ea typeface="KaiTi"/>
                <a:cs typeface="KaiTi"/>
              </a:rPr>
              <a:t>：浓硫酸能吸收空气中的水分，可以干燥不与它反应的气体，如</a:t>
            </a:r>
            <a:r>
              <a:rPr sz="1200" kern="0" spc="-22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Cl</a:t>
            </a:r>
            <a:r>
              <a:rPr sz="800" kern="0" spc="-20" dirty="0">
                <a:solidFill>
                  <a:srgbClr val="000000">
                    <a:alpha val="100000"/>
                  </a:srgbClr>
                </a:solidFill>
                <a:latin typeface="Times New Roman"/>
                <a:ea typeface="Times New Roman"/>
                <a:cs typeface="Times New Roman"/>
              </a:rPr>
              <a:t>2</a:t>
            </a:r>
            <a:r>
              <a:rPr sz="1200" kern="0" spc="-20" dirty="0">
                <a:solidFill>
                  <a:srgbClr val="000000">
                    <a:alpha val="100000"/>
                  </a:srgbClr>
                </a:solidFill>
                <a:latin typeface="Times New Roman"/>
                <a:ea typeface="Times New Roman"/>
                <a:cs typeface="Times New Roman"/>
              </a:rPr>
              <a:t>, H</a:t>
            </a:r>
            <a:r>
              <a:rPr sz="800" kern="0" spc="-20" dirty="0">
                <a:solidFill>
                  <a:srgbClr val="000000">
                    <a:alpha val="100000"/>
                  </a:srgbClr>
                </a:solidFill>
                <a:latin typeface="Times New Roman"/>
                <a:ea typeface="Times New Roman"/>
                <a:cs typeface="Times New Roman"/>
              </a:rPr>
              <a:t>2</a:t>
            </a:r>
            <a:r>
              <a:rPr sz="1200" kern="0" spc="-20" dirty="0">
                <a:solidFill>
                  <a:srgbClr val="000000">
                    <a:alpha val="100000"/>
                  </a:srgbClr>
                </a:solidFill>
                <a:latin typeface="Times New Roman"/>
                <a:ea typeface="Times New Roman"/>
                <a:cs typeface="Times New Roman"/>
              </a:rPr>
              <a:t>, SO</a:t>
            </a:r>
            <a:r>
              <a:rPr sz="1200" kern="0" spc="-20" baseline="-4340" dirty="0">
                <a:solidFill>
                  <a:srgbClr val="000000">
                    <a:alpha val="100000"/>
                  </a:srgbClr>
                </a:solidFill>
                <a:latin typeface="Times New Roman"/>
                <a:ea typeface="Times New Roman"/>
                <a:cs typeface="Times New Roman"/>
              </a:rPr>
              <a:t>2</a:t>
            </a:r>
            <a:r>
              <a:rPr sz="700" kern="0" spc="9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等。</a:t>
            </a:r>
            <a:r>
              <a:rPr sz="1200" kern="0" spc="30" dirty="0">
                <a:solidFill>
                  <a:srgbClr val="000000">
                    <a:alpha val="100000"/>
                  </a:srgbClr>
                </a:solidFill>
                <a:latin typeface="KaiTi"/>
                <a:ea typeface="KaiTi"/>
                <a:cs typeface="KaiTi"/>
              </a:rPr>
              <a:t>不能干燥碱性气体</a:t>
            </a:r>
            <a:r>
              <a:rPr sz="1200" kern="0" spc="30" dirty="0">
                <a:solidFill>
                  <a:srgbClr val="000000">
                    <a:alpha val="100000"/>
                  </a:srgbClr>
                </a:solidFill>
                <a:latin typeface="Times New Roman"/>
                <a:ea typeface="Times New Roman"/>
                <a:cs typeface="Times New Roman"/>
              </a:rPr>
              <a:t>[</a:t>
            </a:r>
            <a:r>
              <a:rPr sz="1200" kern="0" spc="30" dirty="0">
                <a:solidFill>
                  <a:srgbClr val="000000">
                    <a:alpha val="100000"/>
                  </a:srgbClr>
                </a:solidFill>
                <a:latin typeface="KaiTi"/>
                <a:ea typeface="KaiTi"/>
                <a:cs typeface="KaiTi"/>
              </a:rPr>
              <a:t>氨气</a:t>
            </a:r>
            <a:r>
              <a:rPr sz="1200" kern="0" spc="-32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NH</a:t>
            </a:r>
            <a:r>
              <a:rPr sz="1200" kern="0" spc="30" baseline="-4340" dirty="0">
                <a:solidFill>
                  <a:srgbClr val="000000">
                    <a:alpha val="100000"/>
                  </a:srgbClr>
                </a:solidFill>
                <a:latin typeface="Times New Roman"/>
                <a:ea typeface="Times New Roman"/>
                <a:cs typeface="Times New Roman"/>
              </a:rPr>
              <a:t>3</a:t>
            </a:r>
            <a:r>
              <a:rPr sz="1200" kern="0" spc="30" dirty="0">
                <a:solidFill>
                  <a:srgbClr val="000000">
                    <a:alpha val="100000"/>
                  </a:srgbClr>
                </a:solidFill>
                <a:latin typeface="Times New Roman"/>
                <a:ea typeface="Times New Roman"/>
                <a:cs typeface="Times New Roman"/>
              </a:rPr>
              <a:t>]</a:t>
            </a:r>
            <a:r>
              <a:rPr sz="1200" kern="0" spc="30" dirty="0">
                <a:solidFill>
                  <a:srgbClr val="000000">
                    <a:alpha val="100000"/>
                  </a:srgbClr>
                </a:solidFill>
                <a:latin typeface="KaiTi"/>
                <a:ea typeface="KaiTi"/>
                <a:cs typeface="KaiTi"/>
              </a:rPr>
              <a:t>和还原性气体</a:t>
            </a:r>
            <a:r>
              <a:rPr sz="1200" kern="0" spc="20" dirty="0">
                <a:solidFill>
                  <a:srgbClr val="000000">
                    <a:alpha val="100000"/>
                  </a:srgbClr>
                </a:solidFill>
                <a:latin typeface="Times New Roman"/>
                <a:ea typeface="Times New Roman"/>
                <a:cs typeface="Times New Roman"/>
              </a:rPr>
              <a:t>[H</a:t>
            </a:r>
            <a:r>
              <a:rPr sz="1200" kern="0" spc="20" baseline="-4340" dirty="0">
                <a:solidFill>
                  <a:srgbClr val="000000">
                    <a:alpha val="100000"/>
                  </a:srgbClr>
                </a:solidFill>
                <a:latin typeface="Times New Roman"/>
                <a:ea typeface="Times New Roman"/>
                <a:cs typeface="Times New Roman"/>
              </a:rPr>
              <a:t>2</a:t>
            </a:r>
            <a:r>
              <a:rPr sz="700" kern="0" spc="-9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Times New Roman"/>
                <a:ea typeface="Times New Roman"/>
                <a:cs typeface="Times New Roman"/>
              </a:rPr>
              <a:t>S]</a:t>
            </a:r>
            <a:r>
              <a:rPr sz="1200" kern="0" spc="-15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a:t>
            </a:r>
            <a:r>
              <a:rPr sz="1200" kern="0" spc="20" dirty="0">
                <a:solidFill>
                  <a:srgbClr val="000000">
                    <a:alpha val="100000"/>
                  </a:srgbClr>
                </a:solidFill>
                <a:latin typeface="Segoe UI Symbol"/>
                <a:ea typeface="Segoe UI Symbol"/>
                <a:cs typeface="Segoe UI Symbol"/>
              </a:rPr>
              <a:t>**</a:t>
            </a:r>
            <a:endParaRPr sz="1200" dirty="0">
              <a:latin typeface="Segoe UI Symbol"/>
              <a:ea typeface="Segoe UI Symbol"/>
              <a:cs typeface="Segoe UI Symbol"/>
            </a:endParaRPr>
          </a:p>
          <a:p>
            <a:pPr marL="13970" indent="1905" algn="l" rtl="0" eaLnBrk="0">
              <a:lnSpc>
                <a:spcPct val="140000"/>
              </a:lnSpc>
              <a:spcBef>
                <a:spcPts val="993"/>
              </a:spcBef>
              <a:tabLst/>
            </a:pPr>
            <a:r>
              <a:rPr sz="1200" kern="0" spc="-10" dirty="0">
                <a:solidFill>
                  <a:srgbClr val="000000">
                    <a:alpha val="100000"/>
                  </a:srgbClr>
                </a:solidFill>
                <a:latin typeface="Times New Roman"/>
                <a:ea typeface="Times New Roman"/>
                <a:cs typeface="Times New Roman"/>
              </a:rPr>
              <a:t>(3)  </a:t>
            </a:r>
            <a:r>
              <a:rPr sz="1200" kern="0" spc="-10" dirty="0">
                <a:solidFill>
                  <a:srgbClr val="000000">
                    <a:alpha val="100000"/>
                  </a:srgbClr>
                </a:solidFill>
                <a:latin typeface="KaiTi"/>
                <a:ea typeface="KaiTi"/>
                <a:cs typeface="KaiTi"/>
              </a:rPr>
              <a:t>脱水性：浓硫酸能够按水的组成比例脱去有</a:t>
            </a:r>
            <a:r>
              <a:rPr sz="1200" kern="0" spc="-20" dirty="0">
                <a:solidFill>
                  <a:srgbClr val="000000">
                    <a:alpha val="100000"/>
                  </a:srgbClr>
                </a:solidFill>
                <a:latin typeface="KaiTi"/>
                <a:ea typeface="KaiTi"/>
                <a:cs typeface="KaiTi"/>
              </a:rPr>
              <a:t>机物中的</a:t>
            </a:r>
            <a:r>
              <a:rPr sz="1200" kern="0" spc="-28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H</a:t>
            </a:r>
            <a:r>
              <a:rPr sz="1200" kern="0" spc="-17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a:t>
            </a:r>
            <a:r>
              <a:rPr sz="1200" kern="0" spc="-20" dirty="0">
                <a:solidFill>
                  <a:srgbClr val="000000">
                    <a:alpha val="100000"/>
                  </a:srgbClr>
                </a:solidFill>
                <a:latin typeface="Times New Roman"/>
                <a:ea typeface="Times New Roman"/>
                <a:cs typeface="Times New Roman"/>
              </a:rPr>
              <a:t>O</a:t>
            </a:r>
            <a:r>
              <a:rPr sz="1200" kern="0" spc="11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元素，生成黑色的炭，这个</a:t>
            </a:r>
            <a:r>
              <a:rPr sz="1200" kern="0" spc="-10" dirty="0">
                <a:solidFill>
                  <a:srgbClr val="000000">
                    <a:alpha val="100000"/>
                  </a:srgbClr>
                </a:solidFill>
                <a:latin typeface="KaiTi"/>
                <a:ea typeface="KaiTi"/>
                <a:cs typeface="KaiTi"/>
              </a:rPr>
              <a:t>过程叫做</a:t>
            </a:r>
            <a:r>
              <a:rPr sz="1200" kern="0" spc="-10"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KaiTi"/>
                <a:ea typeface="KaiTi"/>
                <a:cs typeface="KaiTi"/>
              </a:rPr>
              <a:t>炭化</a:t>
            </a:r>
            <a:r>
              <a:rPr sz="1200" kern="0" spc="-10"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KaiTi"/>
                <a:ea typeface="KaiTi"/>
                <a:cs typeface="KaiTi"/>
              </a:rPr>
              <a:t>。浓硫酸</a:t>
            </a:r>
            <a:r>
              <a:rPr sz="1200" kern="0" spc="-20" dirty="0">
                <a:solidFill>
                  <a:srgbClr val="000000">
                    <a:alpha val="100000"/>
                  </a:srgbClr>
                </a:solidFill>
                <a:latin typeface="KaiTi"/>
                <a:ea typeface="KaiTi"/>
                <a:cs typeface="KaiTi"/>
              </a:rPr>
              <a:t>对有机物有强烈的腐蚀性，如果皮肤上沾上浓硫酸，会引起严重的</a:t>
            </a:r>
            <a:r>
              <a:rPr sz="1200" kern="0" spc="-50" dirty="0">
                <a:solidFill>
                  <a:srgbClr val="000000">
                    <a:alpha val="100000"/>
                  </a:srgbClr>
                </a:solidFill>
                <a:latin typeface="KaiTi"/>
                <a:ea typeface="KaiTi"/>
                <a:cs typeface="KaiTi"/>
              </a:rPr>
              <a:t>灼伤。</a:t>
            </a:r>
            <a:endParaRPr sz="1200" dirty="0">
              <a:latin typeface="KaiTi"/>
              <a:ea typeface="KaiTi"/>
              <a:cs typeface="KaiTi"/>
            </a:endParaRPr>
          </a:p>
          <a:p>
            <a:pPr marL="16510" algn="l" rtl="0" eaLnBrk="0">
              <a:lnSpc>
                <a:spcPct val="90000"/>
              </a:lnSpc>
              <a:spcBef>
                <a:spcPts val="951"/>
              </a:spcBef>
              <a:tabLst/>
            </a:pPr>
            <a:r>
              <a:rPr sz="1200" kern="0" spc="-10" dirty="0">
                <a:solidFill>
                  <a:srgbClr val="000000">
                    <a:alpha val="100000"/>
                  </a:srgbClr>
                </a:solidFill>
                <a:latin typeface="Times New Roman"/>
                <a:ea typeface="Times New Roman"/>
                <a:cs typeface="Times New Roman"/>
              </a:rPr>
              <a:t>(4)  </a:t>
            </a:r>
            <a:r>
              <a:rPr sz="1200" kern="0" spc="-10" dirty="0">
                <a:solidFill>
                  <a:srgbClr val="000000">
                    <a:alpha val="100000"/>
                  </a:srgbClr>
                </a:solidFill>
                <a:latin typeface="KaiTi"/>
                <a:ea typeface="KaiTi"/>
                <a:cs typeface="KaiTi"/>
              </a:rPr>
              <a:t>氧化性：稀硫酸与不活泼金属</a:t>
            </a:r>
            <a:r>
              <a:rPr sz="1200" kern="0" spc="-10"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KaiTi"/>
                <a:ea typeface="KaiTi"/>
                <a:cs typeface="KaiTi"/>
              </a:rPr>
              <a:t>如</a:t>
            </a:r>
            <a:r>
              <a:rPr sz="1200" kern="0" spc="-20" dirty="0">
                <a:solidFill>
                  <a:srgbClr val="000000">
                    <a:alpha val="100000"/>
                  </a:srgbClr>
                </a:solidFill>
                <a:latin typeface="KaiTi"/>
                <a:ea typeface="KaiTi"/>
                <a:cs typeface="KaiTi"/>
              </a:rPr>
              <a:t>铜</a:t>
            </a:r>
            <a:r>
              <a:rPr sz="1200" kern="0" spc="-20" dirty="0">
                <a:solidFill>
                  <a:srgbClr val="000000">
                    <a:alpha val="100000"/>
                  </a:srgbClr>
                </a:solidFill>
                <a:latin typeface="Times New Roman"/>
                <a:ea typeface="Times New Roman"/>
                <a:cs typeface="Times New Roman"/>
              </a:rPr>
              <a:t>]</a:t>
            </a:r>
            <a:r>
              <a:rPr sz="1200" kern="0" spc="-20" dirty="0">
                <a:solidFill>
                  <a:srgbClr val="000000">
                    <a:alpha val="100000"/>
                  </a:srgbClr>
                </a:solidFill>
                <a:latin typeface="KaiTi"/>
                <a:ea typeface="KaiTi"/>
                <a:cs typeface="KaiTi"/>
              </a:rPr>
              <a:t>、非金属</a:t>
            </a:r>
            <a:r>
              <a:rPr sz="1200" kern="0" spc="-20" dirty="0">
                <a:solidFill>
                  <a:srgbClr val="000000">
                    <a:alpha val="100000"/>
                  </a:srgbClr>
                </a:solidFill>
                <a:latin typeface="Times New Roman"/>
                <a:ea typeface="Times New Roman"/>
                <a:cs typeface="Times New Roman"/>
              </a:rPr>
              <a:t>[</a:t>
            </a:r>
            <a:r>
              <a:rPr sz="1200" kern="0" spc="-20" dirty="0">
                <a:solidFill>
                  <a:srgbClr val="000000">
                    <a:alpha val="100000"/>
                  </a:srgbClr>
                </a:solidFill>
                <a:latin typeface="KaiTi"/>
                <a:ea typeface="KaiTi"/>
                <a:cs typeface="KaiTi"/>
              </a:rPr>
              <a:t>如碳</a:t>
            </a:r>
            <a:r>
              <a:rPr sz="1200" kern="0" spc="-20" dirty="0">
                <a:solidFill>
                  <a:srgbClr val="000000">
                    <a:alpha val="100000"/>
                  </a:srgbClr>
                </a:solidFill>
                <a:latin typeface="Times New Roman"/>
                <a:ea typeface="Times New Roman"/>
                <a:cs typeface="Times New Roman"/>
              </a:rPr>
              <a:t>]</a:t>
            </a:r>
            <a:r>
              <a:rPr sz="1200" kern="0" spc="-20" dirty="0">
                <a:solidFill>
                  <a:srgbClr val="000000">
                    <a:alpha val="100000"/>
                  </a:srgbClr>
                </a:solidFill>
                <a:latin typeface="KaiTi"/>
                <a:ea typeface="KaiTi"/>
                <a:cs typeface="KaiTi"/>
              </a:rPr>
              <a:t>不发生化学反应。</a:t>
            </a:r>
            <a:endParaRPr sz="1200" dirty="0">
              <a:latin typeface="KaiTi"/>
              <a:ea typeface="KaiTi"/>
              <a:cs typeface="KaiTi"/>
            </a:endParaRPr>
          </a:p>
          <a:p>
            <a:pPr algn="l" rtl="0" eaLnBrk="0">
              <a:lnSpc>
                <a:spcPct val="108000"/>
              </a:lnSpc>
              <a:tabLst/>
            </a:pPr>
            <a:endParaRPr sz="800" dirty="0">
              <a:latin typeface="Arial"/>
              <a:ea typeface="Arial"/>
              <a:cs typeface="Arial"/>
            </a:endParaRPr>
          </a:p>
          <a:p>
            <a:pPr algn="l" rtl="0" eaLnBrk="0">
              <a:lnSpc>
                <a:spcPct val="6075"/>
              </a:lnSpc>
              <a:tabLst/>
            </a:pPr>
            <a:endParaRPr sz="100" dirty="0">
              <a:latin typeface="Arial"/>
              <a:ea typeface="Arial"/>
              <a:cs typeface="Arial"/>
            </a:endParaRPr>
          </a:p>
          <a:p>
            <a:pPr marL="22860" algn="l" rtl="0" eaLnBrk="0">
              <a:lnSpc>
                <a:spcPct val="86000"/>
              </a:lnSpc>
              <a:tabLst/>
            </a:pPr>
            <a:r>
              <a:rPr sz="1200" kern="0" spc="0" dirty="0">
                <a:solidFill>
                  <a:srgbClr val="000000">
                    <a:alpha val="100000"/>
                  </a:srgbClr>
                </a:solidFill>
                <a:latin typeface="Wingdings"/>
                <a:ea typeface="Wingdings"/>
                <a:cs typeface="Wingdings"/>
              </a:rPr>
              <a:t>l </a:t>
            </a:r>
            <a:r>
              <a:rPr sz="1200" kern="0" spc="0" dirty="0">
                <a:solidFill>
                  <a:srgbClr val="000000">
                    <a:alpha val="100000"/>
                  </a:srgbClr>
                </a:solidFill>
                <a:latin typeface="KaiTi"/>
                <a:ea typeface="KaiTi"/>
                <a:cs typeface="KaiTi"/>
              </a:rPr>
              <a:t>浓硫酸在加热条件下，能</a:t>
            </a:r>
            <a:r>
              <a:rPr sz="1200" kern="0" spc="-10" dirty="0">
                <a:solidFill>
                  <a:srgbClr val="000000">
                    <a:alpha val="100000"/>
                  </a:srgbClr>
                </a:solidFill>
                <a:latin typeface="KaiTi"/>
                <a:ea typeface="KaiTi"/>
                <a:cs typeface="KaiTi"/>
              </a:rPr>
              <a:t>与绝大部分金属发生反应</a:t>
            </a:r>
            <a:endParaRPr sz="1200" dirty="0">
              <a:latin typeface="KaiTi"/>
              <a:ea typeface="KaiTi"/>
              <a:cs typeface="KaiTi"/>
            </a:endParaRPr>
          </a:p>
        </p:txBody>
      </p:sp>
      <p:sp>
        <p:nvSpPr>
          <p:cNvPr id="830" name="textbox 830"/>
          <p:cNvSpPr/>
          <p:nvPr/>
        </p:nvSpPr>
        <p:spPr>
          <a:xfrm>
            <a:off x="2339442" y="6550491"/>
            <a:ext cx="5961380" cy="2567305"/>
          </a:xfrm>
          <a:prstGeom prst="rect">
            <a:avLst/>
          </a:prstGeom>
          <a:noFill/>
          <a:ln w="0" cap="flat">
            <a:noFill/>
            <a:prstDash val="solid"/>
            <a:miter lim="0"/>
          </a:ln>
        </p:spPr>
        <p:txBody>
          <a:bodyPr vert="horz" wrap="square" lIns="0" tIns="0" rIns="0" bIns="0"/>
          <a:lstStyle/>
          <a:p>
            <a:pPr algn="l" rtl="0" eaLnBrk="0">
              <a:lnSpc>
                <a:spcPct val="77995"/>
              </a:lnSpc>
              <a:tabLst/>
            </a:pPr>
            <a:endParaRPr sz="100" dirty="0">
              <a:latin typeface="Arial"/>
              <a:ea typeface="Arial"/>
              <a:cs typeface="Arial"/>
            </a:endParaRPr>
          </a:p>
          <a:p>
            <a:pPr marL="678180" algn="l" rtl="0" eaLnBrk="0">
              <a:lnSpc>
                <a:spcPct val="91000"/>
              </a:lnSpc>
              <a:tabLst/>
            </a:pPr>
            <a:r>
              <a:rPr sz="1100" kern="0" spc="0" dirty="0">
                <a:solidFill>
                  <a:srgbClr val="538135">
                    <a:alpha val="100000"/>
                  </a:srgbClr>
                </a:solidFill>
                <a:latin typeface="Times New Roman"/>
                <a:ea typeface="Times New Roman"/>
                <a:cs typeface="Times New Roman"/>
              </a:rPr>
              <a:t>H</a:t>
            </a:r>
            <a:r>
              <a:rPr sz="1000" kern="0" spc="0" baseline="-5208" dirty="0">
                <a:solidFill>
                  <a:srgbClr val="538135">
                    <a:alpha val="100000"/>
                  </a:srgbClr>
                </a:solidFill>
                <a:latin typeface="Times New Roman"/>
                <a:ea typeface="Times New Roman"/>
                <a:cs typeface="Times New Roman"/>
              </a:rPr>
              <a:t>2</a:t>
            </a:r>
            <a:r>
              <a:rPr sz="1100" kern="0" spc="0" dirty="0">
                <a:solidFill>
                  <a:srgbClr val="538135">
                    <a:alpha val="100000"/>
                  </a:srgbClr>
                </a:solidFill>
                <a:latin typeface="Times New Roman"/>
                <a:ea typeface="Times New Roman"/>
                <a:cs typeface="Times New Roman"/>
              </a:rPr>
              <a:t>SO</a:t>
            </a:r>
            <a:r>
              <a:rPr sz="1000" kern="0" spc="0" baseline="-5208" dirty="0">
                <a:solidFill>
                  <a:srgbClr val="538135">
                    <a:alpha val="100000"/>
                  </a:srgbClr>
                </a:solidFill>
                <a:latin typeface="Times New Roman"/>
                <a:ea typeface="Times New Roman"/>
                <a:cs typeface="Times New Roman"/>
              </a:rPr>
              <a:t>4</a:t>
            </a:r>
            <a:r>
              <a:rPr sz="1100" kern="0" spc="0" dirty="0">
                <a:solidFill>
                  <a:srgbClr val="538135">
                    <a:alpha val="100000"/>
                  </a:srgbClr>
                </a:solidFill>
                <a:latin typeface="KaiTi"/>
                <a:ea typeface="KaiTi"/>
                <a:cs typeface="KaiTi"/>
              </a:rPr>
              <a:t>：硫酸</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C</a:t>
            </a:r>
            <a:r>
              <a:rPr sz="1100" kern="0" spc="0" dirty="0">
                <a:solidFill>
                  <a:srgbClr val="538135">
                    <a:alpha val="100000"/>
                  </a:srgbClr>
                </a:solidFill>
                <a:latin typeface="KaiTi"/>
                <a:ea typeface="KaiTi"/>
                <a:cs typeface="KaiTi"/>
              </a:rPr>
              <a:t>：碳</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CO</a:t>
            </a:r>
            <a:r>
              <a:rPr sz="1000" kern="0" spc="0" baseline="-5208" dirty="0">
                <a:solidFill>
                  <a:srgbClr val="538135">
                    <a:alpha val="100000"/>
                  </a:srgbClr>
                </a:solidFill>
                <a:latin typeface="Times New Roman"/>
                <a:ea typeface="Times New Roman"/>
                <a:cs typeface="Times New Roman"/>
              </a:rPr>
              <a:t>2</a:t>
            </a:r>
            <a:r>
              <a:rPr sz="1100" kern="0" spc="0" dirty="0">
                <a:solidFill>
                  <a:srgbClr val="538135">
                    <a:alpha val="100000"/>
                  </a:srgbClr>
                </a:solidFill>
                <a:latin typeface="KaiTi"/>
                <a:ea typeface="KaiTi"/>
                <a:cs typeface="KaiTi"/>
              </a:rPr>
              <a:t>：二氧化碳</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H</a:t>
            </a:r>
            <a:r>
              <a:rPr sz="1000" kern="0" spc="0" baseline="-5208" dirty="0">
                <a:solidFill>
                  <a:srgbClr val="538135">
                    <a:alpha val="100000"/>
                  </a:srgbClr>
                </a:solidFill>
                <a:latin typeface="Times New Roman"/>
                <a:ea typeface="Times New Roman"/>
                <a:cs typeface="Times New Roman"/>
              </a:rPr>
              <a:t>2</a:t>
            </a:r>
            <a:r>
              <a:rPr sz="1100" kern="0" spc="0" dirty="0">
                <a:solidFill>
                  <a:srgbClr val="538135">
                    <a:alpha val="100000"/>
                  </a:srgbClr>
                </a:solidFill>
                <a:latin typeface="Times New Roman"/>
                <a:ea typeface="Times New Roman"/>
                <a:cs typeface="Times New Roman"/>
              </a:rPr>
              <a:t>O</a:t>
            </a:r>
            <a:r>
              <a:rPr sz="1100" kern="0" spc="0" dirty="0">
                <a:solidFill>
                  <a:srgbClr val="538135">
                    <a:alpha val="100000"/>
                  </a:srgbClr>
                </a:solidFill>
                <a:latin typeface="KaiTi"/>
                <a:ea typeface="KaiTi"/>
                <a:cs typeface="KaiTi"/>
              </a:rPr>
              <a:t>：水</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SO</a:t>
            </a:r>
            <a:r>
              <a:rPr sz="1000" kern="0" spc="0" baseline="-5208" dirty="0">
                <a:solidFill>
                  <a:srgbClr val="538135">
                    <a:alpha val="100000"/>
                  </a:srgbClr>
                </a:solidFill>
                <a:latin typeface="Times New Roman"/>
                <a:ea typeface="Times New Roman"/>
                <a:cs typeface="Times New Roman"/>
              </a:rPr>
              <a:t>2</a:t>
            </a:r>
            <a:r>
              <a:rPr sz="1100" kern="0" spc="0" dirty="0">
                <a:solidFill>
                  <a:srgbClr val="538135">
                    <a:alpha val="100000"/>
                  </a:srgbClr>
                </a:solidFill>
                <a:latin typeface="KaiTi"/>
                <a:ea typeface="KaiTi"/>
                <a:cs typeface="KaiTi"/>
              </a:rPr>
              <a:t>：二氧化硫</a:t>
            </a:r>
            <a:endParaRPr sz="1100" dirty="0">
              <a:latin typeface="KaiTi"/>
              <a:ea typeface="KaiTi"/>
              <a:cs typeface="KaiTi"/>
            </a:endParaRPr>
          </a:p>
          <a:p>
            <a:pPr marL="20955" algn="l" rtl="0" eaLnBrk="0">
              <a:lnSpc>
                <a:spcPct val="90000"/>
              </a:lnSpc>
              <a:spcBef>
                <a:spcPts val="949"/>
              </a:spcBef>
              <a:tabLst/>
            </a:pPr>
            <a:r>
              <a:rPr sz="1200" kern="0" spc="-20" dirty="0">
                <a:solidFill>
                  <a:srgbClr val="000000">
                    <a:alpha val="100000"/>
                  </a:srgbClr>
                </a:solidFill>
                <a:latin typeface="Wingdings"/>
                <a:ea typeface="Wingdings"/>
                <a:cs typeface="Wingdings"/>
              </a:rPr>
              <a:t>l </a:t>
            </a:r>
            <a:r>
              <a:rPr sz="1200" kern="0" spc="-20" dirty="0">
                <a:solidFill>
                  <a:srgbClr val="000000">
                    <a:alpha val="100000"/>
                  </a:srgbClr>
                </a:solidFill>
                <a:latin typeface="KaiTi"/>
                <a:ea typeface="KaiTi"/>
                <a:cs typeface="KaiTi"/>
              </a:rPr>
              <a:t>常温下，浓硫酸与铁</a:t>
            </a:r>
            <a:r>
              <a:rPr sz="1200" kern="0" spc="-20" dirty="0">
                <a:solidFill>
                  <a:srgbClr val="000000">
                    <a:alpha val="100000"/>
                  </a:srgbClr>
                </a:solidFill>
                <a:latin typeface="Times New Roman"/>
                <a:ea typeface="Times New Roman"/>
                <a:cs typeface="Times New Roman"/>
              </a:rPr>
              <a:t>[Fe]</a:t>
            </a:r>
            <a:r>
              <a:rPr sz="1200" kern="0" spc="-20" dirty="0">
                <a:solidFill>
                  <a:srgbClr val="000000">
                    <a:alpha val="100000"/>
                  </a:srgbClr>
                </a:solidFill>
                <a:latin typeface="KaiTi"/>
                <a:ea typeface="KaiTi"/>
                <a:cs typeface="KaiTi"/>
              </a:rPr>
              <a:t>、铝</a:t>
            </a:r>
            <a:r>
              <a:rPr sz="1200" kern="0" spc="-20" dirty="0">
                <a:solidFill>
                  <a:srgbClr val="000000">
                    <a:alpha val="100000"/>
                  </a:srgbClr>
                </a:solidFill>
                <a:latin typeface="Times New Roman"/>
                <a:ea typeface="Times New Roman"/>
                <a:cs typeface="Times New Roman"/>
              </a:rPr>
              <a:t>[Al]</a:t>
            </a:r>
            <a:r>
              <a:rPr sz="1200" kern="0" spc="-20" dirty="0">
                <a:solidFill>
                  <a:srgbClr val="000000">
                    <a:alpha val="100000"/>
                  </a:srgbClr>
                </a:solidFill>
                <a:latin typeface="KaiTi"/>
                <a:ea typeface="KaiTi"/>
                <a:cs typeface="KaiTi"/>
              </a:rPr>
              <a:t>接触时，能够使金属表面形成一薄层的致密氧化膜</a:t>
            </a:r>
            <a:r>
              <a:rPr sz="1200" kern="0" spc="-30" dirty="0">
                <a:solidFill>
                  <a:srgbClr val="000000">
                    <a:alpha val="100000"/>
                  </a:srgbClr>
                </a:solidFill>
                <a:latin typeface="KaiTi"/>
                <a:ea typeface="KaiTi"/>
                <a:cs typeface="KaiTi"/>
              </a:rPr>
              <a:t>，</a:t>
            </a:r>
            <a:endParaRPr sz="1200" dirty="0">
              <a:latin typeface="KaiTi"/>
              <a:ea typeface="KaiTi"/>
              <a:cs typeface="KaiTi"/>
            </a:endParaRPr>
          </a:p>
          <a:p>
            <a:pPr marL="277495" indent="1905" algn="l" rtl="0" eaLnBrk="0">
              <a:lnSpc>
                <a:spcPct val="170000"/>
              </a:lnSpc>
              <a:spcBef>
                <a:spcPts val="14"/>
              </a:spcBef>
              <a:tabLst/>
            </a:pPr>
            <a:r>
              <a:rPr sz="1200" kern="0" spc="0" dirty="0">
                <a:solidFill>
                  <a:srgbClr val="000000">
                    <a:alpha val="100000"/>
                  </a:srgbClr>
                </a:solidFill>
                <a:latin typeface="KaiTi"/>
                <a:ea typeface="KaiTi"/>
                <a:cs typeface="KaiTi"/>
              </a:rPr>
              <a:t>从而阻止内部的金属继续与硫酸发生反应的现象，称为钝化现象。冷的浓</a:t>
            </a:r>
            <a:r>
              <a:rPr sz="1200" kern="0" spc="-10" dirty="0">
                <a:solidFill>
                  <a:srgbClr val="000000">
                    <a:alpha val="100000"/>
                  </a:srgbClr>
                </a:solidFill>
                <a:latin typeface="KaiTi"/>
                <a:ea typeface="KaiTi"/>
                <a:cs typeface="KaiTi"/>
              </a:rPr>
              <a:t>硫酸可以用</a:t>
            </a:r>
            <a:r>
              <a:rPr sz="1200" kern="0" spc="0" dirty="0">
                <a:solidFill>
                  <a:srgbClr val="000000">
                    <a:alpha val="100000"/>
                  </a:srgbClr>
                </a:solidFill>
                <a:latin typeface="KaiTi"/>
                <a:ea typeface="KaiTi"/>
                <a:cs typeface="KaiTi"/>
              </a:rPr>
              <a:t>铁或者铝的容器储存。</a:t>
            </a:r>
            <a:r>
              <a:rPr sz="1200" kern="0" spc="480" dirty="0">
                <a:solidFill>
                  <a:srgbClr val="000000">
                    <a:alpha val="100000"/>
                  </a:srgbClr>
                </a:solidFill>
                <a:latin typeface="Segoe UI Symbol"/>
                <a:ea typeface="Segoe UI Symbol"/>
                <a:cs typeface="Segoe UI Symbol"/>
              </a:rPr>
              <a:t>****</a:t>
            </a:r>
            <a:endParaRPr sz="1200" dirty="0">
              <a:latin typeface="Segoe UI Symbol"/>
              <a:ea typeface="Segoe UI Symbol"/>
              <a:cs typeface="Segoe UI Symbol"/>
            </a:endParaRPr>
          </a:p>
          <a:p>
            <a:pPr marL="14605" algn="l" rtl="0" eaLnBrk="0">
              <a:lnSpc>
                <a:spcPct val="90000"/>
              </a:lnSpc>
              <a:spcBef>
                <a:spcPts val="914"/>
              </a:spcBef>
              <a:tabLst/>
            </a:pPr>
            <a:r>
              <a:rPr sz="1200" kern="0" spc="0" dirty="0">
                <a:solidFill>
                  <a:srgbClr val="0101FF">
                    <a:alpha val="100000"/>
                  </a:srgbClr>
                </a:solidFill>
                <a:latin typeface="Times New Roman"/>
                <a:ea typeface="Times New Roman"/>
                <a:cs typeface="Times New Roman"/>
              </a:rPr>
              <a:t>9-3-3  </a:t>
            </a:r>
            <a:r>
              <a:rPr sz="1200" kern="0" spc="0" dirty="0">
                <a:solidFill>
                  <a:srgbClr val="0101FF">
                    <a:alpha val="100000"/>
                  </a:srgbClr>
                </a:solidFill>
                <a:latin typeface="KaiTi"/>
                <a:ea typeface="KaiTi"/>
                <a:cs typeface="KaiTi"/>
              </a:rPr>
              <a:t>硫酸</a:t>
            </a:r>
            <a:r>
              <a:rPr sz="1200" kern="0" spc="-10" dirty="0">
                <a:solidFill>
                  <a:srgbClr val="0101FF">
                    <a:alpha val="100000"/>
                  </a:srgbClr>
                </a:solidFill>
                <a:latin typeface="KaiTi"/>
                <a:ea typeface="KaiTi"/>
                <a:cs typeface="KaiTi"/>
              </a:rPr>
              <a:t>根离子的检验</a:t>
            </a:r>
            <a:endParaRPr sz="1200" dirty="0">
              <a:latin typeface="KaiTi"/>
              <a:ea typeface="KaiTi"/>
              <a:cs typeface="KaiTi"/>
            </a:endParaRPr>
          </a:p>
          <a:p>
            <a:pPr marL="12700" indent="312420" algn="l" rtl="0" eaLnBrk="0">
              <a:lnSpc>
                <a:spcPct val="157000"/>
              </a:lnSpc>
              <a:spcBef>
                <a:spcPts val="205"/>
              </a:spcBef>
              <a:tabLst/>
            </a:pPr>
            <a:r>
              <a:rPr sz="1200" kern="0" spc="0" dirty="0">
                <a:solidFill>
                  <a:srgbClr val="000000">
                    <a:alpha val="100000"/>
                  </a:srgbClr>
                </a:solidFill>
                <a:latin typeface="KaiTi"/>
                <a:ea typeface="KaiTi"/>
                <a:cs typeface="KaiTi"/>
              </a:rPr>
              <a:t>实验室中检验溶液中是否含有</a:t>
            </a:r>
            <a:r>
              <a:rPr sz="1200" kern="0" spc="-23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SO</a:t>
            </a:r>
            <a:r>
              <a:rPr sz="1200" kern="0" spc="0" baseline="-8681" dirty="0">
                <a:solidFill>
                  <a:srgbClr val="000000">
                    <a:alpha val="100000"/>
                  </a:srgbClr>
                </a:solidFill>
                <a:latin typeface="Times New Roman"/>
                <a:ea typeface="Times New Roman"/>
                <a:cs typeface="Times New Roman"/>
              </a:rPr>
              <a:t>4</a:t>
            </a:r>
            <a:r>
              <a:rPr sz="800" kern="0" spc="0" dirty="0">
                <a:solidFill>
                  <a:srgbClr val="000000">
                    <a:alpha val="100000"/>
                  </a:srgbClr>
                </a:solidFill>
                <a:latin typeface="Times New Roman"/>
                <a:ea typeface="Times New Roman"/>
                <a:cs typeface="Times New Roman"/>
              </a:rPr>
              <a:t>2-</a:t>
            </a:r>
            <a:r>
              <a:rPr sz="1200" kern="0" spc="0" dirty="0">
                <a:solidFill>
                  <a:srgbClr val="000000">
                    <a:alpha val="100000"/>
                  </a:srgbClr>
                </a:solidFill>
                <a:latin typeface="KaiTi"/>
                <a:ea typeface="KaiTi"/>
                <a:cs typeface="KaiTi"/>
              </a:rPr>
              <a:t>的方法：先用</a:t>
            </a:r>
            <a:r>
              <a:rPr sz="1200" b="1" u="sng" kern="0" spc="0" dirty="0">
                <a:solidFill>
                  <a:srgbClr val="EE0000">
                    <a:alpha val="100000"/>
                  </a:srgbClr>
                </a:solidFill>
                <a:latin typeface="KaiTi"/>
                <a:ea typeface="KaiTi"/>
                <a:cs typeface="KaiTi"/>
              </a:rPr>
              <a:t>盐酸</a:t>
            </a:r>
            <a:r>
              <a:rPr sz="1200" kern="0" spc="0" dirty="0">
                <a:solidFill>
                  <a:srgbClr val="000000">
                    <a:alpha val="100000"/>
                  </a:srgbClr>
                </a:solidFill>
                <a:latin typeface="KaiTi"/>
                <a:ea typeface="KaiTi"/>
                <a:cs typeface="KaiTi"/>
              </a:rPr>
              <a:t>把溶液酸化</a:t>
            </a:r>
            <a:r>
              <a:rPr sz="1200" kern="0" spc="-10" dirty="0">
                <a:solidFill>
                  <a:srgbClr val="000000">
                    <a:alpha val="100000"/>
                  </a:srgbClr>
                </a:solidFill>
                <a:latin typeface="KaiTi"/>
                <a:ea typeface="KaiTi"/>
                <a:cs typeface="KaiTi"/>
              </a:rPr>
              <a:t>，以排除</a:t>
            </a:r>
            <a:r>
              <a:rPr sz="1200" kern="0" spc="-25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CO</a:t>
            </a:r>
            <a:r>
              <a:rPr sz="1200" kern="0" spc="-10" baseline="-8681" dirty="0">
                <a:solidFill>
                  <a:srgbClr val="000000">
                    <a:alpha val="100000"/>
                  </a:srgbClr>
                </a:solidFill>
                <a:latin typeface="Times New Roman"/>
                <a:ea typeface="Times New Roman"/>
                <a:cs typeface="Times New Roman"/>
              </a:rPr>
              <a:t>3</a:t>
            </a:r>
            <a:r>
              <a:rPr sz="1200" kern="0" spc="-10" baseline="4340" dirty="0">
                <a:solidFill>
                  <a:srgbClr val="000000">
                    <a:alpha val="100000"/>
                  </a:srgbClr>
                </a:solidFill>
                <a:latin typeface="Times New Roman"/>
                <a:ea typeface="Times New Roman"/>
                <a:cs typeface="Times New Roman"/>
              </a:rPr>
              <a:t>2-</a:t>
            </a:r>
            <a:r>
              <a:rPr sz="1800" kern="0" spc="-10" baseline="2893" dirty="0">
                <a:solidFill>
                  <a:srgbClr val="000000">
                    <a:alpha val="100000"/>
                  </a:srgbClr>
                </a:solidFill>
                <a:latin typeface="KaiTi"/>
                <a:ea typeface="KaiTi"/>
                <a:cs typeface="KaiTi"/>
              </a:rPr>
              <a:t>的干</a:t>
            </a:r>
            <a:r>
              <a:rPr sz="1200" kern="0" spc="-10" dirty="0">
                <a:solidFill>
                  <a:srgbClr val="000000">
                    <a:alpha val="100000"/>
                  </a:srgbClr>
                </a:solidFill>
                <a:latin typeface="KaiTi"/>
                <a:ea typeface="KaiTi"/>
                <a:cs typeface="KaiTi"/>
              </a:rPr>
              <a:t>扰，再加入</a:t>
            </a:r>
            <a:r>
              <a:rPr sz="1200" kern="0" spc="-280" dirty="0">
                <a:solidFill>
                  <a:srgbClr val="000000">
                    <a:alpha val="100000"/>
                  </a:srgbClr>
                </a:solidFill>
                <a:latin typeface="KaiTi"/>
                <a:ea typeface="KaiTi"/>
                <a:cs typeface="KaiTi"/>
              </a:rPr>
              <a:t> </a:t>
            </a:r>
            <a:r>
              <a:rPr sz="1200" b="1" u="sng" kern="0" spc="-10" dirty="0">
                <a:solidFill>
                  <a:srgbClr val="EE0000">
                    <a:alpha val="100000"/>
                  </a:srgbClr>
                </a:solidFill>
                <a:latin typeface="Times New Roman"/>
                <a:ea typeface="Times New Roman"/>
                <a:cs typeface="Times New Roman"/>
              </a:rPr>
              <a:t>Ba(NO</a:t>
            </a:r>
            <a:r>
              <a:rPr sz="800" b="1" u="sng" kern="0" spc="-10" dirty="0">
                <a:solidFill>
                  <a:srgbClr val="EE0000">
                    <a:alpha val="100000"/>
                  </a:srgbClr>
                </a:solidFill>
                <a:latin typeface="Times New Roman"/>
                <a:ea typeface="Times New Roman"/>
                <a:cs typeface="Times New Roman"/>
              </a:rPr>
              <a:t>3</a:t>
            </a:r>
            <a:r>
              <a:rPr sz="1200" b="1" u="sng" kern="0" spc="-10" dirty="0">
                <a:solidFill>
                  <a:srgbClr val="EE0000">
                    <a:alpha val="100000"/>
                  </a:srgbClr>
                </a:solidFill>
                <a:latin typeface="Times New Roman"/>
                <a:ea typeface="Times New Roman"/>
                <a:cs typeface="Times New Roman"/>
              </a:rPr>
              <a:t>)</a:t>
            </a:r>
            <a:r>
              <a:rPr sz="800" b="1" u="sng" kern="0" spc="-10" dirty="0">
                <a:solidFill>
                  <a:srgbClr val="EE0000">
                    <a:alpha val="100000"/>
                  </a:srgbClr>
                </a:solidFill>
                <a:latin typeface="Times New Roman"/>
                <a:ea typeface="Times New Roman"/>
                <a:cs typeface="Times New Roman"/>
              </a:rPr>
              <a:t>2</a:t>
            </a:r>
            <a:r>
              <a:rPr sz="800" b="1" u="sng" kern="0" spc="90" dirty="0">
                <a:solidFill>
                  <a:srgbClr val="EE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或</a:t>
            </a:r>
            <a:r>
              <a:rPr sz="1200" kern="0" spc="-280" dirty="0">
                <a:solidFill>
                  <a:srgbClr val="000000">
                    <a:alpha val="100000"/>
                  </a:srgbClr>
                </a:solidFill>
                <a:latin typeface="KaiTi"/>
                <a:ea typeface="KaiTi"/>
                <a:cs typeface="KaiTi"/>
              </a:rPr>
              <a:t> </a:t>
            </a:r>
            <a:r>
              <a:rPr sz="1200" b="1" u="sng" kern="0" spc="-10" dirty="0">
                <a:solidFill>
                  <a:srgbClr val="EE0000">
                    <a:alpha val="100000"/>
                  </a:srgbClr>
                </a:solidFill>
                <a:latin typeface="Times New Roman"/>
                <a:ea typeface="Times New Roman"/>
                <a:cs typeface="Times New Roman"/>
              </a:rPr>
              <a:t>BaCl</a:t>
            </a:r>
            <a:r>
              <a:rPr sz="800" b="1" u="sng" kern="0" spc="-10" dirty="0">
                <a:solidFill>
                  <a:srgbClr val="EE0000">
                    <a:alpha val="100000"/>
                  </a:srgbClr>
                </a:solidFill>
                <a:latin typeface="Times New Roman"/>
                <a:ea typeface="Times New Roman"/>
                <a:cs typeface="Times New Roman"/>
              </a:rPr>
              <a:t>2</a:t>
            </a:r>
            <a:r>
              <a:rPr sz="800" b="1" kern="0" spc="-60" dirty="0">
                <a:solidFill>
                  <a:srgbClr val="EE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，有白色沉淀生成，即有</a:t>
            </a:r>
            <a:r>
              <a:rPr sz="1200" kern="0" spc="-22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SO</a:t>
            </a:r>
            <a:r>
              <a:rPr sz="800" kern="0" spc="-10" dirty="0">
                <a:solidFill>
                  <a:srgbClr val="000000">
                    <a:alpha val="100000"/>
                  </a:srgbClr>
                </a:solidFill>
                <a:latin typeface="Times New Roman"/>
                <a:ea typeface="Times New Roman"/>
                <a:cs typeface="Times New Roman"/>
              </a:rPr>
              <a:t>4</a:t>
            </a:r>
            <a:r>
              <a:rPr sz="1200" kern="0" spc="-10" baseline="43406"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KaiTi"/>
                <a:ea typeface="KaiTi"/>
                <a:cs typeface="KaiTi"/>
              </a:rPr>
              <a:t>。</a:t>
            </a:r>
            <a:endParaRPr sz="1200" dirty="0">
              <a:latin typeface="KaiTi"/>
              <a:ea typeface="KaiTi"/>
              <a:cs typeface="KaiTi"/>
            </a:endParaRPr>
          </a:p>
          <a:p>
            <a:pPr marL="319405" algn="l" rtl="0" eaLnBrk="0">
              <a:lnSpc>
                <a:spcPct val="90000"/>
              </a:lnSpc>
              <a:spcBef>
                <a:spcPts val="1058"/>
              </a:spcBef>
              <a:tabLst/>
            </a:pPr>
            <a:r>
              <a:rPr sz="1200" kern="0" spc="-10" dirty="0">
                <a:solidFill>
                  <a:srgbClr val="000000">
                    <a:alpha val="100000"/>
                  </a:srgbClr>
                </a:solidFill>
                <a:latin typeface="Times New Roman"/>
                <a:ea typeface="Times New Roman"/>
                <a:cs typeface="Times New Roman"/>
              </a:rPr>
              <a:t>(1)  </a:t>
            </a:r>
            <a:r>
              <a:rPr sz="1200" kern="0" spc="-10" dirty="0">
                <a:solidFill>
                  <a:srgbClr val="000000">
                    <a:alpha val="100000"/>
                  </a:srgbClr>
                </a:solidFill>
                <a:latin typeface="KaiTi"/>
                <a:ea typeface="KaiTi"/>
                <a:cs typeface="KaiTi"/>
              </a:rPr>
              <a:t>需要试剂：</a:t>
            </a:r>
            <a:r>
              <a:rPr sz="1200" b="1" kern="0" spc="-10" dirty="0">
                <a:solidFill>
                  <a:srgbClr val="EE0000">
                    <a:alpha val="100000"/>
                  </a:srgbClr>
                </a:solidFill>
                <a:latin typeface="KaiTi"/>
                <a:ea typeface="KaiTi"/>
                <a:cs typeface="KaiTi"/>
              </a:rPr>
              <a:t>盐酸</a:t>
            </a:r>
            <a:r>
              <a:rPr sz="1200" kern="0" spc="-10" dirty="0">
                <a:solidFill>
                  <a:srgbClr val="EE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  </a:t>
            </a:r>
            <a:r>
              <a:rPr sz="1200" b="1" u="sng" kern="0" spc="20" dirty="0">
                <a:solidFill>
                  <a:srgbClr val="EE0000">
                    <a:alpha val="100000"/>
                  </a:srgbClr>
                </a:solidFill>
                <a:latin typeface="Times New Roman"/>
                <a:ea typeface="Times New Roman"/>
                <a:cs typeface="Times New Roman"/>
              </a:rPr>
              <a:t>  </a:t>
            </a:r>
            <a:r>
              <a:rPr sz="1200" b="1" u="sng" kern="0" spc="-10" dirty="0">
                <a:solidFill>
                  <a:srgbClr val="EE0000">
                    <a:alpha val="100000"/>
                  </a:srgbClr>
                </a:solidFill>
                <a:latin typeface="Times New Roman"/>
                <a:ea typeface="Times New Roman"/>
                <a:cs typeface="Times New Roman"/>
              </a:rPr>
              <a:t>Ba(NO</a:t>
            </a:r>
            <a:r>
              <a:rPr sz="800" b="1" u="sng" kern="0" spc="-10" dirty="0">
                <a:solidFill>
                  <a:srgbClr val="EE0000">
                    <a:alpha val="100000"/>
                  </a:srgbClr>
                </a:solidFill>
                <a:latin typeface="Times New Roman"/>
                <a:ea typeface="Times New Roman"/>
                <a:cs typeface="Times New Roman"/>
              </a:rPr>
              <a:t>3</a:t>
            </a:r>
            <a:r>
              <a:rPr sz="1200" b="1" u="sng" kern="0" spc="-10" dirty="0">
                <a:solidFill>
                  <a:srgbClr val="EE0000">
                    <a:alpha val="100000"/>
                  </a:srgbClr>
                </a:solidFill>
                <a:latin typeface="Times New Roman"/>
                <a:ea typeface="Times New Roman"/>
                <a:cs typeface="Times New Roman"/>
              </a:rPr>
              <a:t>)</a:t>
            </a:r>
            <a:r>
              <a:rPr sz="800" b="1" u="sng" kern="0" spc="-10" dirty="0">
                <a:solidFill>
                  <a:srgbClr val="EE0000">
                    <a:alpha val="100000"/>
                  </a:srgbClr>
                </a:solidFill>
                <a:latin typeface="Times New Roman"/>
                <a:ea typeface="Times New Roman"/>
                <a:cs typeface="Times New Roman"/>
              </a:rPr>
              <a:t>2</a:t>
            </a:r>
            <a:r>
              <a:rPr sz="800" b="1" u="sng" kern="0" spc="90" dirty="0">
                <a:solidFill>
                  <a:srgbClr val="EE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或</a:t>
            </a:r>
            <a:r>
              <a:rPr sz="1200" kern="0" spc="-270" dirty="0">
                <a:solidFill>
                  <a:srgbClr val="000000">
                    <a:alpha val="100000"/>
                  </a:srgbClr>
                </a:solidFill>
                <a:latin typeface="KaiTi"/>
                <a:ea typeface="KaiTi"/>
                <a:cs typeface="KaiTi"/>
              </a:rPr>
              <a:t> </a:t>
            </a:r>
            <a:r>
              <a:rPr sz="1200" b="1" u="sng" kern="0" spc="-10" dirty="0">
                <a:solidFill>
                  <a:srgbClr val="EE0000">
                    <a:alpha val="100000"/>
                  </a:srgbClr>
                </a:solidFill>
                <a:latin typeface="Times New Roman"/>
                <a:ea typeface="Times New Roman"/>
                <a:cs typeface="Times New Roman"/>
              </a:rPr>
              <a:t>BaCl</a:t>
            </a:r>
            <a:r>
              <a:rPr sz="800" b="1" u="sng" kern="0" spc="-10" dirty="0">
                <a:solidFill>
                  <a:srgbClr val="EE0000">
                    <a:alpha val="100000"/>
                  </a:srgbClr>
                </a:solidFill>
                <a:latin typeface="Times New Roman"/>
                <a:ea typeface="Times New Roman"/>
                <a:cs typeface="Times New Roman"/>
              </a:rPr>
              <a:t>2</a:t>
            </a:r>
            <a:r>
              <a:rPr sz="800" b="1" kern="0" spc="-10" dirty="0">
                <a:solidFill>
                  <a:srgbClr val="EE0000">
                    <a:alpha val="100000"/>
                  </a:srgbClr>
                </a:solidFill>
                <a:latin typeface="Times New Roman"/>
                <a:ea typeface="Times New Roman"/>
                <a:cs typeface="Times New Roman"/>
              </a:rPr>
              <a:t>     </a:t>
            </a:r>
            <a:r>
              <a:rPr sz="1200" kern="0" spc="480" dirty="0">
                <a:solidFill>
                  <a:srgbClr val="000000">
                    <a:alpha val="100000"/>
                  </a:srgbClr>
                </a:solidFill>
                <a:latin typeface="Segoe UI Symbol"/>
                <a:ea typeface="Segoe UI Symbol"/>
                <a:cs typeface="Segoe UI Symbol"/>
              </a:rPr>
              <a:t>****</a:t>
            </a:r>
            <a:endParaRPr sz="1200" dirty="0">
              <a:latin typeface="Segoe UI Symbol"/>
              <a:ea typeface="Segoe UI Symbol"/>
              <a:cs typeface="Segoe UI Symbol"/>
            </a:endParaRPr>
          </a:p>
          <a:p>
            <a:pPr algn="l" rtl="0" eaLnBrk="0">
              <a:lnSpc>
                <a:spcPct val="112000"/>
              </a:lnSpc>
              <a:tabLst/>
            </a:pPr>
            <a:endParaRPr sz="800" dirty="0">
              <a:latin typeface="Arial"/>
              <a:ea typeface="Arial"/>
              <a:cs typeface="Arial"/>
            </a:endParaRPr>
          </a:p>
          <a:p>
            <a:pPr marL="319405" algn="l" rtl="0" eaLnBrk="0">
              <a:lnSpc>
                <a:spcPct val="90000"/>
              </a:lnSpc>
              <a:spcBef>
                <a:spcPts val="3"/>
              </a:spcBef>
              <a:tabLst/>
            </a:pPr>
            <a:r>
              <a:rPr sz="1200" kern="0" spc="0" dirty="0">
                <a:solidFill>
                  <a:srgbClr val="000000">
                    <a:alpha val="100000"/>
                  </a:srgbClr>
                </a:solidFill>
                <a:latin typeface="Times New Roman"/>
                <a:ea typeface="Times New Roman"/>
                <a:cs typeface="Times New Roman"/>
              </a:rPr>
              <a:t>(2)  </a:t>
            </a:r>
            <a:r>
              <a:rPr sz="1200" kern="0" spc="0" dirty="0">
                <a:solidFill>
                  <a:srgbClr val="000000">
                    <a:alpha val="100000"/>
                  </a:srgbClr>
                </a:solidFill>
                <a:latin typeface="KaiTi"/>
                <a:ea typeface="KaiTi"/>
                <a:cs typeface="KaiTi"/>
              </a:rPr>
              <a:t>盐酸的作用：</a:t>
            </a:r>
            <a:r>
              <a:rPr sz="1200" kern="0" spc="0" dirty="0">
                <a:solidFill>
                  <a:srgbClr val="EE0000">
                    <a:alpha val="100000"/>
                  </a:srgbClr>
                </a:solidFill>
                <a:latin typeface="KaiTi"/>
                <a:ea typeface="KaiTi"/>
                <a:cs typeface="KaiTi"/>
              </a:rPr>
              <a:t>盐酸</a:t>
            </a:r>
            <a:r>
              <a:rPr sz="1200" kern="0" spc="0" dirty="0">
                <a:solidFill>
                  <a:srgbClr val="000000">
                    <a:alpha val="100000"/>
                  </a:srgbClr>
                </a:solidFill>
                <a:latin typeface="KaiTi"/>
                <a:ea typeface="KaiTi"/>
                <a:cs typeface="KaiTi"/>
              </a:rPr>
              <a:t>把溶液酸化，以排除</a:t>
            </a:r>
            <a:r>
              <a:rPr sz="1200" kern="0" spc="-26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C</a:t>
            </a:r>
            <a:r>
              <a:rPr sz="1200" kern="0" spc="-10" dirty="0">
                <a:solidFill>
                  <a:srgbClr val="000000">
                    <a:alpha val="100000"/>
                  </a:srgbClr>
                </a:solidFill>
                <a:latin typeface="Times New Roman"/>
                <a:ea typeface="Times New Roman"/>
                <a:cs typeface="Times New Roman"/>
              </a:rPr>
              <a:t>O</a:t>
            </a:r>
            <a:r>
              <a:rPr sz="1200" kern="0" spc="-10" baseline="-8681" dirty="0">
                <a:solidFill>
                  <a:srgbClr val="000000">
                    <a:alpha val="100000"/>
                  </a:srgbClr>
                </a:solidFill>
                <a:latin typeface="Times New Roman"/>
                <a:ea typeface="Times New Roman"/>
                <a:cs typeface="Times New Roman"/>
              </a:rPr>
              <a:t>3</a:t>
            </a:r>
            <a:r>
              <a:rPr sz="800" kern="0" spc="-10"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KaiTi"/>
                <a:ea typeface="KaiTi"/>
                <a:cs typeface="KaiTi"/>
              </a:rPr>
              <a:t>的干扰</a:t>
            </a:r>
            <a:endParaRPr sz="1200" dirty="0">
              <a:latin typeface="KaiTi"/>
              <a:ea typeface="KaiTi"/>
              <a:cs typeface="KaiTi"/>
            </a:endParaRPr>
          </a:p>
        </p:txBody>
      </p:sp>
      <p:sp>
        <p:nvSpPr>
          <p:cNvPr id="832" name="textbox 832"/>
          <p:cNvSpPr/>
          <p:nvPr/>
        </p:nvSpPr>
        <p:spPr>
          <a:xfrm>
            <a:off x="2348128" y="5654378"/>
            <a:ext cx="5382895" cy="455294"/>
          </a:xfrm>
          <a:prstGeom prst="rect">
            <a:avLst/>
          </a:prstGeom>
          <a:noFill/>
          <a:ln w="0" cap="flat">
            <a:noFill/>
            <a:prstDash val="solid"/>
            <a:miter lim="0"/>
          </a:ln>
        </p:spPr>
        <p:txBody>
          <a:bodyPr vert="horz" wrap="square" lIns="0" tIns="0" rIns="0" bIns="0"/>
          <a:lstStyle/>
          <a:p>
            <a:pPr algn="l" rtl="0" eaLnBrk="0">
              <a:lnSpc>
                <a:spcPct val="77998"/>
              </a:lnSpc>
              <a:tabLst/>
            </a:pPr>
            <a:endParaRPr sz="100" dirty="0">
              <a:latin typeface="Arial"/>
              <a:ea typeface="Arial"/>
              <a:cs typeface="Arial"/>
            </a:endParaRPr>
          </a:p>
          <a:p>
            <a:pPr algn="r" rtl="0" eaLnBrk="0">
              <a:lnSpc>
                <a:spcPct val="91000"/>
              </a:lnSpc>
              <a:tabLst/>
            </a:pPr>
            <a:r>
              <a:rPr sz="1100" kern="0" spc="0" dirty="0">
                <a:solidFill>
                  <a:srgbClr val="538135">
                    <a:alpha val="100000"/>
                  </a:srgbClr>
                </a:solidFill>
                <a:latin typeface="Times New Roman"/>
                <a:ea typeface="Times New Roman"/>
                <a:cs typeface="Times New Roman"/>
              </a:rPr>
              <a:t>H</a:t>
            </a:r>
            <a:r>
              <a:rPr sz="1000" kern="0" spc="0" baseline="-5208" dirty="0">
                <a:solidFill>
                  <a:srgbClr val="538135">
                    <a:alpha val="100000"/>
                  </a:srgbClr>
                </a:solidFill>
                <a:latin typeface="Times New Roman"/>
                <a:ea typeface="Times New Roman"/>
                <a:cs typeface="Times New Roman"/>
              </a:rPr>
              <a:t>2</a:t>
            </a:r>
            <a:r>
              <a:rPr sz="1100" kern="0" spc="0" dirty="0">
                <a:solidFill>
                  <a:srgbClr val="538135">
                    <a:alpha val="100000"/>
                  </a:srgbClr>
                </a:solidFill>
                <a:latin typeface="Times New Roman"/>
                <a:ea typeface="Times New Roman"/>
                <a:cs typeface="Times New Roman"/>
              </a:rPr>
              <a:t>SO</a:t>
            </a:r>
            <a:r>
              <a:rPr sz="1000" kern="0" spc="0" baseline="-5208" dirty="0">
                <a:solidFill>
                  <a:srgbClr val="538135">
                    <a:alpha val="100000"/>
                  </a:srgbClr>
                </a:solidFill>
                <a:latin typeface="Times New Roman"/>
                <a:ea typeface="Times New Roman"/>
                <a:cs typeface="Times New Roman"/>
              </a:rPr>
              <a:t>4</a:t>
            </a:r>
            <a:r>
              <a:rPr sz="1100" kern="0" spc="0" dirty="0">
                <a:solidFill>
                  <a:srgbClr val="538135">
                    <a:alpha val="100000"/>
                  </a:srgbClr>
                </a:solidFill>
                <a:latin typeface="KaiTi"/>
                <a:ea typeface="KaiTi"/>
                <a:cs typeface="KaiTi"/>
              </a:rPr>
              <a:t>：硫酸</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Cu</a:t>
            </a:r>
            <a:r>
              <a:rPr sz="1100" kern="0" spc="0" dirty="0">
                <a:solidFill>
                  <a:srgbClr val="538135">
                    <a:alpha val="100000"/>
                  </a:srgbClr>
                </a:solidFill>
                <a:latin typeface="KaiTi"/>
                <a:ea typeface="KaiTi"/>
                <a:cs typeface="KaiTi"/>
              </a:rPr>
              <a:t>：铜</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CuSO</a:t>
            </a:r>
            <a:r>
              <a:rPr sz="1000" kern="0" spc="0" baseline="-5208" dirty="0">
                <a:solidFill>
                  <a:srgbClr val="538135">
                    <a:alpha val="100000"/>
                  </a:srgbClr>
                </a:solidFill>
                <a:latin typeface="Times New Roman"/>
                <a:ea typeface="Times New Roman"/>
                <a:cs typeface="Times New Roman"/>
              </a:rPr>
              <a:t>4</a:t>
            </a:r>
            <a:r>
              <a:rPr sz="1100" kern="0" spc="0" dirty="0">
                <a:solidFill>
                  <a:srgbClr val="538135">
                    <a:alpha val="100000"/>
                  </a:srgbClr>
                </a:solidFill>
                <a:latin typeface="KaiTi"/>
                <a:ea typeface="KaiTi"/>
                <a:cs typeface="KaiTi"/>
              </a:rPr>
              <a:t>：硫酸铜</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H</a:t>
            </a:r>
            <a:r>
              <a:rPr sz="1000" kern="0" spc="0" baseline="-5208" dirty="0">
                <a:solidFill>
                  <a:srgbClr val="538135">
                    <a:alpha val="100000"/>
                  </a:srgbClr>
                </a:solidFill>
                <a:latin typeface="Times New Roman"/>
                <a:ea typeface="Times New Roman"/>
                <a:cs typeface="Times New Roman"/>
              </a:rPr>
              <a:t>2</a:t>
            </a:r>
            <a:r>
              <a:rPr sz="1100" kern="0" spc="0" dirty="0">
                <a:solidFill>
                  <a:srgbClr val="538135">
                    <a:alpha val="100000"/>
                  </a:srgbClr>
                </a:solidFill>
                <a:latin typeface="Times New Roman"/>
                <a:ea typeface="Times New Roman"/>
                <a:cs typeface="Times New Roman"/>
              </a:rPr>
              <a:t>O</a:t>
            </a:r>
            <a:r>
              <a:rPr sz="1100" kern="0" spc="0" dirty="0">
                <a:solidFill>
                  <a:srgbClr val="538135">
                    <a:alpha val="100000"/>
                  </a:srgbClr>
                </a:solidFill>
                <a:latin typeface="KaiTi"/>
                <a:ea typeface="KaiTi"/>
                <a:cs typeface="KaiTi"/>
              </a:rPr>
              <a:t>：水</a:t>
            </a:r>
            <a:r>
              <a:rPr sz="1100" kern="0" spc="2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SO</a:t>
            </a:r>
            <a:r>
              <a:rPr sz="1000" kern="0" spc="0" baseline="-5208" dirty="0">
                <a:solidFill>
                  <a:srgbClr val="538135">
                    <a:alpha val="100000"/>
                  </a:srgbClr>
                </a:solidFill>
                <a:latin typeface="Times New Roman"/>
                <a:ea typeface="Times New Roman"/>
                <a:cs typeface="Times New Roman"/>
              </a:rPr>
              <a:t>2</a:t>
            </a:r>
            <a:r>
              <a:rPr sz="1100" kern="0" spc="-10" dirty="0">
                <a:solidFill>
                  <a:srgbClr val="538135">
                    <a:alpha val="100000"/>
                  </a:srgbClr>
                </a:solidFill>
                <a:latin typeface="KaiTi"/>
                <a:ea typeface="KaiTi"/>
                <a:cs typeface="KaiTi"/>
              </a:rPr>
              <a:t>：二氧化硫</a:t>
            </a:r>
            <a:endParaRPr sz="1100" dirty="0">
              <a:latin typeface="KaiTi"/>
              <a:ea typeface="KaiTi"/>
              <a:cs typeface="KaiTi"/>
            </a:endParaRPr>
          </a:p>
          <a:p>
            <a:pPr algn="l" rtl="0" eaLnBrk="0">
              <a:lnSpc>
                <a:spcPct val="112000"/>
              </a:lnSpc>
              <a:tabLst/>
            </a:pPr>
            <a:endParaRPr sz="700" dirty="0">
              <a:latin typeface="Arial"/>
              <a:ea typeface="Arial"/>
              <a:cs typeface="Arial"/>
            </a:endParaRPr>
          </a:p>
          <a:p>
            <a:pPr algn="l" rtl="0" eaLnBrk="0">
              <a:lnSpc>
                <a:spcPct val="6791"/>
              </a:lnSpc>
              <a:tabLst/>
            </a:pPr>
            <a:endParaRPr sz="100" dirty="0">
              <a:latin typeface="Arial"/>
              <a:ea typeface="Arial"/>
              <a:cs typeface="Arial"/>
            </a:endParaRPr>
          </a:p>
          <a:p>
            <a:pPr marL="12700" algn="l" rtl="0" eaLnBrk="0">
              <a:lnSpc>
                <a:spcPct val="86000"/>
              </a:lnSpc>
              <a:tabLst/>
            </a:pPr>
            <a:r>
              <a:rPr sz="1200" kern="0" spc="0" dirty="0">
                <a:solidFill>
                  <a:srgbClr val="000000">
                    <a:alpha val="100000"/>
                  </a:srgbClr>
                </a:solidFill>
                <a:latin typeface="Wingdings"/>
                <a:ea typeface="Wingdings"/>
                <a:cs typeface="Wingdings"/>
              </a:rPr>
              <a:t>l </a:t>
            </a:r>
            <a:r>
              <a:rPr sz="1200" kern="0" spc="0" dirty="0">
                <a:solidFill>
                  <a:srgbClr val="000000">
                    <a:alpha val="100000"/>
                  </a:srgbClr>
                </a:solidFill>
                <a:latin typeface="KaiTi"/>
                <a:ea typeface="KaiTi"/>
                <a:cs typeface="KaiTi"/>
              </a:rPr>
              <a:t>浓硫酸还能与一</a:t>
            </a:r>
            <a:r>
              <a:rPr sz="1200" kern="0" spc="-10" dirty="0">
                <a:solidFill>
                  <a:srgbClr val="000000">
                    <a:alpha val="100000"/>
                  </a:srgbClr>
                </a:solidFill>
                <a:latin typeface="KaiTi"/>
                <a:ea typeface="KaiTi"/>
                <a:cs typeface="KaiTi"/>
              </a:rPr>
              <a:t>些非金属发生氧化还原反应</a:t>
            </a:r>
            <a:endParaRPr sz="1200" dirty="0">
              <a:latin typeface="KaiTi"/>
              <a:ea typeface="KaiTi"/>
              <a:cs typeface="KaiTi"/>
            </a:endParaRPr>
          </a:p>
        </p:txBody>
      </p:sp>
      <p:pic>
        <p:nvPicPr>
          <p:cNvPr id="834" name="picture 834"/>
          <p:cNvPicPr>
            <a:picLocks noChangeAspect="1"/>
          </p:cNvPicPr>
          <p:nvPr/>
        </p:nvPicPr>
        <p:blipFill>
          <a:blip r:embed="rId2"/>
          <a:stretch>
            <a:fillRect/>
          </a:stretch>
        </p:blipFill>
        <p:spPr>
          <a:xfrm rot="21600000">
            <a:off x="3830574" y="5317236"/>
            <a:ext cx="3024759" cy="250697"/>
          </a:xfrm>
          <a:prstGeom prst="rect">
            <a:avLst/>
          </a:prstGeom>
        </p:spPr>
      </p:pic>
      <p:pic>
        <p:nvPicPr>
          <p:cNvPr id="836" name="picture 836"/>
          <p:cNvPicPr>
            <a:picLocks noChangeAspect="1"/>
          </p:cNvPicPr>
          <p:nvPr/>
        </p:nvPicPr>
        <p:blipFill>
          <a:blip r:embed="rId3"/>
          <a:stretch>
            <a:fillRect/>
          </a:stretch>
        </p:blipFill>
        <p:spPr>
          <a:xfrm rot="21600000">
            <a:off x="4155440" y="6213361"/>
            <a:ext cx="2373376" cy="250939"/>
          </a:xfrm>
          <a:prstGeom prst="rect">
            <a:avLst/>
          </a:prstGeom>
        </p:spPr>
      </p:pic>
      <p:sp>
        <p:nvSpPr>
          <p:cNvPr id="838" name="textbox 838"/>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840" name="path 840"/>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842" name="textbox 842"/>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20" dirty="0">
                <a:solidFill>
                  <a:srgbClr val="000000">
                    <a:alpha val="100000"/>
                  </a:srgbClr>
                </a:solidFill>
                <a:latin typeface="Times New Roman"/>
                <a:ea typeface="Times New Roman"/>
                <a:cs typeface="Times New Roman"/>
              </a:rPr>
              <a:t>-</a:t>
            </a:r>
            <a:r>
              <a:rPr sz="900" kern="0" spc="3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32</a:t>
            </a:r>
            <a:r>
              <a:rPr sz="900" kern="0" spc="4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4" name="rect 844"/>
          <p:cNvSpPr/>
          <p:nvPr/>
        </p:nvSpPr>
        <p:spPr>
          <a:xfrm>
            <a:off x="2348027" y="8092186"/>
            <a:ext cx="1922017" cy="198120"/>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846" name="textbox 846"/>
          <p:cNvSpPr/>
          <p:nvPr/>
        </p:nvSpPr>
        <p:spPr>
          <a:xfrm>
            <a:off x="2340661" y="5065861"/>
            <a:ext cx="5989955" cy="4411345"/>
          </a:xfrm>
          <a:prstGeom prst="rect">
            <a:avLst/>
          </a:prstGeom>
          <a:noFill/>
          <a:ln w="0" cap="flat">
            <a:noFill/>
            <a:prstDash val="solid"/>
            <a:miter lim="0"/>
          </a:ln>
        </p:spPr>
        <p:txBody>
          <a:bodyPr vert="horz" wrap="square" lIns="0" tIns="0" rIns="0" bIns="0"/>
          <a:lstStyle/>
          <a:p>
            <a:pPr algn="l" rtl="0" eaLnBrk="0">
              <a:lnSpc>
                <a:spcPct val="77995"/>
              </a:lnSpc>
              <a:tabLst/>
            </a:pPr>
            <a:endParaRPr sz="100" dirty="0">
              <a:latin typeface="Arial"/>
              <a:ea typeface="Arial"/>
              <a:cs typeface="Arial"/>
            </a:endParaRPr>
          </a:p>
          <a:p>
            <a:pPr marL="1828165" algn="l" rtl="0" eaLnBrk="0">
              <a:lnSpc>
                <a:spcPct val="91000"/>
              </a:lnSpc>
              <a:tabLst/>
            </a:pPr>
            <a:r>
              <a:rPr sz="1100" kern="0" spc="-10" dirty="0">
                <a:solidFill>
                  <a:srgbClr val="538135">
                    <a:alpha val="100000"/>
                  </a:srgbClr>
                </a:solidFill>
                <a:latin typeface="Times New Roman"/>
                <a:ea typeface="Times New Roman"/>
                <a:cs typeface="Times New Roman"/>
              </a:rPr>
              <a:t>N</a:t>
            </a:r>
            <a:r>
              <a:rPr sz="1000" kern="0" spc="-10" baseline="-5208" dirty="0">
                <a:solidFill>
                  <a:srgbClr val="538135">
                    <a:alpha val="100000"/>
                  </a:srgbClr>
                </a:solidFill>
                <a:latin typeface="Times New Roman"/>
                <a:ea typeface="Times New Roman"/>
                <a:cs typeface="Times New Roman"/>
              </a:rPr>
              <a:t>2</a:t>
            </a:r>
            <a:r>
              <a:rPr sz="1100" kern="0" spc="-10" dirty="0">
                <a:solidFill>
                  <a:srgbClr val="538135">
                    <a:alpha val="100000"/>
                  </a:srgbClr>
                </a:solidFill>
                <a:latin typeface="KaiTi"/>
                <a:ea typeface="KaiTi"/>
                <a:cs typeface="KaiTi"/>
              </a:rPr>
              <a:t>：氮气</a:t>
            </a:r>
            <a:r>
              <a:rPr sz="1100" kern="0" spc="-10" dirty="0">
                <a:solidFill>
                  <a:srgbClr val="538135">
                    <a:alpha val="100000"/>
                  </a:srgbClr>
                </a:solidFill>
                <a:latin typeface="KaiTi"/>
                <a:ea typeface="KaiTi"/>
                <a:cs typeface="KaiTi"/>
              </a:rPr>
              <a:t>    </a:t>
            </a:r>
            <a:r>
              <a:rPr sz="1100" kern="0" spc="-10" dirty="0">
                <a:solidFill>
                  <a:srgbClr val="538135">
                    <a:alpha val="100000"/>
                  </a:srgbClr>
                </a:solidFill>
                <a:latin typeface="Times New Roman"/>
                <a:ea typeface="Times New Roman"/>
                <a:cs typeface="Times New Roman"/>
              </a:rPr>
              <a:t>H</a:t>
            </a:r>
            <a:r>
              <a:rPr sz="1000" kern="0" spc="-10" baseline="-5208" dirty="0">
                <a:solidFill>
                  <a:srgbClr val="538135">
                    <a:alpha val="100000"/>
                  </a:srgbClr>
                </a:solidFill>
                <a:latin typeface="Times New Roman"/>
                <a:ea typeface="Times New Roman"/>
                <a:cs typeface="Times New Roman"/>
              </a:rPr>
              <a:t>2</a:t>
            </a:r>
            <a:r>
              <a:rPr sz="600" kern="0" spc="100" dirty="0">
                <a:solidFill>
                  <a:srgbClr val="538135">
                    <a:alpha val="100000"/>
                  </a:srgbClr>
                </a:solidFill>
                <a:latin typeface="Times New Roman"/>
                <a:ea typeface="Times New Roman"/>
                <a:cs typeface="Times New Roman"/>
              </a:rPr>
              <a:t> </a:t>
            </a:r>
            <a:r>
              <a:rPr sz="1100" kern="0" spc="-10" dirty="0">
                <a:solidFill>
                  <a:srgbClr val="538135">
                    <a:alpha val="100000"/>
                  </a:srgbClr>
                </a:solidFill>
                <a:latin typeface="KaiTi"/>
                <a:ea typeface="KaiTi"/>
                <a:cs typeface="KaiTi"/>
              </a:rPr>
              <a:t>：氢气</a:t>
            </a:r>
            <a:r>
              <a:rPr sz="1100" kern="0" spc="-10" dirty="0">
                <a:solidFill>
                  <a:srgbClr val="538135">
                    <a:alpha val="100000"/>
                  </a:srgbClr>
                </a:solidFill>
                <a:latin typeface="KaiTi"/>
                <a:ea typeface="KaiTi"/>
                <a:cs typeface="KaiTi"/>
              </a:rPr>
              <a:t>    </a:t>
            </a:r>
            <a:r>
              <a:rPr sz="1100" kern="0" spc="-10" dirty="0">
                <a:solidFill>
                  <a:srgbClr val="538135">
                    <a:alpha val="100000"/>
                  </a:srgbClr>
                </a:solidFill>
                <a:latin typeface="Times New Roman"/>
                <a:ea typeface="Times New Roman"/>
                <a:cs typeface="Times New Roman"/>
              </a:rPr>
              <a:t>NH</a:t>
            </a:r>
            <a:r>
              <a:rPr sz="1000" kern="0" spc="-10" baseline="-5208" dirty="0">
                <a:solidFill>
                  <a:srgbClr val="538135">
                    <a:alpha val="100000"/>
                  </a:srgbClr>
                </a:solidFill>
                <a:latin typeface="Times New Roman"/>
                <a:ea typeface="Times New Roman"/>
                <a:cs typeface="Times New Roman"/>
              </a:rPr>
              <a:t>3</a:t>
            </a:r>
            <a:r>
              <a:rPr sz="1100" kern="0" spc="-10" dirty="0">
                <a:solidFill>
                  <a:srgbClr val="538135">
                    <a:alpha val="100000"/>
                  </a:srgbClr>
                </a:solidFill>
                <a:latin typeface="KaiTi"/>
                <a:ea typeface="KaiTi"/>
                <a:cs typeface="KaiTi"/>
              </a:rPr>
              <a:t>：氨气</a:t>
            </a:r>
            <a:endParaRPr sz="1100" dirty="0">
              <a:latin typeface="KaiTi"/>
              <a:ea typeface="KaiTi"/>
              <a:cs typeface="KaiTi"/>
            </a:endParaRPr>
          </a:p>
          <a:p>
            <a:pPr marL="13334" algn="l" rtl="0" eaLnBrk="0">
              <a:lnSpc>
                <a:spcPct val="89000"/>
              </a:lnSpc>
              <a:spcBef>
                <a:spcPts val="962"/>
              </a:spcBef>
              <a:tabLst/>
            </a:pPr>
            <a:r>
              <a:rPr sz="1200" kern="0" spc="-90" dirty="0">
                <a:solidFill>
                  <a:srgbClr val="000000">
                    <a:alpha val="100000"/>
                  </a:srgbClr>
                </a:solidFill>
                <a:latin typeface="Times New Roman"/>
                <a:ea typeface="Times New Roman"/>
                <a:cs typeface="Times New Roman"/>
              </a:rPr>
              <a:t>(2)</a:t>
            </a:r>
            <a:r>
              <a:rPr sz="1200" kern="0" spc="60" dirty="0">
                <a:solidFill>
                  <a:srgbClr val="000000">
                    <a:alpha val="100000"/>
                  </a:srgbClr>
                </a:solidFill>
                <a:latin typeface="Times New Roman"/>
                <a:ea typeface="Times New Roman"/>
                <a:cs typeface="Times New Roman"/>
              </a:rPr>
              <a:t>  </a:t>
            </a:r>
            <a:r>
              <a:rPr sz="1200" kern="0" spc="-90" dirty="0">
                <a:solidFill>
                  <a:srgbClr val="000000">
                    <a:alpha val="100000"/>
                  </a:srgbClr>
                </a:solidFill>
                <a:latin typeface="KaiTi"/>
                <a:ea typeface="KaiTi"/>
                <a:cs typeface="KaiTi"/>
              </a:rPr>
              <a:t>与氧气的反应：</a:t>
            </a:r>
            <a:endParaRPr sz="1200" dirty="0">
              <a:latin typeface="KaiTi"/>
              <a:ea typeface="KaiTi"/>
              <a:cs typeface="KaiTi"/>
            </a:endParaRPr>
          </a:p>
          <a:p>
            <a:pPr marL="2889885" algn="l" rtl="0" eaLnBrk="0">
              <a:lnSpc>
                <a:spcPct val="82000"/>
              </a:lnSpc>
              <a:spcBef>
                <a:spcPts val="1448"/>
              </a:spcBef>
              <a:tabLst>
                <a:tab pos="3128010" algn="l"/>
              </a:tabLst>
            </a:pPr>
            <a:r>
              <a:rPr sz="2000" kern="0" spc="0" dirty="0">
                <a:solidFill>
                  <a:srgbClr val="9D2E2E">
                    <a:alpha val="100000"/>
                  </a:srgbClr>
                </a:solidFill>
                <a:latin typeface="Arial"/>
                <a:ea typeface="Arial"/>
                <a:cs typeface="Arial"/>
              </a:rPr>
              <a:t>	</a:t>
            </a:r>
            <a:r>
              <a:rPr sz="2000" kern="0" spc="-170" dirty="0">
                <a:solidFill>
                  <a:srgbClr val="9D2E2E">
                    <a:alpha val="100000"/>
                  </a:srgbClr>
                </a:solidFill>
                <a:latin typeface="Arial"/>
                <a:ea typeface="Arial"/>
                <a:cs typeface="Arial"/>
              </a:rPr>
              <a:t>NO+0,=2NO,</a:t>
            </a:r>
            <a:endParaRPr sz="2000" dirty="0">
              <a:latin typeface="Arial"/>
              <a:ea typeface="Arial"/>
              <a:cs typeface="Arial"/>
            </a:endParaRPr>
          </a:p>
          <a:p>
            <a:pPr marL="1097915" algn="l" rtl="0" eaLnBrk="0">
              <a:lnSpc>
                <a:spcPct val="91000"/>
              </a:lnSpc>
              <a:spcBef>
                <a:spcPts val="774"/>
              </a:spcBef>
              <a:tabLst/>
            </a:pPr>
            <a:r>
              <a:rPr sz="1100" kern="0" spc="0" dirty="0">
                <a:solidFill>
                  <a:srgbClr val="538135">
                    <a:alpha val="100000"/>
                  </a:srgbClr>
                </a:solidFill>
                <a:latin typeface="Times New Roman"/>
                <a:ea typeface="Times New Roman"/>
                <a:cs typeface="Times New Roman"/>
              </a:rPr>
              <a:t>N</a:t>
            </a:r>
            <a:r>
              <a:rPr sz="1000" kern="0" spc="0" baseline="-5208" dirty="0">
                <a:solidFill>
                  <a:srgbClr val="538135">
                    <a:alpha val="100000"/>
                  </a:srgbClr>
                </a:solidFill>
                <a:latin typeface="Times New Roman"/>
                <a:ea typeface="Times New Roman"/>
                <a:cs typeface="Times New Roman"/>
              </a:rPr>
              <a:t>2</a:t>
            </a:r>
            <a:r>
              <a:rPr sz="1100" kern="0" spc="0" dirty="0">
                <a:solidFill>
                  <a:srgbClr val="538135">
                    <a:alpha val="100000"/>
                  </a:srgbClr>
                </a:solidFill>
                <a:latin typeface="KaiTi"/>
                <a:ea typeface="KaiTi"/>
                <a:cs typeface="KaiTi"/>
              </a:rPr>
              <a:t>：氮气</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O</a:t>
            </a:r>
            <a:r>
              <a:rPr sz="1000" kern="0" spc="0" baseline="-5208" dirty="0">
                <a:solidFill>
                  <a:srgbClr val="538135">
                    <a:alpha val="100000"/>
                  </a:srgbClr>
                </a:solidFill>
                <a:latin typeface="Times New Roman"/>
                <a:ea typeface="Times New Roman"/>
                <a:cs typeface="Times New Roman"/>
              </a:rPr>
              <a:t>2</a:t>
            </a:r>
            <a:r>
              <a:rPr sz="600" kern="0" spc="40" dirty="0">
                <a:solidFill>
                  <a:srgbClr val="538135">
                    <a:alpha val="100000"/>
                  </a:srgbClr>
                </a:solidFill>
                <a:latin typeface="Times New Roman"/>
                <a:ea typeface="Times New Roman"/>
                <a:cs typeface="Times New Roman"/>
              </a:rPr>
              <a:t> </a:t>
            </a:r>
            <a:r>
              <a:rPr sz="1100" kern="0" spc="0" dirty="0">
                <a:solidFill>
                  <a:srgbClr val="538135">
                    <a:alpha val="100000"/>
                  </a:srgbClr>
                </a:solidFill>
                <a:latin typeface="KaiTi"/>
                <a:ea typeface="KaiTi"/>
                <a:cs typeface="KaiTi"/>
              </a:rPr>
              <a:t>：氧气</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NO</a:t>
            </a:r>
            <a:r>
              <a:rPr sz="1100" kern="0" spc="0" dirty="0">
                <a:solidFill>
                  <a:srgbClr val="538135">
                    <a:alpha val="100000"/>
                  </a:srgbClr>
                </a:solidFill>
                <a:latin typeface="KaiTi"/>
                <a:ea typeface="KaiTi"/>
                <a:cs typeface="KaiTi"/>
              </a:rPr>
              <a:t>：一氧</a:t>
            </a:r>
            <a:r>
              <a:rPr sz="1100" kern="0" spc="-10" dirty="0">
                <a:solidFill>
                  <a:srgbClr val="538135">
                    <a:alpha val="100000"/>
                  </a:srgbClr>
                </a:solidFill>
                <a:latin typeface="KaiTi"/>
                <a:ea typeface="KaiTi"/>
                <a:cs typeface="KaiTi"/>
              </a:rPr>
              <a:t>化氮</a:t>
            </a:r>
            <a:r>
              <a:rPr sz="1100" kern="0" spc="-10" dirty="0">
                <a:solidFill>
                  <a:srgbClr val="538135">
                    <a:alpha val="100000"/>
                  </a:srgbClr>
                </a:solidFill>
                <a:latin typeface="KaiTi"/>
                <a:ea typeface="KaiTi"/>
                <a:cs typeface="KaiTi"/>
              </a:rPr>
              <a:t>    </a:t>
            </a:r>
            <a:r>
              <a:rPr sz="1100" kern="0" spc="-10" dirty="0">
                <a:solidFill>
                  <a:srgbClr val="538135">
                    <a:alpha val="100000"/>
                  </a:srgbClr>
                </a:solidFill>
                <a:latin typeface="Times New Roman"/>
                <a:ea typeface="Times New Roman"/>
                <a:cs typeface="Times New Roman"/>
              </a:rPr>
              <a:t>NO</a:t>
            </a:r>
            <a:r>
              <a:rPr sz="1000" kern="0" spc="-10" baseline="-5208" dirty="0">
                <a:solidFill>
                  <a:srgbClr val="538135">
                    <a:alpha val="100000"/>
                  </a:srgbClr>
                </a:solidFill>
                <a:latin typeface="Times New Roman"/>
                <a:ea typeface="Times New Roman"/>
                <a:cs typeface="Times New Roman"/>
              </a:rPr>
              <a:t>2</a:t>
            </a:r>
            <a:r>
              <a:rPr sz="1100" kern="0" spc="-10" dirty="0">
                <a:solidFill>
                  <a:srgbClr val="538135">
                    <a:alpha val="100000"/>
                  </a:srgbClr>
                </a:solidFill>
                <a:latin typeface="KaiTi"/>
                <a:ea typeface="KaiTi"/>
                <a:cs typeface="KaiTi"/>
              </a:rPr>
              <a:t>：二氧化氮</a:t>
            </a:r>
            <a:endParaRPr sz="1100" dirty="0">
              <a:latin typeface="KaiTi"/>
              <a:ea typeface="KaiTi"/>
              <a:cs typeface="KaiTi"/>
            </a:endParaRPr>
          </a:p>
          <a:p>
            <a:pPr marL="614680" algn="l" rtl="0" eaLnBrk="0">
              <a:lnSpc>
                <a:spcPct val="91000"/>
              </a:lnSpc>
              <a:spcBef>
                <a:spcPts val="935"/>
              </a:spcBef>
              <a:tabLst/>
            </a:pPr>
            <a:r>
              <a:rPr sz="1100" kern="0" spc="0" dirty="0">
                <a:solidFill>
                  <a:srgbClr val="000000">
                    <a:alpha val="100000"/>
                  </a:srgbClr>
                </a:solidFill>
                <a:latin typeface="Times New Roman"/>
                <a:ea typeface="Times New Roman"/>
                <a:cs typeface="Times New Roman"/>
              </a:rPr>
              <a:t>NO</a:t>
            </a:r>
            <a:r>
              <a:rPr sz="1100" kern="0" spc="0" dirty="0">
                <a:solidFill>
                  <a:srgbClr val="000000">
                    <a:alpha val="100000"/>
                  </a:srgbClr>
                </a:solidFill>
                <a:latin typeface="KaiTi"/>
                <a:ea typeface="KaiTi"/>
                <a:cs typeface="KaiTi"/>
              </a:rPr>
              <a:t>：无色、有毒、不溶于水，</a:t>
            </a:r>
            <a:r>
              <a:rPr sz="1100" kern="0" spc="0" dirty="0">
                <a:solidFill>
                  <a:srgbClr val="000000">
                    <a:alpha val="100000"/>
                  </a:srgbClr>
                </a:solidFill>
                <a:latin typeface="Times New Roman"/>
                <a:ea typeface="Times New Roman"/>
                <a:cs typeface="Times New Roman"/>
              </a:rPr>
              <a:t>NO</a:t>
            </a:r>
            <a:r>
              <a:rPr sz="1000" kern="0" spc="0" baseline="-5208" dirty="0">
                <a:solidFill>
                  <a:srgbClr val="000000">
                    <a:alpha val="100000"/>
                  </a:srgbClr>
                </a:solidFill>
                <a:latin typeface="Times New Roman"/>
                <a:ea typeface="Times New Roman"/>
                <a:cs typeface="Times New Roman"/>
              </a:rPr>
              <a:t>2</a:t>
            </a:r>
            <a:r>
              <a:rPr sz="1100" kern="0" spc="0" dirty="0">
                <a:solidFill>
                  <a:srgbClr val="000000">
                    <a:alpha val="100000"/>
                  </a:srgbClr>
                </a:solidFill>
                <a:latin typeface="KaiTi"/>
                <a:ea typeface="KaiTi"/>
                <a:cs typeface="KaiTi"/>
              </a:rPr>
              <a:t>：红棕色、有刺激性气味、有毒、易溶于水</a:t>
            </a:r>
            <a:endParaRPr sz="1100" dirty="0">
              <a:latin typeface="KaiTi"/>
              <a:ea typeface="KaiTi"/>
              <a:cs typeface="KaiTi"/>
            </a:endParaRPr>
          </a:p>
          <a:p>
            <a:pPr marL="1528445" algn="l" rtl="0" eaLnBrk="0">
              <a:lnSpc>
                <a:spcPct val="88000"/>
              </a:lnSpc>
              <a:spcBef>
                <a:spcPts val="768"/>
              </a:spcBef>
              <a:tabLst/>
            </a:pPr>
            <a:r>
              <a:rPr sz="2100" kern="0" spc="-280" dirty="0">
                <a:solidFill>
                  <a:srgbClr val="9F3333">
                    <a:alpha val="100000"/>
                  </a:srgbClr>
                </a:solidFill>
                <a:latin typeface="Arial"/>
                <a:ea typeface="Arial"/>
                <a:cs typeface="Arial"/>
              </a:rPr>
              <a:t>3NO2+H,0=2HNO</a:t>
            </a:r>
            <a:r>
              <a:rPr sz="2100" kern="0" spc="-290" dirty="0">
                <a:solidFill>
                  <a:srgbClr val="9F3333">
                    <a:alpha val="100000"/>
                  </a:srgbClr>
                </a:solidFill>
                <a:latin typeface="Arial"/>
                <a:ea typeface="Arial"/>
                <a:cs typeface="Arial"/>
              </a:rPr>
              <a:t>3+NO</a:t>
            </a:r>
            <a:r>
              <a:rPr sz="2100" kern="0" spc="150" dirty="0">
                <a:solidFill>
                  <a:srgbClr val="9F3333">
                    <a:alpha val="100000"/>
                  </a:srgbClr>
                </a:solidFill>
                <a:latin typeface="Arial"/>
                <a:ea typeface="Arial"/>
                <a:cs typeface="Arial"/>
              </a:rPr>
              <a:t> </a:t>
            </a:r>
            <a:r>
              <a:rPr sz="1800" kern="0" spc="0" baseline="-26044" dirty="0">
                <a:solidFill>
                  <a:srgbClr val="000000">
                    <a:alpha val="100000"/>
                  </a:srgbClr>
                </a:solidFill>
                <a:latin typeface="KaiTi"/>
                <a:ea typeface="KaiTi"/>
                <a:cs typeface="KaiTi"/>
              </a:rPr>
              <a:t>制取硝酸</a:t>
            </a:r>
            <a:endParaRPr sz="1800" baseline="-26044" dirty="0">
              <a:latin typeface="KaiTi"/>
              <a:ea typeface="KaiTi"/>
              <a:cs typeface="KaiTi"/>
            </a:endParaRPr>
          </a:p>
          <a:p>
            <a:pPr marL="1016000" algn="l" rtl="0" eaLnBrk="0">
              <a:lnSpc>
                <a:spcPct val="91000"/>
              </a:lnSpc>
              <a:spcBef>
                <a:spcPts val="1058"/>
              </a:spcBef>
              <a:tabLst/>
            </a:pPr>
            <a:r>
              <a:rPr sz="1100" kern="0" spc="0" dirty="0">
                <a:solidFill>
                  <a:srgbClr val="538135">
                    <a:alpha val="100000"/>
                  </a:srgbClr>
                </a:solidFill>
                <a:latin typeface="Times New Roman"/>
                <a:ea typeface="Times New Roman"/>
                <a:cs typeface="Times New Roman"/>
              </a:rPr>
              <a:t>NO</a:t>
            </a:r>
            <a:r>
              <a:rPr sz="1000" kern="0" spc="0" baseline="-5208" dirty="0">
                <a:solidFill>
                  <a:srgbClr val="538135">
                    <a:alpha val="100000"/>
                  </a:srgbClr>
                </a:solidFill>
                <a:latin typeface="Times New Roman"/>
                <a:ea typeface="Times New Roman"/>
                <a:cs typeface="Times New Roman"/>
              </a:rPr>
              <a:t>2</a:t>
            </a:r>
            <a:r>
              <a:rPr sz="1100" kern="0" spc="0" dirty="0">
                <a:solidFill>
                  <a:srgbClr val="538135">
                    <a:alpha val="100000"/>
                  </a:srgbClr>
                </a:solidFill>
                <a:latin typeface="KaiTi"/>
                <a:ea typeface="KaiTi"/>
                <a:cs typeface="KaiTi"/>
              </a:rPr>
              <a:t>：二氧化氮</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H</a:t>
            </a:r>
            <a:r>
              <a:rPr sz="1000" kern="0" spc="0" baseline="-5208" dirty="0">
                <a:solidFill>
                  <a:srgbClr val="538135">
                    <a:alpha val="100000"/>
                  </a:srgbClr>
                </a:solidFill>
                <a:latin typeface="Times New Roman"/>
                <a:ea typeface="Times New Roman"/>
                <a:cs typeface="Times New Roman"/>
              </a:rPr>
              <a:t>2</a:t>
            </a:r>
            <a:r>
              <a:rPr sz="1100" kern="0" spc="0" dirty="0">
                <a:solidFill>
                  <a:srgbClr val="538135">
                    <a:alpha val="100000"/>
                  </a:srgbClr>
                </a:solidFill>
                <a:latin typeface="Times New Roman"/>
                <a:ea typeface="Times New Roman"/>
                <a:cs typeface="Times New Roman"/>
              </a:rPr>
              <a:t>O</a:t>
            </a:r>
            <a:r>
              <a:rPr sz="1100" kern="0" spc="0" dirty="0">
                <a:solidFill>
                  <a:srgbClr val="538135">
                    <a:alpha val="100000"/>
                  </a:srgbClr>
                </a:solidFill>
                <a:latin typeface="KaiTi"/>
                <a:ea typeface="KaiTi"/>
                <a:cs typeface="KaiTi"/>
              </a:rPr>
              <a:t>：水</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HNO</a:t>
            </a:r>
            <a:r>
              <a:rPr sz="1000" kern="0" spc="0" baseline="-5208" dirty="0">
                <a:solidFill>
                  <a:srgbClr val="538135">
                    <a:alpha val="100000"/>
                  </a:srgbClr>
                </a:solidFill>
                <a:latin typeface="Times New Roman"/>
                <a:ea typeface="Times New Roman"/>
                <a:cs typeface="Times New Roman"/>
              </a:rPr>
              <a:t>3</a:t>
            </a:r>
            <a:r>
              <a:rPr sz="1100" kern="0" spc="0" dirty="0">
                <a:solidFill>
                  <a:srgbClr val="538135">
                    <a:alpha val="100000"/>
                  </a:srgbClr>
                </a:solidFill>
                <a:latin typeface="KaiTi"/>
                <a:ea typeface="KaiTi"/>
                <a:cs typeface="KaiTi"/>
              </a:rPr>
              <a:t>：硝酸</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NO</a:t>
            </a:r>
            <a:r>
              <a:rPr sz="1100" kern="0" spc="0" dirty="0">
                <a:solidFill>
                  <a:srgbClr val="538135">
                    <a:alpha val="100000"/>
                  </a:srgbClr>
                </a:solidFill>
                <a:latin typeface="KaiTi"/>
                <a:ea typeface="KaiTi"/>
                <a:cs typeface="KaiTi"/>
              </a:rPr>
              <a:t>：一氧化氮</a:t>
            </a:r>
            <a:endParaRPr sz="1100" dirty="0">
              <a:latin typeface="KaiTi"/>
              <a:ea typeface="KaiTi"/>
              <a:cs typeface="KaiTi"/>
            </a:endParaRPr>
          </a:p>
          <a:p>
            <a:pPr marL="28575" indent="-15240" algn="l" rtl="0" eaLnBrk="0">
              <a:lnSpc>
                <a:spcPct val="155000"/>
              </a:lnSpc>
              <a:spcBef>
                <a:spcPts val="154"/>
              </a:spcBef>
              <a:tabLst/>
            </a:pPr>
            <a:r>
              <a:rPr sz="1200" kern="0" spc="0" dirty="0">
                <a:solidFill>
                  <a:srgbClr val="000000">
                    <a:alpha val="100000"/>
                  </a:srgbClr>
                </a:solidFill>
                <a:latin typeface="Times New Roman"/>
                <a:ea typeface="Times New Roman"/>
                <a:cs typeface="Times New Roman"/>
              </a:rPr>
              <a:t>(3)  </a:t>
            </a:r>
            <a:r>
              <a:rPr sz="1200" kern="0" spc="0" dirty="0">
                <a:solidFill>
                  <a:srgbClr val="000000">
                    <a:alpha val="100000"/>
                  </a:srgbClr>
                </a:solidFill>
                <a:latin typeface="KaiTi"/>
                <a:ea typeface="KaiTi"/>
                <a:cs typeface="KaiTi"/>
              </a:rPr>
              <a:t>氮气用途：工业上，是合成氨、制硝酸的重要原料；在医学上，常用</a:t>
            </a:r>
            <a:r>
              <a:rPr sz="1200" kern="0" spc="-10" dirty="0">
                <a:solidFill>
                  <a:srgbClr val="000000">
                    <a:alpha val="100000"/>
                  </a:srgbClr>
                </a:solidFill>
                <a:latin typeface="KaiTi"/>
                <a:ea typeface="KaiTi"/>
                <a:cs typeface="KaiTi"/>
              </a:rPr>
              <a:t>液氮做冷冻剂；</a:t>
            </a:r>
            <a:r>
              <a:rPr sz="1200" kern="0" spc="-10" dirty="0">
                <a:solidFill>
                  <a:srgbClr val="000000">
                    <a:alpha val="100000"/>
                  </a:srgbClr>
                </a:solidFill>
                <a:latin typeface="KaiTi"/>
                <a:ea typeface="KaiTi"/>
                <a:cs typeface="KaiTi"/>
              </a:rPr>
              <a:t>由于氮气的化学性质很不</a:t>
            </a:r>
            <a:r>
              <a:rPr sz="1200" kern="0" spc="-20" dirty="0">
                <a:solidFill>
                  <a:srgbClr val="000000">
                    <a:alpha val="100000"/>
                  </a:srgbClr>
                </a:solidFill>
                <a:latin typeface="KaiTi"/>
                <a:ea typeface="KaiTi"/>
                <a:cs typeface="KaiTi"/>
              </a:rPr>
              <a:t>活泼，常被用作保护气。</a:t>
            </a:r>
            <a:endParaRPr sz="1200" dirty="0">
              <a:latin typeface="KaiTi"/>
              <a:ea typeface="KaiTi"/>
              <a:cs typeface="KaiTi"/>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marL="12700" algn="l" rtl="0" eaLnBrk="0">
              <a:lnSpc>
                <a:spcPct val="90000"/>
              </a:lnSpc>
              <a:spcBef>
                <a:spcPts val="367"/>
              </a:spcBef>
              <a:tabLst/>
            </a:pPr>
            <a:r>
              <a:rPr sz="1200" b="1" kern="0" spc="-10" dirty="0">
                <a:solidFill>
                  <a:srgbClr val="000000">
                    <a:alpha val="100000"/>
                  </a:srgbClr>
                </a:solidFill>
                <a:latin typeface="KaiTi"/>
                <a:ea typeface="KaiTi"/>
                <a:cs typeface="KaiTi"/>
              </a:rPr>
              <a:t>知识点</a:t>
            </a:r>
            <a:r>
              <a:rPr sz="1200" kern="0" spc="-200" dirty="0">
                <a:solidFill>
                  <a:srgbClr val="000000">
                    <a:alpha val="100000"/>
                  </a:srgbClr>
                </a:solidFill>
                <a:latin typeface="KaiTi"/>
                <a:ea typeface="KaiTi"/>
                <a:cs typeface="KaiTi"/>
              </a:rPr>
              <a:t> </a:t>
            </a:r>
            <a:r>
              <a:rPr sz="1200" b="1" kern="0" spc="-10" dirty="0">
                <a:solidFill>
                  <a:srgbClr val="000000">
                    <a:alpha val="100000"/>
                  </a:srgbClr>
                </a:solidFill>
                <a:latin typeface="Times New Roman"/>
                <a:ea typeface="Times New Roman"/>
                <a:cs typeface="Times New Roman"/>
              </a:rPr>
              <a:t>10-2</a:t>
            </a:r>
            <a:r>
              <a:rPr sz="1200" b="1" kern="0" spc="-10" dirty="0">
                <a:solidFill>
                  <a:srgbClr val="000000">
                    <a:alpha val="100000"/>
                  </a:srgbClr>
                </a:solidFill>
                <a:latin typeface="KaiTi"/>
                <a:ea typeface="KaiTi"/>
                <a:cs typeface="KaiTi"/>
              </a:rPr>
              <a:t>：氨</a:t>
            </a:r>
            <a:r>
              <a:rPr sz="1200" b="1" kern="0" spc="-10" dirty="0">
                <a:solidFill>
                  <a:srgbClr val="000000">
                    <a:alpha val="100000"/>
                  </a:srgbClr>
                </a:solidFill>
                <a:latin typeface="Times New Roman"/>
                <a:ea typeface="Times New Roman"/>
                <a:cs typeface="Times New Roman"/>
              </a:rPr>
              <a:t>[NH</a:t>
            </a:r>
            <a:r>
              <a:rPr sz="800" b="1" kern="0" spc="-10" dirty="0">
                <a:solidFill>
                  <a:srgbClr val="000000">
                    <a:alpha val="100000"/>
                  </a:srgbClr>
                </a:solidFill>
                <a:latin typeface="Times New Roman"/>
                <a:ea typeface="Times New Roman"/>
                <a:cs typeface="Times New Roman"/>
              </a:rPr>
              <a:t>3</a:t>
            </a:r>
            <a:r>
              <a:rPr sz="1200" b="1" kern="0" spc="-10" dirty="0">
                <a:solidFill>
                  <a:srgbClr val="000000">
                    <a:alpha val="100000"/>
                  </a:srgbClr>
                </a:solidFill>
                <a:latin typeface="Times New Roman"/>
                <a:ea typeface="Times New Roman"/>
                <a:cs typeface="Times New Roman"/>
              </a:rPr>
              <a:t>]</a:t>
            </a:r>
            <a:r>
              <a:rPr sz="1200" b="1" kern="0" spc="-10" dirty="0">
                <a:solidFill>
                  <a:srgbClr val="000000">
                    <a:alpha val="100000"/>
                  </a:srgbClr>
                </a:solidFill>
                <a:latin typeface="KaiTi"/>
                <a:ea typeface="KaiTi"/>
                <a:cs typeface="KaiTi"/>
              </a:rPr>
              <a:t>和铵盐</a:t>
            </a:r>
            <a:endParaRPr sz="1200" dirty="0">
              <a:latin typeface="KaiTi"/>
              <a:ea typeface="KaiTi"/>
              <a:cs typeface="KaiTi"/>
            </a:endParaRPr>
          </a:p>
          <a:p>
            <a:pPr marL="20320" indent="4445" algn="l" rtl="0" eaLnBrk="0">
              <a:lnSpc>
                <a:spcPct val="156000"/>
              </a:lnSpc>
              <a:spcBef>
                <a:spcPts val="256"/>
              </a:spcBef>
              <a:tabLst/>
            </a:pPr>
            <a:r>
              <a:rPr sz="1200" kern="0" spc="0" dirty="0">
                <a:solidFill>
                  <a:srgbClr val="000000">
                    <a:alpha val="100000"/>
                  </a:srgbClr>
                </a:solidFill>
                <a:latin typeface="Times New Roman"/>
                <a:ea typeface="Times New Roman"/>
                <a:cs typeface="Times New Roman"/>
              </a:rPr>
              <a:t>10-2-1  </a:t>
            </a:r>
            <a:r>
              <a:rPr sz="1200" kern="0" spc="0" dirty="0">
                <a:solidFill>
                  <a:srgbClr val="000000">
                    <a:alpha val="100000"/>
                  </a:srgbClr>
                </a:solidFill>
                <a:latin typeface="KaiTi"/>
                <a:ea typeface="KaiTi"/>
                <a:cs typeface="KaiTi"/>
              </a:rPr>
              <a:t>氨的物理性质：无色、有刺激性气味的气体，密</a:t>
            </a:r>
            <a:r>
              <a:rPr sz="1200" kern="0" spc="-10" dirty="0">
                <a:solidFill>
                  <a:srgbClr val="000000">
                    <a:alpha val="100000"/>
                  </a:srgbClr>
                </a:solidFill>
                <a:latin typeface="KaiTi"/>
                <a:ea typeface="KaiTi"/>
                <a:cs typeface="KaiTi"/>
              </a:rPr>
              <a:t>度比空气小，很容易液化，极易溶</a:t>
            </a:r>
            <a:r>
              <a:rPr sz="1200" kern="0" spc="-70" dirty="0">
                <a:solidFill>
                  <a:srgbClr val="000000">
                    <a:alpha val="100000"/>
                  </a:srgbClr>
                </a:solidFill>
                <a:latin typeface="KaiTi"/>
                <a:ea typeface="KaiTi"/>
                <a:cs typeface="KaiTi"/>
              </a:rPr>
              <a:t>于水。</a:t>
            </a:r>
            <a:endParaRPr sz="1200" dirty="0">
              <a:latin typeface="KaiTi"/>
              <a:ea typeface="KaiTi"/>
              <a:cs typeface="KaiTi"/>
            </a:endParaRPr>
          </a:p>
          <a:p>
            <a:pPr marL="24765" algn="l" rtl="0" eaLnBrk="0">
              <a:lnSpc>
                <a:spcPct val="90000"/>
              </a:lnSpc>
              <a:spcBef>
                <a:spcPts val="963"/>
              </a:spcBef>
              <a:tabLst/>
            </a:pPr>
            <a:r>
              <a:rPr sz="1200" kern="0" spc="-80" dirty="0">
                <a:solidFill>
                  <a:srgbClr val="000000">
                    <a:alpha val="100000"/>
                  </a:srgbClr>
                </a:solidFill>
                <a:latin typeface="Times New Roman"/>
                <a:ea typeface="Times New Roman"/>
                <a:cs typeface="Times New Roman"/>
              </a:rPr>
              <a:t>10-2-2</a:t>
            </a:r>
            <a:r>
              <a:rPr sz="1200" kern="0" spc="90" dirty="0">
                <a:solidFill>
                  <a:srgbClr val="000000">
                    <a:alpha val="100000"/>
                  </a:srgbClr>
                </a:solidFill>
                <a:latin typeface="Times New Roman"/>
                <a:ea typeface="Times New Roman"/>
                <a:cs typeface="Times New Roman"/>
              </a:rPr>
              <a:t>  </a:t>
            </a:r>
            <a:r>
              <a:rPr sz="1200" kern="0" spc="-80" dirty="0">
                <a:solidFill>
                  <a:srgbClr val="000000">
                    <a:alpha val="100000"/>
                  </a:srgbClr>
                </a:solidFill>
                <a:latin typeface="KaiTi"/>
                <a:ea typeface="KaiTi"/>
                <a:cs typeface="KaiTi"/>
              </a:rPr>
              <a:t>氨的化学性质：</a:t>
            </a:r>
            <a:endParaRPr sz="1200" dirty="0">
              <a:latin typeface="KaiTi"/>
              <a:ea typeface="KaiTi"/>
              <a:cs typeface="KaiTi"/>
            </a:endParaRPr>
          </a:p>
          <a:p>
            <a:pPr algn="l" rtl="0" eaLnBrk="0">
              <a:lnSpc>
                <a:spcPct val="108000"/>
              </a:lnSpc>
              <a:tabLst/>
            </a:pPr>
            <a:endParaRPr sz="800" dirty="0">
              <a:latin typeface="Arial"/>
              <a:ea typeface="Arial"/>
              <a:cs typeface="Arial"/>
            </a:endParaRPr>
          </a:p>
          <a:p>
            <a:pPr marL="13334" algn="l" rtl="0" eaLnBrk="0">
              <a:lnSpc>
                <a:spcPct val="89000"/>
              </a:lnSpc>
              <a:spcBef>
                <a:spcPts val="6"/>
              </a:spcBef>
              <a:tabLst/>
            </a:pPr>
            <a:r>
              <a:rPr sz="1200" kern="0" spc="0" dirty="0">
                <a:solidFill>
                  <a:srgbClr val="000000">
                    <a:alpha val="100000"/>
                  </a:srgbClr>
                </a:solidFill>
                <a:latin typeface="Times New Roman"/>
                <a:ea typeface="Times New Roman"/>
                <a:cs typeface="Times New Roman"/>
              </a:rPr>
              <a:t>(1)  </a:t>
            </a:r>
            <a:r>
              <a:rPr sz="1200" kern="0" spc="0" dirty="0">
                <a:solidFill>
                  <a:srgbClr val="000000">
                    <a:alpha val="100000"/>
                  </a:srgbClr>
                </a:solidFill>
                <a:latin typeface="KaiTi"/>
                <a:ea typeface="KaiTi"/>
                <a:cs typeface="KaiTi"/>
              </a:rPr>
              <a:t>氨与水的反应：氨的水溶液叫氨水，</a:t>
            </a:r>
            <a:r>
              <a:rPr sz="1200" kern="0" spc="-10" dirty="0">
                <a:solidFill>
                  <a:srgbClr val="000000">
                    <a:alpha val="100000"/>
                  </a:srgbClr>
                </a:solidFill>
                <a:latin typeface="KaiTi"/>
                <a:ea typeface="KaiTi"/>
                <a:cs typeface="KaiTi"/>
              </a:rPr>
              <a:t>氨水显弱碱性</a:t>
            </a:r>
            <a:endParaRPr sz="1200" dirty="0">
              <a:latin typeface="KaiTi"/>
              <a:ea typeface="KaiTi"/>
              <a:cs typeface="KaiTi"/>
            </a:endParaRPr>
          </a:p>
        </p:txBody>
      </p:sp>
      <p:pic>
        <p:nvPicPr>
          <p:cNvPr id="848" name="picture 848"/>
          <p:cNvPicPr>
            <a:picLocks noChangeAspect="1"/>
          </p:cNvPicPr>
          <p:nvPr/>
        </p:nvPicPr>
        <p:blipFill>
          <a:blip r:embed="rId2"/>
          <a:stretch>
            <a:fillRect/>
          </a:stretch>
        </p:blipFill>
        <p:spPr>
          <a:xfrm rot="21600000">
            <a:off x="3907155" y="5625084"/>
            <a:ext cx="1323975" cy="323850"/>
          </a:xfrm>
          <a:prstGeom prst="rect">
            <a:avLst/>
          </a:prstGeom>
        </p:spPr>
      </p:pic>
      <p:sp>
        <p:nvSpPr>
          <p:cNvPr id="850" name="rect 850"/>
          <p:cNvSpPr/>
          <p:nvPr/>
        </p:nvSpPr>
        <p:spPr>
          <a:xfrm>
            <a:off x="4535297" y="989025"/>
            <a:ext cx="1624838" cy="247192"/>
          </a:xfrm>
          <a:prstGeom prst="rect">
            <a:avLst/>
          </a:prstGeom>
          <a:solidFill>
            <a:srgbClr val="D3D3D3">
              <a:alpha val="100000"/>
            </a:srgbClr>
          </a:solidFill>
          <a:ln w="0" cap="flat">
            <a:noFill/>
            <a:prstDash val="solid"/>
            <a:miter lim="0"/>
          </a:ln>
        </p:spPr>
        <p:txBody>
          <a:bodyPr rtlCol="0"/>
          <a:lstStyle/>
          <a:p>
            <a:pPr algn="ctr"/>
            <a:endParaRPr lang="zh-CN" altLang="en-US"/>
          </a:p>
        </p:txBody>
      </p:sp>
      <p:sp>
        <p:nvSpPr>
          <p:cNvPr id="852" name="rect 852"/>
          <p:cNvSpPr/>
          <p:nvPr/>
        </p:nvSpPr>
        <p:spPr>
          <a:xfrm>
            <a:off x="2348027" y="2877567"/>
            <a:ext cx="1498346" cy="198119"/>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854" name="textbox 854"/>
          <p:cNvSpPr/>
          <p:nvPr/>
        </p:nvSpPr>
        <p:spPr>
          <a:xfrm>
            <a:off x="2340661" y="1005014"/>
            <a:ext cx="5989955" cy="3555365"/>
          </a:xfrm>
          <a:prstGeom prst="rect">
            <a:avLst/>
          </a:prstGeom>
          <a:noFill/>
          <a:ln w="0" cap="flat">
            <a:noFill/>
            <a:prstDash val="solid"/>
            <a:miter lim="0"/>
          </a:ln>
        </p:spPr>
        <p:txBody>
          <a:bodyPr vert="horz" wrap="square" lIns="0" tIns="0" rIns="0" bIns="0"/>
          <a:lstStyle/>
          <a:p>
            <a:pPr algn="l" rtl="0" eaLnBrk="0">
              <a:lnSpc>
                <a:spcPct val="77219"/>
              </a:lnSpc>
              <a:tabLst/>
            </a:pPr>
            <a:endParaRPr sz="100" dirty="0">
              <a:latin typeface="Arial"/>
              <a:ea typeface="Arial"/>
              <a:cs typeface="Arial"/>
            </a:endParaRPr>
          </a:p>
          <a:p>
            <a:pPr marL="2212340" algn="l" rtl="0" eaLnBrk="0">
              <a:lnSpc>
                <a:spcPct val="90000"/>
              </a:lnSpc>
              <a:tabLst/>
            </a:pPr>
            <a:r>
              <a:rPr sz="1500" b="1" kern="0" spc="-50" dirty="0">
                <a:solidFill>
                  <a:srgbClr val="EE0000">
                    <a:alpha val="100000"/>
                  </a:srgbClr>
                </a:solidFill>
                <a:latin typeface="KaiTi"/>
                <a:ea typeface="KaiTi"/>
                <a:cs typeface="KaiTi"/>
              </a:rPr>
              <a:t>第</a:t>
            </a:r>
            <a:r>
              <a:rPr sz="1500" kern="0" spc="-250" dirty="0">
                <a:solidFill>
                  <a:srgbClr val="EE0000">
                    <a:alpha val="100000"/>
                  </a:srgbClr>
                </a:solidFill>
                <a:latin typeface="KaiTi"/>
                <a:ea typeface="KaiTi"/>
                <a:cs typeface="KaiTi"/>
              </a:rPr>
              <a:t> </a:t>
            </a:r>
            <a:r>
              <a:rPr sz="1500" b="1" kern="0" spc="-50" dirty="0">
                <a:solidFill>
                  <a:srgbClr val="EE0000">
                    <a:alpha val="100000"/>
                  </a:srgbClr>
                </a:solidFill>
                <a:latin typeface="Times New Roman"/>
                <a:ea typeface="Times New Roman"/>
                <a:cs typeface="Times New Roman"/>
              </a:rPr>
              <a:t>10 </a:t>
            </a:r>
            <a:r>
              <a:rPr sz="1500" b="1" kern="0" spc="-50" dirty="0">
                <a:solidFill>
                  <a:srgbClr val="EE0000">
                    <a:alpha val="100000"/>
                  </a:srgbClr>
                </a:solidFill>
                <a:latin typeface="KaiTi"/>
                <a:ea typeface="KaiTi"/>
                <a:cs typeface="KaiTi"/>
              </a:rPr>
              <a:t>章</a:t>
            </a:r>
            <a:r>
              <a:rPr sz="1500" kern="0" spc="70" dirty="0">
                <a:solidFill>
                  <a:srgbClr val="EE0000">
                    <a:alpha val="100000"/>
                  </a:srgbClr>
                </a:solidFill>
                <a:latin typeface="KaiTi"/>
                <a:ea typeface="KaiTi"/>
                <a:cs typeface="KaiTi"/>
              </a:rPr>
              <a:t>  </a:t>
            </a:r>
            <a:r>
              <a:rPr sz="1500" b="1" kern="0" spc="-50" dirty="0">
                <a:solidFill>
                  <a:srgbClr val="EE0000">
                    <a:alpha val="100000"/>
                  </a:srgbClr>
                </a:solidFill>
                <a:latin typeface="KaiTi"/>
                <a:ea typeface="KaiTi"/>
                <a:cs typeface="KaiTi"/>
              </a:rPr>
              <a:t>氮族元素</a:t>
            </a:r>
            <a:endParaRPr sz="1500" dirty="0">
              <a:latin typeface="KaiTi"/>
              <a:ea typeface="KaiTi"/>
              <a:cs typeface="KaiTi"/>
            </a:endParaRPr>
          </a:p>
          <a:p>
            <a:pPr algn="l" rtl="0" eaLnBrk="0">
              <a:lnSpc>
                <a:spcPct val="107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marL="15240" algn="l" rtl="0" eaLnBrk="0">
              <a:lnSpc>
                <a:spcPct val="84000"/>
              </a:lnSpc>
              <a:spcBef>
                <a:spcPts val="361"/>
              </a:spcBef>
              <a:tabLst/>
            </a:pPr>
            <a:r>
              <a:rPr sz="1200" b="1" kern="0" spc="-20" dirty="0">
                <a:solidFill>
                  <a:srgbClr val="000000">
                    <a:alpha val="100000"/>
                  </a:srgbClr>
                </a:solidFill>
                <a:latin typeface="KaiTi"/>
                <a:ea typeface="KaiTi"/>
                <a:cs typeface="KaiTi"/>
              </a:rPr>
              <a:t>一、词汇储备</a:t>
            </a:r>
            <a:endParaRPr sz="1200" dirty="0">
              <a:latin typeface="KaiTi"/>
              <a:ea typeface="KaiTi"/>
              <a:cs typeface="KaiTi"/>
            </a:endParaRPr>
          </a:p>
          <a:p>
            <a:pPr marL="24765" algn="l" rtl="0" eaLnBrk="0">
              <a:lnSpc>
                <a:spcPts val="1809"/>
              </a:lnSpc>
              <a:spcBef>
                <a:spcPts val="1225"/>
              </a:spcBef>
              <a:tabLst/>
            </a:pPr>
            <a:r>
              <a:rPr sz="1200" kern="0" spc="-10" dirty="0">
                <a:solidFill>
                  <a:srgbClr val="000000">
                    <a:alpha val="100000"/>
                  </a:srgbClr>
                </a:solidFill>
                <a:latin typeface="Times New Roman"/>
                <a:ea typeface="Times New Roman"/>
                <a:cs typeface="Times New Roman"/>
              </a:rPr>
              <a:t>1.</a:t>
            </a:r>
            <a:r>
              <a:rPr sz="1200" kern="0" spc="6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Microsoft YaHei"/>
                <a:ea typeface="Microsoft YaHei"/>
                <a:cs typeface="Microsoft YaHei"/>
              </a:rPr>
              <a:t>高温高压       </a:t>
            </a:r>
            <a:r>
              <a:rPr sz="1200" kern="0" spc="-10" dirty="0">
                <a:solidFill>
                  <a:srgbClr val="000000">
                    <a:alpha val="100000"/>
                  </a:srgbClr>
                </a:solidFill>
                <a:latin typeface="Times New Roman"/>
                <a:ea typeface="Times New Roman"/>
                <a:cs typeface="Times New Roman"/>
              </a:rPr>
              <a:t>2.  </a:t>
            </a:r>
            <a:r>
              <a:rPr sz="1200" kern="0" spc="-10" dirty="0">
                <a:solidFill>
                  <a:srgbClr val="000000">
                    <a:alpha val="100000"/>
                  </a:srgbClr>
                </a:solidFill>
                <a:latin typeface="Microsoft YaHei"/>
                <a:ea typeface="Microsoft YaHei"/>
                <a:cs typeface="Microsoft YaHei"/>
              </a:rPr>
              <a:t>放电       </a:t>
            </a:r>
            <a:r>
              <a:rPr sz="1200" kern="0" spc="-10" dirty="0">
                <a:solidFill>
                  <a:srgbClr val="000000">
                    <a:alpha val="100000"/>
                  </a:srgbClr>
                </a:solidFill>
                <a:latin typeface="Times New Roman"/>
                <a:ea typeface="Times New Roman"/>
                <a:cs typeface="Times New Roman"/>
              </a:rPr>
              <a:t>3.  </a:t>
            </a:r>
            <a:r>
              <a:rPr sz="1200" kern="0" spc="-10" dirty="0">
                <a:solidFill>
                  <a:srgbClr val="000000">
                    <a:alpha val="100000"/>
                  </a:srgbClr>
                </a:solidFill>
                <a:latin typeface="Microsoft YaHei"/>
                <a:ea typeface="Microsoft YaHei"/>
                <a:cs typeface="Microsoft YaHei"/>
              </a:rPr>
              <a:t>保护气       </a:t>
            </a:r>
            <a:r>
              <a:rPr sz="1200" kern="0" spc="-10" dirty="0">
                <a:solidFill>
                  <a:srgbClr val="000000">
                    <a:alpha val="100000"/>
                  </a:srgbClr>
                </a:solidFill>
                <a:latin typeface="Times New Roman"/>
                <a:ea typeface="Times New Roman"/>
                <a:cs typeface="Times New Roman"/>
              </a:rPr>
              <a:t>4.  </a:t>
            </a:r>
            <a:r>
              <a:rPr sz="1200" kern="0" spc="-10" dirty="0">
                <a:solidFill>
                  <a:srgbClr val="000000">
                    <a:alpha val="100000"/>
                  </a:srgbClr>
                </a:solidFill>
                <a:latin typeface="Microsoft YaHei"/>
                <a:ea typeface="Microsoft YaHei"/>
                <a:cs typeface="Microsoft YaHei"/>
              </a:rPr>
              <a:t>弱碱性       </a:t>
            </a:r>
            <a:r>
              <a:rPr sz="1200" kern="0" spc="-10" dirty="0">
                <a:solidFill>
                  <a:srgbClr val="000000">
                    <a:alpha val="100000"/>
                  </a:srgbClr>
                </a:solidFill>
                <a:latin typeface="Times New Roman"/>
                <a:ea typeface="Times New Roman"/>
                <a:cs typeface="Times New Roman"/>
              </a:rPr>
              <a:t>5.</a:t>
            </a:r>
            <a:r>
              <a:rPr sz="1200" kern="0" spc="2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Microsoft YaHei"/>
                <a:ea typeface="Microsoft YaHei"/>
                <a:cs typeface="Microsoft YaHei"/>
              </a:rPr>
              <a:t>铵盐       </a:t>
            </a:r>
            <a:r>
              <a:rPr sz="1200" kern="0" spc="-20" dirty="0">
                <a:solidFill>
                  <a:srgbClr val="000000">
                    <a:alpha val="100000"/>
                  </a:srgbClr>
                </a:solidFill>
                <a:latin typeface="Times New Roman"/>
                <a:ea typeface="Times New Roman"/>
                <a:cs typeface="Times New Roman"/>
              </a:rPr>
              <a:t>6.</a:t>
            </a:r>
            <a:r>
              <a:rPr sz="1200" kern="0" spc="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Microsoft YaHei"/>
                <a:ea typeface="Microsoft YaHei"/>
                <a:cs typeface="Microsoft YaHei"/>
              </a:rPr>
              <a:t>碱石灰</a:t>
            </a:r>
            <a:endParaRPr sz="1200" dirty="0">
              <a:latin typeface="Microsoft YaHei"/>
              <a:ea typeface="Microsoft YaHei"/>
              <a:cs typeface="Microsoft YaHei"/>
            </a:endParaRPr>
          </a:p>
          <a:p>
            <a:pPr algn="l" rtl="0" eaLnBrk="0">
              <a:lnSpc>
                <a:spcPct val="139000"/>
              </a:lnSpc>
              <a:tabLst/>
            </a:pPr>
            <a:endParaRPr sz="1000" dirty="0">
              <a:latin typeface="Arial"/>
              <a:ea typeface="Arial"/>
              <a:cs typeface="Arial"/>
            </a:endParaRPr>
          </a:p>
          <a:p>
            <a:pPr algn="l" rtl="0" eaLnBrk="0">
              <a:lnSpc>
                <a:spcPct val="139000"/>
              </a:lnSpc>
              <a:tabLst/>
            </a:pPr>
            <a:endParaRPr sz="1000" dirty="0">
              <a:latin typeface="Arial"/>
              <a:ea typeface="Arial"/>
              <a:cs typeface="Arial"/>
            </a:endParaRPr>
          </a:p>
          <a:p>
            <a:pPr marL="13334" algn="l" rtl="0" eaLnBrk="0">
              <a:lnSpc>
                <a:spcPct val="83000"/>
              </a:lnSpc>
              <a:spcBef>
                <a:spcPts val="370"/>
              </a:spcBef>
              <a:tabLst/>
            </a:pPr>
            <a:r>
              <a:rPr sz="1200" b="1" kern="0" spc="-20" dirty="0">
                <a:solidFill>
                  <a:srgbClr val="000000">
                    <a:alpha val="100000"/>
                  </a:srgbClr>
                </a:solidFill>
                <a:latin typeface="KaiTi"/>
                <a:ea typeface="KaiTi"/>
                <a:cs typeface="KaiTi"/>
              </a:rPr>
              <a:t>二、知识点总结</a:t>
            </a:r>
            <a:endParaRPr sz="1200" dirty="0">
              <a:latin typeface="KaiTi"/>
              <a:ea typeface="KaiTi"/>
              <a:cs typeface="KaiTi"/>
            </a:endParaRPr>
          </a:p>
          <a:p>
            <a:pPr marL="12700" algn="l" rtl="0" eaLnBrk="0">
              <a:lnSpc>
                <a:spcPct val="90000"/>
              </a:lnSpc>
              <a:spcBef>
                <a:spcPts val="1122"/>
              </a:spcBef>
              <a:tabLst/>
            </a:pPr>
            <a:r>
              <a:rPr sz="1200" b="1" kern="0" spc="-10" dirty="0">
                <a:solidFill>
                  <a:srgbClr val="000000">
                    <a:alpha val="100000"/>
                  </a:srgbClr>
                </a:solidFill>
                <a:latin typeface="KaiTi"/>
                <a:ea typeface="KaiTi"/>
                <a:cs typeface="KaiTi"/>
              </a:rPr>
              <a:t>知识点</a:t>
            </a:r>
            <a:r>
              <a:rPr sz="1200" kern="0" spc="-200" dirty="0">
                <a:solidFill>
                  <a:srgbClr val="000000">
                    <a:alpha val="100000"/>
                  </a:srgbClr>
                </a:solidFill>
                <a:latin typeface="KaiTi"/>
                <a:ea typeface="KaiTi"/>
                <a:cs typeface="KaiTi"/>
              </a:rPr>
              <a:t> </a:t>
            </a:r>
            <a:r>
              <a:rPr sz="1200" b="1" kern="0" spc="-10" dirty="0">
                <a:solidFill>
                  <a:srgbClr val="000000">
                    <a:alpha val="100000"/>
                  </a:srgbClr>
                </a:solidFill>
                <a:latin typeface="Times New Roman"/>
                <a:ea typeface="Times New Roman"/>
                <a:cs typeface="Times New Roman"/>
              </a:rPr>
              <a:t>10-1</a:t>
            </a:r>
            <a:r>
              <a:rPr sz="1200" b="1" kern="0" spc="-10" dirty="0">
                <a:solidFill>
                  <a:srgbClr val="000000">
                    <a:alpha val="100000"/>
                  </a:srgbClr>
                </a:solidFill>
                <a:latin typeface="KaiTi"/>
                <a:ea typeface="KaiTi"/>
                <a:cs typeface="KaiTi"/>
              </a:rPr>
              <a:t>：氮气</a:t>
            </a:r>
            <a:r>
              <a:rPr sz="1200" b="1" kern="0" spc="-10" dirty="0">
                <a:solidFill>
                  <a:srgbClr val="000000">
                    <a:alpha val="100000"/>
                  </a:srgbClr>
                </a:solidFill>
                <a:latin typeface="Times New Roman"/>
                <a:ea typeface="Times New Roman"/>
                <a:cs typeface="Times New Roman"/>
              </a:rPr>
              <a:t>[N</a:t>
            </a:r>
            <a:r>
              <a:rPr sz="800" b="1" kern="0" spc="-10" dirty="0">
                <a:solidFill>
                  <a:srgbClr val="000000">
                    <a:alpha val="100000"/>
                  </a:srgbClr>
                </a:solidFill>
                <a:latin typeface="Times New Roman"/>
                <a:ea typeface="Times New Roman"/>
                <a:cs typeface="Times New Roman"/>
              </a:rPr>
              <a:t>2</a:t>
            </a:r>
            <a:r>
              <a:rPr sz="1200" b="1" kern="0" spc="-10" dirty="0">
                <a:solidFill>
                  <a:srgbClr val="000000">
                    <a:alpha val="100000"/>
                  </a:srgbClr>
                </a:solidFill>
                <a:latin typeface="Times New Roman"/>
                <a:ea typeface="Times New Roman"/>
                <a:cs typeface="Times New Roman"/>
              </a:rPr>
              <a:t>]</a:t>
            </a:r>
            <a:endParaRPr sz="1200" dirty="0">
              <a:latin typeface="Times New Roman"/>
              <a:ea typeface="Times New Roman"/>
              <a:cs typeface="Times New Roman"/>
            </a:endParaRPr>
          </a:p>
          <a:p>
            <a:pPr marL="24765" algn="l" rtl="0" eaLnBrk="0">
              <a:lnSpc>
                <a:spcPct val="90000"/>
              </a:lnSpc>
              <a:spcBef>
                <a:spcPts val="1047"/>
              </a:spcBef>
              <a:tabLst/>
            </a:pPr>
            <a:r>
              <a:rPr sz="1200" kern="0" spc="-20" dirty="0">
                <a:solidFill>
                  <a:srgbClr val="000000">
                    <a:alpha val="100000"/>
                  </a:srgbClr>
                </a:solidFill>
                <a:latin typeface="Times New Roman"/>
                <a:ea typeface="Times New Roman"/>
                <a:cs typeface="Times New Roman"/>
              </a:rPr>
              <a:t>10-1-1  </a:t>
            </a:r>
            <a:r>
              <a:rPr sz="1200" kern="0" spc="-20" dirty="0">
                <a:solidFill>
                  <a:srgbClr val="000000">
                    <a:alpha val="100000"/>
                  </a:srgbClr>
                </a:solidFill>
                <a:latin typeface="KaiTi"/>
                <a:ea typeface="KaiTi"/>
                <a:cs typeface="KaiTi"/>
              </a:rPr>
              <a:t>氮</a:t>
            </a:r>
            <a:r>
              <a:rPr sz="1200" kern="0" spc="-20" dirty="0">
                <a:solidFill>
                  <a:srgbClr val="000000">
                    <a:alpha val="100000"/>
                  </a:srgbClr>
                </a:solidFill>
                <a:latin typeface="Times New Roman"/>
                <a:ea typeface="Times New Roman"/>
                <a:cs typeface="Times New Roman"/>
              </a:rPr>
              <a:t>[N]</a:t>
            </a:r>
            <a:r>
              <a:rPr sz="1200" kern="0" spc="-20" dirty="0">
                <a:solidFill>
                  <a:srgbClr val="000000">
                    <a:alpha val="100000"/>
                  </a:srgbClr>
                </a:solidFill>
                <a:latin typeface="KaiTi"/>
                <a:ea typeface="KaiTi"/>
                <a:cs typeface="KaiTi"/>
              </a:rPr>
              <a:t>是一种重要的元素，是构成蛋白</a:t>
            </a:r>
            <a:r>
              <a:rPr sz="1200" kern="0" spc="-30" dirty="0">
                <a:solidFill>
                  <a:srgbClr val="000000">
                    <a:alpha val="100000"/>
                  </a:srgbClr>
                </a:solidFill>
                <a:latin typeface="KaiTi"/>
                <a:ea typeface="KaiTi"/>
                <a:cs typeface="KaiTi"/>
              </a:rPr>
              <a:t>质和核酸不可缺少的成分。</a:t>
            </a:r>
            <a:endParaRPr sz="1200" dirty="0">
              <a:latin typeface="KaiTi"/>
              <a:ea typeface="KaiTi"/>
              <a:cs typeface="KaiTi"/>
            </a:endParaRPr>
          </a:p>
          <a:p>
            <a:pPr marL="16510" indent="7620" algn="l" rtl="0" eaLnBrk="0">
              <a:lnSpc>
                <a:spcPct val="158000"/>
              </a:lnSpc>
              <a:spcBef>
                <a:spcPts val="222"/>
              </a:spcBef>
              <a:tabLst/>
            </a:pPr>
            <a:r>
              <a:rPr sz="1200" kern="0" spc="-10" dirty="0">
                <a:solidFill>
                  <a:srgbClr val="000000">
                    <a:alpha val="100000"/>
                  </a:srgbClr>
                </a:solidFill>
                <a:latin typeface="Times New Roman"/>
                <a:ea typeface="Times New Roman"/>
                <a:cs typeface="Times New Roman"/>
              </a:rPr>
              <a:t>10-1-2  </a:t>
            </a:r>
            <a:r>
              <a:rPr sz="1200" kern="0" spc="-10" dirty="0">
                <a:solidFill>
                  <a:srgbClr val="000000">
                    <a:alpha val="100000"/>
                  </a:srgbClr>
                </a:solidFill>
                <a:latin typeface="KaiTi"/>
                <a:ea typeface="KaiTi"/>
                <a:cs typeface="KaiTi"/>
              </a:rPr>
              <a:t>氮气的物理性质：占空气体积的</a:t>
            </a:r>
            <a:r>
              <a:rPr sz="1200" kern="0" spc="-11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78%</a:t>
            </a:r>
            <a:r>
              <a:rPr sz="1200" kern="0" spc="-10" dirty="0">
                <a:solidFill>
                  <a:srgbClr val="000000">
                    <a:alpha val="100000"/>
                  </a:srgbClr>
                </a:solidFill>
                <a:latin typeface="KaiTi"/>
                <a:ea typeface="KaiTi"/>
                <a:cs typeface="KaiTi"/>
              </a:rPr>
              <a:t>，无色无味，气体，密度略小于空气，难溶于</a:t>
            </a:r>
            <a:r>
              <a:rPr sz="1200" kern="0" spc="-70" dirty="0">
                <a:solidFill>
                  <a:srgbClr val="000000">
                    <a:alpha val="100000"/>
                  </a:srgbClr>
                </a:solidFill>
                <a:latin typeface="KaiTi"/>
                <a:ea typeface="KaiTi"/>
                <a:cs typeface="KaiTi"/>
              </a:rPr>
              <a:t>水。</a:t>
            </a:r>
            <a:endParaRPr sz="1200" dirty="0">
              <a:latin typeface="KaiTi"/>
              <a:ea typeface="KaiTi"/>
              <a:cs typeface="KaiTi"/>
            </a:endParaRPr>
          </a:p>
          <a:p>
            <a:pPr marL="24765" algn="l" rtl="0" eaLnBrk="0">
              <a:lnSpc>
                <a:spcPct val="90000"/>
              </a:lnSpc>
              <a:spcBef>
                <a:spcPts val="928"/>
              </a:spcBef>
              <a:tabLst/>
            </a:pPr>
            <a:r>
              <a:rPr sz="1200" kern="0" spc="-20" dirty="0">
                <a:solidFill>
                  <a:srgbClr val="000000">
                    <a:alpha val="100000"/>
                  </a:srgbClr>
                </a:solidFill>
                <a:latin typeface="Times New Roman"/>
                <a:ea typeface="Times New Roman"/>
                <a:cs typeface="Times New Roman"/>
              </a:rPr>
              <a:t>10-1-3  </a:t>
            </a:r>
            <a:r>
              <a:rPr sz="1200" kern="0" spc="-20" dirty="0">
                <a:solidFill>
                  <a:srgbClr val="000000">
                    <a:alpha val="100000"/>
                  </a:srgbClr>
                </a:solidFill>
                <a:latin typeface="KaiTi"/>
                <a:ea typeface="KaiTi"/>
                <a:cs typeface="KaiTi"/>
              </a:rPr>
              <a:t>氮气的化学性质：不活泼，在一定条件下可以与氢气、氧气发生</a:t>
            </a:r>
            <a:r>
              <a:rPr sz="1200" kern="0" spc="-30" dirty="0">
                <a:solidFill>
                  <a:srgbClr val="000000">
                    <a:alpha val="100000"/>
                  </a:srgbClr>
                </a:solidFill>
                <a:latin typeface="KaiTi"/>
                <a:ea typeface="KaiTi"/>
                <a:cs typeface="KaiTi"/>
              </a:rPr>
              <a:t>化学反应。</a:t>
            </a:r>
            <a:endParaRPr sz="1200" dirty="0">
              <a:latin typeface="KaiTi"/>
              <a:ea typeface="KaiTi"/>
              <a:cs typeface="KaiTi"/>
            </a:endParaRPr>
          </a:p>
          <a:p>
            <a:pPr algn="l" rtl="0" eaLnBrk="0">
              <a:lnSpc>
                <a:spcPct val="109000"/>
              </a:lnSpc>
              <a:tabLst/>
            </a:pPr>
            <a:endParaRPr sz="800" dirty="0">
              <a:latin typeface="Arial"/>
              <a:ea typeface="Arial"/>
              <a:cs typeface="Arial"/>
            </a:endParaRPr>
          </a:p>
          <a:p>
            <a:pPr algn="l" rtl="0" eaLnBrk="0">
              <a:lnSpc>
                <a:spcPct val="7183"/>
              </a:lnSpc>
              <a:tabLst/>
            </a:pPr>
            <a:endParaRPr sz="100" dirty="0">
              <a:latin typeface="Arial"/>
              <a:ea typeface="Arial"/>
              <a:cs typeface="Arial"/>
            </a:endParaRPr>
          </a:p>
          <a:p>
            <a:pPr marL="13334" algn="l" rtl="0" eaLnBrk="0">
              <a:lnSpc>
                <a:spcPct val="89000"/>
              </a:lnSpc>
              <a:tabLst/>
            </a:pPr>
            <a:r>
              <a:rPr sz="1200" kern="0" spc="-90" dirty="0">
                <a:solidFill>
                  <a:srgbClr val="000000">
                    <a:alpha val="100000"/>
                  </a:srgbClr>
                </a:solidFill>
                <a:latin typeface="Times New Roman"/>
                <a:ea typeface="Times New Roman"/>
                <a:cs typeface="Times New Roman"/>
              </a:rPr>
              <a:t>(1)</a:t>
            </a:r>
            <a:r>
              <a:rPr sz="1200" kern="0" spc="60" dirty="0">
                <a:solidFill>
                  <a:srgbClr val="000000">
                    <a:alpha val="100000"/>
                  </a:srgbClr>
                </a:solidFill>
                <a:latin typeface="Times New Roman"/>
                <a:ea typeface="Times New Roman"/>
                <a:cs typeface="Times New Roman"/>
              </a:rPr>
              <a:t>  </a:t>
            </a:r>
            <a:r>
              <a:rPr sz="1200" kern="0" spc="-90" dirty="0">
                <a:solidFill>
                  <a:srgbClr val="000000">
                    <a:alpha val="100000"/>
                  </a:srgbClr>
                </a:solidFill>
                <a:latin typeface="KaiTi"/>
                <a:ea typeface="KaiTi"/>
                <a:cs typeface="KaiTi"/>
              </a:rPr>
              <a:t>与氢气的反应：</a:t>
            </a:r>
            <a:endParaRPr sz="1200" dirty="0">
              <a:latin typeface="KaiTi"/>
              <a:ea typeface="KaiTi"/>
              <a:cs typeface="KaiTi"/>
            </a:endParaRPr>
          </a:p>
        </p:txBody>
      </p:sp>
      <p:pic>
        <p:nvPicPr>
          <p:cNvPr id="856" name="picture 856"/>
          <p:cNvPicPr>
            <a:picLocks noChangeAspect="1"/>
          </p:cNvPicPr>
          <p:nvPr/>
        </p:nvPicPr>
        <p:blipFill>
          <a:blip r:embed="rId3"/>
          <a:stretch>
            <a:fillRect/>
          </a:stretch>
        </p:blipFill>
        <p:spPr>
          <a:xfrm rot="21600000">
            <a:off x="4526915" y="4656328"/>
            <a:ext cx="1631441" cy="323850"/>
          </a:xfrm>
          <a:prstGeom prst="rect">
            <a:avLst/>
          </a:prstGeom>
        </p:spPr>
      </p:pic>
      <p:sp>
        <p:nvSpPr>
          <p:cNvPr id="858" name="textbox 858"/>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860" name="path 860"/>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862" name="textbox 862"/>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20" dirty="0">
                <a:solidFill>
                  <a:srgbClr val="000000">
                    <a:alpha val="100000"/>
                  </a:srgbClr>
                </a:solidFill>
                <a:latin typeface="Times New Roman"/>
                <a:ea typeface="Times New Roman"/>
                <a:cs typeface="Times New Roman"/>
              </a:rPr>
              <a:t>-</a:t>
            </a:r>
            <a:r>
              <a:rPr sz="900" kern="0" spc="3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33</a:t>
            </a:r>
            <a:r>
              <a:rPr sz="900" kern="0" spc="4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4" name="rect 864"/>
          <p:cNvSpPr/>
          <p:nvPr/>
        </p:nvSpPr>
        <p:spPr>
          <a:xfrm>
            <a:off x="2348027" y="7058533"/>
            <a:ext cx="1734566" cy="198120"/>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866" name="textbox 866"/>
          <p:cNvSpPr/>
          <p:nvPr/>
        </p:nvSpPr>
        <p:spPr>
          <a:xfrm>
            <a:off x="2340661" y="6213882"/>
            <a:ext cx="5974080" cy="2527300"/>
          </a:xfrm>
          <a:prstGeom prst="rect">
            <a:avLst/>
          </a:prstGeom>
          <a:noFill/>
          <a:ln w="0" cap="flat">
            <a:noFill/>
            <a:prstDash val="solid"/>
            <a:miter lim="0"/>
          </a:ln>
        </p:spPr>
        <p:txBody>
          <a:bodyPr vert="horz" wrap="square" lIns="0" tIns="0" rIns="0" bIns="0"/>
          <a:lstStyle/>
          <a:p>
            <a:pPr algn="l" rtl="0" eaLnBrk="0">
              <a:lnSpc>
                <a:spcPct val="87444"/>
              </a:lnSpc>
              <a:tabLst/>
            </a:pPr>
            <a:endParaRPr sz="100" dirty="0">
              <a:latin typeface="Arial"/>
              <a:ea typeface="Arial"/>
              <a:cs typeface="Arial"/>
            </a:endParaRPr>
          </a:p>
          <a:p>
            <a:pPr marL="13334" algn="l" rtl="0" eaLnBrk="0">
              <a:lnSpc>
                <a:spcPct val="89000"/>
              </a:lnSpc>
              <a:tabLst/>
            </a:pPr>
            <a:r>
              <a:rPr sz="1200" kern="0" spc="0" dirty="0">
                <a:solidFill>
                  <a:srgbClr val="000000">
                    <a:alpha val="100000"/>
                  </a:srgbClr>
                </a:solidFill>
                <a:latin typeface="Times New Roman"/>
                <a:ea typeface="Times New Roman"/>
                <a:cs typeface="Times New Roman"/>
              </a:rPr>
              <a:t>(3)  </a:t>
            </a:r>
            <a:r>
              <a:rPr sz="1200" kern="0" spc="0" dirty="0">
                <a:solidFill>
                  <a:srgbClr val="000000">
                    <a:alpha val="100000"/>
                  </a:srgbClr>
                </a:solidFill>
                <a:latin typeface="KaiTi"/>
                <a:ea typeface="KaiTi"/>
                <a:cs typeface="KaiTi"/>
              </a:rPr>
              <a:t>铵离子的检验：把</a:t>
            </a:r>
            <a:r>
              <a:rPr sz="1200" kern="0" spc="-31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NaOH</a:t>
            </a:r>
            <a:r>
              <a:rPr sz="1200" kern="0" spc="110" dirty="0">
                <a:solidFill>
                  <a:srgbClr val="000000">
                    <a:alpha val="100000"/>
                  </a:srgbClr>
                </a:solidFill>
                <a:latin typeface="Times New Roman"/>
                <a:ea typeface="Times New Roman"/>
                <a:cs typeface="Times New Roman"/>
              </a:rPr>
              <a:t> </a:t>
            </a:r>
            <a:r>
              <a:rPr sz="1200" kern="0" spc="0" dirty="0">
                <a:solidFill>
                  <a:srgbClr val="000000">
                    <a:alpha val="100000"/>
                  </a:srgbClr>
                </a:solidFill>
                <a:latin typeface="KaiTi"/>
                <a:ea typeface="KaiTi"/>
                <a:cs typeface="KaiTi"/>
              </a:rPr>
              <a:t>溶液加到某物质的固体</a:t>
            </a:r>
            <a:r>
              <a:rPr sz="1200" kern="0" spc="-10" dirty="0">
                <a:solidFill>
                  <a:srgbClr val="000000">
                    <a:alpha val="100000"/>
                  </a:srgbClr>
                </a:solidFill>
                <a:latin typeface="KaiTi"/>
                <a:ea typeface="KaiTi"/>
                <a:cs typeface="KaiTi"/>
              </a:rPr>
              <a:t>或溶液里，加热后产生的气体能使湿</a:t>
            </a:r>
            <a:endParaRPr sz="1200" dirty="0">
              <a:latin typeface="KaiTi"/>
              <a:ea typeface="KaiTi"/>
              <a:cs typeface="KaiTi"/>
            </a:endParaRPr>
          </a:p>
          <a:p>
            <a:pPr marL="19050" algn="l" rtl="0" eaLnBrk="0">
              <a:lnSpc>
                <a:spcPts val="2241"/>
              </a:lnSpc>
              <a:tabLst/>
            </a:pPr>
            <a:r>
              <a:rPr sz="1200" kern="0" spc="-30" dirty="0">
                <a:solidFill>
                  <a:srgbClr val="000000">
                    <a:alpha val="100000"/>
                  </a:srgbClr>
                </a:solidFill>
                <a:latin typeface="KaiTi"/>
                <a:ea typeface="KaiTi"/>
                <a:cs typeface="KaiTi"/>
              </a:rPr>
              <a:t>润的红色石蕊试纸变成蓝色，说明是碱性气体，可判断是铵盐。</a:t>
            </a:r>
            <a:endParaRPr sz="1200" dirty="0">
              <a:latin typeface="KaiTi"/>
              <a:ea typeface="KaiTi"/>
              <a:cs typeface="KaiTi"/>
            </a:endParaRPr>
          </a:p>
          <a:p>
            <a:pPr algn="l" rtl="0" eaLnBrk="0">
              <a:lnSpc>
                <a:spcPct val="118000"/>
              </a:lnSpc>
              <a:tabLst/>
            </a:pPr>
            <a:endParaRPr sz="1000" dirty="0">
              <a:latin typeface="Arial"/>
              <a:ea typeface="Arial"/>
              <a:cs typeface="Arial"/>
            </a:endParaRPr>
          </a:p>
          <a:p>
            <a:pPr algn="l" rtl="0" eaLnBrk="0">
              <a:lnSpc>
                <a:spcPct val="118000"/>
              </a:lnSpc>
              <a:tabLst/>
            </a:pPr>
            <a:endParaRPr sz="1000" dirty="0">
              <a:latin typeface="Arial"/>
              <a:ea typeface="Arial"/>
              <a:cs typeface="Arial"/>
            </a:endParaRPr>
          </a:p>
          <a:p>
            <a:pPr marL="12700" algn="l" rtl="0" eaLnBrk="0">
              <a:lnSpc>
                <a:spcPct val="90000"/>
              </a:lnSpc>
              <a:spcBef>
                <a:spcPts val="366"/>
              </a:spcBef>
              <a:tabLst/>
            </a:pPr>
            <a:r>
              <a:rPr sz="1200" b="1" kern="0" spc="-10" dirty="0">
                <a:solidFill>
                  <a:srgbClr val="000000">
                    <a:alpha val="100000"/>
                  </a:srgbClr>
                </a:solidFill>
                <a:latin typeface="KaiTi"/>
                <a:ea typeface="KaiTi"/>
                <a:cs typeface="KaiTi"/>
              </a:rPr>
              <a:t>知识点</a:t>
            </a:r>
            <a:r>
              <a:rPr sz="1200" kern="0" spc="-200" dirty="0">
                <a:solidFill>
                  <a:srgbClr val="000000">
                    <a:alpha val="100000"/>
                  </a:srgbClr>
                </a:solidFill>
                <a:latin typeface="KaiTi"/>
                <a:ea typeface="KaiTi"/>
                <a:cs typeface="KaiTi"/>
              </a:rPr>
              <a:t> </a:t>
            </a:r>
            <a:r>
              <a:rPr sz="1200" b="1" kern="0" spc="-10" dirty="0">
                <a:solidFill>
                  <a:srgbClr val="000000">
                    <a:alpha val="100000"/>
                  </a:srgbClr>
                </a:solidFill>
                <a:latin typeface="Times New Roman"/>
                <a:ea typeface="Times New Roman"/>
                <a:cs typeface="Times New Roman"/>
              </a:rPr>
              <a:t>10-3</a:t>
            </a:r>
            <a:r>
              <a:rPr sz="1200" b="1" kern="0" spc="-10" dirty="0">
                <a:solidFill>
                  <a:srgbClr val="000000">
                    <a:alpha val="100000"/>
                  </a:srgbClr>
                </a:solidFill>
                <a:latin typeface="KaiTi"/>
                <a:ea typeface="KaiTi"/>
                <a:cs typeface="KaiTi"/>
              </a:rPr>
              <a:t>：硝酸</a:t>
            </a:r>
            <a:r>
              <a:rPr sz="1200" b="1" kern="0" spc="-10" dirty="0">
                <a:solidFill>
                  <a:srgbClr val="000000">
                    <a:alpha val="100000"/>
                  </a:srgbClr>
                </a:solidFill>
                <a:latin typeface="Times New Roman"/>
                <a:ea typeface="Times New Roman"/>
                <a:cs typeface="Times New Roman"/>
              </a:rPr>
              <a:t>[HNO</a:t>
            </a:r>
            <a:r>
              <a:rPr sz="800" b="1" kern="0" spc="-10" dirty="0">
                <a:solidFill>
                  <a:srgbClr val="000000">
                    <a:alpha val="100000"/>
                  </a:srgbClr>
                </a:solidFill>
                <a:latin typeface="Times New Roman"/>
                <a:ea typeface="Times New Roman"/>
                <a:cs typeface="Times New Roman"/>
              </a:rPr>
              <a:t>3</a:t>
            </a:r>
            <a:r>
              <a:rPr sz="1200" b="1" kern="0" spc="-10" dirty="0">
                <a:solidFill>
                  <a:srgbClr val="000000">
                    <a:alpha val="100000"/>
                  </a:srgbClr>
                </a:solidFill>
                <a:latin typeface="Times New Roman"/>
                <a:ea typeface="Times New Roman"/>
                <a:cs typeface="Times New Roman"/>
              </a:rPr>
              <a:t>]</a:t>
            </a:r>
            <a:endParaRPr sz="1200" dirty="0">
              <a:latin typeface="Times New Roman"/>
              <a:ea typeface="Times New Roman"/>
              <a:cs typeface="Times New Roman"/>
            </a:endParaRPr>
          </a:p>
          <a:p>
            <a:pPr marL="13334" indent="10795" algn="l" rtl="0" eaLnBrk="0">
              <a:lnSpc>
                <a:spcPct val="160000"/>
              </a:lnSpc>
              <a:spcBef>
                <a:spcPts val="230"/>
              </a:spcBef>
              <a:tabLst/>
            </a:pPr>
            <a:r>
              <a:rPr sz="1200" kern="0" spc="0" dirty="0">
                <a:solidFill>
                  <a:srgbClr val="000000">
                    <a:alpha val="100000"/>
                  </a:srgbClr>
                </a:solidFill>
                <a:latin typeface="Times New Roman"/>
                <a:ea typeface="Times New Roman"/>
                <a:cs typeface="Times New Roman"/>
              </a:rPr>
              <a:t>10-3-1  </a:t>
            </a:r>
            <a:r>
              <a:rPr sz="1200" kern="0" spc="0" dirty="0">
                <a:solidFill>
                  <a:srgbClr val="000000">
                    <a:alpha val="100000"/>
                  </a:srgbClr>
                </a:solidFill>
                <a:latin typeface="KaiTi"/>
                <a:ea typeface="KaiTi"/>
                <a:cs typeface="KaiTi"/>
              </a:rPr>
              <a:t>硝酸的物理性质：</a:t>
            </a:r>
            <a:r>
              <a:rPr sz="1200" kern="0" spc="-10" dirty="0">
                <a:solidFill>
                  <a:srgbClr val="000000">
                    <a:alpha val="100000"/>
                  </a:srgbClr>
                </a:solidFill>
                <a:latin typeface="KaiTi"/>
                <a:ea typeface="KaiTi"/>
                <a:cs typeface="KaiTi"/>
              </a:rPr>
              <a:t>纯硝酸是无色、易挥发、有刺激性气味的液体。常用的浓硝酸的</a:t>
            </a:r>
            <a:r>
              <a:rPr sz="1200" kern="0" spc="-10" dirty="0">
                <a:solidFill>
                  <a:srgbClr val="000000">
                    <a:alpha val="100000"/>
                  </a:srgbClr>
                </a:solidFill>
                <a:latin typeface="KaiTi"/>
                <a:ea typeface="KaiTi"/>
                <a:cs typeface="KaiTi"/>
              </a:rPr>
              <a:t>质量分数大约为</a:t>
            </a:r>
            <a:r>
              <a:rPr sz="1200" kern="0" spc="-25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69%</a:t>
            </a:r>
            <a:r>
              <a:rPr sz="1200" kern="0" spc="-20" dirty="0">
                <a:solidFill>
                  <a:srgbClr val="000000">
                    <a:alpha val="100000"/>
                  </a:srgbClr>
                </a:solidFill>
                <a:latin typeface="KaiTi"/>
                <a:ea typeface="KaiTi"/>
                <a:cs typeface="KaiTi"/>
              </a:rPr>
              <a:t>。</a:t>
            </a:r>
            <a:endParaRPr sz="1200" dirty="0">
              <a:latin typeface="KaiTi"/>
              <a:ea typeface="KaiTi"/>
              <a:cs typeface="KaiTi"/>
            </a:endParaRPr>
          </a:p>
          <a:p>
            <a:pPr marL="24765" algn="l" rtl="0" eaLnBrk="0">
              <a:lnSpc>
                <a:spcPct val="90000"/>
              </a:lnSpc>
              <a:spcBef>
                <a:spcPts val="878"/>
              </a:spcBef>
              <a:tabLst/>
            </a:pPr>
            <a:r>
              <a:rPr sz="1200" kern="0" spc="-10" dirty="0">
                <a:solidFill>
                  <a:srgbClr val="000000">
                    <a:alpha val="100000"/>
                  </a:srgbClr>
                </a:solidFill>
                <a:latin typeface="Times New Roman"/>
                <a:ea typeface="Times New Roman"/>
                <a:cs typeface="Times New Roman"/>
              </a:rPr>
              <a:t>10-3-2  </a:t>
            </a:r>
            <a:r>
              <a:rPr sz="1200" kern="0" spc="-10" dirty="0">
                <a:solidFill>
                  <a:srgbClr val="000000">
                    <a:alpha val="100000"/>
                  </a:srgbClr>
                </a:solidFill>
                <a:latin typeface="KaiTi"/>
                <a:ea typeface="KaiTi"/>
                <a:cs typeface="KaiTi"/>
              </a:rPr>
              <a:t>硝酸的化学性质：</a:t>
            </a:r>
            <a:endParaRPr sz="1200" dirty="0">
              <a:latin typeface="KaiTi"/>
              <a:ea typeface="KaiTi"/>
              <a:cs typeface="KaiTi"/>
            </a:endParaRPr>
          </a:p>
          <a:p>
            <a:pPr marL="13334" algn="l" rtl="0" eaLnBrk="0">
              <a:lnSpc>
                <a:spcPct val="90000"/>
              </a:lnSpc>
              <a:spcBef>
                <a:spcPts val="1032"/>
              </a:spcBef>
              <a:tabLst/>
            </a:pPr>
            <a:r>
              <a:rPr sz="1200" kern="0" spc="-20" dirty="0">
                <a:solidFill>
                  <a:srgbClr val="000000">
                    <a:alpha val="100000"/>
                  </a:srgbClr>
                </a:solidFill>
                <a:latin typeface="Times New Roman"/>
                <a:ea typeface="Times New Roman"/>
                <a:cs typeface="Times New Roman"/>
              </a:rPr>
              <a:t>(1)  </a:t>
            </a:r>
            <a:r>
              <a:rPr sz="1200" kern="0" spc="-20" dirty="0">
                <a:solidFill>
                  <a:srgbClr val="000000">
                    <a:alpha val="100000"/>
                  </a:srgbClr>
                </a:solidFill>
                <a:latin typeface="KaiTi"/>
                <a:ea typeface="KaiTi"/>
                <a:cs typeface="KaiTi"/>
              </a:rPr>
              <a:t>硝酸是一种强酸，具有酸的通性，与碱</a:t>
            </a:r>
            <a:r>
              <a:rPr sz="1200" kern="0" spc="-20" dirty="0">
                <a:solidFill>
                  <a:srgbClr val="000000">
                    <a:alpha val="100000"/>
                  </a:srgbClr>
                </a:solidFill>
                <a:latin typeface="Times New Roman"/>
                <a:ea typeface="Times New Roman"/>
                <a:cs typeface="Times New Roman"/>
              </a:rPr>
              <a:t>/</a:t>
            </a:r>
            <a:r>
              <a:rPr sz="1200" kern="0" spc="-20" dirty="0">
                <a:solidFill>
                  <a:srgbClr val="000000">
                    <a:alpha val="100000"/>
                  </a:srgbClr>
                </a:solidFill>
                <a:latin typeface="KaiTi"/>
                <a:ea typeface="KaiTi"/>
                <a:cs typeface="KaiTi"/>
              </a:rPr>
              <a:t>碱性氧化物反应生成硝酸盐和水。</a:t>
            </a:r>
            <a:endParaRPr sz="1200" dirty="0">
              <a:latin typeface="KaiTi"/>
              <a:ea typeface="KaiTi"/>
              <a:cs typeface="KaiTi"/>
            </a:endParaRPr>
          </a:p>
          <a:p>
            <a:pPr algn="l" rtl="0" eaLnBrk="0">
              <a:lnSpc>
                <a:spcPct val="109000"/>
              </a:lnSpc>
              <a:tabLst/>
            </a:pPr>
            <a:endParaRPr sz="800" dirty="0">
              <a:latin typeface="Arial"/>
              <a:ea typeface="Arial"/>
              <a:cs typeface="Arial"/>
            </a:endParaRPr>
          </a:p>
          <a:p>
            <a:pPr algn="l" rtl="0" eaLnBrk="0">
              <a:lnSpc>
                <a:spcPct val="7186"/>
              </a:lnSpc>
              <a:tabLst/>
            </a:pPr>
            <a:endParaRPr sz="100" dirty="0">
              <a:latin typeface="Arial"/>
              <a:ea typeface="Arial"/>
              <a:cs typeface="Arial"/>
            </a:endParaRPr>
          </a:p>
          <a:p>
            <a:pPr marL="13334" algn="l" rtl="0" eaLnBrk="0">
              <a:lnSpc>
                <a:spcPct val="89000"/>
              </a:lnSpc>
              <a:tabLst/>
            </a:pPr>
            <a:r>
              <a:rPr sz="1200" kern="0" spc="-20" dirty="0">
                <a:solidFill>
                  <a:srgbClr val="000000">
                    <a:alpha val="100000"/>
                  </a:srgbClr>
                </a:solidFill>
                <a:latin typeface="Times New Roman"/>
                <a:ea typeface="Times New Roman"/>
                <a:cs typeface="Times New Roman"/>
              </a:rPr>
              <a:t>(2)  </a:t>
            </a:r>
            <a:r>
              <a:rPr sz="1200" kern="0" spc="-20" dirty="0">
                <a:solidFill>
                  <a:srgbClr val="000000">
                    <a:alpha val="100000"/>
                  </a:srgbClr>
                </a:solidFill>
                <a:latin typeface="KaiTi"/>
                <a:ea typeface="KaiTi"/>
                <a:cs typeface="KaiTi"/>
              </a:rPr>
              <a:t>硝酸的不稳定性：硝酸要保存在棕色瓶里，并放在黑暗且温度低</a:t>
            </a:r>
            <a:r>
              <a:rPr sz="1200" kern="0" spc="-30" dirty="0">
                <a:solidFill>
                  <a:srgbClr val="000000">
                    <a:alpha val="100000"/>
                  </a:srgbClr>
                </a:solidFill>
                <a:latin typeface="KaiTi"/>
                <a:ea typeface="KaiTi"/>
                <a:cs typeface="KaiTi"/>
              </a:rPr>
              <a:t>的地方。</a:t>
            </a:r>
            <a:endParaRPr sz="1200" dirty="0">
              <a:latin typeface="KaiTi"/>
              <a:ea typeface="KaiTi"/>
              <a:cs typeface="KaiTi"/>
            </a:endParaRPr>
          </a:p>
        </p:txBody>
      </p:sp>
      <p:sp>
        <p:nvSpPr>
          <p:cNvPr id="868" name="textbox 868"/>
          <p:cNvSpPr/>
          <p:nvPr/>
        </p:nvSpPr>
        <p:spPr>
          <a:xfrm>
            <a:off x="2341575" y="3470233"/>
            <a:ext cx="5039995" cy="759460"/>
          </a:xfrm>
          <a:prstGeom prst="rect">
            <a:avLst/>
          </a:prstGeom>
          <a:noFill/>
          <a:ln w="0" cap="flat">
            <a:noFill/>
            <a:prstDash val="solid"/>
            <a:miter lim="0"/>
          </a:ln>
        </p:spPr>
        <p:txBody>
          <a:bodyPr vert="horz" wrap="square" lIns="0" tIns="0" rIns="0" bIns="0"/>
          <a:lstStyle/>
          <a:p>
            <a:pPr algn="l" rtl="0" eaLnBrk="0">
              <a:lnSpc>
                <a:spcPct val="77990"/>
              </a:lnSpc>
              <a:tabLst/>
            </a:pPr>
            <a:endParaRPr sz="100" dirty="0">
              <a:latin typeface="Arial"/>
              <a:ea typeface="Arial"/>
              <a:cs typeface="Arial"/>
            </a:endParaRPr>
          </a:p>
          <a:p>
            <a:pPr marL="1257300" algn="l" rtl="0" eaLnBrk="0">
              <a:lnSpc>
                <a:spcPct val="91000"/>
              </a:lnSpc>
              <a:tabLst/>
            </a:pPr>
            <a:r>
              <a:rPr sz="1100" kern="0" spc="0" dirty="0">
                <a:solidFill>
                  <a:srgbClr val="538135">
                    <a:alpha val="100000"/>
                  </a:srgbClr>
                </a:solidFill>
                <a:latin typeface="Times New Roman"/>
                <a:ea typeface="Times New Roman"/>
                <a:cs typeface="Times New Roman"/>
              </a:rPr>
              <a:t>NH</a:t>
            </a:r>
            <a:r>
              <a:rPr sz="1000" kern="0" spc="0" baseline="-5208" dirty="0">
                <a:solidFill>
                  <a:srgbClr val="538135">
                    <a:alpha val="100000"/>
                  </a:srgbClr>
                </a:solidFill>
                <a:latin typeface="Times New Roman"/>
                <a:ea typeface="Times New Roman"/>
                <a:cs typeface="Times New Roman"/>
              </a:rPr>
              <a:t>3</a:t>
            </a:r>
            <a:r>
              <a:rPr sz="1100" kern="0" spc="0" dirty="0">
                <a:solidFill>
                  <a:srgbClr val="538135">
                    <a:alpha val="100000"/>
                  </a:srgbClr>
                </a:solidFill>
                <a:latin typeface="KaiTi"/>
                <a:ea typeface="KaiTi"/>
                <a:cs typeface="KaiTi"/>
              </a:rPr>
              <a:t>：氨气</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O</a:t>
            </a:r>
            <a:r>
              <a:rPr sz="1000" kern="0" spc="0" baseline="-5208" dirty="0">
                <a:solidFill>
                  <a:srgbClr val="538135">
                    <a:alpha val="100000"/>
                  </a:srgbClr>
                </a:solidFill>
                <a:latin typeface="Times New Roman"/>
                <a:ea typeface="Times New Roman"/>
                <a:cs typeface="Times New Roman"/>
              </a:rPr>
              <a:t>2</a:t>
            </a:r>
            <a:r>
              <a:rPr sz="1100" kern="0" spc="0" dirty="0">
                <a:solidFill>
                  <a:srgbClr val="538135">
                    <a:alpha val="100000"/>
                  </a:srgbClr>
                </a:solidFill>
                <a:latin typeface="KaiTi"/>
                <a:ea typeface="KaiTi"/>
                <a:cs typeface="KaiTi"/>
              </a:rPr>
              <a:t>：氧气</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NO</a:t>
            </a:r>
            <a:r>
              <a:rPr sz="1100" kern="0" spc="0" dirty="0">
                <a:solidFill>
                  <a:srgbClr val="538135">
                    <a:alpha val="100000"/>
                  </a:srgbClr>
                </a:solidFill>
                <a:latin typeface="KaiTi"/>
                <a:ea typeface="KaiTi"/>
                <a:cs typeface="KaiTi"/>
              </a:rPr>
              <a:t>：一氧化氮</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H</a:t>
            </a:r>
            <a:r>
              <a:rPr sz="1000" kern="0" spc="0" baseline="-5208" dirty="0">
                <a:solidFill>
                  <a:srgbClr val="538135">
                    <a:alpha val="100000"/>
                  </a:srgbClr>
                </a:solidFill>
                <a:latin typeface="Times New Roman"/>
                <a:ea typeface="Times New Roman"/>
                <a:cs typeface="Times New Roman"/>
              </a:rPr>
              <a:t>2</a:t>
            </a:r>
            <a:r>
              <a:rPr sz="1100" kern="0" spc="0" dirty="0">
                <a:solidFill>
                  <a:srgbClr val="538135">
                    <a:alpha val="100000"/>
                  </a:srgbClr>
                </a:solidFill>
                <a:latin typeface="Times New Roman"/>
                <a:ea typeface="Times New Roman"/>
                <a:cs typeface="Times New Roman"/>
              </a:rPr>
              <a:t>O</a:t>
            </a:r>
            <a:r>
              <a:rPr sz="1100" kern="0" spc="0" dirty="0">
                <a:solidFill>
                  <a:srgbClr val="538135">
                    <a:alpha val="100000"/>
                  </a:srgbClr>
                </a:solidFill>
                <a:latin typeface="KaiTi"/>
                <a:ea typeface="KaiTi"/>
                <a:cs typeface="KaiTi"/>
              </a:rPr>
              <a:t>：水</a:t>
            </a:r>
            <a:endParaRPr sz="1100" dirty="0">
              <a:latin typeface="KaiTi"/>
              <a:ea typeface="KaiTi"/>
              <a:cs typeface="KaiTi"/>
            </a:endParaRPr>
          </a:p>
          <a:p>
            <a:pPr marL="12700" algn="l" rtl="0" eaLnBrk="0">
              <a:lnSpc>
                <a:spcPct val="90000"/>
              </a:lnSpc>
              <a:spcBef>
                <a:spcPts val="959"/>
              </a:spcBef>
              <a:tabLst/>
            </a:pPr>
            <a:r>
              <a:rPr sz="1200" kern="0" spc="-20" dirty="0">
                <a:solidFill>
                  <a:srgbClr val="000000">
                    <a:alpha val="100000"/>
                  </a:srgbClr>
                </a:solidFill>
                <a:latin typeface="Times New Roman"/>
                <a:ea typeface="Times New Roman"/>
                <a:cs typeface="Times New Roman"/>
              </a:rPr>
              <a:t>3.  </a:t>
            </a:r>
            <a:r>
              <a:rPr sz="1200" kern="0" spc="-20" dirty="0">
                <a:solidFill>
                  <a:srgbClr val="000000">
                    <a:alpha val="100000"/>
                  </a:srgbClr>
                </a:solidFill>
                <a:latin typeface="KaiTi"/>
                <a:ea typeface="KaiTi"/>
                <a:cs typeface="KaiTi"/>
              </a:rPr>
              <a:t>铵盐：由铵离子</a:t>
            </a:r>
            <a:r>
              <a:rPr sz="1200" kern="0" spc="-20" dirty="0">
                <a:solidFill>
                  <a:srgbClr val="000000">
                    <a:alpha val="100000"/>
                  </a:srgbClr>
                </a:solidFill>
                <a:latin typeface="Times New Roman"/>
                <a:ea typeface="Times New Roman"/>
                <a:cs typeface="Times New Roman"/>
              </a:rPr>
              <a:t>[NH</a:t>
            </a:r>
            <a:r>
              <a:rPr sz="1200" kern="0" spc="-20" baseline="-4340" dirty="0">
                <a:solidFill>
                  <a:srgbClr val="000000">
                    <a:alpha val="100000"/>
                  </a:srgbClr>
                </a:solidFill>
                <a:latin typeface="Times New Roman"/>
                <a:ea typeface="Times New Roman"/>
                <a:cs typeface="Times New Roman"/>
              </a:rPr>
              <a:t>4</a:t>
            </a:r>
            <a:r>
              <a:rPr sz="1200" kern="0" spc="-20" baseline="39066" dirty="0">
                <a:solidFill>
                  <a:srgbClr val="000000">
                    <a:alpha val="100000"/>
                  </a:srgbClr>
                </a:solidFill>
                <a:latin typeface="Times New Roman"/>
                <a:ea typeface="Times New Roman"/>
                <a:cs typeface="Times New Roman"/>
              </a:rPr>
              <a:t>+</a:t>
            </a:r>
            <a:r>
              <a:rPr sz="1200" kern="0" spc="-20" dirty="0">
                <a:solidFill>
                  <a:srgbClr val="000000">
                    <a:alpha val="100000"/>
                  </a:srgbClr>
                </a:solidFill>
                <a:latin typeface="Times New Roman"/>
                <a:ea typeface="Times New Roman"/>
                <a:cs typeface="Times New Roman"/>
              </a:rPr>
              <a:t>]</a:t>
            </a:r>
            <a:r>
              <a:rPr sz="1200" kern="0" spc="-20" dirty="0">
                <a:solidFill>
                  <a:srgbClr val="000000">
                    <a:alpha val="100000"/>
                  </a:srgbClr>
                </a:solidFill>
                <a:latin typeface="KaiTi"/>
                <a:ea typeface="KaiTi"/>
                <a:cs typeface="KaiTi"/>
              </a:rPr>
              <a:t>和酸根离子形成的化合物，无色晶体、易溶于水。</a:t>
            </a:r>
            <a:endParaRPr sz="1200" dirty="0">
              <a:latin typeface="KaiTi"/>
              <a:ea typeface="KaiTi"/>
              <a:cs typeface="KaiTi"/>
            </a:endParaRPr>
          </a:p>
          <a:p>
            <a:pPr algn="l" rtl="0" eaLnBrk="0">
              <a:lnSpc>
                <a:spcPct val="108000"/>
              </a:lnSpc>
              <a:tabLst/>
            </a:pPr>
            <a:endParaRPr sz="800" dirty="0">
              <a:latin typeface="Arial"/>
              <a:ea typeface="Arial"/>
              <a:cs typeface="Arial"/>
            </a:endParaRPr>
          </a:p>
          <a:p>
            <a:pPr algn="l" rtl="0" eaLnBrk="0">
              <a:lnSpc>
                <a:spcPct val="6465"/>
              </a:lnSpc>
              <a:tabLst/>
            </a:pPr>
            <a:endParaRPr sz="100" dirty="0">
              <a:latin typeface="Arial"/>
              <a:ea typeface="Arial"/>
              <a:cs typeface="Arial"/>
            </a:endParaRPr>
          </a:p>
          <a:p>
            <a:pPr marL="12700" algn="l" rtl="0" eaLnBrk="0">
              <a:lnSpc>
                <a:spcPct val="89000"/>
              </a:lnSpc>
              <a:tabLst/>
            </a:pPr>
            <a:r>
              <a:rPr sz="1200" kern="0" spc="-10" dirty="0">
                <a:solidFill>
                  <a:srgbClr val="000000">
                    <a:alpha val="100000"/>
                  </a:srgbClr>
                </a:solidFill>
                <a:latin typeface="Times New Roman"/>
                <a:ea typeface="Times New Roman"/>
                <a:cs typeface="Times New Roman"/>
              </a:rPr>
              <a:t>(1)  </a:t>
            </a:r>
            <a:r>
              <a:rPr sz="1200" kern="0" spc="-10" dirty="0">
                <a:solidFill>
                  <a:srgbClr val="000000">
                    <a:alpha val="100000"/>
                  </a:srgbClr>
                </a:solidFill>
                <a:latin typeface="KaiTi"/>
                <a:ea typeface="KaiTi"/>
                <a:cs typeface="KaiTi"/>
              </a:rPr>
              <a:t>铵盐受热分解</a:t>
            </a:r>
            <a:endParaRPr sz="1200" dirty="0">
              <a:latin typeface="KaiTi"/>
              <a:ea typeface="KaiTi"/>
              <a:cs typeface="KaiTi"/>
            </a:endParaRPr>
          </a:p>
        </p:txBody>
      </p:sp>
      <p:sp>
        <p:nvSpPr>
          <p:cNvPr id="870" name="textbox 870"/>
          <p:cNvSpPr/>
          <p:nvPr/>
        </p:nvSpPr>
        <p:spPr>
          <a:xfrm>
            <a:off x="2341575" y="4662001"/>
            <a:ext cx="5144135" cy="463550"/>
          </a:xfrm>
          <a:prstGeom prst="rect">
            <a:avLst/>
          </a:prstGeom>
          <a:noFill/>
          <a:ln w="0" cap="flat">
            <a:noFill/>
            <a:prstDash val="solid"/>
            <a:miter lim="0"/>
          </a:ln>
        </p:spPr>
        <p:txBody>
          <a:bodyPr vert="horz" wrap="square" lIns="0" tIns="0" rIns="0" bIns="0"/>
          <a:lstStyle/>
          <a:p>
            <a:pPr algn="l" rtl="0" eaLnBrk="0">
              <a:lnSpc>
                <a:spcPct val="77995"/>
              </a:lnSpc>
              <a:tabLst/>
            </a:pPr>
            <a:endParaRPr sz="100" dirty="0">
              <a:latin typeface="Arial"/>
              <a:ea typeface="Arial"/>
              <a:cs typeface="Arial"/>
            </a:endParaRPr>
          </a:p>
          <a:p>
            <a:pPr algn="r" rtl="0" eaLnBrk="0">
              <a:lnSpc>
                <a:spcPct val="91000"/>
              </a:lnSpc>
              <a:tabLst/>
            </a:pPr>
            <a:r>
              <a:rPr sz="1100" kern="0" spc="0" dirty="0">
                <a:solidFill>
                  <a:srgbClr val="538135">
                    <a:alpha val="100000"/>
                  </a:srgbClr>
                </a:solidFill>
                <a:latin typeface="Times New Roman"/>
                <a:ea typeface="Times New Roman"/>
                <a:cs typeface="Times New Roman"/>
              </a:rPr>
              <a:t>NH</a:t>
            </a:r>
            <a:r>
              <a:rPr sz="1000" kern="0" spc="0" baseline="-5208" dirty="0">
                <a:solidFill>
                  <a:srgbClr val="538135">
                    <a:alpha val="100000"/>
                  </a:srgbClr>
                </a:solidFill>
                <a:latin typeface="Times New Roman"/>
                <a:ea typeface="Times New Roman"/>
                <a:cs typeface="Times New Roman"/>
              </a:rPr>
              <a:t>4</a:t>
            </a:r>
            <a:r>
              <a:rPr sz="1100" kern="0" spc="0" dirty="0">
                <a:solidFill>
                  <a:srgbClr val="538135">
                    <a:alpha val="100000"/>
                  </a:srgbClr>
                </a:solidFill>
                <a:latin typeface="Times New Roman"/>
                <a:ea typeface="Times New Roman"/>
                <a:cs typeface="Times New Roman"/>
              </a:rPr>
              <a:t>HCO</a:t>
            </a:r>
            <a:r>
              <a:rPr sz="1000" kern="0" spc="0" baseline="-5208" dirty="0">
                <a:solidFill>
                  <a:srgbClr val="538135">
                    <a:alpha val="100000"/>
                  </a:srgbClr>
                </a:solidFill>
                <a:latin typeface="Times New Roman"/>
                <a:ea typeface="Times New Roman"/>
                <a:cs typeface="Times New Roman"/>
              </a:rPr>
              <a:t>3</a:t>
            </a:r>
            <a:r>
              <a:rPr sz="1100" kern="0" spc="0" dirty="0">
                <a:solidFill>
                  <a:srgbClr val="538135">
                    <a:alpha val="100000"/>
                  </a:srgbClr>
                </a:solidFill>
                <a:latin typeface="KaiTi"/>
                <a:ea typeface="KaiTi"/>
                <a:cs typeface="KaiTi"/>
              </a:rPr>
              <a:t>：碳酸氢铵</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NH</a:t>
            </a:r>
            <a:r>
              <a:rPr sz="1000" kern="0" spc="0" baseline="-5208" dirty="0">
                <a:solidFill>
                  <a:srgbClr val="538135">
                    <a:alpha val="100000"/>
                  </a:srgbClr>
                </a:solidFill>
                <a:latin typeface="Times New Roman"/>
                <a:ea typeface="Times New Roman"/>
                <a:cs typeface="Times New Roman"/>
              </a:rPr>
              <a:t>3</a:t>
            </a:r>
            <a:r>
              <a:rPr sz="1100" kern="0" spc="0" dirty="0">
                <a:solidFill>
                  <a:srgbClr val="538135">
                    <a:alpha val="100000"/>
                  </a:srgbClr>
                </a:solidFill>
                <a:latin typeface="KaiTi"/>
                <a:ea typeface="KaiTi"/>
                <a:cs typeface="KaiTi"/>
              </a:rPr>
              <a:t>：氨气</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H</a:t>
            </a:r>
            <a:r>
              <a:rPr sz="1000" kern="0" spc="0" baseline="-5208" dirty="0">
                <a:solidFill>
                  <a:srgbClr val="538135">
                    <a:alpha val="100000"/>
                  </a:srgbClr>
                </a:solidFill>
                <a:latin typeface="Times New Roman"/>
                <a:ea typeface="Times New Roman"/>
                <a:cs typeface="Times New Roman"/>
              </a:rPr>
              <a:t>2</a:t>
            </a:r>
            <a:r>
              <a:rPr sz="1100" kern="0" spc="0" dirty="0">
                <a:solidFill>
                  <a:srgbClr val="538135">
                    <a:alpha val="100000"/>
                  </a:srgbClr>
                </a:solidFill>
                <a:latin typeface="Times New Roman"/>
                <a:ea typeface="Times New Roman"/>
                <a:cs typeface="Times New Roman"/>
              </a:rPr>
              <a:t>O</a:t>
            </a:r>
            <a:r>
              <a:rPr sz="1100" kern="0" spc="0" dirty="0">
                <a:solidFill>
                  <a:srgbClr val="538135">
                    <a:alpha val="100000"/>
                  </a:srgbClr>
                </a:solidFill>
                <a:latin typeface="KaiTi"/>
                <a:ea typeface="KaiTi"/>
                <a:cs typeface="KaiTi"/>
              </a:rPr>
              <a:t>：水</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CO</a:t>
            </a:r>
            <a:r>
              <a:rPr sz="1000" kern="0" spc="0" baseline="-5208" dirty="0">
                <a:solidFill>
                  <a:srgbClr val="538135">
                    <a:alpha val="100000"/>
                  </a:srgbClr>
                </a:solidFill>
                <a:latin typeface="Times New Roman"/>
                <a:ea typeface="Times New Roman"/>
                <a:cs typeface="Times New Roman"/>
              </a:rPr>
              <a:t>2</a:t>
            </a:r>
            <a:r>
              <a:rPr sz="1100" kern="0" spc="0" dirty="0">
                <a:solidFill>
                  <a:srgbClr val="538135">
                    <a:alpha val="100000"/>
                  </a:srgbClr>
                </a:solidFill>
                <a:latin typeface="KaiTi"/>
                <a:ea typeface="KaiTi"/>
                <a:cs typeface="KaiTi"/>
              </a:rPr>
              <a:t>：二氧化碳</a:t>
            </a:r>
            <a:endParaRPr sz="1100" dirty="0">
              <a:latin typeface="KaiTi"/>
              <a:ea typeface="KaiTi"/>
              <a:cs typeface="KaiTi"/>
            </a:endParaRPr>
          </a:p>
          <a:p>
            <a:pPr algn="l" rtl="0" eaLnBrk="0">
              <a:lnSpc>
                <a:spcPct val="101000"/>
              </a:lnSpc>
              <a:tabLst/>
            </a:pPr>
            <a:endParaRPr sz="800" dirty="0">
              <a:latin typeface="Arial"/>
              <a:ea typeface="Arial"/>
              <a:cs typeface="Arial"/>
            </a:endParaRPr>
          </a:p>
          <a:p>
            <a:pPr marL="12700" algn="l" rtl="0" eaLnBrk="0">
              <a:lnSpc>
                <a:spcPct val="89000"/>
              </a:lnSpc>
              <a:spcBef>
                <a:spcPts val="2"/>
              </a:spcBef>
              <a:tabLst/>
            </a:pPr>
            <a:r>
              <a:rPr sz="1200" kern="0" spc="0" dirty="0">
                <a:solidFill>
                  <a:srgbClr val="000000">
                    <a:alpha val="100000"/>
                  </a:srgbClr>
                </a:solidFill>
                <a:latin typeface="Times New Roman"/>
                <a:ea typeface="Times New Roman"/>
                <a:cs typeface="Times New Roman"/>
              </a:rPr>
              <a:t>(2)  </a:t>
            </a:r>
            <a:r>
              <a:rPr sz="1200" kern="0" spc="0" dirty="0">
                <a:solidFill>
                  <a:srgbClr val="000000">
                    <a:alpha val="100000"/>
                  </a:srgbClr>
                </a:solidFill>
                <a:latin typeface="KaiTi"/>
                <a:ea typeface="KaiTi"/>
                <a:cs typeface="KaiTi"/>
              </a:rPr>
              <a:t>铵盐与碱的反应：常用铵盐与碱共</a:t>
            </a:r>
            <a:r>
              <a:rPr sz="1200" kern="0" spc="-10" dirty="0">
                <a:solidFill>
                  <a:srgbClr val="000000">
                    <a:alpha val="100000"/>
                  </a:srgbClr>
                </a:solidFill>
                <a:latin typeface="KaiTi"/>
                <a:ea typeface="KaiTi"/>
                <a:cs typeface="KaiTi"/>
              </a:rPr>
              <a:t>热制备氨气</a:t>
            </a:r>
            <a:endParaRPr sz="1200" dirty="0">
              <a:latin typeface="KaiTi"/>
              <a:ea typeface="KaiTi"/>
              <a:cs typeface="KaiTi"/>
            </a:endParaRPr>
          </a:p>
        </p:txBody>
      </p:sp>
      <p:sp>
        <p:nvSpPr>
          <p:cNvPr id="872" name="textbox 872"/>
          <p:cNvSpPr/>
          <p:nvPr/>
        </p:nvSpPr>
        <p:spPr>
          <a:xfrm>
            <a:off x="2341575" y="9175200"/>
            <a:ext cx="4831715" cy="462915"/>
          </a:xfrm>
          <a:prstGeom prst="rect">
            <a:avLst/>
          </a:prstGeom>
          <a:noFill/>
          <a:ln w="0" cap="flat">
            <a:noFill/>
            <a:prstDash val="solid"/>
            <a:miter lim="0"/>
          </a:ln>
        </p:spPr>
        <p:txBody>
          <a:bodyPr vert="horz" wrap="square" lIns="0" tIns="0" rIns="0" bIns="0"/>
          <a:lstStyle/>
          <a:p>
            <a:pPr algn="l" rtl="0" eaLnBrk="0">
              <a:lnSpc>
                <a:spcPct val="77996"/>
              </a:lnSpc>
              <a:tabLst/>
            </a:pPr>
            <a:endParaRPr sz="100" dirty="0">
              <a:latin typeface="Arial"/>
              <a:ea typeface="Arial"/>
              <a:cs typeface="Arial"/>
            </a:endParaRPr>
          </a:p>
          <a:p>
            <a:pPr algn="r" rtl="0" eaLnBrk="0">
              <a:lnSpc>
                <a:spcPct val="91000"/>
              </a:lnSpc>
              <a:tabLst/>
            </a:pPr>
            <a:r>
              <a:rPr sz="1100" kern="0" spc="0" dirty="0">
                <a:solidFill>
                  <a:srgbClr val="538135">
                    <a:alpha val="100000"/>
                  </a:srgbClr>
                </a:solidFill>
                <a:latin typeface="Times New Roman"/>
                <a:ea typeface="Times New Roman"/>
                <a:cs typeface="Times New Roman"/>
              </a:rPr>
              <a:t>HNO</a:t>
            </a:r>
            <a:r>
              <a:rPr sz="1000" kern="0" spc="0" baseline="-5208" dirty="0">
                <a:solidFill>
                  <a:srgbClr val="538135">
                    <a:alpha val="100000"/>
                  </a:srgbClr>
                </a:solidFill>
                <a:latin typeface="Times New Roman"/>
                <a:ea typeface="Times New Roman"/>
                <a:cs typeface="Times New Roman"/>
              </a:rPr>
              <a:t>3</a:t>
            </a:r>
            <a:r>
              <a:rPr sz="1100" kern="0" spc="0" dirty="0">
                <a:solidFill>
                  <a:srgbClr val="538135">
                    <a:alpha val="100000"/>
                  </a:srgbClr>
                </a:solidFill>
                <a:latin typeface="KaiTi"/>
                <a:ea typeface="KaiTi"/>
                <a:cs typeface="KaiTi"/>
              </a:rPr>
              <a:t>：硝酸</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H</a:t>
            </a:r>
            <a:r>
              <a:rPr sz="1000" kern="0" spc="0" baseline="-5208" dirty="0">
                <a:solidFill>
                  <a:srgbClr val="538135">
                    <a:alpha val="100000"/>
                  </a:srgbClr>
                </a:solidFill>
                <a:latin typeface="Times New Roman"/>
                <a:ea typeface="Times New Roman"/>
                <a:cs typeface="Times New Roman"/>
              </a:rPr>
              <a:t>2</a:t>
            </a:r>
            <a:r>
              <a:rPr sz="1100" kern="0" spc="0" dirty="0">
                <a:solidFill>
                  <a:srgbClr val="538135">
                    <a:alpha val="100000"/>
                  </a:srgbClr>
                </a:solidFill>
                <a:latin typeface="Times New Roman"/>
                <a:ea typeface="Times New Roman"/>
                <a:cs typeface="Times New Roman"/>
              </a:rPr>
              <a:t>O</a:t>
            </a:r>
            <a:r>
              <a:rPr sz="1100" kern="0" spc="0" dirty="0">
                <a:solidFill>
                  <a:srgbClr val="538135">
                    <a:alpha val="100000"/>
                  </a:srgbClr>
                </a:solidFill>
                <a:latin typeface="KaiTi"/>
                <a:ea typeface="KaiTi"/>
                <a:cs typeface="KaiTi"/>
              </a:rPr>
              <a:t>：水</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NO</a:t>
            </a:r>
            <a:r>
              <a:rPr sz="1000" kern="0" spc="0" baseline="-5208" dirty="0">
                <a:solidFill>
                  <a:srgbClr val="538135">
                    <a:alpha val="100000"/>
                  </a:srgbClr>
                </a:solidFill>
                <a:latin typeface="Times New Roman"/>
                <a:ea typeface="Times New Roman"/>
                <a:cs typeface="Times New Roman"/>
              </a:rPr>
              <a:t>2</a:t>
            </a:r>
            <a:r>
              <a:rPr sz="1100" kern="0" spc="0" dirty="0">
                <a:solidFill>
                  <a:srgbClr val="538135">
                    <a:alpha val="100000"/>
                  </a:srgbClr>
                </a:solidFill>
                <a:latin typeface="KaiTi"/>
                <a:ea typeface="KaiTi"/>
                <a:cs typeface="KaiTi"/>
              </a:rPr>
              <a:t>：二氧化氮</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O</a:t>
            </a:r>
            <a:r>
              <a:rPr sz="1000" kern="0" spc="0" baseline="-5208" dirty="0">
                <a:solidFill>
                  <a:srgbClr val="538135">
                    <a:alpha val="100000"/>
                  </a:srgbClr>
                </a:solidFill>
                <a:latin typeface="Times New Roman"/>
                <a:ea typeface="Times New Roman"/>
                <a:cs typeface="Times New Roman"/>
              </a:rPr>
              <a:t>2</a:t>
            </a:r>
            <a:r>
              <a:rPr sz="1100" kern="0" spc="0" dirty="0">
                <a:solidFill>
                  <a:srgbClr val="538135">
                    <a:alpha val="100000"/>
                  </a:srgbClr>
                </a:solidFill>
                <a:latin typeface="KaiTi"/>
                <a:ea typeface="KaiTi"/>
                <a:cs typeface="KaiTi"/>
              </a:rPr>
              <a:t>：氧</a:t>
            </a:r>
            <a:r>
              <a:rPr sz="1100" kern="0" spc="-10" dirty="0">
                <a:solidFill>
                  <a:srgbClr val="538135">
                    <a:alpha val="100000"/>
                  </a:srgbClr>
                </a:solidFill>
                <a:latin typeface="KaiTi"/>
                <a:ea typeface="KaiTi"/>
                <a:cs typeface="KaiTi"/>
              </a:rPr>
              <a:t>气</a:t>
            </a:r>
            <a:endParaRPr sz="1100" dirty="0">
              <a:latin typeface="KaiTi"/>
              <a:ea typeface="KaiTi"/>
              <a:cs typeface="KaiTi"/>
            </a:endParaRPr>
          </a:p>
          <a:p>
            <a:pPr algn="l" rtl="0" eaLnBrk="0">
              <a:lnSpc>
                <a:spcPct val="113000"/>
              </a:lnSpc>
              <a:tabLst/>
            </a:pPr>
            <a:endParaRPr sz="700" dirty="0">
              <a:latin typeface="Arial"/>
              <a:ea typeface="Arial"/>
              <a:cs typeface="Arial"/>
            </a:endParaRPr>
          </a:p>
          <a:p>
            <a:pPr marL="12700" algn="l" rtl="0" eaLnBrk="0">
              <a:lnSpc>
                <a:spcPct val="90000"/>
              </a:lnSpc>
              <a:spcBef>
                <a:spcPts val="2"/>
              </a:spcBef>
              <a:tabLst/>
            </a:pPr>
            <a:r>
              <a:rPr sz="1200" kern="0" spc="-20" dirty="0">
                <a:solidFill>
                  <a:srgbClr val="000000">
                    <a:alpha val="100000"/>
                  </a:srgbClr>
                </a:solidFill>
                <a:latin typeface="Times New Roman"/>
                <a:ea typeface="Times New Roman"/>
                <a:cs typeface="Times New Roman"/>
              </a:rPr>
              <a:t>(3)  </a:t>
            </a:r>
            <a:r>
              <a:rPr sz="1200" kern="0" spc="-20" dirty="0">
                <a:solidFill>
                  <a:srgbClr val="000000">
                    <a:alpha val="100000"/>
                  </a:srgbClr>
                </a:solidFill>
                <a:latin typeface="KaiTi"/>
                <a:ea typeface="KaiTi"/>
                <a:cs typeface="KaiTi"/>
              </a:rPr>
              <a:t>硝酸的强氧化性：能与所有金属</a:t>
            </a:r>
            <a:r>
              <a:rPr sz="1200" kern="0" spc="-20" dirty="0">
                <a:solidFill>
                  <a:srgbClr val="000000">
                    <a:alpha val="100000"/>
                  </a:srgbClr>
                </a:solidFill>
                <a:latin typeface="Times New Roman"/>
                <a:ea typeface="Times New Roman"/>
                <a:cs typeface="Times New Roman"/>
              </a:rPr>
              <a:t>[</a:t>
            </a:r>
            <a:r>
              <a:rPr sz="1200" kern="0" spc="-20" dirty="0">
                <a:solidFill>
                  <a:srgbClr val="000000">
                    <a:alpha val="100000"/>
                  </a:srgbClr>
                </a:solidFill>
                <a:latin typeface="KaiTi"/>
                <a:ea typeface="KaiTi"/>
                <a:cs typeface="KaiTi"/>
              </a:rPr>
              <a:t>除</a:t>
            </a:r>
            <a:r>
              <a:rPr sz="1200" kern="0" spc="-30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Au </a:t>
            </a:r>
            <a:r>
              <a:rPr sz="1200" kern="0" spc="-20" dirty="0">
                <a:solidFill>
                  <a:srgbClr val="000000">
                    <a:alpha val="100000"/>
                  </a:srgbClr>
                </a:solidFill>
                <a:latin typeface="KaiTi"/>
                <a:ea typeface="KaiTi"/>
                <a:cs typeface="KaiTi"/>
              </a:rPr>
              <a:t>和</a:t>
            </a:r>
            <a:r>
              <a:rPr sz="1200" kern="0" spc="-27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Pt]</a:t>
            </a:r>
            <a:r>
              <a:rPr sz="1200" kern="0" spc="-20" dirty="0">
                <a:solidFill>
                  <a:srgbClr val="000000">
                    <a:alpha val="100000"/>
                  </a:srgbClr>
                </a:solidFill>
                <a:latin typeface="KaiTi"/>
                <a:ea typeface="KaiTi"/>
                <a:cs typeface="KaiTi"/>
              </a:rPr>
              <a:t>发生氧化还原反应</a:t>
            </a:r>
            <a:r>
              <a:rPr sz="1200" kern="0" spc="-30" dirty="0">
                <a:solidFill>
                  <a:srgbClr val="000000">
                    <a:alpha val="100000"/>
                  </a:srgbClr>
                </a:solidFill>
                <a:latin typeface="KaiTi"/>
                <a:ea typeface="KaiTi"/>
                <a:cs typeface="KaiTi"/>
              </a:rPr>
              <a:t>。</a:t>
            </a:r>
            <a:endParaRPr sz="1200" dirty="0">
              <a:latin typeface="KaiTi"/>
              <a:ea typeface="KaiTi"/>
              <a:cs typeface="KaiTi"/>
            </a:endParaRPr>
          </a:p>
        </p:txBody>
      </p:sp>
      <p:pic>
        <p:nvPicPr>
          <p:cNvPr id="874" name="picture 874"/>
          <p:cNvPicPr>
            <a:picLocks noChangeAspect="1"/>
          </p:cNvPicPr>
          <p:nvPr/>
        </p:nvPicPr>
        <p:blipFill>
          <a:blip r:embed="rId2"/>
          <a:stretch>
            <a:fillRect/>
          </a:stretch>
        </p:blipFill>
        <p:spPr>
          <a:xfrm rot="21600000">
            <a:off x="3630295" y="5221504"/>
            <a:ext cx="3431540" cy="575919"/>
          </a:xfrm>
          <a:prstGeom prst="rect">
            <a:avLst/>
          </a:prstGeom>
        </p:spPr>
      </p:pic>
      <p:sp>
        <p:nvSpPr>
          <p:cNvPr id="876" name="textbox 876"/>
          <p:cNvSpPr/>
          <p:nvPr/>
        </p:nvSpPr>
        <p:spPr>
          <a:xfrm>
            <a:off x="2341575" y="2500588"/>
            <a:ext cx="4495165" cy="462280"/>
          </a:xfrm>
          <a:prstGeom prst="rect">
            <a:avLst/>
          </a:prstGeom>
          <a:noFill/>
          <a:ln w="0" cap="flat">
            <a:noFill/>
            <a:prstDash val="solid"/>
            <a:miter lim="0"/>
          </a:ln>
        </p:spPr>
        <p:txBody>
          <a:bodyPr vert="horz" wrap="square" lIns="0" tIns="0" rIns="0" bIns="0"/>
          <a:lstStyle/>
          <a:p>
            <a:pPr algn="l" rtl="0" eaLnBrk="0">
              <a:lnSpc>
                <a:spcPct val="77990"/>
              </a:lnSpc>
              <a:tabLst/>
            </a:pPr>
            <a:endParaRPr sz="100" dirty="0">
              <a:latin typeface="Arial"/>
              <a:ea typeface="Arial"/>
              <a:cs typeface="Arial"/>
            </a:endParaRPr>
          </a:p>
          <a:p>
            <a:pPr algn="r" rtl="0" eaLnBrk="0">
              <a:lnSpc>
                <a:spcPct val="91000"/>
              </a:lnSpc>
              <a:tabLst/>
            </a:pPr>
            <a:r>
              <a:rPr sz="1100" kern="0" spc="0" dirty="0">
                <a:solidFill>
                  <a:srgbClr val="538135">
                    <a:alpha val="100000"/>
                  </a:srgbClr>
                </a:solidFill>
                <a:latin typeface="Times New Roman"/>
                <a:ea typeface="Times New Roman"/>
                <a:cs typeface="Times New Roman"/>
              </a:rPr>
              <a:t>NH</a:t>
            </a:r>
            <a:r>
              <a:rPr sz="1000" kern="0" spc="0" baseline="-5208" dirty="0">
                <a:solidFill>
                  <a:srgbClr val="538135">
                    <a:alpha val="100000"/>
                  </a:srgbClr>
                </a:solidFill>
                <a:latin typeface="Times New Roman"/>
                <a:ea typeface="Times New Roman"/>
                <a:cs typeface="Times New Roman"/>
              </a:rPr>
              <a:t>3</a:t>
            </a:r>
            <a:r>
              <a:rPr sz="1100" kern="0" spc="0" dirty="0">
                <a:solidFill>
                  <a:srgbClr val="538135">
                    <a:alpha val="100000"/>
                  </a:srgbClr>
                </a:solidFill>
                <a:latin typeface="KaiTi"/>
                <a:ea typeface="KaiTi"/>
                <a:cs typeface="KaiTi"/>
              </a:rPr>
              <a:t>：氨气</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HCl</a:t>
            </a:r>
            <a:r>
              <a:rPr sz="1100" kern="0" spc="0" dirty="0">
                <a:solidFill>
                  <a:srgbClr val="538135">
                    <a:alpha val="100000"/>
                  </a:srgbClr>
                </a:solidFill>
                <a:latin typeface="KaiTi"/>
                <a:ea typeface="KaiTi"/>
                <a:cs typeface="KaiTi"/>
              </a:rPr>
              <a:t>：氯化氢</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NH</a:t>
            </a:r>
            <a:r>
              <a:rPr sz="1000" kern="0" spc="0" baseline="-5208" dirty="0">
                <a:solidFill>
                  <a:srgbClr val="538135">
                    <a:alpha val="100000"/>
                  </a:srgbClr>
                </a:solidFill>
                <a:latin typeface="Times New Roman"/>
                <a:ea typeface="Times New Roman"/>
                <a:cs typeface="Times New Roman"/>
              </a:rPr>
              <a:t>4</a:t>
            </a:r>
            <a:r>
              <a:rPr sz="1100" kern="0" spc="0" dirty="0">
                <a:solidFill>
                  <a:srgbClr val="538135">
                    <a:alpha val="100000"/>
                  </a:srgbClr>
                </a:solidFill>
                <a:latin typeface="Times New Roman"/>
                <a:ea typeface="Times New Roman"/>
                <a:cs typeface="Times New Roman"/>
              </a:rPr>
              <a:t>Cl</a:t>
            </a:r>
            <a:r>
              <a:rPr sz="1100" kern="0" spc="0" dirty="0">
                <a:solidFill>
                  <a:srgbClr val="538135">
                    <a:alpha val="100000"/>
                  </a:srgbClr>
                </a:solidFill>
                <a:latin typeface="KaiTi"/>
                <a:ea typeface="KaiTi"/>
                <a:cs typeface="KaiTi"/>
              </a:rPr>
              <a:t>：氯化铵</a:t>
            </a:r>
            <a:endParaRPr sz="1100" dirty="0">
              <a:latin typeface="KaiTi"/>
              <a:ea typeface="KaiTi"/>
              <a:cs typeface="KaiTi"/>
            </a:endParaRPr>
          </a:p>
          <a:p>
            <a:pPr algn="l" rtl="0" eaLnBrk="0">
              <a:lnSpc>
                <a:spcPct val="114000"/>
              </a:lnSpc>
              <a:tabLst/>
            </a:pPr>
            <a:endParaRPr sz="700" dirty="0">
              <a:latin typeface="Arial"/>
              <a:ea typeface="Arial"/>
              <a:cs typeface="Arial"/>
            </a:endParaRPr>
          </a:p>
          <a:p>
            <a:pPr marL="12700" algn="l" rtl="0" eaLnBrk="0">
              <a:lnSpc>
                <a:spcPct val="89000"/>
              </a:lnSpc>
              <a:spcBef>
                <a:spcPts val="2"/>
              </a:spcBef>
              <a:tabLst/>
            </a:pPr>
            <a:r>
              <a:rPr sz="1200" kern="0" spc="0" dirty="0">
                <a:solidFill>
                  <a:srgbClr val="000000">
                    <a:alpha val="100000"/>
                  </a:srgbClr>
                </a:solidFill>
                <a:latin typeface="Times New Roman"/>
                <a:ea typeface="Times New Roman"/>
                <a:cs typeface="Times New Roman"/>
              </a:rPr>
              <a:t>(3)  </a:t>
            </a:r>
            <a:r>
              <a:rPr sz="1200" kern="0" spc="0" dirty="0">
                <a:solidFill>
                  <a:srgbClr val="000000">
                    <a:alpha val="100000"/>
                  </a:srgbClr>
                </a:solidFill>
                <a:latin typeface="KaiTi"/>
                <a:ea typeface="KaiTi"/>
                <a:cs typeface="KaiTi"/>
              </a:rPr>
              <a:t>氨与氧气的反应：是工业上</a:t>
            </a:r>
            <a:r>
              <a:rPr sz="1200" kern="0" spc="-10" dirty="0">
                <a:solidFill>
                  <a:srgbClr val="000000">
                    <a:alpha val="100000"/>
                  </a:srgbClr>
                </a:solidFill>
                <a:latin typeface="KaiTi"/>
                <a:ea typeface="KaiTi"/>
                <a:cs typeface="KaiTi"/>
              </a:rPr>
              <a:t>制硝酸的基础</a:t>
            </a:r>
            <a:endParaRPr sz="1200" dirty="0">
              <a:latin typeface="KaiTi"/>
              <a:ea typeface="KaiTi"/>
              <a:cs typeface="KaiTi"/>
            </a:endParaRPr>
          </a:p>
        </p:txBody>
      </p:sp>
      <p:sp>
        <p:nvSpPr>
          <p:cNvPr id="878" name="textbox 878"/>
          <p:cNvSpPr/>
          <p:nvPr/>
        </p:nvSpPr>
        <p:spPr>
          <a:xfrm>
            <a:off x="2341575" y="1581811"/>
            <a:ext cx="3924934" cy="484505"/>
          </a:xfrm>
          <a:prstGeom prst="rect">
            <a:avLst/>
          </a:prstGeom>
          <a:noFill/>
          <a:ln w="0" cap="flat">
            <a:noFill/>
            <a:prstDash val="solid"/>
            <a:miter lim="0"/>
          </a:ln>
        </p:spPr>
        <p:txBody>
          <a:bodyPr vert="horz" wrap="square" lIns="0" tIns="0" rIns="0" bIns="0"/>
          <a:lstStyle/>
          <a:p>
            <a:pPr algn="l" rtl="0" eaLnBrk="0">
              <a:lnSpc>
                <a:spcPct val="86149"/>
              </a:lnSpc>
              <a:tabLst/>
            </a:pPr>
            <a:endParaRPr sz="100" dirty="0">
              <a:latin typeface="Arial"/>
              <a:ea typeface="Arial"/>
              <a:cs typeface="Arial"/>
            </a:endParaRPr>
          </a:p>
          <a:p>
            <a:pPr algn="r" rtl="0" eaLnBrk="0">
              <a:lnSpc>
                <a:spcPct val="86000"/>
              </a:lnSpc>
              <a:tabLst/>
            </a:pPr>
            <a:r>
              <a:rPr sz="1200" kern="0" spc="-30" dirty="0">
                <a:solidFill>
                  <a:srgbClr val="000000">
                    <a:alpha val="100000"/>
                  </a:srgbClr>
                </a:solidFill>
                <a:latin typeface="Wingdings"/>
                <a:ea typeface="Wingdings"/>
                <a:cs typeface="Wingdings"/>
              </a:rPr>
              <a:t>l </a:t>
            </a:r>
            <a:r>
              <a:rPr sz="1200" kern="0" spc="-30" dirty="0">
                <a:solidFill>
                  <a:srgbClr val="0101FF">
                    <a:alpha val="100000"/>
                  </a:srgbClr>
                </a:solidFill>
                <a:latin typeface="KaiTi"/>
                <a:ea typeface="KaiTi"/>
                <a:cs typeface="KaiTi"/>
              </a:rPr>
              <a:t>氨水对许多金属有腐蚀作用，所以</a:t>
            </a:r>
            <a:r>
              <a:rPr sz="1200" kern="0" spc="-40" dirty="0">
                <a:solidFill>
                  <a:srgbClr val="0101FF">
                    <a:alpha val="100000"/>
                  </a:srgbClr>
                </a:solidFill>
                <a:latin typeface="KaiTi"/>
                <a:ea typeface="KaiTi"/>
                <a:cs typeface="KaiTi"/>
              </a:rPr>
              <a:t>不能装在金属容器</a:t>
            </a:r>
            <a:r>
              <a:rPr sz="1200" kern="0" spc="-40" dirty="0">
                <a:solidFill>
                  <a:srgbClr val="000000">
                    <a:alpha val="100000"/>
                  </a:srgbClr>
                </a:solidFill>
                <a:latin typeface="KaiTi"/>
                <a:ea typeface="KaiTi"/>
                <a:cs typeface="KaiTi"/>
              </a:rPr>
              <a:t>。</a:t>
            </a:r>
            <a:endParaRPr sz="1200" dirty="0">
              <a:latin typeface="KaiTi"/>
              <a:ea typeface="KaiTi"/>
              <a:cs typeface="KaiTi"/>
            </a:endParaRPr>
          </a:p>
          <a:p>
            <a:pPr algn="l" rtl="0" eaLnBrk="0">
              <a:lnSpc>
                <a:spcPct val="101000"/>
              </a:lnSpc>
              <a:tabLst/>
            </a:pPr>
            <a:endParaRPr sz="900" dirty="0">
              <a:latin typeface="Arial"/>
              <a:ea typeface="Arial"/>
              <a:cs typeface="Arial"/>
            </a:endParaRPr>
          </a:p>
          <a:p>
            <a:pPr marL="12700" algn="l" rtl="0" eaLnBrk="0">
              <a:lnSpc>
                <a:spcPct val="89000"/>
              </a:lnSpc>
              <a:spcBef>
                <a:spcPts val="1"/>
              </a:spcBef>
              <a:tabLst/>
            </a:pPr>
            <a:r>
              <a:rPr sz="1200" kern="0" spc="-20" dirty="0">
                <a:solidFill>
                  <a:srgbClr val="000000">
                    <a:alpha val="100000"/>
                  </a:srgbClr>
                </a:solidFill>
                <a:latin typeface="Times New Roman"/>
                <a:ea typeface="Times New Roman"/>
                <a:cs typeface="Times New Roman"/>
              </a:rPr>
              <a:t>(2)</a:t>
            </a:r>
            <a:r>
              <a:rPr sz="1200" kern="0" spc="8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氨与氯化氢的反应：</a:t>
            </a:r>
            <a:endParaRPr sz="1200" dirty="0">
              <a:latin typeface="KaiTi"/>
              <a:ea typeface="KaiTi"/>
              <a:cs typeface="KaiTi"/>
            </a:endParaRPr>
          </a:p>
        </p:txBody>
      </p:sp>
      <p:pic>
        <p:nvPicPr>
          <p:cNvPr id="880" name="picture 880"/>
          <p:cNvPicPr>
            <a:picLocks noChangeAspect="1"/>
          </p:cNvPicPr>
          <p:nvPr/>
        </p:nvPicPr>
        <p:blipFill>
          <a:blip r:embed="rId3"/>
          <a:stretch>
            <a:fillRect/>
          </a:stretch>
        </p:blipFill>
        <p:spPr>
          <a:xfrm rot="21600000">
            <a:off x="3709670" y="5874132"/>
            <a:ext cx="3265804" cy="251459"/>
          </a:xfrm>
          <a:prstGeom prst="rect">
            <a:avLst/>
          </a:prstGeom>
        </p:spPr>
      </p:pic>
      <p:pic>
        <p:nvPicPr>
          <p:cNvPr id="882" name="picture 882"/>
          <p:cNvPicPr>
            <a:picLocks noChangeAspect="1"/>
          </p:cNvPicPr>
          <p:nvPr/>
        </p:nvPicPr>
        <p:blipFill>
          <a:blip r:embed="rId4"/>
          <a:stretch>
            <a:fillRect/>
          </a:stretch>
        </p:blipFill>
        <p:spPr>
          <a:xfrm rot="21600000">
            <a:off x="3830574" y="914400"/>
            <a:ext cx="3024759" cy="251459"/>
          </a:xfrm>
          <a:prstGeom prst="rect">
            <a:avLst/>
          </a:prstGeom>
        </p:spPr>
      </p:pic>
      <p:pic>
        <p:nvPicPr>
          <p:cNvPr id="884" name="picture 884"/>
          <p:cNvPicPr>
            <a:picLocks noChangeAspect="1"/>
          </p:cNvPicPr>
          <p:nvPr/>
        </p:nvPicPr>
        <p:blipFill>
          <a:blip r:embed="rId5"/>
          <a:stretch>
            <a:fillRect/>
          </a:stretch>
        </p:blipFill>
        <p:spPr>
          <a:xfrm rot="21600000">
            <a:off x="4296664" y="3060179"/>
            <a:ext cx="2098040" cy="323608"/>
          </a:xfrm>
          <a:prstGeom prst="rect">
            <a:avLst/>
          </a:prstGeom>
        </p:spPr>
      </p:pic>
      <p:pic>
        <p:nvPicPr>
          <p:cNvPr id="886" name="picture 886"/>
          <p:cNvPicPr>
            <a:picLocks noChangeAspect="1"/>
          </p:cNvPicPr>
          <p:nvPr/>
        </p:nvPicPr>
        <p:blipFill>
          <a:blip r:embed="rId6"/>
          <a:stretch>
            <a:fillRect/>
          </a:stretch>
        </p:blipFill>
        <p:spPr>
          <a:xfrm rot="21600000">
            <a:off x="5141468" y="4325112"/>
            <a:ext cx="2291842" cy="251459"/>
          </a:xfrm>
          <a:prstGeom prst="rect">
            <a:avLst/>
          </a:prstGeom>
        </p:spPr>
      </p:pic>
      <p:pic>
        <p:nvPicPr>
          <p:cNvPr id="888" name="picture 888"/>
          <p:cNvPicPr>
            <a:picLocks noChangeAspect="1"/>
          </p:cNvPicPr>
          <p:nvPr/>
        </p:nvPicPr>
        <p:blipFill>
          <a:blip r:embed="rId7"/>
          <a:stretch>
            <a:fillRect/>
          </a:stretch>
        </p:blipFill>
        <p:spPr>
          <a:xfrm rot="21600000">
            <a:off x="4237990" y="8836915"/>
            <a:ext cx="2211832" cy="251460"/>
          </a:xfrm>
          <a:prstGeom prst="rect">
            <a:avLst/>
          </a:prstGeom>
        </p:spPr>
      </p:pic>
      <p:pic>
        <p:nvPicPr>
          <p:cNvPr id="890" name="picture 890"/>
          <p:cNvPicPr>
            <a:picLocks noChangeAspect="1"/>
          </p:cNvPicPr>
          <p:nvPr/>
        </p:nvPicPr>
        <p:blipFill>
          <a:blip r:embed="rId8"/>
          <a:stretch>
            <a:fillRect/>
          </a:stretch>
        </p:blipFill>
        <p:spPr>
          <a:xfrm rot="21600000">
            <a:off x="4384040" y="1242568"/>
            <a:ext cx="1920239" cy="251459"/>
          </a:xfrm>
          <a:prstGeom prst="rect">
            <a:avLst/>
          </a:prstGeom>
        </p:spPr>
      </p:pic>
      <p:pic>
        <p:nvPicPr>
          <p:cNvPr id="892" name="picture 892"/>
          <p:cNvPicPr>
            <a:picLocks noChangeAspect="1"/>
          </p:cNvPicPr>
          <p:nvPr/>
        </p:nvPicPr>
        <p:blipFill>
          <a:blip r:embed="rId9"/>
          <a:stretch>
            <a:fillRect/>
          </a:stretch>
        </p:blipFill>
        <p:spPr>
          <a:xfrm rot="21600000">
            <a:off x="4438015" y="2164054"/>
            <a:ext cx="1812544" cy="250977"/>
          </a:xfrm>
          <a:prstGeom prst="rect">
            <a:avLst/>
          </a:prstGeom>
        </p:spPr>
      </p:pic>
      <p:pic>
        <p:nvPicPr>
          <p:cNvPr id="894" name="picture 894"/>
          <p:cNvPicPr>
            <a:picLocks noChangeAspect="1"/>
          </p:cNvPicPr>
          <p:nvPr/>
        </p:nvPicPr>
        <p:blipFill>
          <a:blip r:embed="rId10"/>
          <a:stretch>
            <a:fillRect/>
          </a:stretch>
        </p:blipFill>
        <p:spPr>
          <a:xfrm rot="21600000">
            <a:off x="3254502" y="4325138"/>
            <a:ext cx="1655445" cy="251434"/>
          </a:xfrm>
          <a:prstGeom prst="rect">
            <a:avLst/>
          </a:prstGeom>
        </p:spPr>
      </p:pic>
      <p:sp>
        <p:nvSpPr>
          <p:cNvPr id="896" name="textbox 896"/>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898" name="path 898"/>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900" name="textbox 900"/>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20" dirty="0">
                <a:solidFill>
                  <a:srgbClr val="000000">
                    <a:alpha val="100000"/>
                  </a:srgbClr>
                </a:solidFill>
                <a:latin typeface="Times New Roman"/>
                <a:ea typeface="Times New Roman"/>
                <a:cs typeface="Times New Roman"/>
              </a:rPr>
              <a:t>-</a:t>
            </a:r>
            <a:r>
              <a:rPr sz="900" kern="0" spc="3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34</a:t>
            </a:r>
            <a:r>
              <a:rPr sz="900" kern="0" spc="4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2" name="textbox 902"/>
          <p:cNvSpPr/>
          <p:nvPr/>
        </p:nvSpPr>
        <p:spPr>
          <a:xfrm>
            <a:off x="2348128" y="1538944"/>
            <a:ext cx="5652770" cy="2448560"/>
          </a:xfrm>
          <a:prstGeom prst="rect">
            <a:avLst/>
          </a:prstGeom>
          <a:noFill/>
          <a:ln w="0" cap="flat">
            <a:noFill/>
            <a:prstDash val="solid"/>
            <a:miter lim="0"/>
          </a:ln>
        </p:spPr>
        <p:txBody>
          <a:bodyPr vert="horz" wrap="square" lIns="0" tIns="0" rIns="0" bIns="0"/>
          <a:lstStyle/>
          <a:p>
            <a:pPr algn="l" rtl="0" eaLnBrk="0">
              <a:lnSpc>
                <a:spcPct val="77995"/>
              </a:lnSpc>
              <a:tabLst/>
            </a:pPr>
            <a:endParaRPr sz="100" dirty="0">
              <a:latin typeface="Arial"/>
              <a:ea typeface="Arial"/>
              <a:cs typeface="Arial"/>
            </a:endParaRPr>
          </a:p>
          <a:p>
            <a:pPr algn="r" rtl="0" eaLnBrk="0">
              <a:lnSpc>
                <a:spcPct val="91000"/>
              </a:lnSpc>
              <a:tabLst/>
            </a:pPr>
            <a:r>
              <a:rPr sz="1100" kern="0" spc="0" dirty="0">
                <a:solidFill>
                  <a:srgbClr val="538135">
                    <a:alpha val="100000"/>
                  </a:srgbClr>
                </a:solidFill>
                <a:latin typeface="Times New Roman"/>
                <a:ea typeface="Times New Roman"/>
                <a:cs typeface="Times New Roman"/>
              </a:rPr>
              <a:t>Cu</a:t>
            </a:r>
            <a:r>
              <a:rPr sz="1100" kern="0" spc="0" dirty="0">
                <a:solidFill>
                  <a:srgbClr val="538135">
                    <a:alpha val="100000"/>
                  </a:srgbClr>
                </a:solidFill>
                <a:latin typeface="KaiTi"/>
                <a:ea typeface="KaiTi"/>
                <a:cs typeface="KaiTi"/>
              </a:rPr>
              <a:t>：铜</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HNO</a:t>
            </a:r>
            <a:r>
              <a:rPr sz="1000" kern="0" spc="0" baseline="-5208" dirty="0">
                <a:solidFill>
                  <a:srgbClr val="538135">
                    <a:alpha val="100000"/>
                  </a:srgbClr>
                </a:solidFill>
                <a:latin typeface="Times New Roman"/>
                <a:ea typeface="Times New Roman"/>
                <a:cs typeface="Times New Roman"/>
              </a:rPr>
              <a:t>3</a:t>
            </a:r>
            <a:r>
              <a:rPr sz="1100" kern="0" spc="0" dirty="0">
                <a:solidFill>
                  <a:srgbClr val="538135">
                    <a:alpha val="100000"/>
                  </a:srgbClr>
                </a:solidFill>
                <a:latin typeface="KaiTi"/>
                <a:ea typeface="KaiTi"/>
                <a:cs typeface="KaiTi"/>
              </a:rPr>
              <a:t>：硝酸</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Cu(NO</a:t>
            </a:r>
            <a:r>
              <a:rPr sz="1000" kern="0" spc="0" baseline="-5208" dirty="0">
                <a:solidFill>
                  <a:srgbClr val="538135">
                    <a:alpha val="100000"/>
                  </a:srgbClr>
                </a:solidFill>
                <a:latin typeface="Times New Roman"/>
                <a:ea typeface="Times New Roman"/>
                <a:cs typeface="Times New Roman"/>
              </a:rPr>
              <a:t>3</a:t>
            </a:r>
            <a:r>
              <a:rPr sz="1100" kern="0" spc="0" dirty="0">
                <a:solidFill>
                  <a:srgbClr val="538135">
                    <a:alpha val="100000"/>
                  </a:srgbClr>
                </a:solidFill>
                <a:latin typeface="Times New Roman"/>
                <a:ea typeface="Times New Roman"/>
                <a:cs typeface="Times New Roman"/>
              </a:rPr>
              <a:t>)</a:t>
            </a:r>
            <a:r>
              <a:rPr sz="1000" kern="0" spc="0" baseline="-5208" dirty="0">
                <a:solidFill>
                  <a:srgbClr val="538135">
                    <a:alpha val="100000"/>
                  </a:srgbClr>
                </a:solidFill>
                <a:latin typeface="Times New Roman"/>
                <a:ea typeface="Times New Roman"/>
                <a:cs typeface="Times New Roman"/>
              </a:rPr>
              <a:t>2</a:t>
            </a:r>
            <a:r>
              <a:rPr sz="1100" kern="0" spc="0" dirty="0">
                <a:solidFill>
                  <a:srgbClr val="538135">
                    <a:alpha val="100000"/>
                  </a:srgbClr>
                </a:solidFill>
                <a:latin typeface="KaiTi"/>
                <a:ea typeface="KaiTi"/>
                <a:cs typeface="KaiTi"/>
              </a:rPr>
              <a:t>：硝酸铜</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NO</a:t>
            </a:r>
            <a:r>
              <a:rPr sz="1000" kern="0" spc="0" baseline="-5208" dirty="0">
                <a:solidFill>
                  <a:srgbClr val="538135">
                    <a:alpha val="100000"/>
                  </a:srgbClr>
                </a:solidFill>
                <a:latin typeface="Times New Roman"/>
                <a:ea typeface="Times New Roman"/>
                <a:cs typeface="Times New Roman"/>
              </a:rPr>
              <a:t>2</a:t>
            </a:r>
            <a:r>
              <a:rPr sz="1100" kern="0" spc="0" dirty="0">
                <a:solidFill>
                  <a:srgbClr val="538135">
                    <a:alpha val="100000"/>
                  </a:srgbClr>
                </a:solidFill>
                <a:latin typeface="KaiTi"/>
                <a:ea typeface="KaiTi"/>
                <a:cs typeface="KaiTi"/>
              </a:rPr>
              <a:t>：二氧化氮</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NO</a:t>
            </a:r>
            <a:r>
              <a:rPr sz="1100" kern="0" spc="0" dirty="0">
                <a:solidFill>
                  <a:srgbClr val="538135">
                    <a:alpha val="100000"/>
                  </a:srgbClr>
                </a:solidFill>
                <a:latin typeface="KaiTi"/>
                <a:ea typeface="KaiTi"/>
                <a:cs typeface="KaiTi"/>
              </a:rPr>
              <a:t>：一氧化氮</a:t>
            </a:r>
            <a:endParaRPr sz="1100" dirty="0">
              <a:latin typeface="KaiTi"/>
              <a:ea typeface="KaiTi"/>
              <a:cs typeface="KaiTi"/>
            </a:endParaRPr>
          </a:p>
          <a:p>
            <a:pPr marL="12700" algn="l" rtl="0" eaLnBrk="0">
              <a:lnSpc>
                <a:spcPct val="89000"/>
              </a:lnSpc>
              <a:spcBef>
                <a:spcPts val="1052"/>
              </a:spcBef>
              <a:tabLst/>
            </a:pPr>
            <a:r>
              <a:rPr sz="1200" kern="0" spc="40" dirty="0">
                <a:solidFill>
                  <a:srgbClr val="0101FF">
                    <a:alpha val="100000"/>
                  </a:srgbClr>
                </a:solidFill>
                <a:latin typeface="Wingdings"/>
                <a:ea typeface="Wingdings"/>
                <a:cs typeface="Wingdings"/>
              </a:rPr>
              <a:t>l </a:t>
            </a:r>
            <a:r>
              <a:rPr sz="1200" kern="0" spc="40" dirty="0">
                <a:solidFill>
                  <a:srgbClr val="0101FF">
                    <a:alpha val="100000"/>
                  </a:srgbClr>
                </a:solidFill>
                <a:latin typeface="KaiTi"/>
                <a:ea typeface="KaiTi"/>
                <a:cs typeface="KaiTi"/>
              </a:rPr>
              <a:t>有些金属如铝、铁</a:t>
            </a:r>
            <a:r>
              <a:rPr sz="1200" kern="0" spc="30" dirty="0">
                <a:solidFill>
                  <a:srgbClr val="0101FF">
                    <a:alpha val="100000"/>
                  </a:srgbClr>
                </a:solidFill>
                <a:latin typeface="KaiTi"/>
                <a:ea typeface="KaiTi"/>
                <a:cs typeface="KaiTi"/>
              </a:rPr>
              <a:t>在冷的硝酸中会发生钝化现象。</a:t>
            </a:r>
            <a:r>
              <a:rPr sz="1200" kern="0" spc="30" dirty="0">
                <a:solidFill>
                  <a:srgbClr val="0101FF">
                    <a:alpha val="100000"/>
                  </a:srgbClr>
                </a:solidFill>
                <a:latin typeface="Segoe UI Symbol"/>
                <a:ea typeface="Segoe UI Symbol"/>
                <a:cs typeface="Segoe UI Symbol"/>
              </a:rPr>
              <a:t>**</a:t>
            </a:r>
            <a:endParaRPr sz="1200" dirty="0">
              <a:latin typeface="Segoe UI Symbol"/>
              <a:ea typeface="Segoe UI Symbol"/>
              <a:cs typeface="Segoe UI Symbol"/>
            </a:endParaRPr>
          </a:p>
          <a:p>
            <a:pPr marL="1759585" algn="l" rtl="0" eaLnBrk="0">
              <a:lnSpc>
                <a:spcPct val="83000"/>
              </a:lnSpc>
              <a:spcBef>
                <a:spcPts val="894"/>
              </a:spcBef>
              <a:tabLst/>
            </a:pPr>
            <a:r>
              <a:rPr sz="1700" kern="0" spc="-200" dirty="0">
                <a:solidFill>
                  <a:srgbClr val="9F3434">
                    <a:alpha val="100000"/>
                  </a:srgbClr>
                </a:solidFill>
                <a:latin typeface="Arial"/>
                <a:ea typeface="Arial"/>
                <a:cs typeface="Arial"/>
              </a:rPr>
              <a:t>4IN</a:t>
            </a:r>
            <a:r>
              <a:rPr sz="1700" kern="0" spc="-260" dirty="0">
                <a:solidFill>
                  <a:srgbClr val="9F3434">
                    <a:alpha val="100000"/>
                  </a:srgbClr>
                </a:solidFill>
                <a:latin typeface="Arial"/>
                <a:ea typeface="Arial"/>
                <a:cs typeface="Arial"/>
              </a:rPr>
              <a:t> </a:t>
            </a:r>
            <a:r>
              <a:rPr sz="1700" kern="0" spc="-200" dirty="0">
                <a:solidFill>
                  <a:srgbClr val="9F3434">
                    <a:alpha val="100000"/>
                  </a:srgbClr>
                </a:solidFill>
                <a:latin typeface="Arial"/>
                <a:ea typeface="Arial"/>
                <a:cs typeface="Arial"/>
              </a:rPr>
              <a:t>OS+C=2H,</a:t>
            </a:r>
            <a:r>
              <a:rPr sz="1700" kern="0" spc="-280" dirty="0">
                <a:solidFill>
                  <a:srgbClr val="9F3434">
                    <a:alpha val="100000"/>
                  </a:srgbClr>
                </a:solidFill>
                <a:latin typeface="Arial"/>
                <a:ea typeface="Arial"/>
                <a:cs typeface="Arial"/>
              </a:rPr>
              <a:t> </a:t>
            </a:r>
            <a:r>
              <a:rPr sz="1700" kern="0" spc="-200" dirty="0">
                <a:solidFill>
                  <a:srgbClr val="9F3434">
                    <a:alpha val="100000"/>
                  </a:srgbClr>
                </a:solidFill>
                <a:latin typeface="Arial"/>
                <a:ea typeface="Arial"/>
                <a:cs typeface="Arial"/>
              </a:rPr>
              <a:t>O+4NO21+CO2t</a:t>
            </a:r>
            <a:endParaRPr sz="1700" dirty="0">
              <a:latin typeface="Arial"/>
              <a:ea typeface="Arial"/>
              <a:cs typeface="Arial"/>
            </a:endParaRPr>
          </a:p>
          <a:p>
            <a:pPr marL="668020" algn="l" rtl="0" eaLnBrk="0">
              <a:lnSpc>
                <a:spcPct val="91000"/>
              </a:lnSpc>
              <a:spcBef>
                <a:spcPts val="766"/>
              </a:spcBef>
              <a:tabLst/>
            </a:pPr>
            <a:r>
              <a:rPr sz="1100" kern="0" spc="0" dirty="0">
                <a:solidFill>
                  <a:srgbClr val="538135">
                    <a:alpha val="100000"/>
                  </a:srgbClr>
                </a:solidFill>
                <a:latin typeface="Times New Roman"/>
                <a:ea typeface="Times New Roman"/>
                <a:cs typeface="Times New Roman"/>
              </a:rPr>
              <a:t>HNO</a:t>
            </a:r>
            <a:r>
              <a:rPr sz="1000" kern="0" spc="0" baseline="-5208" dirty="0">
                <a:solidFill>
                  <a:srgbClr val="538135">
                    <a:alpha val="100000"/>
                  </a:srgbClr>
                </a:solidFill>
                <a:latin typeface="Times New Roman"/>
                <a:ea typeface="Times New Roman"/>
                <a:cs typeface="Times New Roman"/>
              </a:rPr>
              <a:t>3</a:t>
            </a:r>
            <a:r>
              <a:rPr sz="1100" kern="0" spc="0" dirty="0">
                <a:solidFill>
                  <a:srgbClr val="538135">
                    <a:alpha val="100000"/>
                  </a:srgbClr>
                </a:solidFill>
                <a:latin typeface="KaiTi"/>
                <a:ea typeface="KaiTi"/>
                <a:cs typeface="KaiTi"/>
              </a:rPr>
              <a:t>：硝酸</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C</a:t>
            </a:r>
            <a:r>
              <a:rPr sz="1100" kern="0" spc="0" dirty="0">
                <a:solidFill>
                  <a:srgbClr val="538135">
                    <a:alpha val="100000"/>
                  </a:srgbClr>
                </a:solidFill>
                <a:latin typeface="KaiTi"/>
                <a:ea typeface="KaiTi"/>
                <a:cs typeface="KaiTi"/>
              </a:rPr>
              <a:t>：碳</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H</a:t>
            </a:r>
            <a:r>
              <a:rPr sz="1000" kern="0" spc="0" baseline="-5208" dirty="0">
                <a:solidFill>
                  <a:srgbClr val="538135">
                    <a:alpha val="100000"/>
                  </a:srgbClr>
                </a:solidFill>
                <a:latin typeface="Times New Roman"/>
                <a:ea typeface="Times New Roman"/>
                <a:cs typeface="Times New Roman"/>
              </a:rPr>
              <a:t>2</a:t>
            </a:r>
            <a:r>
              <a:rPr sz="1100" kern="0" spc="0" dirty="0">
                <a:solidFill>
                  <a:srgbClr val="538135">
                    <a:alpha val="100000"/>
                  </a:srgbClr>
                </a:solidFill>
                <a:latin typeface="Times New Roman"/>
                <a:ea typeface="Times New Roman"/>
                <a:cs typeface="Times New Roman"/>
              </a:rPr>
              <a:t>O</a:t>
            </a:r>
            <a:r>
              <a:rPr sz="1100" kern="0" spc="0" dirty="0">
                <a:solidFill>
                  <a:srgbClr val="538135">
                    <a:alpha val="100000"/>
                  </a:srgbClr>
                </a:solidFill>
                <a:latin typeface="KaiTi"/>
                <a:ea typeface="KaiTi"/>
                <a:cs typeface="KaiTi"/>
              </a:rPr>
              <a:t>：水</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NO</a:t>
            </a:r>
            <a:r>
              <a:rPr sz="1000" kern="0" spc="0" baseline="-5208" dirty="0">
                <a:solidFill>
                  <a:srgbClr val="538135">
                    <a:alpha val="100000"/>
                  </a:srgbClr>
                </a:solidFill>
                <a:latin typeface="Times New Roman"/>
                <a:ea typeface="Times New Roman"/>
                <a:cs typeface="Times New Roman"/>
              </a:rPr>
              <a:t>2</a:t>
            </a:r>
            <a:r>
              <a:rPr sz="1100" kern="0" spc="0" dirty="0">
                <a:solidFill>
                  <a:srgbClr val="538135">
                    <a:alpha val="100000"/>
                  </a:srgbClr>
                </a:solidFill>
                <a:latin typeface="KaiTi"/>
                <a:ea typeface="KaiTi"/>
                <a:cs typeface="KaiTi"/>
              </a:rPr>
              <a:t>：二氧化氮</a:t>
            </a:r>
            <a:r>
              <a:rPr sz="1100" kern="0" spc="0" dirty="0">
                <a:solidFill>
                  <a:srgbClr val="538135">
                    <a:alpha val="100000"/>
                  </a:srgbClr>
                </a:solidFill>
                <a:latin typeface="KaiTi"/>
                <a:ea typeface="KaiTi"/>
                <a:cs typeface="KaiTi"/>
              </a:rPr>
              <a:t>    </a:t>
            </a:r>
            <a:r>
              <a:rPr sz="1100" kern="0" spc="0" dirty="0">
                <a:solidFill>
                  <a:srgbClr val="538135">
                    <a:alpha val="100000"/>
                  </a:srgbClr>
                </a:solidFill>
                <a:latin typeface="Times New Roman"/>
                <a:ea typeface="Times New Roman"/>
                <a:cs typeface="Times New Roman"/>
              </a:rPr>
              <a:t>CO</a:t>
            </a:r>
            <a:r>
              <a:rPr sz="1000" kern="0" spc="0" baseline="-5208" dirty="0">
                <a:solidFill>
                  <a:srgbClr val="538135">
                    <a:alpha val="100000"/>
                  </a:srgbClr>
                </a:solidFill>
                <a:latin typeface="Times New Roman"/>
                <a:ea typeface="Times New Roman"/>
                <a:cs typeface="Times New Roman"/>
              </a:rPr>
              <a:t>2</a:t>
            </a:r>
            <a:r>
              <a:rPr sz="1100" kern="0" spc="0" dirty="0">
                <a:solidFill>
                  <a:srgbClr val="538135">
                    <a:alpha val="100000"/>
                  </a:srgbClr>
                </a:solidFill>
                <a:latin typeface="KaiTi"/>
                <a:ea typeface="KaiTi"/>
                <a:cs typeface="KaiTi"/>
              </a:rPr>
              <a:t>：二氧化碳</a:t>
            </a:r>
            <a:endParaRPr sz="1100" dirty="0">
              <a:latin typeface="KaiTi"/>
              <a:ea typeface="KaiTi"/>
              <a:cs typeface="KaiTi"/>
            </a:endParaRPr>
          </a:p>
          <a:p>
            <a:pPr marL="12700" algn="l" rtl="0" eaLnBrk="0">
              <a:lnSpc>
                <a:spcPct val="90000"/>
              </a:lnSpc>
              <a:spcBef>
                <a:spcPts val="949"/>
              </a:spcBef>
              <a:tabLst/>
            </a:pPr>
            <a:r>
              <a:rPr sz="1200" kern="0" spc="-20" dirty="0">
                <a:solidFill>
                  <a:srgbClr val="000000">
                    <a:alpha val="100000"/>
                  </a:srgbClr>
                </a:solidFill>
                <a:latin typeface="Wingdings"/>
                <a:ea typeface="Wingdings"/>
                <a:cs typeface="Wingdings"/>
              </a:rPr>
              <a:t>n </a:t>
            </a:r>
            <a:r>
              <a:rPr sz="1200" kern="0" spc="-20" dirty="0">
                <a:solidFill>
                  <a:srgbClr val="000000">
                    <a:alpha val="100000"/>
                  </a:srgbClr>
                </a:solidFill>
                <a:latin typeface="KaiTi"/>
                <a:ea typeface="KaiTi"/>
                <a:cs typeface="KaiTi"/>
              </a:rPr>
              <a:t>将浓硝酸和浓盐酸</a:t>
            </a:r>
            <a:r>
              <a:rPr sz="1200" kern="0" spc="-16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1:3</a:t>
            </a:r>
            <a:r>
              <a:rPr sz="1200" kern="0" spc="-30" dirty="0">
                <a:solidFill>
                  <a:srgbClr val="000000">
                    <a:alpha val="100000"/>
                  </a:srgbClr>
                </a:solidFill>
                <a:latin typeface="KaiTi"/>
                <a:ea typeface="KaiTi"/>
                <a:cs typeface="KaiTi"/>
              </a:rPr>
              <a:t>（体积比）混合可得到</a:t>
            </a:r>
            <a:r>
              <a:rPr sz="1200" kern="0" spc="-30" dirty="0">
                <a:solidFill>
                  <a:srgbClr val="000000">
                    <a:alpha val="100000"/>
                  </a:srgbClr>
                </a:solidFill>
                <a:latin typeface="Times New Roman"/>
                <a:ea typeface="Times New Roman"/>
                <a:cs typeface="Times New Roman"/>
              </a:rPr>
              <a:t>“</a:t>
            </a:r>
            <a:r>
              <a:rPr sz="1200" b="1" kern="0" spc="-30" dirty="0">
                <a:solidFill>
                  <a:srgbClr val="000000">
                    <a:alpha val="100000"/>
                  </a:srgbClr>
                </a:solidFill>
                <a:latin typeface="KaiTi"/>
                <a:ea typeface="KaiTi"/>
                <a:cs typeface="KaiTi"/>
              </a:rPr>
              <a:t>王水</a:t>
            </a:r>
            <a:r>
              <a:rPr sz="1200" kern="0" spc="-30" dirty="0">
                <a:solidFill>
                  <a:srgbClr val="000000">
                    <a:alpha val="100000"/>
                  </a:srgbClr>
                </a:solidFill>
                <a:latin typeface="Times New Roman"/>
                <a:ea typeface="Times New Roman"/>
                <a:cs typeface="Times New Roman"/>
              </a:rPr>
              <a:t>”</a:t>
            </a:r>
            <a:r>
              <a:rPr sz="1200" kern="0" spc="-30" dirty="0">
                <a:solidFill>
                  <a:srgbClr val="000000">
                    <a:alpha val="100000"/>
                  </a:srgbClr>
                </a:solidFill>
                <a:latin typeface="KaiTi"/>
                <a:ea typeface="KaiTi"/>
                <a:cs typeface="KaiTi"/>
              </a:rPr>
              <a:t>，腐蚀性非常强。</a:t>
            </a:r>
            <a:endParaRPr sz="1200" dirty="0">
              <a:latin typeface="KaiTi"/>
              <a:ea typeface="KaiTi"/>
              <a:cs typeface="KaiTi"/>
            </a:endParaRPr>
          </a:p>
          <a:p>
            <a:pPr marL="12700" algn="l" rtl="0" eaLnBrk="0">
              <a:lnSpc>
                <a:spcPct val="86000"/>
              </a:lnSpc>
              <a:spcBef>
                <a:spcPts val="1049"/>
              </a:spcBef>
              <a:tabLst/>
            </a:pPr>
            <a:r>
              <a:rPr sz="1200" kern="0" spc="-30" dirty="0">
                <a:solidFill>
                  <a:srgbClr val="000000">
                    <a:alpha val="100000"/>
                  </a:srgbClr>
                </a:solidFill>
                <a:latin typeface="Wingdings"/>
                <a:ea typeface="Wingdings"/>
                <a:cs typeface="Wingdings"/>
              </a:rPr>
              <a:t>n </a:t>
            </a:r>
            <a:r>
              <a:rPr sz="1200" kern="0" spc="-30" dirty="0">
                <a:solidFill>
                  <a:srgbClr val="000000">
                    <a:alpha val="100000"/>
                  </a:srgbClr>
                </a:solidFill>
                <a:latin typeface="KaiTi"/>
                <a:ea typeface="KaiTi"/>
                <a:cs typeface="KaiTi"/>
              </a:rPr>
              <a:t>硝酸是一种重要</a:t>
            </a:r>
            <a:r>
              <a:rPr sz="1200" kern="0" spc="-40" dirty="0">
                <a:solidFill>
                  <a:srgbClr val="000000">
                    <a:alpha val="100000"/>
                  </a:srgbClr>
                </a:solidFill>
                <a:latin typeface="KaiTi"/>
                <a:ea typeface="KaiTi"/>
                <a:cs typeface="KaiTi"/>
              </a:rPr>
              <a:t>的化工原料，可用于制造炸药。</a:t>
            </a:r>
            <a:endParaRPr sz="1200" dirty="0">
              <a:latin typeface="KaiTi"/>
              <a:ea typeface="KaiTi"/>
              <a:cs typeface="KaiTi"/>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1000"/>
              </a:lnSpc>
              <a:tabLst/>
            </a:pPr>
            <a:endParaRPr sz="300" dirty="0">
              <a:latin typeface="Arial"/>
              <a:ea typeface="Arial"/>
              <a:cs typeface="Arial"/>
            </a:endParaRPr>
          </a:p>
          <a:p>
            <a:pPr marL="13334" algn="l" rtl="0" eaLnBrk="0">
              <a:lnSpc>
                <a:spcPct val="85000"/>
              </a:lnSpc>
              <a:spcBef>
                <a:spcPts val="3"/>
              </a:spcBef>
              <a:tabLst/>
            </a:pPr>
            <a:r>
              <a:rPr sz="1200" b="1" kern="0" spc="-20" dirty="0">
                <a:solidFill>
                  <a:srgbClr val="000000">
                    <a:alpha val="100000"/>
                  </a:srgbClr>
                </a:solidFill>
                <a:latin typeface="KaiTi"/>
                <a:ea typeface="KaiTi"/>
                <a:cs typeface="KaiTi"/>
              </a:rPr>
              <a:t>注意区别</a:t>
            </a:r>
            <a:r>
              <a:rPr sz="1200" kern="0" spc="-280" dirty="0">
                <a:solidFill>
                  <a:srgbClr val="000000">
                    <a:alpha val="100000"/>
                  </a:srgbClr>
                </a:solidFill>
                <a:latin typeface="KaiTi"/>
                <a:ea typeface="KaiTi"/>
                <a:cs typeface="KaiTi"/>
              </a:rPr>
              <a:t> </a:t>
            </a:r>
            <a:r>
              <a:rPr sz="1200" b="1" kern="0" spc="-20" dirty="0">
                <a:solidFill>
                  <a:srgbClr val="000000">
                    <a:alpha val="100000"/>
                  </a:srgbClr>
                </a:solidFill>
                <a:latin typeface="Times New Roman"/>
                <a:ea typeface="Times New Roman"/>
                <a:cs typeface="Times New Roman"/>
              </a:rPr>
              <a:t>N</a:t>
            </a:r>
            <a:r>
              <a:rPr sz="1200" b="1" kern="0" spc="110" dirty="0">
                <a:solidFill>
                  <a:srgbClr val="000000">
                    <a:alpha val="100000"/>
                  </a:srgbClr>
                </a:solidFill>
                <a:latin typeface="Times New Roman"/>
                <a:ea typeface="Times New Roman"/>
                <a:cs typeface="Times New Roman"/>
              </a:rPr>
              <a:t> </a:t>
            </a:r>
            <a:r>
              <a:rPr sz="1200" b="1" kern="0" spc="-20" dirty="0">
                <a:solidFill>
                  <a:srgbClr val="000000">
                    <a:alpha val="100000"/>
                  </a:srgbClr>
                </a:solidFill>
                <a:latin typeface="KaiTi"/>
                <a:ea typeface="KaiTi"/>
                <a:cs typeface="KaiTi"/>
              </a:rPr>
              <a:t>的不同汉语表达：</a:t>
            </a:r>
            <a:endParaRPr sz="1200" dirty="0">
              <a:latin typeface="KaiTi"/>
              <a:ea typeface="KaiTi"/>
              <a:cs typeface="KaiTi"/>
            </a:endParaRPr>
          </a:p>
        </p:txBody>
      </p:sp>
      <p:pic>
        <p:nvPicPr>
          <p:cNvPr id="904" name="picture 904"/>
          <p:cNvPicPr>
            <a:picLocks noChangeAspect="1"/>
          </p:cNvPicPr>
          <p:nvPr/>
        </p:nvPicPr>
        <p:blipFill>
          <a:blip r:embed="rId2"/>
          <a:stretch>
            <a:fillRect/>
          </a:stretch>
        </p:blipFill>
        <p:spPr>
          <a:xfrm rot="21600000">
            <a:off x="3545205" y="914400"/>
            <a:ext cx="3600704" cy="539750"/>
          </a:xfrm>
          <a:prstGeom prst="rect">
            <a:avLst/>
          </a:prstGeom>
        </p:spPr>
      </p:pic>
      <p:sp>
        <p:nvSpPr>
          <p:cNvPr id="906" name="textbox 906"/>
          <p:cNvSpPr/>
          <p:nvPr/>
        </p:nvSpPr>
        <p:spPr>
          <a:xfrm>
            <a:off x="3177133" y="4131386"/>
            <a:ext cx="363855" cy="1046480"/>
          </a:xfrm>
          <a:prstGeom prst="rect">
            <a:avLst/>
          </a:prstGeom>
          <a:noFill/>
          <a:ln w="0" cap="flat">
            <a:noFill/>
            <a:prstDash val="solid"/>
            <a:miter lim="0"/>
          </a:ln>
        </p:spPr>
        <p:txBody>
          <a:bodyPr vert="horz" wrap="square" lIns="0" tIns="0" rIns="0" bIns="0"/>
          <a:lstStyle/>
          <a:p>
            <a:pPr algn="l" rtl="0" eaLnBrk="0">
              <a:lnSpc>
                <a:spcPct val="88142"/>
              </a:lnSpc>
              <a:tabLst/>
            </a:pPr>
            <a:endParaRPr sz="100" dirty="0">
              <a:latin typeface="Arial"/>
              <a:ea typeface="Arial"/>
              <a:cs typeface="Arial"/>
            </a:endParaRPr>
          </a:p>
          <a:p>
            <a:pPr marL="12700" algn="l" rtl="0" eaLnBrk="0">
              <a:lnSpc>
                <a:spcPct val="71000"/>
              </a:lnSpc>
              <a:tabLst/>
            </a:pPr>
            <a:r>
              <a:rPr sz="1200" b="1" kern="0" spc="-20" dirty="0">
                <a:solidFill>
                  <a:srgbClr val="000000">
                    <a:alpha val="100000"/>
                  </a:srgbClr>
                </a:solidFill>
                <a:latin typeface="Times New Roman"/>
                <a:ea typeface="Times New Roman"/>
                <a:cs typeface="Times New Roman"/>
              </a:rPr>
              <a:t>N</a:t>
            </a:r>
            <a:r>
              <a:rPr sz="800" b="1" kern="0" spc="-20" dirty="0">
                <a:solidFill>
                  <a:srgbClr val="000000">
                    <a:alpha val="100000"/>
                  </a:srgbClr>
                </a:solidFill>
                <a:latin typeface="Times New Roman"/>
                <a:ea typeface="Times New Roman"/>
                <a:cs typeface="Times New Roman"/>
              </a:rPr>
              <a:t>2</a:t>
            </a:r>
            <a:endParaRPr sz="800" dirty="0">
              <a:latin typeface="Times New Roman"/>
              <a:ea typeface="Times New Roman"/>
              <a:cs typeface="Times New Roman"/>
            </a:endParaRPr>
          </a:p>
          <a:p>
            <a:pPr marL="13970" algn="l" rtl="0" eaLnBrk="0">
              <a:lnSpc>
                <a:spcPct val="71000"/>
              </a:lnSpc>
              <a:spcBef>
                <a:spcPts val="1318"/>
              </a:spcBef>
              <a:tabLst/>
            </a:pPr>
            <a:r>
              <a:rPr sz="1200" b="1" kern="0" spc="-10" dirty="0">
                <a:solidFill>
                  <a:srgbClr val="000000">
                    <a:alpha val="100000"/>
                  </a:srgbClr>
                </a:solidFill>
                <a:latin typeface="Times New Roman"/>
                <a:ea typeface="Times New Roman"/>
                <a:cs typeface="Times New Roman"/>
              </a:rPr>
              <a:t>NH</a:t>
            </a:r>
            <a:r>
              <a:rPr sz="800" b="1" kern="0" spc="-10" dirty="0">
                <a:solidFill>
                  <a:srgbClr val="000000">
                    <a:alpha val="100000"/>
                  </a:srgbClr>
                </a:solidFill>
                <a:latin typeface="Times New Roman"/>
                <a:ea typeface="Times New Roman"/>
                <a:cs typeface="Times New Roman"/>
              </a:rPr>
              <a:t>3</a:t>
            </a:r>
            <a:endParaRPr sz="800" dirty="0">
              <a:latin typeface="Times New Roman"/>
              <a:ea typeface="Times New Roman"/>
              <a:cs typeface="Times New Roman"/>
            </a:endParaRPr>
          </a:p>
          <a:p>
            <a:pPr marL="13970" algn="l" rtl="0" eaLnBrk="0">
              <a:lnSpc>
                <a:spcPct val="83000"/>
              </a:lnSpc>
              <a:spcBef>
                <a:spcPts val="1163"/>
              </a:spcBef>
              <a:tabLst/>
            </a:pPr>
            <a:r>
              <a:rPr sz="1800" b="1" kern="0" spc="0" baseline="-2893" dirty="0">
                <a:solidFill>
                  <a:srgbClr val="000000">
                    <a:alpha val="100000"/>
                  </a:srgbClr>
                </a:solidFill>
                <a:latin typeface="Times New Roman"/>
                <a:ea typeface="Times New Roman"/>
                <a:cs typeface="Times New Roman"/>
              </a:rPr>
              <a:t>NH</a:t>
            </a:r>
            <a:r>
              <a:rPr sz="1200" b="1" kern="0" spc="10" baseline="-8681" dirty="0">
                <a:solidFill>
                  <a:srgbClr val="000000">
                    <a:alpha val="100000"/>
                  </a:srgbClr>
                </a:solidFill>
                <a:latin typeface="Times New Roman"/>
                <a:ea typeface="Times New Roman"/>
                <a:cs typeface="Times New Roman"/>
              </a:rPr>
              <a:t>4</a:t>
            </a:r>
            <a:r>
              <a:rPr sz="1200" b="1" kern="0" spc="10" baseline="26044" dirty="0">
                <a:solidFill>
                  <a:srgbClr val="000000">
                    <a:alpha val="100000"/>
                  </a:srgbClr>
                </a:solidFill>
                <a:latin typeface="Times New Roman"/>
                <a:ea typeface="Times New Roman"/>
                <a:cs typeface="Times New Roman"/>
              </a:rPr>
              <a:t>+</a:t>
            </a:r>
            <a:endParaRPr sz="1200" baseline="26044" dirty="0">
              <a:latin typeface="Times New Roman"/>
              <a:ea typeface="Times New Roman"/>
              <a:cs typeface="Times New Roman"/>
            </a:endParaRPr>
          </a:p>
          <a:p>
            <a:pPr algn="l" rtl="0" eaLnBrk="0">
              <a:lnSpc>
                <a:spcPct val="107000"/>
              </a:lnSpc>
              <a:tabLst/>
            </a:pPr>
            <a:endParaRPr sz="1000" dirty="0">
              <a:latin typeface="Arial"/>
              <a:ea typeface="Arial"/>
              <a:cs typeface="Arial"/>
            </a:endParaRPr>
          </a:p>
          <a:p>
            <a:pPr marL="13970" algn="l" rtl="0" eaLnBrk="0">
              <a:lnSpc>
                <a:spcPct val="73000"/>
              </a:lnSpc>
              <a:spcBef>
                <a:spcPts val="5"/>
              </a:spcBef>
              <a:tabLst/>
            </a:pPr>
            <a:r>
              <a:rPr sz="1200" b="1" kern="0" spc="-10" dirty="0">
                <a:solidFill>
                  <a:srgbClr val="000000">
                    <a:alpha val="100000"/>
                  </a:srgbClr>
                </a:solidFill>
                <a:latin typeface="Times New Roman"/>
                <a:ea typeface="Times New Roman"/>
                <a:cs typeface="Times New Roman"/>
              </a:rPr>
              <a:t>NO</a:t>
            </a:r>
            <a:r>
              <a:rPr sz="800" b="1" kern="0" spc="-10" dirty="0">
                <a:solidFill>
                  <a:srgbClr val="000000">
                    <a:alpha val="100000"/>
                  </a:srgbClr>
                </a:solidFill>
                <a:latin typeface="Times New Roman"/>
                <a:ea typeface="Times New Roman"/>
                <a:cs typeface="Times New Roman"/>
              </a:rPr>
              <a:t>3</a:t>
            </a:r>
            <a:r>
              <a:rPr sz="1200" b="1" kern="0" spc="-10" baseline="34725" dirty="0">
                <a:solidFill>
                  <a:srgbClr val="000000">
                    <a:alpha val="100000"/>
                  </a:srgbClr>
                </a:solidFill>
                <a:latin typeface="Times New Roman"/>
                <a:ea typeface="Times New Roman"/>
                <a:cs typeface="Times New Roman"/>
              </a:rPr>
              <a:t>-</a:t>
            </a:r>
            <a:endParaRPr sz="1200" baseline="34725" dirty="0">
              <a:latin typeface="Times New Roman"/>
              <a:ea typeface="Times New Roman"/>
              <a:cs typeface="Times New Roman"/>
            </a:endParaRPr>
          </a:p>
        </p:txBody>
      </p:sp>
      <p:sp>
        <p:nvSpPr>
          <p:cNvPr id="908" name="textbox 908"/>
          <p:cNvSpPr/>
          <p:nvPr/>
        </p:nvSpPr>
        <p:spPr>
          <a:xfrm>
            <a:off x="2337765" y="4102888"/>
            <a:ext cx="329565" cy="1068705"/>
          </a:xfrm>
          <a:prstGeom prst="rect">
            <a:avLst/>
          </a:prstGeom>
          <a:noFill/>
          <a:ln w="0" cap="flat">
            <a:noFill/>
            <a:prstDash val="solid"/>
            <a:miter lim="0"/>
          </a:ln>
        </p:spPr>
        <p:txBody>
          <a:bodyPr vert="horz" wrap="square" lIns="0" tIns="0" rIns="0" bIns="0"/>
          <a:lstStyle/>
          <a:p>
            <a:pPr algn="l" rtl="0" eaLnBrk="0">
              <a:lnSpc>
                <a:spcPct val="82520"/>
              </a:lnSpc>
              <a:tabLst/>
            </a:pPr>
            <a:endParaRPr sz="100" dirty="0">
              <a:latin typeface="Arial"/>
              <a:ea typeface="Arial"/>
              <a:cs typeface="Arial"/>
            </a:endParaRPr>
          </a:p>
          <a:p>
            <a:pPr marL="24130" algn="l" rtl="0" eaLnBrk="0">
              <a:lnSpc>
                <a:spcPct val="85000"/>
              </a:lnSpc>
              <a:tabLst/>
            </a:pPr>
            <a:r>
              <a:rPr sz="1200" b="1" kern="0" spc="-20" dirty="0">
                <a:solidFill>
                  <a:srgbClr val="000000">
                    <a:alpha val="100000"/>
                  </a:srgbClr>
                </a:solidFill>
                <a:latin typeface="KaiTi"/>
                <a:ea typeface="KaiTi"/>
                <a:cs typeface="KaiTi"/>
              </a:rPr>
              <a:t>氮</a:t>
            </a:r>
            <a:endParaRPr sz="1200" dirty="0">
              <a:latin typeface="KaiTi"/>
              <a:ea typeface="KaiTi"/>
              <a:cs typeface="KaiTi"/>
            </a:endParaRPr>
          </a:p>
          <a:p>
            <a:pPr marL="26035" algn="l" rtl="0" eaLnBrk="0">
              <a:lnSpc>
                <a:spcPct val="84000"/>
              </a:lnSpc>
              <a:spcBef>
                <a:spcPts val="1116"/>
              </a:spcBef>
              <a:tabLst/>
            </a:pPr>
            <a:r>
              <a:rPr sz="1200" b="1" kern="0" spc="-40" dirty="0">
                <a:solidFill>
                  <a:srgbClr val="000000">
                    <a:alpha val="100000"/>
                  </a:srgbClr>
                </a:solidFill>
                <a:latin typeface="KaiTi"/>
                <a:ea typeface="KaiTi"/>
                <a:cs typeface="KaiTi"/>
              </a:rPr>
              <a:t>氨气</a:t>
            </a:r>
            <a:endParaRPr sz="1200" dirty="0">
              <a:latin typeface="KaiTi"/>
              <a:ea typeface="KaiTi"/>
              <a:cs typeface="KaiTi"/>
            </a:endParaRPr>
          </a:p>
          <a:p>
            <a:pPr marL="12700" algn="l" rtl="0" eaLnBrk="0">
              <a:lnSpc>
                <a:spcPct val="85000"/>
              </a:lnSpc>
              <a:spcBef>
                <a:spcPts val="1118"/>
              </a:spcBef>
              <a:tabLst/>
            </a:pPr>
            <a:r>
              <a:rPr sz="1200" b="1" kern="0" spc="-20" dirty="0">
                <a:solidFill>
                  <a:srgbClr val="000000">
                    <a:alpha val="100000"/>
                  </a:srgbClr>
                </a:solidFill>
                <a:latin typeface="KaiTi"/>
                <a:ea typeface="KaiTi"/>
                <a:cs typeface="KaiTi"/>
              </a:rPr>
              <a:t>铵根</a:t>
            </a:r>
            <a:endParaRPr sz="1200" dirty="0">
              <a:latin typeface="KaiTi"/>
              <a:ea typeface="KaiTi"/>
              <a:cs typeface="KaiTi"/>
            </a:endParaRPr>
          </a:p>
          <a:p>
            <a:pPr algn="l" rtl="0" eaLnBrk="0">
              <a:lnSpc>
                <a:spcPct val="102000"/>
              </a:lnSpc>
              <a:tabLst/>
            </a:pPr>
            <a:endParaRPr sz="900" dirty="0">
              <a:latin typeface="Arial"/>
              <a:ea typeface="Arial"/>
              <a:cs typeface="Arial"/>
            </a:endParaRPr>
          </a:p>
          <a:p>
            <a:pPr algn="l" rtl="0" eaLnBrk="0">
              <a:lnSpc>
                <a:spcPct val="8559"/>
              </a:lnSpc>
              <a:tabLst/>
            </a:pPr>
            <a:endParaRPr sz="100" dirty="0">
              <a:latin typeface="Arial"/>
              <a:ea typeface="Arial"/>
              <a:cs typeface="Arial"/>
            </a:endParaRPr>
          </a:p>
          <a:p>
            <a:pPr marL="13970" algn="l" rtl="0" eaLnBrk="0">
              <a:lnSpc>
                <a:spcPct val="84000"/>
              </a:lnSpc>
              <a:tabLst/>
            </a:pPr>
            <a:r>
              <a:rPr sz="1200" b="1" kern="0" spc="-20" dirty="0">
                <a:solidFill>
                  <a:srgbClr val="000000">
                    <a:alpha val="100000"/>
                  </a:srgbClr>
                </a:solidFill>
                <a:latin typeface="KaiTi"/>
                <a:ea typeface="KaiTi"/>
                <a:cs typeface="KaiTi"/>
              </a:rPr>
              <a:t>硝酸</a:t>
            </a:r>
            <a:endParaRPr sz="1200" dirty="0">
              <a:latin typeface="KaiTi"/>
              <a:ea typeface="KaiTi"/>
              <a:cs typeface="KaiTi"/>
            </a:endParaRPr>
          </a:p>
        </p:txBody>
      </p:sp>
      <p:sp>
        <p:nvSpPr>
          <p:cNvPr id="910" name="textbox 910"/>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912" name="path 912"/>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914" name="textbox 914"/>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20" dirty="0">
                <a:solidFill>
                  <a:srgbClr val="000000">
                    <a:alpha val="100000"/>
                  </a:srgbClr>
                </a:solidFill>
                <a:latin typeface="Times New Roman"/>
                <a:ea typeface="Times New Roman"/>
                <a:cs typeface="Times New Roman"/>
              </a:rPr>
              <a:t>-</a:t>
            </a:r>
            <a:r>
              <a:rPr sz="900" kern="0" spc="3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35</a:t>
            </a:r>
            <a:r>
              <a:rPr sz="900" kern="0" spc="4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6" name="rect 916"/>
          <p:cNvSpPr/>
          <p:nvPr/>
        </p:nvSpPr>
        <p:spPr>
          <a:xfrm>
            <a:off x="3864737" y="989025"/>
            <a:ext cx="2964815" cy="247192"/>
          </a:xfrm>
          <a:prstGeom prst="rect">
            <a:avLst/>
          </a:prstGeom>
          <a:solidFill>
            <a:srgbClr val="D3D3D3">
              <a:alpha val="100000"/>
            </a:srgbClr>
          </a:solidFill>
          <a:ln w="0" cap="flat">
            <a:noFill/>
            <a:prstDash val="solid"/>
            <a:miter lim="0"/>
          </a:ln>
        </p:spPr>
        <p:txBody>
          <a:bodyPr rtlCol="0"/>
          <a:lstStyle/>
          <a:p>
            <a:pPr algn="ctr"/>
            <a:endParaRPr lang="zh-CN" altLang="en-US"/>
          </a:p>
        </p:txBody>
      </p:sp>
      <p:sp>
        <p:nvSpPr>
          <p:cNvPr id="918" name="rect 918"/>
          <p:cNvSpPr/>
          <p:nvPr/>
        </p:nvSpPr>
        <p:spPr>
          <a:xfrm>
            <a:off x="2348027" y="3326003"/>
            <a:ext cx="1839722" cy="198119"/>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920" name="textbox 920"/>
          <p:cNvSpPr/>
          <p:nvPr/>
        </p:nvSpPr>
        <p:spPr>
          <a:xfrm>
            <a:off x="2340661" y="1005014"/>
            <a:ext cx="5736590" cy="2868295"/>
          </a:xfrm>
          <a:prstGeom prst="rect">
            <a:avLst/>
          </a:prstGeom>
          <a:noFill/>
          <a:ln w="0" cap="flat">
            <a:noFill/>
            <a:prstDash val="solid"/>
            <a:miter lim="0"/>
          </a:ln>
        </p:spPr>
        <p:txBody>
          <a:bodyPr vert="horz" wrap="square" lIns="0" tIns="0" rIns="0" bIns="0"/>
          <a:lstStyle/>
          <a:p>
            <a:pPr algn="l" rtl="0" eaLnBrk="0">
              <a:lnSpc>
                <a:spcPct val="77219"/>
              </a:lnSpc>
              <a:tabLst/>
            </a:pPr>
            <a:endParaRPr sz="100" dirty="0">
              <a:latin typeface="Arial"/>
              <a:ea typeface="Arial"/>
              <a:cs typeface="Arial"/>
            </a:endParaRPr>
          </a:p>
          <a:p>
            <a:pPr marL="1541780" algn="l" rtl="0" eaLnBrk="0">
              <a:lnSpc>
                <a:spcPct val="90000"/>
              </a:lnSpc>
              <a:tabLst/>
            </a:pPr>
            <a:r>
              <a:rPr sz="1500" b="1" kern="0" spc="-20" dirty="0">
                <a:solidFill>
                  <a:srgbClr val="EE0000">
                    <a:alpha val="100000"/>
                  </a:srgbClr>
                </a:solidFill>
                <a:latin typeface="KaiTi"/>
                <a:ea typeface="KaiTi"/>
                <a:cs typeface="KaiTi"/>
              </a:rPr>
              <a:t>第</a:t>
            </a:r>
            <a:r>
              <a:rPr sz="1500" kern="0" spc="-230" dirty="0">
                <a:solidFill>
                  <a:srgbClr val="EE0000">
                    <a:alpha val="100000"/>
                  </a:srgbClr>
                </a:solidFill>
                <a:latin typeface="KaiTi"/>
                <a:ea typeface="KaiTi"/>
                <a:cs typeface="KaiTi"/>
              </a:rPr>
              <a:t> </a:t>
            </a:r>
            <a:r>
              <a:rPr sz="1500" b="1" kern="0" spc="-20" dirty="0">
                <a:solidFill>
                  <a:srgbClr val="EE0000">
                    <a:alpha val="100000"/>
                  </a:srgbClr>
                </a:solidFill>
                <a:latin typeface="Times New Roman"/>
                <a:ea typeface="Times New Roman"/>
                <a:cs typeface="Times New Roman"/>
              </a:rPr>
              <a:t>11 </a:t>
            </a:r>
            <a:r>
              <a:rPr sz="1500" b="1" kern="0" spc="-20" dirty="0">
                <a:solidFill>
                  <a:srgbClr val="EE0000">
                    <a:alpha val="100000"/>
                  </a:srgbClr>
                </a:solidFill>
                <a:latin typeface="KaiTi"/>
                <a:ea typeface="KaiTi"/>
                <a:cs typeface="KaiTi"/>
              </a:rPr>
              <a:t>章</a:t>
            </a:r>
            <a:r>
              <a:rPr sz="1500" kern="0" spc="-20" dirty="0">
                <a:solidFill>
                  <a:srgbClr val="EE0000">
                    <a:alpha val="100000"/>
                  </a:srgbClr>
                </a:solidFill>
                <a:latin typeface="KaiTi"/>
                <a:ea typeface="KaiTi"/>
                <a:cs typeface="KaiTi"/>
              </a:rPr>
              <a:t>  </a:t>
            </a:r>
            <a:r>
              <a:rPr sz="1500" b="1" kern="0" spc="-20" dirty="0">
                <a:solidFill>
                  <a:srgbClr val="EE0000">
                    <a:alpha val="100000"/>
                  </a:srgbClr>
                </a:solidFill>
                <a:latin typeface="KaiTi"/>
                <a:ea typeface="KaiTi"/>
                <a:cs typeface="KaiTi"/>
              </a:rPr>
              <a:t>化学反应速率和化学平衡</a:t>
            </a:r>
            <a:endParaRPr sz="1500" dirty="0">
              <a:latin typeface="KaiTi"/>
              <a:ea typeface="KaiTi"/>
              <a:cs typeface="KaiTi"/>
            </a:endParaRPr>
          </a:p>
          <a:p>
            <a:pPr algn="l" rtl="0" eaLnBrk="0">
              <a:lnSpc>
                <a:spcPct val="107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marL="15240" algn="l" rtl="0" eaLnBrk="0">
              <a:lnSpc>
                <a:spcPct val="84000"/>
              </a:lnSpc>
              <a:spcBef>
                <a:spcPts val="361"/>
              </a:spcBef>
              <a:tabLst/>
            </a:pPr>
            <a:r>
              <a:rPr sz="1200" b="1" kern="0" spc="-20" dirty="0">
                <a:solidFill>
                  <a:srgbClr val="000000">
                    <a:alpha val="100000"/>
                  </a:srgbClr>
                </a:solidFill>
                <a:latin typeface="KaiTi"/>
                <a:ea typeface="KaiTi"/>
                <a:cs typeface="KaiTi"/>
              </a:rPr>
              <a:t>一、词汇储备</a:t>
            </a:r>
            <a:endParaRPr sz="1200" dirty="0">
              <a:latin typeface="KaiTi"/>
              <a:ea typeface="KaiTi"/>
              <a:cs typeface="KaiTi"/>
            </a:endParaRPr>
          </a:p>
          <a:p>
            <a:pPr marL="24765" algn="l" rtl="0" eaLnBrk="0">
              <a:lnSpc>
                <a:spcPts val="1809"/>
              </a:lnSpc>
              <a:spcBef>
                <a:spcPts val="1225"/>
              </a:spcBef>
              <a:tabLst/>
            </a:pPr>
            <a:r>
              <a:rPr sz="1200" kern="0" spc="-10" dirty="0">
                <a:solidFill>
                  <a:srgbClr val="000000">
                    <a:alpha val="100000"/>
                  </a:srgbClr>
                </a:solidFill>
                <a:latin typeface="Times New Roman"/>
                <a:ea typeface="Times New Roman"/>
                <a:cs typeface="Times New Roman"/>
              </a:rPr>
              <a:t>1.  </a:t>
            </a:r>
            <a:r>
              <a:rPr sz="1200" kern="0" spc="-10" dirty="0">
                <a:solidFill>
                  <a:srgbClr val="000000">
                    <a:alpha val="100000"/>
                  </a:srgbClr>
                </a:solidFill>
                <a:latin typeface="Microsoft YaHei"/>
                <a:ea typeface="Microsoft YaHei"/>
                <a:cs typeface="Microsoft YaHei"/>
              </a:rPr>
              <a:t>化学反应速率       </a:t>
            </a:r>
            <a:r>
              <a:rPr sz="1200" kern="0" spc="-10" dirty="0">
                <a:solidFill>
                  <a:srgbClr val="000000">
                    <a:alpha val="100000"/>
                  </a:srgbClr>
                </a:solidFill>
                <a:latin typeface="Times New Roman"/>
                <a:ea typeface="Times New Roman"/>
                <a:cs typeface="Times New Roman"/>
              </a:rPr>
              <a:t>2.  </a:t>
            </a:r>
            <a:r>
              <a:rPr sz="1200" kern="0" spc="-10" dirty="0">
                <a:solidFill>
                  <a:srgbClr val="000000">
                    <a:alpha val="100000"/>
                  </a:srgbClr>
                </a:solidFill>
                <a:latin typeface="Microsoft YaHei"/>
                <a:ea typeface="Microsoft YaHei"/>
                <a:cs typeface="Microsoft YaHei"/>
              </a:rPr>
              <a:t>均匀体系       </a:t>
            </a:r>
            <a:r>
              <a:rPr sz="1200" kern="0" spc="-10" dirty="0">
                <a:solidFill>
                  <a:srgbClr val="000000">
                    <a:alpha val="100000"/>
                  </a:srgbClr>
                </a:solidFill>
                <a:latin typeface="Times New Roman"/>
                <a:ea typeface="Times New Roman"/>
                <a:cs typeface="Times New Roman"/>
              </a:rPr>
              <a:t>3.  </a:t>
            </a:r>
            <a:r>
              <a:rPr sz="1200" kern="0" spc="-10" dirty="0">
                <a:solidFill>
                  <a:srgbClr val="000000">
                    <a:alpha val="100000"/>
                  </a:srgbClr>
                </a:solidFill>
                <a:latin typeface="Microsoft YaHei"/>
                <a:ea typeface="Microsoft YaHei"/>
                <a:cs typeface="Microsoft YaHei"/>
              </a:rPr>
              <a:t>恒容反应       </a:t>
            </a:r>
            <a:r>
              <a:rPr sz="1200" kern="0" spc="-10" dirty="0">
                <a:solidFill>
                  <a:srgbClr val="000000">
                    <a:alpha val="100000"/>
                  </a:srgbClr>
                </a:solidFill>
                <a:latin typeface="Times New Roman"/>
                <a:ea typeface="Times New Roman"/>
                <a:cs typeface="Times New Roman"/>
              </a:rPr>
              <a:t>4.  </a:t>
            </a:r>
            <a:r>
              <a:rPr sz="1200" kern="0" spc="-10" dirty="0">
                <a:solidFill>
                  <a:srgbClr val="000000">
                    <a:alpha val="100000"/>
                  </a:srgbClr>
                </a:solidFill>
                <a:latin typeface="Microsoft YaHei"/>
                <a:ea typeface="Microsoft YaHei"/>
                <a:cs typeface="Microsoft YaHei"/>
              </a:rPr>
              <a:t>衡量       </a:t>
            </a:r>
            <a:r>
              <a:rPr sz="1200" kern="0" spc="-10" dirty="0">
                <a:solidFill>
                  <a:srgbClr val="000000">
                    <a:alpha val="100000"/>
                  </a:srgbClr>
                </a:solidFill>
                <a:latin typeface="Times New Roman"/>
                <a:ea typeface="Times New Roman"/>
                <a:cs typeface="Times New Roman"/>
              </a:rPr>
              <a:t>5.</a:t>
            </a:r>
            <a:r>
              <a:rPr sz="1200" kern="0" spc="5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Microsoft YaHei"/>
                <a:ea typeface="Microsoft YaHei"/>
                <a:cs typeface="Microsoft YaHei"/>
              </a:rPr>
              <a:t>程度       </a:t>
            </a:r>
            <a:r>
              <a:rPr sz="1200" kern="0" spc="-10" dirty="0">
                <a:solidFill>
                  <a:srgbClr val="000000">
                    <a:alpha val="100000"/>
                  </a:srgbClr>
                </a:solidFill>
                <a:latin typeface="Times New Roman"/>
                <a:ea typeface="Times New Roman"/>
                <a:cs typeface="Times New Roman"/>
              </a:rPr>
              <a:t>6.</a:t>
            </a:r>
            <a:r>
              <a:rPr sz="1200" kern="0" spc="7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Microsoft YaHei"/>
                <a:ea typeface="Microsoft YaHei"/>
                <a:cs typeface="Microsoft YaHei"/>
              </a:rPr>
              <a:t>限度</a:t>
            </a:r>
            <a:endParaRPr sz="1200" dirty="0">
              <a:latin typeface="Microsoft YaHei"/>
              <a:ea typeface="Microsoft YaHei"/>
              <a:cs typeface="Microsoft YaHei"/>
            </a:endParaRPr>
          </a:p>
          <a:p>
            <a:pPr algn="l" rtl="0" eaLnBrk="0">
              <a:lnSpc>
                <a:spcPct val="113000"/>
              </a:lnSpc>
              <a:tabLst/>
            </a:pPr>
            <a:endParaRPr sz="1000" dirty="0">
              <a:latin typeface="Arial"/>
              <a:ea typeface="Arial"/>
              <a:cs typeface="Arial"/>
            </a:endParaRPr>
          </a:p>
          <a:p>
            <a:pPr marL="12700" algn="l" rtl="0" eaLnBrk="0">
              <a:lnSpc>
                <a:spcPts val="1809"/>
              </a:lnSpc>
              <a:spcBef>
                <a:spcPts val="363"/>
              </a:spcBef>
              <a:tabLst/>
            </a:pPr>
            <a:r>
              <a:rPr sz="1200" kern="0" spc="0" dirty="0">
                <a:solidFill>
                  <a:srgbClr val="000000">
                    <a:alpha val="100000"/>
                  </a:srgbClr>
                </a:solidFill>
                <a:latin typeface="Times New Roman"/>
                <a:ea typeface="Times New Roman"/>
                <a:cs typeface="Times New Roman"/>
              </a:rPr>
              <a:t>7.  </a:t>
            </a:r>
            <a:r>
              <a:rPr sz="1200" kern="0" spc="0" dirty="0">
                <a:solidFill>
                  <a:srgbClr val="000000">
                    <a:alpha val="100000"/>
                  </a:srgbClr>
                </a:solidFill>
                <a:latin typeface="Microsoft YaHei"/>
                <a:ea typeface="Microsoft YaHei"/>
                <a:cs typeface="Microsoft YaHei"/>
              </a:rPr>
              <a:t>化学平衡 </a:t>
            </a:r>
            <a:r>
              <a:rPr sz="1200" kern="0" spc="-10" dirty="0">
                <a:solidFill>
                  <a:srgbClr val="000000">
                    <a:alpha val="100000"/>
                  </a:srgbClr>
                </a:solidFill>
                <a:latin typeface="Microsoft YaHei"/>
                <a:ea typeface="Microsoft YaHei"/>
                <a:cs typeface="Microsoft YaHei"/>
              </a:rPr>
              <a:t>      </a:t>
            </a:r>
            <a:r>
              <a:rPr sz="1200" kern="0" spc="-10" dirty="0">
                <a:solidFill>
                  <a:srgbClr val="000000">
                    <a:alpha val="100000"/>
                  </a:srgbClr>
                </a:solidFill>
                <a:latin typeface="Times New Roman"/>
                <a:ea typeface="Times New Roman"/>
                <a:cs typeface="Times New Roman"/>
              </a:rPr>
              <a:t>8.  </a:t>
            </a:r>
            <a:r>
              <a:rPr sz="1200" kern="0" spc="-10" dirty="0">
                <a:solidFill>
                  <a:srgbClr val="000000">
                    <a:alpha val="100000"/>
                  </a:srgbClr>
                </a:solidFill>
                <a:latin typeface="Microsoft YaHei"/>
                <a:ea typeface="Microsoft YaHei"/>
                <a:cs typeface="Microsoft YaHei"/>
              </a:rPr>
              <a:t>单位时间</a:t>
            </a:r>
            <a:endParaRPr sz="1200" dirty="0">
              <a:latin typeface="Microsoft YaHei"/>
              <a:ea typeface="Microsoft YaHei"/>
              <a:cs typeface="Microsoft YaHei"/>
            </a:endParaRPr>
          </a:p>
          <a:p>
            <a:pPr algn="l" rtl="0" eaLnBrk="0">
              <a:lnSpc>
                <a:spcPct val="139000"/>
              </a:lnSpc>
              <a:tabLst/>
            </a:pPr>
            <a:endParaRPr sz="1000" dirty="0">
              <a:latin typeface="Arial"/>
              <a:ea typeface="Arial"/>
              <a:cs typeface="Arial"/>
            </a:endParaRPr>
          </a:p>
          <a:p>
            <a:pPr algn="l" rtl="0" eaLnBrk="0">
              <a:lnSpc>
                <a:spcPct val="140000"/>
              </a:lnSpc>
              <a:tabLst/>
            </a:pPr>
            <a:endParaRPr sz="1000" dirty="0">
              <a:latin typeface="Arial"/>
              <a:ea typeface="Arial"/>
              <a:cs typeface="Arial"/>
            </a:endParaRPr>
          </a:p>
          <a:p>
            <a:pPr marL="13334" algn="l" rtl="0" eaLnBrk="0">
              <a:lnSpc>
                <a:spcPct val="83000"/>
              </a:lnSpc>
              <a:spcBef>
                <a:spcPts val="361"/>
              </a:spcBef>
              <a:tabLst/>
            </a:pPr>
            <a:r>
              <a:rPr sz="1200" b="1" kern="0" spc="-10" dirty="0">
                <a:solidFill>
                  <a:srgbClr val="000000">
                    <a:alpha val="100000"/>
                  </a:srgbClr>
                </a:solidFill>
                <a:latin typeface="KaiTi"/>
                <a:ea typeface="KaiTi"/>
                <a:cs typeface="KaiTi"/>
              </a:rPr>
              <a:t>二、知识点总结</a:t>
            </a:r>
            <a:endParaRPr sz="1200" dirty="0">
              <a:latin typeface="KaiTi"/>
              <a:ea typeface="KaiTi"/>
              <a:cs typeface="KaiTi"/>
            </a:endParaRPr>
          </a:p>
          <a:p>
            <a:pPr marL="12700" algn="l" rtl="0" eaLnBrk="0">
              <a:lnSpc>
                <a:spcPct val="90000"/>
              </a:lnSpc>
              <a:spcBef>
                <a:spcPts val="1122"/>
              </a:spcBef>
              <a:tabLst/>
            </a:pPr>
            <a:r>
              <a:rPr sz="1200" b="1" kern="0" spc="-20" dirty="0">
                <a:solidFill>
                  <a:srgbClr val="000000">
                    <a:alpha val="100000"/>
                  </a:srgbClr>
                </a:solidFill>
                <a:latin typeface="KaiTi"/>
                <a:ea typeface="KaiTi"/>
                <a:cs typeface="KaiTi"/>
              </a:rPr>
              <a:t>知识点</a:t>
            </a:r>
            <a:r>
              <a:rPr sz="1200" kern="0" spc="-150" dirty="0">
                <a:solidFill>
                  <a:srgbClr val="000000">
                    <a:alpha val="100000"/>
                  </a:srgbClr>
                </a:solidFill>
                <a:latin typeface="KaiTi"/>
                <a:ea typeface="KaiTi"/>
                <a:cs typeface="KaiTi"/>
              </a:rPr>
              <a:t> </a:t>
            </a:r>
            <a:r>
              <a:rPr sz="1200" b="1" kern="0" spc="-20" dirty="0">
                <a:solidFill>
                  <a:srgbClr val="000000">
                    <a:alpha val="100000"/>
                  </a:srgbClr>
                </a:solidFill>
                <a:latin typeface="Times New Roman"/>
                <a:ea typeface="Times New Roman"/>
                <a:cs typeface="Times New Roman"/>
              </a:rPr>
              <a:t>11-1</a:t>
            </a:r>
            <a:r>
              <a:rPr sz="1200" b="1" kern="0" spc="-20" dirty="0">
                <a:solidFill>
                  <a:srgbClr val="000000">
                    <a:alpha val="100000"/>
                  </a:srgbClr>
                </a:solidFill>
                <a:latin typeface="KaiTi"/>
                <a:ea typeface="KaiTi"/>
                <a:cs typeface="KaiTi"/>
              </a:rPr>
              <a:t>：化学反应速率</a:t>
            </a:r>
            <a:endParaRPr sz="1200" dirty="0">
              <a:latin typeface="KaiTi"/>
              <a:ea typeface="KaiTi"/>
              <a:cs typeface="KaiTi"/>
            </a:endParaRPr>
          </a:p>
          <a:p>
            <a:pPr algn="l" rtl="0" eaLnBrk="0">
              <a:lnSpc>
                <a:spcPct val="100000"/>
              </a:lnSpc>
              <a:tabLst/>
            </a:pPr>
            <a:endParaRPr sz="1200" dirty="0">
              <a:latin typeface="Arial"/>
              <a:ea typeface="Arial"/>
              <a:cs typeface="Arial"/>
            </a:endParaRPr>
          </a:p>
          <a:p>
            <a:pPr marL="24765" algn="l" rtl="0" eaLnBrk="0">
              <a:lnSpc>
                <a:spcPct val="90000"/>
              </a:lnSpc>
              <a:tabLst/>
            </a:pPr>
            <a:r>
              <a:rPr sz="1200" kern="0" spc="-10" dirty="0">
                <a:solidFill>
                  <a:srgbClr val="0101FF">
                    <a:alpha val="100000"/>
                  </a:srgbClr>
                </a:solidFill>
                <a:latin typeface="Times New Roman"/>
                <a:ea typeface="Times New Roman"/>
                <a:cs typeface="Times New Roman"/>
              </a:rPr>
              <a:t>11-1-1  </a:t>
            </a:r>
            <a:r>
              <a:rPr sz="1200" kern="0" spc="-10" dirty="0">
                <a:solidFill>
                  <a:srgbClr val="0101FF">
                    <a:alpha val="100000"/>
                  </a:srgbClr>
                </a:solidFill>
                <a:latin typeface="KaiTi"/>
                <a:ea typeface="KaiTi"/>
                <a:cs typeface="KaiTi"/>
              </a:rPr>
              <a:t>化学反应速率的定义及比较</a:t>
            </a:r>
            <a:endParaRPr sz="1200" dirty="0">
              <a:latin typeface="KaiTi"/>
              <a:ea typeface="KaiTi"/>
              <a:cs typeface="KaiTi"/>
            </a:endParaRPr>
          </a:p>
        </p:txBody>
      </p:sp>
      <p:sp>
        <p:nvSpPr>
          <p:cNvPr id="922" name="textbox 922"/>
          <p:cNvSpPr/>
          <p:nvPr/>
        </p:nvSpPr>
        <p:spPr>
          <a:xfrm>
            <a:off x="2348128" y="6556782"/>
            <a:ext cx="6005195" cy="2559685"/>
          </a:xfrm>
          <a:prstGeom prst="rect">
            <a:avLst/>
          </a:prstGeom>
          <a:noFill/>
          <a:ln w="0" cap="flat">
            <a:noFill/>
            <a:prstDash val="solid"/>
            <a:miter lim="0"/>
          </a:ln>
        </p:spPr>
        <p:txBody>
          <a:bodyPr vert="horz" wrap="square" lIns="0" tIns="0" rIns="0" bIns="0"/>
          <a:lstStyle/>
          <a:p>
            <a:pPr algn="l" rtl="0" eaLnBrk="0">
              <a:lnSpc>
                <a:spcPct val="78445"/>
              </a:lnSpc>
              <a:tabLst/>
            </a:pPr>
            <a:endParaRPr sz="100" dirty="0">
              <a:latin typeface="Arial"/>
              <a:ea typeface="Arial"/>
              <a:cs typeface="Arial"/>
            </a:endParaRPr>
          </a:p>
          <a:p>
            <a:pPr marL="17145" algn="l" rtl="0" eaLnBrk="0">
              <a:lnSpc>
                <a:spcPct val="90000"/>
              </a:lnSpc>
              <a:tabLst/>
            </a:pPr>
            <a:r>
              <a:rPr sz="1200" kern="0" spc="-10" dirty="0">
                <a:solidFill>
                  <a:srgbClr val="0101FF">
                    <a:alpha val="100000"/>
                  </a:srgbClr>
                </a:solidFill>
                <a:latin typeface="Times New Roman"/>
                <a:ea typeface="Times New Roman"/>
                <a:cs typeface="Times New Roman"/>
              </a:rPr>
              <a:t>11-1-2  </a:t>
            </a:r>
            <a:r>
              <a:rPr sz="1200" kern="0" spc="-10" dirty="0">
                <a:solidFill>
                  <a:srgbClr val="0101FF">
                    <a:alpha val="100000"/>
                  </a:srgbClr>
                </a:solidFill>
                <a:latin typeface="KaiTi"/>
                <a:ea typeface="KaiTi"/>
                <a:cs typeface="KaiTi"/>
              </a:rPr>
              <a:t>化学反应速率大小的比较方法</a:t>
            </a:r>
            <a:endParaRPr sz="1200" dirty="0">
              <a:latin typeface="KaiTi"/>
              <a:ea typeface="KaiTi"/>
              <a:cs typeface="KaiTi"/>
            </a:endParaRPr>
          </a:p>
          <a:p>
            <a:pPr marL="285750" indent="-273050" algn="l" rtl="0" eaLnBrk="0">
              <a:lnSpc>
                <a:spcPct val="128000"/>
              </a:lnSpc>
              <a:spcBef>
                <a:spcPts val="1042"/>
              </a:spcBef>
              <a:tabLst/>
            </a:pPr>
            <a:r>
              <a:rPr sz="1200" kern="0" spc="-10" dirty="0">
                <a:solidFill>
                  <a:srgbClr val="000000">
                    <a:alpha val="100000"/>
                  </a:srgbClr>
                </a:solidFill>
                <a:latin typeface="Wingdings"/>
                <a:ea typeface="Wingdings"/>
                <a:cs typeface="Wingdings"/>
              </a:rPr>
              <a:t>l </a:t>
            </a:r>
            <a:r>
              <a:rPr sz="1200" kern="0" spc="-10" dirty="0">
                <a:solidFill>
                  <a:srgbClr val="000000">
                    <a:alpha val="100000"/>
                  </a:srgbClr>
                </a:solidFill>
                <a:latin typeface="KaiTi"/>
                <a:ea typeface="KaiTi"/>
                <a:cs typeface="KaiTi"/>
              </a:rPr>
              <a:t>归一法：若单位不统一，则要换算</a:t>
            </a:r>
            <a:r>
              <a:rPr sz="1200" kern="0" spc="-20" dirty="0">
                <a:solidFill>
                  <a:srgbClr val="000000">
                    <a:alpha val="100000"/>
                  </a:srgbClr>
                </a:solidFill>
                <a:latin typeface="KaiTi"/>
                <a:ea typeface="KaiTi"/>
                <a:cs typeface="KaiTi"/>
              </a:rPr>
              <a:t>成相同的单位；若为不同物质表示的反应速率，则要</a:t>
            </a:r>
            <a:r>
              <a:rPr sz="1200" kern="0" spc="-10" dirty="0">
                <a:solidFill>
                  <a:srgbClr val="000000">
                    <a:alpha val="100000"/>
                  </a:srgbClr>
                </a:solidFill>
                <a:latin typeface="KaiTi"/>
                <a:ea typeface="KaiTi"/>
                <a:cs typeface="KaiTi"/>
              </a:rPr>
              <a:t>换算成同一物质来表示反应速率；再比较数值的大小。</a:t>
            </a:r>
            <a:endParaRPr sz="1200" dirty="0">
              <a:latin typeface="KaiTi"/>
              <a:ea typeface="KaiTi"/>
              <a:cs typeface="KaiTi"/>
            </a:endParaRPr>
          </a:p>
          <a:p>
            <a:pPr marL="1202055" indent="-1189355" algn="l" rtl="0" eaLnBrk="0">
              <a:lnSpc>
                <a:spcPct val="166000"/>
              </a:lnSpc>
              <a:spcBef>
                <a:spcPts val="997"/>
              </a:spcBef>
              <a:tabLst>
                <a:tab pos="1256665" algn="l"/>
              </a:tabLst>
            </a:pPr>
            <a:r>
              <a:rPr sz="1200" kern="0" spc="0" dirty="0">
                <a:solidFill>
                  <a:srgbClr val="000000">
                    <a:alpha val="100000"/>
                  </a:srgbClr>
                </a:solidFill>
                <a:latin typeface="Wingdings"/>
                <a:ea typeface="Wingdings"/>
                <a:cs typeface="Wingdings"/>
              </a:rPr>
              <a:t>l </a:t>
            </a:r>
            <a:r>
              <a:rPr sz="1200" kern="0" spc="0" dirty="0">
                <a:solidFill>
                  <a:srgbClr val="000000">
                    <a:alpha val="100000"/>
                  </a:srgbClr>
                </a:solidFill>
                <a:latin typeface="KaiTi"/>
                <a:ea typeface="KaiTi"/>
                <a:cs typeface="KaiTi"/>
              </a:rPr>
              <a:t>比值法：比较化学反应速率与化学计量数的比值，如</a:t>
            </a:r>
            <a:r>
              <a:rPr sz="1200" kern="0" spc="-26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aA(g</a:t>
            </a:r>
            <a:r>
              <a:rPr sz="1200" kern="0" spc="-10"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KaiTi"/>
                <a:ea typeface="KaiTi"/>
                <a:cs typeface="KaiTi"/>
              </a:rPr>
              <a:t>＋</a:t>
            </a:r>
            <a:r>
              <a:rPr sz="1200" kern="0" spc="-10" dirty="0">
                <a:solidFill>
                  <a:srgbClr val="000000">
                    <a:alpha val="100000"/>
                  </a:srgbClr>
                </a:solidFill>
                <a:latin typeface="Times New Roman"/>
                <a:ea typeface="Times New Roman"/>
                <a:cs typeface="Times New Roman"/>
              </a:rPr>
              <a:t>bB(g)</a:t>
            </a:r>
            <a:r>
              <a:rPr sz="1200" kern="0" spc="-5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Times New Roman"/>
                <a:ea typeface="Times New Roman"/>
                <a:cs typeface="Times New Roman"/>
              </a:rPr>
              <a:t>= cC(g)</a:t>
            </a:r>
            <a:r>
              <a:rPr sz="1200" kern="0" spc="-10" dirty="0">
                <a:solidFill>
                  <a:srgbClr val="000000">
                    <a:alpha val="100000"/>
                  </a:srgbClr>
                </a:solidFill>
                <a:latin typeface="KaiTi"/>
                <a:ea typeface="KaiTi"/>
                <a:cs typeface="KaiTi"/>
              </a:rPr>
              <a:t>＋</a:t>
            </a:r>
            <a:r>
              <a:rPr sz="1200" kern="0" spc="-10" dirty="0">
                <a:solidFill>
                  <a:srgbClr val="000000">
                    <a:alpha val="100000"/>
                  </a:srgbClr>
                </a:solidFill>
                <a:latin typeface="Times New Roman"/>
                <a:ea typeface="Times New Roman"/>
                <a:cs typeface="Times New Roman"/>
              </a:rPr>
              <a:t>dD(g)</a:t>
            </a:r>
            <a:r>
              <a:rPr sz="1200" kern="0" spc="-10" dirty="0">
                <a:solidFill>
                  <a:srgbClr val="000000">
                    <a:alpha val="100000"/>
                  </a:srgbClr>
                </a:solidFill>
                <a:latin typeface="KaiTi"/>
                <a:ea typeface="KaiTi"/>
                <a:cs typeface="KaiTi"/>
              </a:rPr>
              <a:t>，若</a:t>
            </a:r>
            <a:r>
              <a:rPr sz="1200" kern="0" spc="0" dirty="0">
                <a:solidFill>
                  <a:srgbClr val="000000">
                    <a:alpha val="100000"/>
                  </a:srgbClr>
                </a:solidFill>
                <a:latin typeface="KaiTi"/>
                <a:ea typeface="KaiTi"/>
                <a:cs typeface="KaiTi"/>
              </a:rPr>
              <a:t>	</a:t>
            </a:r>
            <a:r>
              <a:rPr sz="1200" kern="0" spc="20" dirty="0">
                <a:solidFill>
                  <a:srgbClr val="000000">
                    <a:alpha val="100000"/>
                  </a:srgbClr>
                </a:solidFill>
                <a:latin typeface="KaiTi"/>
                <a:ea typeface="KaiTi"/>
                <a:cs typeface="KaiTi"/>
              </a:rPr>
              <a:t>,则说明用</a:t>
            </a:r>
            <a:r>
              <a:rPr sz="1200" kern="0" spc="-10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A </a:t>
            </a:r>
            <a:r>
              <a:rPr sz="1200" kern="0" spc="20" dirty="0">
                <a:solidFill>
                  <a:srgbClr val="000000">
                    <a:alpha val="100000"/>
                  </a:srgbClr>
                </a:solidFill>
                <a:latin typeface="KaiTi"/>
                <a:ea typeface="KaiTi"/>
                <a:cs typeface="KaiTi"/>
              </a:rPr>
              <a:t>表示的化学反应速率大于用</a:t>
            </a:r>
            <a:r>
              <a:rPr sz="1200" kern="0" spc="20" dirty="0">
                <a:solidFill>
                  <a:srgbClr val="000000">
                    <a:alpha val="100000"/>
                  </a:srgbClr>
                </a:solidFill>
                <a:latin typeface="Times New Roman"/>
                <a:ea typeface="Times New Roman"/>
                <a:cs typeface="Times New Roman"/>
              </a:rPr>
              <a:t>B </a:t>
            </a:r>
            <a:r>
              <a:rPr sz="1200" kern="0" spc="20" dirty="0">
                <a:solidFill>
                  <a:srgbClr val="000000">
                    <a:alpha val="100000"/>
                  </a:srgbClr>
                </a:solidFill>
                <a:latin typeface="KaiTi"/>
                <a:ea typeface="KaiTi"/>
                <a:cs typeface="KaiTi"/>
              </a:rPr>
              <a:t>表示的化学</a:t>
            </a:r>
            <a:r>
              <a:rPr sz="1200" kern="0" spc="10" dirty="0">
                <a:solidFill>
                  <a:srgbClr val="000000">
                    <a:alpha val="100000"/>
                  </a:srgbClr>
                </a:solidFill>
                <a:latin typeface="KaiTi"/>
                <a:ea typeface="KaiTi"/>
                <a:cs typeface="KaiTi"/>
              </a:rPr>
              <a:t>反应速率</a:t>
            </a:r>
            <a:endParaRPr sz="1200" dirty="0">
              <a:latin typeface="KaiTi"/>
              <a:ea typeface="KaiTi"/>
              <a:cs typeface="KaiTi"/>
            </a:endParaRPr>
          </a:p>
          <a:p>
            <a:pPr algn="l" rtl="0" eaLnBrk="0">
              <a:lnSpc>
                <a:spcPct val="156000"/>
              </a:lnSpc>
              <a:tabLst/>
            </a:pPr>
            <a:endParaRPr sz="1000" dirty="0">
              <a:latin typeface="Arial"/>
              <a:ea typeface="Arial"/>
              <a:cs typeface="Arial"/>
            </a:endParaRPr>
          </a:p>
          <a:p>
            <a:pPr marL="17145" algn="l" rtl="0" eaLnBrk="0">
              <a:lnSpc>
                <a:spcPct val="90000"/>
              </a:lnSpc>
              <a:spcBef>
                <a:spcPts val="370"/>
              </a:spcBef>
              <a:tabLst/>
            </a:pPr>
            <a:r>
              <a:rPr sz="1200" kern="0" spc="-10" dirty="0">
                <a:solidFill>
                  <a:srgbClr val="0101FF">
                    <a:alpha val="100000"/>
                  </a:srgbClr>
                </a:solidFill>
                <a:latin typeface="Times New Roman"/>
                <a:ea typeface="Times New Roman"/>
                <a:cs typeface="Times New Roman"/>
              </a:rPr>
              <a:t>11-1-3  </a:t>
            </a:r>
            <a:r>
              <a:rPr sz="1200" kern="0" spc="-10" dirty="0">
                <a:solidFill>
                  <a:srgbClr val="0101FF">
                    <a:alpha val="100000"/>
                  </a:srgbClr>
                </a:solidFill>
                <a:latin typeface="KaiTi"/>
                <a:ea typeface="KaiTi"/>
                <a:cs typeface="KaiTi"/>
              </a:rPr>
              <a:t>化学反应速率的影响因素</a:t>
            </a:r>
            <a:endParaRPr sz="1200" dirty="0">
              <a:latin typeface="KaiTi"/>
              <a:ea typeface="KaiTi"/>
              <a:cs typeface="KaiTi"/>
            </a:endParaRPr>
          </a:p>
          <a:p>
            <a:pPr marL="12700" algn="l" rtl="0" eaLnBrk="0">
              <a:lnSpc>
                <a:spcPct val="86000"/>
              </a:lnSpc>
              <a:spcBef>
                <a:spcPts val="1053"/>
              </a:spcBef>
              <a:tabLst/>
            </a:pPr>
            <a:r>
              <a:rPr sz="1200" kern="0" spc="-30" dirty="0">
                <a:solidFill>
                  <a:srgbClr val="000000">
                    <a:alpha val="100000"/>
                  </a:srgbClr>
                </a:solidFill>
                <a:latin typeface="Wingdings"/>
                <a:ea typeface="Wingdings"/>
                <a:cs typeface="Wingdings"/>
              </a:rPr>
              <a:t>l</a:t>
            </a:r>
            <a:r>
              <a:rPr sz="1200" kern="0" spc="300" dirty="0">
                <a:solidFill>
                  <a:srgbClr val="000000">
                    <a:alpha val="100000"/>
                  </a:srgbClr>
                </a:solidFill>
                <a:latin typeface="Wingdings"/>
                <a:ea typeface="Wingdings"/>
                <a:cs typeface="Wingdings"/>
              </a:rPr>
              <a:t> </a:t>
            </a:r>
            <a:r>
              <a:rPr sz="1200" kern="0" spc="-30" dirty="0">
                <a:solidFill>
                  <a:srgbClr val="000000">
                    <a:alpha val="100000"/>
                  </a:srgbClr>
                </a:solidFill>
                <a:latin typeface="KaiTi"/>
                <a:ea typeface="KaiTi"/>
                <a:cs typeface="KaiTi"/>
              </a:rPr>
              <a:t>内因：</a:t>
            </a:r>
            <a:r>
              <a:rPr sz="1200" b="1" kern="0" spc="-30" dirty="0">
                <a:solidFill>
                  <a:srgbClr val="000000">
                    <a:alpha val="100000"/>
                  </a:srgbClr>
                </a:solidFill>
                <a:latin typeface="KaiTi"/>
                <a:ea typeface="KaiTi"/>
                <a:cs typeface="KaiTi"/>
              </a:rPr>
              <a:t>化学反应速率的大小主要取决于反应物本身</a:t>
            </a:r>
            <a:r>
              <a:rPr sz="1200" b="1" kern="0" spc="-40" dirty="0">
                <a:solidFill>
                  <a:srgbClr val="000000">
                    <a:alpha val="100000"/>
                  </a:srgbClr>
                </a:solidFill>
                <a:latin typeface="KaiTi"/>
                <a:ea typeface="KaiTi"/>
                <a:cs typeface="KaiTi"/>
              </a:rPr>
              <a:t>的性质。</a:t>
            </a:r>
            <a:endParaRPr sz="1200" dirty="0">
              <a:latin typeface="KaiTi"/>
              <a:ea typeface="KaiTi"/>
              <a:cs typeface="KaiTi"/>
            </a:endParaRPr>
          </a:p>
          <a:p>
            <a:pPr algn="l" rtl="0" eaLnBrk="0">
              <a:lnSpc>
                <a:spcPct val="102000"/>
              </a:lnSpc>
              <a:tabLst/>
            </a:pPr>
            <a:endParaRPr sz="900" dirty="0">
              <a:latin typeface="Arial"/>
              <a:ea typeface="Arial"/>
              <a:cs typeface="Arial"/>
            </a:endParaRPr>
          </a:p>
          <a:p>
            <a:pPr marL="12700" algn="l" rtl="0" eaLnBrk="0">
              <a:lnSpc>
                <a:spcPct val="85000"/>
              </a:lnSpc>
              <a:spcBef>
                <a:spcPts val="1"/>
              </a:spcBef>
              <a:tabLst/>
            </a:pPr>
            <a:r>
              <a:rPr sz="1200" kern="0" spc="-20" dirty="0">
                <a:solidFill>
                  <a:srgbClr val="000000">
                    <a:alpha val="100000"/>
                  </a:srgbClr>
                </a:solidFill>
                <a:latin typeface="Wingdings"/>
                <a:ea typeface="Wingdings"/>
                <a:cs typeface="Wingdings"/>
              </a:rPr>
              <a:t>l</a:t>
            </a:r>
            <a:r>
              <a:rPr sz="1200" kern="0" spc="200" dirty="0">
                <a:solidFill>
                  <a:srgbClr val="000000">
                    <a:alpha val="100000"/>
                  </a:srgbClr>
                </a:solidFill>
                <a:latin typeface="Wingdings"/>
                <a:ea typeface="Wingdings"/>
                <a:cs typeface="Wingdings"/>
              </a:rPr>
              <a:t> </a:t>
            </a:r>
            <a:r>
              <a:rPr sz="1200" b="1" kern="0" spc="-20" dirty="0">
                <a:solidFill>
                  <a:srgbClr val="000000">
                    <a:alpha val="100000"/>
                  </a:srgbClr>
                </a:solidFill>
                <a:latin typeface="KaiTi"/>
                <a:ea typeface="KaiTi"/>
                <a:cs typeface="KaiTi"/>
              </a:rPr>
              <a:t>外因：在其他条件相同时</a:t>
            </a:r>
            <a:endParaRPr sz="1200" dirty="0">
              <a:latin typeface="KaiTi"/>
              <a:ea typeface="KaiTi"/>
              <a:cs typeface="KaiTi"/>
            </a:endParaRPr>
          </a:p>
        </p:txBody>
      </p:sp>
      <p:grpSp>
        <p:nvGrpSpPr>
          <p:cNvPr id="4" name="group 4"/>
          <p:cNvGrpSpPr/>
          <p:nvPr/>
        </p:nvGrpSpPr>
        <p:grpSpPr>
          <a:xfrm rot="21600000">
            <a:off x="2660867" y="7808193"/>
            <a:ext cx="889328" cy="310436"/>
            <a:chOff x="0" y="0"/>
            <a:chExt cx="889328" cy="310436"/>
          </a:xfrm>
        </p:grpSpPr>
        <p:sp>
          <p:nvSpPr>
            <p:cNvPr id="924" name="path 924"/>
            <p:cNvSpPr/>
            <p:nvPr/>
          </p:nvSpPr>
          <p:spPr>
            <a:xfrm>
              <a:off x="0" y="167540"/>
              <a:ext cx="338986" cy="6025"/>
            </a:xfrm>
            <a:custGeom>
              <a:avLst/>
              <a:gdLst/>
              <a:ahLst/>
              <a:cxnLst/>
              <a:rect l="0" t="0" r="0" b="0"/>
              <a:pathLst>
                <a:path w="533" h="9">
                  <a:moveTo>
                    <a:pt x="0" y="4"/>
                  </a:moveTo>
                  <a:lnTo>
                    <a:pt x="533" y="4"/>
                  </a:lnTo>
                </a:path>
              </a:pathLst>
            </a:custGeom>
            <a:noFill/>
            <a:ln w="6080" cap="flat">
              <a:solidFill>
                <a:srgbClr val="000000"/>
              </a:solidFill>
              <a:prstDash val="solid"/>
              <a:round/>
            </a:ln>
          </p:spPr>
          <p:txBody>
            <a:bodyPr rtlCol="0"/>
            <a:lstStyle/>
            <a:p>
              <a:pPr algn="ctr"/>
              <a:endParaRPr lang="zh-CN" altLang="en-US"/>
            </a:p>
          </p:txBody>
        </p:sp>
        <p:sp>
          <p:nvSpPr>
            <p:cNvPr id="926" name="path 926"/>
            <p:cNvSpPr/>
            <p:nvPr/>
          </p:nvSpPr>
          <p:spPr>
            <a:xfrm>
              <a:off x="16258" y="0"/>
              <a:ext cx="308609" cy="310436"/>
            </a:xfrm>
            <a:custGeom>
              <a:avLst/>
              <a:gdLst/>
              <a:ahLst/>
              <a:cxnLst/>
              <a:rect l="0" t="0" r="0" b="0"/>
              <a:pathLst>
                <a:path w="485" h="488">
                  <a:moveTo>
                    <a:pt x="0" y="84"/>
                  </a:moveTo>
                  <a:lnTo>
                    <a:pt x="34" y="76"/>
                  </a:lnTo>
                  <a:lnTo>
                    <a:pt x="37" y="85"/>
                  </a:lnTo>
                  <a:lnTo>
                    <a:pt x="40" y="94"/>
                  </a:lnTo>
                  <a:lnTo>
                    <a:pt x="42" y="101"/>
                  </a:lnTo>
                  <a:lnTo>
                    <a:pt x="42" y="108"/>
                  </a:lnTo>
                  <a:lnTo>
                    <a:pt x="44" y="116"/>
                  </a:lnTo>
                  <a:lnTo>
                    <a:pt x="45" y="125"/>
                  </a:lnTo>
                  <a:lnTo>
                    <a:pt x="45" y="127"/>
                  </a:lnTo>
                  <a:lnTo>
                    <a:pt x="45" y="131"/>
                  </a:lnTo>
                  <a:lnTo>
                    <a:pt x="46" y="135"/>
                  </a:lnTo>
                  <a:lnTo>
                    <a:pt x="46" y="139"/>
                  </a:lnTo>
                  <a:lnTo>
                    <a:pt x="47" y="144"/>
                  </a:lnTo>
                  <a:lnTo>
                    <a:pt x="47" y="150"/>
                  </a:lnTo>
                  <a:lnTo>
                    <a:pt x="47" y="157"/>
                  </a:lnTo>
                  <a:lnTo>
                    <a:pt x="48" y="164"/>
                  </a:lnTo>
                  <a:lnTo>
                    <a:pt x="55" y="157"/>
                  </a:lnTo>
                  <a:lnTo>
                    <a:pt x="60" y="151"/>
                  </a:lnTo>
                  <a:lnTo>
                    <a:pt x="63" y="146"/>
                  </a:lnTo>
                  <a:lnTo>
                    <a:pt x="66" y="144"/>
                  </a:lnTo>
                  <a:lnTo>
                    <a:pt x="72" y="134"/>
                  </a:lnTo>
                  <a:lnTo>
                    <a:pt x="78" y="127"/>
                  </a:lnTo>
                  <a:lnTo>
                    <a:pt x="82" y="122"/>
                  </a:lnTo>
                  <a:lnTo>
                    <a:pt x="84" y="119"/>
                  </a:lnTo>
                  <a:lnTo>
                    <a:pt x="87" y="113"/>
                  </a:lnTo>
                  <a:lnTo>
                    <a:pt x="89" y="108"/>
                  </a:lnTo>
                  <a:lnTo>
                    <a:pt x="90" y="105"/>
                  </a:lnTo>
                  <a:lnTo>
                    <a:pt x="90" y="101"/>
                  </a:lnTo>
                  <a:lnTo>
                    <a:pt x="90" y="100"/>
                  </a:lnTo>
                  <a:lnTo>
                    <a:pt x="89" y="99"/>
                  </a:lnTo>
                  <a:lnTo>
                    <a:pt x="87" y="97"/>
                  </a:lnTo>
                  <a:lnTo>
                    <a:pt x="85" y="95"/>
                  </a:lnTo>
                  <a:lnTo>
                    <a:pt x="83" y="92"/>
                  </a:lnTo>
                  <a:lnTo>
                    <a:pt x="81" y="90"/>
                  </a:lnTo>
                  <a:lnTo>
                    <a:pt x="80" y="89"/>
                  </a:lnTo>
                  <a:lnTo>
                    <a:pt x="79" y="86"/>
                  </a:lnTo>
                  <a:lnTo>
                    <a:pt x="80" y="82"/>
                  </a:lnTo>
                  <a:lnTo>
                    <a:pt x="83" y="79"/>
                  </a:lnTo>
                  <a:lnTo>
                    <a:pt x="85" y="77"/>
                  </a:lnTo>
                  <a:lnTo>
                    <a:pt x="90" y="76"/>
                  </a:lnTo>
                  <a:lnTo>
                    <a:pt x="95" y="77"/>
                  </a:lnTo>
                  <a:lnTo>
                    <a:pt x="99" y="80"/>
                  </a:lnTo>
                  <a:lnTo>
                    <a:pt x="101" y="85"/>
                  </a:lnTo>
                  <a:lnTo>
                    <a:pt x="102" y="90"/>
                  </a:lnTo>
                  <a:lnTo>
                    <a:pt x="102" y="96"/>
                  </a:lnTo>
                  <a:lnTo>
                    <a:pt x="100" y="101"/>
                  </a:lnTo>
                  <a:lnTo>
                    <a:pt x="99" y="106"/>
                  </a:lnTo>
                  <a:lnTo>
                    <a:pt x="96" y="111"/>
                  </a:lnTo>
                  <a:lnTo>
                    <a:pt x="93" y="117"/>
                  </a:lnTo>
                  <a:lnTo>
                    <a:pt x="89" y="124"/>
                  </a:lnTo>
                  <a:lnTo>
                    <a:pt x="84" y="131"/>
                  </a:lnTo>
                  <a:lnTo>
                    <a:pt x="78" y="138"/>
                  </a:lnTo>
                  <a:lnTo>
                    <a:pt x="71" y="147"/>
                  </a:lnTo>
                  <a:lnTo>
                    <a:pt x="61" y="158"/>
                  </a:lnTo>
                  <a:lnTo>
                    <a:pt x="61" y="158"/>
                  </a:lnTo>
                  <a:lnTo>
                    <a:pt x="59" y="160"/>
                  </a:lnTo>
                  <a:lnTo>
                    <a:pt x="57" y="162"/>
                  </a:lnTo>
                  <a:lnTo>
                    <a:pt x="54" y="166"/>
                  </a:lnTo>
                  <a:lnTo>
                    <a:pt x="50" y="170"/>
                  </a:lnTo>
                  <a:lnTo>
                    <a:pt x="45" y="174"/>
                  </a:lnTo>
                  <a:lnTo>
                    <a:pt x="41" y="179"/>
                  </a:lnTo>
                  <a:lnTo>
                    <a:pt x="35" y="185"/>
                  </a:lnTo>
                  <a:lnTo>
                    <a:pt x="31" y="185"/>
                  </a:lnTo>
                  <a:lnTo>
                    <a:pt x="29" y="167"/>
                  </a:lnTo>
                  <a:lnTo>
                    <a:pt x="28" y="151"/>
                  </a:lnTo>
                  <a:lnTo>
                    <a:pt x="27" y="137"/>
                  </a:lnTo>
                  <a:lnTo>
                    <a:pt x="26" y="125"/>
                  </a:lnTo>
                  <a:lnTo>
                    <a:pt x="24" y="114"/>
                  </a:lnTo>
                  <a:lnTo>
                    <a:pt x="22" y="105"/>
                  </a:lnTo>
                  <a:lnTo>
                    <a:pt x="21" y="98"/>
                  </a:lnTo>
                  <a:lnTo>
                    <a:pt x="18" y="92"/>
                  </a:lnTo>
                  <a:lnTo>
                    <a:pt x="16" y="89"/>
                  </a:lnTo>
                  <a:lnTo>
                    <a:pt x="15" y="88"/>
                  </a:lnTo>
                  <a:lnTo>
                    <a:pt x="12" y="87"/>
                  </a:lnTo>
                  <a:lnTo>
                    <a:pt x="8" y="87"/>
                  </a:lnTo>
                  <a:lnTo>
                    <a:pt x="5" y="87"/>
                  </a:lnTo>
                  <a:lnTo>
                    <a:pt x="0" y="87"/>
                  </a:lnTo>
                  <a:lnTo>
                    <a:pt x="0" y="84"/>
                  </a:lnTo>
                  <a:close/>
                </a:path>
                <a:path w="485" h="488">
                  <a:moveTo>
                    <a:pt x="341" y="129"/>
                  </a:moveTo>
                  <a:lnTo>
                    <a:pt x="278" y="129"/>
                  </a:lnTo>
                  <a:lnTo>
                    <a:pt x="267" y="153"/>
                  </a:lnTo>
                  <a:lnTo>
                    <a:pt x="265" y="158"/>
                  </a:lnTo>
                  <a:lnTo>
                    <a:pt x="264" y="162"/>
                  </a:lnTo>
                  <a:lnTo>
                    <a:pt x="262" y="168"/>
                  </a:lnTo>
                  <a:lnTo>
                    <a:pt x="263" y="171"/>
                  </a:lnTo>
                  <a:lnTo>
                    <a:pt x="266" y="174"/>
                  </a:lnTo>
                  <a:lnTo>
                    <a:pt x="268" y="175"/>
                  </a:lnTo>
                  <a:lnTo>
                    <a:pt x="271" y="176"/>
                  </a:lnTo>
                  <a:lnTo>
                    <a:pt x="276" y="177"/>
                  </a:lnTo>
                  <a:lnTo>
                    <a:pt x="281" y="178"/>
                  </a:lnTo>
                  <a:lnTo>
                    <a:pt x="281" y="182"/>
                  </a:lnTo>
                  <a:lnTo>
                    <a:pt x="230" y="182"/>
                  </a:lnTo>
                  <a:lnTo>
                    <a:pt x="230" y="178"/>
                  </a:lnTo>
                  <a:lnTo>
                    <a:pt x="235" y="177"/>
                  </a:lnTo>
                  <a:lnTo>
                    <a:pt x="238" y="176"/>
                  </a:lnTo>
                  <a:lnTo>
                    <a:pt x="241" y="174"/>
                  </a:lnTo>
                  <a:lnTo>
                    <a:pt x="243" y="173"/>
                  </a:lnTo>
                  <a:lnTo>
                    <a:pt x="246" y="170"/>
                  </a:lnTo>
                  <a:lnTo>
                    <a:pt x="249" y="164"/>
                  </a:lnTo>
                  <a:lnTo>
                    <a:pt x="253" y="158"/>
                  </a:lnTo>
                  <a:lnTo>
                    <a:pt x="257" y="150"/>
                  </a:lnTo>
                  <a:lnTo>
                    <a:pt x="314" y="19"/>
                  </a:lnTo>
                  <a:lnTo>
                    <a:pt x="318" y="19"/>
                  </a:lnTo>
                  <a:lnTo>
                    <a:pt x="375" y="152"/>
                  </a:lnTo>
                  <a:lnTo>
                    <a:pt x="378" y="159"/>
                  </a:lnTo>
                  <a:lnTo>
                    <a:pt x="381" y="165"/>
                  </a:lnTo>
                  <a:lnTo>
                    <a:pt x="384" y="169"/>
                  </a:lnTo>
                  <a:lnTo>
                    <a:pt x="387" y="172"/>
                  </a:lnTo>
                  <a:lnTo>
                    <a:pt x="394" y="176"/>
                  </a:lnTo>
                  <a:lnTo>
                    <a:pt x="402" y="178"/>
                  </a:lnTo>
                  <a:lnTo>
                    <a:pt x="402" y="182"/>
                  </a:lnTo>
                  <a:lnTo>
                    <a:pt x="339" y="182"/>
                  </a:lnTo>
                  <a:lnTo>
                    <a:pt x="339" y="178"/>
                  </a:lnTo>
                  <a:lnTo>
                    <a:pt x="343" y="178"/>
                  </a:lnTo>
                  <a:lnTo>
                    <a:pt x="347" y="177"/>
                  </a:lnTo>
                  <a:lnTo>
                    <a:pt x="349" y="176"/>
                  </a:lnTo>
                  <a:lnTo>
                    <a:pt x="352" y="174"/>
                  </a:lnTo>
                  <a:lnTo>
                    <a:pt x="354" y="171"/>
                  </a:lnTo>
                  <a:lnTo>
                    <a:pt x="355" y="168"/>
                  </a:lnTo>
                  <a:lnTo>
                    <a:pt x="355" y="165"/>
                  </a:lnTo>
                  <a:lnTo>
                    <a:pt x="354" y="162"/>
                  </a:lnTo>
                  <a:lnTo>
                    <a:pt x="352" y="157"/>
                  </a:lnTo>
                  <a:lnTo>
                    <a:pt x="351" y="152"/>
                  </a:lnTo>
                  <a:lnTo>
                    <a:pt x="341" y="129"/>
                  </a:lnTo>
                  <a:close/>
                  <a:moveTo>
                    <a:pt x="337" y="120"/>
                  </a:moveTo>
                  <a:lnTo>
                    <a:pt x="310" y="56"/>
                  </a:lnTo>
                  <a:lnTo>
                    <a:pt x="281" y="120"/>
                  </a:lnTo>
                  <a:lnTo>
                    <a:pt x="337" y="120"/>
                  </a:lnTo>
                  <a:close/>
                </a:path>
                <a:path w="485" h="488">
                  <a:moveTo>
                    <a:pt x="206" y="226"/>
                  </a:moveTo>
                  <a:lnTo>
                    <a:pt x="192" y="216"/>
                  </a:lnTo>
                  <a:lnTo>
                    <a:pt x="180" y="204"/>
                  </a:lnTo>
                  <a:lnTo>
                    <a:pt x="170" y="191"/>
                  </a:lnTo>
                  <a:lnTo>
                    <a:pt x="162" y="176"/>
                  </a:lnTo>
                  <a:lnTo>
                    <a:pt x="156" y="162"/>
                  </a:lnTo>
                  <a:lnTo>
                    <a:pt x="151" y="145"/>
                  </a:lnTo>
                  <a:lnTo>
                    <a:pt x="148" y="129"/>
                  </a:lnTo>
                  <a:lnTo>
                    <a:pt x="147" y="113"/>
                  </a:lnTo>
                  <a:lnTo>
                    <a:pt x="148" y="96"/>
                  </a:lnTo>
                  <a:lnTo>
                    <a:pt x="151" y="80"/>
                  </a:lnTo>
                  <a:lnTo>
                    <a:pt x="156" y="64"/>
                  </a:lnTo>
                  <a:lnTo>
                    <a:pt x="162" y="49"/>
                  </a:lnTo>
                  <a:lnTo>
                    <a:pt x="170" y="35"/>
                  </a:lnTo>
                  <a:lnTo>
                    <a:pt x="180" y="21"/>
                  </a:lnTo>
                  <a:lnTo>
                    <a:pt x="192" y="9"/>
                  </a:lnTo>
                  <a:lnTo>
                    <a:pt x="206" y="0"/>
                  </a:lnTo>
                  <a:lnTo>
                    <a:pt x="217" y="0"/>
                  </a:lnTo>
                  <a:lnTo>
                    <a:pt x="206" y="9"/>
                  </a:lnTo>
                  <a:lnTo>
                    <a:pt x="195" y="21"/>
                  </a:lnTo>
                  <a:lnTo>
                    <a:pt x="185" y="35"/>
                  </a:lnTo>
                  <a:lnTo>
                    <a:pt x="178" y="49"/>
                  </a:lnTo>
                  <a:lnTo>
                    <a:pt x="172" y="64"/>
                  </a:lnTo>
                  <a:lnTo>
                    <a:pt x="169" y="80"/>
                  </a:lnTo>
                  <a:lnTo>
                    <a:pt x="166" y="96"/>
                  </a:lnTo>
                  <a:lnTo>
                    <a:pt x="166" y="113"/>
                  </a:lnTo>
                  <a:lnTo>
                    <a:pt x="166" y="129"/>
                  </a:lnTo>
                  <a:lnTo>
                    <a:pt x="169" y="145"/>
                  </a:lnTo>
                  <a:lnTo>
                    <a:pt x="172" y="162"/>
                  </a:lnTo>
                  <a:lnTo>
                    <a:pt x="178" y="176"/>
                  </a:lnTo>
                  <a:lnTo>
                    <a:pt x="185" y="191"/>
                  </a:lnTo>
                  <a:lnTo>
                    <a:pt x="195" y="204"/>
                  </a:lnTo>
                  <a:lnTo>
                    <a:pt x="206" y="216"/>
                  </a:lnTo>
                  <a:lnTo>
                    <a:pt x="217" y="226"/>
                  </a:lnTo>
                  <a:lnTo>
                    <a:pt x="206" y="226"/>
                  </a:lnTo>
                  <a:close/>
                </a:path>
                <a:path w="485" h="488">
                  <a:moveTo>
                    <a:pt x="428" y="0"/>
                  </a:moveTo>
                  <a:lnTo>
                    <a:pt x="441" y="9"/>
                  </a:lnTo>
                  <a:lnTo>
                    <a:pt x="453" y="21"/>
                  </a:lnTo>
                  <a:lnTo>
                    <a:pt x="463" y="35"/>
                  </a:lnTo>
                  <a:lnTo>
                    <a:pt x="471" y="49"/>
                  </a:lnTo>
                  <a:lnTo>
                    <a:pt x="477" y="64"/>
                  </a:lnTo>
                  <a:lnTo>
                    <a:pt x="482" y="80"/>
                  </a:lnTo>
                  <a:lnTo>
                    <a:pt x="485" y="96"/>
                  </a:lnTo>
                  <a:lnTo>
                    <a:pt x="485" y="113"/>
                  </a:lnTo>
                  <a:lnTo>
                    <a:pt x="485" y="129"/>
                  </a:lnTo>
                  <a:lnTo>
                    <a:pt x="482" y="145"/>
                  </a:lnTo>
                  <a:lnTo>
                    <a:pt x="477" y="162"/>
                  </a:lnTo>
                  <a:lnTo>
                    <a:pt x="471" y="176"/>
                  </a:lnTo>
                  <a:lnTo>
                    <a:pt x="463" y="191"/>
                  </a:lnTo>
                  <a:lnTo>
                    <a:pt x="453" y="204"/>
                  </a:lnTo>
                  <a:lnTo>
                    <a:pt x="441" y="216"/>
                  </a:lnTo>
                  <a:lnTo>
                    <a:pt x="428" y="226"/>
                  </a:lnTo>
                  <a:lnTo>
                    <a:pt x="415" y="226"/>
                  </a:lnTo>
                  <a:lnTo>
                    <a:pt x="428" y="216"/>
                  </a:lnTo>
                  <a:lnTo>
                    <a:pt x="438" y="204"/>
                  </a:lnTo>
                  <a:lnTo>
                    <a:pt x="447" y="191"/>
                  </a:lnTo>
                  <a:lnTo>
                    <a:pt x="455" y="176"/>
                  </a:lnTo>
                  <a:lnTo>
                    <a:pt x="460" y="162"/>
                  </a:lnTo>
                  <a:lnTo>
                    <a:pt x="464" y="145"/>
                  </a:lnTo>
                  <a:lnTo>
                    <a:pt x="467" y="129"/>
                  </a:lnTo>
                  <a:lnTo>
                    <a:pt x="468" y="113"/>
                  </a:lnTo>
                  <a:lnTo>
                    <a:pt x="467" y="96"/>
                  </a:lnTo>
                  <a:lnTo>
                    <a:pt x="464" y="80"/>
                  </a:lnTo>
                  <a:lnTo>
                    <a:pt x="460" y="64"/>
                  </a:lnTo>
                  <a:lnTo>
                    <a:pt x="455" y="49"/>
                  </a:lnTo>
                  <a:lnTo>
                    <a:pt x="447" y="35"/>
                  </a:lnTo>
                  <a:lnTo>
                    <a:pt x="438" y="21"/>
                  </a:lnTo>
                  <a:lnTo>
                    <a:pt x="428" y="9"/>
                  </a:lnTo>
                  <a:lnTo>
                    <a:pt x="415" y="0"/>
                  </a:lnTo>
                  <a:lnTo>
                    <a:pt x="428" y="0"/>
                  </a:lnTo>
                  <a:close/>
                </a:path>
                <a:path w="485" h="488">
                  <a:moveTo>
                    <a:pt x="296" y="380"/>
                  </a:moveTo>
                  <a:lnTo>
                    <a:pt x="272" y="459"/>
                  </a:lnTo>
                  <a:lnTo>
                    <a:pt x="270" y="469"/>
                  </a:lnTo>
                  <a:lnTo>
                    <a:pt x="270" y="472"/>
                  </a:lnTo>
                  <a:lnTo>
                    <a:pt x="270" y="474"/>
                  </a:lnTo>
                  <a:lnTo>
                    <a:pt x="271" y="476"/>
                  </a:lnTo>
                  <a:lnTo>
                    <a:pt x="273" y="477"/>
                  </a:lnTo>
                  <a:lnTo>
                    <a:pt x="275" y="476"/>
                  </a:lnTo>
                  <a:lnTo>
                    <a:pt x="277" y="475"/>
                  </a:lnTo>
                  <a:lnTo>
                    <a:pt x="280" y="472"/>
                  </a:lnTo>
                  <a:lnTo>
                    <a:pt x="283" y="469"/>
                  </a:lnTo>
                  <a:lnTo>
                    <a:pt x="285" y="465"/>
                  </a:lnTo>
                  <a:lnTo>
                    <a:pt x="290" y="460"/>
                  </a:lnTo>
                  <a:lnTo>
                    <a:pt x="294" y="464"/>
                  </a:lnTo>
                  <a:lnTo>
                    <a:pt x="289" y="469"/>
                  </a:lnTo>
                  <a:lnTo>
                    <a:pt x="285" y="474"/>
                  </a:lnTo>
                  <a:lnTo>
                    <a:pt x="281" y="478"/>
                  </a:lnTo>
                  <a:lnTo>
                    <a:pt x="277" y="482"/>
                  </a:lnTo>
                  <a:lnTo>
                    <a:pt x="272" y="485"/>
                  </a:lnTo>
                  <a:lnTo>
                    <a:pt x="268" y="487"/>
                  </a:lnTo>
                  <a:lnTo>
                    <a:pt x="264" y="488"/>
                  </a:lnTo>
                  <a:lnTo>
                    <a:pt x="260" y="488"/>
                  </a:lnTo>
                  <a:lnTo>
                    <a:pt x="256" y="488"/>
                  </a:lnTo>
                  <a:lnTo>
                    <a:pt x="252" y="486"/>
                  </a:lnTo>
                  <a:lnTo>
                    <a:pt x="251" y="483"/>
                  </a:lnTo>
                  <a:lnTo>
                    <a:pt x="250" y="478"/>
                  </a:lnTo>
                  <a:lnTo>
                    <a:pt x="251" y="472"/>
                  </a:lnTo>
                  <a:lnTo>
                    <a:pt x="252" y="464"/>
                  </a:lnTo>
                  <a:lnTo>
                    <a:pt x="256" y="455"/>
                  </a:lnTo>
                  <a:lnTo>
                    <a:pt x="248" y="464"/>
                  </a:lnTo>
                  <a:lnTo>
                    <a:pt x="240" y="472"/>
                  </a:lnTo>
                  <a:lnTo>
                    <a:pt x="233" y="478"/>
                  </a:lnTo>
                  <a:lnTo>
                    <a:pt x="227" y="483"/>
                  </a:lnTo>
                  <a:lnTo>
                    <a:pt x="222" y="486"/>
                  </a:lnTo>
                  <a:lnTo>
                    <a:pt x="217" y="487"/>
                  </a:lnTo>
                  <a:lnTo>
                    <a:pt x="212" y="488"/>
                  </a:lnTo>
                  <a:lnTo>
                    <a:pt x="207" y="488"/>
                  </a:lnTo>
                  <a:lnTo>
                    <a:pt x="203" y="488"/>
                  </a:lnTo>
                  <a:lnTo>
                    <a:pt x="200" y="487"/>
                  </a:lnTo>
                  <a:lnTo>
                    <a:pt x="196" y="484"/>
                  </a:lnTo>
                  <a:lnTo>
                    <a:pt x="193" y="481"/>
                  </a:lnTo>
                  <a:lnTo>
                    <a:pt x="190" y="478"/>
                  </a:lnTo>
                  <a:lnTo>
                    <a:pt x="188" y="473"/>
                  </a:lnTo>
                  <a:lnTo>
                    <a:pt x="187" y="468"/>
                  </a:lnTo>
                  <a:lnTo>
                    <a:pt x="186" y="462"/>
                  </a:lnTo>
                  <a:lnTo>
                    <a:pt x="187" y="452"/>
                  </a:lnTo>
                  <a:lnTo>
                    <a:pt x="189" y="443"/>
                  </a:lnTo>
                  <a:lnTo>
                    <a:pt x="193" y="432"/>
                  </a:lnTo>
                  <a:lnTo>
                    <a:pt x="198" y="423"/>
                  </a:lnTo>
                  <a:lnTo>
                    <a:pt x="204" y="413"/>
                  </a:lnTo>
                  <a:lnTo>
                    <a:pt x="211" y="404"/>
                  </a:lnTo>
                  <a:lnTo>
                    <a:pt x="218" y="396"/>
                  </a:lnTo>
                  <a:lnTo>
                    <a:pt x="227" y="390"/>
                  </a:lnTo>
                  <a:lnTo>
                    <a:pt x="233" y="385"/>
                  </a:lnTo>
                  <a:lnTo>
                    <a:pt x="240" y="382"/>
                  </a:lnTo>
                  <a:lnTo>
                    <a:pt x="246" y="380"/>
                  </a:lnTo>
                  <a:lnTo>
                    <a:pt x="253" y="380"/>
                  </a:lnTo>
                  <a:lnTo>
                    <a:pt x="259" y="381"/>
                  </a:lnTo>
                  <a:lnTo>
                    <a:pt x="265" y="383"/>
                  </a:lnTo>
                  <a:lnTo>
                    <a:pt x="267" y="386"/>
                  </a:lnTo>
                  <a:lnTo>
                    <a:pt x="269" y="389"/>
                  </a:lnTo>
                  <a:lnTo>
                    <a:pt x="271" y="392"/>
                  </a:lnTo>
                  <a:lnTo>
                    <a:pt x="272" y="396"/>
                  </a:lnTo>
                  <a:lnTo>
                    <a:pt x="277" y="383"/>
                  </a:lnTo>
                  <a:lnTo>
                    <a:pt x="296" y="380"/>
                  </a:lnTo>
                  <a:close/>
                  <a:moveTo>
                    <a:pt x="253" y="386"/>
                  </a:moveTo>
                  <a:lnTo>
                    <a:pt x="249" y="387"/>
                  </a:lnTo>
                  <a:lnTo>
                    <a:pt x="245" y="387"/>
                  </a:lnTo>
                  <a:lnTo>
                    <a:pt x="241" y="390"/>
                  </a:lnTo>
                  <a:lnTo>
                    <a:pt x="236" y="393"/>
                  </a:lnTo>
                  <a:lnTo>
                    <a:pt x="230" y="398"/>
                  </a:lnTo>
                  <a:lnTo>
                    <a:pt x="225" y="405"/>
                  </a:lnTo>
                  <a:lnTo>
                    <a:pt x="220" y="413"/>
                  </a:lnTo>
                  <a:lnTo>
                    <a:pt x="215" y="423"/>
                  </a:lnTo>
                  <a:lnTo>
                    <a:pt x="211" y="432"/>
                  </a:lnTo>
                  <a:lnTo>
                    <a:pt x="208" y="441"/>
                  </a:lnTo>
                  <a:lnTo>
                    <a:pt x="206" y="450"/>
                  </a:lnTo>
                  <a:lnTo>
                    <a:pt x="205" y="458"/>
                  </a:lnTo>
                  <a:lnTo>
                    <a:pt x="206" y="465"/>
                  </a:lnTo>
                  <a:lnTo>
                    <a:pt x="209" y="470"/>
                  </a:lnTo>
                  <a:lnTo>
                    <a:pt x="214" y="474"/>
                  </a:lnTo>
                  <a:lnTo>
                    <a:pt x="219" y="475"/>
                  </a:lnTo>
                  <a:lnTo>
                    <a:pt x="226" y="474"/>
                  </a:lnTo>
                  <a:lnTo>
                    <a:pt x="232" y="470"/>
                  </a:lnTo>
                  <a:lnTo>
                    <a:pt x="240" y="464"/>
                  </a:lnTo>
                  <a:lnTo>
                    <a:pt x="247" y="456"/>
                  </a:lnTo>
                  <a:lnTo>
                    <a:pt x="252" y="450"/>
                  </a:lnTo>
                  <a:lnTo>
                    <a:pt x="256" y="443"/>
                  </a:lnTo>
                  <a:lnTo>
                    <a:pt x="259" y="437"/>
                  </a:lnTo>
                  <a:lnTo>
                    <a:pt x="262" y="431"/>
                  </a:lnTo>
                  <a:lnTo>
                    <a:pt x="265" y="424"/>
                  </a:lnTo>
                  <a:lnTo>
                    <a:pt x="267" y="418"/>
                  </a:lnTo>
                  <a:lnTo>
                    <a:pt x="267" y="411"/>
                  </a:lnTo>
                  <a:lnTo>
                    <a:pt x="268" y="405"/>
                  </a:lnTo>
                  <a:lnTo>
                    <a:pt x="267" y="400"/>
                  </a:lnTo>
                  <a:lnTo>
                    <a:pt x="267" y="396"/>
                  </a:lnTo>
                  <a:lnTo>
                    <a:pt x="265" y="393"/>
                  </a:lnTo>
                  <a:lnTo>
                    <a:pt x="264" y="390"/>
                  </a:lnTo>
                  <a:lnTo>
                    <a:pt x="259" y="387"/>
                  </a:lnTo>
                  <a:lnTo>
                    <a:pt x="253" y="386"/>
                  </a:lnTo>
                  <a:lnTo>
                    <a:pt x="253" y="386"/>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928" name="path 928"/>
            <p:cNvSpPr/>
            <p:nvPr/>
          </p:nvSpPr>
          <p:spPr>
            <a:xfrm>
              <a:off x="403080" y="125386"/>
              <a:ext cx="100041" cy="90640"/>
            </a:xfrm>
            <a:custGeom>
              <a:avLst/>
              <a:gdLst/>
              <a:ahLst/>
              <a:cxnLst/>
              <a:rect l="0" t="0" r="0" b="0"/>
              <a:pathLst>
                <a:path w="157" h="142">
                  <a:moveTo>
                    <a:pt x="1" y="4"/>
                  </a:moveTo>
                  <a:lnTo>
                    <a:pt x="155" y="71"/>
                  </a:lnTo>
                  <a:moveTo>
                    <a:pt x="155" y="71"/>
                  </a:moveTo>
                  <a:lnTo>
                    <a:pt x="1" y="138"/>
                  </a:lnTo>
                </a:path>
              </a:pathLst>
            </a:custGeom>
            <a:noFill/>
            <a:ln w="6080" cap="flat">
              <a:solidFill>
                <a:srgbClr val="000000"/>
              </a:solidFill>
              <a:prstDash val="solid"/>
              <a:round/>
            </a:ln>
          </p:spPr>
          <p:txBody>
            <a:bodyPr rtlCol="0"/>
            <a:lstStyle/>
            <a:p>
              <a:pPr algn="ctr"/>
              <a:endParaRPr lang="zh-CN" altLang="en-US"/>
            </a:p>
          </p:txBody>
        </p:sp>
        <p:sp>
          <p:nvSpPr>
            <p:cNvPr id="930" name="path 930"/>
            <p:cNvSpPr/>
            <p:nvPr/>
          </p:nvSpPr>
          <p:spPr>
            <a:xfrm>
              <a:off x="401251" y="125129"/>
              <a:ext cx="103699" cy="91155"/>
            </a:xfrm>
            <a:custGeom>
              <a:avLst/>
              <a:gdLst/>
              <a:ahLst/>
              <a:cxnLst/>
              <a:rect l="0" t="0" r="0" b="0"/>
              <a:pathLst>
                <a:path w="163" h="143">
                  <a:moveTo>
                    <a:pt x="4" y="9"/>
                  </a:moveTo>
                  <a:lnTo>
                    <a:pt x="2" y="9"/>
                  </a:lnTo>
                  <a:lnTo>
                    <a:pt x="1" y="8"/>
                  </a:lnTo>
                  <a:lnTo>
                    <a:pt x="0" y="6"/>
                  </a:lnTo>
                  <a:lnTo>
                    <a:pt x="0" y="4"/>
                  </a:lnTo>
                  <a:lnTo>
                    <a:pt x="0" y="2"/>
                  </a:lnTo>
                  <a:lnTo>
                    <a:pt x="1" y="0"/>
                  </a:lnTo>
                  <a:lnTo>
                    <a:pt x="2" y="0"/>
                  </a:lnTo>
                  <a:lnTo>
                    <a:pt x="4" y="0"/>
                  </a:lnTo>
                  <a:lnTo>
                    <a:pt x="6" y="0"/>
                  </a:lnTo>
                  <a:lnTo>
                    <a:pt x="8" y="0"/>
                  </a:lnTo>
                  <a:lnTo>
                    <a:pt x="9" y="2"/>
                  </a:lnTo>
                  <a:lnTo>
                    <a:pt x="9" y="4"/>
                  </a:lnTo>
                  <a:lnTo>
                    <a:pt x="9" y="6"/>
                  </a:lnTo>
                  <a:lnTo>
                    <a:pt x="8" y="8"/>
                  </a:lnTo>
                  <a:lnTo>
                    <a:pt x="6" y="9"/>
                  </a:lnTo>
                  <a:lnTo>
                    <a:pt x="4" y="9"/>
                  </a:lnTo>
                  <a:close/>
                </a:path>
                <a:path w="163" h="143">
                  <a:moveTo>
                    <a:pt x="158" y="76"/>
                  </a:moveTo>
                  <a:lnTo>
                    <a:pt x="156" y="75"/>
                  </a:lnTo>
                  <a:lnTo>
                    <a:pt x="155" y="75"/>
                  </a:lnTo>
                  <a:lnTo>
                    <a:pt x="153" y="73"/>
                  </a:lnTo>
                  <a:lnTo>
                    <a:pt x="153" y="71"/>
                  </a:lnTo>
                  <a:lnTo>
                    <a:pt x="153" y="70"/>
                  </a:lnTo>
                  <a:lnTo>
                    <a:pt x="155" y="68"/>
                  </a:lnTo>
                  <a:lnTo>
                    <a:pt x="156" y="67"/>
                  </a:lnTo>
                  <a:lnTo>
                    <a:pt x="158" y="66"/>
                  </a:lnTo>
                  <a:lnTo>
                    <a:pt x="160" y="67"/>
                  </a:lnTo>
                  <a:lnTo>
                    <a:pt x="161" y="68"/>
                  </a:lnTo>
                  <a:lnTo>
                    <a:pt x="162" y="70"/>
                  </a:lnTo>
                  <a:lnTo>
                    <a:pt x="163" y="71"/>
                  </a:lnTo>
                  <a:lnTo>
                    <a:pt x="162" y="73"/>
                  </a:lnTo>
                  <a:lnTo>
                    <a:pt x="161" y="75"/>
                  </a:lnTo>
                  <a:lnTo>
                    <a:pt x="160" y="75"/>
                  </a:lnTo>
                  <a:lnTo>
                    <a:pt x="158" y="76"/>
                  </a:lnTo>
                  <a:close/>
                </a:path>
                <a:path w="163" h="143">
                  <a:moveTo>
                    <a:pt x="4" y="143"/>
                  </a:moveTo>
                  <a:lnTo>
                    <a:pt x="2" y="143"/>
                  </a:lnTo>
                  <a:lnTo>
                    <a:pt x="1" y="142"/>
                  </a:lnTo>
                  <a:lnTo>
                    <a:pt x="0" y="140"/>
                  </a:lnTo>
                  <a:lnTo>
                    <a:pt x="0" y="138"/>
                  </a:lnTo>
                  <a:lnTo>
                    <a:pt x="0" y="136"/>
                  </a:lnTo>
                  <a:lnTo>
                    <a:pt x="1" y="135"/>
                  </a:lnTo>
                  <a:lnTo>
                    <a:pt x="2" y="134"/>
                  </a:lnTo>
                  <a:lnTo>
                    <a:pt x="4" y="134"/>
                  </a:lnTo>
                  <a:lnTo>
                    <a:pt x="6" y="134"/>
                  </a:lnTo>
                  <a:lnTo>
                    <a:pt x="8" y="135"/>
                  </a:lnTo>
                  <a:lnTo>
                    <a:pt x="9" y="136"/>
                  </a:lnTo>
                  <a:lnTo>
                    <a:pt x="9" y="138"/>
                  </a:lnTo>
                  <a:lnTo>
                    <a:pt x="9" y="140"/>
                  </a:lnTo>
                  <a:lnTo>
                    <a:pt x="8" y="142"/>
                  </a:lnTo>
                  <a:lnTo>
                    <a:pt x="6" y="143"/>
                  </a:lnTo>
                  <a:lnTo>
                    <a:pt x="4" y="143"/>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932" name="path 932"/>
            <p:cNvSpPr/>
            <p:nvPr/>
          </p:nvSpPr>
          <p:spPr>
            <a:xfrm>
              <a:off x="567531" y="167540"/>
              <a:ext cx="321797" cy="6025"/>
            </a:xfrm>
            <a:custGeom>
              <a:avLst/>
              <a:gdLst/>
              <a:ahLst/>
              <a:cxnLst/>
              <a:rect l="0" t="0" r="0" b="0"/>
              <a:pathLst>
                <a:path w="506" h="9">
                  <a:moveTo>
                    <a:pt x="0" y="4"/>
                  </a:moveTo>
                  <a:lnTo>
                    <a:pt x="506" y="4"/>
                  </a:lnTo>
                </a:path>
              </a:pathLst>
            </a:custGeom>
            <a:noFill/>
            <a:ln w="6080" cap="flat">
              <a:solidFill>
                <a:srgbClr val="000000"/>
              </a:solidFill>
              <a:prstDash val="solid"/>
              <a:round/>
            </a:ln>
          </p:spPr>
          <p:txBody>
            <a:bodyPr rtlCol="0"/>
            <a:lstStyle/>
            <a:p>
              <a:pPr algn="ctr"/>
              <a:endParaRPr lang="zh-CN" altLang="en-US"/>
            </a:p>
          </p:txBody>
        </p:sp>
        <p:sp>
          <p:nvSpPr>
            <p:cNvPr id="934" name="path 934"/>
            <p:cNvSpPr/>
            <p:nvPr/>
          </p:nvSpPr>
          <p:spPr>
            <a:xfrm>
              <a:off x="583479" y="0"/>
              <a:ext cx="291743" cy="310436"/>
            </a:xfrm>
            <a:custGeom>
              <a:avLst/>
              <a:gdLst/>
              <a:ahLst/>
              <a:cxnLst/>
              <a:rect l="0" t="0" r="0" b="0"/>
              <a:pathLst>
                <a:path w="459" h="488">
                  <a:moveTo>
                    <a:pt x="0" y="84"/>
                  </a:moveTo>
                  <a:lnTo>
                    <a:pt x="34" y="76"/>
                  </a:lnTo>
                  <a:lnTo>
                    <a:pt x="37" y="85"/>
                  </a:lnTo>
                  <a:lnTo>
                    <a:pt x="40" y="94"/>
                  </a:lnTo>
                  <a:lnTo>
                    <a:pt x="41" y="101"/>
                  </a:lnTo>
                  <a:lnTo>
                    <a:pt x="42" y="108"/>
                  </a:lnTo>
                  <a:lnTo>
                    <a:pt x="44" y="116"/>
                  </a:lnTo>
                  <a:lnTo>
                    <a:pt x="45" y="125"/>
                  </a:lnTo>
                  <a:lnTo>
                    <a:pt x="45" y="127"/>
                  </a:lnTo>
                  <a:lnTo>
                    <a:pt x="45" y="131"/>
                  </a:lnTo>
                  <a:lnTo>
                    <a:pt x="46" y="135"/>
                  </a:lnTo>
                  <a:lnTo>
                    <a:pt x="46" y="139"/>
                  </a:lnTo>
                  <a:lnTo>
                    <a:pt x="46" y="144"/>
                  </a:lnTo>
                  <a:lnTo>
                    <a:pt x="47" y="150"/>
                  </a:lnTo>
                  <a:lnTo>
                    <a:pt x="47" y="157"/>
                  </a:lnTo>
                  <a:lnTo>
                    <a:pt x="48" y="164"/>
                  </a:lnTo>
                  <a:lnTo>
                    <a:pt x="54" y="157"/>
                  </a:lnTo>
                  <a:lnTo>
                    <a:pt x="59" y="151"/>
                  </a:lnTo>
                  <a:lnTo>
                    <a:pt x="63" y="146"/>
                  </a:lnTo>
                  <a:lnTo>
                    <a:pt x="66" y="144"/>
                  </a:lnTo>
                  <a:lnTo>
                    <a:pt x="72" y="134"/>
                  </a:lnTo>
                  <a:lnTo>
                    <a:pt x="78" y="127"/>
                  </a:lnTo>
                  <a:lnTo>
                    <a:pt x="82" y="122"/>
                  </a:lnTo>
                  <a:lnTo>
                    <a:pt x="84" y="119"/>
                  </a:lnTo>
                  <a:lnTo>
                    <a:pt x="87" y="113"/>
                  </a:lnTo>
                  <a:lnTo>
                    <a:pt x="89" y="108"/>
                  </a:lnTo>
                  <a:lnTo>
                    <a:pt x="90" y="105"/>
                  </a:lnTo>
                  <a:lnTo>
                    <a:pt x="90" y="101"/>
                  </a:lnTo>
                  <a:lnTo>
                    <a:pt x="90" y="100"/>
                  </a:lnTo>
                  <a:lnTo>
                    <a:pt x="89" y="99"/>
                  </a:lnTo>
                  <a:lnTo>
                    <a:pt x="87" y="97"/>
                  </a:lnTo>
                  <a:lnTo>
                    <a:pt x="85" y="95"/>
                  </a:lnTo>
                  <a:lnTo>
                    <a:pt x="83" y="92"/>
                  </a:lnTo>
                  <a:lnTo>
                    <a:pt x="81" y="90"/>
                  </a:lnTo>
                  <a:lnTo>
                    <a:pt x="80" y="89"/>
                  </a:lnTo>
                  <a:lnTo>
                    <a:pt x="80" y="86"/>
                  </a:lnTo>
                  <a:lnTo>
                    <a:pt x="80" y="82"/>
                  </a:lnTo>
                  <a:lnTo>
                    <a:pt x="83" y="79"/>
                  </a:lnTo>
                  <a:lnTo>
                    <a:pt x="85" y="77"/>
                  </a:lnTo>
                  <a:lnTo>
                    <a:pt x="90" y="76"/>
                  </a:lnTo>
                  <a:lnTo>
                    <a:pt x="95" y="77"/>
                  </a:lnTo>
                  <a:lnTo>
                    <a:pt x="99" y="80"/>
                  </a:lnTo>
                  <a:lnTo>
                    <a:pt x="101" y="85"/>
                  </a:lnTo>
                  <a:lnTo>
                    <a:pt x="103" y="90"/>
                  </a:lnTo>
                  <a:lnTo>
                    <a:pt x="102" y="96"/>
                  </a:lnTo>
                  <a:lnTo>
                    <a:pt x="100" y="101"/>
                  </a:lnTo>
                  <a:lnTo>
                    <a:pt x="99" y="106"/>
                  </a:lnTo>
                  <a:lnTo>
                    <a:pt x="96" y="111"/>
                  </a:lnTo>
                  <a:lnTo>
                    <a:pt x="93" y="117"/>
                  </a:lnTo>
                  <a:lnTo>
                    <a:pt x="89" y="124"/>
                  </a:lnTo>
                  <a:lnTo>
                    <a:pt x="84" y="131"/>
                  </a:lnTo>
                  <a:lnTo>
                    <a:pt x="78" y="138"/>
                  </a:lnTo>
                  <a:lnTo>
                    <a:pt x="70" y="147"/>
                  </a:lnTo>
                  <a:lnTo>
                    <a:pt x="61" y="158"/>
                  </a:lnTo>
                  <a:lnTo>
                    <a:pt x="61" y="158"/>
                  </a:lnTo>
                  <a:lnTo>
                    <a:pt x="59" y="160"/>
                  </a:lnTo>
                  <a:lnTo>
                    <a:pt x="57" y="162"/>
                  </a:lnTo>
                  <a:lnTo>
                    <a:pt x="54" y="166"/>
                  </a:lnTo>
                  <a:lnTo>
                    <a:pt x="50" y="170"/>
                  </a:lnTo>
                  <a:lnTo>
                    <a:pt x="45" y="174"/>
                  </a:lnTo>
                  <a:lnTo>
                    <a:pt x="41" y="179"/>
                  </a:lnTo>
                  <a:lnTo>
                    <a:pt x="35" y="185"/>
                  </a:lnTo>
                  <a:lnTo>
                    <a:pt x="30" y="185"/>
                  </a:lnTo>
                  <a:lnTo>
                    <a:pt x="29" y="167"/>
                  </a:lnTo>
                  <a:lnTo>
                    <a:pt x="29" y="151"/>
                  </a:lnTo>
                  <a:lnTo>
                    <a:pt x="28" y="137"/>
                  </a:lnTo>
                  <a:lnTo>
                    <a:pt x="26" y="125"/>
                  </a:lnTo>
                  <a:lnTo>
                    <a:pt x="24" y="114"/>
                  </a:lnTo>
                  <a:lnTo>
                    <a:pt x="22" y="105"/>
                  </a:lnTo>
                  <a:lnTo>
                    <a:pt x="21" y="98"/>
                  </a:lnTo>
                  <a:lnTo>
                    <a:pt x="18" y="92"/>
                  </a:lnTo>
                  <a:lnTo>
                    <a:pt x="16" y="89"/>
                  </a:lnTo>
                  <a:lnTo>
                    <a:pt x="14" y="88"/>
                  </a:lnTo>
                  <a:lnTo>
                    <a:pt x="12" y="87"/>
                  </a:lnTo>
                  <a:lnTo>
                    <a:pt x="9" y="87"/>
                  </a:lnTo>
                  <a:lnTo>
                    <a:pt x="5" y="87"/>
                  </a:lnTo>
                  <a:lnTo>
                    <a:pt x="0" y="87"/>
                  </a:lnTo>
                  <a:lnTo>
                    <a:pt x="0" y="84"/>
                  </a:lnTo>
                  <a:close/>
                </a:path>
                <a:path w="459" h="488">
                  <a:moveTo>
                    <a:pt x="339" y="101"/>
                  </a:moveTo>
                  <a:lnTo>
                    <a:pt x="347" y="103"/>
                  </a:lnTo>
                  <a:lnTo>
                    <a:pt x="354" y="106"/>
                  </a:lnTo>
                  <a:lnTo>
                    <a:pt x="360" y="108"/>
                  </a:lnTo>
                  <a:lnTo>
                    <a:pt x="365" y="112"/>
                  </a:lnTo>
                  <a:lnTo>
                    <a:pt x="370" y="118"/>
                  </a:lnTo>
                  <a:lnTo>
                    <a:pt x="373" y="124"/>
                  </a:lnTo>
                  <a:lnTo>
                    <a:pt x="376" y="131"/>
                  </a:lnTo>
                  <a:lnTo>
                    <a:pt x="376" y="139"/>
                  </a:lnTo>
                  <a:lnTo>
                    <a:pt x="376" y="144"/>
                  </a:lnTo>
                  <a:lnTo>
                    <a:pt x="374" y="150"/>
                  </a:lnTo>
                  <a:lnTo>
                    <a:pt x="372" y="156"/>
                  </a:lnTo>
                  <a:lnTo>
                    <a:pt x="369" y="162"/>
                  </a:lnTo>
                  <a:lnTo>
                    <a:pt x="365" y="166"/>
                  </a:lnTo>
                  <a:lnTo>
                    <a:pt x="359" y="171"/>
                  </a:lnTo>
                  <a:lnTo>
                    <a:pt x="354" y="174"/>
                  </a:lnTo>
                  <a:lnTo>
                    <a:pt x="347" y="177"/>
                  </a:lnTo>
                  <a:lnTo>
                    <a:pt x="340" y="179"/>
                  </a:lnTo>
                  <a:lnTo>
                    <a:pt x="331" y="181"/>
                  </a:lnTo>
                  <a:lnTo>
                    <a:pt x="320" y="181"/>
                  </a:lnTo>
                  <a:lnTo>
                    <a:pt x="307" y="182"/>
                  </a:lnTo>
                  <a:lnTo>
                    <a:pt x="230" y="182"/>
                  </a:lnTo>
                  <a:lnTo>
                    <a:pt x="230" y="178"/>
                  </a:lnTo>
                  <a:lnTo>
                    <a:pt x="236" y="178"/>
                  </a:lnTo>
                  <a:lnTo>
                    <a:pt x="241" y="178"/>
                  </a:lnTo>
                  <a:lnTo>
                    <a:pt x="245" y="176"/>
                  </a:lnTo>
                  <a:lnTo>
                    <a:pt x="248" y="174"/>
                  </a:lnTo>
                  <a:lnTo>
                    <a:pt x="251" y="171"/>
                  </a:lnTo>
                  <a:lnTo>
                    <a:pt x="252" y="169"/>
                  </a:lnTo>
                  <a:lnTo>
                    <a:pt x="253" y="165"/>
                  </a:lnTo>
                  <a:lnTo>
                    <a:pt x="254" y="160"/>
                  </a:lnTo>
                  <a:lnTo>
                    <a:pt x="254" y="153"/>
                  </a:lnTo>
                  <a:lnTo>
                    <a:pt x="254" y="52"/>
                  </a:lnTo>
                  <a:lnTo>
                    <a:pt x="254" y="45"/>
                  </a:lnTo>
                  <a:lnTo>
                    <a:pt x="253" y="40"/>
                  </a:lnTo>
                  <a:lnTo>
                    <a:pt x="252" y="36"/>
                  </a:lnTo>
                  <a:lnTo>
                    <a:pt x="250" y="33"/>
                  </a:lnTo>
                  <a:lnTo>
                    <a:pt x="247" y="31"/>
                  </a:lnTo>
                  <a:lnTo>
                    <a:pt x="244" y="29"/>
                  </a:lnTo>
                  <a:lnTo>
                    <a:pt x="241" y="28"/>
                  </a:lnTo>
                  <a:lnTo>
                    <a:pt x="236" y="28"/>
                  </a:lnTo>
                  <a:lnTo>
                    <a:pt x="230" y="28"/>
                  </a:lnTo>
                  <a:lnTo>
                    <a:pt x="230" y="24"/>
                  </a:lnTo>
                  <a:lnTo>
                    <a:pt x="300" y="24"/>
                  </a:lnTo>
                  <a:lnTo>
                    <a:pt x="310" y="24"/>
                  </a:lnTo>
                  <a:lnTo>
                    <a:pt x="318" y="24"/>
                  </a:lnTo>
                  <a:lnTo>
                    <a:pt x="326" y="25"/>
                  </a:lnTo>
                  <a:lnTo>
                    <a:pt x="332" y="26"/>
                  </a:lnTo>
                  <a:lnTo>
                    <a:pt x="341" y="29"/>
                  </a:lnTo>
                  <a:lnTo>
                    <a:pt x="347" y="32"/>
                  </a:lnTo>
                  <a:lnTo>
                    <a:pt x="354" y="36"/>
                  </a:lnTo>
                  <a:lnTo>
                    <a:pt x="359" y="41"/>
                  </a:lnTo>
                  <a:lnTo>
                    <a:pt x="363" y="47"/>
                  </a:lnTo>
                  <a:lnTo>
                    <a:pt x="366" y="53"/>
                  </a:lnTo>
                  <a:lnTo>
                    <a:pt x="368" y="59"/>
                  </a:lnTo>
                  <a:lnTo>
                    <a:pt x="369" y="66"/>
                  </a:lnTo>
                  <a:lnTo>
                    <a:pt x="368" y="72"/>
                  </a:lnTo>
                  <a:lnTo>
                    <a:pt x="367" y="77"/>
                  </a:lnTo>
                  <a:lnTo>
                    <a:pt x="365" y="82"/>
                  </a:lnTo>
                  <a:lnTo>
                    <a:pt x="361" y="87"/>
                  </a:lnTo>
                  <a:lnTo>
                    <a:pt x="357" y="91"/>
                  </a:lnTo>
                  <a:lnTo>
                    <a:pt x="352" y="96"/>
                  </a:lnTo>
                  <a:lnTo>
                    <a:pt x="346" y="99"/>
                  </a:lnTo>
                  <a:lnTo>
                    <a:pt x="339" y="101"/>
                  </a:lnTo>
                  <a:lnTo>
                    <a:pt x="339" y="101"/>
                  </a:lnTo>
                  <a:close/>
                  <a:moveTo>
                    <a:pt x="276" y="95"/>
                  </a:moveTo>
                  <a:lnTo>
                    <a:pt x="281" y="96"/>
                  </a:lnTo>
                  <a:lnTo>
                    <a:pt x="286" y="96"/>
                  </a:lnTo>
                  <a:lnTo>
                    <a:pt x="292" y="96"/>
                  </a:lnTo>
                  <a:lnTo>
                    <a:pt x="299" y="97"/>
                  </a:lnTo>
                  <a:lnTo>
                    <a:pt x="307" y="96"/>
                  </a:lnTo>
                  <a:lnTo>
                    <a:pt x="314" y="96"/>
                  </a:lnTo>
                  <a:lnTo>
                    <a:pt x="321" y="94"/>
                  </a:lnTo>
                  <a:lnTo>
                    <a:pt x="326" y="92"/>
                  </a:lnTo>
                  <a:lnTo>
                    <a:pt x="333" y="88"/>
                  </a:lnTo>
                  <a:lnTo>
                    <a:pt x="339" y="81"/>
                  </a:lnTo>
                  <a:lnTo>
                    <a:pt x="343" y="73"/>
                  </a:lnTo>
                  <a:lnTo>
                    <a:pt x="343" y="69"/>
                  </a:lnTo>
                  <a:lnTo>
                    <a:pt x="344" y="64"/>
                  </a:lnTo>
                  <a:lnTo>
                    <a:pt x="343" y="58"/>
                  </a:lnTo>
                  <a:lnTo>
                    <a:pt x="341" y="52"/>
                  </a:lnTo>
                  <a:lnTo>
                    <a:pt x="337" y="46"/>
                  </a:lnTo>
                  <a:lnTo>
                    <a:pt x="332" y="41"/>
                  </a:lnTo>
                  <a:lnTo>
                    <a:pt x="326" y="37"/>
                  </a:lnTo>
                  <a:lnTo>
                    <a:pt x="318" y="34"/>
                  </a:lnTo>
                  <a:lnTo>
                    <a:pt x="308" y="32"/>
                  </a:lnTo>
                  <a:lnTo>
                    <a:pt x="299" y="31"/>
                  </a:lnTo>
                  <a:lnTo>
                    <a:pt x="286" y="32"/>
                  </a:lnTo>
                  <a:lnTo>
                    <a:pt x="276" y="34"/>
                  </a:lnTo>
                  <a:lnTo>
                    <a:pt x="276" y="95"/>
                  </a:lnTo>
                  <a:close/>
                  <a:moveTo>
                    <a:pt x="276" y="171"/>
                  </a:moveTo>
                  <a:lnTo>
                    <a:pt x="290" y="173"/>
                  </a:lnTo>
                  <a:lnTo>
                    <a:pt x="304" y="174"/>
                  </a:lnTo>
                  <a:lnTo>
                    <a:pt x="314" y="173"/>
                  </a:lnTo>
                  <a:lnTo>
                    <a:pt x="323" y="171"/>
                  </a:lnTo>
                  <a:lnTo>
                    <a:pt x="331" y="169"/>
                  </a:lnTo>
                  <a:lnTo>
                    <a:pt x="337" y="164"/>
                  </a:lnTo>
                  <a:lnTo>
                    <a:pt x="342" y="159"/>
                  </a:lnTo>
                  <a:lnTo>
                    <a:pt x="346" y="153"/>
                  </a:lnTo>
                  <a:lnTo>
                    <a:pt x="348" y="147"/>
                  </a:lnTo>
                  <a:lnTo>
                    <a:pt x="349" y="141"/>
                  </a:lnTo>
                  <a:lnTo>
                    <a:pt x="348" y="136"/>
                  </a:lnTo>
                  <a:lnTo>
                    <a:pt x="347" y="132"/>
                  </a:lnTo>
                  <a:lnTo>
                    <a:pt x="346" y="127"/>
                  </a:lnTo>
                  <a:lnTo>
                    <a:pt x="343" y="123"/>
                  </a:lnTo>
                  <a:lnTo>
                    <a:pt x="341" y="119"/>
                  </a:lnTo>
                  <a:lnTo>
                    <a:pt x="337" y="115"/>
                  </a:lnTo>
                  <a:lnTo>
                    <a:pt x="332" y="112"/>
                  </a:lnTo>
                  <a:lnTo>
                    <a:pt x="327" y="109"/>
                  </a:lnTo>
                  <a:lnTo>
                    <a:pt x="320" y="108"/>
                  </a:lnTo>
                  <a:lnTo>
                    <a:pt x="314" y="106"/>
                  </a:lnTo>
                  <a:lnTo>
                    <a:pt x="306" y="105"/>
                  </a:lnTo>
                  <a:lnTo>
                    <a:pt x="298" y="104"/>
                  </a:lnTo>
                  <a:lnTo>
                    <a:pt x="291" y="104"/>
                  </a:lnTo>
                  <a:lnTo>
                    <a:pt x="285" y="104"/>
                  </a:lnTo>
                  <a:lnTo>
                    <a:pt x="280" y="105"/>
                  </a:lnTo>
                  <a:lnTo>
                    <a:pt x="276" y="106"/>
                  </a:lnTo>
                  <a:lnTo>
                    <a:pt x="276" y="171"/>
                  </a:lnTo>
                  <a:close/>
                </a:path>
                <a:path w="459" h="488">
                  <a:moveTo>
                    <a:pt x="206" y="226"/>
                  </a:moveTo>
                  <a:lnTo>
                    <a:pt x="192" y="216"/>
                  </a:lnTo>
                  <a:lnTo>
                    <a:pt x="180" y="204"/>
                  </a:lnTo>
                  <a:lnTo>
                    <a:pt x="170" y="191"/>
                  </a:lnTo>
                  <a:lnTo>
                    <a:pt x="162" y="176"/>
                  </a:lnTo>
                  <a:lnTo>
                    <a:pt x="156" y="162"/>
                  </a:lnTo>
                  <a:lnTo>
                    <a:pt x="151" y="145"/>
                  </a:lnTo>
                  <a:lnTo>
                    <a:pt x="148" y="129"/>
                  </a:lnTo>
                  <a:lnTo>
                    <a:pt x="147" y="113"/>
                  </a:lnTo>
                  <a:lnTo>
                    <a:pt x="148" y="96"/>
                  </a:lnTo>
                  <a:lnTo>
                    <a:pt x="151" y="80"/>
                  </a:lnTo>
                  <a:lnTo>
                    <a:pt x="156" y="64"/>
                  </a:lnTo>
                  <a:lnTo>
                    <a:pt x="162" y="49"/>
                  </a:lnTo>
                  <a:lnTo>
                    <a:pt x="170" y="35"/>
                  </a:lnTo>
                  <a:lnTo>
                    <a:pt x="180" y="21"/>
                  </a:lnTo>
                  <a:lnTo>
                    <a:pt x="192" y="9"/>
                  </a:lnTo>
                  <a:lnTo>
                    <a:pt x="206" y="0"/>
                  </a:lnTo>
                  <a:lnTo>
                    <a:pt x="218" y="0"/>
                  </a:lnTo>
                  <a:lnTo>
                    <a:pt x="206" y="9"/>
                  </a:lnTo>
                  <a:lnTo>
                    <a:pt x="195" y="21"/>
                  </a:lnTo>
                  <a:lnTo>
                    <a:pt x="185" y="35"/>
                  </a:lnTo>
                  <a:lnTo>
                    <a:pt x="178" y="49"/>
                  </a:lnTo>
                  <a:lnTo>
                    <a:pt x="172" y="64"/>
                  </a:lnTo>
                  <a:lnTo>
                    <a:pt x="168" y="80"/>
                  </a:lnTo>
                  <a:lnTo>
                    <a:pt x="166" y="96"/>
                  </a:lnTo>
                  <a:lnTo>
                    <a:pt x="165" y="113"/>
                  </a:lnTo>
                  <a:lnTo>
                    <a:pt x="166" y="129"/>
                  </a:lnTo>
                  <a:lnTo>
                    <a:pt x="168" y="145"/>
                  </a:lnTo>
                  <a:lnTo>
                    <a:pt x="172" y="162"/>
                  </a:lnTo>
                  <a:lnTo>
                    <a:pt x="178" y="176"/>
                  </a:lnTo>
                  <a:lnTo>
                    <a:pt x="185" y="191"/>
                  </a:lnTo>
                  <a:lnTo>
                    <a:pt x="195" y="204"/>
                  </a:lnTo>
                  <a:lnTo>
                    <a:pt x="206" y="216"/>
                  </a:lnTo>
                  <a:lnTo>
                    <a:pt x="218" y="226"/>
                  </a:lnTo>
                  <a:lnTo>
                    <a:pt x="206" y="226"/>
                  </a:lnTo>
                  <a:close/>
                </a:path>
                <a:path w="459" h="488">
                  <a:moveTo>
                    <a:pt x="400" y="0"/>
                  </a:moveTo>
                  <a:lnTo>
                    <a:pt x="414" y="10"/>
                  </a:lnTo>
                  <a:lnTo>
                    <a:pt x="426" y="22"/>
                  </a:lnTo>
                  <a:lnTo>
                    <a:pt x="436" y="35"/>
                  </a:lnTo>
                  <a:lnTo>
                    <a:pt x="444" y="49"/>
                  </a:lnTo>
                  <a:lnTo>
                    <a:pt x="451" y="64"/>
                  </a:lnTo>
                  <a:lnTo>
                    <a:pt x="456" y="80"/>
                  </a:lnTo>
                  <a:lnTo>
                    <a:pt x="458" y="97"/>
                  </a:lnTo>
                  <a:lnTo>
                    <a:pt x="459" y="113"/>
                  </a:lnTo>
                  <a:lnTo>
                    <a:pt x="458" y="129"/>
                  </a:lnTo>
                  <a:lnTo>
                    <a:pt x="456" y="145"/>
                  </a:lnTo>
                  <a:lnTo>
                    <a:pt x="451" y="162"/>
                  </a:lnTo>
                  <a:lnTo>
                    <a:pt x="444" y="177"/>
                  </a:lnTo>
                  <a:lnTo>
                    <a:pt x="436" y="191"/>
                  </a:lnTo>
                  <a:lnTo>
                    <a:pt x="426" y="204"/>
                  </a:lnTo>
                  <a:lnTo>
                    <a:pt x="414" y="216"/>
                  </a:lnTo>
                  <a:lnTo>
                    <a:pt x="400" y="227"/>
                  </a:lnTo>
                  <a:lnTo>
                    <a:pt x="389" y="227"/>
                  </a:lnTo>
                  <a:lnTo>
                    <a:pt x="400" y="216"/>
                  </a:lnTo>
                  <a:lnTo>
                    <a:pt x="411" y="204"/>
                  </a:lnTo>
                  <a:lnTo>
                    <a:pt x="421" y="191"/>
                  </a:lnTo>
                  <a:lnTo>
                    <a:pt x="428" y="177"/>
                  </a:lnTo>
                  <a:lnTo>
                    <a:pt x="434" y="162"/>
                  </a:lnTo>
                  <a:lnTo>
                    <a:pt x="438" y="145"/>
                  </a:lnTo>
                  <a:lnTo>
                    <a:pt x="440" y="129"/>
                  </a:lnTo>
                  <a:lnTo>
                    <a:pt x="441" y="113"/>
                  </a:lnTo>
                  <a:lnTo>
                    <a:pt x="440" y="97"/>
                  </a:lnTo>
                  <a:lnTo>
                    <a:pt x="438" y="80"/>
                  </a:lnTo>
                  <a:lnTo>
                    <a:pt x="434" y="64"/>
                  </a:lnTo>
                  <a:lnTo>
                    <a:pt x="428" y="49"/>
                  </a:lnTo>
                  <a:lnTo>
                    <a:pt x="421" y="35"/>
                  </a:lnTo>
                  <a:lnTo>
                    <a:pt x="411" y="22"/>
                  </a:lnTo>
                  <a:lnTo>
                    <a:pt x="400" y="10"/>
                  </a:lnTo>
                  <a:lnTo>
                    <a:pt x="389" y="0"/>
                  </a:lnTo>
                  <a:lnTo>
                    <a:pt x="400" y="0"/>
                  </a:lnTo>
                  <a:close/>
                </a:path>
                <a:path w="459" h="488">
                  <a:moveTo>
                    <a:pt x="238" y="319"/>
                  </a:moveTo>
                  <a:lnTo>
                    <a:pt x="214" y="400"/>
                  </a:lnTo>
                  <a:lnTo>
                    <a:pt x="220" y="395"/>
                  </a:lnTo>
                  <a:lnTo>
                    <a:pt x="225" y="390"/>
                  </a:lnTo>
                  <a:lnTo>
                    <a:pt x="230" y="387"/>
                  </a:lnTo>
                  <a:lnTo>
                    <a:pt x="234" y="384"/>
                  </a:lnTo>
                  <a:lnTo>
                    <a:pt x="243" y="381"/>
                  </a:lnTo>
                  <a:lnTo>
                    <a:pt x="252" y="380"/>
                  </a:lnTo>
                  <a:lnTo>
                    <a:pt x="258" y="380"/>
                  </a:lnTo>
                  <a:lnTo>
                    <a:pt x="264" y="382"/>
                  </a:lnTo>
                  <a:lnTo>
                    <a:pt x="269" y="385"/>
                  </a:lnTo>
                  <a:lnTo>
                    <a:pt x="273" y="388"/>
                  </a:lnTo>
                  <a:lnTo>
                    <a:pt x="277" y="393"/>
                  </a:lnTo>
                  <a:lnTo>
                    <a:pt x="280" y="398"/>
                  </a:lnTo>
                  <a:lnTo>
                    <a:pt x="281" y="405"/>
                  </a:lnTo>
                  <a:lnTo>
                    <a:pt x="282" y="411"/>
                  </a:lnTo>
                  <a:lnTo>
                    <a:pt x="281" y="421"/>
                  </a:lnTo>
                  <a:lnTo>
                    <a:pt x="280" y="430"/>
                  </a:lnTo>
                  <a:lnTo>
                    <a:pt x="276" y="440"/>
                  </a:lnTo>
                  <a:lnTo>
                    <a:pt x="271" y="450"/>
                  </a:lnTo>
                  <a:lnTo>
                    <a:pt x="265" y="458"/>
                  </a:lnTo>
                  <a:lnTo>
                    <a:pt x="259" y="466"/>
                  </a:lnTo>
                  <a:lnTo>
                    <a:pt x="251" y="472"/>
                  </a:lnTo>
                  <a:lnTo>
                    <a:pt x="243" y="478"/>
                  </a:lnTo>
                  <a:lnTo>
                    <a:pt x="235" y="483"/>
                  </a:lnTo>
                  <a:lnTo>
                    <a:pt x="227" y="486"/>
                  </a:lnTo>
                  <a:lnTo>
                    <a:pt x="218" y="488"/>
                  </a:lnTo>
                  <a:lnTo>
                    <a:pt x="210" y="488"/>
                  </a:lnTo>
                  <a:lnTo>
                    <a:pt x="201" y="488"/>
                  </a:lnTo>
                  <a:lnTo>
                    <a:pt x="192" y="485"/>
                  </a:lnTo>
                  <a:lnTo>
                    <a:pt x="183" y="481"/>
                  </a:lnTo>
                  <a:lnTo>
                    <a:pt x="173" y="476"/>
                  </a:lnTo>
                  <a:lnTo>
                    <a:pt x="210" y="353"/>
                  </a:lnTo>
                  <a:lnTo>
                    <a:pt x="212" y="347"/>
                  </a:lnTo>
                  <a:lnTo>
                    <a:pt x="213" y="342"/>
                  </a:lnTo>
                  <a:lnTo>
                    <a:pt x="214" y="338"/>
                  </a:lnTo>
                  <a:lnTo>
                    <a:pt x="214" y="336"/>
                  </a:lnTo>
                  <a:lnTo>
                    <a:pt x="213" y="333"/>
                  </a:lnTo>
                  <a:lnTo>
                    <a:pt x="212" y="332"/>
                  </a:lnTo>
                  <a:lnTo>
                    <a:pt x="209" y="330"/>
                  </a:lnTo>
                  <a:lnTo>
                    <a:pt x="204" y="329"/>
                  </a:lnTo>
                  <a:lnTo>
                    <a:pt x="201" y="330"/>
                  </a:lnTo>
                  <a:lnTo>
                    <a:pt x="196" y="331"/>
                  </a:lnTo>
                  <a:lnTo>
                    <a:pt x="196" y="326"/>
                  </a:lnTo>
                  <a:lnTo>
                    <a:pt x="238" y="319"/>
                  </a:lnTo>
                  <a:close/>
                  <a:moveTo>
                    <a:pt x="191" y="477"/>
                  </a:moveTo>
                  <a:lnTo>
                    <a:pt x="197" y="479"/>
                  </a:lnTo>
                  <a:lnTo>
                    <a:pt x="202" y="481"/>
                  </a:lnTo>
                  <a:lnTo>
                    <a:pt x="207" y="483"/>
                  </a:lnTo>
                  <a:lnTo>
                    <a:pt x="212" y="483"/>
                  </a:lnTo>
                  <a:lnTo>
                    <a:pt x="217" y="483"/>
                  </a:lnTo>
                  <a:lnTo>
                    <a:pt x="223" y="481"/>
                  </a:lnTo>
                  <a:lnTo>
                    <a:pt x="228" y="479"/>
                  </a:lnTo>
                  <a:lnTo>
                    <a:pt x="234" y="476"/>
                  </a:lnTo>
                  <a:lnTo>
                    <a:pt x="240" y="471"/>
                  </a:lnTo>
                  <a:lnTo>
                    <a:pt x="244" y="465"/>
                  </a:lnTo>
                  <a:lnTo>
                    <a:pt x="249" y="458"/>
                  </a:lnTo>
                  <a:lnTo>
                    <a:pt x="254" y="450"/>
                  </a:lnTo>
                  <a:lnTo>
                    <a:pt x="257" y="441"/>
                  </a:lnTo>
                  <a:lnTo>
                    <a:pt x="260" y="432"/>
                  </a:lnTo>
                  <a:lnTo>
                    <a:pt x="262" y="423"/>
                  </a:lnTo>
                  <a:lnTo>
                    <a:pt x="262" y="414"/>
                  </a:lnTo>
                  <a:lnTo>
                    <a:pt x="262" y="409"/>
                  </a:lnTo>
                  <a:lnTo>
                    <a:pt x="260" y="404"/>
                  </a:lnTo>
                  <a:lnTo>
                    <a:pt x="259" y="401"/>
                  </a:lnTo>
                  <a:lnTo>
                    <a:pt x="257" y="397"/>
                  </a:lnTo>
                  <a:lnTo>
                    <a:pt x="254" y="395"/>
                  </a:lnTo>
                  <a:lnTo>
                    <a:pt x="251" y="392"/>
                  </a:lnTo>
                  <a:lnTo>
                    <a:pt x="247" y="391"/>
                  </a:lnTo>
                  <a:lnTo>
                    <a:pt x="244" y="391"/>
                  </a:lnTo>
                  <a:lnTo>
                    <a:pt x="238" y="392"/>
                  </a:lnTo>
                  <a:lnTo>
                    <a:pt x="233" y="394"/>
                  </a:lnTo>
                  <a:lnTo>
                    <a:pt x="228" y="396"/>
                  </a:lnTo>
                  <a:lnTo>
                    <a:pt x="222" y="399"/>
                  </a:lnTo>
                  <a:lnTo>
                    <a:pt x="217" y="405"/>
                  </a:lnTo>
                  <a:lnTo>
                    <a:pt x="213" y="410"/>
                  </a:lnTo>
                  <a:lnTo>
                    <a:pt x="210" y="417"/>
                  </a:lnTo>
                  <a:lnTo>
                    <a:pt x="207" y="424"/>
                  </a:lnTo>
                  <a:lnTo>
                    <a:pt x="191" y="477"/>
                  </a:lnTo>
                  <a:close/>
                </a:path>
              </a:pathLst>
            </a:custGeom>
            <a:solidFill>
              <a:srgbClr val="000000">
                <a:alpha val="100000"/>
              </a:srgbClr>
            </a:solidFill>
            <a:ln w="0" cap="flat">
              <a:noFill/>
              <a:prstDash val="solid"/>
              <a:miter lim="0"/>
            </a:ln>
          </p:spPr>
          <p:txBody>
            <a:bodyPr rtlCol="0"/>
            <a:lstStyle/>
            <a:p>
              <a:pPr algn="ctr"/>
              <a:endParaRPr lang="zh-CN" altLang="en-US"/>
            </a:p>
          </p:txBody>
        </p:sp>
      </p:grpSp>
      <p:pic>
        <p:nvPicPr>
          <p:cNvPr id="936" name="picture 936"/>
          <p:cNvPicPr>
            <a:picLocks noChangeAspect="1"/>
          </p:cNvPicPr>
          <p:nvPr/>
        </p:nvPicPr>
        <p:blipFill>
          <a:blip r:embed="rId2"/>
          <a:stretch>
            <a:fillRect/>
          </a:stretch>
        </p:blipFill>
        <p:spPr>
          <a:xfrm rot="21600000">
            <a:off x="2346960" y="4021370"/>
            <a:ext cx="5205110" cy="2384382"/>
          </a:xfrm>
          <a:prstGeom prst="rect">
            <a:avLst/>
          </a:prstGeom>
        </p:spPr>
      </p:pic>
      <p:sp>
        <p:nvSpPr>
          <p:cNvPr id="938" name="textbox 938"/>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940" name="path 940"/>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942" name="textbox 942"/>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20" dirty="0">
                <a:solidFill>
                  <a:srgbClr val="000000">
                    <a:alpha val="100000"/>
                  </a:srgbClr>
                </a:solidFill>
                <a:latin typeface="Times New Roman"/>
                <a:ea typeface="Times New Roman"/>
                <a:cs typeface="Times New Roman"/>
              </a:rPr>
              <a:t>-</a:t>
            </a:r>
            <a:r>
              <a:rPr sz="900" kern="0" spc="3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36</a:t>
            </a:r>
            <a:r>
              <a:rPr sz="900" kern="0" spc="4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4" name="rect 944"/>
          <p:cNvSpPr/>
          <p:nvPr/>
        </p:nvSpPr>
        <p:spPr>
          <a:xfrm>
            <a:off x="2348027" y="2959938"/>
            <a:ext cx="1533398" cy="198425"/>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946" name="textbox 946"/>
          <p:cNvSpPr/>
          <p:nvPr/>
        </p:nvSpPr>
        <p:spPr>
          <a:xfrm>
            <a:off x="2340661" y="2970175"/>
            <a:ext cx="6021070" cy="5440680"/>
          </a:xfrm>
          <a:prstGeom prst="rect">
            <a:avLst/>
          </a:prstGeom>
          <a:noFill/>
          <a:ln w="0" cap="flat">
            <a:noFill/>
            <a:prstDash val="solid"/>
            <a:miter lim="0"/>
          </a:ln>
        </p:spPr>
        <p:txBody>
          <a:bodyPr vert="horz" wrap="square" lIns="0" tIns="0" rIns="0" bIns="0"/>
          <a:lstStyle/>
          <a:p>
            <a:pPr algn="l" rtl="0" eaLnBrk="0">
              <a:lnSpc>
                <a:spcPct val="78440"/>
              </a:lnSpc>
              <a:tabLst/>
            </a:pPr>
            <a:endParaRPr sz="100" dirty="0">
              <a:latin typeface="Arial"/>
              <a:ea typeface="Arial"/>
              <a:cs typeface="Arial"/>
            </a:endParaRPr>
          </a:p>
          <a:p>
            <a:pPr marL="12700" algn="l" rtl="0" eaLnBrk="0">
              <a:lnSpc>
                <a:spcPct val="90000"/>
              </a:lnSpc>
              <a:tabLst/>
            </a:pPr>
            <a:r>
              <a:rPr sz="1200" b="1" kern="0" spc="-20" dirty="0">
                <a:solidFill>
                  <a:srgbClr val="000000">
                    <a:alpha val="100000"/>
                  </a:srgbClr>
                </a:solidFill>
                <a:latin typeface="KaiTi"/>
                <a:ea typeface="KaiTi"/>
                <a:cs typeface="KaiTi"/>
              </a:rPr>
              <a:t>知识点</a:t>
            </a:r>
            <a:r>
              <a:rPr sz="1200" kern="0" spc="-210" dirty="0">
                <a:solidFill>
                  <a:srgbClr val="000000">
                    <a:alpha val="100000"/>
                  </a:srgbClr>
                </a:solidFill>
                <a:latin typeface="KaiTi"/>
                <a:ea typeface="KaiTi"/>
                <a:cs typeface="KaiTi"/>
              </a:rPr>
              <a:t> </a:t>
            </a:r>
            <a:r>
              <a:rPr sz="1200" b="1" kern="0" spc="-20" dirty="0">
                <a:solidFill>
                  <a:srgbClr val="000000">
                    <a:alpha val="100000"/>
                  </a:srgbClr>
                </a:solidFill>
                <a:latin typeface="Times New Roman"/>
                <a:ea typeface="Times New Roman"/>
                <a:cs typeface="Times New Roman"/>
              </a:rPr>
              <a:t>11-2</a:t>
            </a:r>
            <a:r>
              <a:rPr sz="1200" b="1" kern="0" spc="-20" dirty="0">
                <a:solidFill>
                  <a:srgbClr val="000000">
                    <a:alpha val="100000"/>
                  </a:srgbClr>
                </a:solidFill>
                <a:latin typeface="KaiTi"/>
                <a:ea typeface="KaiTi"/>
                <a:cs typeface="KaiTi"/>
              </a:rPr>
              <a:t>：化学平衡</a:t>
            </a:r>
            <a:endParaRPr sz="1200" dirty="0">
              <a:latin typeface="KaiTi"/>
              <a:ea typeface="KaiTi"/>
              <a:cs typeface="KaiTi"/>
            </a:endParaRPr>
          </a:p>
          <a:p>
            <a:pPr marL="24765" algn="l" rtl="0" eaLnBrk="0">
              <a:lnSpc>
                <a:spcPct val="90000"/>
              </a:lnSpc>
              <a:spcBef>
                <a:spcPts val="1443"/>
              </a:spcBef>
              <a:tabLst/>
            </a:pPr>
            <a:r>
              <a:rPr sz="1200" kern="0" spc="-10" dirty="0">
                <a:solidFill>
                  <a:srgbClr val="0101FF">
                    <a:alpha val="100000"/>
                  </a:srgbClr>
                </a:solidFill>
                <a:latin typeface="Times New Roman"/>
                <a:ea typeface="Times New Roman"/>
                <a:cs typeface="Times New Roman"/>
              </a:rPr>
              <a:t>11-2-1  </a:t>
            </a:r>
            <a:r>
              <a:rPr sz="1200" kern="0" spc="-10" dirty="0">
                <a:solidFill>
                  <a:srgbClr val="0101FF">
                    <a:alpha val="100000"/>
                  </a:srgbClr>
                </a:solidFill>
                <a:latin typeface="KaiTi"/>
                <a:ea typeface="KaiTi"/>
                <a:cs typeface="KaiTi"/>
              </a:rPr>
              <a:t>化学平衡状态的概念和特征</a:t>
            </a:r>
            <a:endParaRPr sz="1200" dirty="0">
              <a:latin typeface="KaiTi"/>
              <a:ea typeface="KaiTi"/>
              <a:cs typeface="KaiTi"/>
            </a:endParaRPr>
          </a:p>
          <a:p>
            <a:pPr marL="14605" indent="301625" algn="l" rtl="0" eaLnBrk="0">
              <a:lnSpc>
                <a:spcPct val="160000"/>
              </a:lnSpc>
              <a:spcBef>
                <a:spcPts val="102"/>
              </a:spcBef>
              <a:tabLst/>
            </a:pPr>
            <a:r>
              <a:rPr sz="1200" b="1" kern="0" spc="-20" dirty="0">
                <a:solidFill>
                  <a:srgbClr val="000000">
                    <a:alpha val="100000"/>
                  </a:srgbClr>
                </a:solidFill>
                <a:latin typeface="KaiTi"/>
                <a:ea typeface="KaiTi"/>
                <a:cs typeface="KaiTi"/>
              </a:rPr>
              <a:t>化学平衡状态的概念：</a:t>
            </a:r>
            <a:r>
              <a:rPr sz="1200" kern="0" spc="-20" dirty="0">
                <a:solidFill>
                  <a:srgbClr val="000000">
                    <a:alpha val="100000"/>
                  </a:srgbClr>
                </a:solidFill>
                <a:latin typeface="KaiTi"/>
                <a:ea typeface="KaiTi"/>
                <a:cs typeface="KaiTi"/>
              </a:rPr>
              <a:t>在一定条件下，当反应进行到一定程度时</a:t>
            </a:r>
            <a:r>
              <a:rPr sz="1200" kern="0" spc="-30" dirty="0">
                <a:solidFill>
                  <a:srgbClr val="000000">
                    <a:alpha val="100000"/>
                  </a:srgbClr>
                </a:solidFill>
                <a:latin typeface="KaiTi"/>
                <a:ea typeface="KaiTi"/>
                <a:cs typeface="KaiTi"/>
              </a:rPr>
              <a:t>，</a:t>
            </a:r>
            <a:r>
              <a:rPr sz="1200" u="sng" kern="0" spc="-30" dirty="0">
                <a:solidFill>
                  <a:srgbClr val="000000">
                    <a:alpha val="100000"/>
                  </a:srgbClr>
                </a:solidFill>
                <a:latin typeface="KaiTi"/>
                <a:ea typeface="KaiTi"/>
                <a:cs typeface="KaiTi"/>
              </a:rPr>
              <a:t>正反应速率</a:t>
            </a:r>
            <a:r>
              <a:rPr sz="1200" kern="0" spc="-30" dirty="0">
                <a:solidFill>
                  <a:srgbClr val="000000">
                    <a:alpha val="100000"/>
                  </a:srgbClr>
                </a:solidFill>
                <a:latin typeface="KaiTi"/>
                <a:ea typeface="KaiTi"/>
                <a:cs typeface="KaiTi"/>
              </a:rPr>
              <a:t>与</a:t>
            </a:r>
            <a:r>
              <a:rPr sz="1200" u="sng" kern="0" spc="-30" dirty="0">
                <a:solidFill>
                  <a:srgbClr val="000000">
                    <a:alpha val="100000"/>
                  </a:srgbClr>
                </a:solidFill>
                <a:latin typeface="KaiTi"/>
                <a:ea typeface="KaiTi"/>
                <a:cs typeface="KaiTi"/>
              </a:rPr>
              <a:t>逆反应</a:t>
            </a:r>
            <a:r>
              <a:rPr sz="1200" u="sng" kern="0" spc="-20" dirty="0">
                <a:solidFill>
                  <a:srgbClr val="000000">
                    <a:alpha val="100000"/>
                  </a:srgbClr>
                </a:solidFill>
                <a:latin typeface="KaiTi"/>
                <a:ea typeface="KaiTi"/>
                <a:cs typeface="KaiTi"/>
              </a:rPr>
              <a:t>速率</a:t>
            </a:r>
            <a:r>
              <a:rPr sz="1200" kern="0" spc="-20" dirty="0">
                <a:solidFill>
                  <a:srgbClr val="000000">
                    <a:alpha val="100000"/>
                  </a:srgbClr>
                </a:solidFill>
                <a:latin typeface="KaiTi"/>
                <a:ea typeface="KaiTi"/>
                <a:cs typeface="KaiTi"/>
              </a:rPr>
              <a:t>相等，反应物的</a:t>
            </a:r>
            <a:r>
              <a:rPr sz="1200" u="sng" kern="0" spc="-20" dirty="0">
                <a:solidFill>
                  <a:srgbClr val="000000">
                    <a:alpha val="100000"/>
                  </a:srgbClr>
                </a:solidFill>
                <a:latin typeface="KaiTi"/>
                <a:ea typeface="KaiTi"/>
                <a:cs typeface="KaiTi"/>
              </a:rPr>
              <a:t>浓度</a:t>
            </a:r>
            <a:r>
              <a:rPr sz="1200" kern="0" spc="-20" dirty="0">
                <a:solidFill>
                  <a:srgbClr val="000000">
                    <a:alpha val="100000"/>
                  </a:srgbClr>
                </a:solidFill>
                <a:latin typeface="KaiTi"/>
                <a:ea typeface="KaiTi"/>
                <a:cs typeface="KaiTi"/>
              </a:rPr>
              <a:t>和生成物的</a:t>
            </a:r>
            <a:r>
              <a:rPr sz="1200" u="sng" kern="0" spc="-20" dirty="0">
                <a:solidFill>
                  <a:srgbClr val="000000">
                    <a:alpha val="100000"/>
                  </a:srgbClr>
                </a:solidFill>
                <a:latin typeface="KaiTi"/>
                <a:ea typeface="KaiTi"/>
                <a:cs typeface="KaiTi"/>
              </a:rPr>
              <a:t>浓度</a:t>
            </a:r>
            <a:r>
              <a:rPr sz="1200" kern="0" spc="-20" dirty="0">
                <a:solidFill>
                  <a:srgbClr val="000000">
                    <a:alpha val="100000"/>
                  </a:srgbClr>
                </a:solidFill>
                <a:latin typeface="KaiTi"/>
                <a:ea typeface="KaiTi"/>
                <a:cs typeface="KaiTi"/>
              </a:rPr>
              <a:t>都不再改变，即体系的组成不随时间而改变</a:t>
            </a:r>
            <a:r>
              <a:rPr sz="1200" kern="0" spc="-30" dirty="0">
                <a:solidFill>
                  <a:srgbClr val="000000">
                    <a:alpha val="100000"/>
                  </a:srgbClr>
                </a:solidFill>
                <a:latin typeface="KaiTi"/>
                <a:ea typeface="KaiTi"/>
                <a:cs typeface="KaiTi"/>
              </a:rPr>
              <a:t>，这表</a:t>
            </a:r>
            <a:endParaRPr sz="1200" dirty="0">
              <a:latin typeface="KaiTi"/>
              <a:ea typeface="KaiTi"/>
              <a:cs typeface="KaiTi"/>
            </a:endParaRPr>
          </a:p>
          <a:p>
            <a:pPr marL="5412740" algn="l" rtl="0" eaLnBrk="0">
              <a:lnSpc>
                <a:spcPct val="71000"/>
              </a:lnSpc>
              <a:spcBef>
                <a:spcPts val="1156"/>
              </a:spcBef>
              <a:tabLst/>
            </a:pPr>
            <a:r>
              <a:rPr sz="600" kern="0" spc="40" dirty="0">
                <a:solidFill>
                  <a:srgbClr val="000000">
                    <a:alpha val="100000"/>
                  </a:srgbClr>
                </a:solidFill>
                <a:latin typeface="Times New Roman"/>
                <a:ea typeface="Times New Roman"/>
                <a:cs typeface="Times New Roman"/>
              </a:rPr>
              <a:t>huà</a:t>
            </a:r>
            <a:r>
              <a:rPr sz="600" kern="0" spc="20" dirty="0">
                <a:solidFill>
                  <a:srgbClr val="000000">
                    <a:alpha val="100000"/>
                  </a:srgbClr>
                </a:solidFill>
                <a:latin typeface="Times New Roman"/>
                <a:ea typeface="Times New Roman"/>
                <a:cs typeface="Times New Roman"/>
              </a:rPr>
              <a:t> </a:t>
            </a:r>
            <a:r>
              <a:rPr sz="600" kern="0" spc="40" dirty="0">
                <a:solidFill>
                  <a:srgbClr val="000000">
                    <a:alpha val="100000"/>
                  </a:srgbClr>
                </a:solidFill>
                <a:latin typeface="Times New Roman"/>
                <a:ea typeface="Times New Roman"/>
                <a:cs typeface="Times New Roman"/>
              </a:rPr>
              <a:t>xuépínghéng</a:t>
            </a:r>
            <a:endParaRPr sz="600" dirty="0">
              <a:latin typeface="Times New Roman"/>
              <a:ea typeface="Times New Roman"/>
              <a:cs typeface="Times New Roman"/>
            </a:endParaRPr>
          </a:p>
          <a:p>
            <a:pPr marL="26035" algn="l" rtl="0" eaLnBrk="0">
              <a:lnSpc>
                <a:spcPct val="86000"/>
              </a:lnSpc>
              <a:spcBef>
                <a:spcPts val="5"/>
              </a:spcBef>
              <a:tabLst/>
            </a:pPr>
            <a:r>
              <a:rPr sz="1200" kern="0" spc="10" dirty="0">
                <a:solidFill>
                  <a:srgbClr val="000000">
                    <a:alpha val="100000"/>
                  </a:srgbClr>
                </a:solidFill>
                <a:latin typeface="KaiTi"/>
                <a:ea typeface="KaiTi"/>
                <a:cs typeface="KaiTi"/>
              </a:rPr>
              <a:t>明该反应中物质的转化达到了</a:t>
            </a:r>
            <a:r>
              <a:rPr sz="1200" kern="0" spc="10"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KaiTi"/>
                <a:ea typeface="KaiTi"/>
                <a:cs typeface="KaiTi"/>
              </a:rPr>
              <a:t>限度</a:t>
            </a:r>
            <a:r>
              <a:rPr sz="1200" kern="0" spc="10"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KaiTi"/>
                <a:ea typeface="KaiTi"/>
                <a:cs typeface="KaiTi"/>
              </a:rPr>
              <a:t>，这时的状态我们称为化学平衡状态，简</a:t>
            </a:r>
            <a:r>
              <a:rPr sz="1200" kern="0" spc="0" dirty="0">
                <a:solidFill>
                  <a:srgbClr val="000000">
                    <a:alpha val="100000"/>
                  </a:srgbClr>
                </a:solidFill>
                <a:latin typeface="KaiTi"/>
                <a:ea typeface="KaiTi"/>
                <a:cs typeface="KaiTi"/>
              </a:rPr>
              <a:t>称化学平衡</a:t>
            </a:r>
            <a:endParaRPr sz="1200" dirty="0">
              <a:latin typeface="KaiTi"/>
              <a:ea typeface="KaiTi"/>
              <a:cs typeface="KaiTi"/>
            </a:endParaRPr>
          </a:p>
          <a:p>
            <a:pPr marL="19685" algn="l" rtl="0" eaLnBrk="0">
              <a:lnSpc>
                <a:spcPct val="78000"/>
              </a:lnSpc>
              <a:spcBef>
                <a:spcPts val="1423"/>
              </a:spcBef>
              <a:tabLst/>
            </a:pPr>
            <a:r>
              <a:rPr sz="1200" kern="0" spc="-10" dirty="0">
                <a:solidFill>
                  <a:srgbClr val="000000">
                    <a:alpha val="100000"/>
                  </a:srgbClr>
                </a:solidFill>
                <a:latin typeface="Times New Roman"/>
                <a:ea typeface="Times New Roman"/>
                <a:cs typeface="Times New Roman"/>
              </a:rPr>
              <a:t>[chemical equilibrium]</a:t>
            </a:r>
            <a:r>
              <a:rPr sz="1200" kern="0" spc="-10" dirty="0">
                <a:solidFill>
                  <a:srgbClr val="000000">
                    <a:alpha val="100000"/>
                  </a:srgbClr>
                </a:solidFill>
                <a:latin typeface="KaiTi"/>
                <a:ea typeface="KaiTi"/>
                <a:cs typeface="KaiTi"/>
              </a:rPr>
              <a:t>。</a:t>
            </a:r>
            <a:endParaRPr sz="1200" dirty="0">
              <a:latin typeface="KaiTi"/>
              <a:ea typeface="KaiTi"/>
              <a:cs typeface="KaiTi"/>
            </a:endParaRPr>
          </a:p>
          <a:p>
            <a:pPr marL="316865" algn="l" rtl="0" eaLnBrk="0">
              <a:lnSpc>
                <a:spcPct val="86000"/>
              </a:lnSpc>
              <a:spcBef>
                <a:spcPts val="1028"/>
              </a:spcBef>
              <a:tabLst/>
            </a:pPr>
            <a:r>
              <a:rPr sz="1200" kern="0" spc="0" dirty="0">
                <a:solidFill>
                  <a:srgbClr val="0101FF">
                    <a:alpha val="100000"/>
                  </a:srgbClr>
                </a:solidFill>
                <a:latin typeface="KaiTi"/>
                <a:ea typeface="KaiTi"/>
                <a:cs typeface="KaiTi"/>
              </a:rPr>
              <a:t>对于可逆反应来说，当处于化学平衡状态时，转化率、产率达到了</a:t>
            </a:r>
            <a:r>
              <a:rPr sz="1200" kern="0" spc="-10" dirty="0">
                <a:solidFill>
                  <a:srgbClr val="0101FF">
                    <a:alpha val="100000"/>
                  </a:srgbClr>
                </a:solidFill>
                <a:latin typeface="KaiTi"/>
                <a:ea typeface="KaiTi"/>
                <a:cs typeface="KaiTi"/>
              </a:rPr>
              <a:t>最大限度</a:t>
            </a:r>
            <a:r>
              <a:rPr sz="1200" kern="0" spc="-10" dirty="0">
                <a:solidFill>
                  <a:srgbClr val="000000">
                    <a:alpha val="100000"/>
                  </a:srgbClr>
                </a:solidFill>
                <a:latin typeface="KaiTi"/>
                <a:ea typeface="KaiTi"/>
                <a:cs typeface="KaiTi"/>
              </a:rPr>
              <a:t>。</a:t>
            </a:r>
            <a:endParaRPr sz="1200" dirty="0">
              <a:latin typeface="KaiTi"/>
              <a:ea typeface="KaiTi"/>
              <a:cs typeface="KaiTi"/>
            </a:endParaRPr>
          </a:p>
          <a:p>
            <a:pPr marL="316865" algn="l" rtl="0" eaLnBrk="0">
              <a:lnSpc>
                <a:spcPct val="86000"/>
              </a:lnSpc>
              <a:spcBef>
                <a:spcPts val="1104"/>
              </a:spcBef>
              <a:tabLst/>
            </a:pPr>
            <a:r>
              <a:rPr sz="1200" b="1" kern="0" spc="-50" dirty="0">
                <a:solidFill>
                  <a:srgbClr val="000000">
                    <a:alpha val="100000"/>
                  </a:srgbClr>
                </a:solidFill>
                <a:latin typeface="KaiTi"/>
                <a:ea typeface="KaiTi"/>
                <a:cs typeface="KaiTi"/>
              </a:rPr>
              <a:t>化学平衡状态的特征：</a:t>
            </a:r>
            <a:endParaRPr sz="1200" dirty="0">
              <a:latin typeface="KaiTi"/>
              <a:ea typeface="KaiTi"/>
              <a:cs typeface="KaiTi"/>
            </a:endParaRPr>
          </a:p>
          <a:p>
            <a:pPr marL="319405" algn="l" rtl="0" eaLnBrk="0">
              <a:lnSpc>
                <a:spcPct val="90000"/>
              </a:lnSpc>
              <a:spcBef>
                <a:spcPts val="1092"/>
              </a:spcBef>
              <a:tabLst/>
            </a:pPr>
            <a:r>
              <a:rPr sz="1200" b="1" kern="0" spc="-20" dirty="0">
                <a:solidFill>
                  <a:srgbClr val="000000">
                    <a:alpha val="100000"/>
                  </a:srgbClr>
                </a:solidFill>
                <a:latin typeface="Times New Roman"/>
                <a:ea typeface="Times New Roman"/>
                <a:cs typeface="Times New Roman"/>
              </a:rPr>
              <a:t>(1)  </a:t>
            </a:r>
            <a:r>
              <a:rPr sz="1200" b="1" kern="0" spc="-20" dirty="0">
                <a:solidFill>
                  <a:srgbClr val="000000">
                    <a:alpha val="100000"/>
                  </a:srgbClr>
                </a:solidFill>
                <a:latin typeface="KaiTi"/>
                <a:ea typeface="KaiTi"/>
                <a:cs typeface="KaiTi"/>
              </a:rPr>
              <a:t>逆：</a:t>
            </a:r>
            <a:r>
              <a:rPr sz="1200" kern="0" spc="-20" dirty="0">
                <a:solidFill>
                  <a:srgbClr val="000000">
                    <a:alpha val="100000"/>
                  </a:srgbClr>
                </a:solidFill>
                <a:latin typeface="KaiTi"/>
                <a:ea typeface="KaiTi"/>
                <a:cs typeface="KaiTi"/>
              </a:rPr>
              <a:t>化学平衡状态</a:t>
            </a:r>
            <a:r>
              <a:rPr sz="1200" kern="0" spc="-30" dirty="0">
                <a:solidFill>
                  <a:srgbClr val="000000">
                    <a:alpha val="100000"/>
                  </a:srgbClr>
                </a:solidFill>
                <a:latin typeface="KaiTi"/>
                <a:ea typeface="KaiTi"/>
                <a:cs typeface="KaiTi"/>
              </a:rPr>
              <a:t>研究的对象是</a:t>
            </a:r>
            <a:r>
              <a:rPr sz="1200" u="sng" kern="0" spc="-30" dirty="0">
                <a:solidFill>
                  <a:srgbClr val="000000">
                    <a:alpha val="100000"/>
                  </a:srgbClr>
                </a:solidFill>
                <a:latin typeface="KaiTi"/>
                <a:ea typeface="KaiTi"/>
                <a:cs typeface="KaiTi"/>
              </a:rPr>
              <a:t>可逆</a:t>
            </a:r>
            <a:r>
              <a:rPr sz="1200" kern="0" spc="-30" dirty="0">
                <a:solidFill>
                  <a:srgbClr val="000000">
                    <a:alpha val="100000"/>
                  </a:srgbClr>
                </a:solidFill>
                <a:latin typeface="KaiTi"/>
                <a:ea typeface="KaiTi"/>
                <a:cs typeface="KaiTi"/>
              </a:rPr>
              <a:t>反应；</a:t>
            </a:r>
            <a:endParaRPr sz="1200" dirty="0">
              <a:latin typeface="KaiTi"/>
              <a:ea typeface="KaiTi"/>
              <a:cs typeface="KaiTi"/>
            </a:endParaRPr>
          </a:p>
          <a:p>
            <a:pPr marL="319405" algn="l" rtl="0" eaLnBrk="0">
              <a:lnSpc>
                <a:spcPct val="90000"/>
              </a:lnSpc>
              <a:spcBef>
                <a:spcPts val="1044"/>
              </a:spcBef>
              <a:tabLst/>
            </a:pPr>
            <a:r>
              <a:rPr sz="1200" b="1" kern="0" spc="0" dirty="0">
                <a:solidFill>
                  <a:srgbClr val="000000">
                    <a:alpha val="100000"/>
                  </a:srgbClr>
                </a:solidFill>
                <a:latin typeface="Times New Roman"/>
                <a:ea typeface="Times New Roman"/>
                <a:cs typeface="Times New Roman"/>
              </a:rPr>
              <a:t>(2)  </a:t>
            </a:r>
            <a:r>
              <a:rPr sz="1200" b="1" kern="0" spc="0" dirty="0">
                <a:solidFill>
                  <a:srgbClr val="000000">
                    <a:alpha val="100000"/>
                  </a:srgbClr>
                </a:solidFill>
                <a:latin typeface="KaiTi"/>
                <a:ea typeface="KaiTi"/>
                <a:cs typeface="KaiTi"/>
              </a:rPr>
              <a:t>等：</a:t>
            </a:r>
            <a:r>
              <a:rPr sz="1200" kern="0" spc="0" dirty="0">
                <a:solidFill>
                  <a:srgbClr val="000000">
                    <a:alpha val="100000"/>
                  </a:srgbClr>
                </a:solidFill>
                <a:latin typeface="KaiTi"/>
                <a:ea typeface="KaiTi"/>
                <a:cs typeface="KaiTi"/>
              </a:rPr>
              <a:t>平衡时，同一物质的正、逆反应速</a:t>
            </a:r>
            <a:r>
              <a:rPr sz="1200" kern="0" spc="-10" dirty="0">
                <a:solidFill>
                  <a:srgbClr val="000000">
                    <a:alpha val="100000"/>
                  </a:srgbClr>
                </a:solidFill>
                <a:latin typeface="KaiTi"/>
                <a:ea typeface="KaiTi"/>
                <a:cs typeface="KaiTi"/>
              </a:rPr>
              <a:t>率相等，即：</a:t>
            </a:r>
            <a:r>
              <a:rPr sz="1200" i="1" kern="0" spc="-10" dirty="0">
                <a:solidFill>
                  <a:srgbClr val="000000">
                    <a:alpha val="100000"/>
                  </a:srgbClr>
                </a:solidFill>
                <a:latin typeface="Times New Roman"/>
                <a:ea typeface="Times New Roman"/>
                <a:cs typeface="Times New Roman"/>
              </a:rPr>
              <a:t>v </a:t>
            </a:r>
            <a:r>
              <a:rPr sz="900" kern="0" spc="-10" baseline="-5787" dirty="0">
                <a:solidFill>
                  <a:srgbClr val="000000">
                    <a:alpha val="100000"/>
                  </a:srgbClr>
                </a:solidFill>
                <a:latin typeface="KaiTi"/>
                <a:ea typeface="KaiTi"/>
                <a:cs typeface="KaiTi"/>
              </a:rPr>
              <a:t>正</a:t>
            </a:r>
            <a:r>
              <a:rPr sz="500" kern="0" spc="-90" dirty="0">
                <a:solidFill>
                  <a:srgbClr val="000000">
                    <a:alpha val="100000"/>
                  </a:srgbClr>
                </a:solidFill>
                <a:latin typeface="KaiTi"/>
                <a:ea typeface="KaiTi"/>
                <a:cs typeface="KaiTi"/>
              </a:rPr>
              <a:t> </a:t>
            </a:r>
            <a:r>
              <a:rPr sz="1200" kern="0" spc="-10" dirty="0">
                <a:solidFill>
                  <a:srgbClr val="000000">
                    <a:alpha val="100000"/>
                  </a:srgbClr>
                </a:solidFill>
                <a:latin typeface="KaiTi"/>
                <a:ea typeface="KaiTi"/>
                <a:cs typeface="KaiTi"/>
              </a:rPr>
              <a:t>＝</a:t>
            </a:r>
            <a:r>
              <a:rPr sz="1200" i="1" kern="0" spc="-10" dirty="0">
                <a:solidFill>
                  <a:srgbClr val="000000">
                    <a:alpha val="100000"/>
                  </a:srgbClr>
                </a:solidFill>
                <a:latin typeface="Times New Roman"/>
                <a:ea typeface="Times New Roman"/>
                <a:cs typeface="Times New Roman"/>
              </a:rPr>
              <a:t>v </a:t>
            </a:r>
            <a:r>
              <a:rPr sz="900" kern="0" spc="-10" baseline="-5787" dirty="0">
                <a:solidFill>
                  <a:srgbClr val="000000">
                    <a:alpha val="100000"/>
                  </a:srgbClr>
                </a:solidFill>
                <a:latin typeface="KaiTi"/>
                <a:ea typeface="KaiTi"/>
                <a:cs typeface="KaiTi"/>
              </a:rPr>
              <a:t>逆</a:t>
            </a:r>
            <a:r>
              <a:rPr sz="1200" kern="0" spc="-10" dirty="0">
                <a:solidFill>
                  <a:srgbClr val="000000">
                    <a:alpha val="100000"/>
                  </a:srgbClr>
                </a:solidFill>
                <a:latin typeface="Times New Roman"/>
                <a:ea typeface="Times New Roman"/>
                <a:cs typeface="Times New Roman"/>
              </a:rPr>
              <a:t>≠0(</a:t>
            </a:r>
            <a:r>
              <a:rPr sz="1200" kern="0" spc="-10" dirty="0">
                <a:solidFill>
                  <a:srgbClr val="000000">
                    <a:alpha val="100000"/>
                  </a:srgbClr>
                </a:solidFill>
                <a:latin typeface="KaiTi"/>
                <a:ea typeface="KaiTi"/>
                <a:cs typeface="KaiTi"/>
              </a:rPr>
              <a:t>实质</a:t>
            </a:r>
            <a:r>
              <a:rPr sz="1200" kern="0" spc="-10"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KaiTi"/>
                <a:ea typeface="KaiTi"/>
                <a:cs typeface="KaiTi"/>
              </a:rPr>
              <a:t>；</a:t>
            </a:r>
            <a:endParaRPr sz="1200" dirty="0">
              <a:latin typeface="KaiTi"/>
              <a:ea typeface="KaiTi"/>
              <a:cs typeface="KaiTi"/>
            </a:endParaRPr>
          </a:p>
          <a:p>
            <a:pPr marL="319405" algn="l" rtl="0" eaLnBrk="0">
              <a:lnSpc>
                <a:spcPct val="90000"/>
              </a:lnSpc>
              <a:spcBef>
                <a:spcPts val="1044"/>
              </a:spcBef>
              <a:tabLst/>
            </a:pPr>
            <a:r>
              <a:rPr sz="1200" b="1" kern="0" spc="-20" dirty="0">
                <a:solidFill>
                  <a:srgbClr val="000000">
                    <a:alpha val="100000"/>
                  </a:srgbClr>
                </a:solidFill>
                <a:latin typeface="Times New Roman"/>
                <a:ea typeface="Times New Roman"/>
                <a:cs typeface="Times New Roman"/>
              </a:rPr>
              <a:t>(3)  </a:t>
            </a:r>
            <a:r>
              <a:rPr sz="1200" b="1" kern="0" spc="-20" dirty="0">
                <a:solidFill>
                  <a:srgbClr val="000000">
                    <a:alpha val="100000"/>
                  </a:srgbClr>
                </a:solidFill>
                <a:latin typeface="KaiTi"/>
                <a:ea typeface="KaiTi"/>
                <a:cs typeface="KaiTi"/>
              </a:rPr>
              <a:t>动：</a:t>
            </a:r>
            <a:r>
              <a:rPr sz="1200" kern="0" spc="-20" dirty="0">
                <a:solidFill>
                  <a:srgbClr val="000000">
                    <a:alpha val="100000"/>
                  </a:srgbClr>
                </a:solidFill>
                <a:latin typeface="KaiTi"/>
                <a:ea typeface="KaiTi"/>
                <a:cs typeface="KaiTi"/>
              </a:rPr>
              <a:t>平衡时，反应仍在不断进行，是一种</a:t>
            </a:r>
            <a:r>
              <a:rPr sz="1200" u="sng" kern="0" spc="-20" dirty="0">
                <a:solidFill>
                  <a:srgbClr val="000000">
                    <a:alpha val="100000"/>
                  </a:srgbClr>
                </a:solidFill>
                <a:latin typeface="KaiTi"/>
                <a:ea typeface="KaiTi"/>
                <a:cs typeface="KaiTi"/>
              </a:rPr>
              <a:t>动态</a:t>
            </a:r>
            <a:r>
              <a:rPr sz="1200" kern="0" spc="-30" dirty="0">
                <a:solidFill>
                  <a:srgbClr val="000000">
                    <a:alpha val="100000"/>
                  </a:srgbClr>
                </a:solidFill>
                <a:latin typeface="KaiTi"/>
                <a:ea typeface="KaiTi"/>
                <a:cs typeface="KaiTi"/>
              </a:rPr>
              <a:t>平衡；</a:t>
            </a:r>
            <a:endParaRPr sz="1200" dirty="0">
              <a:latin typeface="KaiTi"/>
              <a:ea typeface="KaiTi"/>
              <a:cs typeface="KaiTi"/>
            </a:endParaRPr>
          </a:p>
          <a:p>
            <a:pPr marL="319405" algn="l" rtl="0" eaLnBrk="0">
              <a:lnSpc>
                <a:spcPct val="90000"/>
              </a:lnSpc>
              <a:spcBef>
                <a:spcPts val="1044"/>
              </a:spcBef>
              <a:tabLst/>
            </a:pPr>
            <a:r>
              <a:rPr sz="1200" b="1" kern="0" spc="-20" dirty="0">
                <a:solidFill>
                  <a:srgbClr val="000000">
                    <a:alpha val="100000"/>
                  </a:srgbClr>
                </a:solidFill>
                <a:latin typeface="Times New Roman"/>
                <a:ea typeface="Times New Roman"/>
                <a:cs typeface="Times New Roman"/>
              </a:rPr>
              <a:t>(4)  </a:t>
            </a:r>
            <a:r>
              <a:rPr sz="1200" b="1" kern="0" spc="-20" dirty="0">
                <a:solidFill>
                  <a:srgbClr val="000000">
                    <a:alpha val="100000"/>
                  </a:srgbClr>
                </a:solidFill>
                <a:latin typeface="KaiTi"/>
                <a:ea typeface="KaiTi"/>
                <a:cs typeface="KaiTi"/>
              </a:rPr>
              <a:t>定</a:t>
            </a:r>
            <a:r>
              <a:rPr sz="1200" kern="0" spc="-20" dirty="0">
                <a:solidFill>
                  <a:srgbClr val="000000">
                    <a:alpha val="100000"/>
                  </a:srgbClr>
                </a:solidFill>
                <a:latin typeface="KaiTi"/>
                <a:ea typeface="KaiTi"/>
                <a:cs typeface="KaiTi"/>
              </a:rPr>
              <a:t>：</a:t>
            </a:r>
            <a:r>
              <a:rPr sz="1200" b="1" kern="0" spc="-20" dirty="0">
                <a:solidFill>
                  <a:srgbClr val="000000">
                    <a:alpha val="100000"/>
                  </a:srgbClr>
                </a:solidFill>
                <a:latin typeface="KaiTi"/>
                <a:ea typeface="KaiTi"/>
                <a:cs typeface="KaiTi"/>
              </a:rPr>
              <a:t>平衡时，所有物</a:t>
            </a:r>
            <a:r>
              <a:rPr sz="1200" b="1" kern="0" spc="-30" dirty="0">
                <a:solidFill>
                  <a:srgbClr val="000000">
                    <a:alpha val="100000"/>
                  </a:srgbClr>
                </a:solidFill>
                <a:latin typeface="KaiTi"/>
                <a:ea typeface="KaiTi"/>
                <a:cs typeface="KaiTi"/>
              </a:rPr>
              <a:t>理量全部恒定；</a:t>
            </a:r>
            <a:endParaRPr sz="1200" dirty="0">
              <a:latin typeface="KaiTi"/>
              <a:ea typeface="KaiTi"/>
              <a:cs typeface="KaiTi"/>
            </a:endParaRPr>
          </a:p>
          <a:p>
            <a:pPr marL="19050" indent="300355" algn="l" rtl="0" eaLnBrk="0">
              <a:lnSpc>
                <a:spcPct val="128000"/>
              </a:lnSpc>
              <a:spcBef>
                <a:spcPts val="1047"/>
              </a:spcBef>
              <a:tabLst/>
            </a:pPr>
            <a:r>
              <a:rPr sz="1200" b="1" kern="0" spc="-10" dirty="0">
                <a:solidFill>
                  <a:srgbClr val="000000">
                    <a:alpha val="100000"/>
                  </a:srgbClr>
                </a:solidFill>
                <a:latin typeface="Times New Roman"/>
                <a:ea typeface="Times New Roman"/>
                <a:cs typeface="Times New Roman"/>
              </a:rPr>
              <a:t>(5)  </a:t>
            </a:r>
            <a:r>
              <a:rPr sz="1200" b="1" kern="0" spc="-10" dirty="0">
                <a:solidFill>
                  <a:srgbClr val="000000">
                    <a:alpha val="100000"/>
                  </a:srgbClr>
                </a:solidFill>
                <a:latin typeface="KaiTi"/>
                <a:ea typeface="KaiTi"/>
                <a:cs typeface="KaiTi"/>
              </a:rPr>
              <a:t>变：</a:t>
            </a:r>
            <a:r>
              <a:rPr sz="1200" kern="0" spc="-10" dirty="0">
                <a:solidFill>
                  <a:srgbClr val="000000">
                    <a:alpha val="100000"/>
                  </a:srgbClr>
                </a:solidFill>
                <a:latin typeface="KaiTi"/>
                <a:ea typeface="KaiTi"/>
                <a:cs typeface="KaiTi"/>
              </a:rPr>
              <a:t>外界条件改变时，平衡可能被破坏，并在新的条件下建立新的化学平</a:t>
            </a:r>
            <a:r>
              <a:rPr sz="1200" kern="0" spc="-20" dirty="0">
                <a:solidFill>
                  <a:srgbClr val="000000">
                    <a:alpha val="100000"/>
                  </a:srgbClr>
                </a:solidFill>
                <a:latin typeface="KaiTi"/>
                <a:ea typeface="KaiTi"/>
                <a:cs typeface="KaiTi"/>
              </a:rPr>
              <a:t>衡，即发</a:t>
            </a:r>
            <a:r>
              <a:rPr sz="1200" kern="0" spc="-30" dirty="0">
                <a:solidFill>
                  <a:srgbClr val="000000">
                    <a:alpha val="100000"/>
                  </a:srgbClr>
                </a:solidFill>
                <a:latin typeface="KaiTi"/>
                <a:ea typeface="KaiTi"/>
                <a:cs typeface="KaiTi"/>
              </a:rPr>
              <a:t>生化学平衡移动。</a:t>
            </a:r>
            <a:endParaRPr sz="1200" dirty="0">
              <a:latin typeface="KaiTi"/>
              <a:ea typeface="KaiTi"/>
              <a:cs typeface="KaiTi"/>
            </a:endParaRPr>
          </a:p>
          <a:p>
            <a:pPr marL="24765" algn="l" rtl="0" eaLnBrk="0">
              <a:lnSpc>
                <a:spcPct val="90000"/>
              </a:lnSpc>
              <a:spcBef>
                <a:spcPts val="994"/>
              </a:spcBef>
              <a:tabLst/>
            </a:pPr>
            <a:r>
              <a:rPr sz="1200" kern="0" spc="-10" dirty="0">
                <a:solidFill>
                  <a:srgbClr val="0101FF">
                    <a:alpha val="100000"/>
                  </a:srgbClr>
                </a:solidFill>
                <a:latin typeface="Times New Roman"/>
                <a:ea typeface="Times New Roman"/>
                <a:cs typeface="Times New Roman"/>
              </a:rPr>
              <a:t>11-2-2  </a:t>
            </a:r>
            <a:r>
              <a:rPr sz="1200" kern="0" spc="-10" dirty="0">
                <a:solidFill>
                  <a:srgbClr val="0101FF">
                    <a:alpha val="100000"/>
                  </a:srgbClr>
                </a:solidFill>
                <a:latin typeface="KaiTi"/>
                <a:ea typeface="KaiTi"/>
                <a:cs typeface="KaiTi"/>
              </a:rPr>
              <a:t>化学平衡状态的判断方法</a:t>
            </a:r>
            <a:endParaRPr sz="1200" dirty="0">
              <a:latin typeface="KaiTi"/>
              <a:ea typeface="KaiTi"/>
              <a:cs typeface="KaiTi"/>
            </a:endParaRPr>
          </a:p>
          <a:p>
            <a:pPr marL="320675" algn="l" rtl="0" eaLnBrk="0">
              <a:lnSpc>
                <a:spcPct val="89000"/>
              </a:lnSpc>
              <a:spcBef>
                <a:spcPts val="1483"/>
              </a:spcBef>
              <a:tabLst/>
            </a:pPr>
            <a:r>
              <a:rPr sz="1200" b="1" kern="0" spc="0" dirty="0">
                <a:solidFill>
                  <a:srgbClr val="000000">
                    <a:alpha val="100000"/>
                  </a:srgbClr>
                </a:solidFill>
                <a:latin typeface="KaiTi"/>
                <a:ea typeface="KaiTi"/>
                <a:cs typeface="KaiTi"/>
              </a:rPr>
              <a:t>直接标志</a:t>
            </a:r>
            <a:r>
              <a:rPr sz="1200" b="1" kern="0" spc="0" dirty="0">
                <a:solidFill>
                  <a:srgbClr val="000000">
                    <a:alpha val="100000"/>
                  </a:srgbClr>
                </a:solidFill>
                <a:latin typeface="Times New Roman"/>
                <a:ea typeface="Times New Roman"/>
                <a:cs typeface="Times New Roman"/>
              </a:rPr>
              <a:t>——“</a:t>
            </a:r>
            <a:r>
              <a:rPr sz="1200" b="1" kern="0" spc="0" dirty="0">
                <a:solidFill>
                  <a:srgbClr val="000000">
                    <a:alpha val="100000"/>
                  </a:srgbClr>
                </a:solidFill>
                <a:latin typeface="KaiTi"/>
                <a:ea typeface="KaiTi"/>
                <a:cs typeface="KaiTi"/>
              </a:rPr>
              <a:t>正逆反</a:t>
            </a:r>
            <a:r>
              <a:rPr sz="1200" b="1" kern="0" spc="-10" dirty="0">
                <a:solidFill>
                  <a:srgbClr val="000000">
                    <a:alpha val="100000"/>
                  </a:srgbClr>
                </a:solidFill>
                <a:latin typeface="KaiTi"/>
                <a:ea typeface="KaiTi"/>
                <a:cs typeface="KaiTi"/>
              </a:rPr>
              <a:t>应速率相等</a:t>
            </a:r>
            <a:r>
              <a:rPr sz="1200" b="1" kern="0" spc="-10" dirty="0">
                <a:solidFill>
                  <a:srgbClr val="000000">
                    <a:alpha val="100000"/>
                  </a:srgbClr>
                </a:solidFill>
                <a:latin typeface="Times New Roman"/>
                <a:ea typeface="Times New Roman"/>
                <a:cs typeface="Times New Roman"/>
              </a:rPr>
              <a:t>”</a:t>
            </a:r>
            <a:r>
              <a:rPr sz="1200" b="1" kern="0" spc="630" dirty="0">
                <a:solidFill>
                  <a:srgbClr val="000000">
                    <a:alpha val="100000"/>
                  </a:srgbClr>
                </a:solidFill>
                <a:latin typeface="Segoe UI Symbol"/>
                <a:ea typeface="Segoe UI Symbol"/>
                <a:cs typeface="Segoe UI Symbol"/>
              </a:rPr>
              <a:t>**</a:t>
            </a:r>
            <a:endParaRPr sz="1200" dirty="0">
              <a:latin typeface="Segoe UI Symbol"/>
              <a:ea typeface="Segoe UI Symbol"/>
              <a:cs typeface="Segoe UI Symbol"/>
            </a:endParaRPr>
          </a:p>
          <a:p>
            <a:pPr marL="335280" algn="l" rtl="0" eaLnBrk="0">
              <a:lnSpc>
                <a:spcPct val="85000"/>
              </a:lnSpc>
              <a:spcBef>
                <a:spcPts val="1400"/>
              </a:spcBef>
              <a:tabLst/>
            </a:pPr>
            <a:r>
              <a:rPr sz="1200" b="1" kern="0" spc="-20" dirty="0">
                <a:solidFill>
                  <a:srgbClr val="000000">
                    <a:alpha val="100000"/>
                  </a:srgbClr>
                </a:solidFill>
                <a:latin typeface="KaiTi"/>
                <a:ea typeface="KaiTi"/>
                <a:cs typeface="KaiTi"/>
              </a:rPr>
              <a:t>间接标志</a:t>
            </a:r>
            <a:r>
              <a:rPr sz="1200" b="1" kern="0" spc="-20" dirty="0">
                <a:solidFill>
                  <a:srgbClr val="000000">
                    <a:alpha val="100000"/>
                  </a:srgbClr>
                </a:solidFill>
                <a:latin typeface="Times New Roman"/>
                <a:ea typeface="Times New Roman"/>
                <a:cs typeface="Times New Roman"/>
              </a:rPr>
              <a:t>——“</a:t>
            </a:r>
            <a:r>
              <a:rPr sz="1200" b="1" kern="0" spc="-20" dirty="0">
                <a:solidFill>
                  <a:srgbClr val="000000">
                    <a:alpha val="100000"/>
                  </a:srgbClr>
                </a:solidFill>
                <a:latin typeface="KaiTi"/>
                <a:ea typeface="KaiTi"/>
                <a:cs typeface="KaiTi"/>
              </a:rPr>
              <a:t>变量不变</a:t>
            </a:r>
            <a:r>
              <a:rPr sz="1200" b="1" kern="0" spc="-20" dirty="0">
                <a:solidFill>
                  <a:srgbClr val="000000">
                    <a:alpha val="100000"/>
                  </a:srgbClr>
                </a:solidFill>
                <a:latin typeface="Times New Roman"/>
                <a:ea typeface="Times New Roman"/>
                <a:cs typeface="Times New Roman"/>
              </a:rPr>
              <a:t>”</a:t>
            </a:r>
            <a:endParaRPr sz="1200" dirty="0">
              <a:latin typeface="Times New Roman"/>
              <a:ea typeface="Times New Roman"/>
              <a:cs typeface="Times New Roman"/>
            </a:endParaRPr>
          </a:p>
          <a:p>
            <a:pPr algn="l" rtl="0" eaLnBrk="0">
              <a:lnSpc>
                <a:spcPct val="119000"/>
              </a:lnSpc>
              <a:tabLst/>
            </a:pPr>
            <a:endParaRPr sz="500" dirty="0">
              <a:latin typeface="Arial"/>
              <a:ea typeface="Arial"/>
              <a:cs typeface="Arial"/>
            </a:endParaRPr>
          </a:p>
          <a:p>
            <a:pPr marL="24765" algn="l" rtl="0" eaLnBrk="0">
              <a:lnSpc>
                <a:spcPct val="90000"/>
              </a:lnSpc>
              <a:spcBef>
                <a:spcPts val="6"/>
              </a:spcBef>
              <a:tabLst/>
            </a:pPr>
            <a:r>
              <a:rPr sz="1200" kern="0" spc="-10" dirty="0">
                <a:solidFill>
                  <a:srgbClr val="0101FF">
                    <a:alpha val="100000"/>
                  </a:srgbClr>
                </a:solidFill>
                <a:latin typeface="Times New Roman"/>
                <a:ea typeface="Times New Roman"/>
                <a:cs typeface="Times New Roman"/>
              </a:rPr>
              <a:t>10-2-3  </a:t>
            </a:r>
            <a:r>
              <a:rPr sz="1200" kern="0" spc="-10" dirty="0">
                <a:solidFill>
                  <a:srgbClr val="0101FF">
                    <a:alpha val="100000"/>
                  </a:srgbClr>
                </a:solidFill>
                <a:latin typeface="KaiTi"/>
                <a:ea typeface="KaiTi"/>
                <a:cs typeface="KaiTi"/>
              </a:rPr>
              <a:t>影</a:t>
            </a:r>
            <a:r>
              <a:rPr sz="1200" kern="0" spc="-20" dirty="0">
                <a:solidFill>
                  <a:srgbClr val="0101FF">
                    <a:alpha val="100000"/>
                  </a:srgbClr>
                </a:solidFill>
                <a:latin typeface="KaiTi"/>
                <a:ea typeface="KaiTi"/>
                <a:cs typeface="KaiTi"/>
              </a:rPr>
              <a:t>响因素</a:t>
            </a:r>
            <a:endParaRPr sz="1200" dirty="0">
              <a:latin typeface="KaiTi"/>
              <a:ea typeface="KaiTi"/>
              <a:cs typeface="KaiTi"/>
            </a:endParaRPr>
          </a:p>
        </p:txBody>
      </p:sp>
      <p:pic>
        <p:nvPicPr>
          <p:cNvPr id="948" name="picture 948"/>
          <p:cNvPicPr>
            <a:picLocks noChangeAspect="1"/>
          </p:cNvPicPr>
          <p:nvPr/>
        </p:nvPicPr>
        <p:blipFill>
          <a:blip r:embed="rId2"/>
          <a:stretch>
            <a:fillRect/>
          </a:stretch>
        </p:blipFill>
        <p:spPr>
          <a:xfrm rot="21600000">
            <a:off x="2372312" y="1021564"/>
            <a:ext cx="5121069" cy="1531100"/>
          </a:xfrm>
          <a:prstGeom prst="rect">
            <a:avLst/>
          </a:prstGeom>
        </p:spPr>
      </p:pic>
      <p:graphicFrame>
        <p:nvGraphicFramePr>
          <p:cNvPr id="950" name="table 950"/>
          <p:cNvGraphicFramePr>
            <a:graphicFrameLocks noGrp="1"/>
          </p:cNvGraphicFramePr>
          <p:nvPr/>
        </p:nvGraphicFramePr>
        <p:xfrm>
          <a:off x="2373935" y="8506714"/>
          <a:ext cx="5944235" cy="923289"/>
        </p:xfrm>
        <a:graphic>
          <a:graphicData uri="http://schemas.openxmlformats.org/drawingml/2006/table">
            <a:tbl>
              <a:tblPr/>
              <a:tblGrid>
                <a:gridCol w="541020"/>
                <a:gridCol w="1155700"/>
                <a:gridCol w="1543685"/>
                <a:gridCol w="2703830"/>
              </a:tblGrid>
              <a:tr h="518160">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2">
                  <a:txBody>
                    <a:bodyPr/>
                    <a:lstStyle/>
                    <a:p>
                      <a:pPr algn="l" rtl="0" eaLnBrk="0">
                        <a:lnSpc>
                          <a:spcPct val="112000"/>
                        </a:lnSpc>
                        <a:tabLst/>
                      </a:pPr>
                      <a:endParaRPr sz="500" dirty="0">
                        <a:latin typeface="Arial"/>
                        <a:ea typeface="Arial"/>
                        <a:cs typeface="Arial"/>
                      </a:endParaRPr>
                    </a:p>
                    <a:p>
                      <a:pPr marL="976630" algn="l" rtl="0" eaLnBrk="0">
                        <a:lnSpc>
                          <a:spcPct val="85000"/>
                        </a:lnSpc>
                        <a:spcBef>
                          <a:spcPts val="5"/>
                        </a:spcBef>
                        <a:tabLst/>
                      </a:pPr>
                      <a:r>
                        <a:rPr sz="1200" b="1" kern="0" spc="-20" dirty="0">
                          <a:solidFill>
                            <a:srgbClr val="000000">
                              <a:alpha val="100000"/>
                            </a:srgbClr>
                          </a:solidFill>
                          <a:latin typeface="KaiTi"/>
                          <a:ea typeface="KaiTi"/>
                          <a:cs typeface="KaiTi"/>
                        </a:rPr>
                        <a:t>条件的改变</a:t>
                      </a:r>
                      <a:endParaRPr sz="1200" dirty="0">
                        <a:latin typeface="KaiTi"/>
                        <a:ea typeface="KaiTi"/>
                        <a:cs typeface="KaiTi"/>
                      </a:endParaRPr>
                    </a:p>
                    <a:p>
                      <a:pPr marL="676910" algn="l" rtl="0" eaLnBrk="0">
                        <a:lnSpc>
                          <a:spcPct val="85000"/>
                        </a:lnSpc>
                        <a:spcBef>
                          <a:spcPts val="336"/>
                        </a:spcBef>
                        <a:tabLst/>
                      </a:pPr>
                      <a:r>
                        <a:rPr sz="1200" b="1" kern="0" spc="-110" dirty="0">
                          <a:solidFill>
                            <a:srgbClr val="000000">
                              <a:alpha val="100000"/>
                            </a:srgbClr>
                          </a:solidFill>
                          <a:latin typeface="KaiTi"/>
                          <a:ea typeface="KaiTi"/>
                          <a:cs typeface="KaiTi"/>
                        </a:rPr>
                        <a:t>（假设其他条件不变</a:t>
                      </a:r>
                      <a:r>
                        <a:rPr sz="1200" b="1" kern="0" spc="-120" dirty="0">
                          <a:solidFill>
                            <a:srgbClr val="000000">
                              <a:alpha val="100000"/>
                            </a:srgbClr>
                          </a:solidFill>
                          <a:latin typeface="KaiTi"/>
                          <a:ea typeface="KaiTi"/>
                          <a:cs typeface="KaiTi"/>
                        </a:rPr>
                        <a:t>）</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21000"/>
                        </a:lnSpc>
                        <a:tabLst/>
                      </a:pPr>
                      <a:endParaRPr sz="1000" dirty="0">
                        <a:latin typeface="Arial"/>
                        <a:ea typeface="Arial"/>
                        <a:cs typeface="Arial"/>
                      </a:endParaRPr>
                    </a:p>
                    <a:p>
                      <a:pPr marL="817245" algn="l" rtl="0" eaLnBrk="0">
                        <a:lnSpc>
                          <a:spcPct val="86000"/>
                        </a:lnSpc>
                        <a:spcBef>
                          <a:spcPts val="5"/>
                        </a:spcBef>
                        <a:tabLst/>
                      </a:pPr>
                      <a:r>
                        <a:rPr sz="1200" b="1" kern="0" spc="-10" dirty="0">
                          <a:solidFill>
                            <a:srgbClr val="000000">
                              <a:alpha val="100000"/>
                            </a:srgbClr>
                          </a:solidFill>
                          <a:latin typeface="KaiTi"/>
                          <a:ea typeface="KaiTi"/>
                          <a:cs typeface="KaiTi"/>
                        </a:rPr>
                        <a:t>化学平衡的移动</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405130">
                <a:tc>
                  <a:txBody>
                    <a:bodyPr/>
                    <a:lstStyle/>
                    <a:p>
                      <a:pPr algn="l" rtl="0" eaLnBrk="0">
                        <a:lnSpc>
                          <a:spcPct val="108000"/>
                        </a:lnSpc>
                        <a:tabLst/>
                      </a:pPr>
                      <a:endParaRPr sz="900" dirty="0">
                        <a:latin typeface="Arial"/>
                        <a:ea typeface="Arial"/>
                        <a:cs typeface="Arial"/>
                      </a:endParaRPr>
                    </a:p>
                    <a:p>
                      <a:pPr marL="250825" algn="l" rtl="0" eaLnBrk="0">
                        <a:lnSpc>
                          <a:spcPct val="76000"/>
                        </a:lnSpc>
                        <a:spcBef>
                          <a:spcPts val="3"/>
                        </a:spcBef>
                        <a:tabLst/>
                      </a:pPr>
                      <a:r>
                        <a:rPr sz="1200" kern="0" spc="-10" dirty="0">
                          <a:solidFill>
                            <a:srgbClr val="000000">
                              <a:alpha val="100000"/>
                            </a:srgbClr>
                          </a:solidFill>
                          <a:latin typeface="Times New Roman"/>
                          <a:ea typeface="Times New Roman"/>
                          <a:cs typeface="Times New Roman"/>
                        </a:rPr>
                        <a:t>1</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3000"/>
                        </a:lnSpc>
                        <a:tabLst/>
                      </a:pPr>
                      <a:endParaRPr sz="800" dirty="0">
                        <a:latin typeface="Arial"/>
                        <a:ea typeface="Arial"/>
                        <a:cs typeface="Arial"/>
                      </a:endParaRPr>
                    </a:p>
                    <a:p>
                      <a:pPr marL="440055" algn="l" rtl="0" eaLnBrk="0">
                        <a:lnSpc>
                          <a:spcPct val="84000"/>
                        </a:lnSpc>
                        <a:spcBef>
                          <a:spcPts val="1"/>
                        </a:spcBef>
                        <a:tabLst/>
                      </a:pPr>
                      <a:r>
                        <a:rPr sz="1200" kern="0" spc="-40" dirty="0">
                          <a:solidFill>
                            <a:srgbClr val="000000">
                              <a:alpha val="100000"/>
                            </a:srgbClr>
                          </a:solidFill>
                          <a:latin typeface="KaiTi"/>
                          <a:ea typeface="KaiTi"/>
                          <a:cs typeface="KaiTi"/>
                        </a:rPr>
                        <a:t>浓度</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48915"/>
                        </a:lnSpc>
                        <a:tabLst/>
                      </a:pPr>
                      <a:endParaRPr sz="100" dirty="0">
                        <a:latin typeface="Arial"/>
                        <a:ea typeface="Arial"/>
                        <a:cs typeface="Arial"/>
                      </a:endParaRPr>
                    </a:p>
                    <a:p>
                      <a:pPr marL="332740" indent="-239395" algn="l" rtl="0" eaLnBrk="0">
                        <a:lnSpc>
                          <a:spcPct val="107000"/>
                        </a:lnSpc>
                        <a:tabLst/>
                      </a:pPr>
                      <a:r>
                        <a:rPr sz="1200" kern="0" spc="-10" dirty="0">
                          <a:solidFill>
                            <a:srgbClr val="000000">
                              <a:alpha val="100000"/>
                            </a:srgbClr>
                          </a:solidFill>
                          <a:latin typeface="KaiTi"/>
                          <a:ea typeface="KaiTi"/>
                          <a:cs typeface="KaiTi"/>
                        </a:rPr>
                        <a:t>增大反应物浓度或减</a:t>
                      </a:r>
                      <a:r>
                        <a:rPr sz="1200" kern="0" spc="-30" dirty="0">
                          <a:solidFill>
                            <a:srgbClr val="000000">
                              <a:alpha val="100000"/>
                            </a:srgbClr>
                          </a:solidFill>
                          <a:latin typeface="KaiTi"/>
                          <a:ea typeface="KaiTi"/>
                          <a:cs typeface="KaiTi"/>
                        </a:rPr>
                        <a:t>小生成物浓度</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2000"/>
                        </a:lnSpc>
                        <a:tabLst/>
                      </a:pPr>
                      <a:endParaRPr sz="800" dirty="0">
                        <a:latin typeface="Arial"/>
                        <a:ea typeface="Arial"/>
                        <a:cs typeface="Arial"/>
                      </a:endParaRPr>
                    </a:p>
                    <a:p>
                      <a:pPr algn="l" rtl="0" eaLnBrk="0">
                        <a:lnSpc>
                          <a:spcPct val="7890"/>
                        </a:lnSpc>
                        <a:tabLst/>
                      </a:pPr>
                      <a:endParaRPr sz="100" dirty="0">
                        <a:latin typeface="Arial"/>
                        <a:ea typeface="Arial"/>
                        <a:cs typeface="Arial"/>
                      </a:endParaRPr>
                    </a:p>
                    <a:p>
                      <a:pPr marL="439419" algn="l" rtl="0" eaLnBrk="0">
                        <a:lnSpc>
                          <a:spcPct val="86000"/>
                        </a:lnSpc>
                        <a:tabLst/>
                      </a:pPr>
                      <a:r>
                        <a:rPr sz="1200" kern="0" spc="-10" dirty="0">
                          <a:solidFill>
                            <a:srgbClr val="000000">
                              <a:alpha val="100000"/>
                            </a:srgbClr>
                          </a:solidFill>
                          <a:latin typeface="KaiTi"/>
                          <a:ea typeface="KaiTi"/>
                          <a:cs typeface="KaiTi"/>
                        </a:rPr>
                        <a:t>化学平衡向正反应方向移动</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bl>
          </a:graphicData>
        </a:graphic>
      </p:graphicFrame>
      <p:sp>
        <p:nvSpPr>
          <p:cNvPr id="952" name="textbox 952"/>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954" name="path 954"/>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956" name="textbox 956"/>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20" dirty="0">
                <a:solidFill>
                  <a:srgbClr val="000000">
                    <a:alpha val="100000"/>
                  </a:srgbClr>
                </a:solidFill>
                <a:latin typeface="Times New Roman"/>
                <a:ea typeface="Times New Roman"/>
                <a:cs typeface="Times New Roman"/>
              </a:rPr>
              <a:t>-</a:t>
            </a:r>
            <a:r>
              <a:rPr sz="900" kern="0" spc="3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37</a:t>
            </a:r>
            <a:r>
              <a:rPr sz="900" kern="0" spc="4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58" name="table 958"/>
          <p:cNvGraphicFramePr>
            <a:graphicFrameLocks noGrp="1"/>
          </p:cNvGraphicFramePr>
          <p:nvPr/>
        </p:nvGraphicFramePr>
        <p:xfrm>
          <a:off x="2373935" y="914400"/>
          <a:ext cx="5944235" cy="2719070"/>
        </p:xfrm>
        <a:graphic>
          <a:graphicData uri="http://schemas.openxmlformats.org/drawingml/2006/table">
            <a:tbl>
              <a:tblPr/>
              <a:tblGrid>
                <a:gridCol w="541020"/>
                <a:gridCol w="1155700"/>
                <a:gridCol w="1543685"/>
                <a:gridCol w="2703830"/>
              </a:tblGrid>
              <a:tr h="405765">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53083"/>
                        </a:lnSpc>
                        <a:tabLst/>
                      </a:pPr>
                      <a:endParaRPr sz="100" dirty="0">
                        <a:latin typeface="Arial"/>
                        <a:ea typeface="Arial"/>
                        <a:cs typeface="Arial"/>
                      </a:endParaRPr>
                    </a:p>
                    <a:p>
                      <a:pPr marL="333375" indent="-236855" algn="l" rtl="0" eaLnBrk="0">
                        <a:lnSpc>
                          <a:spcPct val="107000"/>
                        </a:lnSpc>
                        <a:tabLst/>
                      </a:pPr>
                      <a:r>
                        <a:rPr sz="1200" kern="0" spc="-10" dirty="0">
                          <a:solidFill>
                            <a:srgbClr val="000000">
                              <a:alpha val="100000"/>
                            </a:srgbClr>
                          </a:solidFill>
                          <a:latin typeface="KaiTi"/>
                          <a:ea typeface="KaiTi"/>
                          <a:cs typeface="KaiTi"/>
                        </a:rPr>
                        <a:t>减小反应物浓度或增</a:t>
                      </a:r>
                      <a:r>
                        <a:rPr sz="1200" kern="0" spc="-30" dirty="0">
                          <a:solidFill>
                            <a:srgbClr val="000000">
                              <a:alpha val="100000"/>
                            </a:srgbClr>
                          </a:solidFill>
                          <a:latin typeface="KaiTi"/>
                          <a:ea typeface="KaiTi"/>
                          <a:cs typeface="KaiTi"/>
                        </a:rPr>
                        <a:t>大生成物浓度</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5000"/>
                        </a:lnSpc>
                        <a:tabLst/>
                      </a:pPr>
                      <a:endParaRPr sz="800" dirty="0">
                        <a:latin typeface="Arial"/>
                        <a:ea typeface="Arial"/>
                        <a:cs typeface="Arial"/>
                      </a:endParaRPr>
                    </a:p>
                    <a:p>
                      <a:pPr marL="439419" algn="l" rtl="0" eaLnBrk="0">
                        <a:lnSpc>
                          <a:spcPct val="86000"/>
                        </a:lnSpc>
                        <a:spcBef>
                          <a:spcPts val="7"/>
                        </a:spcBef>
                        <a:tabLst/>
                      </a:pPr>
                      <a:r>
                        <a:rPr sz="1200" kern="0" spc="-10" dirty="0">
                          <a:solidFill>
                            <a:srgbClr val="000000">
                              <a:alpha val="100000"/>
                            </a:srgbClr>
                          </a:solidFill>
                          <a:latin typeface="KaiTi"/>
                          <a:ea typeface="KaiTi"/>
                          <a:cs typeface="KaiTi"/>
                        </a:rPr>
                        <a:t>化学平衡向逆反应方向移动</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65760">
                <a:tc rowSpan="2">
                  <a:txBody>
                    <a:bodyPr/>
                    <a:lstStyle/>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marL="236220" algn="l" rtl="0" eaLnBrk="0">
                        <a:lnSpc>
                          <a:spcPct val="76000"/>
                        </a:lnSpc>
                        <a:spcBef>
                          <a:spcPts val="4"/>
                        </a:spcBef>
                        <a:tabLst/>
                      </a:pPr>
                      <a:r>
                        <a:rPr sz="1200" kern="0" spc="-10" dirty="0">
                          <a:solidFill>
                            <a:srgbClr val="000000">
                              <a:alpha val="100000"/>
                            </a:srgbClr>
                          </a:solidFill>
                          <a:latin typeface="Times New Roman"/>
                          <a:ea typeface="Times New Roman"/>
                          <a:cs typeface="Times New Roman"/>
                        </a:rPr>
                        <a:t>2</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rowSpan="2">
                  <a:txBody>
                    <a:bodyPr/>
                    <a:lstStyle/>
                    <a:p>
                      <a:pPr algn="l" rtl="0" eaLnBrk="0">
                        <a:lnSpc>
                          <a:spcPct val="111000"/>
                        </a:lnSpc>
                        <a:tabLst/>
                      </a:pPr>
                      <a:endParaRPr sz="1000" dirty="0">
                        <a:latin typeface="Arial"/>
                        <a:ea typeface="Arial"/>
                        <a:cs typeface="Arial"/>
                      </a:endParaRPr>
                    </a:p>
                    <a:p>
                      <a:pPr algn="l" rtl="0" eaLnBrk="0">
                        <a:lnSpc>
                          <a:spcPct val="7024"/>
                        </a:lnSpc>
                        <a:tabLst/>
                      </a:pPr>
                      <a:endParaRPr sz="100" dirty="0">
                        <a:latin typeface="Arial"/>
                        <a:ea typeface="Arial"/>
                        <a:cs typeface="Arial"/>
                      </a:endParaRPr>
                    </a:p>
                    <a:p>
                      <a:pPr marL="127000" indent="-5715" algn="l" rtl="0" eaLnBrk="0">
                        <a:lnSpc>
                          <a:spcPct val="107000"/>
                        </a:lnSpc>
                        <a:tabLst/>
                      </a:pPr>
                      <a:r>
                        <a:rPr sz="1200" kern="0" spc="-10" dirty="0">
                          <a:solidFill>
                            <a:srgbClr val="000000">
                              <a:alpha val="100000"/>
                            </a:srgbClr>
                          </a:solidFill>
                          <a:latin typeface="KaiTi"/>
                          <a:ea typeface="KaiTi"/>
                          <a:cs typeface="KaiTi"/>
                        </a:rPr>
                        <a:t>压强（有气体</a:t>
                      </a:r>
                      <a:r>
                        <a:rPr sz="1200" kern="0" spc="-30" dirty="0">
                          <a:solidFill>
                            <a:srgbClr val="000000">
                              <a:alpha val="100000"/>
                            </a:srgbClr>
                          </a:solidFill>
                          <a:latin typeface="KaiTi"/>
                          <a:ea typeface="KaiTi"/>
                          <a:cs typeface="KaiTi"/>
                        </a:rPr>
                        <a:t>存在的反应）</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6000"/>
                        </a:lnSpc>
                        <a:tabLst/>
                      </a:pPr>
                      <a:endParaRPr sz="600" dirty="0">
                        <a:latin typeface="Arial"/>
                        <a:ea typeface="Arial"/>
                        <a:cs typeface="Arial"/>
                      </a:endParaRPr>
                    </a:p>
                    <a:p>
                      <a:pPr marL="474344" algn="l" rtl="0" eaLnBrk="0">
                        <a:lnSpc>
                          <a:spcPct val="85000"/>
                        </a:lnSpc>
                        <a:spcBef>
                          <a:spcPts val="4"/>
                        </a:spcBef>
                        <a:tabLst/>
                      </a:pPr>
                      <a:r>
                        <a:rPr sz="1200" kern="0" spc="-20" dirty="0">
                          <a:solidFill>
                            <a:srgbClr val="000000">
                              <a:alpha val="100000"/>
                            </a:srgbClr>
                          </a:solidFill>
                          <a:latin typeface="KaiTi"/>
                          <a:ea typeface="KaiTi"/>
                          <a:cs typeface="KaiTi"/>
                        </a:rPr>
                        <a:t>增大压强</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700" dirty="0">
                        <a:latin typeface="Arial"/>
                        <a:ea typeface="Arial"/>
                        <a:cs typeface="Arial"/>
                      </a:endParaRPr>
                    </a:p>
                    <a:p>
                      <a:pPr marL="134620" algn="l" rtl="0" eaLnBrk="0">
                        <a:lnSpc>
                          <a:spcPct val="86000"/>
                        </a:lnSpc>
                        <a:spcBef>
                          <a:spcPts val="4"/>
                        </a:spcBef>
                        <a:tabLst/>
                      </a:pPr>
                      <a:r>
                        <a:rPr sz="1200" kern="0" spc="0" dirty="0">
                          <a:solidFill>
                            <a:srgbClr val="000000">
                              <a:alpha val="100000"/>
                            </a:srgbClr>
                          </a:solidFill>
                          <a:latin typeface="KaiTi"/>
                          <a:ea typeface="KaiTi"/>
                          <a:cs typeface="KaiTi"/>
                        </a:rPr>
                        <a:t>化学平衡向气体体积减小的</a:t>
                      </a:r>
                      <a:r>
                        <a:rPr sz="1200" kern="0" spc="-10" dirty="0">
                          <a:solidFill>
                            <a:srgbClr val="000000">
                              <a:alpha val="100000"/>
                            </a:srgbClr>
                          </a:solidFill>
                          <a:latin typeface="KaiTi"/>
                          <a:ea typeface="KaiTi"/>
                          <a:cs typeface="KaiTi"/>
                        </a:rPr>
                        <a:t>方向移动</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65760">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700" dirty="0">
                        <a:latin typeface="Arial"/>
                        <a:ea typeface="Arial"/>
                        <a:cs typeface="Arial"/>
                      </a:endParaRPr>
                    </a:p>
                    <a:p>
                      <a:pPr marL="477519" algn="l" rtl="0" eaLnBrk="0">
                        <a:lnSpc>
                          <a:spcPct val="83000"/>
                        </a:lnSpc>
                        <a:spcBef>
                          <a:spcPts val="5"/>
                        </a:spcBef>
                        <a:tabLst/>
                      </a:pPr>
                      <a:r>
                        <a:rPr sz="1200" kern="0" spc="-20" dirty="0">
                          <a:solidFill>
                            <a:srgbClr val="000000">
                              <a:alpha val="100000"/>
                            </a:srgbClr>
                          </a:solidFill>
                          <a:latin typeface="KaiTi"/>
                          <a:ea typeface="KaiTi"/>
                          <a:cs typeface="KaiTi"/>
                        </a:rPr>
                        <a:t>减小压强</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700" dirty="0">
                        <a:latin typeface="Arial"/>
                        <a:ea typeface="Arial"/>
                        <a:cs typeface="Arial"/>
                      </a:endParaRPr>
                    </a:p>
                    <a:p>
                      <a:pPr marL="134620" algn="l" rtl="0" eaLnBrk="0">
                        <a:lnSpc>
                          <a:spcPct val="86000"/>
                        </a:lnSpc>
                        <a:spcBef>
                          <a:spcPts val="4"/>
                        </a:spcBef>
                        <a:tabLst/>
                      </a:pPr>
                      <a:r>
                        <a:rPr sz="1200" kern="0" spc="0" dirty="0">
                          <a:solidFill>
                            <a:srgbClr val="000000">
                              <a:alpha val="100000"/>
                            </a:srgbClr>
                          </a:solidFill>
                          <a:latin typeface="KaiTi"/>
                          <a:ea typeface="KaiTi"/>
                          <a:cs typeface="KaiTi"/>
                        </a:rPr>
                        <a:t>化学平衡向气体体积增大的</a:t>
                      </a:r>
                      <a:r>
                        <a:rPr sz="1200" kern="0" spc="-10" dirty="0">
                          <a:solidFill>
                            <a:srgbClr val="000000">
                              <a:alpha val="100000"/>
                            </a:srgbClr>
                          </a:solidFill>
                          <a:latin typeface="KaiTi"/>
                          <a:ea typeface="KaiTi"/>
                          <a:cs typeface="KaiTi"/>
                        </a:rPr>
                        <a:t>方向移动</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67030">
                <a:tc rowSpan="2">
                  <a:txBody>
                    <a:bodyPr/>
                    <a:lstStyle/>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marL="239395" algn="l" rtl="0" eaLnBrk="0">
                        <a:lnSpc>
                          <a:spcPct val="76000"/>
                        </a:lnSpc>
                        <a:spcBef>
                          <a:spcPts val="4"/>
                        </a:spcBef>
                        <a:tabLst/>
                      </a:pPr>
                      <a:r>
                        <a:rPr sz="1200" kern="0" spc="-10" dirty="0">
                          <a:solidFill>
                            <a:srgbClr val="000000">
                              <a:alpha val="100000"/>
                            </a:srgbClr>
                          </a:solidFill>
                          <a:latin typeface="Times New Roman"/>
                          <a:ea typeface="Times New Roman"/>
                          <a:cs typeface="Times New Roman"/>
                        </a:rPr>
                        <a:t>3</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rowSpan="2">
                  <a:txBody>
                    <a:bodyPr/>
                    <a:lstStyle/>
                    <a:p>
                      <a:pPr algn="l" rtl="0" eaLnBrk="0">
                        <a:lnSpc>
                          <a:spcPct val="191000"/>
                        </a:lnSpc>
                        <a:tabLst/>
                      </a:pPr>
                      <a:endParaRPr sz="1000" dirty="0">
                        <a:latin typeface="Arial"/>
                        <a:ea typeface="Arial"/>
                        <a:cs typeface="Arial"/>
                      </a:endParaRPr>
                    </a:p>
                    <a:p>
                      <a:pPr marL="439419" algn="l" rtl="0" eaLnBrk="0">
                        <a:lnSpc>
                          <a:spcPct val="84000"/>
                        </a:lnSpc>
                        <a:spcBef>
                          <a:spcPts val="4"/>
                        </a:spcBef>
                        <a:tabLst/>
                      </a:pPr>
                      <a:r>
                        <a:rPr sz="1200" kern="0" spc="-40" dirty="0">
                          <a:solidFill>
                            <a:srgbClr val="000000">
                              <a:alpha val="100000"/>
                            </a:srgbClr>
                          </a:solidFill>
                          <a:latin typeface="KaiTi"/>
                          <a:ea typeface="KaiTi"/>
                          <a:cs typeface="KaiTi"/>
                        </a:rPr>
                        <a:t>温度</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700" dirty="0">
                        <a:latin typeface="Arial"/>
                        <a:ea typeface="Arial"/>
                        <a:cs typeface="Arial"/>
                      </a:endParaRPr>
                    </a:p>
                    <a:p>
                      <a:pPr marL="474344" algn="l" rtl="0" eaLnBrk="0">
                        <a:lnSpc>
                          <a:spcPct val="85000"/>
                        </a:lnSpc>
                        <a:spcBef>
                          <a:spcPts val="7"/>
                        </a:spcBef>
                        <a:tabLst/>
                      </a:pPr>
                      <a:r>
                        <a:rPr sz="1200" kern="0" spc="-20" dirty="0">
                          <a:solidFill>
                            <a:srgbClr val="000000">
                              <a:alpha val="100000"/>
                            </a:srgbClr>
                          </a:solidFill>
                          <a:latin typeface="KaiTi"/>
                          <a:ea typeface="KaiTi"/>
                          <a:cs typeface="KaiTi"/>
                        </a:rPr>
                        <a:t>升高温度</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1000"/>
                        </a:lnSpc>
                        <a:tabLst/>
                      </a:pPr>
                      <a:endParaRPr sz="700" dirty="0">
                        <a:latin typeface="Arial"/>
                        <a:ea typeface="Arial"/>
                        <a:cs typeface="Arial"/>
                      </a:endParaRPr>
                    </a:p>
                    <a:p>
                      <a:pPr algn="l" rtl="0" eaLnBrk="0">
                        <a:lnSpc>
                          <a:spcPct val="6045"/>
                        </a:lnSpc>
                        <a:tabLst/>
                      </a:pPr>
                      <a:endParaRPr sz="100" dirty="0">
                        <a:latin typeface="Arial"/>
                        <a:ea typeface="Arial"/>
                        <a:cs typeface="Arial"/>
                      </a:endParaRPr>
                    </a:p>
                    <a:p>
                      <a:pPr marL="363220" algn="l" rtl="0" eaLnBrk="0">
                        <a:lnSpc>
                          <a:spcPct val="86000"/>
                        </a:lnSpc>
                        <a:tabLst/>
                      </a:pPr>
                      <a:r>
                        <a:rPr sz="1200" kern="0" spc="0" dirty="0">
                          <a:solidFill>
                            <a:srgbClr val="000000">
                              <a:alpha val="100000"/>
                            </a:srgbClr>
                          </a:solidFill>
                          <a:latin typeface="KaiTi"/>
                          <a:ea typeface="KaiTi"/>
                          <a:cs typeface="KaiTi"/>
                        </a:rPr>
                        <a:t>化学平衡向吸热反应</a:t>
                      </a:r>
                      <a:r>
                        <a:rPr sz="1200" kern="0" spc="-10" dirty="0">
                          <a:solidFill>
                            <a:srgbClr val="000000">
                              <a:alpha val="100000"/>
                            </a:srgbClr>
                          </a:solidFill>
                          <a:latin typeface="KaiTi"/>
                          <a:ea typeface="KaiTi"/>
                          <a:cs typeface="KaiTi"/>
                        </a:rPr>
                        <a:t>方向移动</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65760">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6000"/>
                        </a:lnSpc>
                        <a:tabLst/>
                      </a:pPr>
                      <a:endParaRPr sz="600" dirty="0">
                        <a:latin typeface="Arial"/>
                        <a:ea typeface="Arial"/>
                        <a:cs typeface="Arial"/>
                      </a:endParaRPr>
                    </a:p>
                    <a:p>
                      <a:pPr marL="483869" algn="l" rtl="0" eaLnBrk="0">
                        <a:lnSpc>
                          <a:spcPct val="86000"/>
                        </a:lnSpc>
                        <a:spcBef>
                          <a:spcPts val="1"/>
                        </a:spcBef>
                        <a:tabLst/>
                      </a:pPr>
                      <a:r>
                        <a:rPr sz="1200" kern="0" spc="-30" dirty="0">
                          <a:solidFill>
                            <a:srgbClr val="000000">
                              <a:alpha val="100000"/>
                            </a:srgbClr>
                          </a:solidFill>
                          <a:latin typeface="KaiTi"/>
                          <a:ea typeface="KaiTi"/>
                          <a:cs typeface="KaiTi"/>
                        </a:rPr>
                        <a:t>降低温度</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700" dirty="0">
                        <a:latin typeface="Arial"/>
                        <a:ea typeface="Arial"/>
                        <a:cs typeface="Arial"/>
                      </a:endParaRPr>
                    </a:p>
                    <a:p>
                      <a:pPr marL="363220" algn="l" rtl="0" eaLnBrk="0">
                        <a:lnSpc>
                          <a:spcPct val="86000"/>
                        </a:lnSpc>
                        <a:spcBef>
                          <a:spcPts val="6"/>
                        </a:spcBef>
                        <a:tabLst/>
                      </a:pPr>
                      <a:r>
                        <a:rPr sz="1200" kern="0" spc="0" dirty="0">
                          <a:solidFill>
                            <a:srgbClr val="000000">
                              <a:alpha val="100000"/>
                            </a:srgbClr>
                          </a:solidFill>
                          <a:latin typeface="KaiTi"/>
                          <a:ea typeface="KaiTi"/>
                          <a:cs typeface="KaiTi"/>
                        </a:rPr>
                        <a:t>化学平衡向放热反应</a:t>
                      </a:r>
                      <a:r>
                        <a:rPr sz="1200" kern="0" spc="-10" dirty="0">
                          <a:solidFill>
                            <a:srgbClr val="000000">
                              <a:alpha val="100000"/>
                            </a:srgbClr>
                          </a:solidFill>
                          <a:latin typeface="KaiTi"/>
                          <a:ea typeface="KaiTi"/>
                          <a:cs typeface="KaiTi"/>
                        </a:rPr>
                        <a:t>方向移动</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67665">
                <a:tc>
                  <a:txBody>
                    <a:bodyPr/>
                    <a:lstStyle/>
                    <a:p>
                      <a:pPr algn="l" rtl="0" eaLnBrk="0">
                        <a:lnSpc>
                          <a:spcPct val="108000"/>
                        </a:lnSpc>
                        <a:tabLst/>
                      </a:pPr>
                      <a:endParaRPr sz="800" dirty="0">
                        <a:latin typeface="Arial"/>
                        <a:ea typeface="Arial"/>
                        <a:cs typeface="Arial"/>
                      </a:endParaRPr>
                    </a:p>
                    <a:p>
                      <a:pPr marL="235584" algn="l" rtl="0" eaLnBrk="0">
                        <a:lnSpc>
                          <a:spcPct val="76000"/>
                        </a:lnSpc>
                        <a:spcBef>
                          <a:spcPts val="1"/>
                        </a:spcBef>
                        <a:tabLst/>
                      </a:pPr>
                      <a:r>
                        <a:rPr sz="1200" kern="0" spc="-10" dirty="0">
                          <a:solidFill>
                            <a:srgbClr val="000000">
                              <a:alpha val="100000"/>
                            </a:srgbClr>
                          </a:solidFill>
                          <a:latin typeface="Times New Roman"/>
                          <a:ea typeface="Times New Roman"/>
                          <a:cs typeface="Times New Roman"/>
                        </a:rPr>
                        <a:t>4</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2">
                  <a:txBody>
                    <a:bodyPr/>
                    <a:lstStyle/>
                    <a:p>
                      <a:pPr algn="l" rtl="0" eaLnBrk="0">
                        <a:lnSpc>
                          <a:spcPct val="116000"/>
                        </a:lnSpc>
                        <a:tabLst/>
                      </a:pPr>
                      <a:endParaRPr sz="600" dirty="0">
                        <a:latin typeface="Arial"/>
                        <a:ea typeface="Arial"/>
                        <a:cs typeface="Arial"/>
                      </a:endParaRPr>
                    </a:p>
                    <a:p>
                      <a:pPr marL="1130300" algn="l" rtl="0" eaLnBrk="0">
                        <a:lnSpc>
                          <a:spcPct val="84000"/>
                        </a:lnSpc>
                        <a:spcBef>
                          <a:spcPts val="2"/>
                        </a:spcBef>
                        <a:tabLst/>
                      </a:pPr>
                      <a:r>
                        <a:rPr sz="1200" kern="0" spc="-20" dirty="0">
                          <a:solidFill>
                            <a:srgbClr val="000000">
                              <a:alpha val="100000"/>
                            </a:srgbClr>
                          </a:solidFill>
                          <a:latin typeface="KaiTi"/>
                          <a:ea typeface="KaiTi"/>
                          <a:cs typeface="KaiTi"/>
                        </a:rPr>
                        <a:t>催化剂</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700" dirty="0">
                        <a:latin typeface="Arial"/>
                        <a:ea typeface="Arial"/>
                        <a:cs typeface="Arial"/>
                      </a:endParaRPr>
                    </a:p>
                    <a:p>
                      <a:pPr marL="669290" algn="l" rtl="0" eaLnBrk="0">
                        <a:lnSpc>
                          <a:spcPct val="86000"/>
                        </a:lnSpc>
                        <a:spcBef>
                          <a:spcPts val="6"/>
                        </a:spcBef>
                        <a:tabLst/>
                      </a:pPr>
                      <a:r>
                        <a:rPr sz="1200" kern="0" spc="-10" dirty="0">
                          <a:solidFill>
                            <a:srgbClr val="000000">
                              <a:alpha val="100000"/>
                            </a:srgbClr>
                          </a:solidFill>
                          <a:latin typeface="KaiTi"/>
                          <a:ea typeface="KaiTi"/>
                          <a:cs typeface="KaiTi"/>
                        </a:rPr>
                        <a:t>对化学平衡没有影响</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481330">
                <a:tc gridSpan="4">
                  <a:txBody>
                    <a:bodyPr/>
                    <a:lstStyle/>
                    <a:p>
                      <a:pPr algn="l" rtl="0" eaLnBrk="0">
                        <a:lnSpc>
                          <a:spcPct val="120000"/>
                        </a:lnSpc>
                        <a:tabLst/>
                      </a:pPr>
                      <a:endParaRPr sz="300" dirty="0">
                        <a:latin typeface="Arial"/>
                        <a:ea typeface="Arial"/>
                        <a:cs typeface="Arial"/>
                      </a:endParaRPr>
                    </a:p>
                    <a:p>
                      <a:pPr marL="78105" indent="11430" algn="l" rtl="0" eaLnBrk="0">
                        <a:lnSpc>
                          <a:spcPct val="98000"/>
                        </a:lnSpc>
                        <a:tabLst/>
                      </a:pPr>
                      <a:r>
                        <a:rPr sz="1200" kern="0" spc="0" dirty="0">
                          <a:solidFill>
                            <a:srgbClr val="000000">
                              <a:alpha val="100000"/>
                            </a:srgbClr>
                          </a:solidFill>
                          <a:latin typeface="KaiTi"/>
                          <a:ea typeface="KaiTi"/>
                          <a:cs typeface="KaiTi"/>
                        </a:rPr>
                        <a:t>小结：</a:t>
                      </a:r>
                      <a:r>
                        <a:rPr sz="1200" kern="0" spc="0" dirty="0">
                          <a:solidFill>
                            <a:srgbClr val="000000">
                              <a:alpha val="100000"/>
                            </a:srgbClr>
                          </a:solidFill>
                          <a:latin typeface="Times New Roman"/>
                          <a:ea typeface="Times New Roman"/>
                          <a:cs typeface="Times New Roman"/>
                        </a:rPr>
                        <a:t>[</a:t>
                      </a:r>
                      <a:r>
                        <a:rPr sz="1200" kern="0" spc="0" dirty="0">
                          <a:solidFill>
                            <a:srgbClr val="000000">
                              <a:alpha val="100000"/>
                            </a:srgbClr>
                          </a:solidFill>
                          <a:latin typeface="KaiTi"/>
                          <a:ea typeface="KaiTi"/>
                          <a:cs typeface="KaiTi"/>
                        </a:rPr>
                        <a:t>吕</a:t>
                      </a:r>
                      <a:r>
                        <a:rPr sz="1200" kern="0" spc="0" dirty="0">
                          <a:solidFill>
                            <a:srgbClr val="000000">
                              <a:alpha val="100000"/>
                            </a:srgbClr>
                          </a:solidFill>
                          <a:latin typeface="Times New Roman"/>
                          <a:ea typeface="Times New Roman"/>
                          <a:cs typeface="Times New Roman"/>
                        </a:rPr>
                        <a:t>·</a:t>
                      </a:r>
                      <a:r>
                        <a:rPr sz="1200" kern="0" spc="0" dirty="0">
                          <a:solidFill>
                            <a:srgbClr val="000000">
                              <a:alpha val="100000"/>
                            </a:srgbClr>
                          </a:solidFill>
                          <a:latin typeface="KaiTi"/>
                          <a:ea typeface="KaiTi"/>
                          <a:cs typeface="KaiTi"/>
                        </a:rPr>
                        <a:t>查德里原理</a:t>
                      </a:r>
                      <a:r>
                        <a:rPr sz="1200" kern="0" spc="0" dirty="0">
                          <a:solidFill>
                            <a:srgbClr val="000000">
                              <a:alpha val="100000"/>
                            </a:srgbClr>
                          </a:solidFill>
                          <a:latin typeface="Times New Roman"/>
                          <a:ea typeface="Times New Roman"/>
                          <a:cs typeface="Times New Roman"/>
                        </a:rPr>
                        <a:t>]</a:t>
                      </a:r>
                      <a:r>
                        <a:rPr sz="1200" kern="0" spc="0" dirty="0">
                          <a:solidFill>
                            <a:srgbClr val="000000">
                              <a:alpha val="100000"/>
                            </a:srgbClr>
                          </a:solidFill>
                          <a:latin typeface="KaiTi"/>
                          <a:ea typeface="KaiTi"/>
                          <a:cs typeface="KaiTi"/>
                        </a:rPr>
                        <a:t>如果改变影响平衡的一</a:t>
                      </a:r>
                      <a:r>
                        <a:rPr sz="1200" kern="0" spc="-10" dirty="0">
                          <a:solidFill>
                            <a:srgbClr val="000000">
                              <a:alpha val="100000"/>
                            </a:srgbClr>
                          </a:solidFill>
                          <a:latin typeface="KaiTi"/>
                          <a:ea typeface="KaiTi"/>
                          <a:cs typeface="KaiTi"/>
                        </a:rPr>
                        <a:t>个条件（如浓度、压强或温度等</a:t>
                      </a:r>
                      <a:r>
                        <a:rPr sz="1200" kern="0" spc="0" dirty="0">
                          <a:solidFill>
                            <a:srgbClr val="000000">
                              <a:alpha val="100000"/>
                            </a:srgbClr>
                          </a:solidFill>
                          <a:latin typeface="KaiTi"/>
                          <a:ea typeface="KaiTi"/>
                          <a:cs typeface="KaiTi"/>
                        </a:rPr>
                        <a:t>），</a:t>
                      </a:r>
                      <a:r>
                        <a:rPr sz="1200" kern="0" spc="-10" dirty="0">
                          <a:solidFill>
                            <a:srgbClr val="000000">
                              <a:alpha val="100000"/>
                            </a:srgbClr>
                          </a:solidFill>
                          <a:latin typeface="KaiTi"/>
                          <a:ea typeface="KaiTi"/>
                          <a:cs typeface="KaiTi"/>
                        </a:rPr>
                        <a:t>平衡</a:t>
                      </a:r>
                      <a:r>
                        <a:rPr sz="1200" kern="0" spc="-10" dirty="0">
                          <a:solidFill>
                            <a:srgbClr val="000000">
                              <a:alpha val="100000"/>
                            </a:srgbClr>
                          </a:solidFill>
                          <a:latin typeface="KaiTi"/>
                          <a:ea typeface="KaiTi"/>
                          <a:cs typeface="KaiTi"/>
                        </a:rPr>
                        <a:t>就向能够减弱这种改变的</a:t>
                      </a:r>
                      <a:r>
                        <a:rPr sz="1200" kern="0" spc="-20" dirty="0">
                          <a:solidFill>
                            <a:srgbClr val="000000">
                              <a:alpha val="100000"/>
                            </a:srgbClr>
                          </a:solidFill>
                          <a:latin typeface="KaiTi"/>
                          <a:ea typeface="KaiTi"/>
                          <a:cs typeface="KaiTi"/>
                        </a:rPr>
                        <a:t>方向移动。</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bl>
          </a:graphicData>
        </a:graphic>
      </p:graphicFrame>
      <p:sp>
        <p:nvSpPr>
          <p:cNvPr id="960" name="textbox 960"/>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962" name="path 962"/>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964" name="textbox 964"/>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20" dirty="0">
                <a:solidFill>
                  <a:srgbClr val="000000">
                    <a:alpha val="100000"/>
                  </a:srgbClr>
                </a:solidFill>
                <a:latin typeface="Times New Roman"/>
                <a:ea typeface="Times New Roman"/>
                <a:cs typeface="Times New Roman"/>
              </a:rPr>
              <a:t>-</a:t>
            </a:r>
            <a:r>
              <a:rPr sz="900" kern="0" spc="3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38</a:t>
            </a:r>
            <a:r>
              <a:rPr sz="900" kern="0" spc="4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 name="picture 122"/>
          <p:cNvPicPr>
            <a:picLocks noChangeAspect="1"/>
          </p:cNvPicPr>
          <p:nvPr/>
        </p:nvPicPr>
        <p:blipFill>
          <a:blip r:embed="rId2"/>
          <a:stretch>
            <a:fillRect/>
          </a:stretch>
        </p:blipFill>
        <p:spPr>
          <a:xfrm rot="21600000">
            <a:off x="2708910" y="914400"/>
            <a:ext cx="5274309" cy="2473325"/>
          </a:xfrm>
          <a:prstGeom prst="rect">
            <a:avLst/>
          </a:prstGeom>
        </p:spPr>
      </p:pic>
      <p:sp>
        <p:nvSpPr>
          <p:cNvPr id="124" name="rect 124"/>
          <p:cNvSpPr/>
          <p:nvPr/>
        </p:nvSpPr>
        <p:spPr>
          <a:xfrm>
            <a:off x="2348027" y="5224857"/>
            <a:ext cx="1618742" cy="198424"/>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126" name="textbox 126"/>
          <p:cNvSpPr/>
          <p:nvPr/>
        </p:nvSpPr>
        <p:spPr>
          <a:xfrm>
            <a:off x="2340661" y="3535960"/>
            <a:ext cx="5956935" cy="2226945"/>
          </a:xfrm>
          <a:prstGeom prst="rect">
            <a:avLst/>
          </a:prstGeom>
          <a:noFill/>
          <a:ln w="0" cap="flat">
            <a:noFill/>
            <a:prstDash val="solid"/>
            <a:miter lim="0"/>
          </a:ln>
        </p:spPr>
        <p:txBody>
          <a:bodyPr vert="horz" wrap="square" lIns="0" tIns="0" rIns="0" bIns="0"/>
          <a:lstStyle/>
          <a:p>
            <a:pPr algn="l" rtl="0" eaLnBrk="0">
              <a:lnSpc>
                <a:spcPct val="86149"/>
              </a:lnSpc>
              <a:tabLst/>
            </a:pPr>
            <a:endParaRPr sz="100" dirty="0">
              <a:latin typeface="Arial"/>
              <a:ea typeface="Arial"/>
              <a:cs typeface="Arial"/>
            </a:endParaRPr>
          </a:p>
          <a:p>
            <a:pPr marL="318135" algn="l" rtl="0" eaLnBrk="0">
              <a:lnSpc>
                <a:spcPct val="86000"/>
              </a:lnSpc>
              <a:tabLst/>
            </a:pPr>
            <a:r>
              <a:rPr sz="1200" kern="0" spc="-10" dirty="0">
                <a:solidFill>
                  <a:srgbClr val="0101FF">
                    <a:alpha val="100000"/>
                  </a:srgbClr>
                </a:solidFill>
                <a:latin typeface="KaiTi"/>
                <a:ea typeface="KaiTi"/>
                <a:cs typeface="KaiTi"/>
              </a:rPr>
              <a:t>构成物质的微粒的基本性质有：</a:t>
            </a:r>
            <a:endParaRPr sz="1200" dirty="0">
              <a:latin typeface="KaiTi"/>
              <a:ea typeface="KaiTi"/>
              <a:cs typeface="KaiTi"/>
            </a:endParaRPr>
          </a:p>
          <a:p>
            <a:pPr marL="318135" algn="l" rtl="0" eaLnBrk="0">
              <a:lnSpc>
                <a:spcPct val="90000"/>
              </a:lnSpc>
              <a:spcBef>
                <a:spcPts val="1092"/>
              </a:spcBef>
              <a:tabLst/>
            </a:pPr>
            <a:r>
              <a:rPr sz="1200" kern="0" spc="-40" dirty="0">
                <a:solidFill>
                  <a:srgbClr val="000000">
                    <a:alpha val="100000"/>
                  </a:srgbClr>
                </a:solidFill>
                <a:latin typeface="Times New Roman"/>
                <a:ea typeface="Times New Roman"/>
                <a:cs typeface="Times New Roman"/>
              </a:rPr>
              <a:t>(1)  </a:t>
            </a:r>
            <a:r>
              <a:rPr sz="1200" kern="0" spc="-40" dirty="0">
                <a:solidFill>
                  <a:srgbClr val="000000">
                    <a:alpha val="100000"/>
                  </a:srgbClr>
                </a:solidFill>
                <a:latin typeface="KaiTi"/>
                <a:ea typeface="KaiTi"/>
                <a:cs typeface="KaiTi"/>
              </a:rPr>
              <a:t>分子、原子的质量和体积都很小；</a:t>
            </a:r>
            <a:endParaRPr sz="1200" dirty="0">
              <a:latin typeface="KaiTi"/>
              <a:ea typeface="KaiTi"/>
              <a:cs typeface="KaiTi"/>
            </a:endParaRPr>
          </a:p>
          <a:p>
            <a:pPr marL="318135" algn="l" rtl="0" eaLnBrk="0">
              <a:lnSpc>
                <a:spcPct val="90000"/>
              </a:lnSpc>
              <a:spcBef>
                <a:spcPts val="1044"/>
              </a:spcBef>
              <a:tabLst/>
            </a:pPr>
            <a:r>
              <a:rPr sz="1200" kern="0" spc="-30" dirty="0">
                <a:solidFill>
                  <a:srgbClr val="000000">
                    <a:alpha val="100000"/>
                  </a:srgbClr>
                </a:solidFill>
                <a:latin typeface="Times New Roman"/>
                <a:ea typeface="Times New Roman"/>
                <a:cs typeface="Times New Roman"/>
              </a:rPr>
              <a:t>(2)  </a:t>
            </a:r>
            <a:r>
              <a:rPr sz="1200" kern="0" spc="-30" dirty="0">
                <a:solidFill>
                  <a:srgbClr val="000000">
                    <a:alpha val="100000"/>
                  </a:srgbClr>
                </a:solidFill>
                <a:latin typeface="KaiTi"/>
                <a:ea typeface="KaiTi"/>
                <a:cs typeface="KaiTi"/>
              </a:rPr>
              <a:t>微粒在不断地运动，温度</a:t>
            </a:r>
            <a:r>
              <a:rPr sz="1200" kern="0" spc="-40" dirty="0">
                <a:solidFill>
                  <a:srgbClr val="000000">
                    <a:alpha val="100000"/>
                  </a:srgbClr>
                </a:solidFill>
                <a:latin typeface="KaiTi"/>
                <a:ea typeface="KaiTi"/>
                <a:cs typeface="KaiTi"/>
              </a:rPr>
              <a:t>越高，运动越快；</a:t>
            </a:r>
            <a:endParaRPr sz="1200" dirty="0">
              <a:latin typeface="KaiTi"/>
              <a:ea typeface="KaiTi"/>
              <a:cs typeface="KaiTi"/>
            </a:endParaRPr>
          </a:p>
          <a:p>
            <a:pPr marL="19050" indent="299085" algn="l" rtl="0" eaLnBrk="0">
              <a:lnSpc>
                <a:spcPct val="129000"/>
              </a:lnSpc>
              <a:spcBef>
                <a:spcPts val="1051"/>
              </a:spcBef>
              <a:tabLst/>
            </a:pPr>
            <a:r>
              <a:rPr sz="1200" kern="0" spc="0" dirty="0">
                <a:solidFill>
                  <a:srgbClr val="000000">
                    <a:alpha val="100000"/>
                  </a:srgbClr>
                </a:solidFill>
                <a:latin typeface="Times New Roman"/>
                <a:ea typeface="Times New Roman"/>
                <a:cs typeface="Times New Roman"/>
              </a:rPr>
              <a:t>(3)  </a:t>
            </a:r>
            <a:r>
              <a:rPr sz="1200" kern="0" spc="0" dirty="0">
                <a:solidFill>
                  <a:srgbClr val="000000">
                    <a:alpha val="100000"/>
                  </a:srgbClr>
                </a:solidFill>
                <a:latin typeface="KaiTi"/>
                <a:ea typeface="KaiTi"/>
                <a:cs typeface="KaiTi"/>
              </a:rPr>
              <a:t>分子之间有间隔，温度高</a:t>
            </a:r>
            <a:r>
              <a:rPr sz="1200" kern="0" spc="0" dirty="0">
                <a:solidFill>
                  <a:srgbClr val="000000">
                    <a:alpha val="100000"/>
                  </a:srgbClr>
                </a:solidFill>
                <a:latin typeface="Times New Roman"/>
                <a:ea typeface="Times New Roman"/>
                <a:cs typeface="Times New Roman"/>
              </a:rPr>
              <a:t>/</a:t>
            </a:r>
            <a:r>
              <a:rPr sz="1200" kern="0" spc="0" dirty="0">
                <a:solidFill>
                  <a:srgbClr val="000000">
                    <a:alpha val="100000"/>
                  </a:srgbClr>
                </a:solidFill>
                <a:latin typeface="KaiTi"/>
                <a:ea typeface="KaiTi"/>
                <a:cs typeface="KaiTi"/>
              </a:rPr>
              <a:t>压强大，间隔变大；固体、液体和气体的</a:t>
            </a:r>
            <a:r>
              <a:rPr sz="1200" kern="0" spc="-10" dirty="0">
                <a:solidFill>
                  <a:srgbClr val="000000">
                    <a:alpha val="100000"/>
                  </a:srgbClr>
                </a:solidFill>
                <a:latin typeface="KaiTi"/>
                <a:ea typeface="KaiTi"/>
                <a:cs typeface="KaiTi"/>
              </a:rPr>
              <a:t>分子间隔排序</a:t>
            </a:r>
            <a:r>
              <a:rPr sz="1200" kern="0" spc="-20" dirty="0">
                <a:solidFill>
                  <a:srgbClr val="000000">
                    <a:alpha val="100000"/>
                  </a:srgbClr>
                </a:solidFill>
                <a:latin typeface="KaiTi"/>
                <a:ea typeface="KaiTi"/>
                <a:cs typeface="KaiTi"/>
              </a:rPr>
              <a:t>为：气体＞液体＞固</a:t>
            </a:r>
            <a:r>
              <a:rPr sz="1200" kern="0" spc="-30" dirty="0">
                <a:solidFill>
                  <a:srgbClr val="000000">
                    <a:alpha val="100000"/>
                  </a:srgbClr>
                </a:solidFill>
                <a:latin typeface="KaiTi"/>
                <a:ea typeface="KaiTi"/>
                <a:cs typeface="KaiTi"/>
              </a:rPr>
              <a:t>体。</a:t>
            </a:r>
            <a:endParaRPr sz="1200" dirty="0">
              <a:latin typeface="KaiTi"/>
              <a:ea typeface="KaiTi"/>
              <a:cs typeface="KaiTi"/>
            </a:endParaRPr>
          </a:p>
          <a:p>
            <a:pPr algn="l" rtl="0" eaLnBrk="0">
              <a:lnSpc>
                <a:spcPct val="190000"/>
              </a:lnSpc>
              <a:tabLst/>
            </a:pPr>
            <a:endParaRPr sz="1000" dirty="0">
              <a:latin typeface="Arial"/>
              <a:ea typeface="Arial"/>
              <a:cs typeface="Arial"/>
            </a:endParaRPr>
          </a:p>
          <a:p>
            <a:pPr marL="12700" algn="l" rtl="0" eaLnBrk="0">
              <a:lnSpc>
                <a:spcPct val="90000"/>
              </a:lnSpc>
              <a:spcBef>
                <a:spcPts val="361"/>
              </a:spcBef>
              <a:tabLst/>
            </a:pPr>
            <a:r>
              <a:rPr sz="1200" b="1" kern="0" spc="-10" dirty="0">
                <a:solidFill>
                  <a:srgbClr val="000000">
                    <a:alpha val="100000"/>
                  </a:srgbClr>
                </a:solidFill>
                <a:latin typeface="KaiTi"/>
                <a:ea typeface="KaiTi"/>
                <a:cs typeface="KaiTi"/>
              </a:rPr>
              <a:t>知识点</a:t>
            </a:r>
            <a:r>
              <a:rPr sz="1200" kern="0" spc="-220" dirty="0">
                <a:solidFill>
                  <a:srgbClr val="000000">
                    <a:alpha val="100000"/>
                  </a:srgbClr>
                </a:solidFill>
                <a:latin typeface="KaiTi"/>
                <a:ea typeface="KaiTi"/>
                <a:cs typeface="KaiTi"/>
              </a:rPr>
              <a:t> </a:t>
            </a:r>
            <a:r>
              <a:rPr sz="1200" b="1" kern="0" spc="-10" dirty="0">
                <a:solidFill>
                  <a:srgbClr val="000000">
                    <a:alpha val="100000"/>
                  </a:srgbClr>
                </a:solidFill>
                <a:latin typeface="Times New Roman"/>
                <a:ea typeface="Times New Roman"/>
                <a:cs typeface="Times New Roman"/>
              </a:rPr>
              <a:t>1-3</a:t>
            </a:r>
            <a:r>
              <a:rPr sz="1200" b="1" kern="0" spc="-10" dirty="0">
                <a:solidFill>
                  <a:srgbClr val="000000">
                    <a:alpha val="100000"/>
                  </a:srgbClr>
                </a:solidFill>
                <a:latin typeface="KaiTi"/>
                <a:ea typeface="KaiTi"/>
                <a:cs typeface="KaiTi"/>
              </a:rPr>
              <a:t>：分子</a:t>
            </a:r>
            <a:r>
              <a:rPr sz="1200" b="1" kern="0" spc="-20" dirty="0">
                <a:solidFill>
                  <a:srgbClr val="000000">
                    <a:alpha val="100000"/>
                  </a:srgbClr>
                </a:solidFill>
                <a:latin typeface="KaiTi"/>
                <a:ea typeface="KaiTi"/>
                <a:cs typeface="KaiTi"/>
              </a:rPr>
              <a:t>和原子</a:t>
            </a:r>
            <a:endParaRPr sz="1200" dirty="0">
              <a:latin typeface="KaiTi"/>
              <a:ea typeface="KaiTi"/>
              <a:cs typeface="KaiTi"/>
            </a:endParaRPr>
          </a:p>
          <a:p>
            <a:pPr algn="l" rtl="0" eaLnBrk="0">
              <a:lnSpc>
                <a:spcPct val="108000"/>
              </a:lnSpc>
              <a:tabLst/>
            </a:pPr>
            <a:endParaRPr sz="1100" dirty="0">
              <a:latin typeface="Arial"/>
              <a:ea typeface="Arial"/>
              <a:cs typeface="Arial"/>
            </a:endParaRPr>
          </a:p>
          <a:p>
            <a:pPr algn="l" rtl="0" eaLnBrk="0">
              <a:lnSpc>
                <a:spcPct val="10199"/>
              </a:lnSpc>
              <a:tabLst/>
            </a:pPr>
            <a:endParaRPr sz="100" dirty="0">
              <a:latin typeface="Arial"/>
              <a:ea typeface="Arial"/>
              <a:cs typeface="Arial"/>
            </a:endParaRPr>
          </a:p>
          <a:p>
            <a:pPr marL="14605" algn="l" rtl="0" eaLnBrk="0">
              <a:lnSpc>
                <a:spcPct val="85000"/>
              </a:lnSpc>
              <a:tabLst/>
            </a:pPr>
            <a:r>
              <a:rPr sz="1200" kern="0" spc="-50" dirty="0">
                <a:solidFill>
                  <a:srgbClr val="0101FF">
                    <a:alpha val="100000"/>
                  </a:srgbClr>
                </a:solidFill>
                <a:latin typeface="KaiTi"/>
                <a:ea typeface="KaiTi"/>
                <a:cs typeface="KaiTi"/>
              </a:rPr>
              <a:t>分子和原子的区别和联系如下：</a:t>
            </a:r>
            <a:endParaRPr sz="1200" dirty="0">
              <a:latin typeface="KaiTi"/>
              <a:ea typeface="KaiTi"/>
              <a:cs typeface="KaiTi"/>
            </a:endParaRPr>
          </a:p>
        </p:txBody>
      </p:sp>
      <p:graphicFrame>
        <p:nvGraphicFramePr>
          <p:cNvPr id="128" name="table 128"/>
          <p:cNvGraphicFramePr>
            <a:graphicFrameLocks noGrp="1"/>
          </p:cNvGraphicFramePr>
          <p:nvPr/>
        </p:nvGraphicFramePr>
        <p:xfrm>
          <a:off x="2348027" y="5817997"/>
          <a:ext cx="5999479" cy="2072640"/>
        </p:xfrm>
        <a:graphic>
          <a:graphicData uri="http://schemas.openxmlformats.org/drawingml/2006/table">
            <a:tbl>
              <a:tblPr/>
              <a:tblGrid>
                <a:gridCol w="777240"/>
                <a:gridCol w="2621915"/>
                <a:gridCol w="2600325"/>
              </a:tblGrid>
              <a:tr h="397510">
                <a:tc>
                  <a:txBody>
                    <a:bodyPr/>
                    <a:lstStyle/>
                    <a:p>
                      <a:pPr algn="l" rtl="0" eaLnBrk="0">
                        <a:lnSpc>
                          <a:spcPct val="103000"/>
                        </a:lnSpc>
                        <a:tabLst/>
                      </a:pPr>
                      <a:endParaRPr sz="800" dirty="0">
                        <a:latin typeface="Arial"/>
                        <a:ea typeface="Arial"/>
                        <a:cs typeface="Arial"/>
                      </a:endParaRPr>
                    </a:p>
                    <a:p>
                      <a:pPr marL="238125" algn="l" rtl="0" eaLnBrk="0">
                        <a:lnSpc>
                          <a:spcPct val="83000"/>
                        </a:lnSpc>
                        <a:spcBef>
                          <a:spcPts val="1"/>
                        </a:spcBef>
                        <a:tabLst/>
                      </a:pPr>
                      <a:r>
                        <a:rPr sz="1200" b="1" kern="0" spc="-20" dirty="0">
                          <a:solidFill>
                            <a:srgbClr val="0101FF">
                              <a:alpha val="100000"/>
                            </a:srgbClr>
                          </a:solidFill>
                          <a:latin typeface="KaiTi"/>
                          <a:ea typeface="KaiTi"/>
                          <a:cs typeface="KaiTi"/>
                        </a:rPr>
                        <a:t>微粒</a:t>
                      </a:r>
                      <a:endParaRPr sz="1200" dirty="0">
                        <a:latin typeface="KaiTi"/>
                        <a:ea typeface="KaiTi"/>
                        <a:cs typeface="KaiTi"/>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2000"/>
                        </a:lnSpc>
                        <a:tabLst/>
                      </a:pPr>
                      <a:endParaRPr sz="800" dirty="0">
                        <a:latin typeface="Arial"/>
                        <a:ea typeface="Arial"/>
                        <a:cs typeface="Arial"/>
                      </a:endParaRPr>
                    </a:p>
                    <a:p>
                      <a:pPr marL="1164590" algn="l" rtl="0" eaLnBrk="0">
                        <a:lnSpc>
                          <a:spcPct val="84000"/>
                        </a:lnSpc>
                        <a:spcBef>
                          <a:spcPts val="1"/>
                        </a:spcBef>
                        <a:tabLst/>
                      </a:pPr>
                      <a:r>
                        <a:rPr sz="1200" b="1" kern="0" spc="-30" dirty="0">
                          <a:solidFill>
                            <a:srgbClr val="0101FF">
                              <a:alpha val="100000"/>
                            </a:srgbClr>
                          </a:solidFill>
                          <a:latin typeface="KaiTi"/>
                          <a:ea typeface="KaiTi"/>
                          <a:cs typeface="KaiTi"/>
                        </a:rPr>
                        <a:t>分子</a:t>
                      </a:r>
                      <a:endParaRPr sz="1200" dirty="0">
                        <a:latin typeface="KaiTi"/>
                        <a:ea typeface="KaiTi"/>
                        <a:cs typeface="KaiTi"/>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3000"/>
                        </a:lnSpc>
                        <a:tabLst/>
                      </a:pPr>
                      <a:endParaRPr sz="800" dirty="0">
                        <a:latin typeface="Arial"/>
                        <a:ea typeface="Arial"/>
                        <a:cs typeface="Arial"/>
                      </a:endParaRPr>
                    </a:p>
                    <a:p>
                      <a:pPr marL="1150620" algn="l" rtl="0" eaLnBrk="0">
                        <a:lnSpc>
                          <a:spcPct val="83000"/>
                        </a:lnSpc>
                        <a:spcBef>
                          <a:spcPts val="1"/>
                        </a:spcBef>
                        <a:tabLst/>
                      </a:pPr>
                      <a:r>
                        <a:rPr sz="1200" b="1" kern="0" spc="-30" dirty="0">
                          <a:solidFill>
                            <a:srgbClr val="0101FF">
                              <a:alpha val="100000"/>
                            </a:srgbClr>
                          </a:solidFill>
                          <a:latin typeface="KaiTi"/>
                          <a:ea typeface="KaiTi"/>
                          <a:cs typeface="KaiTi"/>
                        </a:rPr>
                        <a:t>原子</a:t>
                      </a:r>
                      <a:endParaRPr sz="1200" dirty="0">
                        <a:latin typeface="KaiTi"/>
                        <a:ea typeface="KaiTi"/>
                        <a:cs typeface="KaiTi"/>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r>
              <a:tr h="393065">
                <a:tc>
                  <a:txBody>
                    <a:bodyPr/>
                    <a:lstStyle/>
                    <a:p>
                      <a:pPr algn="l" rtl="0" eaLnBrk="0">
                        <a:lnSpc>
                          <a:spcPct val="113000"/>
                        </a:lnSpc>
                        <a:tabLst/>
                      </a:pPr>
                      <a:endParaRPr sz="700" dirty="0">
                        <a:latin typeface="Arial"/>
                        <a:ea typeface="Arial"/>
                        <a:cs typeface="Arial"/>
                      </a:endParaRPr>
                    </a:p>
                    <a:p>
                      <a:pPr marL="248920" algn="l" rtl="0" eaLnBrk="0">
                        <a:lnSpc>
                          <a:spcPct val="83000"/>
                        </a:lnSpc>
                        <a:spcBef>
                          <a:spcPts val="7"/>
                        </a:spcBef>
                        <a:tabLst/>
                      </a:pPr>
                      <a:r>
                        <a:rPr sz="1200" b="1" kern="0" spc="-40" dirty="0">
                          <a:solidFill>
                            <a:srgbClr val="0101FF">
                              <a:alpha val="100000"/>
                            </a:srgbClr>
                          </a:solidFill>
                          <a:latin typeface="KaiTi"/>
                          <a:ea typeface="KaiTi"/>
                          <a:cs typeface="KaiTi"/>
                        </a:rPr>
                        <a:t>定义</a:t>
                      </a:r>
                      <a:endParaRPr sz="1200" dirty="0">
                        <a:latin typeface="KaiTi"/>
                        <a:ea typeface="KaiTi"/>
                        <a:cs typeface="KaiTi"/>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13000"/>
                        </a:lnSpc>
                        <a:tabLst/>
                      </a:pPr>
                      <a:endParaRPr sz="700" dirty="0">
                        <a:latin typeface="Arial"/>
                        <a:ea typeface="Arial"/>
                        <a:cs typeface="Arial"/>
                      </a:endParaRPr>
                    </a:p>
                    <a:p>
                      <a:pPr marL="321945" algn="l" rtl="0" eaLnBrk="0">
                        <a:lnSpc>
                          <a:spcPct val="86000"/>
                        </a:lnSpc>
                        <a:spcBef>
                          <a:spcPts val="5"/>
                        </a:spcBef>
                        <a:tabLst/>
                      </a:pPr>
                      <a:r>
                        <a:rPr sz="1200" kern="0" spc="0" dirty="0">
                          <a:solidFill>
                            <a:srgbClr val="000000">
                              <a:alpha val="100000"/>
                            </a:srgbClr>
                          </a:solidFill>
                          <a:latin typeface="KaiTi"/>
                          <a:ea typeface="KaiTi"/>
                          <a:cs typeface="KaiTi"/>
                        </a:rPr>
                        <a:t>保持物质化学性质的</a:t>
                      </a:r>
                      <a:r>
                        <a:rPr sz="1200" kern="0" spc="-10" dirty="0">
                          <a:solidFill>
                            <a:srgbClr val="000000">
                              <a:alpha val="100000"/>
                            </a:srgbClr>
                          </a:solidFill>
                          <a:latin typeface="KaiTi"/>
                          <a:ea typeface="KaiTi"/>
                          <a:cs typeface="KaiTi"/>
                        </a:rPr>
                        <a:t>最小粒子</a:t>
                      </a:r>
                      <a:endParaRPr sz="1200" dirty="0">
                        <a:latin typeface="KaiTi"/>
                        <a:ea typeface="KaiTi"/>
                        <a:cs typeface="KaiTi"/>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13000"/>
                        </a:lnSpc>
                        <a:tabLst/>
                      </a:pPr>
                      <a:endParaRPr sz="700" dirty="0">
                        <a:latin typeface="Arial"/>
                        <a:ea typeface="Arial"/>
                        <a:cs typeface="Arial"/>
                      </a:endParaRPr>
                    </a:p>
                    <a:p>
                      <a:pPr marL="537845" algn="l" rtl="0" eaLnBrk="0">
                        <a:lnSpc>
                          <a:spcPct val="86000"/>
                        </a:lnSpc>
                        <a:spcBef>
                          <a:spcPts val="5"/>
                        </a:spcBef>
                        <a:tabLst/>
                      </a:pPr>
                      <a:r>
                        <a:rPr sz="1200" kern="0" spc="-10" dirty="0">
                          <a:solidFill>
                            <a:srgbClr val="000000">
                              <a:alpha val="100000"/>
                            </a:srgbClr>
                          </a:solidFill>
                          <a:latin typeface="KaiTi"/>
                          <a:ea typeface="KaiTi"/>
                          <a:cs typeface="KaiTi"/>
                        </a:rPr>
                        <a:t>化学变化中的最小粒子</a:t>
                      </a:r>
                      <a:endParaRPr sz="1200" dirty="0">
                        <a:latin typeface="KaiTi"/>
                        <a:ea typeface="KaiTi"/>
                        <a:cs typeface="KaiTi"/>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84175">
                <a:tc>
                  <a:txBody>
                    <a:bodyPr/>
                    <a:lstStyle/>
                    <a:p>
                      <a:pPr algn="l" rtl="0" eaLnBrk="0">
                        <a:lnSpc>
                          <a:spcPct val="105000"/>
                        </a:lnSpc>
                        <a:tabLst/>
                      </a:pPr>
                      <a:endParaRPr sz="700" dirty="0">
                        <a:latin typeface="Arial"/>
                        <a:ea typeface="Arial"/>
                        <a:cs typeface="Arial"/>
                      </a:endParaRPr>
                    </a:p>
                    <a:p>
                      <a:pPr marL="263525" algn="l" rtl="0" eaLnBrk="0">
                        <a:lnSpc>
                          <a:spcPct val="83000"/>
                        </a:lnSpc>
                        <a:spcBef>
                          <a:spcPts val="3"/>
                        </a:spcBef>
                        <a:tabLst/>
                      </a:pPr>
                      <a:r>
                        <a:rPr sz="1200" b="1" kern="0" spc="-70" dirty="0">
                          <a:solidFill>
                            <a:srgbClr val="0101FF">
                              <a:alpha val="100000"/>
                            </a:srgbClr>
                          </a:solidFill>
                          <a:latin typeface="KaiTi"/>
                          <a:ea typeface="KaiTi"/>
                          <a:cs typeface="KaiTi"/>
                        </a:rPr>
                        <a:t>区别</a:t>
                      </a:r>
                      <a:endParaRPr sz="1200" dirty="0">
                        <a:latin typeface="KaiTi"/>
                        <a:ea typeface="KaiTi"/>
                        <a:cs typeface="KaiTi"/>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5000"/>
                        </a:lnSpc>
                        <a:tabLst/>
                      </a:pPr>
                      <a:endParaRPr sz="700" dirty="0">
                        <a:latin typeface="Arial"/>
                        <a:ea typeface="Arial"/>
                        <a:cs typeface="Arial"/>
                      </a:endParaRPr>
                    </a:p>
                    <a:p>
                      <a:pPr marL="550545" algn="l" rtl="0" eaLnBrk="0">
                        <a:lnSpc>
                          <a:spcPct val="86000"/>
                        </a:lnSpc>
                        <a:spcBef>
                          <a:spcPts val="2"/>
                        </a:spcBef>
                        <a:tabLst/>
                      </a:pPr>
                      <a:r>
                        <a:rPr sz="1200" kern="0" spc="-10" dirty="0">
                          <a:solidFill>
                            <a:srgbClr val="000000">
                              <a:alpha val="100000"/>
                            </a:srgbClr>
                          </a:solidFill>
                          <a:latin typeface="KaiTi"/>
                          <a:ea typeface="KaiTi"/>
                          <a:cs typeface="KaiTi"/>
                        </a:rPr>
                        <a:t>化学变化中分子能分裂</a:t>
                      </a:r>
                      <a:endParaRPr sz="1200" dirty="0">
                        <a:latin typeface="KaiTi"/>
                        <a:ea typeface="KaiTi"/>
                        <a:cs typeface="KaiTi"/>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5000"/>
                        </a:lnSpc>
                        <a:tabLst/>
                      </a:pPr>
                      <a:endParaRPr sz="700" dirty="0">
                        <a:latin typeface="Arial"/>
                        <a:ea typeface="Arial"/>
                        <a:cs typeface="Arial"/>
                      </a:endParaRPr>
                    </a:p>
                    <a:p>
                      <a:pPr marL="461644" algn="l" rtl="0" eaLnBrk="0">
                        <a:lnSpc>
                          <a:spcPct val="86000"/>
                        </a:lnSpc>
                        <a:spcBef>
                          <a:spcPts val="2"/>
                        </a:spcBef>
                        <a:tabLst/>
                      </a:pPr>
                      <a:r>
                        <a:rPr sz="1200" kern="0" spc="-10" dirty="0">
                          <a:solidFill>
                            <a:srgbClr val="000000">
                              <a:alpha val="100000"/>
                            </a:srgbClr>
                          </a:solidFill>
                          <a:latin typeface="KaiTi"/>
                          <a:ea typeface="KaiTi"/>
                          <a:cs typeface="KaiTi"/>
                        </a:rPr>
                        <a:t>化学变化中原子不能分裂</a:t>
                      </a:r>
                      <a:endParaRPr sz="1200" dirty="0">
                        <a:latin typeface="KaiTi"/>
                        <a:ea typeface="KaiTi"/>
                        <a:cs typeface="KaiTi"/>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93065">
                <a:tc>
                  <a:txBody>
                    <a:bodyPr/>
                    <a:lstStyle/>
                    <a:p>
                      <a:pPr algn="l" rtl="0" eaLnBrk="0">
                        <a:lnSpc>
                          <a:spcPct val="112000"/>
                        </a:lnSpc>
                        <a:tabLst/>
                      </a:pPr>
                      <a:endParaRPr sz="700" dirty="0">
                        <a:latin typeface="Arial"/>
                        <a:ea typeface="Arial"/>
                        <a:cs typeface="Arial"/>
                      </a:endParaRPr>
                    </a:p>
                    <a:p>
                      <a:pPr marL="166370" algn="l" rtl="0" eaLnBrk="0">
                        <a:lnSpc>
                          <a:spcPct val="84000"/>
                        </a:lnSpc>
                        <a:spcBef>
                          <a:spcPts val="5"/>
                        </a:spcBef>
                        <a:tabLst/>
                      </a:pPr>
                      <a:r>
                        <a:rPr sz="1200" b="1" kern="0" spc="-30" dirty="0">
                          <a:solidFill>
                            <a:srgbClr val="0101FF">
                              <a:alpha val="100000"/>
                            </a:srgbClr>
                          </a:solidFill>
                          <a:latin typeface="KaiTi"/>
                          <a:ea typeface="KaiTi"/>
                          <a:cs typeface="KaiTi"/>
                        </a:rPr>
                        <a:t>相同点</a:t>
                      </a:r>
                      <a:endParaRPr sz="1200" dirty="0">
                        <a:latin typeface="KaiTi"/>
                        <a:ea typeface="KaiTi"/>
                        <a:cs typeface="KaiTi"/>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gridSpan="2">
                  <a:txBody>
                    <a:bodyPr/>
                    <a:lstStyle/>
                    <a:p>
                      <a:pPr algn="l" rtl="0" eaLnBrk="0">
                        <a:lnSpc>
                          <a:spcPct val="113000"/>
                        </a:lnSpc>
                        <a:tabLst/>
                      </a:pPr>
                      <a:endParaRPr sz="700" dirty="0">
                        <a:latin typeface="Arial"/>
                        <a:ea typeface="Arial"/>
                        <a:cs typeface="Arial"/>
                      </a:endParaRPr>
                    </a:p>
                    <a:p>
                      <a:pPr marL="1088390" algn="l" rtl="0" eaLnBrk="0">
                        <a:lnSpc>
                          <a:spcPct val="85000"/>
                        </a:lnSpc>
                        <a:spcBef>
                          <a:spcPts val="6"/>
                        </a:spcBef>
                        <a:tabLst/>
                      </a:pPr>
                      <a:r>
                        <a:rPr sz="1200" kern="0" spc="0" dirty="0">
                          <a:solidFill>
                            <a:srgbClr val="000000">
                              <a:alpha val="100000"/>
                            </a:srgbClr>
                          </a:solidFill>
                          <a:latin typeface="KaiTi"/>
                          <a:ea typeface="KaiTi"/>
                          <a:cs typeface="KaiTi"/>
                        </a:rPr>
                        <a:t>质量和体积都很小、都在不断运</a:t>
                      </a:r>
                      <a:r>
                        <a:rPr sz="1200" kern="0" spc="-10" dirty="0">
                          <a:solidFill>
                            <a:srgbClr val="000000">
                              <a:alpha val="100000"/>
                            </a:srgbClr>
                          </a:solidFill>
                          <a:latin typeface="KaiTi"/>
                          <a:ea typeface="KaiTi"/>
                          <a:cs typeface="KaiTi"/>
                        </a:rPr>
                        <a:t>动、都有间隔</a:t>
                      </a:r>
                      <a:endParaRPr sz="1200" dirty="0">
                        <a:latin typeface="KaiTi"/>
                        <a:ea typeface="KaiTi"/>
                        <a:cs typeface="KaiTi"/>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504825">
                <a:tc>
                  <a:txBody>
                    <a:bodyPr/>
                    <a:lstStyle/>
                    <a:p>
                      <a:pPr algn="l" rtl="0" eaLnBrk="0">
                        <a:lnSpc>
                          <a:spcPct val="114000"/>
                        </a:lnSpc>
                        <a:tabLst/>
                      </a:pPr>
                      <a:endParaRPr sz="1000" dirty="0">
                        <a:latin typeface="Arial"/>
                        <a:ea typeface="Arial"/>
                        <a:cs typeface="Arial"/>
                      </a:endParaRPr>
                    </a:p>
                    <a:p>
                      <a:pPr algn="l" rtl="0" eaLnBrk="0">
                        <a:lnSpc>
                          <a:spcPct val="9196"/>
                        </a:lnSpc>
                        <a:tabLst/>
                      </a:pPr>
                      <a:endParaRPr sz="100" dirty="0">
                        <a:latin typeface="Arial"/>
                        <a:ea typeface="Arial"/>
                        <a:cs typeface="Arial"/>
                      </a:endParaRPr>
                    </a:p>
                    <a:p>
                      <a:pPr marL="240665" algn="l" rtl="0" eaLnBrk="0">
                        <a:lnSpc>
                          <a:spcPct val="85000"/>
                        </a:lnSpc>
                        <a:tabLst/>
                      </a:pPr>
                      <a:r>
                        <a:rPr sz="1200" b="1" kern="0" spc="-20" dirty="0">
                          <a:solidFill>
                            <a:srgbClr val="0101FF">
                              <a:alpha val="100000"/>
                            </a:srgbClr>
                          </a:solidFill>
                          <a:latin typeface="KaiTi"/>
                          <a:ea typeface="KaiTi"/>
                          <a:cs typeface="KaiTi"/>
                        </a:rPr>
                        <a:t>联系</a:t>
                      </a:r>
                      <a:endParaRPr sz="1200" dirty="0">
                        <a:latin typeface="KaiTi"/>
                        <a:ea typeface="KaiTi"/>
                        <a:cs typeface="KaiTi"/>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solidFill>
                      <a:srgbClr val="F2F2F2"/>
                    </a:solidFill>
                  </a:tcPr>
                </a:tc>
                <a:tc gridSpan="2">
                  <a:txBody>
                    <a:bodyPr/>
                    <a:lstStyle/>
                    <a:p>
                      <a:pPr algn="l" rtl="0" eaLnBrk="0">
                        <a:lnSpc>
                          <a:spcPct val="122000"/>
                        </a:lnSpc>
                        <a:tabLst/>
                      </a:pPr>
                      <a:endParaRPr sz="400" dirty="0">
                        <a:latin typeface="Arial"/>
                        <a:ea typeface="Arial"/>
                        <a:cs typeface="Arial"/>
                      </a:endParaRPr>
                    </a:p>
                    <a:p>
                      <a:pPr marL="861060" algn="l" rtl="0" eaLnBrk="0">
                        <a:lnSpc>
                          <a:spcPct val="85000"/>
                        </a:lnSpc>
                        <a:spcBef>
                          <a:spcPts val="4"/>
                        </a:spcBef>
                        <a:tabLst/>
                      </a:pPr>
                      <a:r>
                        <a:rPr sz="1200" kern="0" spc="-40" dirty="0">
                          <a:solidFill>
                            <a:srgbClr val="000000">
                              <a:alpha val="100000"/>
                            </a:srgbClr>
                          </a:solidFill>
                          <a:latin typeface="KaiTi"/>
                          <a:ea typeface="KaiTi"/>
                          <a:cs typeface="KaiTi"/>
                        </a:rPr>
                        <a:t>分子是由原子构成的，原子和分子都可以构成物质；</a:t>
                      </a:r>
                      <a:endParaRPr sz="1200" dirty="0">
                        <a:latin typeface="KaiTi"/>
                        <a:ea typeface="KaiTi"/>
                        <a:cs typeface="KaiTi"/>
                      </a:endParaRPr>
                    </a:p>
                    <a:p>
                      <a:pPr marL="99060" algn="l" rtl="0" eaLnBrk="0">
                        <a:lnSpc>
                          <a:spcPct val="85000"/>
                        </a:lnSpc>
                        <a:spcBef>
                          <a:spcPts val="336"/>
                        </a:spcBef>
                        <a:tabLst/>
                      </a:pPr>
                      <a:r>
                        <a:rPr sz="1200" kern="0" spc="-20" dirty="0">
                          <a:solidFill>
                            <a:srgbClr val="000000">
                              <a:alpha val="100000"/>
                            </a:srgbClr>
                          </a:solidFill>
                          <a:latin typeface="KaiTi"/>
                          <a:ea typeface="KaiTi"/>
                          <a:cs typeface="KaiTi"/>
                        </a:rPr>
                        <a:t>分子与构成该分子的原子相比，原子更小</a:t>
                      </a:r>
                      <a:r>
                        <a:rPr sz="1200" kern="0" spc="-30" dirty="0">
                          <a:solidFill>
                            <a:srgbClr val="000000">
                              <a:alpha val="100000"/>
                            </a:srgbClr>
                          </a:solidFill>
                          <a:latin typeface="KaiTi"/>
                          <a:ea typeface="KaiTi"/>
                          <a:cs typeface="KaiTi"/>
                        </a:rPr>
                        <a:t>，但并不是所有原子都比分子小。</a:t>
                      </a:r>
                      <a:endParaRPr sz="1200" dirty="0">
                        <a:latin typeface="KaiTi"/>
                        <a:ea typeface="KaiTi"/>
                        <a:cs typeface="KaiTi"/>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hMerge="1">
                  <a:txBody>
                    <a:bodyPr/>
                    <a:lstStyle/>
                    <a:p>
                      <a:endParaRPr/>
                    </a:p>
                  </a:txBody>
                  <a:tcPr marL="0" marR="0" marT="0" marB="0" vert="horz">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130" name="rect 130"/>
          <p:cNvSpPr/>
          <p:nvPr/>
        </p:nvSpPr>
        <p:spPr>
          <a:xfrm>
            <a:off x="2348027" y="8451850"/>
            <a:ext cx="1618742" cy="198120"/>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132" name="textbox 132"/>
          <p:cNvSpPr/>
          <p:nvPr/>
        </p:nvSpPr>
        <p:spPr>
          <a:xfrm>
            <a:off x="2338832" y="7951623"/>
            <a:ext cx="6022975" cy="1614805"/>
          </a:xfrm>
          <a:prstGeom prst="rect">
            <a:avLst/>
          </a:prstGeom>
          <a:noFill/>
          <a:ln w="0" cap="flat">
            <a:noFill/>
            <a:prstDash val="solid"/>
            <a:miter lim="0"/>
          </a:ln>
        </p:spPr>
        <p:txBody>
          <a:bodyPr vert="horz" wrap="square" lIns="0" tIns="0" rIns="0" bIns="0"/>
          <a:lstStyle/>
          <a:p>
            <a:pPr algn="l" rtl="0" eaLnBrk="0">
              <a:lnSpc>
                <a:spcPct val="86149"/>
              </a:lnSpc>
              <a:tabLst/>
            </a:pPr>
            <a:endParaRPr sz="100" dirty="0">
              <a:latin typeface="Arial"/>
              <a:ea typeface="Arial"/>
              <a:cs typeface="Arial"/>
            </a:endParaRPr>
          </a:p>
          <a:p>
            <a:pPr marL="12700" algn="l" rtl="0" eaLnBrk="0">
              <a:lnSpc>
                <a:spcPct val="86000"/>
              </a:lnSpc>
              <a:tabLst/>
            </a:pPr>
            <a:r>
              <a:rPr sz="1200" kern="0" spc="-20" dirty="0">
                <a:solidFill>
                  <a:srgbClr val="0101FF">
                    <a:alpha val="100000"/>
                  </a:srgbClr>
                </a:solidFill>
                <a:latin typeface="KaiTi"/>
                <a:ea typeface="KaiTi"/>
                <a:cs typeface="KaiTi"/>
              </a:rPr>
              <a:t>化学反应的本质：</a:t>
            </a:r>
            <a:r>
              <a:rPr sz="1200" kern="0" spc="-20" dirty="0">
                <a:solidFill>
                  <a:srgbClr val="000000">
                    <a:alpha val="100000"/>
                  </a:srgbClr>
                </a:solidFill>
                <a:latin typeface="KaiTi"/>
                <a:ea typeface="KaiTi"/>
                <a:cs typeface="KaiTi"/>
              </a:rPr>
              <a:t>分子可以分子原子，</a:t>
            </a:r>
            <a:r>
              <a:rPr sz="1200" kern="0" spc="-30" dirty="0">
                <a:solidFill>
                  <a:srgbClr val="000000">
                    <a:alpha val="100000"/>
                  </a:srgbClr>
                </a:solidFill>
                <a:latin typeface="KaiTi"/>
                <a:ea typeface="KaiTi"/>
                <a:cs typeface="KaiTi"/>
              </a:rPr>
              <a:t>原子又重新结合生成新的分子。</a:t>
            </a:r>
            <a:endParaRPr sz="1200" dirty="0">
              <a:latin typeface="KaiTi"/>
              <a:ea typeface="KaiTi"/>
              <a:cs typeface="KaiTi"/>
            </a:endParaRPr>
          </a:p>
          <a:p>
            <a:pPr algn="l" rtl="0" eaLnBrk="0">
              <a:lnSpc>
                <a:spcPct val="100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marL="13970" algn="l" rtl="0" eaLnBrk="0">
              <a:lnSpc>
                <a:spcPct val="90000"/>
              </a:lnSpc>
              <a:spcBef>
                <a:spcPts val="361"/>
              </a:spcBef>
              <a:tabLst/>
            </a:pPr>
            <a:r>
              <a:rPr sz="1200" b="1" kern="0" spc="-10" dirty="0">
                <a:solidFill>
                  <a:srgbClr val="000000">
                    <a:alpha val="100000"/>
                  </a:srgbClr>
                </a:solidFill>
                <a:latin typeface="KaiTi"/>
                <a:ea typeface="KaiTi"/>
                <a:cs typeface="KaiTi"/>
              </a:rPr>
              <a:t>知识点</a:t>
            </a:r>
            <a:r>
              <a:rPr sz="1200" kern="0" spc="-220" dirty="0">
                <a:solidFill>
                  <a:srgbClr val="000000">
                    <a:alpha val="100000"/>
                  </a:srgbClr>
                </a:solidFill>
                <a:latin typeface="KaiTi"/>
                <a:ea typeface="KaiTi"/>
                <a:cs typeface="KaiTi"/>
              </a:rPr>
              <a:t> </a:t>
            </a:r>
            <a:r>
              <a:rPr sz="1200" b="1" kern="0" spc="-10" dirty="0">
                <a:solidFill>
                  <a:srgbClr val="000000">
                    <a:alpha val="100000"/>
                  </a:srgbClr>
                </a:solidFill>
                <a:latin typeface="Times New Roman"/>
                <a:ea typeface="Times New Roman"/>
                <a:cs typeface="Times New Roman"/>
              </a:rPr>
              <a:t>1-4</a:t>
            </a:r>
            <a:r>
              <a:rPr sz="1200" b="1" kern="0" spc="-10" dirty="0">
                <a:solidFill>
                  <a:srgbClr val="000000">
                    <a:alpha val="100000"/>
                  </a:srgbClr>
                </a:solidFill>
                <a:latin typeface="KaiTi"/>
                <a:ea typeface="KaiTi"/>
                <a:cs typeface="KaiTi"/>
              </a:rPr>
              <a:t>：原子</a:t>
            </a:r>
            <a:r>
              <a:rPr sz="1200" b="1" kern="0" spc="-20" dirty="0">
                <a:solidFill>
                  <a:srgbClr val="000000">
                    <a:alpha val="100000"/>
                  </a:srgbClr>
                </a:solidFill>
                <a:latin typeface="KaiTi"/>
                <a:ea typeface="KaiTi"/>
                <a:cs typeface="KaiTi"/>
              </a:rPr>
              <a:t>的结构</a:t>
            </a:r>
            <a:endParaRPr sz="1200" dirty="0">
              <a:latin typeface="KaiTi"/>
              <a:ea typeface="KaiTi"/>
              <a:cs typeface="KaiTi"/>
            </a:endParaRPr>
          </a:p>
          <a:p>
            <a:pPr marL="19050" algn="l" rtl="0" eaLnBrk="0">
              <a:lnSpc>
                <a:spcPct val="90000"/>
              </a:lnSpc>
              <a:spcBef>
                <a:spcPts val="1032"/>
              </a:spcBef>
              <a:tabLst/>
            </a:pPr>
            <a:r>
              <a:rPr sz="1200" b="1" kern="0" spc="-10" dirty="0">
                <a:solidFill>
                  <a:srgbClr val="0101FF">
                    <a:alpha val="100000"/>
                  </a:srgbClr>
                </a:solidFill>
                <a:latin typeface="Times New Roman"/>
                <a:ea typeface="Times New Roman"/>
                <a:cs typeface="Times New Roman"/>
              </a:rPr>
              <a:t>1-4-1  </a:t>
            </a:r>
            <a:r>
              <a:rPr sz="1200" b="1" kern="0" spc="-10" dirty="0">
                <a:solidFill>
                  <a:srgbClr val="0101FF">
                    <a:alpha val="100000"/>
                  </a:srgbClr>
                </a:solidFill>
                <a:latin typeface="KaiTi"/>
                <a:ea typeface="KaiTi"/>
                <a:cs typeface="KaiTi"/>
              </a:rPr>
              <a:t>原子的结构</a:t>
            </a:r>
            <a:endParaRPr sz="1200" dirty="0">
              <a:latin typeface="KaiTi"/>
              <a:ea typeface="KaiTi"/>
              <a:cs typeface="KaiTi"/>
            </a:endParaRPr>
          </a:p>
          <a:p>
            <a:pPr algn="r" rtl="0" eaLnBrk="0">
              <a:lnSpc>
                <a:spcPct val="86000"/>
              </a:lnSpc>
              <a:spcBef>
                <a:spcPts val="1053"/>
              </a:spcBef>
              <a:tabLst/>
            </a:pPr>
            <a:r>
              <a:rPr sz="1200" kern="0" spc="-20" dirty="0">
                <a:solidFill>
                  <a:srgbClr val="0101FF">
                    <a:alpha val="100000"/>
                  </a:srgbClr>
                </a:solidFill>
                <a:latin typeface="KaiTi"/>
                <a:ea typeface="KaiTi"/>
                <a:cs typeface="KaiTi"/>
              </a:rPr>
              <a:t>原子是化学变化中的最小粒子，但是原子可以再分，</a:t>
            </a:r>
            <a:r>
              <a:rPr sz="1200" kern="0" spc="-20" dirty="0">
                <a:solidFill>
                  <a:srgbClr val="000000">
                    <a:alpha val="100000"/>
                  </a:srgbClr>
                </a:solidFill>
                <a:latin typeface="KaiTi"/>
                <a:ea typeface="KaiTi"/>
                <a:cs typeface="KaiTi"/>
              </a:rPr>
              <a:t>它不是一个实心球体，</a:t>
            </a:r>
            <a:r>
              <a:rPr sz="1200" kern="0" spc="-20" dirty="0">
                <a:solidFill>
                  <a:srgbClr val="0101FF">
                    <a:alpha val="100000"/>
                  </a:srgbClr>
                </a:solidFill>
                <a:latin typeface="KaiTi"/>
                <a:ea typeface="KaiTi"/>
                <a:cs typeface="KaiTi"/>
              </a:rPr>
              <a:t>它</a:t>
            </a:r>
            <a:r>
              <a:rPr sz="1200" kern="0" spc="-30" dirty="0">
                <a:solidFill>
                  <a:srgbClr val="0101FF">
                    <a:alpha val="100000"/>
                  </a:srgbClr>
                </a:solidFill>
                <a:latin typeface="KaiTi"/>
                <a:ea typeface="KaiTi"/>
                <a:cs typeface="KaiTi"/>
              </a:rPr>
              <a:t>是由居于</a:t>
            </a:r>
            <a:endParaRPr sz="1200" dirty="0">
              <a:latin typeface="KaiTi"/>
              <a:ea typeface="KaiTi"/>
              <a:cs typeface="KaiTi"/>
            </a:endParaRPr>
          </a:p>
          <a:p>
            <a:pPr marL="772795" algn="l" rtl="0" eaLnBrk="0">
              <a:lnSpc>
                <a:spcPct val="72000"/>
              </a:lnSpc>
              <a:spcBef>
                <a:spcPts val="842"/>
              </a:spcBef>
              <a:tabLst/>
            </a:pPr>
            <a:r>
              <a:rPr sz="600" kern="0" spc="0" dirty="0">
                <a:solidFill>
                  <a:srgbClr val="0101FF">
                    <a:alpha val="100000"/>
                  </a:srgbClr>
                </a:solidFill>
                <a:latin typeface="Times New Roman"/>
                <a:ea typeface="Times New Roman"/>
                <a:cs typeface="Times New Roman"/>
              </a:rPr>
              <a:t>yu</a:t>
            </a:r>
            <a:r>
              <a:rPr sz="600" kern="0" spc="30" dirty="0">
                <a:solidFill>
                  <a:srgbClr val="0101FF">
                    <a:alpha val="100000"/>
                  </a:srgbClr>
                </a:solidFill>
                <a:latin typeface="Times New Roman"/>
                <a:ea typeface="Times New Roman"/>
                <a:cs typeface="Times New Roman"/>
              </a:rPr>
              <a:t>á</a:t>
            </a:r>
            <a:r>
              <a:rPr sz="600" kern="0" spc="0" dirty="0">
                <a:solidFill>
                  <a:srgbClr val="0101FF">
                    <a:alpha val="100000"/>
                  </a:srgbClr>
                </a:solidFill>
                <a:latin typeface="Times New Roman"/>
                <a:ea typeface="Times New Roman"/>
                <a:cs typeface="Times New Roman"/>
              </a:rPr>
              <a:t>n</a:t>
            </a:r>
            <a:r>
              <a:rPr sz="600" kern="0" spc="50" dirty="0">
                <a:solidFill>
                  <a:srgbClr val="0101FF">
                    <a:alpha val="100000"/>
                  </a:srgbClr>
                </a:solidFill>
                <a:latin typeface="Times New Roman"/>
                <a:ea typeface="Times New Roman"/>
                <a:cs typeface="Times New Roman"/>
              </a:rPr>
              <a:t>  </a:t>
            </a:r>
            <a:r>
              <a:rPr sz="600" kern="0" spc="0" dirty="0">
                <a:solidFill>
                  <a:srgbClr val="0101FF">
                    <a:alpha val="100000"/>
                  </a:srgbClr>
                </a:solidFill>
                <a:latin typeface="Times New Roman"/>
                <a:ea typeface="Times New Roman"/>
                <a:cs typeface="Times New Roman"/>
              </a:rPr>
              <a:t>z</a:t>
            </a:r>
            <a:r>
              <a:rPr sz="600" kern="0" spc="30" dirty="0">
                <a:solidFill>
                  <a:srgbClr val="0101FF">
                    <a:alpha val="100000"/>
                  </a:srgbClr>
                </a:solidFill>
                <a:latin typeface="Times New Roman"/>
                <a:ea typeface="Times New Roman"/>
                <a:cs typeface="Times New Roman"/>
              </a:rPr>
              <a:t>ǐ    hé        </a:t>
            </a:r>
            <a:r>
              <a:rPr sz="600" kern="0" spc="20" dirty="0">
                <a:solidFill>
                  <a:srgbClr val="0101FF">
                    <a:alpha val="100000"/>
                  </a:srgbClr>
                </a:solidFill>
                <a:latin typeface="Times New Roman"/>
                <a:ea typeface="Times New Roman"/>
                <a:cs typeface="Times New Roman"/>
              </a:rPr>
              <a:t>  hé  wà</a:t>
            </a:r>
            <a:r>
              <a:rPr sz="600" kern="0" spc="0" dirty="0">
                <a:solidFill>
                  <a:srgbClr val="0101FF">
                    <a:alpha val="100000"/>
                  </a:srgbClr>
                </a:solidFill>
                <a:latin typeface="Times New Roman"/>
                <a:ea typeface="Times New Roman"/>
                <a:cs typeface="Times New Roman"/>
              </a:rPr>
              <a:t>i</a:t>
            </a:r>
            <a:r>
              <a:rPr sz="600" kern="0" spc="100" dirty="0">
                <a:solidFill>
                  <a:srgbClr val="0101FF">
                    <a:alpha val="100000"/>
                  </a:srgbClr>
                </a:solidFill>
                <a:latin typeface="Times New Roman"/>
                <a:ea typeface="Times New Roman"/>
                <a:cs typeface="Times New Roman"/>
              </a:rPr>
              <a:t> </a:t>
            </a:r>
            <a:r>
              <a:rPr sz="600" kern="0" spc="0" dirty="0">
                <a:solidFill>
                  <a:srgbClr val="0101FF">
                    <a:alpha val="100000"/>
                  </a:srgbClr>
                </a:solidFill>
                <a:latin typeface="Times New Roman"/>
                <a:ea typeface="Times New Roman"/>
                <a:cs typeface="Times New Roman"/>
              </a:rPr>
              <a:t>di</a:t>
            </a:r>
            <a:r>
              <a:rPr sz="600" kern="0" spc="20" dirty="0">
                <a:solidFill>
                  <a:srgbClr val="0101FF">
                    <a:alpha val="100000"/>
                  </a:srgbClr>
                </a:solidFill>
                <a:latin typeface="Times New Roman"/>
                <a:ea typeface="Times New Roman"/>
                <a:cs typeface="Times New Roman"/>
              </a:rPr>
              <a:t>à</a:t>
            </a:r>
            <a:r>
              <a:rPr sz="600" kern="0" spc="0" dirty="0">
                <a:solidFill>
                  <a:srgbClr val="0101FF">
                    <a:alpha val="100000"/>
                  </a:srgbClr>
                </a:solidFill>
                <a:latin typeface="Times New Roman"/>
                <a:ea typeface="Times New Roman"/>
                <a:cs typeface="Times New Roman"/>
              </a:rPr>
              <a:t>n</a:t>
            </a:r>
            <a:r>
              <a:rPr sz="600" kern="0" spc="20" dirty="0">
                <a:solidFill>
                  <a:srgbClr val="0101FF">
                    <a:alpha val="100000"/>
                  </a:srgbClr>
                </a:solidFill>
                <a:latin typeface="Times New Roman"/>
                <a:ea typeface="Times New Roman"/>
                <a:cs typeface="Times New Roman"/>
              </a:rPr>
              <a:t>   </a:t>
            </a:r>
            <a:r>
              <a:rPr sz="600" kern="0" spc="0" dirty="0">
                <a:solidFill>
                  <a:srgbClr val="0101FF">
                    <a:alpha val="100000"/>
                  </a:srgbClr>
                </a:solidFill>
                <a:latin typeface="Times New Roman"/>
                <a:ea typeface="Times New Roman"/>
                <a:cs typeface="Times New Roman"/>
              </a:rPr>
              <a:t>z</a:t>
            </a:r>
            <a:r>
              <a:rPr sz="600" kern="0" spc="20" dirty="0">
                <a:solidFill>
                  <a:srgbClr val="0101FF">
                    <a:alpha val="100000"/>
                  </a:srgbClr>
                </a:solidFill>
                <a:latin typeface="Times New Roman"/>
                <a:ea typeface="Times New Roman"/>
                <a:cs typeface="Times New Roman"/>
              </a:rPr>
              <a:t>ǐ</a:t>
            </a:r>
            <a:r>
              <a:rPr sz="600" kern="0" spc="0" dirty="0">
                <a:solidFill>
                  <a:srgbClr val="0101FF">
                    <a:alpha val="100000"/>
                  </a:srgbClr>
                </a:solidFill>
                <a:latin typeface="Times New Roman"/>
                <a:ea typeface="Times New Roman"/>
                <a:cs typeface="Times New Roman"/>
              </a:rPr>
              <a:t>                                                                            zh</a:t>
            </a:r>
            <a:r>
              <a:rPr sz="600" kern="0" spc="20" dirty="0">
                <a:solidFill>
                  <a:srgbClr val="0101FF">
                    <a:alpha val="100000"/>
                  </a:srgbClr>
                </a:solidFill>
                <a:latin typeface="Times New Roman"/>
                <a:ea typeface="Times New Roman"/>
                <a:cs typeface="Times New Roman"/>
              </a:rPr>
              <a:t>ì  zǐ          </a:t>
            </a:r>
            <a:r>
              <a:rPr sz="600" kern="0" spc="0" dirty="0">
                <a:solidFill>
                  <a:srgbClr val="0101FF">
                    <a:alpha val="100000"/>
                  </a:srgbClr>
                </a:solidFill>
                <a:latin typeface="Times New Roman"/>
                <a:ea typeface="Times New Roman"/>
                <a:cs typeface="Times New Roman"/>
              </a:rPr>
              <a:t>zh</a:t>
            </a:r>
            <a:r>
              <a:rPr sz="600" kern="0" spc="20" dirty="0">
                <a:solidFill>
                  <a:srgbClr val="0101FF">
                    <a:alpha val="100000"/>
                  </a:srgbClr>
                </a:solidFill>
                <a:latin typeface="Times New Roman"/>
                <a:ea typeface="Times New Roman"/>
                <a:cs typeface="Times New Roman"/>
              </a:rPr>
              <a:t>ō</a:t>
            </a:r>
            <a:r>
              <a:rPr sz="600" kern="0" spc="0" dirty="0">
                <a:solidFill>
                  <a:srgbClr val="0101FF">
                    <a:alpha val="100000"/>
                  </a:srgbClr>
                </a:solidFill>
                <a:latin typeface="Times New Roman"/>
                <a:ea typeface="Times New Roman"/>
                <a:cs typeface="Times New Roman"/>
              </a:rPr>
              <a:t>ng</a:t>
            </a:r>
            <a:r>
              <a:rPr sz="600" kern="0" spc="20" dirty="0">
                <a:solidFill>
                  <a:srgbClr val="0101FF">
                    <a:alpha val="100000"/>
                  </a:srgbClr>
                </a:solidFill>
                <a:latin typeface="Times New Roman"/>
                <a:ea typeface="Times New Roman"/>
                <a:cs typeface="Times New Roman"/>
              </a:rPr>
              <a:t>  </a:t>
            </a:r>
            <a:r>
              <a:rPr sz="600" kern="0" spc="0" dirty="0">
                <a:solidFill>
                  <a:srgbClr val="0101FF">
                    <a:alpha val="100000"/>
                  </a:srgbClr>
                </a:solidFill>
                <a:latin typeface="Times New Roman"/>
                <a:ea typeface="Times New Roman"/>
                <a:cs typeface="Times New Roman"/>
              </a:rPr>
              <a:t>z</a:t>
            </a:r>
            <a:r>
              <a:rPr sz="600" kern="0" spc="20" dirty="0">
                <a:solidFill>
                  <a:srgbClr val="0101FF">
                    <a:alpha val="100000"/>
                  </a:srgbClr>
                </a:solidFill>
                <a:latin typeface="Times New Roman"/>
                <a:ea typeface="Times New Roman"/>
                <a:cs typeface="Times New Roman"/>
              </a:rPr>
              <a:t>ǐ</a:t>
            </a:r>
            <a:endParaRPr sz="600" dirty="0">
              <a:latin typeface="Times New Roman"/>
              <a:ea typeface="Times New Roman"/>
              <a:cs typeface="Times New Roman"/>
            </a:endParaRPr>
          </a:p>
          <a:p>
            <a:pPr marL="16510" algn="l" rtl="0" eaLnBrk="0">
              <a:lnSpc>
                <a:spcPct val="85000"/>
              </a:lnSpc>
              <a:spcBef>
                <a:spcPts val="1"/>
              </a:spcBef>
              <a:tabLst/>
            </a:pPr>
            <a:r>
              <a:rPr sz="1200" kern="0" spc="10" dirty="0">
                <a:solidFill>
                  <a:srgbClr val="0101FF">
                    <a:alpha val="100000"/>
                  </a:srgbClr>
                </a:solidFill>
                <a:latin typeface="KaiTi"/>
                <a:ea typeface="KaiTi"/>
                <a:cs typeface="KaiTi"/>
              </a:rPr>
              <a:t>原子中心的原子核与核外电子构成的，原子</a:t>
            </a:r>
            <a:r>
              <a:rPr sz="1200" kern="0" spc="0" dirty="0">
                <a:solidFill>
                  <a:srgbClr val="0101FF">
                    <a:alpha val="100000"/>
                  </a:srgbClr>
                </a:solidFill>
                <a:latin typeface="KaiTi"/>
                <a:ea typeface="KaiTi"/>
                <a:cs typeface="KaiTi"/>
              </a:rPr>
              <a:t>核是由质子和中子构成的</a:t>
            </a:r>
            <a:r>
              <a:rPr sz="1200" kern="0" spc="0" dirty="0">
                <a:solidFill>
                  <a:srgbClr val="000000">
                    <a:alpha val="100000"/>
                  </a:srgbClr>
                </a:solidFill>
                <a:latin typeface="KaiTi"/>
                <a:ea typeface="KaiTi"/>
                <a:cs typeface="KaiTi"/>
              </a:rPr>
              <a:t>。</a:t>
            </a:r>
            <a:endParaRPr sz="1200" dirty="0">
              <a:latin typeface="KaiTi"/>
              <a:ea typeface="KaiTi"/>
              <a:cs typeface="KaiTi"/>
            </a:endParaRPr>
          </a:p>
        </p:txBody>
      </p:sp>
      <p:sp>
        <p:nvSpPr>
          <p:cNvPr id="134" name="textbox 134"/>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136" name="path 136"/>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138" name="textbox 138"/>
          <p:cNvSpPr/>
          <p:nvPr/>
        </p:nvSpPr>
        <p:spPr>
          <a:xfrm>
            <a:off x="5243563" y="9946679"/>
            <a:ext cx="213359"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30" dirty="0">
                <a:solidFill>
                  <a:srgbClr val="000000">
                    <a:alpha val="100000"/>
                  </a:srgbClr>
                </a:solidFill>
                <a:latin typeface="Times New Roman"/>
                <a:ea typeface="Times New Roman"/>
                <a:cs typeface="Times New Roman"/>
              </a:rPr>
              <a:t>-</a:t>
            </a:r>
            <a:r>
              <a:rPr sz="900" kern="0" spc="40" dirty="0">
                <a:solidFill>
                  <a:srgbClr val="000000">
                    <a:alpha val="100000"/>
                  </a:srgbClr>
                </a:solidFill>
                <a:latin typeface="Times New Roman"/>
                <a:ea typeface="Times New Roman"/>
                <a:cs typeface="Times New Roman"/>
              </a:rPr>
              <a:t> </a:t>
            </a:r>
            <a:r>
              <a:rPr sz="900" kern="0" spc="-30" dirty="0">
                <a:solidFill>
                  <a:srgbClr val="000000">
                    <a:alpha val="100000"/>
                  </a:srgbClr>
                </a:solidFill>
                <a:latin typeface="Times New Roman"/>
                <a:ea typeface="Times New Roman"/>
                <a:cs typeface="Times New Roman"/>
              </a:rPr>
              <a:t>3</a:t>
            </a:r>
            <a:r>
              <a:rPr sz="900" kern="0" spc="40" dirty="0">
                <a:solidFill>
                  <a:srgbClr val="000000">
                    <a:alpha val="100000"/>
                  </a:srgbClr>
                </a:solidFill>
                <a:latin typeface="Times New Roman"/>
                <a:ea typeface="Times New Roman"/>
                <a:cs typeface="Times New Roman"/>
              </a:rPr>
              <a:t> </a:t>
            </a:r>
            <a:r>
              <a:rPr sz="900" kern="0" spc="-3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6" name="rect 966"/>
          <p:cNvSpPr/>
          <p:nvPr/>
        </p:nvSpPr>
        <p:spPr>
          <a:xfrm>
            <a:off x="2348027" y="3774060"/>
            <a:ext cx="1388364" cy="198119"/>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968" name="rect 968"/>
          <p:cNvSpPr/>
          <p:nvPr/>
        </p:nvSpPr>
        <p:spPr>
          <a:xfrm>
            <a:off x="4535297" y="989025"/>
            <a:ext cx="1624838" cy="247192"/>
          </a:xfrm>
          <a:prstGeom prst="rect">
            <a:avLst/>
          </a:prstGeom>
          <a:solidFill>
            <a:srgbClr val="D3D3D3">
              <a:alpha val="100000"/>
            </a:srgbClr>
          </a:solidFill>
          <a:ln w="0" cap="flat">
            <a:noFill/>
            <a:prstDash val="solid"/>
            <a:miter lim="0"/>
          </a:ln>
        </p:spPr>
        <p:txBody>
          <a:bodyPr rtlCol="0"/>
          <a:lstStyle/>
          <a:p>
            <a:pPr algn="ctr"/>
            <a:endParaRPr lang="zh-CN" altLang="en-US"/>
          </a:p>
        </p:txBody>
      </p:sp>
      <p:sp>
        <p:nvSpPr>
          <p:cNvPr id="970" name="textbox 970"/>
          <p:cNvSpPr/>
          <p:nvPr/>
        </p:nvSpPr>
        <p:spPr>
          <a:xfrm>
            <a:off x="2340661" y="1005014"/>
            <a:ext cx="5164455" cy="2968625"/>
          </a:xfrm>
          <a:prstGeom prst="rect">
            <a:avLst/>
          </a:prstGeom>
          <a:noFill/>
          <a:ln w="0" cap="flat">
            <a:noFill/>
            <a:prstDash val="solid"/>
            <a:miter lim="0"/>
          </a:ln>
        </p:spPr>
        <p:txBody>
          <a:bodyPr vert="horz" wrap="square" lIns="0" tIns="0" rIns="0" bIns="0"/>
          <a:lstStyle/>
          <a:p>
            <a:pPr algn="l" rtl="0" eaLnBrk="0">
              <a:lnSpc>
                <a:spcPct val="77219"/>
              </a:lnSpc>
              <a:tabLst/>
            </a:pPr>
            <a:endParaRPr sz="100" dirty="0">
              <a:latin typeface="Arial"/>
              <a:ea typeface="Arial"/>
              <a:cs typeface="Arial"/>
            </a:endParaRPr>
          </a:p>
          <a:p>
            <a:pPr marL="2212340" algn="l" rtl="0" eaLnBrk="0">
              <a:lnSpc>
                <a:spcPct val="90000"/>
              </a:lnSpc>
              <a:tabLst/>
            </a:pPr>
            <a:r>
              <a:rPr sz="1500" b="1" kern="0" spc="-60" dirty="0">
                <a:solidFill>
                  <a:srgbClr val="EE0000">
                    <a:alpha val="100000"/>
                  </a:srgbClr>
                </a:solidFill>
                <a:latin typeface="KaiTi"/>
                <a:ea typeface="KaiTi"/>
                <a:cs typeface="KaiTi"/>
              </a:rPr>
              <a:t>第</a:t>
            </a:r>
            <a:r>
              <a:rPr sz="1500" kern="0" spc="-220" dirty="0">
                <a:solidFill>
                  <a:srgbClr val="EE0000">
                    <a:alpha val="100000"/>
                  </a:srgbClr>
                </a:solidFill>
                <a:latin typeface="KaiTi"/>
                <a:ea typeface="KaiTi"/>
                <a:cs typeface="KaiTi"/>
              </a:rPr>
              <a:t> </a:t>
            </a:r>
            <a:r>
              <a:rPr sz="1500" b="1" kern="0" spc="-60" dirty="0">
                <a:solidFill>
                  <a:srgbClr val="EE0000">
                    <a:alpha val="100000"/>
                  </a:srgbClr>
                </a:solidFill>
                <a:latin typeface="Times New Roman"/>
                <a:ea typeface="Times New Roman"/>
                <a:cs typeface="Times New Roman"/>
              </a:rPr>
              <a:t>12 </a:t>
            </a:r>
            <a:r>
              <a:rPr sz="1500" b="1" kern="0" spc="-60" dirty="0">
                <a:solidFill>
                  <a:srgbClr val="EE0000">
                    <a:alpha val="100000"/>
                  </a:srgbClr>
                </a:solidFill>
                <a:latin typeface="KaiTi"/>
                <a:ea typeface="KaiTi"/>
                <a:cs typeface="KaiTi"/>
              </a:rPr>
              <a:t>章</a:t>
            </a:r>
            <a:r>
              <a:rPr sz="1500" kern="0" spc="100" dirty="0">
                <a:solidFill>
                  <a:srgbClr val="EE0000">
                    <a:alpha val="100000"/>
                  </a:srgbClr>
                </a:solidFill>
                <a:latin typeface="KaiTi"/>
                <a:ea typeface="KaiTi"/>
                <a:cs typeface="KaiTi"/>
              </a:rPr>
              <a:t>  </a:t>
            </a:r>
            <a:r>
              <a:rPr sz="1500" b="1" kern="0" spc="-60" dirty="0">
                <a:solidFill>
                  <a:srgbClr val="EE0000">
                    <a:alpha val="100000"/>
                  </a:srgbClr>
                </a:solidFill>
                <a:latin typeface="KaiTi"/>
                <a:ea typeface="KaiTi"/>
                <a:cs typeface="KaiTi"/>
              </a:rPr>
              <a:t>电离平衡</a:t>
            </a:r>
            <a:endParaRPr sz="1500" dirty="0">
              <a:latin typeface="KaiTi"/>
              <a:ea typeface="KaiTi"/>
              <a:cs typeface="KaiTi"/>
            </a:endParaRPr>
          </a:p>
          <a:p>
            <a:pPr algn="l" rtl="0" eaLnBrk="0">
              <a:lnSpc>
                <a:spcPct val="107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marL="15240" algn="l" rtl="0" eaLnBrk="0">
              <a:lnSpc>
                <a:spcPct val="84000"/>
              </a:lnSpc>
              <a:spcBef>
                <a:spcPts val="361"/>
              </a:spcBef>
              <a:tabLst/>
            </a:pPr>
            <a:r>
              <a:rPr sz="1200" b="1" kern="0" spc="-20" dirty="0">
                <a:solidFill>
                  <a:srgbClr val="000000">
                    <a:alpha val="100000"/>
                  </a:srgbClr>
                </a:solidFill>
                <a:latin typeface="KaiTi"/>
                <a:ea typeface="KaiTi"/>
                <a:cs typeface="KaiTi"/>
              </a:rPr>
              <a:t>一、词汇储备</a:t>
            </a:r>
            <a:endParaRPr sz="1200" dirty="0">
              <a:latin typeface="KaiTi"/>
              <a:ea typeface="KaiTi"/>
              <a:cs typeface="KaiTi"/>
            </a:endParaRPr>
          </a:p>
          <a:p>
            <a:pPr marL="24765" algn="l" rtl="0" eaLnBrk="0">
              <a:lnSpc>
                <a:spcPts val="1809"/>
              </a:lnSpc>
              <a:spcBef>
                <a:spcPts val="1225"/>
              </a:spcBef>
              <a:tabLst/>
            </a:pPr>
            <a:r>
              <a:rPr sz="1200" kern="0" spc="-20" dirty="0">
                <a:solidFill>
                  <a:srgbClr val="000000">
                    <a:alpha val="100000"/>
                  </a:srgbClr>
                </a:solidFill>
                <a:latin typeface="Times New Roman"/>
                <a:ea typeface="Times New Roman"/>
                <a:cs typeface="Times New Roman"/>
              </a:rPr>
              <a:t>1.</a:t>
            </a:r>
            <a:r>
              <a:rPr sz="1200" kern="0" spc="8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Microsoft YaHei"/>
                <a:ea typeface="Microsoft YaHei"/>
                <a:cs typeface="Microsoft YaHei"/>
              </a:rPr>
              <a:t>冕扉廣</a:t>
            </a:r>
            <a:r>
              <a:rPr sz="1200" kern="0" spc="2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Times New Roman"/>
                <a:ea typeface="Times New Roman"/>
                <a:cs typeface="Times New Roman"/>
              </a:rPr>
              <a:t>2.  </a:t>
            </a:r>
            <a:r>
              <a:rPr sz="1200" kern="0" spc="-20" dirty="0">
                <a:solidFill>
                  <a:srgbClr val="000000">
                    <a:alpha val="100000"/>
                  </a:srgbClr>
                </a:solidFill>
                <a:latin typeface="Microsoft YaHei"/>
                <a:ea typeface="Microsoft YaHei"/>
                <a:cs typeface="Microsoft YaHei"/>
              </a:rPr>
              <a:t>扉冕扉廣         </a:t>
            </a:r>
            <a:r>
              <a:rPr sz="1200" kern="0" spc="-20" dirty="0">
                <a:solidFill>
                  <a:srgbClr val="000000">
                    <a:alpha val="100000"/>
                  </a:srgbClr>
                </a:solidFill>
                <a:latin typeface="Times New Roman"/>
                <a:ea typeface="Times New Roman"/>
                <a:cs typeface="Times New Roman"/>
              </a:rPr>
              <a:t>3.  </a:t>
            </a:r>
            <a:r>
              <a:rPr sz="1200" kern="0" spc="-20" dirty="0">
                <a:solidFill>
                  <a:srgbClr val="000000">
                    <a:alpha val="100000"/>
                  </a:srgbClr>
                </a:solidFill>
                <a:latin typeface="Microsoft YaHei"/>
                <a:ea typeface="Microsoft YaHei"/>
                <a:cs typeface="Microsoft YaHei"/>
              </a:rPr>
              <a:t>姦籬絮卷         </a:t>
            </a:r>
            <a:r>
              <a:rPr sz="1200" kern="0" spc="-20" dirty="0">
                <a:solidFill>
                  <a:srgbClr val="000000">
                    <a:alpha val="100000"/>
                  </a:srgbClr>
                </a:solidFill>
                <a:latin typeface="Times New Roman"/>
                <a:ea typeface="Times New Roman"/>
                <a:cs typeface="Times New Roman"/>
              </a:rPr>
              <a:t>4.</a:t>
            </a:r>
            <a:r>
              <a:rPr sz="1200" kern="0" spc="9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Microsoft YaHei"/>
                <a:ea typeface="Microsoft YaHei"/>
                <a:cs typeface="Microsoft YaHei"/>
              </a:rPr>
              <a:t>冕离         </a:t>
            </a:r>
            <a:r>
              <a:rPr sz="1200" kern="0" spc="-20" dirty="0">
                <a:solidFill>
                  <a:srgbClr val="000000">
                    <a:alpha val="100000"/>
                  </a:srgbClr>
                </a:solidFill>
                <a:latin typeface="Times New Roman"/>
                <a:ea typeface="Times New Roman"/>
                <a:cs typeface="Times New Roman"/>
              </a:rPr>
              <a:t>5</a:t>
            </a:r>
            <a:r>
              <a:rPr sz="1200" kern="0" spc="-30" dirty="0">
                <a:solidFill>
                  <a:srgbClr val="000000">
                    <a:alpha val="100000"/>
                  </a:srgbClr>
                </a:solidFill>
                <a:latin typeface="Times New Roman"/>
                <a:ea typeface="Times New Roman"/>
                <a:cs typeface="Times New Roman"/>
              </a:rPr>
              <a:t>.</a:t>
            </a:r>
            <a:r>
              <a:rPr sz="1200" kern="0" spc="90" dirty="0">
                <a:solidFill>
                  <a:srgbClr val="000000">
                    <a:alpha val="100000"/>
                  </a:srgbClr>
                </a:solidFill>
                <a:latin typeface="Times New Roman"/>
                <a:ea typeface="Times New Roman"/>
                <a:cs typeface="Times New Roman"/>
              </a:rPr>
              <a:t>  </a:t>
            </a:r>
            <a:r>
              <a:rPr sz="1200" kern="0" spc="-30" dirty="0">
                <a:solidFill>
                  <a:srgbClr val="000000">
                    <a:alpha val="100000"/>
                  </a:srgbClr>
                </a:solidFill>
                <a:latin typeface="Microsoft YaHei"/>
                <a:ea typeface="Microsoft YaHei"/>
                <a:cs typeface="Microsoft YaHei"/>
              </a:rPr>
              <a:t>冕离翠繹</a:t>
            </a:r>
            <a:endParaRPr sz="1200" dirty="0">
              <a:latin typeface="Microsoft YaHei"/>
              <a:ea typeface="Microsoft YaHei"/>
              <a:cs typeface="Microsoft YaHei"/>
            </a:endParaRPr>
          </a:p>
          <a:p>
            <a:pPr algn="l" rtl="0" eaLnBrk="0">
              <a:lnSpc>
                <a:spcPct val="113000"/>
              </a:lnSpc>
              <a:tabLst/>
            </a:pPr>
            <a:endParaRPr sz="1000" dirty="0">
              <a:latin typeface="Arial"/>
              <a:ea typeface="Arial"/>
              <a:cs typeface="Arial"/>
            </a:endParaRPr>
          </a:p>
          <a:p>
            <a:pPr marL="13334" algn="l" rtl="0" eaLnBrk="0">
              <a:lnSpc>
                <a:spcPts val="1809"/>
              </a:lnSpc>
              <a:spcBef>
                <a:spcPts val="363"/>
              </a:spcBef>
              <a:tabLst/>
            </a:pPr>
            <a:r>
              <a:rPr sz="1200" kern="0" spc="-10" dirty="0">
                <a:solidFill>
                  <a:srgbClr val="000000">
                    <a:alpha val="100000"/>
                  </a:srgbClr>
                </a:solidFill>
                <a:latin typeface="Times New Roman"/>
                <a:ea typeface="Times New Roman"/>
                <a:cs typeface="Times New Roman"/>
              </a:rPr>
              <a:t>6.  </a:t>
            </a:r>
            <a:r>
              <a:rPr sz="1200" kern="0" spc="-10" dirty="0">
                <a:solidFill>
                  <a:srgbClr val="000000">
                    <a:alpha val="100000"/>
                  </a:srgbClr>
                </a:solidFill>
                <a:latin typeface="Microsoft YaHei"/>
                <a:ea typeface="Microsoft YaHei"/>
                <a:cs typeface="Microsoft YaHei"/>
              </a:rPr>
              <a:t>拿冕</a:t>
            </a:r>
            <a:r>
              <a:rPr sz="1200" kern="0" spc="20" dirty="0">
                <a:solidFill>
                  <a:srgbClr val="000000">
                    <a:alpha val="100000"/>
                  </a:srgbClr>
                </a:solidFill>
                <a:latin typeface="Microsoft YaHei"/>
                <a:ea typeface="Microsoft YaHei"/>
                <a:cs typeface="Microsoft YaHei"/>
              </a:rPr>
              <a:t>        </a:t>
            </a:r>
            <a:r>
              <a:rPr sz="1200" kern="0" spc="-10" dirty="0">
                <a:solidFill>
                  <a:srgbClr val="000000">
                    <a:alpha val="100000"/>
                  </a:srgbClr>
                </a:solidFill>
                <a:latin typeface="Times New Roman"/>
                <a:ea typeface="Times New Roman"/>
                <a:cs typeface="Times New Roman"/>
              </a:rPr>
              <a:t>7.  </a:t>
            </a:r>
            <a:r>
              <a:rPr sz="1200" kern="0" spc="-10" dirty="0">
                <a:solidFill>
                  <a:srgbClr val="000000">
                    <a:alpha val="100000"/>
                  </a:srgbClr>
                </a:solidFill>
                <a:latin typeface="Microsoft YaHei"/>
                <a:ea typeface="Microsoft YaHei"/>
                <a:cs typeface="Microsoft YaHei"/>
              </a:rPr>
              <a:t>錢冕扉廣           </a:t>
            </a:r>
            <a:r>
              <a:rPr sz="1200" kern="0" spc="-10" dirty="0">
                <a:solidFill>
                  <a:srgbClr val="000000">
                    <a:alpha val="100000"/>
                  </a:srgbClr>
                </a:solidFill>
                <a:latin typeface="Times New Roman"/>
                <a:ea typeface="Times New Roman"/>
                <a:cs typeface="Times New Roman"/>
              </a:rPr>
              <a:t>8.  </a:t>
            </a:r>
            <a:r>
              <a:rPr sz="1200" kern="0" spc="-10" dirty="0">
                <a:solidFill>
                  <a:srgbClr val="000000">
                    <a:alpha val="100000"/>
                  </a:srgbClr>
                </a:solidFill>
                <a:latin typeface="Microsoft YaHei"/>
                <a:ea typeface="Microsoft YaHei"/>
                <a:cs typeface="Microsoft YaHei"/>
              </a:rPr>
              <a:t>蒻冕扉廣           </a:t>
            </a:r>
            <a:r>
              <a:rPr sz="1200" kern="0" spc="-10" dirty="0">
                <a:solidFill>
                  <a:srgbClr val="000000">
                    <a:alpha val="100000"/>
                  </a:srgbClr>
                </a:solidFill>
                <a:latin typeface="Times New Roman"/>
                <a:ea typeface="Times New Roman"/>
                <a:cs typeface="Times New Roman"/>
              </a:rPr>
              <a:t>9.</a:t>
            </a:r>
            <a:r>
              <a:rPr sz="1200" kern="0" spc="-10" dirty="0">
                <a:solidFill>
                  <a:srgbClr val="000000">
                    <a:alpha val="100000"/>
                  </a:srgbClr>
                </a:solidFill>
                <a:latin typeface="Microsoft YaHei"/>
                <a:ea typeface="Microsoft YaHei"/>
                <a:cs typeface="Microsoft YaHei"/>
              </a:rPr>
              <a:t>籮       </a:t>
            </a:r>
            <a:r>
              <a:rPr sz="1200" kern="0" spc="-2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Times New Roman"/>
                <a:ea typeface="Times New Roman"/>
                <a:cs typeface="Times New Roman"/>
              </a:rPr>
              <a:t>10.</a:t>
            </a:r>
            <a:r>
              <a:rPr sz="1200" kern="0" spc="8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Microsoft YaHei"/>
                <a:ea typeface="Microsoft YaHei"/>
                <a:cs typeface="Microsoft YaHei"/>
              </a:rPr>
              <a:t>錢嬴蒻嚴籮</a:t>
            </a:r>
            <a:endParaRPr sz="1200" dirty="0">
              <a:latin typeface="Microsoft YaHei"/>
              <a:ea typeface="Microsoft YaHei"/>
              <a:cs typeface="Microsoft YaHei"/>
            </a:endParaRPr>
          </a:p>
          <a:p>
            <a:pPr algn="l" rtl="0" eaLnBrk="0">
              <a:lnSpc>
                <a:spcPct val="113000"/>
              </a:lnSpc>
              <a:tabLst/>
            </a:pPr>
            <a:endParaRPr sz="1000" dirty="0">
              <a:latin typeface="Arial"/>
              <a:ea typeface="Arial"/>
              <a:cs typeface="Arial"/>
            </a:endParaRPr>
          </a:p>
          <a:p>
            <a:pPr marL="24765" algn="l" rtl="0" eaLnBrk="0">
              <a:lnSpc>
                <a:spcPts val="1809"/>
              </a:lnSpc>
              <a:spcBef>
                <a:spcPts val="363"/>
              </a:spcBef>
              <a:tabLst/>
            </a:pPr>
            <a:r>
              <a:rPr sz="1200" kern="0" spc="-10" dirty="0">
                <a:solidFill>
                  <a:srgbClr val="000000">
                    <a:alpha val="100000"/>
                  </a:srgbClr>
                </a:solidFill>
                <a:latin typeface="Times New Roman"/>
                <a:ea typeface="Times New Roman"/>
                <a:cs typeface="Times New Roman"/>
              </a:rPr>
              <a:t>11.  </a:t>
            </a:r>
            <a:r>
              <a:rPr sz="1200" kern="0" spc="-10" dirty="0">
                <a:solidFill>
                  <a:srgbClr val="000000">
                    <a:alpha val="100000"/>
                  </a:srgbClr>
                </a:solidFill>
                <a:latin typeface="Microsoft YaHei"/>
                <a:ea typeface="Microsoft YaHei"/>
                <a:cs typeface="Microsoft YaHei"/>
              </a:rPr>
              <a:t>錢嚴蒻嬴籮         </a:t>
            </a:r>
            <a:r>
              <a:rPr sz="1200" kern="0" spc="-10" dirty="0">
                <a:solidFill>
                  <a:srgbClr val="000000">
                    <a:alpha val="100000"/>
                  </a:srgbClr>
                </a:solidFill>
                <a:latin typeface="Times New Roman"/>
                <a:ea typeface="Times New Roman"/>
                <a:cs typeface="Times New Roman"/>
              </a:rPr>
              <a:t>1</a:t>
            </a:r>
            <a:r>
              <a:rPr sz="1200" kern="0" spc="-20" dirty="0">
                <a:solidFill>
                  <a:srgbClr val="000000">
                    <a:alpha val="100000"/>
                  </a:srgbClr>
                </a:solidFill>
                <a:latin typeface="Times New Roman"/>
                <a:ea typeface="Times New Roman"/>
                <a:cs typeface="Times New Roman"/>
              </a:rPr>
              <a:t>2.</a:t>
            </a:r>
            <a:r>
              <a:rPr sz="1200" kern="0" spc="5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Microsoft YaHei"/>
                <a:ea typeface="Microsoft YaHei"/>
                <a:cs typeface="Microsoft YaHei"/>
              </a:rPr>
              <a:t>劉离孚窯產藉數</a:t>
            </a:r>
            <a:r>
              <a:rPr sz="1200" kern="0" spc="-20" dirty="0">
                <a:solidFill>
                  <a:srgbClr val="000000">
                    <a:alpha val="100000"/>
                  </a:srgbClr>
                </a:solidFill>
                <a:latin typeface="Times New Roman"/>
                <a:ea typeface="Times New Roman"/>
                <a:cs typeface="Times New Roman"/>
              </a:rPr>
              <a:t>(pH </a:t>
            </a:r>
            <a:r>
              <a:rPr sz="1200" kern="0" spc="-20" dirty="0">
                <a:solidFill>
                  <a:srgbClr val="000000">
                    <a:alpha val="100000"/>
                  </a:srgbClr>
                </a:solidFill>
                <a:latin typeface="Microsoft YaHei"/>
                <a:ea typeface="Microsoft YaHei"/>
                <a:cs typeface="Microsoft YaHei"/>
              </a:rPr>
              <a:t>叠</a:t>
            </a:r>
            <a:r>
              <a:rPr sz="1200" kern="0" spc="-20" dirty="0">
                <a:solidFill>
                  <a:srgbClr val="000000">
                    <a:alpha val="100000"/>
                  </a:srgbClr>
                </a:solidFill>
                <a:latin typeface="Times New Roman"/>
                <a:ea typeface="Times New Roman"/>
                <a:cs typeface="Times New Roman"/>
              </a:rPr>
              <a:t>)</a:t>
            </a:r>
            <a:endParaRPr sz="1200" dirty="0">
              <a:latin typeface="Times New Roman"/>
              <a:ea typeface="Times New Roman"/>
              <a:cs typeface="Times New Roman"/>
            </a:endParaRPr>
          </a:p>
          <a:p>
            <a:pPr algn="l" rtl="0" eaLnBrk="0">
              <a:lnSpc>
                <a:spcPct val="139000"/>
              </a:lnSpc>
              <a:tabLst/>
            </a:pPr>
            <a:endParaRPr sz="1000" dirty="0">
              <a:latin typeface="Arial"/>
              <a:ea typeface="Arial"/>
              <a:cs typeface="Arial"/>
            </a:endParaRPr>
          </a:p>
          <a:p>
            <a:pPr algn="l" rtl="0" eaLnBrk="0">
              <a:lnSpc>
                <a:spcPct val="140000"/>
              </a:lnSpc>
              <a:tabLst/>
            </a:pPr>
            <a:endParaRPr sz="1000" dirty="0">
              <a:latin typeface="Arial"/>
              <a:ea typeface="Arial"/>
              <a:cs typeface="Arial"/>
            </a:endParaRPr>
          </a:p>
          <a:p>
            <a:pPr marL="13334" algn="l" rtl="0" eaLnBrk="0">
              <a:lnSpc>
                <a:spcPct val="83000"/>
              </a:lnSpc>
              <a:spcBef>
                <a:spcPts val="361"/>
              </a:spcBef>
              <a:tabLst/>
            </a:pPr>
            <a:r>
              <a:rPr sz="1200" b="1" kern="0" spc="-10" dirty="0">
                <a:solidFill>
                  <a:srgbClr val="000000">
                    <a:alpha val="100000"/>
                  </a:srgbClr>
                </a:solidFill>
                <a:latin typeface="KaiTi"/>
                <a:ea typeface="KaiTi"/>
                <a:cs typeface="KaiTi"/>
              </a:rPr>
              <a:t>二、知识点总结</a:t>
            </a:r>
            <a:endParaRPr sz="1200" dirty="0">
              <a:latin typeface="KaiTi"/>
              <a:ea typeface="KaiTi"/>
              <a:cs typeface="KaiTi"/>
            </a:endParaRPr>
          </a:p>
          <a:p>
            <a:pPr algn="l" rtl="0" eaLnBrk="0">
              <a:lnSpc>
                <a:spcPct val="103000"/>
              </a:lnSpc>
              <a:tabLst/>
            </a:pPr>
            <a:endParaRPr sz="900" dirty="0">
              <a:latin typeface="Arial"/>
              <a:ea typeface="Arial"/>
              <a:cs typeface="Arial"/>
            </a:endParaRPr>
          </a:p>
          <a:p>
            <a:pPr algn="l" rtl="0" eaLnBrk="0">
              <a:lnSpc>
                <a:spcPct val="8191"/>
              </a:lnSpc>
              <a:tabLst/>
            </a:pPr>
            <a:endParaRPr sz="100" dirty="0">
              <a:latin typeface="Arial"/>
              <a:ea typeface="Arial"/>
              <a:cs typeface="Arial"/>
            </a:endParaRPr>
          </a:p>
          <a:p>
            <a:pPr marL="12700" algn="l" rtl="0" eaLnBrk="0">
              <a:lnSpc>
                <a:spcPct val="90000"/>
              </a:lnSpc>
              <a:tabLst/>
            </a:pPr>
            <a:r>
              <a:rPr sz="1200" b="1" kern="0" spc="-30" dirty="0">
                <a:solidFill>
                  <a:srgbClr val="000000">
                    <a:alpha val="100000"/>
                  </a:srgbClr>
                </a:solidFill>
                <a:latin typeface="KaiTi"/>
                <a:ea typeface="KaiTi"/>
                <a:cs typeface="KaiTi"/>
              </a:rPr>
              <a:t>知识点</a:t>
            </a:r>
            <a:r>
              <a:rPr sz="1200" kern="0" spc="-170" dirty="0">
                <a:solidFill>
                  <a:srgbClr val="000000">
                    <a:alpha val="100000"/>
                  </a:srgbClr>
                </a:solidFill>
                <a:latin typeface="KaiTi"/>
                <a:ea typeface="KaiTi"/>
                <a:cs typeface="KaiTi"/>
              </a:rPr>
              <a:t> </a:t>
            </a:r>
            <a:r>
              <a:rPr sz="1200" b="1" kern="0" spc="-30" dirty="0">
                <a:solidFill>
                  <a:srgbClr val="000000">
                    <a:alpha val="100000"/>
                  </a:srgbClr>
                </a:solidFill>
                <a:latin typeface="Times New Roman"/>
                <a:ea typeface="Times New Roman"/>
                <a:cs typeface="Times New Roman"/>
              </a:rPr>
              <a:t>12-1</a:t>
            </a:r>
            <a:r>
              <a:rPr sz="1200" b="1" kern="0" spc="-30" dirty="0">
                <a:solidFill>
                  <a:srgbClr val="000000">
                    <a:alpha val="100000"/>
                  </a:srgbClr>
                </a:solidFill>
                <a:latin typeface="KaiTi"/>
                <a:ea typeface="KaiTi"/>
                <a:cs typeface="KaiTi"/>
              </a:rPr>
              <a:t>：电解质</a:t>
            </a:r>
            <a:endParaRPr sz="1200" dirty="0">
              <a:latin typeface="KaiTi"/>
              <a:ea typeface="KaiTi"/>
              <a:cs typeface="KaiTi"/>
            </a:endParaRPr>
          </a:p>
        </p:txBody>
      </p:sp>
      <p:sp>
        <p:nvSpPr>
          <p:cNvPr id="972" name="rect 972"/>
          <p:cNvSpPr/>
          <p:nvPr/>
        </p:nvSpPr>
        <p:spPr>
          <a:xfrm>
            <a:off x="2348027" y="8528050"/>
            <a:ext cx="2307590" cy="198120"/>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974" name="textbox 974"/>
          <p:cNvSpPr/>
          <p:nvPr/>
        </p:nvSpPr>
        <p:spPr>
          <a:xfrm>
            <a:off x="2340661" y="7979055"/>
            <a:ext cx="6018530" cy="1649729"/>
          </a:xfrm>
          <a:prstGeom prst="rect">
            <a:avLst/>
          </a:prstGeom>
          <a:noFill/>
          <a:ln w="0" cap="flat">
            <a:noFill/>
            <a:prstDash val="solid"/>
            <a:miter lim="0"/>
          </a:ln>
        </p:spPr>
        <p:txBody>
          <a:bodyPr vert="horz" wrap="square" lIns="0" tIns="0" rIns="0" bIns="0"/>
          <a:lstStyle/>
          <a:p>
            <a:pPr algn="l" rtl="0" eaLnBrk="0">
              <a:lnSpc>
                <a:spcPct val="78336"/>
              </a:lnSpc>
              <a:tabLst/>
            </a:pPr>
            <a:endParaRPr sz="100" dirty="0">
              <a:latin typeface="Arial"/>
              <a:ea typeface="Arial"/>
              <a:cs typeface="Arial"/>
            </a:endParaRPr>
          </a:p>
          <a:p>
            <a:pPr marL="20955" algn="l" rtl="0" eaLnBrk="0">
              <a:lnSpc>
                <a:spcPct val="86000"/>
              </a:lnSpc>
              <a:tabLst/>
            </a:pPr>
            <a:r>
              <a:rPr sz="1200" b="1" kern="0" spc="-20" dirty="0">
                <a:solidFill>
                  <a:srgbClr val="FF0000">
                    <a:alpha val="100000"/>
                  </a:srgbClr>
                </a:solidFill>
                <a:latin typeface="KaiTi"/>
                <a:ea typeface="KaiTi"/>
                <a:cs typeface="KaiTi"/>
              </a:rPr>
              <a:t>注意：电解质和非电</a:t>
            </a:r>
            <a:r>
              <a:rPr sz="1200" b="1" kern="0" spc="-30" dirty="0">
                <a:solidFill>
                  <a:srgbClr val="FF0000">
                    <a:alpha val="100000"/>
                  </a:srgbClr>
                </a:solidFill>
                <a:latin typeface="KaiTi"/>
                <a:ea typeface="KaiTi"/>
                <a:cs typeface="KaiTi"/>
              </a:rPr>
              <a:t>解质是针对</a:t>
            </a:r>
            <a:r>
              <a:rPr sz="1200" b="1" u="sng" kern="0" spc="-30" dirty="0">
                <a:solidFill>
                  <a:srgbClr val="FF0000">
                    <a:alpha val="100000"/>
                  </a:srgbClr>
                </a:solidFill>
                <a:latin typeface="KaiTi"/>
                <a:ea typeface="KaiTi"/>
                <a:cs typeface="KaiTi"/>
              </a:rPr>
              <a:t>化合物</a:t>
            </a:r>
            <a:r>
              <a:rPr sz="1200" b="1" kern="0" spc="-30" dirty="0">
                <a:solidFill>
                  <a:srgbClr val="FF0000">
                    <a:alpha val="100000"/>
                  </a:srgbClr>
                </a:solidFill>
                <a:latin typeface="KaiTi"/>
                <a:ea typeface="KaiTi"/>
                <a:cs typeface="KaiTi"/>
              </a:rPr>
              <a:t>而言！</a:t>
            </a:r>
            <a:endParaRPr sz="1200" dirty="0">
              <a:latin typeface="KaiTi"/>
              <a:ea typeface="KaiTi"/>
              <a:cs typeface="KaiTi"/>
            </a:endParaRPr>
          </a:p>
          <a:p>
            <a:pPr algn="l" rtl="0" eaLnBrk="0">
              <a:lnSpc>
                <a:spcPct val="116000"/>
              </a:lnSpc>
              <a:tabLst/>
            </a:pPr>
            <a:endParaRPr sz="1000" dirty="0">
              <a:latin typeface="Arial"/>
              <a:ea typeface="Arial"/>
              <a:cs typeface="Arial"/>
            </a:endParaRPr>
          </a:p>
          <a:p>
            <a:pPr algn="l" rtl="0" eaLnBrk="0">
              <a:lnSpc>
                <a:spcPct val="117000"/>
              </a:lnSpc>
              <a:tabLst/>
            </a:pPr>
            <a:endParaRPr sz="1000" dirty="0">
              <a:latin typeface="Arial"/>
              <a:ea typeface="Arial"/>
              <a:cs typeface="Arial"/>
            </a:endParaRPr>
          </a:p>
          <a:p>
            <a:pPr marL="12700" algn="l" rtl="0" eaLnBrk="0">
              <a:lnSpc>
                <a:spcPct val="90000"/>
              </a:lnSpc>
              <a:spcBef>
                <a:spcPts val="370"/>
              </a:spcBef>
              <a:tabLst/>
            </a:pPr>
            <a:r>
              <a:rPr sz="1200" b="1" kern="0" spc="-10" dirty="0">
                <a:solidFill>
                  <a:srgbClr val="000000">
                    <a:alpha val="100000"/>
                  </a:srgbClr>
                </a:solidFill>
                <a:latin typeface="KaiTi"/>
                <a:ea typeface="KaiTi"/>
                <a:cs typeface="KaiTi"/>
              </a:rPr>
              <a:t>知识点</a:t>
            </a:r>
            <a:r>
              <a:rPr sz="1200" kern="0" spc="-210" dirty="0">
                <a:solidFill>
                  <a:srgbClr val="000000">
                    <a:alpha val="100000"/>
                  </a:srgbClr>
                </a:solidFill>
                <a:latin typeface="KaiTi"/>
                <a:ea typeface="KaiTi"/>
                <a:cs typeface="KaiTi"/>
              </a:rPr>
              <a:t> </a:t>
            </a:r>
            <a:r>
              <a:rPr sz="1200" b="1" kern="0" spc="-10" dirty="0">
                <a:solidFill>
                  <a:srgbClr val="000000">
                    <a:alpha val="100000"/>
                  </a:srgbClr>
                </a:solidFill>
                <a:latin typeface="Times New Roman"/>
                <a:ea typeface="Times New Roman"/>
                <a:cs typeface="Times New Roman"/>
              </a:rPr>
              <a:t>12-2</a:t>
            </a:r>
            <a:r>
              <a:rPr sz="1200" b="1" kern="0" spc="-10" dirty="0">
                <a:solidFill>
                  <a:srgbClr val="000000">
                    <a:alpha val="100000"/>
                  </a:srgbClr>
                </a:solidFill>
                <a:latin typeface="KaiTi"/>
                <a:ea typeface="KaiTi"/>
                <a:cs typeface="KaiTi"/>
              </a:rPr>
              <a:t>：弱电解质的电离平衡</a:t>
            </a:r>
            <a:endParaRPr sz="1200" dirty="0">
              <a:latin typeface="KaiTi"/>
              <a:ea typeface="KaiTi"/>
              <a:cs typeface="KaiTi"/>
            </a:endParaRPr>
          </a:p>
          <a:p>
            <a:pPr marL="15240" indent="8890" algn="l" rtl="0" eaLnBrk="0">
              <a:lnSpc>
                <a:spcPct val="155000"/>
              </a:lnSpc>
              <a:spcBef>
                <a:spcPts val="246"/>
              </a:spcBef>
              <a:tabLst/>
            </a:pPr>
            <a:r>
              <a:rPr sz="1200" kern="0" spc="0" dirty="0">
                <a:solidFill>
                  <a:srgbClr val="000000">
                    <a:alpha val="100000"/>
                  </a:srgbClr>
                </a:solidFill>
                <a:latin typeface="Times New Roman"/>
                <a:ea typeface="Times New Roman"/>
                <a:cs typeface="Times New Roman"/>
              </a:rPr>
              <a:t>12-2-1  </a:t>
            </a:r>
            <a:r>
              <a:rPr sz="1200" kern="0" spc="0" dirty="0">
                <a:solidFill>
                  <a:srgbClr val="000000">
                    <a:alpha val="100000"/>
                  </a:srgbClr>
                </a:solidFill>
                <a:latin typeface="KaiTi"/>
                <a:ea typeface="KaiTi"/>
                <a:cs typeface="KaiTi"/>
              </a:rPr>
              <a:t>概念：弱电解质在水溶液中的电离包含分子电离成离子和离子重新结合成分子两个</a:t>
            </a:r>
            <a:r>
              <a:rPr sz="1200" kern="0" spc="0" dirty="0">
                <a:solidFill>
                  <a:srgbClr val="000000">
                    <a:alpha val="100000"/>
                  </a:srgbClr>
                </a:solidFill>
                <a:latin typeface="KaiTi"/>
                <a:ea typeface="KaiTi"/>
                <a:cs typeface="KaiTi"/>
              </a:rPr>
              <a:t>过程，当两个过程的</a:t>
            </a:r>
            <a:r>
              <a:rPr sz="1200" kern="0" spc="-10" dirty="0">
                <a:solidFill>
                  <a:srgbClr val="000000">
                    <a:alpha val="100000"/>
                  </a:srgbClr>
                </a:solidFill>
                <a:latin typeface="KaiTi"/>
                <a:ea typeface="KaiTi"/>
                <a:cs typeface="KaiTi"/>
              </a:rPr>
              <a:t>速率相等，电离过程达到平衡状态，即为电离平衡。</a:t>
            </a:r>
            <a:endParaRPr sz="1200" dirty="0">
              <a:latin typeface="KaiTi"/>
              <a:ea typeface="KaiTi"/>
              <a:cs typeface="KaiTi"/>
            </a:endParaRPr>
          </a:p>
          <a:p>
            <a:pPr algn="l" rtl="0" eaLnBrk="0">
              <a:lnSpc>
                <a:spcPct val="100000"/>
              </a:lnSpc>
              <a:tabLst/>
            </a:pPr>
            <a:endParaRPr sz="900" dirty="0">
              <a:latin typeface="Arial"/>
              <a:ea typeface="Arial"/>
              <a:cs typeface="Arial"/>
            </a:endParaRPr>
          </a:p>
          <a:p>
            <a:pPr algn="l" rtl="0" eaLnBrk="0">
              <a:lnSpc>
                <a:spcPct val="7503"/>
              </a:lnSpc>
              <a:tabLst/>
            </a:pPr>
            <a:endParaRPr sz="100" dirty="0">
              <a:latin typeface="Arial"/>
              <a:ea typeface="Arial"/>
              <a:cs typeface="Arial"/>
            </a:endParaRPr>
          </a:p>
          <a:p>
            <a:pPr marL="24765" algn="l" rtl="0" eaLnBrk="0">
              <a:lnSpc>
                <a:spcPct val="90000"/>
              </a:lnSpc>
              <a:tabLst/>
            </a:pPr>
            <a:r>
              <a:rPr sz="1200" kern="0" spc="60" dirty="0">
                <a:solidFill>
                  <a:srgbClr val="000000">
                    <a:alpha val="100000"/>
                  </a:srgbClr>
                </a:solidFill>
                <a:latin typeface="Times New Roman"/>
                <a:ea typeface="Times New Roman"/>
                <a:cs typeface="Times New Roman"/>
              </a:rPr>
              <a:t>12-2-2  </a:t>
            </a:r>
            <a:r>
              <a:rPr sz="1200" kern="0" spc="60" dirty="0">
                <a:solidFill>
                  <a:srgbClr val="000000">
                    <a:alpha val="100000"/>
                  </a:srgbClr>
                </a:solidFill>
                <a:latin typeface="KaiTi"/>
                <a:ea typeface="KaiTi"/>
                <a:cs typeface="KaiTi"/>
              </a:rPr>
              <a:t>水的电离</a:t>
            </a:r>
            <a:r>
              <a:rPr sz="1200" kern="0" spc="60" dirty="0">
                <a:solidFill>
                  <a:srgbClr val="000000">
                    <a:alpha val="100000"/>
                  </a:srgbClr>
                </a:solidFill>
                <a:latin typeface="Segoe UI Symbol"/>
                <a:ea typeface="Segoe UI Symbol"/>
                <a:cs typeface="Segoe UI Symbol"/>
              </a:rPr>
              <a:t>*</a:t>
            </a:r>
            <a:r>
              <a:rPr sz="1200" kern="0" spc="50" dirty="0">
                <a:solidFill>
                  <a:srgbClr val="000000">
                    <a:alpha val="100000"/>
                  </a:srgbClr>
                </a:solidFill>
                <a:latin typeface="Segoe UI Symbol"/>
                <a:ea typeface="Segoe UI Symbol"/>
                <a:cs typeface="Segoe UI Symbol"/>
              </a:rPr>
              <a:t>*</a:t>
            </a:r>
            <a:endParaRPr sz="1200" dirty="0">
              <a:latin typeface="Segoe UI Symbol"/>
              <a:ea typeface="Segoe UI Symbol"/>
              <a:cs typeface="Segoe UI Symbol"/>
            </a:endParaRPr>
          </a:p>
        </p:txBody>
      </p:sp>
      <p:sp>
        <p:nvSpPr>
          <p:cNvPr id="976" name="textbox 976"/>
          <p:cNvSpPr/>
          <p:nvPr/>
        </p:nvSpPr>
        <p:spPr>
          <a:xfrm>
            <a:off x="5159375" y="5612639"/>
            <a:ext cx="3031490" cy="1509395"/>
          </a:xfrm>
          <a:prstGeom prst="roundRect">
            <a:avLst>
              <a:gd name="adj" fmla="val 10761"/>
            </a:avLst>
          </a:prstGeom>
          <a:noFill/>
          <a:ln w="12700" cap="flat">
            <a:solidFill>
              <a:srgbClr val="5B9BD5"/>
            </a:solidFill>
            <a:prstDash val="solid"/>
            <a:miter lim="0"/>
          </a:ln>
        </p:spPr>
        <p:txBody>
          <a:bodyPr vert="horz" wrap="square" lIns="0" tIns="0" rIns="0" bIns="0"/>
          <a:lstStyle/>
          <a:p>
            <a:pPr algn="l" rtl="0" eaLnBrk="0">
              <a:lnSpc>
                <a:spcPct val="131000"/>
              </a:lnSpc>
              <a:tabLst/>
            </a:pPr>
            <a:endParaRPr sz="100" dirty="0">
              <a:latin typeface="Arial"/>
              <a:ea typeface="Arial"/>
              <a:cs typeface="Arial"/>
            </a:endParaRPr>
          </a:p>
          <a:p>
            <a:pPr marL="21590" indent="6350" algn="l" rtl="0" eaLnBrk="0">
              <a:lnSpc>
                <a:spcPct val="132000"/>
              </a:lnSpc>
              <a:tabLst/>
            </a:pPr>
            <a:r>
              <a:rPr sz="1200" b="1" kern="0" spc="10" dirty="0">
                <a:solidFill>
                  <a:srgbClr val="FF0000">
                    <a:alpha val="100000"/>
                  </a:srgbClr>
                </a:solidFill>
                <a:latin typeface="Microsoft YaHei"/>
                <a:ea typeface="Microsoft YaHei"/>
                <a:cs typeface="Microsoft YaHei"/>
              </a:rPr>
              <a:t>蒻冕扉廣：</a:t>
            </a:r>
            <a:r>
              <a:rPr sz="1200" b="1" kern="0" spc="-250" dirty="0">
                <a:solidFill>
                  <a:srgbClr val="FF0000">
                    <a:alpha val="100000"/>
                  </a:srgbClr>
                </a:solidFill>
                <a:latin typeface="Microsoft YaHei"/>
                <a:ea typeface="Microsoft YaHei"/>
                <a:cs typeface="Microsoft YaHei"/>
              </a:rPr>
              <a:t> </a:t>
            </a:r>
            <a:r>
              <a:rPr sz="1100" kern="0" spc="10" dirty="0">
                <a:solidFill>
                  <a:srgbClr val="000000">
                    <a:alpha val="100000"/>
                  </a:srgbClr>
                </a:solidFill>
                <a:latin typeface="Microsoft YaHei"/>
                <a:ea typeface="Microsoft YaHei"/>
                <a:cs typeface="Microsoft YaHei"/>
              </a:rPr>
              <a:t>二遙真着极罹巽疥</a:t>
            </a:r>
            <a:r>
              <a:rPr sz="1100" kern="0" spc="0" dirty="0">
                <a:solidFill>
                  <a:srgbClr val="000000">
                    <a:alpha val="100000"/>
                  </a:srgbClr>
                </a:solidFill>
                <a:latin typeface="Microsoft YaHei"/>
                <a:ea typeface="Microsoft YaHei"/>
                <a:cs typeface="Microsoft YaHei"/>
              </a:rPr>
              <a:t>疑弱花苔荡滘子</a:t>
            </a:r>
            <a:r>
              <a:rPr sz="1100" kern="0" spc="30" dirty="0">
                <a:solidFill>
                  <a:srgbClr val="000000">
                    <a:alpha val="100000"/>
                  </a:srgbClr>
                </a:solidFill>
                <a:latin typeface="Microsoft YaHei"/>
                <a:ea typeface="Microsoft YaHei"/>
                <a:cs typeface="Microsoft YaHei"/>
              </a:rPr>
              <a:t>茄莳</a:t>
            </a:r>
            <a:r>
              <a:rPr sz="1100" kern="0" spc="-110" dirty="0">
                <a:solidFill>
                  <a:srgbClr val="000000">
                    <a:alpha val="100000"/>
                  </a:srgbClr>
                </a:solidFill>
                <a:latin typeface="Microsoft YaHei"/>
                <a:ea typeface="Microsoft YaHei"/>
                <a:cs typeface="Microsoft YaHei"/>
              </a:rPr>
              <a:t> </a:t>
            </a:r>
            <a:r>
              <a:rPr sz="1100" kern="0" spc="30" dirty="0">
                <a:solidFill>
                  <a:srgbClr val="000000">
                    <a:alpha val="100000"/>
                  </a:srgbClr>
                </a:solidFill>
                <a:latin typeface="Microsoft YaHei"/>
                <a:ea typeface="Microsoft YaHei"/>
                <a:cs typeface="Microsoft YaHei"/>
              </a:rPr>
              <a:t>，茬茄芬孚崔甯苄莫着</a:t>
            </a:r>
            <a:r>
              <a:rPr sz="1100" kern="0" spc="30" dirty="0">
                <a:solidFill>
                  <a:srgbClr val="FF0000">
                    <a:alpha val="100000"/>
                  </a:srgbClr>
                </a:solidFill>
                <a:latin typeface="Microsoft YaHei"/>
                <a:ea typeface="Microsoft YaHei"/>
                <a:cs typeface="Microsoft YaHei"/>
              </a:rPr>
              <a:t>郭芬芬孚冕离篪离</a:t>
            </a:r>
            <a:r>
              <a:rPr sz="1100" kern="0" spc="-10" dirty="0">
                <a:solidFill>
                  <a:srgbClr val="FF0000">
                    <a:alpha val="100000"/>
                  </a:srgbClr>
                </a:solidFill>
                <a:latin typeface="Microsoft YaHei"/>
                <a:ea typeface="Microsoft YaHei"/>
                <a:cs typeface="Microsoft YaHei"/>
              </a:rPr>
              <a:t>孚</a:t>
            </a:r>
            <a:r>
              <a:rPr sz="1100" kern="0" spc="-10" dirty="0">
                <a:solidFill>
                  <a:srgbClr val="000000">
                    <a:alpha val="100000"/>
                  </a:srgbClr>
                </a:solidFill>
                <a:latin typeface="Microsoft YaHei"/>
                <a:ea typeface="Microsoft YaHei"/>
                <a:cs typeface="Microsoft YaHei"/>
              </a:rPr>
              <a:t>弱冕扉廣。</a:t>
            </a:r>
            <a:endParaRPr sz="1100" dirty="0">
              <a:latin typeface="Microsoft YaHei"/>
              <a:ea typeface="Microsoft YaHei"/>
              <a:cs typeface="Microsoft YaHei"/>
            </a:endParaRPr>
          </a:p>
          <a:p>
            <a:pPr marL="19685" algn="l" rtl="0" eaLnBrk="0">
              <a:lnSpc>
                <a:spcPts val="1760"/>
              </a:lnSpc>
              <a:spcBef>
                <a:spcPts val="2"/>
              </a:spcBef>
              <a:tabLst/>
            </a:pPr>
            <a:r>
              <a:rPr sz="1100" kern="0" spc="-10" dirty="0">
                <a:solidFill>
                  <a:srgbClr val="000000">
                    <a:alpha val="100000"/>
                  </a:srgbClr>
                </a:solidFill>
                <a:latin typeface="Microsoft YaHei"/>
                <a:ea typeface="Microsoft YaHei"/>
                <a:cs typeface="Microsoft YaHei"/>
              </a:rPr>
              <a:t>甸：蒻嚴：</a:t>
            </a:r>
            <a:r>
              <a:rPr sz="1100" kern="0" spc="-10" dirty="0">
                <a:solidFill>
                  <a:srgbClr val="000000">
                    <a:alpha val="100000"/>
                  </a:srgbClr>
                </a:solidFill>
                <a:latin typeface="Times New Roman"/>
                <a:ea typeface="Times New Roman"/>
                <a:cs typeface="Times New Roman"/>
              </a:rPr>
              <a:t>CH</a:t>
            </a:r>
            <a:r>
              <a:rPr sz="1100" kern="0" spc="-10" baseline="-2571" dirty="0">
                <a:solidFill>
                  <a:srgbClr val="000000">
                    <a:alpha val="100000"/>
                  </a:srgbClr>
                </a:solidFill>
                <a:latin typeface="Times New Roman"/>
                <a:ea typeface="Times New Roman"/>
                <a:cs typeface="Times New Roman"/>
              </a:rPr>
              <a:t>3</a:t>
            </a:r>
            <a:r>
              <a:rPr sz="1100" kern="0" spc="-10" dirty="0">
                <a:solidFill>
                  <a:srgbClr val="000000">
                    <a:alpha val="100000"/>
                  </a:srgbClr>
                </a:solidFill>
                <a:latin typeface="Times New Roman"/>
                <a:ea typeface="Times New Roman"/>
                <a:cs typeface="Times New Roman"/>
              </a:rPr>
              <a:t>COOH</a:t>
            </a:r>
            <a:r>
              <a:rPr sz="1100" kern="0" spc="-10" dirty="0">
                <a:solidFill>
                  <a:srgbClr val="000000">
                    <a:alpha val="100000"/>
                  </a:srgbClr>
                </a:solidFill>
                <a:latin typeface="Microsoft YaHei"/>
                <a:ea typeface="Microsoft YaHei"/>
                <a:cs typeface="Microsoft YaHei"/>
              </a:rPr>
              <a:t>、</a:t>
            </a:r>
            <a:r>
              <a:rPr sz="1100" kern="0" spc="-10" dirty="0">
                <a:solidFill>
                  <a:srgbClr val="000000">
                    <a:alpha val="100000"/>
                  </a:srgbClr>
                </a:solidFill>
                <a:latin typeface="Times New Roman"/>
                <a:ea typeface="Times New Roman"/>
                <a:cs typeface="Times New Roman"/>
              </a:rPr>
              <a:t>H</a:t>
            </a:r>
            <a:r>
              <a:rPr sz="1100" kern="0" spc="-10" baseline="-2571" dirty="0">
                <a:solidFill>
                  <a:srgbClr val="000000">
                    <a:alpha val="100000"/>
                  </a:srgbClr>
                </a:solidFill>
                <a:latin typeface="Times New Roman"/>
                <a:ea typeface="Times New Roman"/>
                <a:cs typeface="Times New Roman"/>
              </a:rPr>
              <a:t>2</a:t>
            </a:r>
            <a:r>
              <a:rPr sz="1100" kern="0" spc="-10" dirty="0">
                <a:solidFill>
                  <a:srgbClr val="000000">
                    <a:alpha val="100000"/>
                  </a:srgbClr>
                </a:solidFill>
                <a:latin typeface="Times New Roman"/>
                <a:ea typeface="Times New Roman"/>
                <a:cs typeface="Times New Roman"/>
              </a:rPr>
              <a:t>CO</a:t>
            </a:r>
            <a:r>
              <a:rPr sz="1100" kern="0" spc="-10" baseline="-2571" dirty="0">
                <a:solidFill>
                  <a:srgbClr val="000000">
                    <a:alpha val="100000"/>
                  </a:srgbClr>
                </a:solidFill>
                <a:latin typeface="Times New Roman"/>
                <a:ea typeface="Times New Roman"/>
                <a:cs typeface="Times New Roman"/>
              </a:rPr>
              <a:t>3</a:t>
            </a:r>
            <a:r>
              <a:rPr sz="700" kern="0" spc="-10" dirty="0">
                <a:solidFill>
                  <a:srgbClr val="000000">
                    <a:alpha val="100000"/>
                  </a:srgbClr>
                </a:solidFill>
                <a:latin typeface="Times New Roman"/>
                <a:ea typeface="Times New Roman"/>
                <a:cs typeface="Times New Roman"/>
              </a:rPr>
              <a:t> </a:t>
            </a:r>
            <a:r>
              <a:rPr sz="1100" kern="0" spc="-10" dirty="0">
                <a:solidFill>
                  <a:srgbClr val="000000">
                    <a:alpha val="100000"/>
                  </a:srgbClr>
                </a:solidFill>
                <a:latin typeface="Microsoft YaHei"/>
                <a:ea typeface="Microsoft YaHei"/>
                <a:cs typeface="Microsoft YaHei"/>
              </a:rPr>
              <a:t>、</a:t>
            </a:r>
            <a:r>
              <a:rPr sz="1100" kern="0" spc="-10" dirty="0">
                <a:solidFill>
                  <a:srgbClr val="000000">
                    <a:alpha val="100000"/>
                  </a:srgbClr>
                </a:solidFill>
                <a:latin typeface="Times New Roman"/>
                <a:ea typeface="Times New Roman"/>
                <a:cs typeface="Times New Roman"/>
              </a:rPr>
              <a:t>H</a:t>
            </a:r>
            <a:r>
              <a:rPr sz="1100" kern="0" spc="-10" baseline="-2571" dirty="0">
                <a:solidFill>
                  <a:srgbClr val="000000">
                    <a:alpha val="100000"/>
                  </a:srgbClr>
                </a:solidFill>
                <a:latin typeface="Times New Roman"/>
                <a:ea typeface="Times New Roman"/>
                <a:cs typeface="Times New Roman"/>
              </a:rPr>
              <a:t>2</a:t>
            </a:r>
            <a:r>
              <a:rPr sz="700" kern="0" spc="-100" dirty="0">
                <a:solidFill>
                  <a:srgbClr val="000000">
                    <a:alpha val="100000"/>
                  </a:srgbClr>
                </a:solidFill>
                <a:latin typeface="Times New Roman"/>
                <a:ea typeface="Times New Roman"/>
                <a:cs typeface="Times New Roman"/>
              </a:rPr>
              <a:t> </a:t>
            </a:r>
            <a:r>
              <a:rPr sz="1100" kern="0" spc="-10" dirty="0">
                <a:solidFill>
                  <a:srgbClr val="000000">
                    <a:alpha val="100000"/>
                  </a:srgbClr>
                </a:solidFill>
                <a:latin typeface="Times New Roman"/>
                <a:ea typeface="Times New Roman"/>
                <a:cs typeface="Times New Roman"/>
              </a:rPr>
              <a:t>S</a:t>
            </a:r>
            <a:endParaRPr sz="1100" dirty="0">
              <a:latin typeface="Times New Roman"/>
              <a:ea typeface="Times New Roman"/>
              <a:cs typeface="Times New Roman"/>
            </a:endParaRPr>
          </a:p>
          <a:p>
            <a:pPr marL="306070" algn="l" rtl="0" eaLnBrk="0">
              <a:lnSpc>
                <a:spcPts val="1670"/>
              </a:lnSpc>
              <a:spcBef>
                <a:spcPts val="30"/>
              </a:spcBef>
              <a:tabLst/>
            </a:pPr>
            <a:r>
              <a:rPr sz="1100" kern="0" spc="20" dirty="0">
                <a:solidFill>
                  <a:srgbClr val="000000">
                    <a:alpha val="100000"/>
                  </a:srgbClr>
                </a:solidFill>
                <a:latin typeface="Microsoft YaHei"/>
                <a:ea typeface="Microsoft YaHei"/>
                <a:cs typeface="Microsoft YaHei"/>
              </a:rPr>
              <a:t>蒻嬴：</a:t>
            </a:r>
            <a:r>
              <a:rPr sz="1100" kern="0" spc="0" dirty="0">
                <a:solidFill>
                  <a:srgbClr val="000000">
                    <a:alpha val="100000"/>
                  </a:srgbClr>
                </a:solidFill>
                <a:latin typeface="Times New Roman"/>
                <a:ea typeface="Times New Roman"/>
                <a:cs typeface="Times New Roman"/>
              </a:rPr>
              <a:t>NH</a:t>
            </a:r>
            <a:r>
              <a:rPr sz="1100" kern="0" spc="20" baseline="-3851" dirty="0">
                <a:solidFill>
                  <a:srgbClr val="000000">
                    <a:alpha val="100000"/>
                  </a:srgbClr>
                </a:solidFill>
                <a:latin typeface="Times New Roman"/>
                <a:ea typeface="Times New Roman"/>
                <a:cs typeface="Times New Roman"/>
              </a:rPr>
              <a:t>3</a:t>
            </a:r>
            <a:r>
              <a:rPr sz="700" kern="0" spc="-40" dirty="0">
                <a:solidFill>
                  <a:srgbClr val="000000">
                    <a:alpha val="100000"/>
                  </a:srgbClr>
                </a:solidFill>
                <a:latin typeface="Times New Roman"/>
                <a:ea typeface="Times New Roman"/>
                <a:cs typeface="Times New Roman"/>
              </a:rPr>
              <a:t> </a:t>
            </a:r>
            <a:r>
              <a:rPr sz="1100" kern="0" spc="20" dirty="0">
                <a:solidFill>
                  <a:srgbClr val="000000">
                    <a:alpha val="100000"/>
                  </a:srgbClr>
                </a:solidFill>
                <a:latin typeface="Times New Roman"/>
                <a:ea typeface="Times New Roman"/>
                <a:cs typeface="Times New Roman"/>
              </a:rPr>
              <a:t>·</a:t>
            </a:r>
            <a:r>
              <a:rPr sz="1100" kern="0" spc="-200" dirty="0">
                <a:solidFill>
                  <a:srgbClr val="000000">
                    <a:alpha val="100000"/>
                  </a:srgbClr>
                </a:solidFill>
                <a:latin typeface="Times New Roman"/>
                <a:ea typeface="Times New Roman"/>
                <a:cs typeface="Times New Roman"/>
              </a:rPr>
              <a:t> </a:t>
            </a:r>
            <a:r>
              <a:rPr sz="1100" kern="0" spc="20" dirty="0">
                <a:solidFill>
                  <a:srgbClr val="000000">
                    <a:alpha val="100000"/>
                  </a:srgbClr>
                </a:solidFill>
                <a:latin typeface="Times New Roman"/>
                <a:ea typeface="Times New Roman"/>
                <a:cs typeface="Times New Roman"/>
              </a:rPr>
              <a:t>H</a:t>
            </a:r>
            <a:r>
              <a:rPr sz="1100" kern="0" spc="20" baseline="-3851" dirty="0">
                <a:solidFill>
                  <a:srgbClr val="000000">
                    <a:alpha val="100000"/>
                  </a:srgbClr>
                </a:solidFill>
                <a:latin typeface="Times New Roman"/>
                <a:ea typeface="Times New Roman"/>
                <a:cs typeface="Times New Roman"/>
              </a:rPr>
              <a:t>2</a:t>
            </a:r>
            <a:r>
              <a:rPr sz="1100" kern="0" spc="20" dirty="0">
                <a:solidFill>
                  <a:srgbClr val="000000">
                    <a:alpha val="100000"/>
                  </a:srgbClr>
                </a:solidFill>
                <a:latin typeface="Times New Roman"/>
                <a:ea typeface="Times New Roman"/>
                <a:cs typeface="Times New Roman"/>
              </a:rPr>
              <a:t>O</a:t>
            </a:r>
            <a:r>
              <a:rPr sz="1100" kern="0" spc="20" dirty="0">
                <a:solidFill>
                  <a:srgbClr val="000000">
                    <a:alpha val="100000"/>
                  </a:srgbClr>
                </a:solidFill>
                <a:latin typeface="Microsoft YaHei"/>
                <a:ea typeface="Microsoft YaHei"/>
                <a:cs typeface="Microsoft YaHei"/>
              </a:rPr>
              <a:t>、</a:t>
            </a:r>
            <a:r>
              <a:rPr sz="1100" kern="0" spc="0" dirty="0">
                <a:solidFill>
                  <a:srgbClr val="000000">
                    <a:alpha val="100000"/>
                  </a:srgbClr>
                </a:solidFill>
                <a:latin typeface="Times New Roman"/>
                <a:ea typeface="Times New Roman"/>
                <a:cs typeface="Times New Roman"/>
              </a:rPr>
              <a:t>Cu</a:t>
            </a:r>
            <a:r>
              <a:rPr sz="1100" kern="0" spc="20" dirty="0">
                <a:solidFill>
                  <a:srgbClr val="000000">
                    <a:alpha val="100000"/>
                  </a:srgbClr>
                </a:solidFill>
                <a:latin typeface="Times New Roman"/>
                <a:ea typeface="Times New Roman"/>
                <a:cs typeface="Times New Roman"/>
              </a:rPr>
              <a:t>(</a:t>
            </a:r>
            <a:r>
              <a:rPr sz="1100" kern="0" spc="0" dirty="0">
                <a:solidFill>
                  <a:srgbClr val="000000">
                    <a:alpha val="100000"/>
                  </a:srgbClr>
                </a:solidFill>
                <a:latin typeface="Times New Roman"/>
                <a:ea typeface="Times New Roman"/>
                <a:cs typeface="Times New Roman"/>
              </a:rPr>
              <a:t>OH</a:t>
            </a:r>
            <a:r>
              <a:rPr sz="1100" kern="0" spc="20" dirty="0">
                <a:solidFill>
                  <a:srgbClr val="000000">
                    <a:alpha val="100000"/>
                  </a:srgbClr>
                </a:solidFill>
                <a:latin typeface="Times New Roman"/>
                <a:ea typeface="Times New Roman"/>
                <a:cs typeface="Times New Roman"/>
              </a:rPr>
              <a:t>)</a:t>
            </a:r>
            <a:r>
              <a:rPr sz="1100" kern="0" spc="20" baseline="-3851" dirty="0">
                <a:solidFill>
                  <a:srgbClr val="000000">
                    <a:alpha val="100000"/>
                  </a:srgbClr>
                </a:solidFill>
                <a:latin typeface="Times New Roman"/>
                <a:ea typeface="Times New Roman"/>
                <a:cs typeface="Times New Roman"/>
              </a:rPr>
              <a:t>2</a:t>
            </a:r>
            <a:endParaRPr sz="1100" baseline="-3851" dirty="0">
              <a:latin typeface="Times New Roman"/>
              <a:ea typeface="Times New Roman"/>
              <a:cs typeface="Times New Roman"/>
            </a:endParaRPr>
          </a:p>
          <a:p>
            <a:pPr marL="304800" algn="l" rtl="0" eaLnBrk="0">
              <a:lnSpc>
                <a:spcPts val="1612"/>
              </a:lnSpc>
              <a:tabLst/>
            </a:pPr>
            <a:r>
              <a:rPr sz="1100" kern="0" spc="-10" dirty="0">
                <a:solidFill>
                  <a:srgbClr val="000000">
                    <a:alpha val="100000"/>
                  </a:srgbClr>
                </a:solidFill>
                <a:latin typeface="Microsoft YaHei"/>
                <a:ea typeface="Microsoft YaHei"/>
                <a:cs typeface="Microsoft YaHei"/>
              </a:rPr>
              <a:t>茄莫极蒻弱冕扉廣</a:t>
            </a:r>
            <a:endParaRPr sz="1100" dirty="0">
              <a:latin typeface="Microsoft YaHei"/>
              <a:ea typeface="Microsoft YaHei"/>
              <a:cs typeface="Microsoft YaHei"/>
            </a:endParaRPr>
          </a:p>
        </p:txBody>
      </p:sp>
      <p:sp>
        <p:nvSpPr>
          <p:cNvPr id="978" name="textbox 978"/>
          <p:cNvSpPr/>
          <p:nvPr/>
        </p:nvSpPr>
        <p:spPr>
          <a:xfrm>
            <a:off x="5159375" y="4090289"/>
            <a:ext cx="3032760" cy="1504950"/>
          </a:xfrm>
          <a:prstGeom prst="roundRect">
            <a:avLst>
              <a:gd name="adj" fmla="val 10766"/>
            </a:avLst>
          </a:prstGeom>
          <a:noFill/>
          <a:ln w="12700" cap="flat">
            <a:solidFill>
              <a:srgbClr val="0070C0"/>
            </a:solidFill>
            <a:prstDash val="solid"/>
            <a:miter lim="0"/>
          </a:ln>
        </p:spPr>
        <p:txBody>
          <a:bodyPr vert="horz" wrap="square" lIns="0" tIns="0" rIns="0" bIns="0"/>
          <a:lstStyle/>
          <a:p>
            <a:pPr algn="l" rtl="0" eaLnBrk="0">
              <a:lnSpc>
                <a:spcPct val="117000"/>
              </a:lnSpc>
              <a:tabLst/>
            </a:pPr>
            <a:endParaRPr sz="100" dirty="0">
              <a:latin typeface="Arial"/>
              <a:ea typeface="Arial"/>
              <a:cs typeface="Arial"/>
            </a:endParaRPr>
          </a:p>
          <a:p>
            <a:pPr marL="19685" indent="10795" algn="l" rtl="0" eaLnBrk="0">
              <a:lnSpc>
                <a:spcPct val="132000"/>
              </a:lnSpc>
              <a:tabLst/>
            </a:pPr>
            <a:r>
              <a:rPr sz="1200" b="1" kern="0" spc="0" dirty="0">
                <a:solidFill>
                  <a:srgbClr val="FF0000">
                    <a:alpha val="100000"/>
                  </a:srgbClr>
                </a:solidFill>
                <a:latin typeface="Microsoft YaHei"/>
                <a:ea typeface="Microsoft YaHei"/>
                <a:cs typeface="Microsoft YaHei"/>
              </a:rPr>
              <a:t>錢冕扉廣：</a:t>
            </a:r>
            <a:r>
              <a:rPr sz="1200" b="1" kern="0" spc="-110" dirty="0">
                <a:solidFill>
                  <a:srgbClr val="FF0000">
                    <a:alpha val="100000"/>
                  </a:srgbClr>
                </a:solidFill>
                <a:latin typeface="Microsoft YaHei"/>
                <a:ea typeface="Microsoft YaHei"/>
                <a:cs typeface="Microsoft YaHei"/>
              </a:rPr>
              <a:t> </a:t>
            </a:r>
            <a:r>
              <a:rPr sz="1100" kern="0" spc="0" dirty="0">
                <a:solidFill>
                  <a:srgbClr val="000000">
                    <a:alpha val="100000"/>
                  </a:srgbClr>
                </a:solidFill>
                <a:latin typeface="Microsoft YaHei"/>
                <a:ea typeface="Microsoft YaHei"/>
                <a:cs typeface="Microsoft YaHei"/>
              </a:rPr>
              <a:t>离孚花苔荡若真着极罹疑弱巽疥花</a:t>
            </a:r>
            <a:r>
              <a:rPr sz="1100" kern="0" spc="30" dirty="0">
                <a:solidFill>
                  <a:srgbClr val="000000">
                    <a:alpha val="100000"/>
                  </a:srgbClr>
                </a:solidFill>
                <a:latin typeface="Microsoft YaHei"/>
                <a:ea typeface="Microsoft YaHei"/>
                <a:cs typeface="Microsoft YaHei"/>
              </a:rPr>
              <a:t>苔荡滘子茄莳</a:t>
            </a:r>
            <a:r>
              <a:rPr sz="1100" kern="0" spc="-90" dirty="0">
                <a:solidFill>
                  <a:srgbClr val="000000">
                    <a:alpha val="100000"/>
                  </a:srgbClr>
                </a:solidFill>
                <a:latin typeface="Microsoft YaHei"/>
                <a:ea typeface="Microsoft YaHei"/>
                <a:cs typeface="Microsoft YaHei"/>
              </a:rPr>
              <a:t> </a:t>
            </a:r>
            <a:r>
              <a:rPr sz="1100" kern="0" spc="30" dirty="0">
                <a:solidFill>
                  <a:srgbClr val="000000">
                    <a:alpha val="100000"/>
                  </a:srgbClr>
                </a:solidFill>
                <a:latin typeface="Microsoft YaHei"/>
                <a:ea typeface="Microsoft YaHei"/>
                <a:cs typeface="Microsoft YaHei"/>
              </a:rPr>
              <a:t>，茬茄芬孚崔甯苄罷諺</a:t>
            </a:r>
            <a:r>
              <a:rPr sz="1100" kern="0" spc="30" dirty="0">
                <a:solidFill>
                  <a:srgbClr val="FF0000">
                    <a:alpha val="100000"/>
                  </a:srgbClr>
                </a:solidFill>
                <a:latin typeface="Microsoft YaHei"/>
                <a:ea typeface="Microsoft YaHei"/>
                <a:cs typeface="Microsoft YaHei"/>
              </a:rPr>
              <a:t>莞荃冕离</a:t>
            </a:r>
            <a:r>
              <a:rPr sz="1100" kern="0" spc="-10" dirty="0">
                <a:solidFill>
                  <a:srgbClr val="FF0000">
                    <a:alpha val="100000"/>
                  </a:srgbClr>
                </a:solidFill>
                <a:latin typeface="Microsoft YaHei"/>
                <a:ea typeface="Microsoft YaHei"/>
                <a:cs typeface="Microsoft YaHei"/>
              </a:rPr>
              <a:t>篪离孚</a:t>
            </a:r>
            <a:r>
              <a:rPr sz="1100" kern="0" spc="-10" dirty="0">
                <a:solidFill>
                  <a:srgbClr val="000000">
                    <a:alpha val="100000"/>
                  </a:srgbClr>
                </a:solidFill>
                <a:latin typeface="Microsoft YaHei"/>
                <a:ea typeface="Microsoft YaHei"/>
                <a:cs typeface="Microsoft YaHei"/>
              </a:rPr>
              <a:t>弱冕扉廣。</a:t>
            </a:r>
            <a:endParaRPr sz="1100" dirty="0">
              <a:latin typeface="Microsoft YaHei"/>
              <a:ea typeface="Microsoft YaHei"/>
              <a:cs typeface="Microsoft YaHei"/>
            </a:endParaRPr>
          </a:p>
          <a:p>
            <a:pPr marL="19685" algn="l" rtl="0" eaLnBrk="0">
              <a:lnSpc>
                <a:spcPts val="1758"/>
              </a:lnSpc>
              <a:spcBef>
                <a:spcPts val="2"/>
              </a:spcBef>
              <a:tabLst/>
            </a:pPr>
            <a:r>
              <a:rPr sz="1100" kern="0" spc="-20" dirty="0">
                <a:solidFill>
                  <a:srgbClr val="000000">
                    <a:alpha val="100000"/>
                  </a:srgbClr>
                </a:solidFill>
                <a:latin typeface="Microsoft YaHei"/>
                <a:ea typeface="Microsoft YaHei"/>
                <a:cs typeface="Microsoft YaHei"/>
              </a:rPr>
              <a:t>甸：錢嚴：</a:t>
            </a:r>
            <a:r>
              <a:rPr sz="1100" kern="0" spc="-20" dirty="0">
                <a:solidFill>
                  <a:srgbClr val="000000">
                    <a:alpha val="100000"/>
                  </a:srgbClr>
                </a:solidFill>
                <a:latin typeface="Times New Roman"/>
                <a:ea typeface="Times New Roman"/>
                <a:cs typeface="Times New Roman"/>
              </a:rPr>
              <a:t>HCl</a:t>
            </a:r>
            <a:r>
              <a:rPr sz="1100" kern="0" spc="-130" dirty="0">
                <a:solidFill>
                  <a:srgbClr val="000000">
                    <a:alpha val="100000"/>
                  </a:srgbClr>
                </a:solidFill>
                <a:latin typeface="Times New Roman"/>
                <a:ea typeface="Times New Roman"/>
                <a:cs typeface="Times New Roman"/>
              </a:rPr>
              <a:t> </a:t>
            </a:r>
            <a:r>
              <a:rPr sz="1100" kern="0" spc="-20" dirty="0">
                <a:solidFill>
                  <a:srgbClr val="000000">
                    <a:alpha val="100000"/>
                  </a:srgbClr>
                </a:solidFill>
                <a:latin typeface="Microsoft YaHei"/>
                <a:ea typeface="Microsoft YaHei"/>
                <a:cs typeface="Microsoft YaHei"/>
              </a:rPr>
              <a:t>、</a:t>
            </a:r>
            <a:r>
              <a:rPr sz="1100" kern="0" spc="-20" dirty="0">
                <a:solidFill>
                  <a:srgbClr val="000000">
                    <a:alpha val="100000"/>
                  </a:srgbClr>
                </a:solidFill>
                <a:latin typeface="Times New Roman"/>
                <a:ea typeface="Times New Roman"/>
                <a:cs typeface="Times New Roman"/>
              </a:rPr>
              <a:t>H</a:t>
            </a:r>
            <a:r>
              <a:rPr sz="1100" kern="0" spc="-20" baseline="-2630" dirty="0">
                <a:solidFill>
                  <a:srgbClr val="000000">
                    <a:alpha val="100000"/>
                  </a:srgbClr>
                </a:solidFill>
                <a:latin typeface="Times New Roman"/>
                <a:ea typeface="Times New Roman"/>
                <a:cs typeface="Times New Roman"/>
              </a:rPr>
              <a:t>2</a:t>
            </a:r>
            <a:r>
              <a:rPr sz="700" kern="0" spc="-100" dirty="0">
                <a:solidFill>
                  <a:srgbClr val="000000">
                    <a:alpha val="100000"/>
                  </a:srgbClr>
                </a:solidFill>
                <a:latin typeface="Times New Roman"/>
                <a:ea typeface="Times New Roman"/>
                <a:cs typeface="Times New Roman"/>
              </a:rPr>
              <a:t> </a:t>
            </a:r>
            <a:r>
              <a:rPr sz="1100" kern="0" spc="-20" dirty="0">
                <a:solidFill>
                  <a:srgbClr val="000000">
                    <a:alpha val="100000"/>
                  </a:srgbClr>
                </a:solidFill>
                <a:latin typeface="Times New Roman"/>
                <a:ea typeface="Times New Roman"/>
                <a:cs typeface="Times New Roman"/>
              </a:rPr>
              <a:t>SO</a:t>
            </a:r>
            <a:r>
              <a:rPr sz="1100" kern="0" spc="-20" baseline="-2630" dirty="0">
                <a:solidFill>
                  <a:srgbClr val="000000">
                    <a:alpha val="100000"/>
                  </a:srgbClr>
                </a:solidFill>
                <a:latin typeface="Times New Roman"/>
                <a:ea typeface="Times New Roman"/>
                <a:cs typeface="Times New Roman"/>
              </a:rPr>
              <a:t>4</a:t>
            </a:r>
            <a:r>
              <a:rPr sz="700" kern="0" spc="-50" dirty="0">
                <a:solidFill>
                  <a:srgbClr val="000000">
                    <a:alpha val="100000"/>
                  </a:srgbClr>
                </a:solidFill>
                <a:latin typeface="Times New Roman"/>
                <a:ea typeface="Times New Roman"/>
                <a:cs typeface="Times New Roman"/>
              </a:rPr>
              <a:t> </a:t>
            </a:r>
            <a:r>
              <a:rPr sz="1100" kern="0" spc="-20" dirty="0">
                <a:solidFill>
                  <a:srgbClr val="000000">
                    <a:alpha val="100000"/>
                  </a:srgbClr>
                </a:solidFill>
                <a:latin typeface="Microsoft YaHei"/>
                <a:ea typeface="Microsoft YaHei"/>
                <a:cs typeface="Microsoft YaHei"/>
              </a:rPr>
              <a:t>、</a:t>
            </a:r>
            <a:r>
              <a:rPr sz="1100" kern="0" spc="-20" dirty="0">
                <a:solidFill>
                  <a:srgbClr val="000000">
                    <a:alpha val="100000"/>
                  </a:srgbClr>
                </a:solidFill>
                <a:latin typeface="Times New Roman"/>
                <a:ea typeface="Times New Roman"/>
                <a:cs typeface="Times New Roman"/>
              </a:rPr>
              <a:t>HNO</a:t>
            </a:r>
            <a:r>
              <a:rPr sz="1100" kern="0" spc="-20" baseline="-2630" dirty="0">
                <a:solidFill>
                  <a:srgbClr val="000000">
                    <a:alpha val="100000"/>
                  </a:srgbClr>
                </a:solidFill>
                <a:latin typeface="Times New Roman"/>
                <a:ea typeface="Times New Roman"/>
                <a:cs typeface="Times New Roman"/>
              </a:rPr>
              <a:t>3</a:t>
            </a:r>
            <a:endParaRPr sz="1100" baseline="-2630" dirty="0">
              <a:latin typeface="Times New Roman"/>
              <a:ea typeface="Times New Roman"/>
              <a:cs typeface="Times New Roman"/>
            </a:endParaRPr>
          </a:p>
          <a:p>
            <a:pPr marL="308610" algn="l" rtl="0" eaLnBrk="0">
              <a:lnSpc>
                <a:spcPts val="1421"/>
              </a:lnSpc>
              <a:tabLst/>
            </a:pPr>
            <a:r>
              <a:rPr sz="1100" kern="0" spc="-10" dirty="0">
                <a:solidFill>
                  <a:srgbClr val="000000">
                    <a:alpha val="100000"/>
                  </a:srgbClr>
                </a:solidFill>
                <a:latin typeface="Microsoft YaHei"/>
                <a:ea typeface="Microsoft YaHei"/>
                <a:cs typeface="Microsoft YaHei"/>
              </a:rPr>
              <a:t>錢嬴：</a:t>
            </a:r>
            <a:r>
              <a:rPr sz="1100" kern="0" spc="-10" dirty="0">
                <a:solidFill>
                  <a:srgbClr val="000000">
                    <a:alpha val="100000"/>
                  </a:srgbClr>
                </a:solidFill>
                <a:latin typeface="Times New Roman"/>
                <a:ea typeface="Times New Roman"/>
                <a:cs typeface="Times New Roman"/>
              </a:rPr>
              <a:t>NaOH</a:t>
            </a:r>
            <a:r>
              <a:rPr sz="1100" kern="0" spc="-10" dirty="0">
                <a:solidFill>
                  <a:srgbClr val="000000">
                    <a:alpha val="100000"/>
                  </a:srgbClr>
                </a:solidFill>
                <a:latin typeface="Microsoft YaHei"/>
                <a:ea typeface="Microsoft YaHei"/>
                <a:cs typeface="Microsoft YaHei"/>
              </a:rPr>
              <a:t>、</a:t>
            </a:r>
            <a:r>
              <a:rPr sz="1100" kern="0" spc="-10" dirty="0">
                <a:solidFill>
                  <a:srgbClr val="000000">
                    <a:alpha val="100000"/>
                  </a:srgbClr>
                </a:solidFill>
                <a:latin typeface="Times New Roman"/>
                <a:ea typeface="Times New Roman"/>
                <a:cs typeface="Times New Roman"/>
              </a:rPr>
              <a:t>K</a:t>
            </a:r>
            <a:r>
              <a:rPr sz="1100" kern="0" spc="-20" dirty="0">
                <a:solidFill>
                  <a:srgbClr val="000000">
                    <a:alpha val="100000"/>
                  </a:srgbClr>
                </a:solidFill>
                <a:latin typeface="Times New Roman"/>
                <a:ea typeface="Times New Roman"/>
                <a:cs typeface="Times New Roman"/>
              </a:rPr>
              <a:t>OH</a:t>
            </a:r>
            <a:endParaRPr sz="1100" dirty="0">
              <a:latin typeface="Times New Roman"/>
              <a:ea typeface="Times New Roman"/>
              <a:cs typeface="Times New Roman"/>
            </a:endParaRPr>
          </a:p>
          <a:p>
            <a:pPr marL="274955" algn="l" rtl="0" eaLnBrk="0">
              <a:lnSpc>
                <a:spcPts val="1836"/>
              </a:lnSpc>
              <a:spcBef>
                <a:spcPts val="229"/>
              </a:spcBef>
              <a:tabLst/>
            </a:pPr>
            <a:r>
              <a:rPr sz="1100" kern="0" spc="-20" dirty="0">
                <a:solidFill>
                  <a:srgbClr val="000000">
                    <a:alpha val="100000"/>
                  </a:srgbClr>
                </a:solidFill>
                <a:latin typeface="Microsoft YaHei"/>
                <a:ea typeface="Microsoft YaHei"/>
                <a:cs typeface="Microsoft YaHei"/>
              </a:rPr>
              <a:t>炙郭芬籮：</a:t>
            </a:r>
            <a:r>
              <a:rPr sz="1100" kern="0" spc="-20" dirty="0">
                <a:solidFill>
                  <a:srgbClr val="000000">
                    <a:alpha val="100000"/>
                  </a:srgbClr>
                </a:solidFill>
                <a:latin typeface="Times New Roman"/>
                <a:ea typeface="Times New Roman"/>
                <a:cs typeface="Times New Roman"/>
              </a:rPr>
              <a:t>NaCl</a:t>
            </a:r>
            <a:r>
              <a:rPr sz="1100" kern="0" spc="-120" dirty="0">
                <a:solidFill>
                  <a:srgbClr val="000000">
                    <a:alpha val="100000"/>
                  </a:srgbClr>
                </a:solidFill>
                <a:latin typeface="Times New Roman"/>
                <a:ea typeface="Times New Roman"/>
                <a:cs typeface="Times New Roman"/>
              </a:rPr>
              <a:t> </a:t>
            </a:r>
            <a:r>
              <a:rPr sz="1100" kern="0" spc="-20" dirty="0">
                <a:solidFill>
                  <a:srgbClr val="000000">
                    <a:alpha val="100000"/>
                  </a:srgbClr>
                </a:solidFill>
                <a:latin typeface="Microsoft YaHei"/>
                <a:ea typeface="Microsoft YaHei"/>
                <a:cs typeface="Microsoft YaHei"/>
              </a:rPr>
              <a:t>、</a:t>
            </a:r>
            <a:r>
              <a:rPr sz="1100" kern="0" spc="-20" dirty="0">
                <a:solidFill>
                  <a:srgbClr val="000000">
                    <a:alpha val="100000"/>
                  </a:srgbClr>
                </a:solidFill>
                <a:latin typeface="Times New Roman"/>
                <a:ea typeface="Times New Roman"/>
                <a:cs typeface="Times New Roman"/>
              </a:rPr>
              <a:t>KNO</a:t>
            </a:r>
            <a:r>
              <a:rPr sz="1100" kern="0" spc="-20" baseline="-2632" dirty="0">
                <a:solidFill>
                  <a:srgbClr val="000000">
                    <a:alpha val="100000"/>
                  </a:srgbClr>
                </a:solidFill>
                <a:latin typeface="Times New Roman"/>
                <a:ea typeface="Times New Roman"/>
                <a:cs typeface="Times New Roman"/>
              </a:rPr>
              <a:t>3</a:t>
            </a:r>
            <a:r>
              <a:rPr sz="700" kern="0" spc="-60" dirty="0">
                <a:solidFill>
                  <a:srgbClr val="000000">
                    <a:alpha val="100000"/>
                  </a:srgbClr>
                </a:solidFill>
                <a:latin typeface="Times New Roman"/>
                <a:ea typeface="Times New Roman"/>
                <a:cs typeface="Times New Roman"/>
              </a:rPr>
              <a:t> </a:t>
            </a:r>
            <a:r>
              <a:rPr sz="1100" kern="0" spc="-20" dirty="0">
                <a:solidFill>
                  <a:srgbClr val="000000">
                    <a:alpha val="100000"/>
                  </a:srgbClr>
                </a:solidFill>
                <a:latin typeface="Microsoft YaHei"/>
                <a:ea typeface="Microsoft YaHei"/>
                <a:cs typeface="Microsoft YaHei"/>
              </a:rPr>
              <a:t>、</a:t>
            </a:r>
            <a:r>
              <a:rPr sz="1100" kern="0" spc="-20" dirty="0">
                <a:solidFill>
                  <a:srgbClr val="000000">
                    <a:alpha val="100000"/>
                  </a:srgbClr>
                </a:solidFill>
                <a:latin typeface="Times New Roman"/>
                <a:ea typeface="Times New Roman"/>
                <a:cs typeface="Times New Roman"/>
              </a:rPr>
              <a:t>CaCO</a:t>
            </a:r>
            <a:r>
              <a:rPr sz="1100" kern="0" spc="-20" baseline="-2632" dirty="0">
                <a:solidFill>
                  <a:srgbClr val="000000">
                    <a:alpha val="100000"/>
                  </a:srgbClr>
                </a:solidFill>
                <a:latin typeface="Times New Roman"/>
                <a:ea typeface="Times New Roman"/>
                <a:cs typeface="Times New Roman"/>
              </a:rPr>
              <a:t>3</a:t>
            </a:r>
            <a:endParaRPr sz="1100" baseline="-2632" dirty="0">
              <a:latin typeface="Times New Roman"/>
              <a:ea typeface="Times New Roman"/>
              <a:cs typeface="Times New Roman"/>
            </a:endParaRPr>
          </a:p>
        </p:txBody>
      </p:sp>
      <p:sp>
        <p:nvSpPr>
          <p:cNvPr id="980" name="textbox 980"/>
          <p:cNvSpPr/>
          <p:nvPr/>
        </p:nvSpPr>
        <p:spPr>
          <a:xfrm>
            <a:off x="3250946" y="7139559"/>
            <a:ext cx="4933950" cy="698500"/>
          </a:xfrm>
          <a:prstGeom prst="roundRect">
            <a:avLst>
              <a:gd name="adj" fmla="val 11668"/>
            </a:avLst>
          </a:prstGeom>
          <a:noFill/>
          <a:ln w="12700" cap="flat">
            <a:solidFill>
              <a:srgbClr val="BDD7EE"/>
            </a:solidFill>
            <a:prstDash val="solid"/>
            <a:miter lim="0"/>
          </a:ln>
        </p:spPr>
        <p:txBody>
          <a:bodyPr vert="horz" wrap="square" lIns="0" tIns="0" rIns="0" bIns="0"/>
          <a:lstStyle/>
          <a:p>
            <a:pPr algn="l" rtl="0" eaLnBrk="0">
              <a:lnSpc>
                <a:spcPct val="122000"/>
              </a:lnSpc>
              <a:tabLst/>
            </a:pPr>
            <a:endParaRPr sz="400" dirty="0">
              <a:latin typeface="Arial"/>
              <a:ea typeface="Arial"/>
              <a:cs typeface="Arial"/>
            </a:endParaRPr>
          </a:p>
          <a:p>
            <a:pPr marL="25400" algn="l" rtl="0" eaLnBrk="0">
              <a:lnSpc>
                <a:spcPts val="1813"/>
              </a:lnSpc>
              <a:tabLst/>
            </a:pPr>
            <a:r>
              <a:rPr sz="1200" b="1" kern="0" spc="0" dirty="0">
                <a:solidFill>
                  <a:srgbClr val="4472C4">
                    <a:alpha val="100000"/>
                  </a:srgbClr>
                </a:solidFill>
                <a:latin typeface="Microsoft YaHei"/>
                <a:ea typeface="Microsoft YaHei"/>
                <a:cs typeface="Microsoft YaHei"/>
              </a:rPr>
              <a:t>扉冕扉廣：</a:t>
            </a:r>
            <a:r>
              <a:rPr sz="1200" b="1" kern="0" spc="-270" dirty="0">
                <a:solidFill>
                  <a:srgbClr val="4472C4">
                    <a:alpha val="100000"/>
                  </a:srgbClr>
                </a:solidFill>
                <a:latin typeface="Microsoft YaHei"/>
                <a:ea typeface="Microsoft YaHei"/>
                <a:cs typeface="Microsoft YaHei"/>
              </a:rPr>
              <a:t> </a:t>
            </a:r>
            <a:r>
              <a:rPr sz="1100" kern="0" spc="0" dirty="0">
                <a:solidFill>
                  <a:srgbClr val="000000">
                    <a:alpha val="100000"/>
                  </a:srgbClr>
                </a:solidFill>
                <a:latin typeface="Microsoft YaHei"/>
                <a:ea typeface="Microsoft YaHei"/>
                <a:cs typeface="Microsoft YaHei"/>
              </a:rPr>
              <a:t>芜晃莫茬茄滘沅鱼筵莫茬姦</a:t>
            </a:r>
            <a:r>
              <a:rPr sz="1100" kern="0" spc="-10" dirty="0">
                <a:solidFill>
                  <a:srgbClr val="000000">
                    <a:alpha val="100000"/>
                  </a:srgbClr>
                </a:solidFill>
                <a:latin typeface="Microsoft YaHei"/>
                <a:ea typeface="Microsoft YaHei"/>
                <a:cs typeface="Microsoft YaHei"/>
              </a:rPr>
              <a:t>籬絮卷苄郗朱罷諺拿冕弱花苔荡。</a:t>
            </a:r>
            <a:endParaRPr sz="1100" dirty="0">
              <a:latin typeface="Microsoft YaHei"/>
              <a:ea typeface="Microsoft YaHei"/>
              <a:cs typeface="Microsoft YaHei"/>
            </a:endParaRPr>
          </a:p>
          <a:p>
            <a:pPr algn="l" rtl="0" eaLnBrk="0">
              <a:lnSpc>
                <a:spcPct val="106000"/>
              </a:lnSpc>
              <a:tabLst/>
            </a:pPr>
            <a:endParaRPr sz="400" dirty="0">
              <a:latin typeface="Arial"/>
              <a:ea typeface="Arial"/>
              <a:cs typeface="Arial"/>
            </a:endParaRPr>
          </a:p>
          <a:p>
            <a:pPr marL="22225" algn="l" rtl="0" eaLnBrk="0">
              <a:lnSpc>
                <a:spcPts val="1664"/>
              </a:lnSpc>
              <a:spcBef>
                <a:spcPts val="3"/>
              </a:spcBef>
              <a:tabLst/>
            </a:pPr>
            <a:r>
              <a:rPr sz="1100" kern="0" spc="-10" dirty="0">
                <a:solidFill>
                  <a:srgbClr val="000000">
                    <a:alpha val="100000"/>
                  </a:srgbClr>
                </a:solidFill>
                <a:latin typeface="Microsoft YaHei"/>
                <a:ea typeface="Microsoft YaHei"/>
                <a:cs typeface="Microsoft YaHei"/>
              </a:rPr>
              <a:t>茹：蔗羅、艺囂。</a:t>
            </a:r>
            <a:endParaRPr sz="1100" dirty="0">
              <a:latin typeface="Microsoft YaHei"/>
              <a:ea typeface="Microsoft YaHei"/>
              <a:cs typeface="Microsoft YaHei"/>
            </a:endParaRPr>
          </a:p>
        </p:txBody>
      </p:sp>
      <p:sp>
        <p:nvSpPr>
          <p:cNvPr id="982" name="textbox 982"/>
          <p:cNvSpPr/>
          <p:nvPr/>
        </p:nvSpPr>
        <p:spPr>
          <a:xfrm>
            <a:off x="3250946" y="5116068"/>
            <a:ext cx="1704975" cy="980439"/>
          </a:xfrm>
          <a:prstGeom prst="roundRect">
            <a:avLst>
              <a:gd name="adj" fmla="val 11184"/>
            </a:avLst>
          </a:prstGeom>
          <a:noFill/>
          <a:ln w="12700" cap="flat">
            <a:solidFill>
              <a:srgbClr val="528CC1"/>
            </a:solidFill>
            <a:prstDash val="solid"/>
            <a:miter lim="0"/>
          </a:ln>
        </p:spPr>
        <p:txBody>
          <a:bodyPr vert="horz" wrap="square" lIns="0" tIns="0" rIns="0" bIns="0"/>
          <a:lstStyle/>
          <a:p>
            <a:pPr algn="l" rtl="0" eaLnBrk="0">
              <a:lnSpc>
                <a:spcPct val="108000"/>
              </a:lnSpc>
              <a:tabLst/>
            </a:pPr>
            <a:endParaRPr sz="500" dirty="0">
              <a:latin typeface="Arial"/>
              <a:ea typeface="Arial"/>
              <a:cs typeface="Arial"/>
            </a:endParaRPr>
          </a:p>
          <a:p>
            <a:pPr marL="46355" algn="l" rtl="0" eaLnBrk="0">
              <a:lnSpc>
                <a:spcPts val="1809"/>
              </a:lnSpc>
              <a:spcBef>
                <a:spcPts val="5"/>
              </a:spcBef>
              <a:tabLst/>
            </a:pPr>
            <a:r>
              <a:rPr sz="1200" b="1" kern="0" spc="-20" dirty="0">
                <a:solidFill>
                  <a:srgbClr val="FF0000">
                    <a:alpha val="100000"/>
                  </a:srgbClr>
                </a:solidFill>
                <a:latin typeface="Microsoft YaHei"/>
                <a:ea typeface="Microsoft YaHei"/>
                <a:cs typeface="Microsoft YaHei"/>
              </a:rPr>
              <a:t>冕扉廣：</a:t>
            </a:r>
            <a:r>
              <a:rPr sz="1100" kern="0" spc="-20" dirty="0">
                <a:solidFill>
                  <a:srgbClr val="000000">
                    <a:alpha val="100000"/>
                  </a:srgbClr>
                </a:solidFill>
                <a:latin typeface="Microsoft YaHei"/>
                <a:ea typeface="Microsoft YaHei"/>
                <a:cs typeface="Microsoft YaHei"/>
              </a:rPr>
              <a:t>茬茄滘沅鱼羡姦</a:t>
            </a:r>
            <a:endParaRPr sz="1100" dirty="0">
              <a:latin typeface="Microsoft YaHei"/>
              <a:ea typeface="Microsoft YaHei"/>
              <a:cs typeface="Microsoft YaHei"/>
            </a:endParaRPr>
          </a:p>
          <a:p>
            <a:pPr marL="64135" algn="l" rtl="0" eaLnBrk="0">
              <a:lnSpc>
                <a:spcPts val="1664"/>
              </a:lnSpc>
              <a:spcBef>
                <a:spcPts val="305"/>
              </a:spcBef>
              <a:tabLst/>
            </a:pPr>
            <a:r>
              <a:rPr sz="1100" kern="0" spc="-10" dirty="0">
                <a:solidFill>
                  <a:srgbClr val="000000">
                    <a:alpha val="100000"/>
                  </a:srgbClr>
                </a:solidFill>
                <a:latin typeface="Microsoft YaHei"/>
                <a:ea typeface="Microsoft YaHei"/>
                <a:cs typeface="Microsoft YaHei"/>
              </a:rPr>
              <a:t>籬絮卷苄罷諺拿冕弱花苔</a:t>
            </a:r>
            <a:endParaRPr sz="1100" dirty="0">
              <a:latin typeface="Microsoft YaHei"/>
              <a:ea typeface="Microsoft YaHei"/>
              <a:cs typeface="Microsoft YaHei"/>
            </a:endParaRPr>
          </a:p>
          <a:p>
            <a:pPr marL="399415" algn="l" rtl="0" eaLnBrk="0">
              <a:lnSpc>
                <a:spcPts val="1664"/>
              </a:lnSpc>
              <a:spcBef>
                <a:spcPts val="279"/>
              </a:spcBef>
              <a:tabLst/>
            </a:pPr>
            <a:r>
              <a:rPr sz="1100" kern="0" spc="-10" dirty="0">
                <a:solidFill>
                  <a:srgbClr val="000000">
                    <a:alpha val="100000"/>
                  </a:srgbClr>
                </a:solidFill>
                <a:latin typeface="Microsoft YaHei"/>
                <a:ea typeface="Microsoft YaHei"/>
                <a:cs typeface="Microsoft YaHei"/>
              </a:rPr>
              <a:t>荡。茹：</a:t>
            </a:r>
            <a:r>
              <a:rPr sz="1100" kern="0" spc="-10" dirty="0">
                <a:solidFill>
                  <a:srgbClr val="000000">
                    <a:alpha val="100000"/>
                  </a:srgbClr>
                </a:solidFill>
                <a:latin typeface="Times New Roman"/>
                <a:ea typeface="Times New Roman"/>
                <a:cs typeface="Times New Roman"/>
              </a:rPr>
              <a:t>NaCl</a:t>
            </a:r>
            <a:endParaRPr sz="1100" dirty="0">
              <a:latin typeface="Times New Roman"/>
              <a:ea typeface="Times New Roman"/>
              <a:cs typeface="Times New Roman"/>
            </a:endParaRPr>
          </a:p>
        </p:txBody>
      </p:sp>
      <p:pic>
        <p:nvPicPr>
          <p:cNvPr id="984" name="picture 984"/>
          <p:cNvPicPr>
            <a:picLocks noChangeAspect="1"/>
          </p:cNvPicPr>
          <p:nvPr/>
        </p:nvPicPr>
        <p:blipFill>
          <a:blip r:embed="rId2"/>
          <a:stretch>
            <a:fillRect/>
          </a:stretch>
        </p:blipFill>
        <p:spPr>
          <a:xfrm rot="21600000">
            <a:off x="3028472" y="5604547"/>
            <a:ext cx="241368" cy="1885537"/>
          </a:xfrm>
          <a:prstGeom prst="rect">
            <a:avLst/>
          </a:prstGeom>
        </p:spPr>
      </p:pic>
      <p:pic>
        <p:nvPicPr>
          <p:cNvPr id="986" name="picture 986"/>
          <p:cNvPicPr>
            <a:picLocks noChangeAspect="1"/>
          </p:cNvPicPr>
          <p:nvPr/>
        </p:nvPicPr>
        <p:blipFill>
          <a:blip r:embed="rId3"/>
          <a:stretch>
            <a:fillRect/>
          </a:stretch>
        </p:blipFill>
        <p:spPr>
          <a:xfrm rot="21600000">
            <a:off x="4937012" y="4840940"/>
            <a:ext cx="241145" cy="1528161"/>
          </a:xfrm>
          <a:prstGeom prst="rect">
            <a:avLst/>
          </a:prstGeom>
        </p:spPr>
      </p:pic>
      <p:sp>
        <p:nvSpPr>
          <p:cNvPr id="988" name="textbox 988"/>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990" name="textbox 990"/>
          <p:cNvSpPr/>
          <p:nvPr/>
        </p:nvSpPr>
        <p:spPr>
          <a:xfrm>
            <a:off x="2377224" y="6282182"/>
            <a:ext cx="670560" cy="389890"/>
          </a:xfrm>
          <a:prstGeom prst="roundRect">
            <a:avLst>
              <a:gd name="adj" fmla="val 13038"/>
            </a:avLst>
          </a:prstGeom>
          <a:noFill/>
          <a:ln w="12700" cap="flat">
            <a:solidFill>
              <a:srgbClr val="528CC1"/>
            </a:solidFill>
            <a:prstDash val="solid"/>
            <a:miter lim="0"/>
          </a:ln>
        </p:spPr>
        <p:txBody>
          <a:bodyPr vert="horz" wrap="square" lIns="0" tIns="0" rIns="0" bIns="0"/>
          <a:lstStyle/>
          <a:p>
            <a:pPr algn="l" rtl="0" eaLnBrk="0">
              <a:lnSpc>
                <a:spcPct val="121000"/>
              </a:lnSpc>
              <a:tabLst/>
            </a:pPr>
            <a:endParaRPr sz="200" dirty="0">
              <a:latin typeface="Arial"/>
              <a:ea typeface="Arial"/>
              <a:cs typeface="Arial"/>
            </a:endParaRPr>
          </a:p>
          <a:p>
            <a:pPr marL="57785" algn="l" rtl="0" eaLnBrk="0">
              <a:lnSpc>
                <a:spcPts val="1840"/>
              </a:lnSpc>
              <a:tabLst/>
            </a:pPr>
            <a:r>
              <a:rPr sz="1400" kern="0" spc="-20" dirty="0">
                <a:solidFill>
                  <a:srgbClr val="000000">
                    <a:alpha val="100000"/>
                  </a:srgbClr>
                </a:solidFill>
                <a:latin typeface="Microsoft YaHei"/>
                <a:ea typeface="Microsoft YaHei"/>
                <a:cs typeface="Microsoft YaHei"/>
              </a:rPr>
              <a:t>花苔荡</a:t>
            </a:r>
            <a:endParaRPr sz="1400" dirty="0">
              <a:latin typeface="Microsoft YaHei"/>
              <a:ea typeface="Microsoft YaHei"/>
              <a:cs typeface="Microsoft YaHei"/>
            </a:endParaRPr>
          </a:p>
        </p:txBody>
      </p:sp>
      <p:sp>
        <p:nvSpPr>
          <p:cNvPr id="992" name="path 992"/>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994" name="textbox 994"/>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20" dirty="0">
                <a:solidFill>
                  <a:srgbClr val="000000">
                    <a:alpha val="100000"/>
                  </a:srgbClr>
                </a:solidFill>
                <a:latin typeface="Times New Roman"/>
                <a:ea typeface="Times New Roman"/>
                <a:cs typeface="Times New Roman"/>
              </a:rPr>
              <a:t>-</a:t>
            </a:r>
            <a:r>
              <a:rPr sz="900" kern="0" spc="3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39</a:t>
            </a:r>
            <a:r>
              <a:rPr sz="900" kern="0" spc="4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6" name="rect 996"/>
          <p:cNvSpPr/>
          <p:nvPr/>
        </p:nvSpPr>
        <p:spPr>
          <a:xfrm>
            <a:off x="2348027" y="4811903"/>
            <a:ext cx="1694941" cy="198120"/>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998" name="textbox 998"/>
          <p:cNvSpPr/>
          <p:nvPr/>
        </p:nvSpPr>
        <p:spPr>
          <a:xfrm>
            <a:off x="2338375" y="4822215"/>
            <a:ext cx="5969635" cy="3568700"/>
          </a:xfrm>
          <a:prstGeom prst="rect">
            <a:avLst/>
          </a:prstGeom>
          <a:noFill/>
          <a:ln w="0" cap="flat">
            <a:noFill/>
            <a:prstDash val="solid"/>
            <a:miter lim="0"/>
          </a:ln>
        </p:spPr>
        <p:txBody>
          <a:bodyPr vert="horz" wrap="square" lIns="0" tIns="0" rIns="0" bIns="0"/>
          <a:lstStyle/>
          <a:p>
            <a:pPr algn="l" rtl="0" eaLnBrk="0">
              <a:lnSpc>
                <a:spcPct val="78445"/>
              </a:lnSpc>
              <a:tabLst/>
            </a:pPr>
            <a:endParaRPr sz="100" dirty="0">
              <a:latin typeface="Arial"/>
              <a:ea typeface="Arial"/>
              <a:cs typeface="Arial"/>
            </a:endParaRPr>
          </a:p>
          <a:p>
            <a:pPr marL="14605" algn="l" rtl="0" eaLnBrk="0">
              <a:lnSpc>
                <a:spcPct val="90000"/>
              </a:lnSpc>
              <a:tabLst/>
            </a:pPr>
            <a:r>
              <a:rPr sz="1200" b="1" kern="0" spc="-10" dirty="0">
                <a:solidFill>
                  <a:srgbClr val="000000">
                    <a:alpha val="100000"/>
                  </a:srgbClr>
                </a:solidFill>
                <a:latin typeface="KaiTi"/>
                <a:ea typeface="KaiTi"/>
                <a:cs typeface="KaiTi"/>
              </a:rPr>
              <a:t>知识点</a:t>
            </a:r>
            <a:r>
              <a:rPr sz="1200" kern="0" spc="-210" dirty="0">
                <a:solidFill>
                  <a:srgbClr val="000000">
                    <a:alpha val="100000"/>
                  </a:srgbClr>
                </a:solidFill>
                <a:latin typeface="KaiTi"/>
                <a:ea typeface="KaiTi"/>
                <a:cs typeface="KaiTi"/>
              </a:rPr>
              <a:t> </a:t>
            </a:r>
            <a:r>
              <a:rPr sz="1200" b="1" kern="0" spc="-10" dirty="0">
                <a:solidFill>
                  <a:srgbClr val="000000">
                    <a:alpha val="100000"/>
                  </a:srgbClr>
                </a:solidFill>
                <a:latin typeface="Times New Roman"/>
                <a:ea typeface="Times New Roman"/>
                <a:cs typeface="Times New Roman"/>
              </a:rPr>
              <a:t>12-3</a:t>
            </a:r>
            <a:r>
              <a:rPr sz="1200" b="1" kern="0" spc="-10" dirty="0">
                <a:solidFill>
                  <a:srgbClr val="000000">
                    <a:alpha val="100000"/>
                  </a:srgbClr>
                </a:solidFill>
                <a:latin typeface="KaiTi"/>
                <a:ea typeface="KaiTi"/>
                <a:cs typeface="KaiTi"/>
              </a:rPr>
              <a:t>：盐</a:t>
            </a:r>
            <a:r>
              <a:rPr sz="1200" b="1" kern="0" spc="-20" dirty="0">
                <a:solidFill>
                  <a:srgbClr val="000000">
                    <a:alpha val="100000"/>
                  </a:srgbClr>
                </a:solidFill>
                <a:latin typeface="KaiTi"/>
                <a:ea typeface="KaiTi"/>
                <a:cs typeface="KaiTi"/>
              </a:rPr>
              <a:t>类的水解</a:t>
            </a:r>
            <a:endParaRPr sz="1200" dirty="0">
              <a:latin typeface="KaiTi"/>
              <a:ea typeface="KaiTi"/>
              <a:cs typeface="KaiTi"/>
            </a:endParaRPr>
          </a:p>
          <a:p>
            <a:pPr marL="17145" indent="-4445" algn="l" rtl="0" eaLnBrk="0">
              <a:lnSpc>
                <a:spcPct val="161000"/>
              </a:lnSpc>
              <a:spcBef>
                <a:spcPts val="96"/>
              </a:spcBef>
              <a:tabLst/>
            </a:pPr>
            <a:r>
              <a:rPr sz="1200" kern="0" spc="0" dirty="0">
                <a:solidFill>
                  <a:srgbClr val="000000">
                    <a:alpha val="100000"/>
                  </a:srgbClr>
                </a:solidFill>
                <a:latin typeface="KaiTi"/>
                <a:ea typeface="KaiTi"/>
                <a:cs typeface="KaiTi"/>
              </a:rPr>
              <a:t>在溶液中盐电离出来的离子和水所电离出来的</a:t>
            </a:r>
            <a:r>
              <a:rPr sz="1200" kern="0" spc="-28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H</a:t>
            </a:r>
            <a:r>
              <a:rPr sz="1200" kern="0" spc="0" baseline="39066" dirty="0">
                <a:solidFill>
                  <a:srgbClr val="000000">
                    <a:alpha val="100000"/>
                  </a:srgbClr>
                </a:solidFill>
                <a:latin typeface="Times New Roman"/>
                <a:ea typeface="Times New Roman"/>
                <a:cs typeface="Times New Roman"/>
              </a:rPr>
              <a:t>+</a:t>
            </a:r>
            <a:r>
              <a:rPr sz="1200" kern="0" spc="0" dirty="0">
                <a:solidFill>
                  <a:srgbClr val="000000">
                    <a:alpha val="100000"/>
                  </a:srgbClr>
                </a:solidFill>
                <a:latin typeface="KaiTi"/>
                <a:ea typeface="KaiTi"/>
                <a:cs typeface="KaiTi"/>
              </a:rPr>
              <a:t>和</a:t>
            </a:r>
            <a:r>
              <a:rPr sz="1200" kern="0" spc="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OH</a:t>
            </a:r>
            <a:r>
              <a:rPr sz="1200" kern="0" spc="0" baseline="39066" dirty="0">
                <a:solidFill>
                  <a:srgbClr val="000000">
                    <a:alpha val="100000"/>
                  </a:srgbClr>
                </a:solidFill>
                <a:latin typeface="Times New Roman"/>
                <a:ea typeface="Times New Roman"/>
                <a:cs typeface="Times New Roman"/>
              </a:rPr>
              <a:t>-</a:t>
            </a:r>
            <a:r>
              <a:rPr sz="700" kern="0" spc="0" dirty="0">
                <a:solidFill>
                  <a:srgbClr val="000000">
                    <a:alpha val="100000"/>
                  </a:srgbClr>
                </a:solidFill>
                <a:latin typeface="Times New Roman"/>
                <a:ea typeface="Times New Roman"/>
                <a:cs typeface="Times New Roman"/>
              </a:rPr>
              <a:t>    </a:t>
            </a:r>
            <a:r>
              <a:rPr sz="1200" kern="0" spc="0" dirty="0">
                <a:solidFill>
                  <a:srgbClr val="000000">
                    <a:alpha val="100000"/>
                  </a:srgbClr>
                </a:solidFill>
                <a:latin typeface="KaiTi"/>
                <a:ea typeface="KaiTi"/>
                <a:cs typeface="KaiTi"/>
              </a:rPr>
              <a:t>结</a:t>
            </a:r>
            <a:r>
              <a:rPr sz="1200" kern="0" spc="-10" dirty="0">
                <a:solidFill>
                  <a:srgbClr val="000000">
                    <a:alpha val="100000"/>
                  </a:srgbClr>
                </a:solidFill>
                <a:latin typeface="KaiTi"/>
                <a:ea typeface="KaiTi"/>
                <a:cs typeface="KaiTi"/>
              </a:rPr>
              <a:t>合生成弱电解质的反应，叫做</a:t>
            </a:r>
            <a:r>
              <a:rPr sz="1200" kern="0" spc="-10" dirty="0">
                <a:solidFill>
                  <a:srgbClr val="000000">
                    <a:alpha val="100000"/>
                  </a:srgbClr>
                </a:solidFill>
                <a:latin typeface="KaiTi"/>
                <a:ea typeface="KaiTi"/>
                <a:cs typeface="KaiTi"/>
              </a:rPr>
              <a:t>盐的水解。水解反应是中和反应的逆</a:t>
            </a:r>
            <a:r>
              <a:rPr sz="1200" kern="0" spc="-20" dirty="0">
                <a:solidFill>
                  <a:srgbClr val="000000">
                    <a:alpha val="100000"/>
                  </a:srgbClr>
                </a:solidFill>
                <a:latin typeface="KaiTi"/>
                <a:ea typeface="KaiTi"/>
                <a:cs typeface="KaiTi"/>
              </a:rPr>
              <a:t>反应。</a:t>
            </a:r>
            <a:endParaRPr sz="1200" dirty="0">
              <a:latin typeface="KaiTi"/>
              <a:ea typeface="KaiTi"/>
              <a:cs typeface="KaiTi"/>
            </a:endParaRPr>
          </a:p>
          <a:p>
            <a:pPr marL="1688465" algn="l" rtl="0" eaLnBrk="0">
              <a:lnSpc>
                <a:spcPct val="84000"/>
              </a:lnSpc>
              <a:spcBef>
                <a:spcPts val="995"/>
              </a:spcBef>
              <a:tabLst/>
            </a:pPr>
            <a:r>
              <a:rPr sz="1200" kern="0" spc="0" dirty="0">
                <a:solidFill>
                  <a:srgbClr val="000000">
                    <a:alpha val="100000"/>
                  </a:srgbClr>
                </a:solidFill>
                <a:latin typeface="Times New Roman"/>
                <a:ea typeface="Times New Roman"/>
                <a:cs typeface="Times New Roman"/>
              </a:rPr>
              <a:t>CH</a:t>
            </a:r>
            <a:r>
              <a:rPr sz="1200" kern="0" spc="0" baseline="-4340" dirty="0">
                <a:solidFill>
                  <a:srgbClr val="000000">
                    <a:alpha val="100000"/>
                  </a:srgbClr>
                </a:solidFill>
                <a:latin typeface="Times New Roman"/>
                <a:ea typeface="Times New Roman"/>
                <a:cs typeface="Times New Roman"/>
              </a:rPr>
              <a:t>3</a:t>
            </a:r>
            <a:r>
              <a:rPr sz="1200" kern="0" spc="0" dirty="0">
                <a:solidFill>
                  <a:srgbClr val="000000">
                    <a:alpha val="100000"/>
                  </a:srgbClr>
                </a:solidFill>
                <a:latin typeface="Times New Roman"/>
                <a:ea typeface="Times New Roman"/>
                <a:cs typeface="Times New Roman"/>
              </a:rPr>
              <a:t>COONa + H</a:t>
            </a:r>
            <a:r>
              <a:rPr sz="1200" kern="0" spc="0" baseline="-4340" dirty="0">
                <a:solidFill>
                  <a:srgbClr val="000000">
                    <a:alpha val="100000"/>
                  </a:srgbClr>
                </a:solidFill>
                <a:latin typeface="Times New Roman"/>
                <a:ea typeface="Times New Roman"/>
                <a:cs typeface="Times New Roman"/>
              </a:rPr>
              <a:t>2</a:t>
            </a:r>
            <a:r>
              <a:rPr sz="1200" kern="0" spc="0" dirty="0">
                <a:solidFill>
                  <a:srgbClr val="000000">
                    <a:alpha val="100000"/>
                  </a:srgbClr>
                </a:solidFill>
                <a:latin typeface="Times New Roman"/>
                <a:ea typeface="Times New Roman"/>
                <a:cs typeface="Times New Roman"/>
              </a:rPr>
              <a:t>O </a:t>
            </a:r>
            <a:r>
              <a:rPr sz="1200" kern="0" spc="0" dirty="0">
                <a:solidFill>
                  <a:srgbClr val="000000">
                    <a:alpha val="100000"/>
                  </a:srgbClr>
                </a:solidFill>
                <a:latin typeface="Cambria Math"/>
                <a:ea typeface="Cambria Math"/>
                <a:cs typeface="Cambria Math"/>
              </a:rPr>
              <a:t>=</a:t>
            </a:r>
            <a:r>
              <a:rPr sz="1200" kern="0" spc="120" dirty="0">
                <a:solidFill>
                  <a:srgbClr val="000000">
                    <a:alpha val="100000"/>
                  </a:srgbClr>
                </a:solidFill>
                <a:latin typeface="Cambria Math"/>
                <a:ea typeface="Cambria Math"/>
                <a:cs typeface="Cambria Math"/>
              </a:rPr>
              <a:t> </a:t>
            </a:r>
            <a:r>
              <a:rPr sz="1200" kern="0" spc="0" dirty="0">
                <a:solidFill>
                  <a:srgbClr val="000000">
                    <a:alpha val="100000"/>
                  </a:srgbClr>
                </a:solidFill>
                <a:latin typeface="Times New Roman"/>
                <a:ea typeface="Times New Roman"/>
                <a:cs typeface="Times New Roman"/>
              </a:rPr>
              <a:t>CH</a:t>
            </a:r>
            <a:r>
              <a:rPr sz="1200" kern="0" spc="0" baseline="-4340" dirty="0">
                <a:solidFill>
                  <a:srgbClr val="000000">
                    <a:alpha val="100000"/>
                  </a:srgbClr>
                </a:solidFill>
                <a:latin typeface="Times New Roman"/>
                <a:ea typeface="Times New Roman"/>
                <a:cs typeface="Times New Roman"/>
              </a:rPr>
              <a:t>3</a:t>
            </a:r>
            <a:r>
              <a:rPr sz="1200" kern="0" spc="0" dirty="0">
                <a:solidFill>
                  <a:srgbClr val="000000">
                    <a:alpha val="100000"/>
                  </a:srgbClr>
                </a:solidFill>
                <a:latin typeface="Times New Roman"/>
                <a:ea typeface="Times New Roman"/>
                <a:cs typeface="Times New Roman"/>
              </a:rPr>
              <a:t>COOH + NaOH</a:t>
            </a:r>
            <a:endParaRPr sz="1200" dirty="0">
              <a:latin typeface="Times New Roman"/>
              <a:ea typeface="Times New Roman"/>
              <a:cs typeface="Times New Roman"/>
            </a:endParaRPr>
          </a:p>
          <a:p>
            <a:pPr marL="1976754" algn="l" rtl="0" eaLnBrk="0">
              <a:lnSpc>
                <a:spcPct val="84000"/>
              </a:lnSpc>
              <a:spcBef>
                <a:spcPts val="903"/>
              </a:spcBef>
              <a:tabLst/>
            </a:pPr>
            <a:r>
              <a:rPr sz="1200" kern="0" spc="0" dirty="0">
                <a:solidFill>
                  <a:srgbClr val="000000">
                    <a:alpha val="100000"/>
                  </a:srgbClr>
                </a:solidFill>
                <a:latin typeface="Times New Roman"/>
                <a:ea typeface="Times New Roman"/>
                <a:cs typeface="Times New Roman"/>
              </a:rPr>
              <a:t>NH</a:t>
            </a:r>
            <a:r>
              <a:rPr sz="1200" kern="0" spc="10" baseline="-4340" dirty="0">
                <a:solidFill>
                  <a:srgbClr val="000000">
                    <a:alpha val="100000"/>
                  </a:srgbClr>
                </a:solidFill>
                <a:latin typeface="Times New Roman"/>
                <a:ea typeface="Times New Roman"/>
                <a:cs typeface="Times New Roman"/>
              </a:rPr>
              <a:t>4</a:t>
            </a:r>
            <a:r>
              <a:rPr sz="1200" kern="0" spc="0" dirty="0">
                <a:solidFill>
                  <a:srgbClr val="000000">
                    <a:alpha val="100000"/>
                  </a:srgbClr>
                </a:solidFill>
                <a:latin typeface="Times New Roman"/>
                <a:ea typeface="Times New Roman"/>
                <a:cs typeface="Times New Roman"/>
              </a:rPr>
              <a:t>Cl</a:t>
            </a:r>
            <a:r>
              <a:rPr sz="1200" kern="0" spc="10" dirty="0">
                <a:solidFill>
                  <a:srgbClr val="000000">
                    <a:alpha val="100000"/>
                  </a:srgbClr>
                </a:solidFill>
                <a:latin typeface="Times New Roman"/>
                <a:ea typeface="Times New Roman"/>
                <a:cs typeface="Times New Roman"/>
              </a:rPr>
              <a:t> + H</a:t>
            </a:r>
            <a:r>
              <a:rPr sz="1200" kern="0" spc="10" baseline="-4340"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Times New Roman"/>
                <a:ea typeface="Times New Roman"/>
                <a:cs typeface="Times New Roman"/>
              </a:rPr>
              <a:t>O </a:t>
            </a:r>
            <a:r>
              <a:rPr sz="1200" kern="0" spc="10" dirty="0">
                <a:solidFill>
                  <a:srgbClr val="000000">
                    <a:alpha val="100000"/>
                  </a:srgbClr>
                </a:solidFill>
                <a:latin typeface="Cambria Math"/>
                <a:ea typeface="Cambria Math"/>
                <a:cs typeface="Cambria Math"/>
              </a:rPr>
              <a:t>= </a:t>
            </a:r>
            <a:r>
              <a:rPr sz="1200" kern="0" spc="0" dirty="0">
                <a:solidFill>
                  <a:srgbClr val="000000">
                    <a:alpha val="100000"/>
                  </a:srgbClr>
                </a:solidFill>
                <a:latin typeface="Times New Roman"/>
                <a:ea typeface="Times New Roman"/>
                <a:cs typeface="Times New Roman"/>
              </a:rPr>
              <a:t>NH</a:t>
            </a:r>
            <a:r>
              <a:rPr sz="1200" kern="0" spc="10" baseline="-4340" dirty="0">
                <a:solidFill>
                  <a:srgbClr val="000000">
                    <a:alpha val="100000"/>
                  </a:srgbClr>
                </a:solidFill>
                <a:latin typeface="Times New Roman"/>
                <a:ea typeface="Times New Roman"/>
                <a:cs typeface="Times New Roman"/>
              </a:rPr>
              <a:t>3</a:t>
            </a:r>
            <a:r>
              <a:rPr sz="1200" kern="0" spc="10" dirty="0">
                <a:solidFill>
                  <a:srgbClr val="000000">
                    <a:alpha val="100000"/>
                  </a:srgbClr>
                </a:solidFill>
                <a:latin typeface="Times New Roman"/>
                <a:ea typeface="Times New Roman"/>
                <a:cs typeface="Times New Roman"/>
              </a:rPr>
              <a:t>·H</a:t>
            </a:r>
            <a:r>
              <a:rPr sz="1200" kern="0" spc="10" baseline="-4340"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Times New Roman"/>
                <a:ea typeface="Times New Roman"/>
                <a:cs typeface="Times New Roman"/>
              </a:rPr>
              <a:t>O +</a:t>
            </a:r>
            <a:r>
              <a:rPr sz="1200" kern="0" spc="20" dirty="0">
                <a:solidFill>
                  <a:srgbClr val="000000">
                    <a:alpha val="100000"/>
                  </a:srgbClr>
                </a:solidFill>
                <a:latin typeface="Times New Roman"/>
                <a:ea typeface="Times New Roman"/>
                <a:cs typeface="Times New Roman"/>
              </a:rPr>
              <a:t> </a:t>
            </a:r>
            <a:r>
              <a:rPr sz="1200" kern="0" spc="0" dirty="0">
                <a:solidFill>
                  <a:srgbClr val="000000">
                    <a:alpha val="100000"/>
                  </a:srgbClr>
                </a:solidFill>
                <a:latin typeface="Times New Roman"/>
                <a:ea typeface="Times New Roman"/>
                <a:cs typeface="Times New Roman"/>
              </a:rPr>
              <a:t>HCl</a:t>
            </a:r>
            <a:endParaRPr sz="1200" dirty="0">
              <a:latin typeface="Times New Roman"/>
              <a:ea typeface="Times New Roman"/>
              <a:cs typeface="Times New Roman"/>
            </a:endParaRPr>
          </a:p>
          <a:p>
            <a:pPr marL="22225" algn="l" rtl="0" eaLnBrk="0">
              <a:lnSpc>
                <a:spcPct val="90000"/>
              </a:lnSpc>
              <a:spcBef>
                <a:spcPts val="888"/>
              </a:spcBef>
              <a:tabLst/>
            </a:pPr>
            <a:r>
              <a:rPr sz="1200" kern="0" spc="0" dirty="0">
                <a:solidFill>
                  <a:srgbClr val="000000">
                    <a:alpha val="100000"/>
                  </a:srgbClr>
                </a:solidFill>
                <a:latin typeface="Wingdings"/>
                <a:ea typeface="Wingdings"/>
                <a:cs typeface="Wingdings"/>
              </a:rPr>
              <a:t>l </a:t>
            </a:r>
            <a:r>
              <a:rPr sz="1200" kern="0" spc="0" dirty="0">
                <a:solidFill>
                  <a:srgbClr val="000000">
                    <a:alpha val="100000"/>
                  </a:srgbClr>
                </a:solidFill>
                <a:latin typeface="KaiTi"/>
                <a:ea typeface="KaiTi"/>
                <a:cs typeface="KaiTi"/>
              </a:rPr>
              <a:t>强碱弱酸盐：碱性</a:t>
            </a:r>
            <a:r>
              <a:rPr sz="1200" kern="0" spc="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pH &gt; 7      </a:t>
            </a:r>
            <a:r>
              <a:rPr sz="1200" kern="0" spc="0" dirty="0">
                <a:solidFill>
                  <a:srgbClr val="000000">
                    <a:alpha val="100000"/>
                  </a:srgbClr>
                </a:solidFill>
                <a:latin typeface="KaiTi"/>
                <a:ea typeface="KaiTi"/>
                <a:cs typeface="KaiTi"/>
              </a:rPr>
              <a:t>例：</a:t>
            </a:r>
            <a:r>
              <a:rPr sz="1200" kern="0" spc="-10" dirty="0">
                <a:solidFill>
                  <a:srgbClr val="000000">
                    <a:alpha val="100000"/>
                  </a:srgbClr>
                </a:solidFill>
                <a:latin typeface="KaiTi"/>
                <a:ea typeface="KaiTi"/>
                <a:cs typeface="KaiTi"/>
              </a:rPr>
              <a:t>乙酸钠</a:t>
            </a:r>
            <a:r>
              <a:rPr sz="1200" kern="0" spc="-1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NaAc</a:t>
            </a:r>
            <a:r>
              <a:rPr sz="1200" kern="0" spc="-10" dirty="0">
                <a:solidFill>
                  <a:srgbClr val="000000">
                    <a:alpha val="100000"/>
                  </a:srgbClr>
                </a:solidFill>
                <a:latin typeface="KaiTi"/>
                <a:ea typeface="KaiTi"/>
                <a:cs typeface="KaiTi"/>
              </a:rPr>
              <a:t>、碳酸钠</a:t>
            </a:r>
            <a:r>
              <a:rPr sz="1200" kern="0" spc="-21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Na</a:t>
            </a:r>
            <a:r>
              <a:rPr sz="1200" kern="0" spc="-10" baseline="-4340"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Times New Roman"/>
                <a:ea typeface="Times New Roman"/>
                <a:cs typeface="Times New Roman"/>
              </a:rPr>
              <a:t>CO</a:t>
            </a:r>
            <a:r>
              <a:rPr sz="1200" kern="0" spc="-10" baseline="-4340" dirty="0">
                <a:solidFill>
                  <a:srgbClr val="000000">
                    <a:alpha val="100000"/>
                  </a:srgbClr>
                </a:solidFill>
                <a:latin typeface="Times New Roman"/>
                <a:ea typeface="Times New Roman"/>
                <a:cs typeface="Times New Roman"/>
              </a:rPr>
              <a:t>3</a:t>
            </a:r>
            <a:endParaRPr sz="1200" baseline="-4340" dirty="0">
              <a:latin typeface="Times New Roman"/>
              <a:ea typeface="Times New Roman"/>
              <a:cs typeface="Times New Roman"/>
            </a:endParaRPr>
          </a:p>
          <a:p>
            <a:pPr marL="22225" algn="l" rtl="0" eaLnBrk="0">
              <a:lnSpc>
                <a:spcPct val="90000"/>
              </a:lnSpc>
              <a:spcBef>
                <a:spcPts val="1044"/>
              </a:spcBef>
              <a:tabLst/>
            </a:pPr>
            <a:r>
              <a:rPr sz="1200" kern="0" spc="0" dirty="0">
                <a:solidFill>
                  <a:srgbClr val="000000">
                    <a:alpha val="100000"/>
                  </a:srgbClr>
                </a:solidFill>
                <a:latin typeface="Wingdings"/>
                <a:ea typeface="Wingdings"/>
                <a:cs typeface="Wingdings"/>
              </a:rPr>
              <a:t>l </a:t>
            </a:r>
            <a:r>
              <a:rPr sz="1200" kern="0" spc="0" dirty="0">
                <a:solidFill>
                  <a:srgbClr val="000000">
                    <a:alpha val="100000"/>
                  </a:srgbClr>
                </a:solidFill>
                <a:latin typeface="KaiTi"/>
                <a:ea typeface="KaiTi"/>
                <a:cs typeface="KaiTi"/>
              </a:rPr>
              <a:t>强酸弱碱盐：酸性</a:t>
            </a:r>
            <a:r>
              <a:rPr sz="1200" kern="0" spc="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pH &lt; 7      </a:t>
            </a:r>
            <a:r>
              <a:rPr sz="1200" kern="0" spc="0" dirty="0">
                <a:solidFill>
                  <a:srgbClr val="000000">
                    <a:alpha val="100000"/>
                  </a:srgbClr>
                </a:solidFill>
                <a:latin typeface="KaiTi"/>
                <a:ea typeface="KaiTi"/>
                <a:cs typeface="KaiTi"/>
              </a:rPr>
              <a:t>例</a:t>
            </a:r>
            <a:r>
              <a:rPr sz="1200" kern="0" spc="-10" dirty="0">
                <a:solidFill>
                  <a:srgbClr val="000000">
                    <a:alpha val="100000"/>
                  </a:srgbClr>
                </a:solidFill>
                <a:latin typeface="KaiTi"/>
                <a:ea typeface="KaiTi"/>
                <a:cs typeface="KaiTi"/>
              </a:rPr>
              <a:t>：氯化铵</a:t>
            </a:r>
            <a:r>
              <a:rPr sz="1200" kern="0" spc="-1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NH</a:t>
            </a:r>
            <a:r>
              <a:rPr sz="1200" kern="0" spc="-10" baseline="-4340" dirty="0">
                <a:solidFill>
                  <a:srgbClr val="000000">
                    <a:alpha val="100000"/>
                  </a:srgbClr>
                </a:solidFill>
                <a:latin typeface="Times New Roman"/>
                <a:ea typeface="Times New Roman"/>
                <a:cs typeface="Times New Roman"/>
              </a:rPr>
              <a:t>4</a:t>
            </a:r>
            <a:r>
              <a:rPr sz="1200" kern="0" spc="-10" dirty="0">
                <a:solidFill>
                  <a:srgbClr val="000000">
                    <a:alpha val="100000"/>
                  </a:srgbClr>
                </a:solidFill>
                <a:latin typeface="Times New Roman"/>
                <a:ea typeface="Times New Roman"/>
                <a:cs typeface="Times New Roman"/>
              </a:rPr>
              <a:t>Cl</a:t>
            </a:r>
            <a:r>
              <a:rPr sz="1200" kern="0" spc="6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、硝酸铵</a:t>
            </a:r>
            <a:r>
              <a:rPr sz="1200" kern="0" spc="-29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NH</a:t>
            </a:r>
            <a:r>
              <a:rPr sz="1200" kern="0" spc="-10" baseline="-4340" dirty="0">
                <a:solidFill>
                  <a:srgbClr val="000000">
                    <a:alpha val="100000"/>
                  </a:srgbClr>
                </a:solidFill>
                <a:latin typeface="Times New Roman"/>
                <a:ea typeface="Times New Roman"/>
                <a:cs typeface="Times New Roman"/>
              </a:rPr>
              <a:t>4</a:t>
            </a:r>
            <a:r>
              <a:rPr sz="1200" kern="0" spc="-10" dirty="0">
                <a:solidFill>
                  <a:srgbClr val="000000">
                    <a:alpha val="100000"/>
                  </a:srgbClr>
                </a:solidFill>
                <a:latin typeface="Times New Roman"/>
                <a:ea typeface="Times New Roman"/>
                <a:cs typeface="Times New Roman"/>
              </a:rPr>
              <a:t>NO</a:t>
            </a:r>
            <a:r>
              <a:rPr sz="1200" kern="0" spc="-10" baseline="-4340" dirty="0">
                <a:solidFill>
                  <a:srgbClr val="000000">
                    <a:alpha val="100000"/>
                  </a:srgbClr>
                </a:solidFill>
                <a:latin typeface="Times New Roman"/>
                <a:ea typeface="Times New Roman"/>
                <a:cs typeface="Times New Roman"/>
              </a:rPr>
              <a:t>3</a:t>
            </a:r>
            <a:endParaRPr sz="1200" baseline="-4340" dirty="0">
              <a:latin typeface="Times New Roman"/>
              <a:ea typeface="Times New Roman"/>
              <a:cs typeface="Times New Roman"/>
            </a:endParaRPr>
          </a:p>
          <a:p>
            <a:pPr marL="22225" algn="l" rtl="0" eaLnBrk="0">
              <a:lnSpc>
                <a:spcPct val="90000"/>
              </a:lnSpc>
              <a:spcBef>
                <a:spcPts val="1032"/>
              </a:spcBef>
              <a:tabLst/>
            </a:pPr>
            <a:r>
              <a:rPr sz="1200" kern="0" spc="0" dirty="0">
                <a:solidFill>
                  <a:srgbClr val="000000">
                    <a:alpha val="100000"/>
                  </a:srgbClr>
                </a:solidFill>
                <a:latin typeface="Wingdings"/>
                <a:ea typeface="Wingdings"/>
                <a:cs typeface="Wingdings"/>
              </a:rPr>
              <a:t>l </a:t>
            </a:r>
            <a:r>
              <a:rPr sz="1200" kern="0" spc="0" dirty="0">
                <a:solidFill>
                  <a:srgbClr val="000000">
                    <a:alpha val="100000"/>
                  </a:srgbClr>
                </a:solidFill>
                <a:latin typeface="KaiTi"/>
                <a:ea typeface="KaiTi"/>
                <a:cs typeface="KaiTi"/>
              </a:rPr>
              <a:t>强酸强碱盐：中性</a:t>
            </a:r>
            <a:r>
              <a:rPr sz="1200" kern="0" spc="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pH ≈ 7   </a:t>
            </a:r>
            <a:r>
              <a:rPr sz="1200" kern="0" spc="-1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例：氯化钠</a:t>
            </a:r>
            <a:r>
              <a:rPr sz="1200" kern="0" spc="-1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NaCl  </a:t>
            </a:r>
            <a:r>
              <a:rPr sz="1200" kern="0" spc="-10" dirty="0">
                <a:solidFill>
                  <a:srgbClr val="000000">
                    <a:alpha val="100000"/>
                  </a:srgbClr>
                </a:solidFill>
                <a:latin typeface="KaiTi"/>
                <a:ea typeface="KaiTi"/>
                <a:cs typeface="KaiTi"/>
              </a:rPr>
              <a:t>、硫酸钠</a:t>
            </a:r>
            <a:r>
              <a:rPr sz="1200" kern="0" spc="-22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Na</a:t>
            </a:r>
            <a:r>
              <a:rPr sz="1200" kern="0" spc="-10" baseline="-4340" dirty="0">
                <a:solidFill>
                  <a:srgbClr val="000000">
                    <a:alpha val="100000"/>
                  </a:srgbClr>
                </a:solidFill>
                <a:latin typeface="Times New Roman"/>
                <a:ea typeface="Times New Roman"/>
                <a:cs typeface="Times New Roman"/>
              </a:rPr>
              <a:t>2</a:t>
            </a:r>
            <a:r>
              <a:rPr sz="700" kern="0" spc="-9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Times New Roman"/>
                <a:ea typeface="Times New Roman"/>
                <a:cs typeface="Times New Roman"/>
              </a:rPr>
              <a:t>SO</a:t>
            </a:r>
            <a:r>
              <a:rPr sz="1200" kern="0" spc="-10" baseline="-4340" dirty="0">
                <a:solidFill>
                  <a:srgbClr val="000000">
                    <a:alpha val="100000"/>
                  </a:srgbClr>
                </a:solidFill>
                <a:latin typeface="Times New Roman"/>
                <a:ea typeface="Times New Roman"/>
                <a:cs typeface="Times New Roman"/>
              </a:rPr>
              <a:t>4</a:t>
            </a:r>
            <a:endParaRPr sz="1200" baseline="-4340" dirty="0">
              <a:latin typeface="Times New Roman"/>
              <a:ea typeface="Times New Roman"/>
              <a:cs typeface="Times New Roman"/>
            </a:endParaRPr>
          </a:p>
          <a:p>
            <a:pPr algn="l" rtl="0" eaLnBrk="0">
              <a:lnSpc>
                <a:spcPct val="108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algn="l" rtl="0" eaLnBrk="0">
              <a:lnSpc>
                <a:spcPct val="109000"/>
              </a:lnSpc>
              <a:tabLst/>
            </a:pPr>
            <a:endParaRPr sz="1000" dirty="0">
              <a:latin typeface="Arial"/>
              <a:ea typeface="Arial"/>
              <a:cs typeface="Arial"/>
            </a:endParaRPr>
          </a:p>
          <a:p>
            <a:pPr algn="l" rtl="0" eaLnBrk="0">
              <a:lnSpc>
                <a:spcPct val="109000"/>
              </a:lnSpc>
              <a:tabLst/>
            </a:pPr>
            <a:endParaRPr sz="1000" dirty="0">
              <a:latin typeface="Arial"/>
              <a:ea typeface="Arial"/>
              <a:cs typeface="Arial"/>
            </a:endParaRPr>
          </a:p>
          <a:p>
            <a:pPr algn="l" rtl="0" eaLnBrk="0">
              <a:lnSpc>
                <a:spcPct val="109000"/>
              </a:lnSpc>
              <a:tabLst/>
            </a:pPr>
            <a:endParaRPr sz="1000" dirty="0">
              <a:latin typeface="Arial"/>
              <a:ea typeface="Arial"/>
              <a:cs typeface="Arial"/>
            </a:endParaRPr>
          </a:p>
          <a:p>
            <a:pPr algn="l" rtl="0" eaLnBrk="0">
              <a:lnSpc>
                <a:spcPct val="109000"/>
              </a:lnSpc>
              <a:tabLst/>
            </a:pPr>
            <a:endParaRPr sz="1000" dirty="0">
              <a:latin typeface="Arial"/>
              <a:ea typeface="Arial"/>
              <a:cs typeface="Arial"/>
            </a:endParaRPr>
          </a:p>
          <a:p>
            <a:pPr algn="l" rtl="0" eaLnBrk="0">
              <a:lnSpc>
                <a:spcPct val="101000"/>
              </a:lnSpc>
              <a:tabLst/>
            </a:pPr>
            <a:endParaRPr sz="300" dirty="0">
              <a:latin typeface="Arial"/>
              <a:ea typeface="Arial"/>
              <a:cs typeface="Arial"/>
            </a:endParaRPr>
          </a:p>
          <a:p>
            <a:pPr marL="4671060" algn="l" rtl="0" eaLnBrk="0">
              <a:lnSpc>
                <a:spcPct val="85000"/>
              </a:lnSpc>
              <a:spcBef>
                <a:spcPts val="2"/>
              </a:spcBef>
              <a:tabLst/>
            </a:pPr>
            <a:r>
              <a:rPr sz="1200" b="1" kern="0" spc="-20" dirty="0">
                <a:solidFill>
                  <a:srgbClr val="EE0000">
                    <a:alpha val="100000"/>
                  </a:srgbClr>
                </a:solidFill>
                <a:latin typeface="KaiTi"/>
                <a:ea typeface="KaiTi"/>
                <a:cs typeface="KaiTi"/>
              </a:rPr>
              <a:t>谁强显谁性</a:t>
            </a:r>
            <a:endParaRPr sz="1200" dirty="0">
              <a:latin typeface="KaiTi"/>
              <a:ea typeface="KaiTi"/>
              <a:cs typeface="KaiTi"/>
            </a:endParaRPr>
          </a:p>
        </p:txBody>
      </p:sp>
      <p:sp>
        <p:nvSpPr>
          <p:cNvPr id="1000" name="textbox 1000"/>
          <p:cNvSpPr/>
          <p:nvPr/>
        </p:nvSpPr>
        <p:spPr>
          <a:xfrm>
            <a:off x="2335022" y="924966"/>
            <a:ext cx="5178425" cy="3527425"/>
          </a:xfrm>
          <a:prstGeom prst="rect">
            <a:avLst/>
          </a:prstGeom>
          <a:noFill/>
          <a:ln w="0" cap="flat">
            <a:noFill/>
            <a:prstDash val="solid"/>
            <a:miter lim="0"/>
          </a:ln>
        </p:spPr>
        <p:txBody>
          <a:bodyPr vert="horz" wrap="square" lIns="0" tIns="0" rIns="0" bIns="0"/>
          <a:lstStyle/>
          <a:p>
            <a:pPr algn="l" rtl="0" eaLnBrk="0">
              <a:lnSpc>
                <a:spcPct val="87164"/>
              </a:lnSpc>
              <a:tabLst/>
            </a:pPr>
            <a:endParaRPr sz="100" dirty="0">
              <a:latin typeface="Arial"/>
              <a:ea typeface="Arial"/>
              <a:cs typeface="Arial"/>
            </a:endParaRPr>
          </a:p>
          <a:p>
            <a:pPr marL="22225" algn="l" rtl="0" eaLnBrk="0">
              <a:lnSpc>
                <a:spcPct val="90000"/>
              </a:lnSpc>
              <a:tabLst/>
            </a:pPr>
            <a:r>
              <a:rPr sz="1200" kern="0" spc="0" dirty="0">
                <a:solidFill>
                  <a:srgbClr val="000000">
                    <a:alpha val="100000"/>
                  </a:srgbClr>
                </a:solidFill>
                <a:latin typeface="KaiTi"/>
                <a:ea typeface="KaiTi"/>
                <a:cs typeface="KaiTi"/>
              </a:rPr>
              <a:t>水是极弱的电解质，能够微弱地电离，电离方程式为：</a:t>
            </a:r>
            <a:r>
              <a:rPr sz="1200" kern="0" spc="0" dirty="0">
                <a:solidFill>
                  <a:srgbClr val="000000">
                    <a:alpha val="100000"/>
                  </a:srgbClr>
                </a:solidFill>
                <a:latin typeface="Times New Roman"/>
                <a:ea typeface="Times New Roman"/>
                <a:cs typeface="Times New Roman"/>
              </a:rPr>
              <a:t>H</a:t>
            </a:r>
            <a:r>
              <a:rPr sz="1200" kern="0" spc="0" baseline="-8681" dirty="0">
                <a:solidFill>
                  <a:srgbClr val="000000">
                    <a:alpha val="100000"/>
                  </a:srgbClr>
                </a:solidFill>
                <a:latin typeface="Times New Roman"/>
                <a:ea typeface="Times New Roman"/>
                <a:cs typeface="Times New Roman"/>
              </a:rPr>
              <a:t>2</a:t>
            </a:r>
            <a:r>
              <a:rPr sz="1200" kern="0" spc="0" dirty="0">
                <a:solidFill>
                  <a:srgbClr val="000000">
                    <a:alpha val="100000"/>
                  </a:srgbClr>
                </a:solidFill>
                <a:latin typeface="Times New Roman"/>
                <a:ea typeface="Times New Roman"/>
                <a:cs typeface="Times New Roman"/>
              </a:rPr>
              <a:t>O </a:t>
            </a:r>
            <a:r>
              <a:rPr sz="1200" kern="0" spc="0" dirty="0">
                <a:solidFill>
                  <a:srgbClr val="000000">
                    <a:alpha val="100000"/>
                  </a:srgbClr>
                </a:solidFill>
                <a:latin typeface="Cambria Math"/>
                <a:ea typeface="Cambria Math"/>
                <a:cs typeface="Cambria Math"/>
              </a:rPr>
              <a:t>= </a:t>
            </a:r>
            <a:r>
              <a:rPr sz="1200" kern="0" spc="0" dirty="0">
                <a:solidFill>
                  <a:srgbClr val="000000">
                    <a:alpha val="100000"/>
                  </a:srgbClr>
                </a:solidFill>
                <a:latin typeface="Times New Roman"/>
                <a:ea typeface="Times New Roman"/>
                <a:cs typeface="Times New Roman"/>
              </a:rPr>
              <a:t>H</a:t>
            </a:r>
            <a:r>
              <a:rPr sz="1200" kern="0" spc="0" baseline="39066" dirty="0">
                <a:solidFill>
                  <a:srgbClr val="000000">
                    <a:alpha val="100000"/>
                  </a:srgbClr>
                </a:solidFill>
                <a:latin typeface="Times New Roman"/>
                <a:ea typeface="Times New Roman"/>
                <a:cs typeface="Times New Roman"/>
              </a:rPr>
              <a:t>+</a:t>
            </a:r>
            <a:r>
              <a:rPr sz="700" kern="0" spc="0" dirty="0">
                <a:solidFill>
                  <a:srgbClr val="000000">
                    <a:alpha val="100000"/>
                  </a:srgbClr>
                </a:solidFill>
                <a:latin typeface="Times New Roman"/>
                <a:ea typeface="Times New Roman"/>
                <a:cs typeface="Times New Roman"/>
              </a:rPr>
              <a:t>  </a:t>
            </a:r>
            <a:r>
              <a:rPr sz="1200" kern="0" spc="0" dirty="0">
                <a:solidFill>
                  <a:srgbClr val="000000">
                    <a:alpha val="100000"/>
                  </a:srgbClr>
                </a:solidFill>
                <a:latin typeface="Times New Roman"/>
                <a:ea typeface="Times New Roman"/>
                <a:cs typeface="Times New Roman"/>
              </a:rPr>
              <a:t>+ OH</a:t>
            </a:r>
            <a:r>
              <a:rPr sz="1200" kern="0" spc="0" baseline="39066" dirty="0">
                <a:solidFill>
                  <a:srgbClr val="000000">
                    <a:alpha val="100000"/>
                  </a:srgbClr>
                </a:solidFill>
                <a:latin typeface="Times New Roman"/>
                <a:ea typeface="Times New Roman"/>
                <a:cs typeface="Times New Roman"/>
              </a:rPr>
              <a:t>-</a:t>
            </a:r>
            <a:endParaRPr sz="1200" baseline="39066" dirty="0">
              <a:latin typeface="Times New Roman"/>
              <a:ea typeface="Times New Roman"/>
              <a:cs typeface="Times New Roman"/>
            </a:endParaRPr>
          </a:p>
          <a:p>
            <a:pPr marL="24765" algn="l" rtl="0" eaLnBrk="0">
              <a:lnSpc>
                <a:spcPct val="90000"/>
              </a:lnSpc>
              <a:spcBef>
                <a:spcPts val="1044"/>
              </a:spcBef>
              <a:tabLst/>
            </a:pPr>
            <a:r>
              <a:rPr sz="1200" kern="0" spc="10" dirty="0">
                <a:solidFill>
                  <a:srgbClr val="000000">
                    <a:alpha val="100000"/>
                  </a:srgbClr>
                </a:solidFill>
                <a:latin typeface="KaiTi"/>
                <a:ea typeface="KaiTi"/>
                <a:cs typeface="KaiTi"/>
              </a:rPr>
              <a:t>实验测定：</a:t>
            </a:r>
            <a:r>
              <a:rPr sz="1200" kern="0" spc="10" dirty="0">
                <a:solidFill>
                  <a:srgbClr val="000000">
                    <a:alpha val="100000"/>
                  </a:srgbClr>
                </a:solidFill>
                <a:latin typeface="Times New Roman"/>
                <a:ea typeface="Times New Roman"/>
                <a:cs typeface="Times New Roman"/>
              </a:rPr>
              <a:t>25℃</a:t>
            </a:r>
            <a:r>
              <a:rPr sz="1200" kern="0" spc="10" dirty="0">
                <a:solidFill>
                  <a:srgbClr val="000000">
                    <a:alpha val="100000"/>
                  </a:srgbClr>
                </a:solidFill>
                <a:latin typeface="KaiTi"/>
                <a:ea typeface="KaiTi"/>
                <a:cs typeface="KaiTi"/>
              </a:rPr>
              <a:t>,水溶液中，水的离子积常数</a:t>
            </a:r>
            <a:r>
              <a:rPr sz="1200" kern="0" spc="-24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K</a:t>
            </a:r>
            <a:r>
              <a:rPr sz="1200" i="1" kern="0" spc="0" baseline="-8681" dirty="0">
                <a:solidFill>
                  <a:srgbClr val="000000">
                    <a:alpha val="100000"/>
                  </a:srgbClr>
                </a:solidFill>
                <a:latin typeface="Times New Roman"/>
                <a:ea typeface="Times New Roman"/>
                <a:cs typeface="Times New Roman"/>
              </a:rPr>
              <a:t>w</a:t>
            </a:r>
            <a:r>
              <a:rPr sz="700" i="1" kern="0" spc="15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Times New Roman"/>
                <a:ea typeface="Times New Roman"/>
                <a:cs typeface="Times New Roman"/>
              </a:rPr>
              <a:t>= </a:t>
            </a:r>
            <a:r>
              <a:rPr sz="1200" i="1" kern="0" spc="10" dirty="0">
                <a:solidFill>
                  <a:srgbClr val="000000">
                    <a:alpha val="100000"/>
                  </a:srgbClr>
                </a:solidFill>
                <a:latin typeface="Times New Roman"/>
                <a:ea typeface="Times New Roman"/>
                <a:cs typeface="Times New Roman"/>
              </a:rPr>
              <a:t>c </a:t>
            </a:r>
            <a:r>
              <a:rPr sz="1200" kern="0" spc="10" dirty="0">
                <a:solidFill>
                  <a:srgbClr val="000000">
                    <a:alpha val="100000"/>
                  </a:srgbClr>
                </a:solidFill>
                <a:latin typeface="Times New Roman"/>
                <a:ea typeface="Times New Roman"/>
                <a:cs typeface="Times New Roman"/>
              </a:rPr>
              <a:t>(H</a:t>
            </a:r>
            <a:r>
              <a:rPr sz="1200" kern="0" spc="10" baseline="34725"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Times New Roman"/>
                <a:ea typeface="Times New Roman"/>
                <a:cs typeface="Times New Roman"/>
              </a:rPr>
              <a:t>)× </a:t>
            </a:r>
            <a:r>
              <a:rPr sz="1200" i="1" kern="0" spc="10" dirty="0">
                <a:solidFill>
                  <a:srgbClr val="000000">
                    <a:alpha val="100000"/>
                  </a:srgbClr>
                </a:solidFill>
                <a:latin typeface="Times New Roman"/>
                <a:ea typeface="Times New Roman"/>
                <a:cs typeface="Times New Roman"/>
              </a:rPr>
              <a:t>c</a:t>
            </a:r>
            <a:r>
              <a:rPr sz="1200" i="1" kern="0" spc="0" dirty="0">
                <a:solidFill>
                  <a:srgbClr val="000000">
                    <a:alpha val="100000"/>
                  </a:srgbClr>
                </a:solidFill>
                <a:latin typeface="Times New Roman"/>
                <a:ea typeface="Times New Roman"/>
                <a:cs typeface="Times New Roman"/>
              </a:rPr>
              <a:t> </a:t>
            </a:r>
            <a:r>
              <a:rPr sz="1200" kern="0" spc="0" dirty="0">
                <a:solidFill>
                  <a:srgbClr val="000000">
                    <a:alpha val="100000"/>
                  </a:srgbClr>
                </a:solidFill>
                <a:latin typeface="Times New Roman"/>
                <a:ea typeface="Times New Roman"/>
                <a:cs typeface="Times New Roman"/>
              </a:rPr>
              <a:t>(OH</a:t>
            </a:r>
            <a:r>
              <a:rPr sz="1200" kern="0" spc="0" baseline="34725" dirty="0">
                <a:solidFill>
                  <a:srgbClr val="000000">
                    <a:alpha val="100000"/>
                  </a:srgbClr>
                </a:solidFill>
                <a:latin typeface="Times New Roman"/>
                <a:ea typeface="Times New Roman"/>
                <a:cs typeface="Times New Roman"/>
              </a:rPr>
              <a:t>-</a:t>
            </a:r>
            <a:r>
              <a:rPr sz="1200" kern="0" spc="0" dirty="0">
                <a:solidFill>
                  <a:srgbClr val="000000">
                    <a:alpha val="100000"/>
                  </a:srgbClr>
                </a:solidFill>
                <a:latin typeface="Times New Roman"/>
                <a:ea typeface="Times New Roman"/>
                <a:cs typeface="Times New Roman"/>
              </a:rPr>
              <a:t>)=</a:t>
            </a:r>
            <a:r>
              <a:rPr sz="1200" kern="0" spc="130" dirty="0">
                <a:solidFill>
                  <a:srgbClr val="000000">
                    <a:alpha val="100000"/>
                  </a:srgbClr>
                </a:solidFill>
                <a:latin typeface="Times New Roman"/>
                <a:ea typeface="Times New Roman"/>
                <a:cs typeface="Times New Roman"/>
              </a:rPr>
              <a:t> </a:t>
            </a:r>
            <a:r>
              <a:rPr sz="1200" kern="0" spc="0" dirty="0">
                <a:solidFill>
                  <a:srgbClr val="000000">
                    <a:alpha val="100000"/>
                  </a:srgbClr>
                </a:solidFill>
                <a:latin typeface="Times New Roman"/>
                <a:ea typeface="Times New Roman"/>
                <a:cs typeface="Times New Roman"/>
              </a:rPr>
              <a:t>1×10</a:t>
            </a:r>
            <a:r>
              <a:rPr sz="1200" kern="0" spc="0" baseline="34725" dirty="0">
                <a:solidFill>
                  <a:srgbClr val="000000">
                    <a:alpha val="100000"/>
                  </a:srgbClr>
                </a:solidFill>
                <a:latin typeface="Times New Roman"/>
                <a:ea typeface="Times New Roman"/>
                <a:cs typeface="Times New Roman"/>
              </a:rPr>
              <a:t>-14</a:t>
            </a:r>
            <a:endParaRPr sz="1200" baseline="34725" dirty="0">
              <a:latin typeface="Times New Roman"/>
              <a:ea typeface="Times New Roman"/>
              <a:cs typeface="Times New Roman"/>
            </a:endParaRPr>
          </a:p>
          <a:p>
            <a:pPr marL="30480" algn="l" rtl="0" eaLnBrk="0">
              <a:lnSpc>
                <a:spcPct val="90000"/>
              </a:lnSpc>
              <a:spcBef>
                <a:spcPts val="1022"/>
              </a:spcBef>
              <a:tabLst/>
            </a:pPr>
            <a:r>
              <a:rPr sz="1200" kern="0" spc="-10" dirty="0">
                <a:solidFill>
                  <a:srgbClr val="0101FF">
                    <a:alpha val="100000"/>
                  </a:srgbClr>
                </a:solidFill>
                <a:latin typeface="Times New Roman"/>
                <a:ea typeface="Times New Roman"/>
                <a:cs typeface="Times New Roman"/>
              </a:rPr>
              <a:t>12-2-3  </a:t>
            </a:r>
            <a:r>
              <a:rPr sz="1200" kern="0" spc="-10" dirty="0">
                <a:solidFill>
                  <a:srgbClr val="0101FF">
                    <a:alpha val="100000"/>
                  </a:srgbClr>
                </a:solidFill>
                <a:latin typeface="KaiTi"/>
                <a:ea typeface="KaiTi"/>
                <a:cs typeface="KaiTi"/>
              </a:rPr>
              <a:t>溶液的</a:t>
            </a:r>
            <a:r>
              <a:rPr sz="1200" kern="0" spc="-20" dirty="0">
                <a:solidFill>
                  <a:srgbClr val="0101FF">
                    <a:alpha val="100000"/>
                  </a:srgbClr>
                </a:solidFill>
                <a:latin typeface="KaiTi"/>
                <a:ea typeface="KaiTi"/>
                <a:cs typeface="KaiTi"/>
              </a:rPr>
              <a:t>酸碱性和</a:t>
            </a:r>
            <a:r>
              <a:rPr sz="1200" kern="0" spc="-310" dirty="0">
                <a:solidFill>
                  <a:srgbClr val="0101FF">
                    <a:alpha val="100000"/>
                  </a:srgbClr>
                </a:solidFill>
                <a:latin typeface="KaiTi"/>
                <a:ea typeface="KaiTi"/>
                <a:cs typeface="KaiTi"/>
              </a:rPr>
              <a:t> </a:t>
            </a:r>
            <a:r>
              <a:rPr sz="1200" kern="0" spc="-20" dirty="0">
                <a:solidFill>
                  <a:srgbClr val="0101FF">
                    <a:alpha val="100000"/>
                  </a:srgbClr>
                </a:solidFill>
                <a:latin typeface="Times New Roman"/>
                <a:ea typeface="Times New Roman"/>
                <a:cs typeface="Times New Roman"/>
              </a:rPr>
              <a:t>pH</a:t>
            </a:r>
            <a:endParaRPr sz="1200" dirty="0">
              <a:latin typeface="Times New Roman"/>
              <a:ea typeface="Times New Roman"/>
              <a:cs typeface="Times New Roman"/>
            </a:endParaRPr>
          </a:p>
          <a:p>
            <a:pPr marL="15875" algn="l" rtl="0" eaLnBrk="0">
              <a:lnSpc>
                <a:spcPct val="90000"/>
              </a:lnSpc>
              <a:spcBef>
                <a:spcPts val="1044"/>
              </a:spcBef>
              <a:tabLst/>
            </a:pPr>
            <a:r>
              <a:rPr sz="1200" kern="0" spc="0" dirty="0">
                <a:solidFill>
                  <a:srgbClr val="000000">
                    <a:alpha val="100000"/>
                  </a:srgbClr>
                </a:solidFill>
                <a:latin typeface="Times New Roman"/>
                <a:ea typeface="Times New Roman"/>
                <a:cs typeface="Times New Roman"/>
              </a:rPr>
              <a:t>25℃</a:t>
            </a:r>
            <a:r>
              <a:rPr sz="1200" kern="0" spc="0" dirty="0">
                <a:solidFill>
                  <a:srgbClr val="000000">
                    <a:alpha val="100000"/>
                  </a:srgbClr>
                </a:solidFill>
                <a:latin typeface="KaiTi"/>
                <a:ea typeface="KaiTi"/>
                <a:cs typeface="KaiTi"/>
              </a:rPr>
              <a:t>时，在纯水及酸性、碱性的稀溶液里</a:t>
            </a:r>
            <a:r>
              <a:rPr sz="1200" kern="0" spc="-270" dirty="0">
                <a:solidFill>
                  <a:srgbClr val="000000">
                    <a:alpha val="100000"/>
                  </a:srgbClr>
                </a:solidFill>
                <a:latin typeface="KaiTi"/>
                <a:ea typeface="KaiTi"/>
                <a:cs typeface="KaiTi"/>
              </a:rPr>
              <a:t> </a:t>
            </a:r>
            <a:r>
              <a:rPr sz="1200" i="1" kern="0" spc="0" dirty="0">
                <a:solidFill>
                  <a:srgbClr val="000000">
                    <a:alpha val="100000"/>
                  </a:srgbClr>
                </a:solidFill>
                <a:latin typeface="Times New Roman"/>
                <a:ea typeface="Times New Roman"/>
                <a:cs typeface="Times New Roman"/>
              </a:rPr>
              <a:t>c </a:t>
            </a:r>
            <a:r>
              <a:rPr sz="1200" kern="0" spc="0" dirty="0">
                <a:solidFill>
                  <a:srgbClr val="000000">
                    <a:alpha val="100000"/>
                  </a:srgbClr>
                </a:solidFill>
                <a:latin typeface="Times New Roman"/>
                <a:ea typeface="Times New Roman"/>
                <a:cs typeface="Times New Roman"/>
              </a:rPr>
              <a:t>(H</a:t>
            </a:r>
            <a:r>
              <a:rPr sz="1200" kern="0" spc="0" baseline="34725" dirty="0">
                <a:solidFill>
                  <a:srgbClr val="000000">
                    <a:alpha val="100000"/>
                  </a:srgbClr>
                </a:solidFill>
                <a:latin typeface="Times New Roman"/>
                <a:ea typeface="Times New Roman"/>
                <a:cs typeface="Times New Roman"/>
              </a:rPr>
              <a:t>+</a:t>
            </a:r>
            <a:r>
              <a:rPr sz="1200" kern="0" spc="0"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Times New Roman"/>
                <a:ea typeface="Times New Roman"/>
                <a:cs typeface="Times New Roman"/>
              </a:rPr>
              <a:t> </a:t>
            </a:r>
            <a:r>
              <a:rPr sz="1200" i="1" kern="0" spc="-10" dirty="0">
                <a:solidFill>
                  <a:srgbClr val="000000">
                    <a:alpha val="100000"/>
                  </a:srgbClr>
                </a:solidFill>
                <a:latin typeface="Times New Roman"/>
                <a:ea typeface="Times New Roman"/>
                <a:cs typeface="Times New Roman"/>
              </a:rPr>
              <a:t>c </a:t>
            </a:r>
            <a:r>
              <a:rPr sz="1200" kern="0" spc="-10" dirty="0">
                <a:solidFill>
                  <a:srgbClr val="000000">
                    <a:alpha val="100000"/>
                  </a:srgbClr>
                </a:solidFill>
                <a:latin typeface="Times New Roman"/>
                <a:ea typeface="Times New Roman"/>
                <a:cs typeface="Times New Roman"/>
              </a:rPr>
              <a:t>(OH</a:t>
            </a:r>
            <a:r>
              <a:rPr sz="1200" kern="0" spc="-10" baseline="34725"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Times New Roman"/>
                <a:ea typeface="Times New Roman"/>
                <a:cs typeface="Times New Roman"/>
              </a:rPr>
              <a:t>) =</a:t>
            </a:r>
            <a:r>
              <a:rPr sz="1200" kern="0" spc="13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Times New Roman"/>
                <a:ea typeface="Times New Roman"/>
                <a:cs typeface="Times New Roman"/>
              </a:rPr>
              <a:t>1×10</a:t>
            </a:r>
            <a:r>
              <a:rPr sz="1200" kern="0" spc="-10" baseline="34725" dirty="0">
                <a:solidFill>
                  <a:srgbClr val="000000">
                    <a:alpha val="100000"/>
                  </a:srgbClr>
                </a:solidFill>
                <a:latin typeface="Times New Roman"/>
                <a:ea typeface="Times New Roman"/>
                <a:cs typeface="Times New Roman"/>
              </a:rPr>
              <a:t>-14</a:t>
            </a:r>
            <a:endParaRPr sz="1200" baseline="34725" dirty="0">
              <a:latin typeface="Times New Roman"/>
              <a:ea typeface="Times New Roman"/>
              <a:cs typeface="Times New Roman"/>
            </a:endParaRPr>
          </a:p>
          <a:p>
            <a:pPr marL="36195" algn="l" rtl="0" eaLnBrk="0">
              <a:lnSpc>
                <a:spcPct val="90000"/>
              </a:lnSpc>
              <a:spcBef>
                <a:spcPts val="1032"/>
              </a:spcBef>
              <a:tabLst/>
            </a:pPr>
            <a:r>
              <a:rPr sz="1200" kern="0" spc="-10" dirty="0">
                <a:solidFill>
                  <a:srgbClr val="000000">
                    <a:alpha val="100000"/>
                  </a:srgbClr>
                </a:solidFill>
                <a:latin typeface="KaiTi"/>
                <a:ea typeface="KaiTi"/>
                <a:cs typeface="KaiTi"/>
              </a:rPr>
              <a:t>中性溶液：</a:t>
            </a:r>
            <a:r>
              <a:rPr sz="1200" kern="0" spc="-10" dirty="0">
                <a:solidFill>
                  <a:srgbClr val="000000">
                    <a:alpha val="100000"/>
                  </a:srgbClr>
                </a:solidFill>
                <a:latin typeface="KaiTi"/>
                <a:ea typeface="KaiTi"/>
                <a:cs typeface="KaiTi"/>
              </a:rPr>
              <a:t> </a:t>
            </a:r>
            <a:r>
              <a:rPr sz="1200" i="1" kern="0" spc="-10" dirty="0">
                <a:solidFill>
                  <a:srgbClr val="000000">
                    <a:alpha val="100000"/>
                  </a:srgbClr>
                </a:solidFill>
                <a:latin typeface="Times New Roman"/>
                <a:ea typeface="Times New Roman"/>
                <a:cs typeface="Times New Roman"/>
              </a:rPr>
              <a:t>c </a:t>
            </a:r>
            <a:r>
              <a:rPr sz="1200" kern="0" spc="-10" dirty="0">
                <a:solidFill>
                  <a:srgbClr val="000000">
                    <a:alpha val="100000"/>
                  </a:srgbClr>
                </a:solidFill>
                <a:latin typeface="Times New Roman"/>
                <a:ea typeface="Times New Roman"/>
                <a:cs typeface="Times New Roman"/>
              </a:rPr>
              <a:t>(H</a:t>
            </a:r>
            <a:r>
              <a:rPr sz="1200" kern="0" spc="-10" baseline="34725"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Times New Roman"/>
                <a:ea typeface="Times New Roman"/>
                <a:cs typeface="Times New Roman"/>
              </a:rPr>
              <a:t>) = </a:t>
            </a:r>
            <a:r>
              <a:rPr sz="1200" i="1" kern="0" spc="-10" dirty="0">
                <a:solidFill>
                  <a:srgbClr val="000000">
                    <a:alpha val="100000"/>
                  </a:srgbClr>
                </a:solidFill>
                <a:latin typeface="Times New Roman"/>
                <a:ea typeface="Times New Roman"/>
                <a:cs typeface="Times New Roman"/>
              </a:rPr>
              <a:t>c</a:t>
            </a:r>
            <a:r>
              <a:rPr sz="1200" i="1" kern="0" spc="4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Times New Roman"/>
                <a:ea typeface="Times New Roman"/>
                <a:cs typeface="Times New Roman"/>
              </a:rPr>
              <a:t>(OH</a:t>
            </a:r>
            <a:r>
              <a:rPr sz="1200" kern="0" spc="-10" baseline="34725"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Times New Roman"/>
                <a:ea typeface="Times New Roman"/>
                <a:cs typeface="Times New Roman"/>
              </a:rPr>
              <a:t>)</a:t>
            </a:r>
            <a:r>
              <a:rPr sz="1200" kern="0" spc="2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Times New Roman"/>
                <a:ea typeface="Times New Roman"/>
                <a:cs typeface="Times New Roman"/>
              </a:rPr>
              <a:t>=</a:t>
            </a:r>
            <a:r>
              <a:rPr sz="1200" kern="0" spc="13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Times New Roman"/>
                <a:ea typeface="Times New Roman"/>
                <a:cs typeface="Times New Roman"/>
              </a:rPr>
              <a:t>1×10</a:t>
            </a:r>
            <a:r>
              <a:rPr sz="1200" kern="0" spc="-10" baseline="34725" dirty="0">
                <a:solidFill>
                  <a:srgbClr val="000000">
                    <a:alpha val="100000"/>
                  </a:srgbClr>
                </a:solidFill>
                <a:latin typeface="Times New Roman"/>
                <a:ea typeface="Times New Roman"/>
                <a:cs typeface="Times New Roman"/>
              </a:rPr>
              <a:t>-7</a:t>
            </a:r>
            <a:r>
              <a:rPr sz="700" kern="0" spc="-1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Times New Roman"/>
                <a:ea typeface="Times New Roman"/>
                <a:cs typeface="Times New Roman"/>
              </a:rPr>
              <a:t>mo</a:t>
            </a:r>
            <a:r>
              <a:rPr sz="1200" kern="0" spc="-20" dirty="0">
                <a:solidFill>
                  <a:srgbClr val="000000">
                    <a:alpha val="100000"/>
                  </a:srgbClr>
                </a:solidFill>
                <a:latin typeface="Times New Roman"/>
                <a:ea typeface="Times New Roman"/>
                <a:cs typeface="Times New Roman"/>
              </a:rPr>
              <a:t>l·L</a:t>
            </a:r>
            <a:r>
              <a:rPr sz="1200" kern="0" spc="-20" baseline="34725" dirty="0">
                <a:solidFill>
                  <a:srgbClr val="000000">
                    <a:alpha val="100000"/>
                  </a:srgbClr>
                </a:solidFill>
                <a:latin typeface="Times New Roman"/>
                <a:ea typeface="Times New Roman"/>
                <a:cs typeface="Times New Roman"/>
              </a:rPr>
              <a:t>-1</a:t>
            </a:r>
            <a:endParaRPr sz="1200" baseline="34725" dirty="0">
              <a:latin typeface="Times New Roman"/>
              <a:ea typeface="Times New Roman"/>
              <a:cs typeface="Times New Roman"/>
            </a:endParaRPr>
          </a:p>
          <a:p>
            <a:pPr marL="23495" algn="l" rtl="0" eaLnBrk="0">
              <a:lnSpc>
                <a:spcPct val="90000"/>
              </a:lnSpc>
              <a:spcBef>
                <a:spcPts val="1044"/>
              </a:spcBef>
              <a:tabLst/>
            </a:pPr>
            <a:r>
              <a:rPr sz="1200" kern="0" spc="0" dirty="0">
                <a:solidFill>
                  <a:srgbClr val="000000">
                    <a:alpha val="100000"/>
                  </a:srgbClr>
                </a:solidFill>
                <a:latin typeface="KaiTi"/>
                <a:ea typeface="KaiTi"/>
                <a:cs typeface="KaiTi"/>
              </a:rPr>
              <a:t>酸性溶液：</a:t>
            </a:r>
            <a:r>
              <a:rPr sz="1200" kern="0" spc="0" dirty="0">
                <a:solidFill>
                  <a:srgbClr val="000000">
                    <a:alpha val="100000"/>
                  </a:srgbClr>
                </a:solidFill>
                <a:latin typeface="KaiTi"/>
                <a:ea typeface="KaiTi"/>
                <a:cs typeface="KaiTi"/>
              </a:rPr>
              <a:t> </a:t>
            </a:r>
            <a:r>
              <a:rPr sz="1200" i="1" kern="0" spc="0" dirty="0">
                <a:solidFill>
                  <a:srgbClr val="000000">
                    <a:alpha val="100000"/>
                  </a:srgbClr>
                </a:solidFill>
                <a:latin typeface="Times New Roman"/>
                <a:ea typeface="Times New Roman"/>
                <a:cs typeface="Times New Roman"/>
              </a:rPr>
              <a:t>c </a:t>
            </a:r>
            <a:r>
              <a:rPr sz="1200" kern="0" spc="0" dirty="0">
                <a:solidFill>
                  <a:srgbClr val="000000">
                    <a:alpha val="100000"/>
                  </a:srgbClr>
                </a:solidFill>
                <a:latin typeface="Times New Roman"/>
                <a:ea typeface="Times New Roman"/>
                <a:cs typeface="Times New Roman"/>
              </a:rPr>
              <a:t>(H</a:t>
            </a:r>
            <a:r>
              <a:rPr sz="1200" kern="0" spc="0" baseline="34725" dirty="0">
                <a:solidFill>
                  <a:srgbClr val="000000">
                    <a:alpha val="100000"/>
                  </a:srgbClr>
                </a:solidFill>
                <a:latin typeface="Times New Roman"/>
                <a:ea typeface="Times New Roman"/>
                <a:cs typeface="Times New Roman"/>
              </a:rPr>
              <a:t>+</a:t>
            </a:r>
            <a:r>
              <a:rPr sz="1200" kern="0" spc="0" dirty="0">
                <a:solidFill>
                  <a:srgbClr val="000000">
                    <a:alpha val="100000"/>
                  </a:srgbClr>
                </a:solidFill>
                <a:latin typeface="Times New Roman"/>
                <a:ea typeface="Times New Roman"/>
                <a:cs typeface="Times New Roman"/>
              </a:rPr>
              <a:t>) &gt; </a:t>
            </a:r>
            <a:r>
              <a:rPr sz="1200" i="1" kern="0" spc="0" dirty="0">
                <a:solidFill>
                  <a:srgbClr val="000000">
                    <a:alpha val="100000"/>
                  </a:srgbClr>
                </a:solidFill>
                <a:latin typeface="Times New Roman"/>
                <a:ea typeface="Times New Roman"/>
                <a:cs typeface="Times New Roman"/>
              </a:rPr>
              <a:t>c </a:t>
            </a:r>
            <a:r>
              <a:rPr sz="1200" kern="0" spc="0" dirty="0">
                <a:solidFill>
                  <a:srgbClr val="000000">
                    <a:alpha val="100000"/>
                  </a:srgbClr>
                </a:solidFill>
                <a:latin typeface="Times New Roman"/>
                <a:ea typeface="Times New Roman"/>
                <a:cs typeface="Times New Roman"/>
              </a:rPr>
              <a:t>(OH</a:t>
            </a:r>
            <a:r>
              <a:rPr sz="1200" kern="0" spc="0" baseline="34725" dirty="0">
                <a:solidFill>
                  <a:srgbClr val="000000">
                    <a:alpha val="100000"/>
                  </a:srgbClr>
                </a:solidFill>
                <a:latin typeface="Times New Roman"/>
                <a:ea typeface="Times New Roman"/>
                <a:cs typeface="Times New Roman"/>
              </a:rPr>
              <a:t>-</a:t>
            </a:r>
            <a:r>
              <a:rPr sz="1200" kern="0" spc="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碱性溶液：</a:t>
            </a:r>
            <a:r>
              <a:rPr sz="1200" kern="0" spc="50" dirty="0">
                <a:solidFill>
                  <a:srgbClr val="000000">
                    <a:alpha val="100000"/>
                  </a:srgbClr>
                </a:solidFill>
                <a:latin typeface="KaiTi"/>
                <a:ea typeface="KaiTi"/>
                <a:cs typeface="KaiTi"/>
              </a:rPr>
              <a:t> </a:t>
            </a:r>
            <a:r>
              <a:rPr sz="1200" i="1" kern="0" spc="-10" dirty="0">
                <a:solidFill>
                  <a:srgbClr val="000000">
                    <a:alpha val="100000"/>
                  </a:srgbClr>
                </a:solidFill>
                <a:latin typeface="Times New Roman"/>
                <a:ea typeface="Times New Roman"/>
                <a:cs typeface="Times New Roman"/>
              </a:rPr>
              <a:t>c</a:t>
            </a:r>
            <a:r>
              <a:rPr sz="1200" i="1" kern="0" spc="4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Times New Roman"/>
                <a:ea typeface="Times New Roman"/>
                <a:cs typeface="Times New Roman"/>
              </a:rPr>
              <a:t>(H</a:t>
            </a:r>
            <a:r>
              <a:rPr sz="1200" kern="0" spc="-10" baseline="34725"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Times New Roman"/>
                <a:ea typeface="Times New Roman"/>
                <a:cs typeface="Times New Roman"/>
              </a:rPr>
              <a:t>)</a:t>
            </a:r>
            <a:r>
              <a:rPr sz="1200" kern="0" spc="2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Times New Roman"/>
                <a:ea typeface="Times New Roman"/>
                <a:cs typeface="Times New Roman"/>
              </a:rPr>
              <a:t>&lt;</a:t>
            </a:r>
            <a:r>
              <a:rPr sz="1200" kern="0" spc="40" dirty="0">
                <a:solidFill>
                  <a:srgbClr val="000000">
                    <a:alpha val="100000"/>
                  </a:srgbClr>
                </a:solidFill>
                <a:latin typeface="Times New Roman"/>
                <a:ea typeface="Times New Roman"/>
                <a:cs typeface="Times New Roman"/>
              </a:rPr>
              <a:t> </a:t>
            </a:r>
            <a:r>
              <a:rPr sz="1200" i="1" kern="0" spc="-10" dirty="0">
                <a:solidFill>
                  <a:srgbClr val="000000">
                    <a:alpha val="100000"/>
                  </a:srgbClr>
                </a:solidFill>
                <a:latin typeface="Times New Roman"/>
                <a:ea typeface="Times New Roman"/>
                <a:cs typeface="Times New Roman"/>
              </a:rPr>
              <a:t>c</a:t>
            </a:r>
            <a:r>
              <a:rPr sz="1200" i="1" kern="0" spc="4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Times New Roman"/>
                <a:ea typeface="Times New Roman"/>
                <a:cs typeface="Times New Roman"/>
              </a:rPr>
              <a:t>(OH</a:t>
            </a:r>
            <a:r>
              <a:rPr sz="1200" kern="0" spc="-10" baseline="34725"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Times New Roman"/>
                <a:ea typeface="Times New Roman"/>
                <a:cs typeface="Times New Roman"/>
              </a:rPr>
              <a:t>)</a:t>
            </a:r>
            <a:endParaRPr sz="1200" dirty="0">
              <a:latin typeface="Times New Roman"/>
              <a:ea typeface="Times New Roman"/>
              <a:cs typeface="Times New Roman"/>
            </a:endParaRPr>
          </a:p>
          <a:p>
            <a:pPr marL="12700" indent="3175" algn="l" rtl="0" eaLnBrk="0">
              <a:lnSpc>
                <a:spcPct val="157000"/>
              </a:lnSpc>
              <a:spcBef>
                <a:spcPts val="188"/>
              </a:spcBef>
              <a:tabLst/>
            </a:pPr>
            <a:r>
              <a:rPr sz="1400" b="1" kern="0" spc="-10" dirty="0">
                <a:solidFill>
                  <a:srgbClr val="000000">
                    <a:alpha val="100000"/>
                  </a:srgbClr>
                </a:solidFill>
                <a:latin typeface="Times New Roman"/>
                <a:ea typeface="Times New Roman"/>
                <a:cs typeface="Times New Roman"/>
              </a:rPr>
              <a:t>pH = - lg{ </a:t>
            </a:r>
            <a:r>
              <a:rPr sz="1400" b="1" i="1" kern="0" spc="-10" dirty="0">
                <a:solidFill>
                  <a:srgbClr val="000000">
                    <a:alpha val="100000"/>
                  </a:srgbClr>
                </a:solidFill>
                <a:latin typeface="Times New Roman"/>
                <a:ea typeface="Times New Roman"/>
                <a:cs typeface="Times New Roman"/>
              </a:rPr>
              <a:t>c</a:t>
            </a:r>
            <a:r>
              <a:rPr sz="1400" b="1" kern="0" spc="-10" dirty="0">
                <a:solidFill>
                  <a:srgbClr val="000000">
                    <a:alpha val="100000"/>
                  </a:srgbClr>
                </a:solidFill>
                <a:latin typeface="Times New Roman"/>
                <a:ea typeface="Times New Roman"/>
                <a:cs typeface="Times New Roman"/>
              </a:rPr>
              <a:t>(H</a:t>
            </a:r>
            <a:r>
              <a:rPr sz="1300" b="1" kern="0" spc="-10" baseline="36061" dirty="0">
                <a:solidFill>
                  <a:srgbClr val="000000">
                    <a:alpha val="100000"/>
                  </a:srgbClr>
                </a:solidFill>
                <a:latin typeface="Times New Roman"/>
                <a:ea typeface="Times New Roman"/>
                <a:cs typeface="Times New Roman"/>
              </a:rPr>
              <a:t>+</a:t>
            </a:r>
            <a:r>
              <a:rPr sz="1400" b="1" kern="0" spc="-10" dirty="0">
                <a:solidFill>
                  <a:srgbClr val="000000">
                    <a:alpha val="100000"/>
                  </a:srgbClr>
                </a:solidFill>
                <a:latin typeface="Times New Roman"/>
                <a:ea typeface="Times New Roman"/>
                <a:cs typeface="Times New Roman"/>
              </a:rPr>
              <a:t>) }        pH&lt;7</a:t>
            </a:r>
            <a:r>
              <a:rPr sz="1400" b="1" kern="0" spc="190" dirty="0">
                <a:solidFill>
                  <a:srgbClr val="000000">
                    <a:alpha val="100000"/>
                  </a:srgbClr>
                </a:solidFill>
                <a:latin typeface="Times New Roman"/>
                <a:ea typeface="Times New Roman"/>
                <a:cs typeface="Times New Roman"/>
              </a:rPr>
              <a:t> </a:t>
            </a:r>
            <a:r>
              <a:rPr sz="1400" b="1" kern="0" spc="-10" dirty="0">
                <a:solidFill>
                  <a:srgbClr val="000000">
                    <a:alpha val="100000"/>
                  </a:srgbClr>
                </a:solidFill>
                <a:latin typeface="KaiTi"/>
                <a:ea typeface="KaiTi"/>
                <a:cs typeface="KaiTi"/>
              </a:rPr>
              <a:t>酸性，</a:t>
            </a:r>
            <a:r>
              <a:rPr sz="1400" b="1" kern="0" spc="-10" dirty="0">
                <a:solidFill>
                  <a:srgbClr val="000000">
                    <a:alpha val="100000"/>
                  </a:srgbClr>
                </a:solidFill>
                <a:latin typeface="Times New Roman"/>
                <a:ea typeface="Times New Roman"/>
                <a:cs typeface="Times New Roman"/>
              </a:rPr>
              <a:t>pH=7</a:t>
            </a:r>
            <a:r>
              <a:rPr sz="1400" b="1" kern="0" spc="230" dirty="0">
                <a:solidFill>
                  <a:srgbClr val="000000">
                    <a:alpha val="100000"/>
                  </a:srgbClr>
                </a:solidFill>
                <a:latin typeface="Times New Roman"/>
                <a:ea typeface="Times New Roman"/>
                <a:cs typeface="Times New Roman"/>
              </a:rPr>
              <a:t> </a:t>
            </a:r>
            <a:r>
              <a:rPr sz="1400" b="1" kern="0" spc="-10" dirty="0">
                <a:solidFill>
                  <a:srgbClr val="000000">
                    <a:alpha val="100000"/>
                  </a:srgbClr>
                </a:solidFill>
                <a:latin typeface="KaiTi"/>
                <a:ea typeface="KaiTi"/>
                <a:cs typeface="KaiTi"/>
              </a:rPr>
              <a:t>中性，</a:t>
            </a:r>
            <a:r>
              <a:rPr sz="1400" b="1" kern="0" spc="-10" dirty="0">
                <a:solidFill>
                  <a:srgbClr val="000000">
                    <a:alpha val="100000"/>
                  </a:srgbClr>
                </a:solidFill>
                <a:latin typeface="Times New Roman"/>
                <a:ea typeface="Times New Roman"/>
                <a:cs typeface="Times New Roman"/>
              </a:rPr>
              <a:t>pH&gt;7 </a:t>
            </a:r>
            <a:r>
              <a:rPr sz="1400" b="1" kern="0" spc="-10" dirty="0">
                <a:solidFill>
                  <a:srgbClr val="000000">
                    <a:alpha val="100000"/>
                  </a:srgbClr>
                </a:solidFill>
                <a:latin typeface="KaiTi"/>
                <a:ea typeface="KaiTi"/>
                <a:cs typeface="KaiTi"/>
              </a:rPr>
              <a:t>碱性</a:t>
            </a:r>
            <a:r>
              <a:rPr sz="1400" kern="0" spc="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pH</a:t>
            </a:r>
            <a:r>
              <a:rPr sz="1200" kern="0" spc="80" dirty="0">
                <a:solidFill>
                  <a:srgbClr val="000000">
                    <a:alpha val="100000"/>
                  </a:srgbClr>
                </a:solidFill>
                <a:latin typeface="Times New Roman"/>
                <a:ea typeface="Times New Roman"/>
                <a:cs typeface="Times New Roman"/>
              </a:rPr>
              <a:t> </a:t>
            </a:r>
            <a:r>
              <a:rPr sz="1200" kern="0" spc="0" dirty="0">
                <a:solidFill>
                  <a:srgbClr val="000000">
                    <a:alpha val="100000"/>
                  </a:srgbClr>
                </a:solidFill>
                <a:latin typeface="Times New Roman"/>
                <a:ea typeface="Times New Roman"/>
                <a:cs typeface="Times New Roman"/>
              </a:rPr>
              <a:t>↑  </a:t>
            </a:r>
            <a:r>
              <a:rPr sz="1200" kern="0" spc="0" dirty="0">
                <a:solidFill>
                  <a:srgbClr val="000000">
                    <a:alpha val="100000"/>
                  </a:srgbClr>
                </a:solidFill>
                <a:latin typeface="KaiTi"/>
                <a:ea typeface="KaiTi"/>
                <a:cs typeface="KaiTi"/>
              </a:rPr>
              <a:t>溶液酸性越弱，</a:t>
            </a:r>
            <a:r>
              <a:rPr sz="1200" kern="0" spc="-10" dirty="0">
                <a:solidFill>
                  <a:srgbClr val="000000">
                    <a:alpha val="100000"/>
                  </a:srgbClr>
                </a:solidFill>
                <a:latin typeface="KaiTi"/>
                <a:ea typeface="KaiTi"/>
                <a:cs typeface="KaiTi"/>
              </a:rPr>
              <a:t>碱性越强，</a:t>
            </a:r>
            <a:r>
              <a:rPr sz="1200" kern="0" spc="-10" dirty="0">
                <a:solidFill>
                  <a:srgbClr val="000000">
                    <a:alpha val="100000"/>
                  </a:srgbClr>
                </a:solidFill>
                <a:latin typeface="Times New Roman"/>
                <a:ea typeface="Times New Roman"/>
                <a:cs typeface="Times New Roman"/>
              </a:rPr>
              <a:t>pH</a:t>
            </a:r>
            <a:r>
              <a:rPr sz="1200" kern="0" spc="9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KaiTi"/>
                <a:ea typeface="KaiTi"/>
                <a:cs typeface="KaiTi"/>
              </a:rPr>
              <a:t>溶液酸性越强，碱性越弱</a:t>
            </a:r>
            <a:endParaRPr sz="1200" dirty="0">
              <a:latin typeface="KaiTi"/>
              <a:ea typeface="KaiTi"/>
              <a:cs typeface="KaiTi"/>
            </a:endParaRPr>
          </a:p>
          <a:p>
            <a:pPr marL="30480" algn="l" rtl="0" eaLnBrk="0">
              <a:lnSpc>
                <a:spcPct val="90000"/>
              </a:lnSpc>
              <a:spcBef>
                <a:spcPts val="1013"/>
              </a:spcBef>
              <a:tabLst/>
            </a:pPr>
            <a:r>
              <a:rPr sz="1200" kern="0" spc="-20" dirty="0">
                <a:solidFill>
                  <a:srgbClr val="0101FF">
                    <a:alpha val="100000"/>
                  </a:srgbClr>
                </a:solidFill>
                <a:latin typeface="Times New Roman"/>
                <a:ea typeface="Times New Roman"/>
                <a:cs typeface="Times New Roman"/>
              </a:rPr>
              <a:t>12-3-4</a:t>
            </a:r>
            <a:r>
              <a:rPr sz="1200" kern="0" spc="40" dirty="0">
                <a:solidFill>
                  <a:srgbClr val="0101FF">
                    <a:alpha val="100000"/>
                  </a:srgbClr>
                </a:solidFill>
                <a:latin typeface="Times New Roman"/>
                <a:ea typeface="Times New Roman"/>
                <a:cs typeface="Times New Roman"/>
              </a:rPr>
              <a:t>  </a:t>
            </a:r>
            <a:r>
              <a:rPr sz="1200" kern="0" spc="-20" dirty="0">
                <a:solidFill>
                  <a:srgbClr val="0101FF">
                    <a:alpha val="100000"/>
                  </a:srgbClr>
                </a:solidFill>
                <a:latin typeface="KaiTi"/>
                <a:ea typeface="KaiTi"/>
                <a:cs typeface="KaiTi"/>
              </a:rPr>
              <a:t>酸碱指示</a:t>
            </a:r>
            <a:r>
              <a:rPr sz="1200" kern="0" spc="-30" dirty="0">
                <a:solidFill>
                  <a:srgbClr val="0101FF">
                    <a:alpha val="100000"/>
                  </a:srgbClr>
                </a:solidFill>
                <a:latin typeface="KaiTi"/>
                <a:ea typeface="KaiTi"/>
                <a:cs typeface="KaiTi"/>
              </a:rPr>
              <a:t>剂</a:t>
            </a:r>
            <a:endParaRPr sz="1200" dirty="0">
              <a:latin typeface="KaiTi"/>
              <a:ea typeface="KaiTi"/>
              <a:cs typeface="KaiTi"/>
            </a:endParaRPr>
          </a:p>
          <a:p>
            <a:pPr marL="26669" indent="635" algn="l" rtl="0" eaLnBrk="0">
              <a:lnSpc>
                <a:spcPct val="164000"/>
              </a:lnSpc>
              <a:spcBef>
                <a:spcPts val="169"/>
              </a:spcBef>
              <a:tabLst/>
            </a:pPr>
            <a:r>
              <a:rPr sz="1200" b="1" kern="0" spc="30" dirty="0">
                <a:solidFill>
                  <a:srgbClr val="EE0000">
                    <a:alpha val="100000"/>
                  </a:srgbClr>
                </a:solidFill>
                <a:latin typeface="KaiTi"/>
                <a:ea typeface="KaiTi"/>
                <a:cs typeface="KaiTi"/>
              </a:rPr>
              <a:t>紫色石蕊遇酸变红色，遇碱变蓝色。无色酚酞</a:t>
            </a:r>
            <a:r>
              <a:rPr sz="1200" b="1" kern="0" spc="20" dirty="0">
                <a:solidFill>
                  <a:srgbClr val="EE0000">
                    <a:alpha val="100000"/>
                  </a:srgbClr>
                </a:solidFill>
                <a:latin typeface="KaiTi"/>
                <a:ea typeface="KaiTi"/>
                <a:cs typeface="KaiTi"/>
              </a:rPr>
              <a:t>遇酸不变色，遇碱变红色。</a:t>
            </a:r>
            <a:r>
              <a:rPr sz="1200" kern="0" spc="20" dirty="0">
                <a:solidFill>
                  <a:srgbClr val="000000">
                    <a:alpha val="100000"/>
                  </a:srgbClr>
                </a:solidFill>
                <a:latin typeface="Segoe UI Symbol"/>
                <a:ea typeface="Segoe UI Symbol"/>
                <a:cs typeface="Segoe UI Symbol"/>
              </a:rPr>
              <a:t>**</a:t>
            </a:r>
            <a:r>
              <a:rPr sz="1200" b="1" kern="0" spc="30" dirty="0">
                <a:solidFill>
                  <a:srgbClr val="FF0000">
                    <a:alpha val="100000"/>
                  </a:srgbClr>
                </a:solidFill>
                <a:latin typeface="KaiTi"/>
                <a:ea typeface="KaiTi"/>
                <a:cs typeface="KaiTi"/>
              </a:rPr>
              <a:t>注意：</a:t>
            </a:r>
            <a:r>
              <a:rPr sz="1200" b="1" kern="0" spc="0" dirty="0">
                <a:solidFill>
                  <a:srgbClr val="FF0000">
                    <a:alpha val="100000"/>
                  </a:srgbClr>
                </a:solidFill>
                <a:latin typeface="Times New Roman"/>
                <a:ea typeface="Times New Roman"/>
                <a:cs typeface="Times New Roman"/>
              </a:rPr>
              <a:t>pH</a:t>
            </a:r>
            <a:r>
              <a:rPr sz="1200" b="1" kern="0" spc="30" dirty="0">
                <a:solidFill>
                  <a:srgbClr val="FF0000">
                    <a:alpha val="100000"/>
                  </a:srgbClr>
                </a:solidFill>
                <a:latin typeface="Times New Roman"/>
                <a:ea typeface="Times New Roman"/>
                <a:cs typeface="Times New Roman"/>
              </a:rPr>
              <a:t> </a:t>
            </a:r>
            <a:r>
              <a:rPr sz="1200" b="1" kern="0" spc="30" dirty="0">
                <a:solidFill>
                  <a:srgbClr val="FF0000">
                    <a:alpha val="100000"/>
                  </a:srgbClr>
                </a:solidFill>
                <a:latin typeface="KaiTi"/>
                <a:ea typeface="KaiTi"/>
                <a:cs typeface="KaiTi"/>
              </a:rPr>
              <a:t>计算的关键点在</a:t>
            </a:r>
            <a:r>
              <a:rPr sz="1200" b="1" kern="0" spc="20" dirty="0">
                <a:solidFill>
                  <a:srgbClr val="FF0000">
                    <a:alpha val="100000"/>
                  </a:srgbClr>
                </a:solidFill>
                <a:latin typeface="KaiTi"/>
                <a:ea typeface="KaiTi"/>
                <a:cs typeface="KaiTi"/>
              </a:rPr>
              <a:t>于找到</a:t>
            </a:r>
            <a:r>
              <a:rPr sz="1200" kern="0" spc="-260" dirty="0">
                <a:solidFill>
                  <a:srgbClr val="FF0000">
                    <a:alpha val="100000"/>
                  </a:srgbClr>
                </a:solidFill>
                <a:latin typeface="KaiTi"/>
                <a:ea typeface="KaiTi"/>
                <a:cs typeface="KaiTi"/>
              </a:rPr>
              <a:t> </a:t>
            </a:r>
            <a:r>
              <a:rPr sz="1200" b="1" kern="0" spc="20" dirty="0">
                <a:solidFill>
                  <a:srgbClr val="FF0000">
                    <a:alpha val="100000"/>
                  </a:srgbClr>
                </a:solidFill>
                <a:latin typeface="Times New Roman"/>
                <a:ea typeface="Times New Roman"/>
                <a:cs typeface="Times New Roman"/>
              </a:rPr>
              <a:t>H</a:t>
            </a:r>
            <a:r>
              <a:rPr sz="1200" b="1" kern="0" spc="20" baseline="30384" dirty="0">
                <a:solidFill>
                  <a:srgbClr val="FF0000">
                    <a:alpha val="100000"/>
                  </a:srgbClr>
                </a:solidFill>
                <a:latin typeface="Times New Roman"/>
                <a:ea typeface="Times New Roman"/>
                <a:cs typeface="Times New Roman"/>
              </a:rPr>
              <a:t>+</a:t>
            </a:r>
            <a:r>
              <a:rPr sz="700" b="1" kern="0" spc="-70" dirty="0">
                <a:solidFill>
                  <a:srgbClr val="FF0000">
                    <a:alpha val="100000"/>
                  </a:srgbClr>
                </a:solidFill>
                <a:latin typeface="Times New Roman"/>
                <a:ea typeface="Times New Roman"/>
                <a:cs typeface="Times New Roman"/>
              </a:rPr>
              <a:t> </a:t>
            </a:r>
            <a:r>
              <a:rPr sz="1200" b="1" kern="0" spc="20" dirty="0">
                <a:solidFill>
                  <a:srgbClr val="FF0000">
                    <a:alpha val="100000"/>
                  </a:srgbClr>
                </a:solidFill>
                <a:latin typeface="KaiTi"/>
                <a:ea typeface="KaiTi"/>
                <a:cs typeface="KaiTi"/>
              </a:rPr>
              <a:t>的浓度，即</a:t>
            </a:r>
            <a:r>
              <a:rPr sz="1200" kern="0" spc="-250" dirty="0">
                <a:solidFill>
                  <a:srgbClr val="FF0000">
                    <a:alpha val="100000"/>
                  </a:srgbClr>
                </a:solidFill>
                <a:latin typeface="KaiTi"/>
                <a:ea typeface="KaiTi"/>
                <a:cs typeface="KaiTi"/>
              </a:rPr>
              <a:t> </a:t>
            </a:r>
            <a:r>
              <a:rPr sz="1200" b="1" i="1" kern="0" spc="20" dirty="0">
                <a:solidFill>
                  <a:srgbClr val="FF0000">
                    <a:alpha val="100000"/>
                  </a:srgbClr>
                </a:solidFill>
                <a:latin typeface="Times New Roman"/>
                <a:ea typeface="Times New Roman"/>
                <a:cs typeface="Times New Roman"/>
              </a:rPr>
              <a:t>c</a:t>
            </a:r>
            <a:r>
              <a:rPr sz="1200" b="1" kern="0" spc="20" dirty="0">
                <a:solidFill>
                  <a:srgbClr val="FF0000">
                    <a:alpha val="100000"/>
                  </a:srgbClr>
                </a:solidFill>
                <a:latin typeface="Times New Roman"/>
                <a:ea typeface="Times New Roman"/>
                <a:cs typeface="Times New Roman"/>
              </a:rPr>
              <a:t>(H</a:t>
            </a:r>
            <a:r>
              <a:rPr sz="1200" b="1" kern="0" spc="20" baseline="30384" dirty="0">
                <a:solidFill>
                  <a:srgbClr val="FF0000">
                    <a:alpha val="100000"/>
                  </a:srgbClr>
                </a:solidFill>
                <a:latin typeface="Times New Roman"/>
                <a:ea typeface="Times New Roman"/>
                <a:cs typeface="Times New Roman"/>
              </a:rPr>
              <a:t>+</a:t>
            </a:r>
            <a:r>
              <a:rPr sz="1200" b="1" kern="0" spc="20" dirty="0">
                <a:solidFill>
                  <a:srgbClr val="FF0000">
                    <a:alpha val="100000"/>
                  </a:srgbClr>
                </a:solidFill>
                <a:latin typeface="Times New Roman"/>
                <a:ea typeface="Times New Roman"/>
                <a:cs typeface="Times New Roman"/>
              </a:rPr>
              <a:t>)</a:t>
            </a:r>
            <a:r>
              <a:rPr sz="1200" b="1" kern="0" spc="20" dirty="0">
                <a:solidFill>
                  <a:srgbClr val="FF0000">
                    <a:alpha val="100000"/>
                  </a:srgbClr>
                </a:solidFill>
                <a:latin typeface="KaiTi"/>
                <a:ea typeface="KaiTi"/>
                <a:cs typeface="KaiTi"/>
              </a:rPr>
              <a:t>！</a:t>
            </a:r>
            <a:r>
              <a:rPr sz="1200" kern="0" spc="20" dirty="0">
                <a:solidFill>
                  <a:srgbClr val="000000">
                    <a:alpha val="100000"/>
                  </a:srgbClr>
                </a:solidFill>
                <a:latin typeface="Segoe UI Symbol"/>
                <a:ea typeface="Segoe UI Symbol"/>
                <a:cs typeface="Segoe UI Symbol"/>
              </a:rPr>
              <a:t>**</a:t>
            </a:r>
            <a:endParaRPr sz="1200" dirty="0">
              <a:latin typeface="Segoe UI Symbol"/>
              <a:ea typeface="Segoe UI Symbol"/>
              <a:cs typeface="Segoe UI Symbol"/>
            </a:endParaRPr>
          </a:p>
          <a:p>
            <a:pPr algn="l" rtl="0" eaLnBrk="0">
              <a:lnSpc>
                <a:spcPct val="106000"/>
              </a:lnSpc>
              <a:tabLst/>
            </a:pPr>
            <a:endParaRPr sz="800" dirty="0">
              <a:latin typeface="Arial"/>
              <a:ea typeface="Arial"/>
              <a:cs typeface="Arial"/>
            </a:endParaRPr>
          </a:p>
          <a:p>
            <a:pPr algn="l" rtl="0" eaLnBrk="0">
              <a:lnSpc>
                <a:spcPct val="6082"/>
              </a:lnSpc>
              <a:tabLst/>
            </a:pPr>
            <a:endParaRPr sz="100" dirty="0">
              <a:latin typeface="Arial"/>
              <a:ea typeface="Arial"/>
              <a:cs typeface="Arial"/>
            </a:endParaRPr>
          </a:p>
          <a:p>
            <a:pPr marL="480694" algn="l" rtl="0" eaLnBrk="0">
              <a:lnSpc>
                <a:spcPct val="90000"/>
              </a:lnSpc>
              <a:tabLst/>
            </a:pPr>
            <a:r>
              <a:rPr sz="1200" b="1" kern="0" spc="-10" dirty="0">
                <a:solidFill>
                  <a:srgbClr val="FF0000">
                    <a:alpha val="100000"/>
                  </a:srgbClr>
                </a:solidFill>
                <a:latin typeface="KaiTi"/>
                <a:ea typeface="KaiTi"/>
                <a:cs typeface="KaiTi"/>
              </a:rPr>
              <a:t>若</a:t>
            </a:r>
            <a:r>
              <a:rPr sz="1200" kern="0" spc="-220" dirty="0">
                <a:solidFill>
                  <a:srgbClr val="FF0000">
                    <a:alpha val="100000"/>
                  </a:srgbClr>
                </a:solidFill>
                <a:latin typeface="KaiTi"/>
                <a:ea typeface="KaiTi"/>
                <a:cs typeface="KaiTi"/>
              </a:rPr>
              <a:t> </a:t>
            </a:r>
            <a:r>
              <a:rPr sz="1200" b="1" i="1" kern="0" spc="-10" dirty="0">
                <a:solidFill>
                  <a:srgbClr val="FF0000">
                    <a:alpha val="100000"/>
                  </a:srgbClr>
                </a:solidFill>
                <a:latin typeface="Times New Roman"/>
                <a:ea typeface="Times New Roman"/>
                <a:cs typeface="Times New Roman"/>
              </a:rPr>
              <a:t>c</a:t>
            </a:r>
            <a:r>
              <a:rPr sz="1200" b="1" kern="0" spc="-10" dirty="0">
                <a:solidFill>
                  <a:srgbClr val="FF0000">
                    <a:alpha val="100000"/>
                  </a:srgbClr>
                </a:solidFill>
                <a:latin typeface="Times New Roman"/>
                <a:ea typeface="Times New Roman"/>
                <a:cs typeface="Times New Roman"/>
              </a:rPr>
              <a:t>(H</a:t>
            </a:r>
            <a:r>
              <a:rPr sz="1200" b="1" kern="0" spc="-10" baseline="30384" dirty="0">
                <a:solidFill>
                  <a:srgbClr val="FF0000">
                    <a:alpha val="100000"/>
                  </a:srgbClr>
                </a:solidFill>
                <a:latin typeface="Times New Roman"/>
                <a:ea typeface="Times New Roman"/>
                <a:cs typeface="Times New Roman"/>
              </a:rPr>
              <a:t>+</a:t>
            </a:r>
            <a:r>
              <a:rPr sz="1200" b="1" kern="0" spc="-10" dirty="0">
                <a:solidFill>
                  <a:srgbClr val="FF0000">
                    <a:alpha val="100000"/>
                  </a:srgbClr>
                </a:solidFill>
                <a:latin typeface="Times New Roman"/>
                <a:ea typeface="Times New Roman"/>
                <a:cs typeface="Times New Roman"/>
              </a:rPr>
              <a:t>)=10</a:t>
            </a:r>
            <a:r>
              <a:rPr sz="1200" b="1" kern="0" spc="-10" baseline="30384" dirty="0">
                <a:solidFill>
                  <a:srgbClr val="FF0000">
                    <a:alpha val="100000"/>
                  </a:srgbClr>
                </a:solidFill>
                <a:latin typeface="Times New Roman"/>
                <a:ea typeface="Times New Roman"/>
                <a:cs typeface="Times New Roman"/>
              </a:rPr>
              <a:t>--</a:t>
            </a:r>
            <a:r>
              <a:rPr sz="1200" b="1" i="1" kern="0" spc="-10" baseline="30384" dirty="0">
                <a:solidFill>
                  <a:srgbClr val="FF0000">
                    <a:alpha val="100000"/>
                  </a:srgbClr>
                </a:solidFill>
                <a:latin typeface="Times New Roman"/>
                <a:ea typeface="Times New Roman"/>
                <a:cs typeface="Times New Roman"/>
              </a:rPr>
              <a:t>x</a:t>
            </a:r>
            <a:r>
              <a:rPr sz="700" b="1" i="1" kern="0" spc="10" dirty="0">
                <a:solidFill>
                  <a:srgbClr val="FF0000">
                    <a:alpha val="100000"/>
                  </a:srgbClr>
                </a:solidFill>
                <a:latin typeface="Times New Roman"/>
                <a:ea typeface="Times New Roman"/>
                <a:cs typeface="Times New Roman"/>
              </a:rPr>
              <a:t>              </a:t>
            </a:r>
            <a:r>
              <a:rPr sz="700" b="1" i="1" kern="0" spc="0" dirty="0">
                <a:solidFill>
                  <a:srgbClr val="FF0000">
                    <a:alpha val="100000"/>
                  </a:srgbClr>
                </a:solidFill>
                <a:latin typeface="Times New Roman"/>
                <a:ea typeface="Times New Roman"/>
                <a:cs typeface="Times New Roman"/>
              </a:rPr>
              <a:t>      </a:t>
            </a:r>
            <a:r>
              <a:rPr sz="1200" b="1" kern="0" spc="-10" dirty="0">
                <a:solidFill>
                  <a:srgbClr val="FF0000">
                    <a:alpha val="100000"/>
                  </a:srgbClr>
                </a:solidFill>
                <a:latin typeface="Times New Roman"/>
                <a:ea typeface="Times New Roman"/>
                <a:cs typeface="Times New Roman"/>
              </a:rPr>
              <a:t>pH= </a:t>
            </a:r>
            <a:r>
              <a:rPr sz="1200" b="1" i="1" kern="0" spc="-10" dirty="0">
                <a:solidFill>
                  <a:srgbClr val="FF0000">
                    <a:alpha val="100000"/>
                  </a:srgbClr>
                </a:solidFill>
                <a:latin typeface="Times New Roman"/>
                <a:ea typeface="Times New Roman"/>
                <a:cs typeface="Times New Roman"/>
              </a:rPr>
              <a:t>x</a:t>
            </a:r>
            <a:endParaRPr sz="1200" dirty="0">
              <a:latin typeface="Times New Roman"/>
              <a:ea typeface="Times New Roman"/>
              <a:cs typeface="Times New Roman"/>
            </a:endParaRPr>
          </a:p>
        </p:txBody>
      </p:sp>
      <p:pic>
        <p:nvPicPr>
          <p:cNvPr id="1002" name="picture 1002"/>
          <p:cNvPicPr>
            <a:picLocks noChangeAspect="1"/>
          </p:cNvPicPr>
          <p:nvPr/>
        </p:nvPicPr>
        <p:blipFill>
          <a:blip r:embed="rId2"/>
          <a:stretch>
            <a:fillRect/>
          </a:stretch>
        </p:blipFill>
        <p:spPr>
          <a:xfrm rot="21600000">
            <a:off x="2346960" y="7126173"/>
            <a:ext cx="4655184" cy="2339594"/>
          </a:xfrm>
          <a:prstGeom prst="rect">
            <a:avLst/>
          </a:prstGeom>
        </p:spPr>
      </p:pic>
      <p:sp>
        <p:nvSpPr>
          <p:cNvPr id="1004" name="textbox 1004"/>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1006" name="path 1006"/>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1008" name="textbox 1008"/>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20" dirty="0">
                <a:solidFill>
                  <a:srgbClr val="000000">
                    <a:alpha val="100000"/>
                  </a:srgbClr>
                </a:solidFill>
                <a:latin typeface="Times New Roman"/>
                <a:ea typeface="Times New Roman"/>
                <a:cs typeface="Times New Roman"/>
              </a:rPr>
              <a:t>-</a:t>
            </a:r>
            <a:r>
              <a:rPr sz="900" kern="0" spc="3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40</a:t>
            </a:r>
            <a:r>
              <a:rPr sz="900" kern="0" spc="4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0" name="rect 1010"/>
          <p:cNvSpPr/>
          <p:nvPr/>
        </p:nvSpPr>
        <p:spPr>
          <a:xfrm>
            <a:off x="2348027" y="6695821"/>
            <a:ext cx="1848866" cy="198120"/>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1012" name="textbox 1012"/>
          <p:cNvSpPr/>
          <p:nvPr/>
        </p:nvSpPr>
        <p:spPr>
          <a:xfrm>
            <a:off x="2338527" y="5553989"/>
            <a:ext cx="6003925" cy="4019550"/>
          </a:xfrm>
          <a:prstGeom prst="rect">
            <a:avLst/>
          </a:prstGeom>
          <a:noFill/>
          <a:ln w="0" cap="flat">
            <a:noFill/>
            <a:prstDash val="solid"/>
            <a:miter lim="0"/>
          </a:ln>
        </p:spPr>
        <p:txBody>
          <a:bodyPr vert="horz" wrap="square" lIns="0" tIns="0" rIns="0" bIns="0"/>
          <a:lstStyle/>
          <a:p>
            <a:pPr algn="l" rtl="0" eaLnBrk="0">
              <a:lnSpc>
                <a:spcPct val="77768"/>
              </a:lnSpc>
              <a:tabLst/>
            </a:pPr>
            <a:endParaRPr sz="100" dirty="0">
              <a:latin typeface="Arial"/>
              <a:ea typeface="Arial"/>
              <a:cs typeface="Arial"/>
            </a:endParaRPr>
          </a:p>
          <a:p>
            <a:pPr marL="276225" indent="-254000" algn="l" rtl="0" eaLnBrk="0">
              <a:lnSpc>
                <a:spcPct val="129000"/>
              </a:lnSpc>
              <a:tabLst/>
            </a:pPr>
            <a:r>
              <a:rPr sz="1200" kern="0" spc="0" dirty="0">
                <a:solidFill>
                  <a:srgbClr val="000000">
                    <a:alpha val="100000"/>
                  </a:srgbClr>
                </a:solidFill>
                <a:latin typeface="Wingdings"/>
                <a:ea typeface="Wingdings"/>
                <a:cs typeface="Wingdings"/>
              </a:rPr>
              <a:t>l </a:t>
            </a:r>
            <a:r>
              <a:rPr sz="1200" kern="0" spc="0" dirty="0">
                <a:solidFill>
                  <a:srgbClr val="000000">
                    <a:alpha val="100000"/>
                  </a:srgbClr>
                </a:solidFill>
                <a:latin typeface="KaiTi"/>
                <a:ea typeface="KaiTi"/>
                <a:cs typeface="KaiTi"/>
              </a:rPr>
              <a:t>根据化学反应中是否有电子转移</a:t>
            </a:r>
            <a:r>
              <a:rPr sz="1200" kern="0" spc="0" dirty="0">
                <a:solidFill>
                  <a:srgbClr val="000000">
                    <a:alpha val="100000"/>
                  </a:srgbClr>
                </a:solidFill>
                <a:latin typeface="Times New Roman"/>
                <a:ea typeface="Times New Roman"/>
                <a:cs typeface="Times New Roman"/>
              </a:rPr>
              <a:t>[</a:t>
            </a:r>
            <a:r>
              <a:rPr sz="1200" kern="0" spc="0" dirty="0">
                <a:solidFill>
                  <a:srgbClr val="000000">
                    <a:alpha val="100000"/>
                  </a:srgbClr>
                </a:solidFill>
                <a:latin typeface="KaiTi"/>
                <a:ea typeface="KaiTi"/>
                <a:cs typeface="KaiTi"/>
              </a:rPr>
              <a:t>得失和偏移</a:t>
            </a:r>
            <a:r>
              <a:rPr sz="1200" kern="0" spc="0" dirty="0">
                <a:solidFill>
                  <a:srgbClr val="000000">
                    <a:alpha val="100000"/>
                  </a:srgbClr>
                </a:solidFill>
                <a:latin typeface="Times New Roman"/>
                <a:ea typeface="Times New Roman"/>
                <a:cs typeface="Times New Roman"/>
              </a:rPr>
              <a:t>]</a:t>
            </a:r>
            <a:r>
              <a:rPr sz="1200" kern="0" spc="0" dirty="0">
                <a:solidFill>
                  <a:srgbClr val="000000">
                    <a:alpha val="100000"/>
                  </a:srgbClr>
                </a:solidFill>
                <a:latin typeface="KaiTi"/>
                <a:ea typeface="KaiTi"/>
                <a:cs typeface="KaiTi"/>
              </a:rPr>
              <a:t>分类，分成氧</a:t>
            </a:r>
            <a:r>
              <a:rPr sz="1200" kern="0" spc="-10" dirty="0">
                <a:solidFill>
                  <a:srgbClr val="000000">
                    <a:alpha val="100000"/>
                  </a:srgbClr>
                </a:solidFill>
                <a:latin typeface="KaiTi"/>
                <a:ea typeface="KaiTi"/>
                <a:cs typeface="KaiTi"/>
              </a:rPr>
              <a:t>化还原反应和非氧化还原</a:t>
            </a:r>
            <a:r>
              <a:rPr sz="1200" kern="0" spc="0" dirty="0">
                <a:solidFill>
                  <a:srgbClr val="000000">
                    <a:alpha val="100000"/>
                  </a:srgbClr>
                </a:solidFill>
                <a:latin typeface="KaiTi"/>
                <a:ea typeface="KaiTi"/>
                <a:cs typeface="KaiTi"/>
              </a:rPr>
              <a:t> </a:t>
            </a:r>
            <a:r>
              <a:rPr sz="1200" kern="0" spc="-40" dirty="0">
                <a:solidFill>
                  <a:srgbClr val="000000">
                    <a:alpha val="100000"/>
                  </a:srgbClr>
                </a:solidFill>
                <a:latin typeface="KaiTi"/>
                <a:ea typeface="KaiTi"/>
                <a:cs typeface="KaiTi"/>
              </a:rPr>
              <a:t>反应。</a:t>
            </a:r>
            <a:endParaRPr sz="1200" dirty="0">
              <a:latin typeface="KaiTi"/>
              <a:ea typeface="KaiTi"/>
              <a:cs typeface="KaiTi"/>
            </a:endParaRPr>
          </a:p>
          <a:p>
            <a:pPr marL="22225" algn="l" rtl="0" eaLnBrk="0">
              <a:lnSpc>
                <a:spcPct val="86000"/>
              </a:lnSpc>
              <a:spcBef>
                <a:spcPts val="963"/>
              </a:spcBef>
              <a:tabLst/>
            </a:pPr>
            <a:r>
              <a:rPr sz="1200" kern="0" spc="-10" dirty="0">
                <a:solidFill>
                  <a:srgbClr val="000000">
                    <a:alpha val="100000"/>
                  </a:srgbClr>
                </a:solidFill>
                <a:latin typeface="Wingdings"/>
                <a:ea typeface="Wingdings"/>
                <a:cs typeface="Wingdings"/>
              </a:rPr>
              <a:t>l </a:t>
            </a:r>
            <a:r>
              <a:rPr sz="1200" kern="0" spc="-10" dirty="0">
                <a:solidFill>
                  <a:srgbClr val="000000">
                    <a:alpha val="100000"/>
                  </a:srgbClr>
                </a:solidFill>
                <a:latin typeface="KaiTi"/>
                <a:ea typeface="KaiTi"/>
                <a:cs typeface="KaiTi"/>
              </a:rPr>
              <a:t>根据反应中是否有离子参加：离子反应</a:t>
            </a:r>
            <a:endParaRPr sz="1200" dirty="0">
              <a:latin typeface="KaiTi"/>
              <a:ea typeface="KaiTi"/>
              <a:cs typeface="KaiTi"/>
            </a:endParaRPr>
          </a:p>
          <a:p>
            <a:pPr algn="l" rtl="0" eaLnBrk="0">
              <a:lnSpc>
                <a:spcPct val="116000"/>
              </a:lnSpc>
              <a:tabLst/>
            </a:pPr>
            <a:endParaRPr sz="1000" dirty="0">
              <a:latin typeface="Arial"/>
              <a:ea typeface="Arial"/>
              <a:cs typeface="Arial"/>
            </a:endParaRPr>
          </a:p>
          <a:p>
            <a:pPr algn="l" rtl="0" eaLnBrk="0">
              <a:lnSpc>
                <a:spcPct val="117000"/>
              </a:lnSpc>
              <a:tabLst/>
            </a:pPr>
            <a:endParaRPr sz="1000" dirty="0">
              <a:latin typeface="Arial"/>
              <a:ea typeface="Arial"/>
              <a:cs typeface="Arial"/>
            </a:endParaRPr>
          </a:p>
          <a:p>
            <a:pPr marL="14605" algn="l" rtl="0" eaLnBrk="0">
              <a:lnSpc>
                <a:spcPct val="90000"/>
              </a:lnSpc>
              <a:spcBef>
                <a:spcPts val="361"/>
              </a:spcBef>
              <a:tabLst/>
            </a:pPr>
            <a:r>
              <a:rPr sz="1200" b="1" kern="0" spc="-10" dirty="0">
                <a:solidFill>
                  <a:srgbClr val="000000">
                    <a:alpha val="100000"/>
                  </a:srgbClr>
                </a:solidFill>
                <a:latin typeface="KaiTi"/>
                <a:ea typeface="KaiTi"/>
                <a:cs typeface="KaiTi"/>
              </a:rPr>
              <a:t>知识点</a:t>
            </a:r>
            <a:r>
              <a:rPr sz="1200" kern="0" spc="-210" dirty="0">
                <a:solidFill>
                  <a:srgbClr val="000000">
                    <a:alpha val="100000"/>
                  </a:srgbClr>
                </a:solidFill>
                <a:latin typeface="KaiTi"/>
                <a:ea typeface="KaiTi"/>
                <a:cs typeface="KaiTi"/>
              </a:rPr>
              <a:t> </a:t>
            </a:r>
            <a:r>
              <a:rPr sz="1200" b="1" kern="0" spc="-10" dirty="0">
                <a:solidFill>
                  <a:srgbClr val="000000">
                    <a:alpha val="100000"/>
                  </a:srgbClr>
                </a:solidFill>
                <a:latin typeface="Times New Roman"/>
                <a:ea typeface="Times New Roman"/>
                <a:cs typeface="Times New Roman"/>
              </a:rPr>
              <a:t>13-2</a:t>
            </a:r>
            <a:r>
              <a:rPr sz="1200" b="1" kern="0" spc="-10" dirty="0">
                <a:solidFill>
                  <a:srgbClr val="000000">
                    <a:alpha val="100000"/>
                  </a:srgbClr>
                </a:solidFill>
                <a:latin typeface="KaiTi"/>
                <a:ea typeface="KaiTi"/>
                <a:cs typeface="KaiTi"/>
              </a:rPr>
              <a:t>：氧化还原</a:t>
            </a:r>
            <a:r>
              <a:rPr sz="1200" b="1" kern="0" spc="-20" dirty="0">
                <a:solidFill>
                  <a:srgbClr val="000000">
                    <a:alpha val="100000"/>
                  </a:srgbClr>
                </a:solidFill>
                <a:latin typeface="KaiTi"/>
                <a:ea typeface="KaiTi"/>
                <a:cs typeface="KaiTi"/>
              </a:rPr>
              <a:t>反应</a:t>
            </a:r>
            <a:endParaRPr sz="1200" dirty="0">
              <a:latin typeface="KaiTi"/>
              <a:ea typeface="KaiTi"/>
              <a:cs typeface="KaiTi"/>
            </a:endParaRPr>
          </a:p>
          <a:p>
            <a:pPr marL="12700" indent="13970" algn="l" rtl="0" eaLnBrk="0">
              <a:lnSpc>
                <a:spcPct val="129000"/>
              </a:lnSpc>
              <a:spcBef>
                <a:spcPts val="1028"/>
              </a:spcBef>
              <a:tabLst/>
            </a:pPr>
            <a:r>
              <a:rPr sz="1200" kern="0" spc="0" dirty="0">
                <a:solidFill>
                  <a:srgbClr val="000000">
                    <a:alpha val="100000"/>
                  </a:srgbClr>
                </a:solidFill>
                <a:latin typeface="Times New Roman"/>
                <a:ea typeface="Times New Roman"/>
                <a:cs typeface="Times New Roman"/>
              </a:rPr>
              <a:t>1.  </a:t>
            </a:r>
            <a:r>
              <a:rPr sz="1200" kern="0" spc="0" dirty="0">
                <a:solidFill>
                  <a:srgbClr val="000000">
                    <a:alpha val="100000"/>
                  </a:srgbClr>
                </a:solidFill>
                <a:latin typeface="KaiTi"/>
                <a:ea typeface="KaiTi"/>
                <a:cs typeface="KaiTi"/>
              </a:rPr>
              <a:t>概念：在化学反应中，如果有一种物质被还原，同</a:t>
            </a:r>
            <a:r>
              <a:rPr sz="1200" kern="0" spc="-10" dirty="0">
                <a:solidFill>
                  <a:srgbClr val="000000">
                    <a:alpha val="100000"/>
                  </a:srgbClr>
                </a:solidFill>
                <a:latin typeface="KaiTi"/>
                <a:ea typeface="KaiTi"/>
                <a:cs typeface="KaiTi"/>
              </a:rPr>
              <a:t>时另一种物质被氧化，这种反应叫氧</a:t>
            </a:r>
            <a:r>
              <a:rPr sz="1200" kern="0" spc="-30" dirty="0">
                <a:solidFill>
                  <a:srgbClr val="000000">
                    <a:alpha val="100000"/>
                  </a:srgbClr>
                </a:solidFill>
                <a:latin typeface="KaiTi"/>
                <a:ea typeface="KaiTi"/>
                <a:cs typeface="KaiTi"/>
              </a:rPr>
              <a:t>化还原反应。</a:t>
            </a:r>
            <a:endParaRPr sz="1200" dirty="0">
              <a:latin typeface="KaiTi"/>
              <a:ea typeface="KaiTi"/>
              <a:cs typeface="KaiTi"/>
            </a:endParaRPr>
          </a:p>
          <a:p>
            <a:pPr marL="12700" algn="l" rtl="0" eaLnBrk="0">
              <a:lnSpc>
                <a:spcPct val="90000"/>
              </a:lnSpc>
              <a:spcBef>
                <a:spcPts val="973"/>
              </a:spcBef>
              <a:tabLst/>
            </a:pPr>
            <a:r>
              <a:rPr sz="1200" kern="0" spc="-60" dirty="0">
                <a:solidFill>
                  <a:srgbClr val="000000">
                    <a:alpha val="100000"/>
                  </a:srgbClr>
                </a:solidFill>
                <a:latin typeface="Times New Roman"/>
                <a:ea typeface="Times New Roman"/>
                <a:cs typeface="Times New Roman"/>
              </a:rPr>
              <a:t>2.  </a:t>
            </a:r>
            <a:r>
              <a:rPr sz="1200" kern="0" spc="-60" dirty="0">
                <a:solidFill>
                  <a:srgbClr val="000000">
                    <a:alpha val="100000"/>
                  </a:srgbClr>
                </a:solidFill>
                <a:latin typeface="KaiTi"/>
                <a:ea typeface="KaiTi"/>
                <a:cs typeface="KaiTi"/>
              </a:rPr>
              <a:t>在氧化还原反应中：</a:t>
            </a:r>
            <a:endParaRPr sz="1200" dirty="0">
              <a:latin typeface="KaiTi"/>
              <a:ea typeface="KaiTi"/>
              <a:cs typeface="KaiTi"/>
            </a:endParaRPr>
          </a:p>
          <a:p>
            <a:pPr marL="290830" indent="-268605" algn="l" rtl="0" eaLnBrk="0">
              <a:lnSpc>
                <a:spcPct val="127000"/>
              </a:lnSpc>
              <a:spcBef>
                <a:spcPts val="1040"/>
              </a:spcBef>
              <a:tabLst/>
            </a:pPr>
            <a:r>
              <a:rPr sz="1200" kern="0" spc="0" dirty="0">
                <a:solidFill>
                  <a:srgbClr val="000000">
                    <a:alpha val="100000"/>
                  </a:srgbClr>
                </a:solidFill>
                <a:latin typeface="Wingdings"/>
                <a:ea typeface="Wingdings"/>
                <a:cs typeface="Wingdings"/>
              </a:rPr>
              <a:t>l </a:t>
            </a:r>
            <a:r>
              <a:rPr sz="1200" u="sng" kern="0" spc="-560" dirty="0">
                <a:solidFill>
                  <a:srgbClr val="FF0000">
                    <a:alpha val="100000"/>
                  </a:srgbClr>
                </a:solidFill>
                <a:latin typeface="KaiTi"/>
                <a:ea typeface="KaiTi"/>
                <a:cs typeface="KaiTi"/>
              </a:rPr>
              <a:t> </a:t>
            </a:r>
            <a:r>
              <a:rPr sz="1200" b="1" u="sng" kern="0" spc="0" dirty="0">
                <a:solidFill>
                  <a:srgbClr val="FF0000">
                    <a:alpha val="100000"/>
                  </a:srgbClr>
                </a:solidFill>
                <a:latin typeface="KaiTi"/>
                <a:ea typeface="KaiTi"/>
                <a:cs typeface="KaiTi"/>
              </a:rPr>
              <a:t>得到电子（氧化数降低）的</a:t>
            </a:r>
            <a:r>
              <a:rPr sz="1200" b="1" u="sng" kern="0" spc="-10" dirty="0">
                <a:solidFill>
                  <a:srgbClr val="FF0000">
                    <a:alpha val="100000"/>
                  </a:srgbClr>
                </a:solidFill>
                <a:latin typeface="KaiTi"/>
                <a:ea typeface="KaiTi"/>
                <a:cs typeface="KaiTi"/>
              </a:rPr>
              <a:t>物质叫氧化剂</a:t>
            </a:r>
            <a:r>
              <a:rPr sz="1200" kern="0" spc="-10" dirty="0">
                <a:solidFill>
                  <a:srgbClr val="000000">
                    <a:alpha val="100000"/>
                  </a:srgbClr>
                </a:solidFill>
                <a:latin typeface="KaiTi"/>
                <a:ea typeface="KaiTi"/>
                <a:cs typeface="KaiTi"/>
              </a:rPr>
              <a:t>。氧化剂具有氧化性，参加反应时所含元素</a:t>
            </a:r>
            <a:r>
              <a:rPr sz="1200" kern="0" spc="-10" dirty="0">
                <a:solidFill>
                  <a:srgbClr val="000000">
                    <a:alpha val="100000"/>
                  </a:srgbClr>
                </a:solidFill>
                <a:latin typeface="KaiTi"/>
                <a:ea typeface="KaiTi"/>
                <a:cs typeface="KaiTi"/>
              </a:rPr>
              <a:t>的氧化数降低，自身被还原。物质所含元素氧化数降低的反应是还原反应。</a:t>
            </a:r>
            <a:endParaRPr sz="1200" dirty="0">
              <a:latin typeface="KaiTi"/>
              <a:ea typeface="KaiTi"/>
              <a:cs typeface="KaiTi"/>
            </a:endParaRPr>
          </a:p>
          <a:p>
            <a:pPr marL="290830" indent="-268605" algn="l" rtl="0" eaLnBrk="0">
              <a:lnSpc>
                <a:spcPct val="127000"/>
              </a:lnSpc>
              <a:spcBef>
                <a:spcPts val="1011"/>
              </a:spcBef>
              <a:tabLst/>
            </a:pPr>
            <a:r>
              <a:rPr sz="1200" kern="0" spc="0" dirty="0">
                <a:solidFill>
                  <a:srgbClr val="000000">
                    <a:alpha val="100000"/>
                  </a:srgbClr>
                </a:solidFill>
                <a:latin typeface="Wingdings"/>
                <a:ea typeface="Wingdings"/>
                <a:cs typeface="Wingdings"/>
              </a:rPr>
              <a:t>l </a:t>
            </a:r>
            <a:r>
              <a:rPr sz="1200" u="sng" kern="0" spc="-540" dirty="0">
                <a:solidFill>
                  <a:srgbClr val="FF0000">
                    <a:alpha val="100000"/>
                  </a:srgbClr>
                </a:solidFill>
                <a:latin typeface="KaiTi"/>
                <a:ea typeface="KaiTi"/>
                <a:cs typeface="KaiTi"/>
              </a:rPr>
              <a:t> </a:t>
            </a:r>
            <a:r>
              <a:rPr sz="1200" b="1" u="sng" kern="0" spc="0" dirty="0">
                <a:solidFill>
                  <a:srgbClr val="FF0000">
                    <a:alpha val="100000"/>
                  </a:srgbClr>
                </a:solidFill>
                <a:latin typeface="KaiTi"/>
                <a:ea typeface="KaiTi"/>
                <a:cs typeface="KaiTi"/>
              </a:rPr>
              <a:t>失去电子（氧化数升高</a:t>
            </a:r>
            <a:r>
              <a:rPr sz="1200" b="1" u="sng" kern="0" spc="-10" dirty="0">
                <a:solidFill>
                  <a:srgbClr val="FF0000">
                    <a:alpha val="100000"/>
                  </a:srgbClr>
                </a:solidFill>
                <a:latin typeface="KaiTi"/>
                <a:ea typeface="KaiTi"/>
                <a:cs typeface="KaiTi"/>
              </a:rPr>
              <a:t>）的物质叫还原剂</a:t>
            </a:r>
            <a:r>
              <a:rPr sz="1200" kern="0" spc="-10" dirty="0">
                <a:solidFill>
                  <a:srgbClr val="000000">
                    <a:alpha val="100000"/>
                  </a:srgbClr>
                </a:solidFill>
                <a:latin typeface="KaiTi"/>
                <a:ea typeface="KaiTi"/>
                <a:cs typeface="KaiTi"/>
              </a:rPr>
              <a:t>。还原剂具有还原性，参加反应时所含元素</a:t>
            </a:r>
            <a:r>
              <a:rPr sz="1200" kern="0" spc="-10" dirty="0">
                <a:solidFill>
                  <a:srgbClr val="000000">
                    <a:alpha val="100000"/>
                  </a:srgbClr>
                </a:solidFill>
                <a:latin typeface="KaiTi"/>
                <a:ea typeface="KaiTi"/>
                <a:cs typeface="KaiTi"/>
              </a:rPr>
              <a:t>的氧化数升高，自身被氧化。物质所含元素氧化数升高的反应是氧化反应。</a:t>
            </a:r>
            <a:endParaRPr sz="1200" dirty="0">
              <a:latin typeface="KaiTi"/>
              <a:ea typeface="KaiTi"/>
              <a:cs typeface="KaiTi"/>
            </a:endParaRPr>
          </a:p>
          <a:p>
            <a:pPr algn="l" rtl="0" eaLnBrk="0">
              <a:lnSpc>
                <a:spcPct val="103000"/>
              </a:lnSpc>
              <a:tabLst/>
            </a:pPr>
            <a:endParaRPr sz="800" dirty="0">
              <a:latin typeface="Arial"/>
              <a:ea typeface="Arial"/>
              <a:cs typeface="Arial"/>
            </a:endParaRPr>
          </a:p>
          <a:p>
            <a:pPr marL="279400" indent="-257175" algn="l" rtl="0" eaLnBrk="0">
              <a:lnSpc>
                <a:spcPct val="129000"/>
              </a:lnSpc>
              <a:spcBef>
                <a:spcPts val="6"/>
              </a:spcBef>
              <a:tabLst/>
            </a:pPr>
            <a:r>
              <a:rPr sz="1200" kern="0" spc="0" dirty="0">
                <a:solidFill>
                  <a:srgbClr val="000000">
                    <a:alpha val="100000"/>
                  </a:srgbClr>
                </a:solidFill>
                <a:latin typeface="Wingdings"/>
                <a:ea typeface="Wingdings"/>
                <a:cs typeface="Wingdings"/>
              </a:rPr>
              <a:t>l </a:t>
            </a:r>
            <a:r>
              <a:rPr sz="1200" kern="0" spc="0" dirty="0">
                <a:solidFill>
                  <a:srgbClr val="000000">
                    <a:alpha val="100000"/>
                  </a:srgbClr>
                </a:solidFill>
                <a:latin typeface="KaiTi"/>
                <a:ea typeface="KaiTi"/>
                <a:cs typeface="KaiTi"/>
              </a:rPr>
              <a:t>氧化数的升降与电子得失相关，有电子得失</a:t>
            </a:r>
            <a:r>
              <a:rPr sz="1200" kern="0" spc="0" dirty="0">
                <a:solidFill>
                  <a:srgbClr val="000000">
                    <a:alpha val="100000"/>
                  </a:srgbClr>
                </a:solidFill>
                <a:latin typeface="Times New Roman"/>
                <a:ea typeface="Times New Roman"/>
                <a:cs typeface="Times New Roman"/>
              </a:rPr>
              <a:t>[</a:t>
            </a:r>
            <a:r>
              <a:rPr sz="1200" kern="0" spc="0" dirty="0">
                <a:solidFill>
                  <a:srgbClr val="000000">
                    <a:alpha val="100000"/>
                  </a:srgbClr>
                </a:solidFill>
                <a:latin typeface="KaiTi"/>
                <a:ea typeface="KaiTi"/>
                <a:cs typeface="KaiTi"/>
              </a:rPr>
              <a:t>体现为元素氧</a:t>
            </a:r>
            <a:r>
              <a:rPr sz="1200" kern="0" spc="-10" dirty="0">
                <a:solidFill>
                  <a:srgbClr val="000000">
                    <a:alpha val="100000"/>
                  </a:srgbClr>
                </a:solidFill>
                <a:latin typeface="KaiTi"/>
                <a:ea typeface="KaiTi"/>
                <a:cs typeface="KaiTi"/>
              </a:rPr>
              <a:t>化数升降</a:t>
            </a:r>
            <a:r>
              <a:rPr sz="1200" kern="0" spc="-10"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KaiTi"/>
                <a:ea typeface="KaiTi"/>
                <a:cs typeface="KaiTi"/>
              </a:rPr>
              <a:t>的反应都是氧化</a:t>
            </a:r>
            <a:r>
              <a:rPr sz="1200" kern="0" spc="0" dirty="0">
                <a:solidFill>
                  <a:srgbClr val="000000">
                    <a:alpha val="100000"/>
                  </a:srgbClr>
                </a:solidFill>
                <a:latin typeface="KaiTi"/>
                <a:ea typeface="KaiTi"/>
                <a:cs typeface="KaiTi"/>
              </a:rPr>
              <a:t> </a:t>
            </a:r>
            <a:r>
              <a:rPr sz="1200" kern="0" spc="-40" dirty="0">
                <a:solidFill>
                  <a:srgbClr val="000000">
                    <a:alpha val="100000"/>
                  </a:srgbClr>
                </a:solidFill>
                <a:latin typeface="KaiTi"/>
                <a:ea typeface="KaiTi"/>
                <a:cs typeface="KaiTi"/>
              </a:rPr>
              <a:t>还原反应。</a:t>
            </a:r>
            <a:endParaRPr sz="1200" dirty="0">
              <a:latin typeface="KaiTi"/>
              <a:ea typeface="KaiTi"/>
              <a:cs typeface="KaiTi"/>
            </a:endParaRPr>
          </a:p>
        </p:txBody>
      </p:sp>
      <p:sp>
        <p:nvSpPr>
          <p:cNvPr id="1014" name="rect 1014"/>
          <p:cNvSpPr/>
          <p:nvPr/>
        </p:nvSpPr>
        <p:spPr>
          <a:xfrm>
            <a:off x="2348027" y="3326003"/>
            <a:ext cx="2001266" cy="198119"/>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1016" name="rect 1016"/>
          <p:cNvSpPr/>
          <p:nvPr/>
        </p:nvSpPr>
        <p:spPr>
          <a:xfrm>
            <a:off x="4343273" y="989025"/>
            <a:ext cx="2007362" cy="247192"/>
          </a:xfrm>
          <a:prstGeom prst="rect">
            <a:avLst/>
          </a:prstGeom>
          <a:solidFill>
            <a:srgbClr val="D3D3D3">
              <a:alpha val="100000"/>
            </a:srgbClr>
          </a:solidFill>
          <a:ln w="0" cap="flat">
            <a:noFill/>
            <a:prstDash val="solid"/>
            <a:miter lim="0"/>
          </a:ln>
        </p:spPr>
        <p:txBody>
          <a:bodyPr rtlCol="0"/>
          <a:lstStyle/>
          <a:p>
            <a:pPr algn="ctr"/>
            <a:endParaRPr lang="zh-CN" altLang="en-US"/>
          </a:p>
        </p:txBody>
      </p:sp>
      <p:sp>
        <p:nvSpPr>
          <p:cNvPr id="1018" name="textbox 1018"/>
          <p:cNvSpPr/>
          <p:nvPr/>
        </p:nvSpPr>
        <p:spPr>
          <a:xfrm>
            <a:off x="2340661" y="1005014"/>
            <a:ext cx="4745355" cy="2520950"/>
          </a:xfrm>
          <a:prstGeom prst="rect">
            <a:avLst/>
          </a:prstGeom>
          <a:noFill/>
          <a:ln w="0" cap="flat">
            <a:noFill/>
            <a:prstDash val="solid"/>
            <a:miter lim="0"/>
          </a:ln>
        </p:spPr>
        <p:txBody>
          <a:bodyPr vert="horz" wrap="square" lIns="0" tIns="0" rIns="0" bIns="0"/>
          <a:lstStyle/>
          <a:p>
            <a:pPr algn="l" rtl="0" eaLnBrk="0">
              <a:lnSpc>
                <a:spcPct val="77219"/>
              </a:lnSpc>
              <a:tabLst/>
            </a:pPr>
            <a:endParaRPr sz="100" dirty="0">
              <a:latin typeface="Arial"/>
              <a:ea typeface="Arial"/>
              <a:cs typeface="Arial"/>
            </a:endParaRPr>
          </a:p>
          <a:p>
            <a:pPr marL="2019935" algn="l" rtl="0" eaLnBrk="0">
              <a:lnSpc>
                <a:spcPct val="90000"/>
              </a:lnSpc>
              <a:tabLst/>
            </a:pPr>
            <a:r>
              <a:rPr sz="1500" b="1" kern="0" spc="-30" dirty="0">
                <a:solidFill>
                  <a:srgbClr val="EE0000">
                    <a:alpha val="100000"/>
                  </a:srgbClr>
                </a:solidFill>
                <a:latin typeface="KaiTi"/>
                <a:ea typeface="KaiTi"/>
                <a:cs typeface="KaiTi"/>
              </a:rPr>
              <a:t>第</a:t>
            </a:r>
            <a:r>
              <a:rPr sz="1500" kern="0" spc="-260" dirty="0">
                <a:solidFill>
                  <a:srgbClr val="EE0000">
                    <a:alpha val="100000"/>
                  </a:srgbClr>
                </a:solidFill>
                <a:latin typeface="KaiTi"/>
                <a:ea typeface="KaiTi"/>
                <a:cs typeface="KaiTi"/>
              </a:rPr>
              <a:t> </a:t>
            </a:r>
            <a:r>
              <a:rPr sz="1500" b="1" kern="0" spc="-30" dirty="0">
                <a:solidFill>
                  <a:srgbClr val="EE0000">
                    <a:alpha val="100000"/>
                  </a:srgbClr>
                </a:solidFill>
                <a:latin typeface="Times New Roman"/>
                <a:ea typeface="Times New Roman"/>
                <a:cs typeface="Times New Roman"/>
              </a:rPr>
              <a:t>13 </a:t>
            </a:r>
            <a:r>
              <a:rPr sz="1500" b="1" kern="0" spc="-30" dirty="0">
                <a:solidFill>
                  <a:srgbClr val="EE0000">
                    <a:alpha val="100000"/>
                  </a:srgbClr>
                </a:solidFill>
                <a:latin typeface="KaiTi"/>
                <a:ea typeface="KaiTi"/>
                <a:cs typeface="KaiTi"/>
              </a:rPr>
              <a:t>章</a:t>
            </a:r>
            <a:r>
              <a:rPr sz="1500" kern="0" spc="10" dirty="0">
                <a:solidFill>
                  <a:srgbClr val="EE0000">
                    <a:alpha val="100000"/>
                  </a:srgbClr>
                </a:solidFill>
                <a:latin typeface="KaiTi"/>
                <a:ea typeface="KaiTi"/>
                <a:cs typeface="KaiTi"/>
              </a:rPr>
              <a:t>  </a:t>
            </a:r>
            <a:r>
              <a:rPr sz="1500" b="1" kern="0" spc="-30" dirty="0">
                <a:solidFill>
                  <a:srgbClr val="EE0000">
                    <a:alpha val="100000"/>
                  </a:srgbClr>
                </a:solidFill>
                <a:latin typeface="KaiTi"/>
                <a:ea typeface="KaiTi"/>
                <a:cs typeface="KaiTi"/>
              </a:rPr>
              <a:t>化学反应类型</a:t>
            </a:r>
            <a:endParaRPr sz="1500" dirty="0">
              <a:latin typeface="KaiTi"/>
              <a:ea typeface="KaiTi"/>
              <a:cs typeface="KaiTi"/>
            </a:endParaRPr>
          </a:p>
          <a:p>
            <a:pPr algn="l" rtl="0" eaLnBrk="0">
              <a:lnSpc>
                <a:spcPct val="107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marL="15240" algn="l" rtl="0" eaLnBrk="0">
              <a:lnSpc>
                <a:spcPct val="84000"/>
              </a:lnSpc>
              <a:spcBef>
                <a:spcPts val="361"/>
              </a:spcBef>
              <a:tabLst/>
            </a:pPr>
            <a:r>
              <a:rPr sz="1200" b="1" kern="0" spc="-20" dirty="0">
                <a:solidFill>
                  <a:srgbClr val="000000">
                    <a:alpha val="100000"/>
                  </a:srgbClr>
                </a:solidFill>
                <a:latin typeface="KaiTi"/>
                <a:ea typeface="KaiTi"/>
                <a:cs typeface="KaiTi"/>
              </a:rPr>
              <a:t>一、词汇储备</a:t>
            </a:r>
            <a:endParaRPr sz="1200" dirty="0">
              <a:latin typeface="KaiTi"/>
              <a:ea typeface="KaiTi"/>
              <a:cs typeface="KaiTi"/>
            </a:endParaRPr>
          </a:p>
          <a:p>
            <a:pPr marL="24765" algn="l" rtl="0" eaLnBrk="0">
              <a:lnSpc>
                <a:spcPts val="1809"/>
              </a:lnSpc>
              <a:spcBef>
                <a:spcPts val="1225"/>
              </a:spcBef>
              <a:tabLst/>
            </a:pPr>
            <a:r>
              <a:rPr sz="1200" kern="0" spc="-10" dirty="0">
                <a:solidFill>
                  <a:srgbClr val="000000">
                    <a:alpha val="100000"/>
                  </a:srgbClr>
                </a:solidFill>
                <a:latin typeface="Times New Roman"/>
                <a:ea typeface="Times New Roman"/>
                <a:cs typeface="Times New Roman"/>
              </a:rPr>
              <a:t>1.  </a:t>
            </a:r>
            <a:r>
              <a:rPr sz="1200" kern="0" spc="-10" dirty="0">
                <a:solidFill>
                  <a:srgbClr val="000000">
                    <a:alpha val="100000"/>
                  </a:srgbClr>
                </a:solidFill>
                <a:latin typeface="Microsoft YaHei"/>
                <a:ea typeface="Microsoft YaHei"/>
                <a:cs typeface="Microsoft YaHei"/>
              </a:rPr>
              <a:t>氧化</a:t>
            </a:r>
            <a:r>
              <a:rPr sz="1200" kern="0" spc="20" dirty="0">
                <a:solidFill>
                  <a:srgbClr val="000000">
                    <a:alpha val="100000"/>
                  </a:srgbClr>
                </a:solidFill>
                <a:latin typeface="Microsoft YaHei"/>
                <a:ea typeface="Microsoft YaHei"/>
                <a:cs typeface="Microsoft YaHei"/>
              </a:rPr>
              <a:t>        </a:t>
            </a:r>
            <a:r>
              <a:rPr sz="1200" kern="0" spc="-10" dirty="0">
                <a:solidFill>
                  <a:srgbClr val="000000">
                    <a:alpha val="100000"/>
                  </a:srgbClr>
                </a:solidFill>
                <a:latin typeface="Times New Roman"/>
                <a:ea typeface="Times New Roman"/>
                <a:cs typeface="Times New Roman"/>
              </a:rPr>
              <a:t>2.  </a:t>
            </a:r>
            <a:r>
              <a:rPr sz="1200" kern="0" spc="-10" dirty="0">
                <a:solidFill>
                  <a:srgbClr val="000000">
                    <a:alpha val="100000"/>
                  </a:srgbClr>
                </a:solidFill>
                <a:latin typeface="Microsoft YaHei"/>
                <a:ea typeface="Microsoft YaHei"/>
                <a:cs typeface="Microsoft YaHei"/>
              </a:rPr>
              <a:t>还原         </a:t>
            </a:r>
            <a:r>
              <a:rPr sz="1200" kern="0" spc="-10" dirty="0">
                <a:solidFill>
                  <a:srgbClr val="000000">
                    <a:alpha val="100000"/>
                  </a:srgbClr>
                </a:solidFill>
                <a:latin typeface="Times New Roman"/>
                <a:ea typeface="Times New Roman"/>
                <a:cs typeface="Times New Roman"/>
              </a:rPr>
              <a:t>3.  </a:t>
            </a:r>
            <a:r>
              <a:rPr sz="1200" kern="0" spc="-10" dirty="0">
                <a:solidFill>
                  <a:srgbClr val="000000">
                    <a:alpha val="100000"/>
                  </a:srgbClr>
                </a:solidFill>
                <a:latin typeface="Microsoft YaHei"/>
                <a:ea typeface="Microsoft YaHei"/>
                <a:cs typeface="Microsoft YaHei"/>
              </a:rPr>
              <a:t>被氧化</a:t>
            </a:r>
            <a:r>
              <a:rPr sz="1200" kern="0" spc="20" dirty="0">
                <a:solidFill>
                  <a:srgbClr val="000000">
                    <a:alpha val="100000"/>
                  </a:srgbClr>
                </a:solidFill>
                <a:latin typeface="Microsoft YaHei"/>
                <a:ea typeface="Microsoft YaHei"/>
                <a:cs typeface="Microsoft YaHei"/>
              </a:rPr>
              <a:t>        </a:t>
            </a:r>
            <a:r>
              <a:rPr sz="1200" kern="0" spc="-10" dirty="0">
                <a:solidFill>
                  <a:srgbClr val="000000">
                    <a:alpha val="100000"/>
                  </a:srgbClr>
                </a:solidFill>
                <a:latin typeface="Times New Roman"/>
                <a:ea typeface="Times New Roman"/>
                <a:cs typeface="Times New Roman"/>
              </a:rPr>
              <a:t>4.  </a:t>
            </a:r>
            <a:r>
              <a:rPr sz="1200" kern="0" spc="-10" dirty="0">
                <a:solidFill>
                  <a:srgbClr val="000000">
                    <a:alpha val="100000"/>
                  </a:srgbClr>
                </a:solidFill>
                <a:latin typeface="Microsoft YaHei"/>
                <a:ea typeface="Microsoft YaHei"/>
                <a:cs typeface="Microsoft YaHei"/>
              </a:rPr>
              <a:t>被还原         </a:t>
            </a:r>
            <a:r>
              <a:rPr sz="1200" kern="0" spc="-10" dirty="0">
                <a:solidFill>
                  <a:srgbClr val="000000">
                    <a:alpha val="100000"/>
                  </a:srgbClr>
                </a:solidFill>
                <a:latin typeface="Times New Roman"/>
                <a:ea typeface="Times New Roman"/>
                <a:cs typeface="Times New Roman"/>
              </a:rPr>
              <a:t>5</a:t>
            </a:r>
            <a:r>
              <a:rPr sz="1200" kern="0" spc="-2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Microsoft YaHei"/>
                <a:ea typeface="Microsoft YaHei"/>
                <a:cs typeface="Microsoft YaHei"/>
              </a:rPr>
              <a:t>氧化剂</a:t>
            </a:r>
            <a:endParaRPr sz="1200" dirty="0">
              <a:latin typeface="Microsoft YaHei"/>
              <a:ea typeface="Microsoft YaHei"/>
              <a:cs typeface="Microsoft YaHei"/>
            </a:endParaRPr>
          </a:p>
          <a:p>
            <a:pPr algn="l" rtl="0" eaLnBrk="0">
              <a:lnSpc>
                <a:spcPct val="113000"/>
              </a:lnSpc>
              <a:tabLst/>
            </a:pPr>
            <a:endParaRPr sz="1000" dirty="0">
              <a:latin typeface="Arial"/>
              <a:ea typeface="Arial"/>
              <a:cs typeface="Arial"/>
            </a:endParaRPr>
          </a:p>
          <a:p>
            <a:pPr marL="13334" algn="l" rtl="0" eaLnBrk="0">
              <a:lnSpc>
                <a:spcPts val="1809"/>
              </a:lnSpc>
              <a:spcBef>
                <a:spcPts val="363"/>
              </a:spcBef>
              <a:tabLst/>
            </a:pPr>
            <a:r>
              <a:rPr sz="1200" kern="0" spc="-10" dirty="0">
                <a:solidFill>
                  <a:srgbClr val="000000">
                    <a:alpha val="100000"/>
                  </a:srgbClr>
                </a:solidFill>
                <a:latin typeface="Times New Roman"/>
                <a:ea typeface="Times New Roman"/>
                <a:cs typeface="Times New Roman"/>
              </a:rPr>
              <a:t>6.  </a:t>
            </a:r>
            <a:r>
              <a:rPr sz="1200" kern="0" spc="-10" dirty="0">
                <a:solidFill>
                  <a:srgbClr val="000000">
                    <a:alpha val="100000"/>
                  </a:srgbClr>
                </a:solidFill>
                <a:latin typeface="Microsoft YaHei"/>
                <a:ea typeface="Microsoft YaHei"/>
                <a:cs typeface="Microsoft YaHei"/>
              </a:rPr>
              <a:t>还原剂</a:t>
            </a:r>
            <a:r>
              <a:rPr sz="1200" kern="0" spc="20" dirty="0">
                <a:solidFill>
                  <a:srgbClr val="000000">
                    <a:alpha val="100000"/>
                  </a:srgbClr>
                </a:solidFill>
                <a:latin typeface="Microsoft YaHei"/>
                <a:ea typeface="Microsoft YaHei"/>
                <a:cs typeface="Microsoft YaHei"/>
              </a:rPr>
              <a:t>        </a:t>
            </a:r>
            <a:r>
              <a:rPr sz="1200" kern="0" spc="-10" dirty="0">
                <a:solidFill>
                  <a:srgbClr val="000000">
                    <a:alpha val="100000"/>
                  </a:srgbClr>
                </a:solidFill>
                <a:latin typeface="Times New Roman"/>
                <a:ea typeface="Times New Roman"/>
                <a:cs typeface="Times New Roman"/>
              </a:rPr>
              <a:t>7.  </a:t>
            </a:r>
            <a:r>
              <a:rPr sz="1200" kern="0" spc="-10" dirty="0">
                <a:solidFill>
                  <a:srgbClr val="000000">
                    <a:alpha val="100000"/>
                  </a:srgbClr>
                </a:solidFill>
                <a:latin typeface="Microsoft YaHei"/>
                <a:ea typeface="Microsoft YaHei"/>
                <a:cs typeface="Microsoft YaHei"/>
              </a:rPr>
              <a:t>氧化数升高</a:t>
            </a:r>
            <a:r>
              <a:rPr sz="1200" kern="0" spc="10" dirty="0">
                <a:solidFill>
                  <a:srgbClr val="000000">
                    <a:alpha val="100000"/>
                  </a:srgbClr>
                </a:solidFill>
                <a:latin typeface="Microsoft YaHei"/>
                <a:ea typeface="Microsoft YaHei"/>
                <a:cs typeface="Microsoft YaHei"/>
              </a:rPr>
              <a:t>          </a:t>
            </a:r>
            <a:r>
              <a:rPr sz="1200" kern="0" spc="-10" dirty="0">
                <a:solidFill>
                  <a:srgbClr val="000000">
                    <a:alpha val="100000"/>
                  </a:srgbClr>
                </a:solidFill>
                <a:latin typeface="Times New Roman"/>
                <a:ea typeface="Times New Roman"/>
                <a:cs typeface="Times New Roman"/>
              </a:rPr>
              <a:t>8.  </a:t>
            </a:r>
            <a:r>
              <a:rPr sz="1200" kern="0" spc="-10" dirty="0">
                <a:solidFill>
                  <a:srgbClr val="000000">
                    <a:alpha val="100000"/>
                  </a:srgbClr>
                </a:solidFill>
                <a:latin typeface="Microsoft YaHei"/>
                <a:ea typeface="Microsoft YaHei"/>
                <a:cs typeface="Microsoft YaHei"/>
              </a:rPr>
              <a:t>氧化数降低            </a:t>
            </a:r>
            <a:r>
              <a:rPr sz="1200" kern="0" spc="-10" dirty="0">
                <a:solidFill>
                  <a:srgbClr val="000000">
                    <a:alpha val="100000"/>
                  </a:srgbClr>
                </a:solidFill>
                <a:latin typeface="Times New Roman"/>
                <a:ea typeface="Times New Roman"/>
                <a:cs typeface="Times New Roman"/>
              </a:rPr>
              <a:t>9.   </a:t>
            </a:r>
            <a:r>
              <a:rPr sz="1200" kern="0" spc="-10" dirty="0">
                <a:solidFill>
                  <a:srgbClr val="000000">
                    <a:alpha val="100000"/>
                  </a:srgbClr>
                </a:solidFill>
                <a:latin typeface="Microsoft YaHei"/>
                <a:ea typeface="Microsoft YaHei"/>
                <a:cs typeface="Microsoft YaHei"/>
              </a:rPr>
              <a:t>离</a:t>
            </a:r>
            <a:r>
              <a:rPr sz="1200" kern="0" spc="-20" dirty="0">
                <a:solidFill>
                  <a:srgbClr val="000000">
                    <a:alpha val="100000"/>
                  </a:srgbClr>
                </a:solidFill>
                <a:latin typeface="Microsoft YaHei"/>
                <a:ea typeface="Microsoft YaHei"/>
                <a:cs typeface="Microsoft YaHei"/>
              </a:rPr>
              <a:t>子共存</a:t>
            </a:r>
            <a:endParaRPr sz="1200" dirty="0">
              <a:latin typeface="Microsoft YaHei"/>
              <a:ea typeface="Microsoft YaHei"/>
              <a:cs typeface="Microsoft YaHei"/>
            </a:endParaRPr>
          </a:p>
          <a:p>
            <a:pPr algn="l" rtl="0" eaLnBrk="0">
              <a:lnSpc>
                <a:spcPct val="139000"/>
              </a:lnSpc>
              <a:tabLst/>
            </a:pPr>
            <a:endParaRPr sz="1000" dirty="0">
              <a:latin typeface="Arial"/>
              <a:ea typeface="Arial"/>
              <a:cs typeface="Arial"/>
            </a:endParaRPr>
          </a:p>
          <a:p>
            <a:pPr algn="l" rtl="0" eaLnBrk="0">
              <a:lnSpc>
                <a:spcPct val="140000"/>
              </a:lnSpc>
              <a:tabLst/>
            </a:pPr>
            <a:endParaRPr sz="1000" dirty="0">
              <a:latin typeface="Arial"/>
              <a:ea typeface="Arial"/>
              <a:cs typeface="Arial"/>
            </a:endParaRPr>
          </a:p>
          <a:p>
            <a:pPr marL="13334" algn="l" rtl="0" eaLnBrk="0">
              <a:lnSpc>
                <a:spcPct val="83000"/>
              </a:lnSpc>
              <a:spcBef>
                <a:spcPts val="361"/>
              </a:spcBef>
              <a:tabLst/>
            </a:pPr>
            <a:r>
              <a:rPr sz="1200" b="1" kern="0" spc="-10" dirty="0">
                <a:solidFill>
                  <a:srgbClr val="000000">
                    <a:alpha val="100000"/>
                  </a:srgbClr>
                </a:solidFill>
                <a:latin typeface="KaiTi"/>
                <a:ea typeface="KaiTi"/>
                <a:cs typeface="KaiTi"/>
              </a:rPr>
              <a:t>二、知识点总结</a:t>
            </a:r>
            <a:endParaRPr sz="1200" dirty="0">
              <a:latin typeface="KaiTi"/>
              <a:ea typeface="KaiTi"/>
              <a:cs typeface="KaiTi"/>
            </a:endParaRPr>
          </a:p>
          <a:p>
            <a:pPr algn="l" rtl="0" eaLnBrk="0">
              <a:lnSpc>
                <a:spcPct val="103000"/>
              </a:lnSpc>
              <a:tabLst/>
            </a:pPr>
            <a:endParaRPr sz="900" dirty="0">
              <a:latin typeface="Arial"/>
              <a:ea typeface="Arial"/>
              <a:cs typeface="Arial"/>
            </a:endParaRPr>
          </a:p>
          <a:p>
            <a:pPr algn="l" rtl="0" eaLnBrk="0">
              <a:lnSpc>
                <a:spcPct val="8185"/>
              </a:lnSpc>
              <a:tabLst/>
            </a:pPr>
            <a:endParaRPr sz="100" dirty="0">
              <a:latin typeface="Arial"/>
              <a:ea typeface="Arial"/>
              <a:cs typeface="Arial"/>
            </a:endParaRPr>
          </a:p>
          <a:p>
            <a:pPr marL="12700" algn="l" rtl="0" eaLnBrk="0">
              <a:lnSpc>
                <a:spcPct val="90000"/>
              </a:lnSpc>
              <a:tabLst/>
            </a:pPr>
            <a:r>
              <a:rPr sz="1200" b="1" kern="0" spc="-10" dirty="0">
                <a:solidFill>
                  <a:srgbClr val="000000">
                    <a:alpha val="100000"/>
                  </a:srgbClr>
                </a:solidFill>
                <a:latin typeface="KaiTi"/>
                <a:ea typeface="KaiTi"/>
                <a:cs typeface="KaiTi"/>
              </a:rPr>
              <a:t>知识点</a:t>
            </a:r>
            <a:r>
              <a:rPr sz="1200" kern="0" spc="-220" dirty="0">
                <a:solidFill>
                  <a:srgbClr val="000000">
                    <a:alpha val="100000"/>
                  </a:srgbClr>
                </a:solidFill>
                <a:latin typeface="KaiTi"/>
                <a:ea typeface="KaiTi"/>
                <a:cs typeface="KaiTi"/>
              </a:rPr>
              <a:t> </a:t>
            </a:r>
            <a:r>
              <a:rPr sz="1200" b="1" kern="0" spc="-10" dirty="0">
                <a:solidFill>
                  <a:srgbClr val="000000">
                    <a:alpha val="100000"/>
                  </a:srgbClr>
                </a:solidFill>
                <a:latin typeface="Times New Roman"/>
                <a:ea typeface="Times New Roman"/>
                <a:cs typeface="Times New Roman"/>
              </a:rPr>
              <a:t>13-1</a:t>
            </a:r>
            <a:r>
              <a:rPr sz="1200" b="1" kern="0" spc="-10" dirty="0">
                <a:solidFill>
                  <a:srgbClr val="000000">
                    <a:alpha val="100000"/>
                  </a:srgbClr>
                </a:solidFill>
                <a:latin typeface="KaiTi"/>
                <a:ea typeface="KaiTi"/>
                <a:cs typeface="KaiTi"/>
              </a:rPr>
              <a:t>：化学</a:t>
            </a:r>
            <a:r>
              <a:rPr sz="1200" b="1" kern="0" spc="-20" dirty="0">
                <a:solidFill>
                  <a:srgbClr val="000000">
                    <a:alpha val="100000"/>
                  </a:srgbClr>
                </a:solidFill>
                <a:latin typeface="KaiTi"/>
                <a:ea typeface="KaiTi"/>
                <a:cs typeface="KaiTi"/>
              </a:rPr>
              <a:t>反应的类型</a:t>
            </a:r>
            <a:endParaRPr sz="1200" dirty="0">
              <a:latin typeface="KaiTi"/>
              <a:ea typeface="KaiTi"/>
              <a:cs typeface="KaiTi"/>
            </a:endParaRPr>
          </a:p>
        </p:txBody>
      </p:sp>
      <p:graphicFrame>
        <p:nvGraphicFramePr>
          <p:cNvPr id="1020" name="table 1020"/>
          <p:cNvGraphicFramePr>
            <a:graphicFrameLocks noGrp="1"/>
          </p:cNvGraphicFramePr>
          <p:nvPr/>
        </p:nvGraphicFramePr>
        <p:xfrm>
          <a:off x="2348027" y="3623184"/>
          <a:ext cx="5758179" cy="1920240"/>
        </p:xfrm>
        <a:graphic>
          <a:graphicData uri="http://schemas.openxmlformats.org/drawingml/2006/table">
            <a:tbl>
              <a:tblPr/>
              <a:tblGrid>
                <a:gridCol w="972185"/>
                <a:gridCol w="1458595"/>
                <a:gridCol w="1443355"/>
                <a:gridCol w="1884045"/>
              </a:tblGrid>
              <a:tr h="306070">
                <a:tc>
                  <a:txBody>
                    <a:bodyPr/>
                    <a:lstStyle/>
                    <a:p>
                      <a:pPr algn="l" rtl="0" eaLnBrk="0">
                        <a:lnSpc>
                          <a:spcPct val="104000"/>
                        </a:lnSpc>
                        <a:tabLst/>
                      </a:pPr>
                      <a:endParaRPr sz="500" dirty="0">
                        <a:latin typeface="Arial"/>
                        <a:ea typeface="Arial"/>
                        <a:cs typeface="Arial"/>
                      </a:endParaRPr>
                    </a:p>
                    <a:p>
                      <a:pPr marL="181610" algn="l" rtl="0" eaLnBrk="0">
                        <a:lnSpc>
                          <a:spcPct val="84000"/>
                        </a:lnSpc>
                        <a:spcBef>
                          <a:spcPts val="1"/>
                        </a:spcBef>
                        <a:tabLst/>
                      </a:pPr>
                      <a:r>
                        <a:rPr sz="1200" b="1" kern="0" spc="-10" dirty="0">
                          <a:solidFill>
                            <a:srgbClr val="0101FF">
                              <a:alpha val="100000"/>
                            </a:srgbClr>
                          </a:solidFill>
                          <a:latin typeface="KaiTi"/>
                          <a:ea typeface="KaiTi"/>
                          <a:cs typeface="KaiTi"/>
                        </a:rPr>
                        <a:t>反应类型</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3000"/>
                        </a:lnSpc>
                        <a:tabLst/>
                      </a:pPr>
                      <a:endParaRPr sz="500" dirty="0">
                        <a:latin typeface="Arial"/>
                        <a:ea typeface="Arial"/>
                        <a:cs typeface="Arial"/>
                      </a:endParaRPr>
                    </a:p>
                    <a:p>
                      <a:pPr marL="434975" algn="l" rtl="0" eaLnBrk="0">
                        <a:lnSpc>
                          <a:spcPct val="85000"/>
                        </a:lnSpc>
                        <a:spcBef>
                          <a:spcPts val="2"/>
                        </a:spcBef>
                        <a:tabLst/>
                      </a:pPr>
                      <a:r>
                        <a:rPr sz="1200" b="1" kern="0" spc="-40" dirty="0">
                          <a:solidFill>
                            <a:srgbClr val="0101FF">
                              <a:alpha val="100000"/>
                            </a:srgbClr>
                          </a:solidFill>
                          <a:latin typeface="KaiTi"/>
                          <a:ea typeface="KaiTi"/>
                          <a:cs typeface="KaiTi"/>
                        </a:rPr>
                        <a:t>关键特征</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4000"/>
                        </a:lnSpc>
                        <a:tabLst/>
                      </a:pPr>
                      <a:endParaRPr sz="500" dirty="0">
                        <a:latin typeface="Arial"/>
                        <a:ea typeface="Arial"/>
                        <a:cs typeface="Arial"/>
                      </a:endParaRPr>
                    </a:p>
                    <a:p>
                      <a:pPr marL="413385" algn="l" rtl="0" eaLnBrk="0">
                        <a:lnSpc>
                          <a:spcPct val="84000"/>
                        </a:lnSpc>
                        <a:spcBef>
                          <a:spcPts val="1"/>
                        </a:spcBef>
                        <a:tabLst/>
                      </a:pPr>
                      <a:r>
                        <a:rPr sz="1200" b="1" kern="0" spc="-10" dirty="0">
                          <a:solidFill>
                            <a:srgbClr val="0101FF">
                              <a:alpha val="100000"/>
                            </a:srgbClr>
                          </a:solidFill>
                          <a:latin typeface="KaiTi"/>
                          <a:ea typeface="KaiTi"/>
                          <a:cs typeface="KaiTi"/>
                        </a:rPr>
                        <a:t>反应通式</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4000"/>
                        </a:lnSpc>
                        <a:tabLst/>
                      </a:pPr>
                      <a:endParaRPr sz="500" dirty="0">
                        <a:latin typeface="Arial"/>
                        <a:ea typeface="Arial"/>
                        <a:cs typeface="Arial"/>
                      </a:endParaRPr>
                    </a:p>
                    <a:p>
                      <a:pPr marL="638810" algn="l" rtl="0" eaLnBrk="0">
                        <a:lnSpc>
                          <a:spcPct val="84000"/>
                        </a:lnSpc>
                        <a:spcBef>
                          <a:spcPts val="5"/>
                        </a:spcBef>
                        <a:tabLst/>
                      </a:pPr>
                      <a:r>
                        <a:rPr sz="1200" b="1" kern="0" spc="-20" dirty="0">
                          <a:solidFill>
                            <a:srgbClr val="0101FF">
                              <a:alpha val="100000"/>
                            </a:srgbClr>
                          </a:solidFill>
                          <a:latin typeface="KaiTi"/>
                          <a:ea typeface="KaiTi"/>
                          <a:cs typeface="KaiTi"/>
                        </a:rPr>
                        <a:t>典型示例</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r>
              <a:tr h="401955">
                <a:tc>
                  <a:txBody>
                    <a:bodyPr/>
                    <a:lstStyle/>
                    <a:p>
                      <a:pPr algn="l" rtl="0" eaLnBrk="0">
                        <a:lnSpc>
                          <a:spcPct val="104000"/>
                        </a:lnSpc>
                        <a:tabLst/>
                      </a:pPr>
                      <a:endParaRPr sz="800" dirty="0">
                        <a:latin typeface="Arial"/>
                        <a:ea typeface="Arial"/>
                        <a:cs typeface="Arial"/>
                      </a:endParaRPr>
                    </a:p>
                    <a:p>
                      <a:pPr marL="184785" algn="l" rtl="0" eaLnBrk="0">
                        <a:lnSpc>
                          <a:spcPct val="84000"/>
                        </a:lnSpc>
                        <a:tabLst/>
                      </a:pPr>
                      <a:r>
                        <a:rPr sz="1200" b="1" kern="0" spc="-10" dirty="0">
                          <a:solidFill>
                            <a:srgbClr val="0101FF">
                              <a:alpha val="100000"/>
                            </a:srgbClr>
                          </a:solidFill>
                          <a:latin typeface="KaiTi"/>
                          <a:ea typeface="KaiTi"/>
                          <a:cs typeface="KaiTi"/>
                        </a:rPr>
                        <a:t>化合反应</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4585"/>
                        </a:lnSpc>
                        <a:tabLst/>
                      </a:pPr>
                      <a:endParaRPr sz="100" dirty="0">
                        <a:latin typeface="Arial"/>
                        <a:ea typeface="Arial"/>
                        <a:cs typeface="Arial"/>
                      </a:endParaRPr>
                    </a:p>
                    <a:p>
                      <a:pPr marL="530860" indent="-403860" algn="l" rtl="0" eaLnBrk="0">
                        <a:lnSpc>
                          <a:spcPct val="126000"/>
                        </a:lnSpc>
                        <a:tabLst/>
                      </a:pPr>
                      <a:r>
                        <a:rPr sz="1000" kern="0" spc="50" dirty="0">
                          <a:solidFill>
                            <a:srgbClr val="000000">
                              <a:alpha val="100000"/>
                            </a:srgbClr>
                          </a:solidFill>
                          <a:latin typeface="KaiTi"/>
                          <a:ea typeface="KaiTi"/>
                          <a:cs typeface="KaiTi"/>
                        </a:rPr>
                        <a:t>反应物多种，生成物</a:t>
                      </a:r>
                      <a:r>
                        <a:rPr sz="1000" kern="0" spc="-10" dirty="0">
                          <a:solidFill>
                            <a:srgbClr val="000000">
                              <a:alpha val="100000"/>
                            </a:srgbClr>
                          </a:solidFill>
                          <a:latin typeface="KaiTi"/>
                          <a:ea typeface="KaiTi"/>
                          <a:cs typeface="KaiTi"/>
                        </a:rPr>
                        <a:t> </a:t>
                      </a:r>
                      <a:r>
                        <a:rPr sz="1000" kern="0" spc="40" dirty="0">
                          <a:solidFill>
                            <a:srgbClr val="000000">
                              <a:alpha val="100000"/>
                            </a:srgbClr>
                          </a:solidFill>
                          <a:latin typeface="KaiTi"/>
                          <a:ea typeface="KaiTi"/>
                          <a:cs typeface="KaiTi"/>
                        </a:rPr>
                        <a:t>仅一种</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4000"/>
                        </a:lnSpc>
                        <a:tabLst/>
                      </a:pPr>
                      <a:endParaRPr sz="900" dirty="0">
                        <a:latin typeface="Arial"/>
                        <a:ea typeface="Arial"/>
                        <a:cs typeface="Arial"/>
                      </a:endParaRPr>
                    </a:p>
                    <a:p>
                      <a:pPr algn="l" rtl="0" eaLnBrk="0">
                        <a:lnSpc>
                          <a:spcPct val="7972"/>
                        </a:lnSpc>
                        <a:tabLst/>
                      </a:pPr>
                      <a:endParaRPr sz="100" dirty="0">
                        <a:latin typeface="Arial"/>
                        <a:ea typeface="Arial"/>
                        <a:cs typeface="Arial"/>
                      </a:endParaRPr>
                    </a:p>
                    <a:p>
                      <a:pPr marL="362585" algn="l" rtl="0" eaLnBrk="0">
                        <a:lnSpc>
                          <a:spcPct val="66000"/>
                        </a:lnSpc>
                        <a:tabLst/>
                      </a:pPr>
                      <a:r>
                        <a:rPr sz="900" kern="0" spc="100" dirty="0">
                          <a:solidFill>
                            <a:srgbClr val="000000">
                              <a:alpha val="100000"/>
                            </a:srgbClr>
                          </a:solidFill>
                          <a:latin typeface="Arial"/>
                          <a:ea typeface="Arial"/>
                          <a:cs typeface="Arial"/>
                        </a:rPr>
                        <a:t>A</a:t>
                      </a:r>
                      <a:r>
                        <a:rPr sz="900" kern="0" spc="10" dirty="0">
                          <a:solidFill>
                            <a:srgbClr val="000000">
                              <a:alpha val="100000"/>
                            </a:srgbClr>
                          </a:solidFill>
                          <a:latin typeface="Arial"/>
                          <a:ea typeface="Arial"/>
                          <a:cs typeface="Arial"/>
                        </a:rPr>
                        <a:t>     </a:t>
                      </a:r>
                      <a:r>
                        <a:rPr sz="900" kern="0" spc="100" dirty="0">
                          <a:solidFill>
                            <a:srgbClr val="000000">
                              <a:alpha val="100000"/>
                            </a:srgbClr>
                          </a:solidFill>
                          <a:latin typeface="Arial"/>
                          <a:ea typeface="Arial"/>
                          <a:cs typeface="Arial"/>
                        </a:rPr>
                        <a:t>B</a:t>
                      </a:r>
                      <a:r>
                        <a:rPr sz="900" kern="0" spc="20" dirty="0">
                          <a:solidFill>
                            <a:srgbClr val="000000">
                              <a:alpha val="100000"/>
                            </a:srgbClr>
                          </a:solidFill>
                          <a:latin typeface="Arial"/>
                          <a:ea typeface="Arial"/>
                          <a:cs typeface="Arial"/>
                        </a:rPr>
                        <a:t>     </a:t>
                      </a:r>
                      <a:r>
                        <a:rPr sz="900" kern="0" spc="100" dirty="0">
                          <a:solidFill>
                            <a:srgbClr val="000000">
                              <a:alpha val="100000"/>
                            </a:srgbClr>
                          </a:solidFill>
                          <a:latin typeface="Arial"/>
                          <a:ea typeface="Arial"/>
                          <a:cs typeface="Arial"/>
                        </a:rPr>
                        <a:t>AB</a:t>
                      </a:r>
                      <a:endParaRPr sz="9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402590">
                <a:tc>
                  <a:txBody>
                    <a:bodyPr/>
                    <a:lstStyle/>
                    <a:p>
                      <a:pPr algn="l" rtl="0" eaLnBrk="0">
                        <a:lnSpc>
                          <a:spcPct val="104000"/>
                        </a:lnSpc>
                        <a:tabLst/>
                      </a:pPr>
                      <a:endParaRPr sz="800" dirty="0">
                        <a:latin typeface="Arial"/>
                        <a:ea typeface="Arial"/>
                        <a:cs typeface="Arial"/>
                      </a:endParaRPr>
                    </a:p>
                    <a:p>
                      <a:pPr algn="l" rtl="0" eaLnBrk="0">
                        <a:lnSpc>
                          <a:spcPct val="6612"/>
                        </a:lnSpc>
                        <a:tabLst/>
                      </a:pPr>
                      <a:endParaRPr sz="100" dirty="0">
                        <a:latin typeface="Arial"/>
                        <a:ea typeface="Arial"/>
                        <a:cs typeface="Arial"/>
                      </a:endParaRPr>
                    </a:p>
                    <a:p>
                      <a:pPr marL="188595" algn="l" rtl="0" eaLnBrk="0">
                        <a:lnSpc>
                          <a:spcPct val="84000"/>
                        </a:lnSpc>
                        <a:tabLst/>
                      </a:pPr>
                      <a:r>
                        <a:rPr sz="1200" b="1" kern="0" spc="-20" dirty="0">
                          <a:solidFill>
                            <a:srgbClr val="0101FF">
                              <a:alpha val="100000"/>
                            </a:srgbClr>
                          </a:solidFill>
                          <a:latin typeface="KaiTi"/>
                          <a:ea typeface="KaiTi"/>
                          <a:cs typeface="KaiTi"/>
                        </a:rPr>
                        <a:t>分解反应</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7087"/>
                        </a:lnSpc>
                        <a:tabLst/>
                      </a:pPr>
                      <a:endParaRPr sz="100" dirty="0">
                        <a:latin typeface="Arial"/>
                        <a:ea typeface="Arial"/>
                        <a:cs typeface="Arial"/>
                      </a:endParaRPr>
                    </a:p>
                    <a:p>
                      <a:pPr marL="534035" indent="-407035" algn="l" rtl="0" eaLnBrk="0">
                        <a:lnSpc>
                          <a:spcPct val="126000"/>
                        </a:lnSpc>
                        <a:tabLst/>
                      </a:pPr>
                      <a:r>
                        <a:rPr sz="1000" kern="0" spc="50" dirty="0">
                          <a:solidFill>
                            <a:srgbClr val="000000">
                              <a:alpha val="100000"/>
                            </a:srgbClr>
                          </a:solidFill>
                          <a:latin typeface="KaiTi"/>
                          <a:ea typeface="KaiTi"/>
                          <a:cs typeface="KaiTi"/>
                        </a:rPr>
                        <a:t>反应物仅一种，生成</a:t>
                      </a:r>
                      <a:r>
                        <a:rPr sz="1000" kern="0" spc="-10" dirty="0">
                          <a:solidFill>
                            <a:srgbClr val="000000">
                              <a:alpha val="100000"/>
                            </a:srgbClr>
                          </a:solidFill>
                          <a:latin typeface="KaiTi"/>
                          <a:ea typeface="KaiTi"/>
                          <a:cs typeface="KaiTi"/>
                        </a:rPr>
                        <a:t> </a:t>
                      </a:r>
                      <a:r>
                        <a:rPr sz="1000" kern="0" spc="30" dirty="0">
                          <a:solidFill>
                            <a:srgbClr val="000000">
                              <a:alpha val="100000"/>
                            </a:srgbClr>
                          </a:solidFill>
                          <a:latin typeface="KaiTi"/>
                          <a:ea typeface="KaiTi"/>
                          <a:cs typeface="KaiTi"/>
                        </a:rPr>
                        <a:t>物多种</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5000"/>
                        </a:lnSpc>
                        <a:tabLst/>
                      </a:pPr>
                      <a:endParaRPr sz="900" dirty="0">
                        <a:latin typeface="Arial"/>
                        <a:ea typeface="Arial"/>
                        <a:cs typeface="Arial"/>
                      </a:endParaRPr>
                    </a:p>
                    <a:p>
                      <a:pPr marL="354965" algn="l" rtl="0" eaLnBrk="0">
                        <a:lnSpc>
                          <a:spcPct val="72000"/>
                        </a:lnSpc>
                        <a:spcBef>
                          <a:spcPts val="4"/>
                        </a:spcBef>
                        <a:tabLst/>
                      </a:pPr>
                      <a:r>
                        <a:rPr sz="900" kern="0" spc="40" dirty="0">
                          <a:solidFill>
                            <a:srgbClr val="000000">
                              <a:alpha val="100000"/>
                            </a:srgbClr>
                          </a:solidFill>
                          <a:latin typeface="Arial"/>
                          <a:ea typeface="Arial"/>
                          <a:cs typeface="Arial"/>
                        </a:rPr>
                        <a:t>AB</a:t>
                      </a:r>
                      <a:r>
                        <a:rPr sz="900" kern="0" spc="40" dirty="0">
                          <a:solidFill>
                            <a:srgbClr val="000000">
                              <a:alpha val="100000"/>
                            </a:srgbClr>
                          </a:solidFill>
                          <a:latin typeface="Arial"/>
                          <a:ea typeface="Arial"/>
                          <a:cs typeface="Arial"/>
                        </a:rPr>
                        <a:t>     </a:t>
                      </a:r>
                      <a:r>
                        <a:rPr sz="900" kern="0" spc="40" dirty="0">
                          <a:solidFill>
                            <a:srgbClr val="000000">
                              <a:alpha val="100000"/>
                            </a:srgbClr>
                          </a:solidFill>
                          <a:latin typeface="Arial"/>
                          <a:ea typeface="Arial"/>
                          <a:cs typeface="Arial"/>
                        </a:rPr>
                        <a:t>A</a:t>
                      </a:r>
                      <a:r>
                        <a:rPr sz="900" kern="0" spc="90" dirty="0">
                          <a:solidFill>
                            <a:srgbClr val="000000">
                              <a:alpha val="100000"/>
                            </a:srgbClr>
                          </a:solidFill>
                          <a:latin typeface="Arial"/>
                          <a:ea typeface="Arial"/>
                          <a:cs typeface="Arial"/>
                        </a:rPr>
                        <a:t> </a:t>
                      </a:r>
                      <a:r>
                        <a:rPr sz="900" strike="sngStrike" kern="0" spc="90" dirty="0">
                          <a:solidFill>
                            <a:srgbClr val="000000">
                              <a:alpha val="100000"/>
                            </a:srgbClr>
                          </a:solidFill>
                          <a:latin typeface="Arial"/>
                          <a:ea typeface="Arial"/>
                          <a:cs typeface="Arial"/>
                        </a:rPr>
                        <a:t> </a:t>
                      </a:r>
                      <a:r>
                        <a:rPr sz="900" strike="sngStrike" kern="0" spc="40" dirty="0">
                          <a:solidFill>
                            <a:srgbClr val="000000">
                              <a:alpha val="100000"/>
                            </a:srgbClr>
                          </a:solidFill>
                          <a:latin typeface="Arial"/>
                          <a:ea typeface="Arial"/>
                          <a:cs typeface="Arial"/>
                        </a:rPr>
                        <a:t>I</a:t>
                      </a:r>
                      <a:r>
                        <a:rPr sz="900" strike="sngStrike" kern="0" spc="100" dirty="0">
                          <a:solidFill>
                            <a:srgbClr val="000000">
                              <a:alpha val="100000"/>
                            </a:srgbClr>
                          </a:solidFill>
                          <a:latin typeface="Arial"/>
                          <a:ea typeface="Arial"/>
                          <a:cs typeface="Arial"/>
                        </a:rPr>
                        <a:t> </a:t>
                      </a:r>
                      <a:r>
                        <a:rPr sz="900" kern="0" spc="40" dirty="0">
                          <a:solidFill>
                            <a:srgbClr val="000000">
                              <a:alpha val="100000"/>
                            </a:srgbClr>
                          </a:solidFill>
                          <a:latin typeface="Arial"/>
                          <a:ea typeface="Arial"/>
                          <a:cs typeface="Arial"/>
                        </a:rPr>
                        <a:t> </a:t>
                      </a:r>
                      <a:r>
                        <a:rPr sz="900" kern="0" spc="40" dirty="0">
                          <a:solidFill>
                            <a:srgbClr val="000000">
                              <a:alpha val="100000"/>
                            </a:srgbClr>
                          </a:solidFill>
                          <a:latin typeface="Arial"/>
                          <a:ea typeface="Arial"/>
                          <a:cs typeface="Arial"/>
                        </a:rPr>
                        <a:t>B</a:t>
                      </a:r>
                      <a:endParaRPr sz="9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402590">
                <a:tc>
                  <a:txBody>
                    <a:bodyPr/>
                    <a:lstStyle/>
                    <a:p>
                      <a:pPr algn="l" rtl="0" eaLnBrk="0">
                        <a:lnSpc>
                          <a:spcPct val="104000"/>
                        </a:lnSpc>
                        <a:tabLst/>
                      </a:pPr>
                      <a:endParaRPr sz="800" dirty="0">
                        <a:latin typeface="Arial"/>
                        <a:ea typeface="Arial"/>
                        <a:cs typeface="Arial"/>
                      </a:endParaRPr>
                    </a:p>
                    <a:p>
                      <a:pPr marL="192405" algn="l" rtl="0" eaLnBrk="0">
                        <a:lnSpc>
                          <a:spcPct val="84000"/>
                        </a:lnSpc>
                        <a:spcBef>
                          <a:spcPts val="1"/>
                        </a:spcBef>
                        <a:tabLst/>
                      </a:pPr>
                      <a:r>
                        <a:rPr sz="1200" b="1" kern="0" spc="-30" dirty="0">
                          <a:solidFill>
                            <a:srgbClr val="0101FF">
                              <a:alpha val="100000"/>
                            </a:srgbClr>
                          </a:solidFill>
                          <a:latin typeface="KaiTi"/>
                          <a:ea typeface="KaiTi"/>
                          <a:cs typeface="KaiTi"/>
                        </a:rPr>
                        <a:t>置换反应</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1930"/>
                        </a:lnSpc>
                        <a:tabLst/>
                      </a:pPr>
                      <a:endParaRPr sz="100" dirty="0">
                        <a:latin typeface="Arial"/>
                        <a:ea typeface="Arial"/>
                        <a:cs typeface="Arial"/>
                      </a:endParaRPr>
                    </a:p>
                    <a:p>
                      <a:pPr marL="530225" indent="-403225" algn="l" rtl="0" eaLnBrk="0">
                        <a:lnSpc>
                          <a:spcPct val="127000"/>
                        </a:lnSpc>
                        <a:tabLst/>
                      </a:pPr>
                      <a:r>
                        <a:rPr sz="1000" kern="0" spc="50" dirty="0">
                          <a:solidFill>
                            <a:srgbClr val="000000">
                              <a:alpha val="100000"/>
                            </a:srgbClr>
                          </a:solidFill>
                          <a:latin typeface="KaiTi"/>
                          <a:ea typeface="KaiTi"/>
                          <a:cs typeface="KaiTi"/>
                        </a:rPr>
                        <a:t>反应前后均有单质和</a:t>
                      </a:r>
                      <a:r>
                        <a:rPr sz="1000" kern="0" spc="-10" dirty="0">
                          <a:solidFill>
                            <a:srgbClr val="000000">
                              <a:alpha val="100000"/>
                            </a:srgbClr>
                          </a:solidFill>
                          <a:latin typeface="KaiTi"/>
                          <a:ea typeface="KaiTi"/>
                          <a:cs typeface="KaiTi"/>
                        </a:rPr>
                        <a:t> </a:t>
                      </a:r>
                      <a:r>
                        <a:rPr sz="1000" kern="0" spc="40" dirty="0">
                          <a:solidFill>
                            <a:srgbClr val="000000">
                              <a:alpha val="100000"/>
                            </a:srgbClr>
                          </a:solidFill>
                          <a:latin typeface="KaiTi"/>
                          <a:ea typeface="KaiTi"/>
                          <a:cs typeface="KaiTi"/>
                        </a:rPr>
                        <a:t>化合物</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tabLst/>
                      </a:pPr>
                      <a:endParaRPr sz="900" dirty="0">
                        <a:latin typeface="Arial"/>
                        <a:ea typeface="Arial"/>
                        <a:cs typeface="Arial"/>
                      </a:endParaRPr>
                    </a:p>
                    <a:p>
                      <a:pPr marL="182880" algn="l" rtl="0" eaLnBrk="0">
                        <a:lnSpc>
                          <a:spcPct val="72000"/>
                        </a:lnSpc>
                        <a:spcBef>
                          <a:spcPts val="3"/>
                        </a:spcBef>
                        <a:tabLst/>
                      </a:pPr>
                      <a:r>
                        <a:rPr sz="900" kern="0" spc="20" dirty="0">
                          <a:solidFill>
                            <a:srgbClr val="000000">
                              <a:alpha val="100000"/>
                            </a:srgbClr>
                          </a:solidFill>
                          <a:latin typeface="Arial"/>
                          <a:ea typeface="Arial"/>
                          <a:cs typeface="Arial"/>
                        </a:rPr>
                        <a:t>A</a:t>
                      </a:r>
                      <a:r>
                        <a:rPr sz="900" kern="0" spc="20" dirty="0">
                          <a:solidFill>
                            <a:srgbClr val="000000">
                              <a:alpha val="100000"/>
                            </a:srgbClr>
                          </a:solidFill>
                          <a:latin typeface="Arial"/>
                          <a:ea typeface="Arial"/>
                          <a:cs typeface="Arial"/>
                        </a:rPr>
                        <a:t> </a:t>
                      </a:r>
                      <a:r>
                        <a:rPr sz="900" strike="sngStrike" kern="0" spc="120" dirty="0">
                          <a:solidFill>
                            <a:srgbClr val="000000">
                              <a:alpha val="100000"/>
                            </a:srgbClr>
                          </a:solidFill>
                          <a:latin typeface="Arial"/>
                          <a:ea typeface="Arial"/>
                          <a:cs typeface="Arial"/>
                        </a:rPr>
                        <a:t> </a:t>
                      </a:r>
                      <a:r>
                        <a:rPr sz="900" strike="sngStrike" kern="0" spc="20" dirty="0">
                          <a:solidFill>
                            <a:srgbClr val="000000">
                              <a:alpha val="100000"/>
                            </a:srgbClr>
                          </a:solidFill>
                          <a:latin typeface="Arial"/>
                          <a:ea typeface="Arial"/>
                          <a:cs typeface="Arial"/>
                        </a:rPr>
                        <a:t>I</a:t>
                      </a:r>
                      <a:r>
                        <a:rPr sz="900" strike="sngStrike" kern="0" spc="100" dirty="0">
                          <a:solidFill>
                            <a:srgbClr val="000000">
                              <a:alpha val="100000"/>
                            </a:srgbClr>
                          </a:solidFill>
                          <a:latin typeface="Arial"/>
                          <a:ea typeface="Arial"/>
                          <a:cs typeface="Arial"/>
                        </a:rPr>
                        <a:t> </a:t>
                      </a:r>
                      <a:r>
                        <a:rPr sz="900" kern="0" spc="30" dirty="0">
                          <a:solidFill>
                            <a:srgbClr val="000000">
                              <a:alpha val="100000"/>
                            </a:srgbClr>
                          </a:solidFill>
                          <a:latin typeface="Arial"/>
                          <a:ea typeface="Arial"/>
                          <a:cs typeface="Arial"/>
                        </a:rPr>
                        <a:t> </a:t>
                      </a:r>
                      <a:r>
                        <a:rPr sz="900" kern="0" spc="20" dirty="0">
                          <a:solidFill>
                            <a:srgbClr val="000000">
                              <a:alpha val="100000"/>
                            </a:srgbClr>
                          </a:solidFill>
                          <a:latin typeface="Arial"/>
                          <a:ea typeface="Arial"/>
                          <a:cs typeface="Arial"/>
                        </a:rPr>
                        <a:t>BC</a:t>
                      </a:r>
                      <a:r>
                        <a:rPr sz="900" kern="0" spc="30" dirty="0">
                          <a:solidFill>
                            <a:srgbClr val="000000">
                              <a:alpha val="100000"/>
                            </a:srgbClr>
                          </a:solidFill>
                          <a:latin typeface="Arial"/>
                          <a:ea typeface="Arial"/>
                          <a:cs typeface="Arial"/>
                        </a:rPr>
                        <a:t>     </a:t>
                      </a:r>
                      <a:r>
                        <a:rPr sz="900" kern="0" spc="20" dirty="0">
                          <a:solidFill>
                            <a:srgbClr val="000000">
                              <a:alpha val="100000"/>
                            </a:srgbClr>
                          </a:solidFill>
                          <a:latin typeface="Arial"/>
                          <a:ea typeface="Arial"/>
                          <a:cs typeface="Arial"/>
                        </a:rPr>
                        <a:t>B</a:t>
                      </a:r>
                      <a:r>
                        <a:rPr sz="900" kern="0" spc="20" dirty="0">
                          <a:solidFill>
                            <a:srgbClr val="000000">
                              <a:alpha val="100000"/>
                            </a:srgbClr>
                          </a:solidFill>
                          <a:latin typeface="Arial"/>
                          <a:ea typeface="Arial"/>
                          <a:cs typeface="Arial"/>
                        </a:rPr>
                        <a:t> </a:t>
                      </a:r>
                      <a:r>
                        <a:rPr sz="900" strike="sngStrike" kern="0" spc="110" dirty="0">
                          <a:solidFill>
                            <a:srgbClr val="000000">
                              <a:alpha val="100000"/>
                            </a:srgbClr>
                          </a:solidFill>
                          <a:latin typeface="Arial"/>
                          <a:ea typeface="Arial"/>
                          <a:cs typeface="Arial"/>
                        </a:rPr>
                        <a:t> </a:t>
                      </a:r>
                      <a:r>
                        <a:rPr sz="900" strike="sngStrike" kern="0" spc="20" dirty="0">
                          <a:solidFill>
                            <a:srgbClr val="000000">
                              <a:alpha val="100000"/>
                            </a:srgbClr>
                          </a:solidFill>
                          <a:latin typeface="Arial"/>
                          <a:ea typeface="Arial"/>
                          <a:cs typeface="Arial"/>
                        </a:rPr>
                        <a:t>I</a:t>
                      </a:r>
                      <a:r>
                        <a:rPr sz="900" strike="sngStrike" kern="0" spc="90" dirty="0">
                          <a:solidFill>
                            <a:srgbClr val="000000">
                              <a:alpha val="100000"/>
                            </a:srgbClr>
                          </a:solidFill>
                          <a:latin typeface="Arial"/>
                          <a:ea typeface="Arial"/>
                          <a:cs typeface="Arial"/>
                        </a:rPr>
                        <a:t> </a:t>
                      </a:r>
                      <a:r>
                        <a:rPr sz="900" kern="0" spc="40" dirty="0">
                          <a:solidFill>
                            <a:srgbClr val="000000">
                              <a:alpha val="100000"/>
                            </a:srgbClr>
                          </a:solidFill>
                          <a:latin typeface="Arial"/>
                          <a:ea typeface="Arial"/>
                          <a:cs typeface="Arial"/>
                        </a:rPr>
                        <a:t> </a:t>
                      </a:r>
                      <a:r>
                        <a:rPr sz="900" kern="0" spc="20" dirty="0">
                          <a:solidFill>
                            <a:srgbClr val="000000">
                              <a:alpha val="100000"/>
                            </a:srgbClr>
                          </a:solidFill>
                          <a:latin typeface="Arial"/>
                          <a:ea typeface="Arial"/>
                          <a:cs typeface="Arial"/>
                        </a:rPr>
                        <a:t>AC</a:t>
                      </a:r>
                      <a:endParaRPr sz="9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7000"/>
                        </a:lnSpc>
                        <a:tabLst/>
                      </a:pPr>
                      <a:endParaRPr sz="1000" dirty="0">
                        <a:latin typeface="Arial"/>
                        <a:ea typeface="Arial"/>
                        <a:cs typeface="Arial"/>
                      </a:endParaRPr>
                    </a:p>
                    <a:p>
                      <a:pPr marL="81915" algn="l" rtl="0" eaLnBrk="0">
                        <a:lnSpc>
                          <a:spcPct val="74000"/>
                        </a:lnSpc>
                        <a:spcBef>
                          <a:spcPts val="3"/>
                        </a:spcBef>
                        <a:tabLst/>
                      </a:pPr>
                      <a:r>
                        <a:rPr sz="1000" kern="0" spc="0" dirty="0">
                          <a:solidFill>
                            <a:srgbClr val="000000">
                              <a:alpha val="100000"/>
                            </a:srgbClr>
                          </a:solidFill>
                          <a:latin typeface="Arial"/>
                          <a:ea typeface="Arial"/>
                          <a:cs typeface="Arial"/>
                        </a:rPr>
                        <a:t>zn</a:t>
                      </a:r>
                      <a:r>
                        <a:rPr sz="1000" kern="0" spc="60" dirty="0">
                          <a:solidFill>
                            <a:srgbClr val="000000">
                              <a:alpha val="100000"/>
                            </a:srgbClr>
                          </a:solidFill>
                          <a:latin typeface="Arial"/>
                          <a:ea typeface="Arial"/>
                          <a:cs typeface="Arial"/>
                        </a:rPr>
                        <a:t>    </a:t>
                      </a:r>
                      <a:r>
                        <a:rPr sz="1000" kern="0" spc="0" dirty="0">
                          <a:solidFill>
                            <a:srgbClr val="000000">
                              <a:alpha val="100000"/>
                            </a:srgbClr>
                          </a:solidFill>
                          <a:latin typeface="Arial"/>
                          <a:ea typeface="Arial"/>
                          <a:cs typeface="Arial"/>
                        </a:rPr>
                        <a:t>H</a:t>
                      </a:r>
                      <a:r>
                        <a:rPr sz="1000" kern="0" spc="30" dirty="0">
                          <a:solidFill>
                            <a:srgbClr val="000000">
                              <a:alpha val="100000"/>
                            </a:srgbClr>
                          </a:solidFill>
                          <a:latin typeface="Arial"/>
                          <a:ea typeface="Arial"/>
                          <a:cs typeface="Arial"/>
                        </a:rPr>
                        <a:t>2</a:t>
                      </a:r>
                      <a:r>
                        <a:rPr sz="1000" kern="0" spc="0" dirty="0">
                          <a:solidFill>
                            <a:srgbClr val="000000">
                              <a:alpha val="100000"/>
                            </a:srgbClr>
                          </a:solidFill>
                          <a:latin typeface="Arial"/>
                          <a:ea typeface="Arial"/>
                          <a:cs typeface="Arial"/>
                        </a:rPr>
                        <a:t>so</a:t>
                      </a:r>
                      <a:r>
                        <a:rPr sz="1000" kern="0" spc="30" dirty="0">
                          <a:solidFill>
                            <a:srgbClr val="000000">
                              <a:alpha val="100000"/>
                            </a:srgbClr>
                          </a:solidFill>
                          <a:latin typeface="Arial"/>
                          <a:ea typeface="Arial"/>
                          <a:cs typeface="Arial"/>
                        </a:rPr>
                        <a:t>4</a:t>
                      </a:r>
                      <a:r>
                        <a:rPr sz="1000" kern="0" spc="160" dirty="0">
                          <a:solidFill>
                            <a:srgbClr val="000000">
                              <a:alpha val="100000"/>
                            </a:srgbClr>
                          </a:solidFill>
                          <a:latin typeface="Arial"/>
                          <a:ea typeface="Arial"/>
                          <a:cs typeface="Arial"/>
                        </a:rPr>
                        <a:t> </a:t>
                      </a:r>
                      <a:r>
                        <a:rPr sz="1000" strike="sngStrike" kern="0" spc="30" dirty="0">
                          <a:solidFill>
                            <a:srgbClr val="000000">
                              <a:alpha val="100000"/>
                            </a:srgbClr>
                          </a:solidFill>
                          <a:latin typeface="Arial"/>
                          <a:ea typeface="Arial"/>
                          <a:cs typeface="Arial"/>
                        </a:rPr>
                        <a:t>   </a:t>
                      </a:r>
                      <a:r>
                        <a:rPr sz="1000" kern="0" spc="30" dirty="0">
                          <a:solidFill>
                            <a:srgbClr val="000000">
                              <a:alpha val="100000"/>
                            </a:srgbClr>
                          </a:solidFill>
                          <a:latin typeface="Arial"/>
                          <a:ea typeface="Arial"/>
                          <a:cs typeface="Arial"/>
                        </a:rPr>
                        <a:t> </a:t>
                      </a:r>
                      <a:r>
                        <a:rPr sz="1000" kern="0" spc="0" dirty="0">
                          <a:solidFill>
                            <a:srgbClr val="000000">
                              <a:alpha val="100000"/>
                            </a:srgbClr>
                          </a:solidFill>
                          <a:latin typeface="Arial"/>
                          <a:ea typeface="Arial"/>
                          <a:cs typeface="Arial"/>
                        </a:rPr>
                        <a:t>zn</a:t>
                      </a:r>
                      <a:r>
                        <a:rPr sz="1000" kern="0" spc="260" dirty="0">
                          <a:solidFill>
                            <a:srgbClr val="000000">
                              <a:alpha val="100000"/>
                            </a:srgbClr>
                          </a:solidFill>
                          <a:latin typeface="Arial"/>
                          <a:ea typeface="Arial"/>
                          <a:cs typeface="Arial"/>
                        </a:rPr>
                        <a:t> </a:t>
                      </a:r>
                      <a:r>
                        <a:rPr sz="1000" kern="0" spc="0" dirty="0">
                          <a:solidFill>
                            <a:srgbClr val="000000">
                              <a:alpha val="100000"/>
                            </a:srgbClr>
                          </a:solidFill>
                          <a:latin typeface="Arial"/>
                          <a:ea typeface="Arial"/>
                          <a:cs typeface="Arial"/>
                        </a:rPr>
                        <a:t>o</a:t>
                      </a:r>
                      <a:r>
                        <a:rPr sz="1000" kern="0" spc="30" dirty="0">
                          <a:solidFill>
                            <a:srgbClr val="000000">
                              <a:alpha val="100000"/>
                            </a:srgbClr>
                          </a:solidFill>
                          <a:latin typeface="Arial"/>
                          <a:ea typeface="Arial"/>
                          <a:cs typeface="Arial"/>
                        </a:rPr>
                        <a:t>4</a:t>
                      </a:r>
                      <a:r>
                        <a:rPr sz="1000" kern="0" spc="60" dirty="0">
                          <a:solidFill>
                            <a:srgbClr val="000000">
                              <a:alpha val="100000"/>
                            </a:srgbClr>
                          </a:solidFill>
                          <a:latin typeface="Arial"/>
                          <a:ea typeface="Arial"/>
                          <a:cs typeface="Arial"/>
                        </a:rPr>
                        <a:t>    </a:t>
                      </a:r>
                      <a:r>
                        <a:rPr sz="1000" kern="0" spc="30" dirty="0">
                          <a:solidFill>
                            <a:srgbClr val="000000">
                              <a:alpha val="100000"/>
                            </a:srgbClr>
                          </a:solidFill>
                          <a:latin typeface="Arial"/>
                          <a:ea typeface="Arial"/>
                          <a:cs typeface="Arial"/>
                        </a:rPr>
                        <a:t>H2</a:t>
                      </a:r>
                      <a:r>
                        <a:rPr sz="1000" kern="0" spc="30" dirty="0">
                          <a:solidFill>
                            <a:srgbClr val="000000">
                              <a:alpha val="100000"/>
                            </a:srgbClr>
                          </a:solidFill>
                          <a:latin typeface="Arial"/>
                          <a:ea typeface="Arial"/>
                          <a:cs typeface="Arial"/>
                        </a:rPr>
                        <a:t>  </a:t>
                      </a: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407035">
                <a:tc>
                  <a:txBody>
                    <a:bodyPr/>
                    <a:lstStyle/>
                    <a:p>
                      <a:pPr algn="l" rtl="0" eaLnBrk="0">
                        <a:lnSpc>
                          <a:spcPct val="187000"/>
                        </a:lnSpc>
                        <a:tabLst/>
                      </a:pPr>
                      <a:endParaRPr sz="100" dirty="0">
                        <a:latin typeface="Arial"/>
                        <a:ea typeface="Arial"/>
                        <a:cs typeface="Arial"/>
                      </a:endParaRPr>
                    </a:p>
                    <a:p>
                      <a:pPr marL="272415" algn="l" rtl="0" eaLnBrk="0">
                        <a:lnSpc>
                          <a:spcPct val="83000"/>
                        </a:lnSpc>
                        <a:spcBef>
                          <a:spcPts val="1"/>
                        </a:spcBef>
                        <a:tabLst/>
                      </a:pPr>
                      <a:r>
                        <a:rPr sz="1200" b="1" kern="0" spc="-50" dirty="0">
                          <a:solidFill>
                            <a:srgbClr val="0101FF">
                              <a:alpha val="100000"/>
                            </a:srgbClr>
                          </a:solidFill>
                          <a:latin typeface="KaiTi"/>
                          <a:ea typeface="KaiTi"/>
                          <a:cs typeface="KaiTi"/>
                        </a:rPr>
                        <a:t>复分解</a:t>
                      </a:r>
                      <a:endParaRPr sz="1200" dirty="0">
                        <a:latin typeface="KaiTi"/>
                        <a:ea typeface="KaiTi"/>
                        <a:cs typeface="KaiTi"/>
                      </a:endParaRPr>
                    </a:p>
                    <a:p>
                      <a:pPr marL="334010" algn="l" rtl="0" eaLnBrk="0">
                        <a:lnSpc>
                          <a:spcPts val="1560"/>
                        </a:lnSpc>
                        <a:tabLst/>
                      </a:pPr>
                      <a:r>
                        <a:rPr sz="1200" b="1" kern="0" spc="-10" dirty="0">
                          <a:solidFill>
                            <a:srgbClr val="0101FF">
                              <a:alpha val="100000"/>
                            </a:srgbClr>
                          </a:solidFill>
                          <a:latin typeface="KaiTi"/>
                          <a:ea typeface="KaiTi"/>
                          <a:cs typeface="KaiTi"/>
                        </a:rPr>
                        <a:t>反应</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12000"/>
                        </a:lnSpc>
                        <a:tabLst/>
                      </a:pPr>
                      <a:endParaRPr sz="800" dirty="0">
                        <a:latin typeface="Arial"/>
                        <a:ea typeface="Arial"/>
                        <a:cs typeface="Arial"/>
                      </a:endParaRPr>
                    </a:p>
                    <a:p>
                      <a:pPr marL="138430" algn="l" rtl="0" eaLnBrk="0">
                        <a:lnSpc>
                          <a:spcPct val="88000"/>
                        </a:lnSpc>
                        <a:spcBef>
                          <a:spcPts val="1"/>
                        </a:spcBef>
                        <a:tabLst/>
                      </a:pPr>
                      <a:r>
                        <a:rPr sz="1000" kern="0" spc="40" dirty="0">
                          <a:solidFill>
                            <a:srgbClr val="000000">
                              <a:alpha val="100000"/>
                            </a:srgbClr>
                          </a:solidFill>
                          <a:latin typeface="KaiTi"/>
                          <a:ea typeface="KaiTi"/>
                          <a:cs typeface="KaiTi"/>
                        </a:rPr>
                        <a:t>元素化合价没有变化</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tabLst/>
                      </a:pPr>
                      <a:endParaRPr sz="900" dirty="0">
                        <a:latin typeface="Arial"/>
                        <a:ea typeface="Arial"/>
                        <a:cs typeface="Arial"/>
                      </a:endParaRPr>
                    </a:p>
                    <a:p>
                      <a:pPr marL="80645" algn="l" rtl="0" eaLnBrk="0">
                        <a:lnSpc>
                          <a:spcPct val="72000"/>
                        </a:lnSpc>
                        <a:spcBef>
                          <a:spcPts val="3"/>
                        </a:spcBef>
                        <a:tabLst/>
                      </a:pPr>
                      <a:r>
                        <a:rPr sz="900" kern="0" spc="50" dirty="0">
                          <a:solidFill>
                            <a:srgbClr val="000000">
                              <a:alpha val="100000"/>
                            </a:srgbClr>
                          </a:solidFill>
                          <a:latin typeface="Arial"/>
                          <a:ea typeface="Arial"/>
                          <a:cs typeface="Arial"/>
                        </a:rPr>
                        <a:t>AB</a:t>
                      </a:r>
                      <a:r>
                        <a:rPr sz="900" kern="0" spc="160" dirty="0">
                          <a:solidFill>
                            <a:srgbClr val="000000">
                              <a:alpha val="100000"/>
                            </a:srgbClr>
                          </a:solidFill>
                          <a:latin typeface="Arial"/>
                          <a:ea typeface="Arial"/>
                          <a:cs typeface="Arial"/>
                        </a:rPr>
                        <a:t> </a:t>
                      </a:r>
                      <a:r>
                        <a:rPr sz="900" strike="sngStrike" kern="0" spc="100" dirty="0">
                          <a:solidFill>
                            <a:srgbClr val="000000">
                              <a:alpha val="100000"/>
                            </a:srgbClr>
                          </a:solidFill>
                          <a:latin typeface="Arial"/>
                          <a:ea typeface="Arial"/>
                          <a:cs typeface="Arial"/>
                        </a:rPr>
                        <a:t> </a:t>
                      </a:r>
                      <a:r>
                        <a:rPr sz="900" strike="sngStrike" kern="0" spc="50" dirty="0">
                          <a:solidFill>
                            <a:srgbClr val="000000">
                              <a:alpha val="100000"/>
                            </a:srgbClr>
                          </a:solidFill>
                          <a:latin typeface="Arial"/>
                          <a:ea typeface="Arial"/>
                          <a:cs typeface="Arial"/>
                        </a:rPr>
                        <a:t>I</a:t>
                      </a:r>
                      <a:r>
                        <a:rPr sz="900" strike="sngStrike" kern="0" spc="100" dirty="0">
                          <a:solidFill>
                            <a:srgbClr val="000000">
                              <a:alpha val="100000"/>
                            </a:srgbClr>
                          </a:solidFill>
                          <a:latin typeface="Arial"/>
                          <a:ea typeface="Arial"/>
                          <a:cs typeface="Arial"/>
                        </a:rPr>
                        <a:t> </a:t>
                      </a:r>
                      <a:r>
                        <a:rPr sz="900" kern="0" spc="50" dirty="0">
                          <a:solidFill>
                            <a:srgbClr val="000000">
                              <a:alpha val="100000"/>
                            </a:srgbClr>
                          </a:solidFill>
                          <a:latin typeface="Arial"/>
                          <a:ea typeface="Arial"/>
                          <a:cs typeface="Arial"/>
                        </a:rPr>
                        <a:t> </a:t>
                      </a:r>
                      <a:r>
                        <a:rPr sz="900" kern="0" spc="50" dirty="0">
                          <a:solidFill>
                            <a:srgbClr val="000000">
                              <a:alpha val="100000"/>
                            </a:srgbClr>
                          </a:solidFill>
                          <a:latin typeface="Arial"/>
                          <a:ea typeface="Arial"/>
                          <a:cs typeface="Arial"/>
                        </a:rPr>
                        <a:t>CD</a:t>
                      </a:r>
                      <a:r>
                        <a:rPr sz="900" kern="0" spc="30" dirty="0">
                          <a:solidFill>
                            <a:srgbClr val="000000">
                              <a:alpha val="100000"/>
                            </a:srgbClr>
                          </a:solidFill>
                          <a:latin typeface="Arial"/>
                          <a:ea typeface="Arial"/>
                          <a:cs typeface="Arial"/>
                        </a:rPr>
                        <a:t>     </a:t>
                      </a:r>
                      <a:r>
                        <a:rPr sz="900" kern="0" spc="50" dirty="0">
                          <a:solidFill>
                            <a:srgbClr val="000000">
                              <a:alpha val="100000"/>
                            </a:srgbClr>
                          </a:solidFill>
                          <a:latin typeface="Arial"/>
                          <a:ea typeface="Arial"/>
                          <a:cs typeface="Arial"/>
                        </a:rPr>
                        <a:t>AD</a:t>
                      </a:r>
                      <a:r>
                        <a:rPr sz="900" kern="0" spc="30" dirty="0">
                          <a:solidFill>
                            <a:srgbClr val="000000">
                              <a:alpha val="100000"/>
                            </a:srgbClr>
                          </a:solidFill>
                          <a:latin typeface="Arial"/>
                          <a:ea typeface="Arial"/>
                          <a:cs typeface="Arial"/>
                        </a:rPr>
                        <a:t>     </a:t>
                      </a:r>
                      <a:r>
                        <a:rPr sz="900" kern="0" spc="50" dirty="0">
                          <a:solidFill>
                            <a:srgbClr val="000000">
                              <a:alpha val="100000"/>
                            </a:srgbClr>
                          </a:solidFill>
                          <a:latin typeface="Arial"/>
                          <a:ea typeface="Arial"/>
                          <a:cs typeface="Arial"/>
                        </a:rPr>
                        <a:t>CB</a:t>
                      </a:r>
                      <a:endParaRPr sz="9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5000"/>
                        </a:lnSpc>
                        <a:tabLst/>
                      </a:pPr>
                      <a:endParaRPr sz="1000" dirty="0">
                        <a:latin typeface="Arial"/>
                        <a:ea typeface="Arial"/>
                        <a:cs typeface="Arial"/>
                      </a:endParaRPr>
                    </a:p>
                    <a:p>
                      <a:pPr marL="112395" algn="l" rtl="0" eaLnBrk="0">
                        <a:lnSpc>
                          <a:spcPct val="76000"/>
                        </a:lnSpc>
                        <a:spcBef>
                          <a:spcPts val="3"/>
                        </a:spcBef>
                        <a:tabLst/>
                      </a:pPr>
                      <a:r>
                        <a:rPr sz="1000" kern="0" spc="0" dirty="0">
                          <a:solidFill>
                            <a:srgbClr val="000000">
                              <a:alpha val="100000"/>
                            </a:srgbClr>
                          </a:solidFill>
                          <a:latin typeface="Arial"/>
                          <a:ea typeface="Arial"/>
                          <a:cs typeface="Arial"/>
                        </a:rPr>
                        <a:t>NaoH</a:t>
                      </a:r>
                      <a:r>
                        <a:rPr sz="1000" kern="0" spc="110" dirty="0">
                          <a:solidFill>
                            <a:srgbClr val="000000">
                              <a:alpha val="100000"/>
                            </a:srgbClr>
                          </a:solidFill>
                          <a:latin typeface="Arial"/>
                          <a:ea typeface="Arial"/>
                          <a:cs typeface="Arial"/>
                        </a:rPr>
                        <a:t> </a:t>
                      </a:r>
                      <a:r>
                        <a:rPr sz="1000" strike="sngStrike" kern="0" spc="80" dirty="0">
                          <a:solidFill>
                            <a:srgbClr val="000000">
                              <a:alpha val="100000"/>
                            </a:srgbClr>
                          </a:solidFill>
                          <a:latin typeface="Arial"/>
                          <a:ea typeface="Arial"/>
                          <a:cs typeface="Arial"/>
                        </a:rPr>
                        <a:t> </a:t>
                      </a:r>
                      <a:r>
                        <a:rPr sz="1000" strike="sngStrike" kern="0" spc="0" dirty="0">
                          <a:solidFill>
                            <a:srgbClr val="000000">
                              <a:alpha val="100000"/>
                            </a:srgbClr>
                          </a:solidFill>
                          <a:latin typeface="Arial"/>
                          <a:ea typeface="Arial"/>
                          <a:cs typeface="Arial"/>
                        </a:rPr>
                        <a:t>I</a:t>
                      </a:r>
                      <a:r>
                        <a:rPr sz="1000" strike="sngStrike" kern="0" spc="70" dirty="0">
                          <a:solidFill>
                            <a:srgbClr val="000000">
                              <a:alpha val="100000"/>
                            </a:srgbClr>
                          </a:solidFill>
                          <a:latin typeface="Arial"/>
                          <a:ea typeface="Arial"/>
                          <a:cs typeface="Arial"/>
                        </a:rPr>
                        <a:t> </a:t>
                      </a:r>
                      <a:r>
                        <a:rPr sz="1000" kern="0" spc="110" dirty="0">
                          <a:solidFill>
                            <a:srgbClr val="000000">
                              <a:alpha val="100000"/>
                            </a:srgbClr>
                          </a:solidFill>
                          <a:latin typeface="Arial"/>
                          <a:ea typeface="Arial"/>
                          <a:cs typeface="Arial"/>
                        </a:rPr>
                        <a:t> </a:t>
                      </a:r>
                      <a:r>
                        <a:rPr sz="1000" kern="0" spc="0" dirty="0">
                          <a:solidFill>
                            <a:srgbClr val="000000">
                              <a:alpha val="100000"/>
                            </a:srgbClr>
                          </a:solidFill>
                          <a:latin typeface="Arial"/>
                          <a:ea typeface="Arial"/>
                          <a:cs typeface="Arial"/>
                        </a:rPr>
                        <a:t>Hcl</a:t>
                      </a:r>
                      <a:r>
                        <a:rPr sz="1000" kern="0" spc="110" dirty="0">
                          <a:solidFill>
                            <a:srgbClr val="000000">
                              <a:alpha val="100000"/>
                            </a:srgbClr>
                          </a:solidFill>
                          <a:latin typeface="Arial"/>
                          <a:ea typeface="Arial"/>
                          <a:cs typeface="Arial"/>
                        </a:rPr>
                        <a:t> </a:t>
                      </a:r>
                      <a:r>
                        <a:rPr sz="1000" strike="sngStrike" kern="0" spc="10" dirty="0">
                          <a:solidFill>
                            <a:srgbClr val="000000">
                              <a:alpha val="100000"/>
                            </a:srgbClr>
                          </a:solidFill>
                          <a:latin typeface="Arial"/>
                          <a:ea typeface="Arial"/>
                          <a:cs typeface="Arial"/>
                        </a:rPr>
                        <a:t>   </a:t>
                      </a:r>
                      <a:r>
                        <a:rPr sz="1000" kern="0" spc="-30" dirty="0">
                          <a:solidFill>
                            <a:srgbClr val="000000">
                              <a:alpha val="100000"/>
                            </a:srgbClr>
                          </a:solidFill>
                          <a:latin typeface="Arial"/>
                          <a:ea typeface="Arial"/>
                          <a:cs typeface="Arial"/>
                        </a:rPr>
                        <a:t> </a:t>
                      </a:r>
                      <a:r>
                        <a:rPr sz="1000" kern="0" spc="0" dirty="0">
                          <a:solidFill>
                            <a:srgbClr val="000000">
                              <a:alpha val="100000"/>
                            </a:srgbClr>
                          </a:solidFill>
                          <a:latin typeface="Arial"/>
                          <a:ea typeface="Arial"/>
                          <a:cs typeface="Arial"/>
                        </a:rPr>
                        <a:t>Nacl</a:t>
                      </a:r>
                      <a:r>
                        <a:rPr sz="1000" kern="0" spc="60" dirty="0">
                          <a:solidFill>
                            <a:srgbClr val="000000">
                              <a:alpha val="100000"/>
                            </a:srgbClr>
                          </a:solidFill>
                          <a:latin typeface="Arial"/>
                          <a:ea typeface="Arial"/>
                          <a:cs typeface="Arial"/>
                        </a:rPr>
                        <a:t>    </a:t>
                      </a:r>
                      <a:r>
                        <a:rPr sz="1000" kern="0" spc="0" dirty="0">
                          <a:solidFill>
                            <a:srgbClr val="000000">
                              <a:alpha val="100000"/>
                            </a:srgbClr>
                          </a:solidFill>
                          <a:latin typeface="Arial"/>
                          <a:ea typeface="Arial"/>
                          <a:cs typeface="Arial"/>
                        </a:rPr>
                        <a:t>H</a:t>
                      </a:r>
                      <a:r>
                        <a:rPr sz="1000" kern="0" spc="110" dirty="0">
                          <a:solidFill>
                            <a:srgbClr val="000000">
                              <a:alpha val="100000"/>
                            </a:srgbClr>
                          </a:solidFill>
                          <a:latin typeface="Arial"/>
                          <a:ea typeface="Arial"/>
                          <a:cs typeface="Arial"/>
                        </a:rPr>
                        <a:t>2O</a:t>
                      </a: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bl>
          </a:graphicData>
        </a:graphic>
      </p:graphicFrame>
      <p:sp>
        <p:nvSpPr>
          <p:cNvPr id="1022" name="path 1022"/>
          <p:cNvSpPr/>
          <p:nvPr/>
        </p:nvSpPr>
        <p:spPr>
          <a:xfrm>
            <a:off x="7557390" y="5304553"/>
            <a:ext cx="93176" cy="96352"/>
          </a:xfrm>
          <a:custGeom>
            <a:avLst/>
            <a:gdLst/>
            <a:ahLst/>
            <a:cxnLst/>
            <a:rect l="0" t="0" r="0" b="0"/>
            <a:pathLst>
              <a:path w="146" h="151">
                <a:moveTo>
                  <a:pt x="0" y="76"/>
                </a:moveTo>
                <a:lnTo>
                  <a:pt x="146" y="76"/>
                </a:lnTo>
                <a:moveTo>
                  <a:pt x="73" y="0"/>
                </a:moveTo>
                <a:lnTo>
                  <a:pt x="73" y="151"/>
                </a:lnTo>
              </a:path>
            </a:pathLst>
          </a:custGeom>
          <a:noFill/>
          <a:ln w="5146" cap="flat">
            <a:solidFill>
              <a:srgbClr val="000000"/>
            </a:solidFill>
            <a:prstDash val="solid"/>
            <a:round/>
          </a:ln>
        </p:spPr>
        <p:txBody>
          <a:bodyPr rtlCol="0"/>
          <a:lstStyle/>
          <a:p>
            <a:pPr algn="ctr"/>
            <a:endParaRPr lang="zh-CN" altLang="en-US"/>
          </a:p>
        </p:txBody>
      </p:sp>
      <p:sp>
        <p:nvSpPr>
          <p:cNvPr id="1024" name="path 1024"/>
          <p:cNvSpPr/>
          <p:nvPr/>
        </p:nvSpPr>
        <p:spPr>
          <a:xfrm>
            <a:off x="5814393" y="5288038"/>
            <a:ext cx="93598" cy="92875"/>
          </a:xfrm>
          <a:custGeom>
            <a:avLst/>
            <a:gdLst/>
            <a:ahLst/>
            <a:cxnLst/>
            <a:rect l="0" t="0" r="0" b="0"/>
            <a:pathLst>
              <a:path w="147" h="146">
                <a:moveTo>
                  <a:pt x="0" y="72"/>
                </a:moveTo>
                <a:lnTo>
                  <a:pt x="147" y="72"/>
                </a:lnTo>
                <a:moveTo>
                  <a:pt x="73" y="0"/>
                </a:moveTo>
                <a:lnTo>
                  <a:pt x="73" y="146"/>
                </a:lnTo>
              </a:path>
            </a:pathLst>
          </a:custGeom>
          <a:noFill/>
          <a:ln w="5118" cap="flat">
            <a:solidFill>
              <a:srgbClr val="000000"/>
            </a:solidFill>
            <a:prstDash val="solid"/>
            <a:round/>
          </a:ln>
        </p:spPr>
        <p:txBody>
          <a:bodyPr rtlCol="0"/>
          <a:lstStyle/>
          <a:p>
            <a:pPr algn="ctr"/>
            <a:endParaRPr lang="zh-CN" altLang="en-US"/>
          </a:p>
        </p:txBody>
      </p:sp>
      <p:sp>
        <p:nvSpPr>
          <p:cNvPr id="1026" name="path 1026"/>
          <p:cNvSpPr/>
          <p:nvPr/>
        </p:nvSpPr>
        <p:spPr>
          <a:xfrm>
            <a:off x="5446108" y="5315762"/>
            <a:ext cx="134117" cy="36848"/>
          </a:xfrm>
          <a:custGeom>
            <a:avLst/>
            <a:gdLst/>
            <a:ahLst/>
            <a:cxnLst/>
            <a:rect l="0" t="0" r="0" b="0"/>
            <a:pathLst>
              <a:path w="211" h="58">
                <a:moveTo>
                  <a:pt x="0" y="23"/>
                </a:moveTo>
                <a:lnTo>
                  <a:pt x="143" y="23"/>
                </a:lnTo>
                <a:lnTo>
                  <a:pt x="126" y="0"/>
                </a:lnTo>
                <a:lnTo>
                  <a:pt x="211" y="29"/>
                </a:lnTo>
                <a:lnTo>
                  <a:pt x="126" y="58"/>
                </a:lnTo>
                <a:lnTo>
                  <a:pt x="143" y="34"/>
                </a:lnTo>
                <a:lnTo>
                  <a:pt x="0" y="34"/>
                </a:lnTo>
                <a:lnTo>
                  <a:pt x="0" y="23"/>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1028" name="path 1028"/>
          <p:cNvSpPr/>
          <p:nvPr/>
        </p:nvSpPr>
        <p:spPr>
          <a:xfrm>
            <a:off x="7945612" y="4881613"/>
            <a:ext cx="37603" cy="137350"/>
          </a:xfrm>
          <a:custGeom>
            <a:avLst/>
            <a:gdLst/>
            <a:ahLst/>
            <a:cxnLst/>
            <a:rect l="0" t="0" r="0" b="0"/>
            <a:pathLst>
              <a:path w="59" h="216">
                <a:moveTo>
                  <a:pt x="24" y="216"/>
                </a:moveTo>
                <a:lnTo>
                  <a:pt x="24" y="68"/>
                </a:lnTo>
                <a:lnTo>
                  <a:pt x="0" y="86"/>
                </a:lnTo>
                <a:lnTo>
                  <a:pt x="29" y="0"/>
                </a:lnTo>
                <a:lnTo>
                  <a:pt x="59" y="86"/>
                </a:lnTo>
                <a:lnTo>
                  <a:pt x="34" y="68"/>
                </a:lnTo>
                <a:lnTo>
                  <a:pt x="34" y="216"/>
                </a:lnTo>
                <a:lnTo>
                  <a:pt x="24" y="216"/>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1030" name="path 1030"/>
          <p:cNvSpPr/>
          <p:nvPr/>
        </p:nvSpPr>
        <p:spPr>
          <a:xfrm>
            <a:off x="7587897" y="4901963"/>
            <a:ext cx="93567" cy="96352"/>
          </a:xfrm>
          <a:custGeom>
            <a:avLst/>
            <a:gdLst/>
            <a:ahLst/>
            <a:cxnLst/>
            <a:rect l="0" t="0" r="0" b="0"/>
            <a:pathLst>
              <a:path w="147" h="151">
                <a:moveTo>
                  <a:pt x="0" y="76"/>
                </a:moveTo>
                <a:lnTo>
                  <a:pt x="147" y="76"/>
                </a:lnTo>
                <a:moveTo>
                  <a:pt x="74" y="0"/>
                </a:moveTo>
                <a:lnTo>
                  <a:pt x="74" y="151"/>
                </a:lnTo>
              </a:path>
            </a:pathLst>
          </a:custGeom>
          <a:noFill/>
          <a:ln w="5164" cap="flat">
            <a:solidFill>
              <a:srgbClr val="000000"/>
            </a:solidFill>
            <a:prstDash val="solid"/>
            <a:round/>
          </a:ln>
        </p:spPr>
        <p:txBody>
          <a:bodyPr rtlCol="0"/>
          <a:lstStyle/>
          <a:p>
            <a:pPr algn="ctr"/>
            <a:endParaRPr lang="zh-CN" altLang="en-US"/>
          </a:p>
        </p:txBody>
      </p:sp>
      <p:sp>
        <p:nvSpPr>
          <p:cNvPr id="1032" name="path 1032"/>
          <p:cNvSpPr/>
          <p:nvPr/>
        </p:nvSpPr>
        <p:spPr>
          <a:xfrm>
            <a:off x="7341640" y="4896873"/>
            <a:ext cx="60331" cy="95158"/>
          </a:xfrm>
          <a:custGeom>
            <a:avLst/>
            <a:gdLst/>
            <a:ahLst/>
            <a:cxnLst/>
            <a:rect l="0" t="0" r="0" b="0"/>
            <a:pathLst>
              <a:path w="95" h="149">
                <a:moveTo>
                  <a:pt x="85" y="0"/>
                </a:moveTo>
                <a:lnTo>
                  <a:pt x="85" y="49"/>
                </a:lnTo>
                <a:lnTo>
                  <a:pt x="81" y="49"/>
                </a:lnTo>
                <a:lnTo>
                  <a:pt x="80" y="42"/>
                </a:lnTo>
                <a:lnTo>
                  <a:pt x="79" y="36"/>
                </a:lnTo>
                <a:lnTo>
                  <a:pt x="77" y="31"/>
                </a:lnTo>
                <a:lnTo>
                  <a:pt x="75" y="26"/>
                </a:lnTo>
                <a:lnTo>
                  <a:pt x="68" y="18"/>
                </a:lnTo>
                <a:lnTo>
                  <a:pt x="60" y="13"/>
                </a:lnTo>
                <a:lnTo>
                  <a:pt x="55" y="10"/>
                </a:lnTo>
                <a:lnTo>
                  <a:pt x="51" y="9"/>
                </a:lnTo>
                <a:lnTo>
                  <a:pt x="47" y="8"/>
                </a:lnTo>
                <a:lnTo>
                  <a:pt x="42" y="8"/>
                </a:lnTo>
                <a:lnTo>
                  <a:pt x="36" y="8"/>
                </a:lnTo>
                <a:lnTo>
                  <a:pt x="32" y="9"/>
                </a:lnTo>
                <a:lnTo>
                  <a:pt x="27" y="12"/>
                </a:lnTo>
                <a:lnTo>
                  <a:pt x="23" y="14"/>
                </a:lnTo>
                <a:lnTo>
                  <a:pt x="20" y="18"/>
                </a:lnTo>
                <a:lnTo>
                  <a:pt x="18" y="22"/>
                </a:lnTo>
                <a:lnTo>
                  <a:pt x="16" y="26"/>
                </a:lnTo>
                <a:lnTo>
                  <a:pt x="16" y="30"/>
                </a:lnTo>
                <a:lnTo>
                  <a:pt x="17" y="36"/>
                </a:lnTo>
                <a:lnTo>
                  <a:pt x="21" y="42"/>
                </a:lnTo>
                <a:lnTo>
                  <a:pt x="25" y="46"/>
                </a:lnTo>
                <a:lnTo>
                  <a:pt x="32" y="51"/>
                </a:lnTo>
                <a:lnTo>
                  <a:pt x="40" y="57"/>
                </a:lnTo>
                <a:lnTo>
                  <a:pt x="52" y="63"/>
                </a:lnTo>
                <a:lnTo>
                  <a:pt x="61" y="68"/>
                </a:lnTo>
                <a:lnTo>
                  <a:pt x="68" y="73"/>
                </a:lnTo>
                <a:lnTo>
                  <a:pt x="75" y="76"/>
                </a:lnTo>
                <a:lnTo>
                  <a:pt x="79" y="80"/>
                </a:lnTo>
                <a:lnTo>
                  <a:pt x="86" y="86"/>
                </a:lnTo>
                <a:lnTo>
                  <a:pt x="91" y="93"/>
                </a:lnTo>
                <a:lnTo>
                  <a:pt x="94" y="101"/>
                </a:lnTo>
                <a:lnTo>
                  <a:pt x="95" y="110"/>
                </a:lnTo>
                <a:lnTo>
                  <a:pt x="94" y="118"/>
                </a:lnTo>
                <a:lnTo>
                  <a:pt x="91" y="125"/>
                </a:lnTo>
                <a:lnTo>
                  <a:pt x="88" y="132"/>
                </a:lnTo>
                <a:lnTo>
                  <a:pt x="81" y="138"/>
                </a:lnTo>
                <a:lnTo>
                  <a:pt x="75" y="143"/>
                </a:lnTo>
                <a:lnTo>
                  <a:pt x="67" y="147"/>
                </a:lnTo>
                <a:lnTo>
                  <a:pt x="59" y="149"/>
                </a:lnTo>
                <a:lnTo>
                  <a:pt x="49" y="149"/>
                </a:lnTo>
                <a:lnTo>
                  <a:pt x="37" y="148"/>
                </a:lnTo>
                <a:lnTo>
                  <a:pt x="36" y="148"/>
                </a:lnTo>
                <a:lnTo>
                  <a:pt x="32" y="147"/>
                </a:lnTo>
                <a:lnTo>
                  <a:pt x="29" y="147"/>
                </a:lnTo>
                <a:lnTo>
                  <a:pt x="24" y="145"/>
                </a:lnTo>
                <a:lnTo>
                  <a:pt x="19" y="143"/>
                </a:lnTo>
                <a:lnTo>
                  <a:pt x="15" y="142"/>
                </a:lnTo>
                <a:lnTo>
                  <a:pt x="13" y="141"/>
                </a:lnTo>
                <a:lnTo>
                  <a:pt x="11" y="141"/>
                </a:lnTo>
                <a:lnTo>
                  <a:pt x="9" y="141"/>
                </a:lnTo>
                <a:lnTo>
                  <a:pt x="6" y="143"/>
                </a:lnTo>
                <a:lnTo>
                  <a:pt x="5" y="145"/>
                </a:lnTo>
                <a:lnTo>
                  <a:pt x="5" y="149"/>
                </a:lnTo>
                <a:lnTo>
                  <a:pt x="0" y="149"/>
                </a:lnTo>
                <a:lnTo>
                  <a:pt x="0" y="100"/>
                </a:lnTo>
                <a:lnTo>
                  <a:pt x="5" y="100"/>
                </a:lnTo>
                <a:lnTo>
                  <a:pt x="6" y="108"/>
                </a:lnTo>
                <a:lnTo>
                  <a:pt x="8" y="114"/>
                </a:lnTo>
                <a:lnTo>
                  <a:pt x="9" y="119"/>
                </a:lnTo>
                <a:lnTo>
                  <a:pt x="12" y="124"/>
                </a:lnTo>
                <a:lnTo>
                  <a:pt x="15" y="127"/>
                </a:lnTo>
                <a:lnTo>
                  <a:pt x="18" y="131"/>
                </a:lnTo>
                <a:lnTo>
                  <a:pt x="21" y="133"/>
                </a:lnTo>
                <a:lnTo>
                  <a:pt x="26" y="136"/>
                </a:lnTo>
                <a:lnTo>
                  <a:pt x="31" y="139"/>
                </a:lnTo>
                <a:lnTo>
                  <a:pt x="36" y="140"/>
                </a:lnTo>
                <a:lnTo>
                  <a:pt x="42" y="141"/>
                </a:lnTo>
                <a:lnTo>
                  <a:pt x="47" y="141"/>
                </a:lnTo>
                <a:lnTo>
                  <a:pt x="53" y="141"/>
                </a:lnTo>
                <a:lnTo>
                  <a:pt x="59" y="140"/>
                </a:lnTo>
                <a:lnTo>
                  <a:pt x="63" y="137"/>
                </a:lnTo>
                <a:lnTo>
                  <a:pt x="68" y="134"/>
                </a:lnTo>
                <a:lnTo>
                  <a:pt x="71" y="131"/>
                </a:lnTo>
                <a:lnTo>
                  <a:pt x="74" y="127"/>
                </a:lnTo>
                <a:lnTo>
                  <a:pt x="75" y="122"/>
                </a:lnTo>
                <a:lnTo>
                  <a:pt x="76" y="118"/>
                </a:lnTo>
                <a:lnTo>
                  <a:pt x="75" y="113"/>
                </a:lnTo>
                <a:lnTo>
                  <a:pt x="73" y="107"/>
                </a:lnTo>
                <a:lnTo>
                  <a:pt x="69" y="102"/>
                </a:lnTo>
                <a:lnTo>
                  <a:pt x="63" y="97"/>
                </a:lnTo>
                <a:lnTo>
                  <a:pt x="61" y="95"/>
                </a:lnTo>
                <a:lnTo>
                  <a:pt x="56" y="92"/>
                </a:lnTo>
                <a:lnTo>
                  <a:pt x="49" y="88"/>
                </a:lnTo>
                <a:lnTo>
                  <a:pt x="41" y="84"/>
                </a:lnTo>
                <a:lnTo>
                  <a:pt x="32" y="79"/>
                </a:lnTo>
                <a:lnTo>
                  <a:pt x="26" y="74"/>
                </a:lnTo>
                <a:lnTo>
                  <a:pt x="19" y="70"/>
                </a:lnTo>
                <a:lnTo>
                  <a:pt x="15" y="67"/>
                </a:lnTo>
                <a:lnTo>
                  <a:pt x="8" y="60"/>
                </a:lnTo>
                <a:lnTo>
                  <a:pt x="3" y="54"/>
                </a:lnTo>
                <a:lnTo>
                  <a:pt x="0" y="46"/>
                </a:lnTo>
                <a:lnTo>
                  <a:pt x="0" y="37"/>
                </a:lnTo>
                <a:lnTo>
                  <a:pt x="0" y="30"/>
                </a:lnTo>
                <a:lnTo>
                  <a:pt x="2" y="23"/>
                </a:lnTo>
                <a:lnTo>
                  <a:pt x="6" y="16"/>
                </a:lnTo>
                <a:lnTo>
                  <a:pt x="11" y="10"/>
                </a:lnTo>
                <a:lnTo>
                  <a:pt x="17" y="6"/>
                </a:lnTo>
                <a:lnTo>
                  <a:pt x="24" y="2"/>
                </a:lnTo>
                <a:lnTo>
                  <a:pt x="32" y="0"/>
                </a:lnTo>
                <a:lnTo>
                  <a:pt x="41" y="0"/>
                </a:lnTo>
                <a:lnTo>
                  <a:pt x="47" y="0"/>
                </a:lnTo>
                <a:lnTo>
                  <a:pt x="53" y="0"/>
                </a:lnTo>
                <a:lnTo>
                  <a:pt x="59" y="2"/>
                </a:lnTo>
                <a:lnTo>
                  <a:pt x="65" y="5"/>
                </a:lnTo>
                <a:lnTo>
                  <a:pt x="70" y="7"/>
                </a:lnTo>
                <a:lnTo>
                  <a:pt x="74" y="8"/>
                </a:lnTo>
                <a:lnTo>
                  <a:pt x="76" y="8"/>
                </a:lnTo>
                <a:lnTo>
                  <a:pt x="78" y="6"/>
                </a:lnTo>
                <a:lnTo>
                  <a:pt x="80" y="4"/>
                </a:lnTo>
                <a:lnTo>
                  <a:pt x="81" y="0"/>
                </a:lnTo>
                <a:lnTo>
                  <a:pt x="85" y="0"/>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1034" name="path 1034"/>
          <p:cNvSpPr/>
          <p:nvPr/>
        </p:nvSpPr>
        <p:spPr>
          <a:xfrm>
            <a:off x="6478937" y="4901963"/>
            <a:ext cx="93581" cy="96352"/>
          </a:xfrm>
          <a:custGeom>
            <a:avLst/>
            <a:gdLst/>
            <a:ahLst/>
            <a:cxnLst/>
            <a:rect l="0" t="0" r="0" b="0"/>
            <a:pathLst>
              <a:path w="147" h="151">
                <a:moveTo>
                  <a:pt x="0" y="76"/>
                </a:moveTo>
                <a:lnTo>
                  <a:pt x="147" y="76"/>
                </a:lnTo>
                <a:moveTo>
                  <a:pt x="73" y="0"/>
                </a:moveTo>
                <a:lnTo>
                  <a:pt x="73" y="151"/>
                </a:lnTo>
              </a:path>
            </a:pathLst>
          </a:custGeom>
          <a:noFill/>
          <a:ln w="5164" cap="flat">
            <a:solidFill>
              <a:srgbClr val="000000"/>
            </a:solidFill>
            <a:prstDash val="solid"/>
            <a:round/>
          </a:ln>
        </p:spPr>
        <p:txBody>
          <a:bodyPr rtlCol="0"/>
          <a:lstStyle/>
          <a:p>
            <a:pPr algn="ctr"/>
            <a:endParaRPr lang="zh-CN" altLang="en-US"/>
          </a:p>
        </p:txBody>
      </p:sp>
      <p:sp>
        <p:nvSpPr>
          <p:cNvPr id="1036" name="path 1036"/>
          <p:cNvSpPr/>
          <p:nvPr/>
        </p:nvSpPr>
        <p:spPr>
          <a:xfrm>
            <a:off x="5425813" y="4913172"/>
            <a:ext cx="132877" cy="36848"/>
          </a:xfrm>
          <a:custGeom>
            <a:avLst/>
            <a:gdLst/>
            <a:ahLst/>
            <a:cxnLst/>
            <a:rect l="0" t="0" r="0" b="0"/>
            <a:pathLst>
              <a:path w="209" h="58">
                <a:moveTo>
                  <a:pt x="0" y="23"/>
                </a:moveTo>
                <a:lnTo>
                  <a:pt x="142" y="23"/>
                </a:lnTo>
                <a:lnTo>
                  <a:pt x="125" y="0"/>
                </a:lnTo>
                <a:lnTo>
                  <a:pt x="209" y="29"/>
                </a:lnTo>
                <a:lnTo>
                  <a:pt x="125" y="58"/>
                </a:lnTo>
                <a:lnTo>
                  <a:pt x="142" y="34"/>
                </a:lnTo>
                <a:lnTo>
                  <a:pt x="0" y="34"/>
                </a:lnTo>
                <a:lnTo>
                  <a:pt x="0" y="23"/>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1038" name="path 1038"/>
          <p:cNvSpPr/>
          <p:nvPr/>
        </p:nvSpPr>
        <p:spPr>
          <a:xfrm>
            <a:off x="5325044" y="4509311"/>
            <a:ext cx="134316" cy="36848"/>
          </a:xfrm>
          <a:custGeom>
            <a:avLst/>
            <a:gdLst/>
            <a:ahLst/>
            <a:cxnLst/>
            <a:rect l="0" t="0" r="0" b="0"/>
            <a:pathLst>
              <a:path w="211" h="58">
                <a:moveTo>
                  <a:pt x="0" y="23"/>
                </a:moveTo>
                <a:lnTo>
                  <a:pt x="143" y="23"/>
                </a:lnTo>
                <a:lnTo>
                  <a:pt x="127" y="0"/>
                </a:lnTo>
                <a:lnTo>
                  <a:pt x="211" y="29"/>
                </a:lnTo>
                <a:lnTo>
                  <a:pt x="127" y="58"/>
                </a:lnTo>
                <a:lnTo>
                  <a:pt x="143" y="34"/>
                </a:lnTo>
                <a:lnTo>
                  <a:pt x="0" y="34"/>
                </a:lnTo>
                <a:lnTo>
                  <a:pt x="0" y="23"/>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1040" name="path 1040"/>
          <p:cNvSpPr/>
          <p:nvPr/>
        </p:nvSpPr>
        <p:spPr>
          <a:xfrm>
            <a:off x="5504429" y="4106722"/>
            <a:ext cx="132850" cy="36848"/>
          </a:xfrm>
          <a:custGeom>
            <a:avLst/>
            <a:gdLst/>
            <a:ahLst/>
            <a:cxnLst/>
            <a:rect l="0" t="0" r="0" b="0"/>
            <a:pathLst>
              <a:path w="209" h="58">
                <a:moveTo>
                  <a:pt x="0" y="23"/>
                </a:moveTo>
                <a:lnTo>
                  <a:pt x="142" y="23"/>
                </a:lnTo>
                <a:lnTo>
                  <a:pt x="124" y="0"/>
                </a:lnTo>
                <a:lnTo>
                  <a:pt x="209" y="29"/>
                </a:lnTo>
                <a:lnTo>
                  <a:pt x="124" y="58"/>
                </a:lnTo>
                <a:lnTo>
                  <a:pt x="142" y="34"/>
                </a:lnTo>
                <a:lnTo>
                  <a:pt x="0" y="34"/>
                </a:lnTo>
                <a:lnTo>
                  <a:pt x="0" y="23"/>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1042" name="path 1042"/>
          <p:cNvSpPr/>
          <p:nvPr/>
        </p:nvSpPr>
        <p:spPr>
          <a:xfrm>
            <a:off x="5268803" y="4078998"/>
            <a:ext cx="93088" cy="92874"/>
          </a:xfrm>
          <a:custGeom>
            <a:avLst/>
            <a:gdLst/>
            <a:ahLst/>
            <a:cxnLst/>
            <a:rect l="0" t="0" r="0" b="0"/>
            <a:pathLst>
              <a:path w="146" h="146">
                <a:moveTo>
                  <a:pt x="0" y="72"/>
                </a:moveTo>
                <a:lnTo>
                  <a:pt x="146" y="72"/>
                </a:lnTo>
                <a:moveTo>
                  <a:pt x="73" y="0"/>
                </a:moveTo>
                <a:lnTo>
                  <a:pt x="73" y="146"/>
                </a:lnTo>
              </a:path>
            </a:pathLst>
          </a:custGeom>
          <a:noFill/>
          <a:ln w="5368" cap="flat">
            <a:solidFill>
              <a:srgbClr val="000000"/>
            </a:solidFill>
            <a:prstDash val="solid"/>
            <a:round/>
          </a:ln>
        </p:spPr>
        <p:txBody>
          <a:bodyPr rtlCol="0"/>
          <a:lstStyle/>
          <a:p>
            <a:pPr algn="ctr"/>
            <a:endParaRPr lang="zh-CN" altLang="en-US"/>
          </a:p>
        </p:txBody>
      </p:sp>
      <p:grpSp>
        <p:nvGrpSpPr>
          <p:cNvPr id="6" name="group 6"/>
          <p:cNvGrpSpPr/>
          <p:nvPr/>
        </p:nvGrpSpPr>
        <p:grpSpPr>
          <a:xfrm rot="21600000">
            <a:off x="6335310" y="4425282"/>
            <a:ext cx="1626208" cy="194974"/>
            <a:chOff x="0" y="0"/>
            <a:chExt cx="1626208" cy="194974"/>
          </a:xfrm>
        </p:grpSpPr>
        <p:sp>
          <p:nvSpPr>
            <p:cNvPr id="1044" name="path 1044"/>
            <p:cNvSpPr/>
            <p:nvPr/>
          </p:nvSpPr>
          <p:spPr>
            <a:xfrm>
              <a:off x="0" y="46963"/>
              <a:ext cx="442709" cy="114329"/>
            </a:xfrm>
            <a:custGeom>
              <a:avLst/>
              <a:gdLst/>
              <a:ahLst/>
              <a:cxnLst/>
              <a:rect l="0" t="0" r="0" b="0"/>
              <a:pathLst>
                <a:path w="697" h="180">
                  <a:moveTo>
                    <a:pt x="92" y="120"/>
                  </a:moveTo>
                  <a:lnTo>
                    <a:pt x="82" y="146"/>
                  </a:lnTo>
                  <a:lnTo>
                    <a:pt x="0" y="146"/>
                  </a:lnTo>
                  <a:lnTo>
                    <a:pt x="0" y="142"/>
                  </a:lnTo>
                  <a:lnTo>
                    <a:pt x="9" y="134"/>
                  </a:lnTo>
                  <a:lnTo>
                    <a:pt x="16" y="127"/>
                  </a:lnTo>
                  <a:lnTo>
                    <a:pt x="24" y="120"/>
                  </a:lnTo>
                  <a:lnTo>
                    <a:pt x="30" y="113"/>
                  </a:lnTo>
                  <a:lnTo>
                    <a:pt x="37" y="106"/>
                  </a:lnTo>
                  <a:lnTo>
                    <a:pt x="42" y="100"/>
                  </a:lnTo>
                  <a:lnTo>
                    <a:pt x="47" y="94"/>
                  </a:lnTo>
                  <a:lnTo>
                    <a:pt x="51" y="89"/>
                  </a:lnTo>
                  <a:lnTo>
                    <a:pt x="57" y="79"/>
                  </a:lnTo>
                  <a:lnTo>
                    <a:pt x="62" y="69"/>
                  </a:lnTo>
                  <a:lnTo>
                    <a:pt x="64" y="59"/>
                  </a:lnTo>
                  <a:lnTo>
                    <a:pt x="65" y="51"/>
                  </a:lnTo>
                  <a:lnTo>
                    <a:pt x="65" y="45"/>
                  </a:lnTo>
                  <a:lnTo>
                    <a:pt x="64" y="39"/>
                  </a:lnTo>
                  <a:lnTo>
                    <a:pt x="61" y="34"/>
                  </a:lnTo>
                  <a:lnTo>
                    <a:pt x="58" y="30"/>
                  </a:lnTo>
                  <a:lnTo>
                    <a:pt x="53" y="26"/>
                  </a:lnTo>
                  <a:lnTo>
                    <a:pt x="49" y="23"/>
                  </a:lnTo>
                  <a:lnTo>
                    <a:pt x="43" y="21"/>
                  </a:lnTo>
                  <a:lnTo>
                    <a:pt x="38" y="21"/>
                  </a:lnTo>
                  <a:lnTo>
                    <a:pt x="33" y="21"/>
                  </a:lnTo>
                  <a:lnTo>
                    <a:pt x="28" y="22"/>
                  </a:lnTo>
                  <a:lnTo>
                    <a:pt x="24" y="24"/>
                  </a:lnTo>
                  <a:lnTo>
                    <a:pt x="20" y="27"/>
                  </a:lnTo>
                  <a:lnTo>
                    <a:pt x="16" y="30"/>
                  </a:lnTo>
                  <a:lnTo>
                    <a:pt x="12" y="34"/>
                  </a:lnTo>
                  <a:lnTo>
                    <a:pt x="10" y="39"/>
                  </a:lnTo>
                  <a:lnTo>
                    <a:pt x="7" y="45"/>
                  </a:lnTo>
                  <a:lnTo>
                    <a:pt x="4" y="45"/>
                  </a:lnTo>
                  <a:lnTo>
                    <a:pt x="6" y="36"/>
                  </a:lnTo>
                  <a:lnTo>
                    <a:pt x="9" y="28"/>
                  </a:lnTo>
                  <a:lnTo>
                    <a:pt x="12" y="21"/>
                  </a:lnTo>
                  <a:lnTo>
                    <a:pt x="17" y="16"/>
                  </a:lnTo>
                  <a:lnTo>
                    <a:pt x="23" y="11"/>
                  </a:lnTo>
                  <a:lnTo>
                    <a:pt x="29" y="8"/>
                  </a:lnTo>
                  <a:lnTo>
                    <a:pt x="36" y="6"/>
                  </a:lnTo>
                  <a:lnTo>
                    <a:pt x="43" y="5"/>
                  </a:lnTo>
                  <a:lnTo>
                    <a:pt x="52" y="6"/>
                  </a:lnTo>
                  <a:lnTo>
                    <a:pt x="59" y="8"/>
                  </a:lnTo>
                  <a:lnTo>
                    <a:pt x="66" y="11"/>
                  </a:lnTo>
                  <a:lnTo>
                    <a:pt x="72" y="16"/>
                  </a:lnTo>
                  <a:lnTo>
                    <a:pt x="77" y="21"/>
                  </a:lnTo>
                  <a:lnTo>
                    <a:pt x="80" y="28"/>
                  </a:lnTo>
                  <a:lnTo>
                    <a:pt x="82" y="34"/>
                  </a:lnTo>
                  <a:lnTo>
                    <a:pt x="83" y="41"/>
                  </a:lnTo>
                  <a:lnTo>
                    <a:pt x="83" y="47"/>
                  </a:lnTo>
                  <a:lnTo>
                    <a:pt x="82" y="53"/>
                  </a:lnTo>
                  <a:lnTo>
                    <a:pt x="81" y="57"/>
                  </a:lnTo>
                  <a:lnTo>
                    <a:pt x="78" y="63"/>
                  </a:lnTo>
                  <a:lnTo>
                    <a:pt x="74" y="71"/>
                  </a:lnTo>
                  <a:lnTo>
                    <a:pt x="68" y="79"/>
                  </a:lnTo>
                  <a:lnTo>
                    <a:pt x="62" y="89"/>
                  </a:lnTo>
                  <a:lnTo>
                    <a:pt x="53" y="98"/>
                  </a:lnTo>
                  <a:lnTo>
                    <a:pt x="48" y="104"/>
                  </a:lnTo>
                  <a:lnTo>
                    <a:pt x="42" y="110"/>
                  </a:lnTo>
                  <a:lnTo>
                    <a:pt x="37" y="115"/>
                  </a:lnTo>
                  <a:lnTo>
                    <a:pt x="33" y="120"/>
                  </a:lnTo>
                  <a:lnTo>
                    <a:pt x="29" y="124"/>
                  </a:lnTo>
                  <a:lnTo>
                    <a:pt x="26" y="127"/>
                  </a:lnTo>
                  <a:lnTo>
                    <a:pt x="24" y="129"/>
                  </a:lnTo>
                  <a:lnTo>
                    <a:pt x="22" y="131"/>
                  </a:lnTo>
                  <a:lnTo>
                    <a:pt x="58" y="131"/>
                  </a:lnTo>
                  <a:lnTo>
                    <a:pt x="63" y="131"/>
                  </a:lnTo>
                  <a:lnTo>
                    <a:pt x="68" y="131"/>
                  </a:lnTo>
                  <a:lnTo>
                    <a:pt x="71" y="130"/>
                  </a:lnTo>
                  <a:lnTo>
                    <a:pt x="74" y="130"/>
                  </a:lnTo>
                  <a:lnTo>
                    <a:pt x="77" y="129"/>
                  </a:lnTo>
                  <a:lnTo>
                    <a:pt x="82" y="127"/>
                  </a:lnTo>
                  <a:lnTo>
                    <a:pt x="85" y="124"/>
                  </a:lnTo>
                  <a:lnTo>
                    <a:pt x="88" y="120"/>
                  </a:lnTo>
                  <a:lnTo>
                    <a:pt x="92" y="120"/>
                  </a:lnTo>
                  <a:close/>
                </a:path>
                <a:path w="697" h="180">
                  <a:moveTo>
                    <a:pt x="185" y="69"/>
                  </a:moveTo>
                  <a:lnTo>
                    <a:pt x="237" y="121"/>
                  </a:lnTo>
                  <a:lnTo>
                    <a:pt x="244" y="127"/>
                  </a:lnTo>
                  <a:lnTo>
                    <a:pt x="249" y="131"/>
                  </a:lnTo>
                  <a:lnTo>
                    <a:pt x="254" y="135"/>
                  </a:lnTo>
                  <a:lnTo>
                    <a:pt x="260" y="138"/>
                  </a:lnTo>
                  <a:lnTo>
                    <a:pt x="269" y="142"/>
                  </a:lnTo>
                  <a:lnTo>
                    <a:pt x="277" y="143"/>
                  </a:lnTo>
                  <a:lnTo>
                    <a:pt x="277" y="147"/>
                  </a:lnTo>
                  <a:lnTo>
                    <a:pt x="210" y="147"/>
                  </a:lnTo>
                  <a:lnTo>
                    <a:pt x="210" y="143"/>
                  </a:lnTo>
                  <a:lnTo>
                    <a:pt x="215" y="143"/>
                  </a:lnTo>
                  <a:lnTo>
                    <a:pt x="219" y="141"/>
                  </a:lnTo>
                  <a:lnTo>
                    <a:pt x="220" y="139"/>
                  </a:lnTo>
                  <a:lnTo>
                    <a:pt x="221" y="136"/>
                  </a:lnTo>
                  <a:lnTo>
                    <a:pt x="220" y="132"/>
                  </a:lnTo>
                  <a:lnTo>
                    <a:pt x="218" y="129"/>
                  </a:lnTo>
                  <a:lnTo>
                    <a:pt x="214" y="125"/>
                  </a:lnTo>
                  <a:lnTo>
                    <a:pt x="165" y="76"/>
                  </a:lnTo>
                  <a:lnTo>
                    <a:pt x="165" y="122"/>
                  </a:lnTo>
                  <a:lnTo>
                    <a:pt x="165" y="127"/>
                  </a:lnTo>
                  <a:lnTo>
                    <a:pt x="165" y="131"/>
                  </a:lnTo>
                  <a:lnTo>
                    <a:pt x="166" y="134"/>
                  </a:lnTo>
                  <a:lnTo>
                    <a:pt x="166" y="136"/>
                  </a:lnTo>
                  <a:lnTo>
                    <a:pt x="168" y="139"/>
                  </a:lnTo>
                  <a:lnTo>
                    <a:pt x="170" y="141"/>
                  </a:lnTo>
                  <a:lnTo>
                    <a:pt x="175" y="142"/>
                  </a:lnTo>
                  <a:lnTo>
                    <a:pt x="180" y="143"/>
                  </a:lnTo>
                  <a:lnTo>
                    <a:pt x="185" y="143"/>
                  </a:lnTo>
                  <a:lnTo>
                    <a:pt x="185" y="147"/>
                  </a:lnTo>
                  <a:lnTo>
                    <a:pt x="124" y="147"/>
                  </a:lnTo>
                  <a:lnTo>
                    <a:pt x="124" y="143"/>
                  </a:lnTo>
                  <a:lnTo>
                    <a:pt x="129" y="143"/>
                  </a:lnTo>
                  <a:lnTo>
                    <a:pt x="133" y="143"/>
                  </a:lnTo>
                  <a:lnTo>
                    <a:pt x="137" y="142"/>
                  </a:lnTo>
                  <a:lnTo>
                    <a:pt x="140" y="141"/>
                  </a:lnTo>
                  <a:lnTo>
                    <a:pt x="142" y="138"/>
                  </a:lnTo>
                  <a:lnTo>
                    <a:pt x="143" y="136"/>
                  </a:lnTo>
                  <a:lnTo>
                    <a:pt x="144" y="133"/>
                  </a:lnTo>
                  <a:lnTo>
                    <a:pt x="144" y="128"/>
                  </a:lnTo>
                  <a:lnTo>
                    <a:pt x="144" y="122"/>
                  </a:lnTo>
                  <a:lnTo>
                    <a:pt x="144" y="31"/>
                  </a:lnTo>
                  <a:lnTo>
                    <a:pt x="144" y="26"/>
                  </a:lnTo>
                  <a:lnTo>
                    <a:pt x="144" y="22"/>
                  </a:lnTo>
                  <a:lnTo>
                    <a:pt x="144" y="19"/>
                  </a:lnTo>
                  <a:lnTo>
                    <a:pt x="143" y="17"/>
                  </a:lnTo>
                  <a:lnTo>
                    <a:pt x="142" y="15"/>
                  </a:lnTo>
                  <a:lnTo>
                    <a:pt x="139" y="13"/>
                  </a:lnTo>
                  <a:lnTo>
                    <a:pt x="134" y="11"/>
                  </a:lnTo>
                  <a:lnTo>
                    <a:pt x="129" y="10"/>
                  </a:lnTo>
                  <a:lnTo>
                    <a:pt x="124" y="10"/>
                  </a:lnTo>
                  <a:lnTo>
                    <a:pt x="124" y="6"/>
                  </a:lnTo>
                  <a:lnTo>
                    <a:pt x="185" y="6"/>
                  </a:lnTo>
                  <a:lnTo>
                    <a:pt x="185" y="10"/>
                  </a:lnTo>
                  <a:lnTo>
                    <a:pt x="180" y="10"/>
                  </a:lnTo>
                  <a:lnTo>
                    <a:pt x="175" y="11"/>
                  </a:lnTo>
                  <a:lnTo>
                    <a:pt x="170" y="12"/>
                  </a:lnTo>
                  <a:lnTo>
                    <a:pt x="168" y="15"/>
                  </a:lnTo>
                  <a:lnTo>
                    <a:pt x="166" y="17"/>
                  </a:lnTo>
                  <a:lnTo>
                    <a:pt x="166" y="19"/>
                  </a:lnTo>
                  <a:lnTo>
                    <a:pt x="165" y="22"/>
                  </a:lnTo>
                  <a:lnTo>
                    <a:pt x="165" y="26"/>
                  </a:lnTo>
                  <a:lnTo>
                    <a:pt x="165" y="31"/>
                  </a:lnTo>
                  <a:lnTo>
                    <a:pt x="165" y="74"/>
                  </a:lnTo>
                  <a:lnTo>
                    <a:pt x="166" y="72"/>
                  </a:lnTo>
                  <a:lnTo>
                    <a:pt x="169" y="70"/>
                  </a:lnTo>
                  <a:lnTo>
                    <a:pt x="173" y="66"/>
                  </a:lnTo>
                  <a:lnTo>
                    <a:pt x="179" y="61"/>
                  </a:lnTo>
                  <a:lnTo>
                    <a:pt x="186" y="54"/>
                  </a:lnTo>
                  <a:lnTo>
                    <a:pt x="194" y="48"/>
                  </a:lnTo>
                  <a:lnTo>
                    <a:pt x="199" y="42"/>
                  </a:lnTo>
                  <a:lnTo>
                    <a:pt x="204" y="37"/>
                  </a:lnTo>
                  <a:lnTo>
                    <a:pt x="208" y="33"/>
                  </a:lnTo>
                  <a:lnTo>
                    <a:pt x="212" y="29"/>
                  </a:lnTo>
                  <a:lnTo>
                    <a:pt x="215" y="26"/>
                  </a:lnTo>
                  <a:lnTo>
                    <a:pt x="217" y="23"/>
                  </a:lnTo>
                  <a:lnTo>
                    <a:pt x="219" y="19"/>
                  </a:lnTo>
                  <a:lnTo>
                    <a:pt x="220" y="16"/>
                  </a:lnTo>
                  <a:lnTo>
                    <a:pt x="219" y="14"/>
                  </a:lnTo>
                  <a:lnTo>
                    <a:pt x="218" y="12"/>
                  </a:lnTo>
                  <a:lnTo>
                    <a:pt x="215" y="10"/>
                  </a:lnTo>
                  <a:lnTo>
                    <a:pt x="210" y="10"/>
                  </a:lnTo>
                  <a:lnTo>
                    <a:pt x="207" y="10"/>
                  </a:lnTo>
                  <a:lnTo>
                    <a:pt x="207" y="6"/>
                  </a:lnTo>
                  <a:lnTo>
                    <a:pt x="259" y="6"/>
                  </a:lnTo>
                  <a:lnTo>
                    <a:pt x="259" y="10"/>
                  </a:lnTo>
                  <a:lnTo>
                    <a:pt x="251" y="11"/>
                  </a:lnTo>
                  <a:lnTo>
                    <a:pt x="246" y="13"/>
                  </a:lnTo>
                  <a:lnTo>
                    <a:pt x="241" y="16"/>
                  </a:lnTo>
                  <a:lnTo>
                    <a:pt x="235" y="20"/>
                  </a:lnTo>
                  <a:lnTo>
                    <a:pt x="228" y="26"/>
                  </a:lnTo>
                  <a:lnTo>
                    <a:pt x="226" y="28"/>
                  </a:lnTo>
                  <a:lnTo>
                    <a:pt x="221" y="33"/>
                  </a:lnTo>
                  <a:lnTo>
                    <a:pt x="215" y="39"/>
                  </a:lnTo>
                  <a:lnTo>
                    <a:pt x="207" y="48"/>
                  </a:lnTo>
                  <a:lnTo>
                    <a:pt x="185" y="69"/>
                  </a:lnTo>
                  <a:close/>
                </a:path>
                <a:path w="697" h="180">
                  <a:moveTo>
                    <a:pt x="404" y="3"/>
                  </a:moveTo>
                  <a:lnTo>
                    <a:pt x="407" y="51"/>
                  </a:lnTo>
                  <a:lnTo>
                    <a:pt x="404" y="51"/>
                  </a:lnTo>
                  <a:lnTo>
                    <a:pt x="400" y="41"/>
                  </a:lnTo>
                  <a:lnTo>
                    <a:pt x="395" y="33"/>
                  </a:lnTo>
                  <a:lnTo>
                    <a:pt x="391" y="25"/>
                  </a:lnTo>
                  <a:lnTo>
                    <a:pt x="385" y="20"/>
                  </a:lnTo>
                  <a:lnTo>
                    <a:pt x="378" y="16"/>
                  </a:lnTo>
                  <a:lnTo>
                    <a:pt x="372" y="13"/>
                  </a:lnTo>
                  <a:lnTo>
                    <a:pt x="364" y="11"/>
                  </a:lnTo>
                  <a:lnTo>
                    <a:pt x="356" y="10"/>
                  </a:lnTo>
                  <a:lnTo>
                    <a:pt x="350" y="11"/>
                  </a:lnTo>
                  <a:lnTo>
                    <a:pt x="342" y="12"/>
                  </a:lnTo>
                  <a:lnTo>
                    <a:pt x="337" y="15"/>
                  </a:lnTo>
                  <a:lnTo>
                    <a:pt x="330" y="17"/>
                  </a:lnTo>
                  <a:lnTo>
                    <a:pt x="325" y="21"/>
                  </a:lnTo>
                  <a:lnTo>
                    <a:pt x="321" y="26"/>
                  </a:lnTo>
                  <a:lnTo>
                    <a:pt x="316" y="33"/>
                  </a:lnTo>
                  <a:lnTo>
                    <a:pt x="313" y="40"/>
                  </a:lnTo>
                  <a:lnTo>
                    <a:pt x="310" y="48"/>
                  </a:lnTo>
                  <a:lnTo>
                    <a:pt x="308" y="58"/>
                  </a:lnTo>
                  <a:lnTo>
                    <a:pt x="306" y="68"/>
                  </a:lnTo>
                  <a:lnTo>
                    <a:pt x="306" y="79"/>
                  </a:lnTo>
                  <a:lnTo>
                    <a:pt x="306" y="88"/>
                  </a:lnTo>
                  <a:lnTo>
                    <a:pt x="308" y="96"/>
                  </a:lnTo>
                  <a:lnTo>
                    <a:pt x="309" y="105"/>
                  </a:lnTo>
                  <a:lnTo>
                    <a:pt x="312" y="112"/>
                  </a:lnTo>
                  <a:lnTo>
                    <a:pt x="316" y="119"/>
                  </a:lnTo>
                  <a:lnTo>
                    <a:pt x="320" y="124"/>
                  </a:lnTo>
                  <a:lnTo>
                    <a:pt x="325" y="129"/>
                  </a:lnTo>
                  <a:lnTo>
                    <a:pt x="330" y="134"/>
                  </a:lnTo>
                  <a:lnTo>
                    <a:pt x="337" y="137"/>
                  </a:lnTo>
                  <a:lnTo>
                    <a:pt x="344" y="139"/>
                  </a:lnTo>
                  <a:lnTo>
                    <a:pt x="351" y="141"/>
                  </a:lnTo>
                  <a:lnTo>
                    <a:pt x="359" y="141"/>
                  </a:lnTo>
                  <a:lnTo>
                    <a:pt x="366" y="141"/>
                  </a:lnTo>
                  <a:lnTo>
                    <a:pt x="372" y="139"/>
                  </a:lnTo>
                  <a:lnTo>
                    <a:pt x="378" y="137"/>
                  </a:lnTo>
                  <a:lnTo>
                    <a:pt x="384" y="135"/>
                  </a:lnTo>
                  <a:lnTo>
                    <a:pt x="389" y="131"/>
                  </a:lnTo>
                  <a:lnTo>
                    <a:pt x="395" y="127"/>
                  </a:lnTo>
                  <a:lnTo>
                    <a:pt x="401" y="120"/>
                  </a:lnTo>
                  <a:lnTo>
                    <a:pt x="407" y="111"/>
                  </a:lnTo>
                  <a:lnTo>
                    <a:pt x="410" y="114"/>
                  </a:lnTo>
                  <a:lnTo>
                    <a:pt x="404" y="122"/>
                  </a:lnTo>
                  <a:lnTo>
                    <a:pt x="399" y="130"/>
                  </a:lnTo>
                  <a:lnTo>
                    <a:pt x="392" y="136"/>
                  </a:lnTo>
                  <a:lnTo>
                    <a:pt x="385" y="142"/>
                  </a:lnTo>
                  <a:lnTo>
                    <a:pt x="378" y="145"/>
                  </a:lnTo>
                  <a:lnTo>
                    <a:pt x="369" y="148"/>
                  </a:lnTo>
                  <a:lnTo>
                    <a:pt x="361" y="149"/>
                  </a:lnTo>
                  <a:lnTo>
                    <a:pt x="351" y="150"/>
                  </a:lnTo>
                  <a:lnTo>
                    <a:pt x="343" y="149"/>
                  </a:lnTo>
                  <a:lnTo>
                    <a:pt x="335" y="148"/>
                  </a:lnTo>
                  <a:lnTo>
                    <a:pt x="327" y="146"/>
                  </a:lnTo>
                  <a:lnTo>
                    <a:pt x="320" y="144"/>
                  </a:lnTo>
                  <a:lnTo>
                    <a:pt x="313" y="140"/>
                  </a:lnTo>
                  <a:lnTo>
                    <a:pt x="308" y="136"/>
                  </a:lnTo>
                  <a:lnTo>
                    <a:pt x="301" y="130"/>
                  </a:lnTo>
                  <a:lnTo>
                    <a:pt x="296" y="124"/>
                  </a:lnTo>
                  <a:lnTo>
                    <a:pt x="290" y="114"/>
                  </a:lnTo>
                  <a:lnTo>
                    <a:pt x="286" y="103"/>
                  </a:lnTo>
                  <a:lnTo>
                    <a:pt x="283" y="91"/>
                  </a:lnTo>
                  <a:lnTo>
                    <a:pt x="282" y="79"/>
                  </a:lnTo>
                  <a:lnTo>
                    <a:pt x="283" y="68"/>
                  </a:lnTo>
                  <a:lnTo>
                    <a:pt x="285" y="58"/>
                  </a:lnTo>
                  <a:lnTo>
                    <a:pt x="287" y="49"/>
                  </a:lnTo>
                  <a:lnTo>
                    <a:pt x="292" y="40"/>
                  </a:lnTo>
                  <a:lnTo>
                    <a:pt x="297" y="31"/>
                  </a:lnTo>
                  <a:lnTo>
                    <a:pt x="303" y="24"/>
                  </a:lnTo>
                  <a:lnTo>
                    <a:pt x="310" y="18"/>
                  </a:lnTo>
                  <a:lnTo>
                    <a:pt x="318" y="13"/>
                  </a:lnTo>
                  <a:lnTo>
                    <a:pt x="326" y="8"/>
                  </a:lnTo>
                  <a:lnTo>
                    <a:pt x="335" y="5"/>
                  </a:lnTo>
                  <a:lnTo>
                    <a:pt x="345" y="3"/>
                  </a:lnTo>
                  <a:lnTo>
                    <a:pt x="354" y="3"/>
                  </a:lnTo>
                  <a:lnTo>
                    <a:pt x="362" y="3"/>
                  </a:lnTo>
                  <a:lnTo>
                    <a:pt x="369" y="5"/>
                  </a:lnTo>
                  <a:lnTo>
                    <a:pt x="377" y="7"/>
                  </a:lnTo>
                  <a:lnTo>
                    <a:pt x="385" y="10"/>
                  </a:lnTo>
                  <a:lnTo>
                    <a:pt x="389" y="12"/>
                  </a:lnTo>
                  <a:lnTo>
                    <a:pt x="391" y="13"/>
                  </a:lnTo>
                  <a:lnTo>
                    <a:pt x="394" y="12"/>
                  </a:lnTo>
                  <a:lnTo>
                    <a:pt x="396" y="11"/>
                  </a:lnTo>
                  <a:lnTo>
                    <a:pt x="399" y="7"/>
                  </a:lnTo>
                  <a:lnTo>
                    <a:pt x="400" y="3"/>
                  </a:lnTo>
                  <a:lnTo>
                    <a:pt x="404" y="3"/>
                  </a:lnTo>
                  <a:close/>
                </a:path>
                <a:path w="697" h="180">
                  <a:moveTo>
                    <a:pt x="456" y="0"/>
                  </a:moveTo>
                  <a:lnTo>
                    <a:pt x="456" y="126"/>
                  </a:lnTo>
                  <a:lnTo>
                    <a:pt x="456" y="129"/>
                  </a:lnTo>
                  <a:lnTo>
                    <a:pt x="456" y="133"/>
                  </a:lnTo>
                  <a:lnTo>
                    <a:pt x="456" y="136"/>
                  </a:lnTo>
                  <a:lnTo>
                    <a:pt x="457" y="137"/>
                  </a:lnTo>
                  <a:lnTo>
                    <a:pt x="459" y="140"/>
                  </a:lnTo>
                  <a:lnTo>
                    <a:pt x="461" y="142"/>
                  </a:lnTo>
                  <a:lnTo>
                    <a:pt x="463" y="142"/>
                  </a:lnTo>
                  <a:lnTo>
                    <a:pt x="465" y="143"/>
                  </a:lnTo>
                  <a:lnTo>
                    <a:pt x="471" y="144"/>
                  </a:lnTo>
                  <a:lnTo>
                    <a:pt x="471" y="147"/>
                  </a:lnTo>
                  <a:lnTo>
                    <a:pt x="425" y="147"/>
                  </a:lnTo>
                  <a:lnTo>
                    <a:pt x="425" y="144"/>
                  </a:lnTo>
                  <a:lnTo>
                    <a:pt x="430" y="143"/>
                  </a:lnTo>
                  <a:lnTo>
                    <a:pt x="433" y="142"/>
                  </a:lnTo>
                  <a:lnTo>
                    <a:pt x="436" y="140"/>
                  </a:lnTo>
                  <a:lnTo>
                    <a:pt x="437" y="137"/>
                  </a:lnTo>
                  <a:lnTo>
                    <a:pt x="438" y="136"/>
                  </a:lnTo>
                  <a:lnTo>
                    <a:pt x="438" y="133"/>
                  </a:lnTo>
                  <a:lnTo>
                    <a:pt x="438" y="129"/>
                  </a:lnTo>
                  <a:lnTo>
                    <a:pt x="439" y="126"/>
                  </a:lnTo>
                  <a:lnTo>
                    <a:pt x="439" y="39"/>
                  </a:lnTo>
                  <a:lnTo>
                    <a:pt x="439" y="32"/>
                  </a:lnTo>
                  <a:lnTo>
                    <a:pt x="438" y="26"/>
                  </a:lnTo>
                  <a:lnTo>
                    <a:pt x="438" y="21"/>
                  </a:lnTo>
                  <a:lnTo>
                    <a:pt x="438" y="19"/>
                  </a:lnTo>
                  <a:lnTo>
                    <a:pt x="437" y="16"/>
                  </a:lnTo>
                  <a:lnTo>
                    <a:pt x="435" y="15"/>
                  </a:lnTo>
                  <a:lnTo>
                    <a:pt x="433" y="13"/>
                  </a:lnTo>
                  <a:lnTo>
                    <a:pt x="431" y="13"/>
                  </a:lnTo>
                  <a:lnTo>
                    <a:pt x="428" y="13"/>
                  </a:lnTo>
                  <a:lnTo>
                    <a:pt x="425" y="15"/>
                  </a:lnTo>
                  <a:lnTo>
                    <a:pt x="423" y="11"/>
                  </a:lnTo>
                  <a:lnTo>
                    <a:pt x="451" y="0"/>
                  </a:lnTo>
                  <a:lnTo>
                    <a:pt x="456" y="0"/>
                  </a:lnTo>
                  <a:close/>
                </a:path>
                <a:path w="697" h="180">
                  <a:moveTo>
                    <a:pt x="553" y="3"/>
                  </a:moveTo>
                  <a:lnTo>
                    <a:pt x="560" y="3"/>
                  </a:lnTo>
                  <a:lnTo>
                    <a:pt x="567" y="4"/>
                  </a:lnTo>
                  <a:lnTo>
                    <a:pt x="573" y="6"/>
                  </a:lnTo>
                  <a:lnTo>
                    <a:pt x="579" y="8"/>
                  </a:lnTo>
                  <a:lnTo>
                    <a:pt x="585" y="11"/>
                  </a:lnTo>
                  <a:lnTo>
                    <a:pt x="591" y="15"/>
                  </a:lnTo>
                  <a:lnTo>
                    <a:pt x="597" y="18"/>
                  </a:lnTo>
                  <a:lnTo>
                    <a:pt x="602" y="23"/>
                  </a:lnTo>
                  <a:lnTo>
                    <a:pt x="606" y="29"/>
                  </a:lnTo>
                  <a:lnTo>
                    <a:pt x="611" y="35"/>
                  </a:lnTo>
                  <a:lnTo>
                    <a:pt x="614" y="41"/>
                  </a:lnTo>
                  <a:lnTo>
                    <a:pt x="616" y="47"/>
                  </a:lnTo>
                  <a:lnTo>
                    <a:pt x="619" y="54"/>
                  </a:lnTo>
                  <a:lnTo>
                    <a:pt x="621" y="61"/>
                  </a:lnTo>
                  <a:lnTo>
                    <a:pt x="621" y="68"/>
                  </a:lnTo>
                  <a:lnTo>
                    <a:pt x="622" y="76"/>
                  </a:lnTo>
                  <a:lnTo>
                    <a:pt x="621" y="84"/>
                  </a:lnTo>
                  <a:lnTo>
                    <a:pt x="621" y="91"/>
                  </a:lnTo>
                  <a:lnTo>
                    <a:pt x="619" y="98"/>
                  </a:lnTo>
                  <a:lnTo>
                    <a:pt x="616" y="105"/>
                  </a:lnTo>
                  <a:lnTo>
                    <a:pt x="613" y="111"/>
                  </a:lnTo>
                  <a:lnTo>
                    <a:pt x="610" y="118"/>
                  </a:lnTo>
                  <a:lnTo>
                    <a:pt x="606" y="124"/>
                  </a:lnTo>
                  <a:lnTo>
                    <a:pt x="601" y="129"/>
                  </a:lnTo>
                  <a:lnTo>
                    <a:pt x="596" y="134"/>
                  </a:lnTo>
                  <a:lnTo>
                    <a:pt x="590" y="138"/>
                  </a:lnTo>
                  <a:lnTo>
                    <a:pt x="584" y="142"/>
                  </a:lnTo>
                  <a:lnTo>
                    <a:pt x="579" y="145"/>
                  </a:lnTo>
                  <a:lnTo>
                    <a:pt x="572" y="147"/>
                  </a:lnTo>
                  <a:lnTo>
                    <a:pt x="566" y="149"/>
                  </a:lnTo>
                  <a:lnTo>
                    <a:pt x="559" y="150"/>
                  </a:lnTo>
                  <a:lnTo>
                    <a:pt x="552" y="150"/>
                  </a:lnTo>
                  <a:lnTo>
                    <a:pt x="545" y="150"/>
                  </a:lnTo>
                  <a:lnTo>
                    <a:pt x="538" y="149"/>
                  </a:lnTo>
                  <a:lnTo>
                    <a:pt x="532" y="147"/>
                  </a:lnTo>
                  <a:lnTo>
                    <a:pt x="525" y="145"/>
                  </a:lnTo>
                  <a:lnTo>
                    <a:pt x="519" y="142"/>
                  </a:lnTo>
                  <a:lnTo>
                    <a:pt x="513" y="139"/>
                  </a:lnTo>
                  <a:lnTo>
                    <a:pt x="508" y="134"/>
                  </a:lnTo>
                  <a:lnTo>
                    <a:pt x="503" y="129"/>
                  </a:lnTo>
                  <a:lnTo>
                    <a:pt x="498" y="124"/>
                  </a:lnTo>
                  <a:lnTo>
                    <a:pt x="493" y="118"/>
                  </a:lnTo>
                  <a:lnTo>
                    <a:pt x="491" y="112"/>
                  </a:lnTo>
                  <a:lnTo>
                    <a:pt x="488" y="106"/>
                  </a:lnTo>
                  <a:lnTo>
                    <a:pt x="485" y="99"/>
                  </a:lnTo>
                  <a:lnTo>
                    <a:pt x="483" y="91"/>
                  </a:lnTo>
                  <a:lnTo>
                    <a:pt x="483" y="84"/>
                  </a:lnTo>
                  <a:lnTo>
                    <a:pt x="482" y="76"/>
                  </a:lnTo>
                  <a:lnTo>
                    <a:pt x="483" y="68"/>
                  </a:lnTo>
                  <a:lnTo>
                    <a:pt x="484" y="60"/>
                  </a:lnTo>
                  <a:lnTo>
                    <a:pt x="486" y="53"/>
                  </a:lnTo>
                  <a:lnTo>
                    <a:pt x="488" y="46"/>
                  </a:lnTo>
                  <a:lnTo>
                    <a:pt x="492" y="39"/>
                  </a:lnTo>
                  <a:lnTo>
                    <a:pt x="495" y="33"/>
                  </a:lnTo>
                  <a:lnTo>
                    <a:pt x="500" y="26"/>
                  </a:lnTo>
                  <a:lnTo>
                    <a:pt x="506" y="21"/>
                  </a:lnTo>
                  <a:lnTo>
                    <a:pt x="516" y="13"/>
                  </a:lnTo>
                  <a:lnTo>
                    <a:pt x="528" y="7"/>
                  </a:lnTo>
                  <a:lnTo>
                    <a:pt x="540" y="4"/>
                  </a:lnTo>
                  <a:lnTo>
                    <a:pt x="553" y="3"/>
                  </a:lnTo>
                  <a:lnTo>
                    <a:pt x="553" y="3"/>
                  </a:lnTo>
                  <a:close/>
                  <a:moveTo>
                    <a:pt x="551" y="10"/>
                  </a:moveTo>
                  <a:lnTo>
                    <a:pt x="543" y="11"/>
                  </a:lnTo>
                  <a:lnTo>
                    <a:pt x="534" y="14"/>
                  </a:lnTo>
                  <a:lnTo>
                    <a:pt x="527" y="18"/>
                  </a:lnTo>
                  <a:lnTo>
                    <a:pt x="521" y="25"/>
                  </a:lnTo>
                  <a:lnTo>
                    <a:pt x="515" y="34"/>
                  </a:lnTo>
                  <a:lnTo>
                    <a:pt x="510" y="46"/>
                  </a:lnTo>
                  <a:lnTo>
                    <a:pt x="507" y="59"/>
                  </a:lnTo>
                  <a:lnTo>
                    <a:pt x="506" y="75"/>
                  </a:lnTo>
                  <a:lnTo>
                    <a:pt x="507" y="91"/>
                  </a:lnTo>
                  <a:lnTo>
                    <a:pt x="510" y="106"/>
                  </a:lnTo>
                  <a:lnTo>
                    <a:pt x="515" y="118"/>
                  </a:lnTo>
                  <a:lnTo>
                    <a:pt x="521" y="128"/>
                  </a:lnTo>
                  <a:lnTo>
                    <a:pt x="528" y="135"/>
                  </a:lnTo>
                  <a:lnTo>
                    <a:pt x="535" y="139"/>
                  </a:lnTo>
                  <a:lnTo>
                    <a:pt x="543" y="142"/>
                  </a:lnTo>
                  <a:lnTo>
                    <a:pt x="551" y="143"/>
                  </a:lnTo>
                  <a:lnTo>
                    <a:pt x="561" y="142"/>
                  </a:lnTo>
                  <a:lnTo>
                    <a:pt x="570" y="139"/>
                  </a:lnTo>
                  <a:lnTo>
                    <a:pt x="577" y="134"/>
                  </a:lnTo>
                  <a:lnTo>
                    <a:pt x="584" y="127"/>
                  </a:lnTo>
                  <a:lnTo>
                    <a:pt x="590" y="118"/>
                  </a:lnTo>
                  <a:lnTo>
                    <a:pt x="595" y="107"/>
                  </a:lnTo>
                  <a:lnTo>
                    <a:pt x="597" y="94"/>
                  </a:lnTo>
                  <a:lnTo>
                    <a:pt x="597" y="78"/>
                  </a:lnTo>
                  <a:lnTo>
                    <a:pt x="597" y="61"/>
                  </a:lnTo>
                  <a:lnTo>
                    <a:pt x="594" y="47"/>
                  </a:lnTo>
                  <a:lnTo>
                    <a:pt x="590" y="34"/>
                  </a:lnTo>
                  <a:lnTo>
                    <a:pt x="584" y="25"/>
                  </a:lnTo>
                  <a:lnTo>
                    <a:pt x="577" y="18"/>
                  </a:lnTo>
                  <a:lnTo>
                    <a:pt x="570" y="14"/>
                  </a:lnTo>
                  <a:lnTo>
                    <a:pt x="561" y="11"/>
                  </a:lnTo>
                  <a:lnTo>
                    <a:pt x="551" y="10"/>
                  </a:lnTo>
                  <a:lnTo>
                    <a:pt x="551" y="10"/>
                  </a:lnTo>
                  <a:close/>
                </a:path>
                <a:path w="697" h="180">
                  <a:moveTo>
                    <a:pt x="647" y="114"/>
                  </a:moveTo>
                  <a:lnTo>
                    <a:pt x="652" y="107"/>
                  </a:lnTo>
                  <a:lnTo>
                    <a:pt x="657" y="102"/>
                  </a:lnTo>
                  <a:lnTo>
                    <a:pt x="663" y="99"/>
                  </a:lnTo>
                  <a:lnTo>
                    <a:pt x="671" y="98"/>
                  </a:lnTo>
                  <a:lnTo>
                    <a:pt x="676" y="98"/>
                  </a:lnTo>
                  <a:lnTo>
                    <a:pt x="681" y="99"/>
                  </a:lnTo>
                  <a:lnTo>
                    <a:pt x="685" y="101"/>
                  </a:lnTo>
                  <a:lnTo>
                    <a:pt x="688" y="104"/>
                  </a:lnTo>
                  <a:lnTo>
                    <a:pt x="691" y="108"/>
                  </a:lnTo>
                  <a:lnTo>
                    <a:pt x="692" y="113"/>
                  </a:lnTo>
                  <a:lnTo>
                    <a:pt x="691" y="118"/>
                  </a:lnTo>
                  <a:lnTo>
                    <a:pt x="689" y="122"/>
                  </a:lnTo>
                  <a:lnTo>
                    <a:pt x="686" y="127"/>
                  </a:lnTo>
                  <a:lnTo>
                    <a:pt x="680" y="131"/>
                  </a:lnTo>
                  <a:lnTo>
                    <a:pt x="688" y="134"/>
                  </a:lnTo>
                  <a:lnTo>
                    <a:pt x="693" y="139"/>
                  </a:lnTo>
                  <a:lnTo>
                    <a:pt x="696" y="145"/>
                  </a:lnTo>
                  <a:lnTo>
                    <a:pt x="697" y="152"/>
                  </a:lnTo>
                  <a:lnTo>
                    <a:pt x="696" y="157"/>
                  </a:lnTo>
                  <a:lnTo>
                    <a:pt x="695" y="162"/>
                  </a:lnTo>
                  <a:lnTo>
                    <a:pt x="693" y="166"/>
                  </a:lnTo>
                  <a:lnTo>
                    <a:pt x="689" y="169"/>
                  </a:lnTo>
                  <a:lnTo>
                    <a:pt x="684" y="174"/>
                  </a:lnTo>
                  <a:lnTo>
                    <a:pt x="678" y="177"/>
                  </a:lnTo>
                  <a:lnTo>
                    <a:pt x="670" y="179"/>
                  </a:lnTo>
                  <a:lnTo>
                    <a:pt x="662" y="180"/>
                  </a:lnTo>
                  <a:lnTo>
                    <a:pt x="657" y="179"/>
                  </a:lnTo>
                  <a:lnTo>
                    <a:pt x="654" y="179"/>
                  </a:lnTo>
                  <a:lnTo>
                    <a:pt x="651" y="179"/>
                  </a:lnTo>
                  <a:lnTo>
                    <a:pt x="649" y="177"/>
                  </a:lnTo>
                  <a:lnTo>
                    <a:pt x="647" y="176"/>
                  </a:lnTo>
                  <a:lnTo>
                    <a:pt x="646" y="173"/>
                  </a:lnTo>
                  <a:lnTo>
                    <a:pt x="647" y="172"/>
                  </a:lnTo>
                  <a:lnTo>
                    <a:pt x="648" y="170"/>
                  </a:lnTo>
                  <a:lnTo>
                    <a:pt x="649" y="169"/>
                  </a:lnTo>
                  <a:lnTo>
                    <a:pt x="651" y="169"/>
                  </a:lnTo>
                  <a:lnTo>
                    <a:pt x="655" y="169"/>
                  </a:lnTo>
                  <a:lnTo>
                    <a:pt x="657" y="170"/>
                  </a:lnTo>
                  <a:lnTo>
                    <a:pt x="660" y="171"/>
                  </a:lnTo>
                  <a:lnTo>
                    <a:pt x="663" y="173"/>
                  </a:lnTo>
                  <a:lnTo>
                    <a:pt x="665" y="174"/>
                  </a:lnTo>
                  <a:lnTo>
                    <a:pt x="670" y="174"/>
                  </a:lnTo>
                  <a:lnTo>
                    <a:pt x="676" y="173"/>
                  </a:lnTo>
                  <a:lnTo>
                    <a:pt x="682" y="170"/>
                  </a:lnTo>
                  <a:lnTo>
                    <a:pt x="684" y="167"/>
                  </a:lnTo>
                  <a:lnTo>
                    <a:pt x="686" y="164"/>
                  </a:lnTo>
                  <a:lnTo>
                    <a:pt x="687" y="162"/>
                  </a:lnTo>
                  <a:lnTo>
                    <a:pt x="687" y="159"/>
                  </a:lnTo>
                  <a:lnTo>
                    <a:pt x="686" y="154"/>
                  </a:lnTo>
                  <a:lnTo>
                    <a:pt x="684" y="150"/>
                  </a:lnTo>
                  <a:lnTo>
                    <a:pt x="683" y="147"/>
                  </a:lnTo>
                  <a:lnTo>
                    <a:pt x="681" y="145"/>
                  </a:lnTo>
                  <a:lnTo>
                    <a:pt x="677" y="143"/>
                  </a:lnTo>
                  <a:lnTo>
                    <a:pt x="673" y="141"/>
                  </a:lnTo>
                  <a:lnTo>
                    <a:pt x="668" y="139"/>
                  </a:lnTo>
                  <a:lnTo>
                    <a:pt x="663" y="139"/>
                  </a:lnTo>
                  <a:lnTo>
                    <a:pt x="661" y="139"/>
                  </a:lnTo>
                  <a:lnTo>
                    <a:pt x="661" y="137"/>
                  </a:lnTo>
                  <a:lnTo>
                    <a:pt x="666" y="136"/>
                  </a:lnTo>
                  <a:lnTo>
                    <a:pt x="671" y="134"/>
                  </a:lnTo>
                  <a:lnTo>
                    <a:pt x="676" y="131"/>
                  </a:lnTo>
                  <a:lnTo>
                    <a:pt x="679" y="127"/>
                  </a:lnTo>
                  <a:lnTo>
                    <a:pt x="681" y="123"/>
                  </a:lnTo>
                  <a:lnTo>
                    <a:pt x="681" y="119"/>
                  </a:lnTo>
                  <a:lnTo>
                    <a:pt x="680" y="113"/>
                  </a:lnTo>
                  <a:lnTo>
                    <a:pt x="677" y="109"/>
                  </a:lnTo>
                  <a:lnTo>
                    <a:pt x="673" y="106"/>
                  </a:lnTo>
                  <a:lnTo>
                    <a:pt x="667" y="106"/>
                  </a:lnTo>
                  <a:lnTo>
                    <a:pt x="662" y="106"/>
                  </a:lnTo>
                  <a:lnTo>
                    <a:pt x="657" y="108"/>
                  </a:lnTo>
                  <a:lnTo>
                    <a:pt x="653" y="111"/>
                  </a:lnTo>
                  <a:lnTo>
                    <a:pt x="649" y="115"/>
                  </a:lnTo>
                  <a:lnTo>
                    <a:pt x="647" y="1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1046" name="path 1046"/>
            <p:cNvSpPr/>
            <p:nvPr/>
          </p:nvSpPr>
          <p:spPr>
            <a:xfrm>
              <a:off x="497132" y="83265"/>
              <a:ext cx="308792" cy="36786"/>
            </a:xfrm>
            <a:custGeom>
              <a:avLst/>
              <a:gdLst/>
              <a:ahLst/>
              <a:cxnLst/>
              <a:rect l="0" t="0" r="0" b="0"/>
              <a:pathLst>
                <a:path w="486" h="57">
                  <a:moveTo>
                    <a:pt x="0" y="4"/>
                  </a:moveTo>
                  <a:lnTo>
                    <a:pt x="486" y="4"/>
                  </a:lnTo>
                  <a:moveTo>
                    <a:pt x="0" y="53"/>
                  </a:moveTo>
                  <a:lnTo>
                    <a:pt x="486" y="53"/>
                  </a:lnTo>
                </a:path>
              </a:pathLst>
            </a:custGeom>
            <a:noFill/>
            <a:ln w="5229" cap="flat">
              <a:solidFill>
                <a:srgbClr val="000000"/>
              </a:solidFill>
              <a:prstDash val="solid"/>
              <a:round/>
            </a:ln>
          </p:spPr>
          <p:txBody>
            <a:bodyPr rtlCol="0"/>
            <a:lstStyle/>
            <a:p>
              <a:pPr algn="ctr"/>
              <a:endParaRPr lang="zh-CN" altLang="en-US"/>
            </a:p>
          </p:txBody>
        </p:sp>
        <p:sp>
          <p:nvSpPr>
            <p:cNvPr id="1048" name="path 1048"/>
            <p:cNvSpPr/>
            <p:nvPr/>
          </p:nvSpPr>
          <p:spPr>
            <a:xfrm>
              <a:off x="549415" y="0"/>
              <a:ext cx="204223" cy="62108"/>
            </a:xfrm>
            <a:custGeom>
              <a:avLst/>
              <a:gdLst/>
              <a:ahLst/>
              <a:cxnLst/>
              <a:rect l="0" t="0" r="0" b="0"/>
              <a:pathLst>
                <a:path w="321" h="97">
                  <a:moveTo>
                    <a:pt x="52" y="80"/>
                  </a:moveTo>
                  <a:lnTo>
                    <a:pt x="18" y="14"/>
                  </a:lnTo>
                  <a:lnTo>
                    <a:pt x="18" y="67"/>
                  </a:lnTo>
                  <a:lnTo>
                    <a:pt x="18" y="70"/>
                  </a:lnTo>
                  <a:lnTo>
                    <a:pt x="18" y="72"/>
                  </a:lnTo>
                  <a:lnTo>
                    <a:pt x="19" y="74"/>
                  </a:lnTo>
                  <a:lnTo>
                    <a:pt x="19" y="75"/>
                  </a:lnTo>
                  <a:lnTo>
                    <a:pt x="22" y="77"/>
                  </a:lnTo>
                  <a:lnTo>
                    <a:pt x="27" y="78"/>
                  </a:lnTo>
                  <a:lnTo>
                    <a:pt x="30" y="78"/>
                  </a:lnTo>
                  <a:lnTo>
                    <a:pt x="30" y="80"/>
                  </a:lnTo>
                  <a:lnTo>
                    <a:pt x="0" y="80"/>
                  </a:lnTo>
                  <a:lnTo>
                    <a:pt x="0" y="78"/>
                  </a:lnTo>
                  <a:lnTo>
                    <a:pt x="2" y="78"/>
                  </a:lnTo>
                  <a:lnTo>
                    <a:pt x="7" y="77"/>
                  </a:lnTo>
                  <a:lnTo>
                    <a:pt x="11" y="75"/>
                  </a:lnTo>
                  <a:lnTo>
                    <a:pt x="12" y="72"/>
                  </a:lnTo>
                  <a:lnTo>
                    <a:pt x="12" y="67"/>
                  </a:lnTo>
                  <a:lnTo>
                    <a:pt x="12" y="15"/>
                  </a:lnTo>
                  <a:lnTo>
                    <a:pt x="12" y="11"/>
                  </a:lnTo>
                  <a:lnTo>
                    <a:pt x="11" y="7"/>
                  </a:lnTo>
                  <a:lnTo>
                    <a:pt x="9" y="6"/>
                  </a:lnTo>
                  <a:lnTo>
                    <a:pt x="7" y="4"/>
                  </a:lnTo>
                  <a:lnTo>
                    <a:pt x="4" y="4"/>
                  </a:lnTo>
                  <a:lnTo>
                    <a:pt x="0" y="4"/>
                  </a:lnTo>
                  <a:lnTo>
                    <a:pt x="0" y="1"/>
                  </a:lnTo>
                  <a:lnTo>
                    <a:pt x="25" y="1"/>
                  </a:lnTo>
                  <a:lnTo>
                    <a:pt x="57" y="63"/>
                  </a:lnTo>
                  <a:lnTo>
                    <a:pt x="89" y="1"/>
                  </a:lnTo>
                  <a:lnTo>
                    <a:pt x="114" y="1"/>
                  </a:lnTo>
                  <a:lnTo>
                    <a:pt x="114" y="4"/>
                  </a:lnTo>
                  <a:lnTo>
                    <a:pt x="111" y="4"/>
                  </a:lnTo>
                  <a:lnTo>
                    <a:pt x="105" y="4"/>
                  </a:lnTo>
                  <a:lnTo>
                    <a:pt x="103" y="7"/>
                  </a:lnTo>
                  <a:lnTo>
                    <a:pt x="102" y="10"/>
                  </a:lnTo>
                  <a:lnTo>
                    <a:pt x="102" y="15"/>
                  </a:lnTo>
                  <a:lnTo>
                    <a:pt x="102" y="67"/>
                  </a:lnTo>
                  <a:lnTo>
                    <a:pt x="102" y="70"/>
                  </a:lnTo>
                  <a:lnTo>
                    <a:pt x="102" y="72"/>
                  </a:lnTo>
                  <a:lnTo>
                    <a:pt x="102" y="74"/>
                  </a:lnTo>
                  <a:lnTo>
                    <a:pt x="103" y="75"/>
                  </a:lnTo>
                  <a:lnTo>
                    <a:pt x="106" y="77"/>
                  </a:lnTo>
                  <a:lnTo>
                    <a:pt x="111" y="78"/>
                  </a:lnTo>
                  <a:lnTo>
                    <a:pt x="114" y="78"/>
                  </a:lnTo>
                  <a:lnTo>
                    <a:pt x="114" y="80"/>
                  </a:lnTo>
                  <a:lnTo>
                    <a:pt x="76" y="80"/>
                  </a:lnTo>
                  <a:lnTo>
                    <a:pt x="76" y="78"/>
                  </a:lnTo>
                  <a:lnTo>
                    <a:pt x="79" y="78"/>
                  </a:lnTo>
                  <a:lnTo>
                    <a:pt x="84" y="77"/>
                  </a:lnTo>
                  <a:lnTo>
                    <a:pt x="87" y="75"/>
                  </a:lnTo>
                  <a:lnTo>
                    <a:pt x="89" y="72"/>
                  </a:lnTo>
                  <a:lnTo>
                    <a:pt x="89" y="67"/>
                  </a:lnTo>
                  <a:lnTo>
                    <a:pt x="89" y="14"/>
                  </a:lnTo>
                  <a:lnTo>
                    <a:pt x="54" y="80"/>
                  </a:lnTo>
                  <a:lnTo>
                    <a:pt x="52" y="80"/>
                  </a:lnTo>
                  <a:close/>
                </a:path>
                <a:path w="321" h="97">
                  <a:moveTo>
                    <a:pt x="138" y="37"/>
                  </a:moveTo>
                  <a:lnTo>
                    <a:pt x="143" y="32"/>
                  </a:lnTo>
                  <a:lnTo>
                    <a:pt x="148" y="29"/>
                  </a:lnTo>
                  <a:lnTo>
                    <a:pt x="153" y="26"/>
                  </a:lnTo>
                  <a:lnTo>
                    <a:pt x="157" y="26"/>
                  </a:lnTo>
                  <a:lnTo>
                    <a:pt x="162" y="26"/>
                  </a:lnTo>
                  <a:lnTo>
                    <a:pt x="167" y="27"/>
                  </a:lnTo>
                  <a:lnTo>
                    <a:pt x="169" y="30"/>
                  </a:lnTo>
                  <a:lnTo>
                    <a:pt x="172" y="35"/>
                  </a:lnTo>
                  <a:lnTo>
                    <a:pt x="173" y="39"/>
                  </a:lnTo>
                  <a:lnTo>
                    <a:pt x="174" y="45"/>
                  </a:lnTo>
                  <a:lnTo>
                    <a:pt x="174" y="69"/>
                  </a:lnTo>
                  <a:lnTo>
                    <a:pt x="174" y="72"/>
                  </a:lnTo>
                  <a:lnTo>
                    <a:pt x="174" y="75"/>
                  </a:lnTo>
                  <a:lnTo>
                    <a:pt x="177" y="77"/>
                  </a:lnTo>
                  <a:lnTo>
                    <a:pt x="179" y="78"/>
                  </a:lnTo>
                  <a:lnTo>
                    <a:pt x="182" y="78"/>
                  </a:lnTo>
                  <a:lnTo>
                    <a:pt x="182" y="80"/>
                  </a:lnTo>
                  <a:lnTo>
                    <a:pt x="153" y="80"/>
                  </a:lnTo>
                  <a:lnTo>
                    <a:pt x="153" y="78"/>
                  </a:lnTo>
                  <a:lnTo>
                    <a:pt x="154" y="78"/>
                  </a:lnTo>
                  <a:lnTo>
                    <a:pt x="157" y="78"/>
                  </a:lnTo>
                  <a:lnTo>
                    <a:pt x="160" y="77"/>
                  </a:lnTo>
                  <a:lnTo>
                    <a:pt x="162" y="74"/>
                  </a:lnTo>
                  <a:lnTo>
                    <a:pt x="162" y="72"/>
                  </a:lnTo>
                  <a:lnTo>
                    <a:pt x="162" y="69"/>
                  </a:lnTo>
                  <a:lnTo>
                    <a:pt x="162" y="47"/>
                  </a:lnTo>
                  <a:lnTo>
                    <a:pt x="162" y="40"/>
                  </a:lnTo>
                  <a:lnTo>
                    <a:pt x="161" y="36"/>
                  </a:lnTo>
                  <a:lnTo>
                    <a:pt x="157" y="34"/>
                  </a:lnTo>
                  <a:lnTo>
                    <a:pt x="153" y="33"/>
                  </a:lnTo>
                  <a:lnTo>
                    <a:pt x="149" y="34"/>
                  </a:lnTo>
                  <a:lnTo>
                    <a:pt x="145" y="35"/>
                  </a:lnTo>
                  <a:lnTo>
                    <a:pt x="142" y="37"/>
                  </a:lnTo>
                  <a:lnTo>
                    <a:pt x="138" y="40"/>
                  </a:lnTo>
                  <a:lnTo>
                    <a:pt x="138" y="69"/>
                  </a:lnTo>
                  <a:lnTo>
                    <a:pt x="138" y="72"/>
                  </a:lnTo>
                  <a:lnTo>
                    <a:pt x="138" y="75"/>
                  </a:lnTo>
                  <a:lnTo>
                    <a:pt x="141" y="77"/>
                  </a:lnTo>
                  <a:lnTo>
                    <a:pt x="143" y="78"/>
                  </a:lnTo>
                  <a:lnTo>
                    <a:pt x="148" y="78"/>
                  </a:lnTo>
                  <a:lnTo>
                    <a:pt x="148" y="80"/>
                  </a:lnTo>
                  <a:lnTo>
                    <a:pt x="117" y="80"/>
                  </a:lnTo>
                  <a:lnTo>
                    <a:pt x="117" y="78"/>
                  </a:lnTo>
                  <a:lnTo>
                    <a:pt x="118" y="78"/>
                  </a:lnTo>
                  <a:lnTo>
                    <a:pt x="123" y="77"/>
                  </a:lnTo>
                  <a:lnTo>
                    <a:pt x="125" y="76"/>
                  </a:lnTo>
                  <a:lnTo>
                    <a:pt x="126" y="73"/>
                  </a:lnTo>
                  <a:lnTo>
                    <a:pt x="127" y="69"/>
                  </a:lnTo>
                  <a:lnTo>
                    <a:pt x="127" y="49"/>
                  </a:lnTo>
                  <a:lnTo>
                    <a:pt x="127" y="44"/>
                  </a:lnTo>
                  <a:lnTo>
                    <a:pt x="127" y="41"/>
                  </a:lnTo>
                  <a:lnTo>
                    <a:pt x="126" y="38"/>
                  </a:lnTo>
                  <a:lnTo>
                    <a:pt x="126" y="37"/>
                  </a:lnTo>
                  <a:lnTo>
                    <a:pt x="126" y="35"/>
                  </a:lnTo>
                  <a:lnTo>
                    <a:pt x="125" y="34"/>
                  </a:lnTo>
                  <a:lnTo>
                    <a:pt x="122" y="34"/>
                  </a:lnTo>
                  <a:lnTo>
                    <a:pt x="117" y="34"/>
                  </a:lnTo>
                  <a:lnTo>
                    <a:pt x="117" y="32"/>
                  </a:lnTo>
                  <a:lnTo>
                    <a:pt x="135" y="26"/>
                  </a:lnTo>
                  <a:lnTo>
                    <a:pt x="138" y="26"/>
                  </a:lnTo>
                  <a:lnTo>
                    <a:pt x="138" y="37"/>
                  </a:lnTo>
                  <a:close/>
                </a:path>
                <a:path w="321" h="97">
                  <a:moveTo>
                    <a:pt x="230" y="0"/>
                  </a:moveTo>
                  <a:lnTo>
                    <a:pt x="238" y="0"/>
                  </a:lnTo>
                  <a:lnTo>
                    <a:pt x="246" y="2"/>
                  </a:lnTo>
                  <a:lnTo>
                    <a:pt x="253" y="6"/>
                  </a:lnTo>
                  <a:lnTo>
                    <a:pt x="260" y="11"/>
                  </a:lnTo>
                  <a:lnTo>
                    <a:pt x="265" y="17"/>
                  </a:lnTo>
                  <a:lnTo>
                    <a:pt x="269" y="24"/>
                  </a:lnTo>
                  <a:lnTo>
                    <a:pt x="272" y="32"/>
                  </a:lnTo>
                  <a:lnTo>
                    <a:pt x="272" y="41"/>
                  </a:lnTo>
                  <a:lnTo>
                    <a:pt x="272" y="49"/>
                  </a:lnTo>
                  <a:lnTo>
                    <a:pt x="269" y="57"/>
                  </a:lnTo>
                  <a:lnTo>
                    <a:pt x="265" y="64"/>
                  </a:lnTo>
                  <a:lnTo>
                    <a:pt x="260" y="70"/>
                  </a:lnTo>
                  <a:lnTo>
                    <a:pt x="253" y="75"/>
                  </a:lnTo>
                  <a:lnTo>
                    <a:pt x="246" y="79"/>
                  </a:lnTo>
                  <a:lnTo>
                    <a:pt x="237" y="82"/>
                  </a:lnTo>
                  <a:lnTo>
                    <a:pt x="229" y="82"/>
                  </a:lnTo>
                  <a:lnTo>
                    <a:pt x="220" y="82"/>
                  </a:lnTo>
                  <a:lnTo>
                    <a:pt x="211" y="79"/>
                  </a:lnTo>
                  <a:lnTo>
                    <a:pt x="204" y="75"/>
                  </a:lnTo>
                  <a:lnTo>
                    <a:pt x="198" y="71"/>
                  </a:lnTo>
                  <a:lnTo>
                    <a:pt x="192" y="64"/>
                  </a:lnTo>
                  <a:lnTo>
                    <a:pt x="188" y="57"/>
                  </a:lnTo>
                  <a:lnTo>
                    <a:pt x="186" y="49"/>
                  </a:lnTo>
                  <a:lnTo>
                    <a:pt x="185" y="41"/>
                  </a:lnTo>
                  <a:lnTo>
                    <a:pt x="186" y="32"/>
                  </a:lnTo>
                  <a:lnTo>
                    <a:pt x="189" y="24"/>
                  </a:lnTo>
                  <a:lnTo>
                    <a:pt x="193" y="17"/>
                  </a:lnTo>
                  <a:lnTo>
                    <a:pt x="200" y="10"/>
                  </a:lnTo>
                  <a:lnTo>
                    <a:pt x="206" y="6"/>
                  </a:lnTo>
                  <a:lnTo>
                    <a:pt x="213" y="2"/>
                  </a:lnTo>
                  <a:lnTo>
                    <a:pt x="221" y="0"/>
                  </a:lnTo>
                  <a:lnTo>
                    <a:pt x="230" y="0"/>
                  </a:lnTo>
                  <a:lnTo>
                    <a:pt x="230" y="0"/>
                  </a:lnTo>
                  <a:close/>
                  <a:moveTo>
                    <a:pt x="229" y="4"/>
                  </a:moveTo>
                  <a:lnTo>
                    <a:pt x="222" y="4"/>
                  </a:lnTo>
                  <a:lnTo>
                    <a:pt x="217" y="6"/>
                  </a:lnTo>
                  <a:lnTo>
                    <a:pt x="213" y="8"/>
                  </a:lnTo>
                  <a:lnTo>
                    <a:pt x="209" y="12"/>
                  </a:lnTo>
                  <a:lnTo>
                    <a:pt x="206" y="17"/>
                  </a:lnTo>
                  <a:lnTo>
                    <a:pt x="203" y="24"/>
                  </a:lnTo>
                  <a:lnTo>
                    <a:pt x="201" y="32"/>
                  </a:lnTo>
                  <a:lnTo>
                    <a:pt x="200" y="41"/>
                  </a:lnTo>
                  <a:lnTo>
                    <a:pt x="201" y="50"/>
                  </a:lnTo>
                  <a:lnTo>
                    <a:pt x="203" y="57"/>
                  </a:lnTo>
                  <a:lnTo>
                    <a:pt x="206" y="64"/>
                  </a:lnTo>
                  <a:lnTo>
                    <a:pt x="209" y="70"/>
                  </a:lnTo>
                  <a:lnTo>
                    <a:pt x="213" y="74"/>
                  </a:lnTo>
                  <a:lnTo>
                    <a:pt x="218" y="76"/>
                  </a:lnTo>
                  <a:lnTo>
                    <a:pt x="222" y="77"/>
                  </a:lnTo>
                  <a:lnTo>
                    <a:pt x="229" y="78"/>
                  </a:lnTo>
                  <a:lnTo>
                    <a:pt x="234" y="77"/>
                  </a:lnTo>
                  <a:lnTo>
                    <a:pt x="240" y="75"/>
                  </a:lnTo>
                  <a:lnTo>
                    <a:pt x="245" y="73"/>
                  </a:lnTo>
                  <a:lnTo>
                    <a:pt x="249" y="70"/>
                  </a:lnTo>
                  <a:lnTo>
                    <a:pt x="253" y="64"/>
                  </a:lnTo>
                  <a:lnTo>
                    <a:pt x="255" y="58"/>
                  </a:lnTo>
                  <a:lnTo>
                    <a:pt x="257" y="51"/>
                  </a:lnTo>
                  <a:lnTo>
                    <a:pt x="258" y="42"/>
                  </a:lnTo>
                  <a:lnTo>
                    <a:pt x="257" y="33"/>
                  </a:lnTo>
                  <a:lnTo>
                    <a:pt x="255" y="24"/>
                  </a:lnTo>
                  <a:lnTo>
                    <a:pt x="252" y="17"/>
                  </a:lnTo>
                  <a:lnTo>
                    <a:pt x="248" y="12"/>
                  </a:lnTo>
                  <a:lnTo>
                    <a:pt x="245" y="8"/>
                  </a:lnTo>
                  <a:lnTo>
                    <a:pt x="240" y="6"/>
                  </a:lnTo>
                  <a:lnTo>
                    <a:pt x="234" y="4"/>
                  </a:lnTo>
                  <a:lnTo>
                    <a:pt x="229" y="4"/>
                  </a:lnTo>
                  <a:lnTo>
                    <a:pt x="229" y="4"/>
                  </a:lnTo>
                  <a:close/>
                </a:path>
                <a:path w="321" h="97">
                  <a:moveTo>
                    <a:pt x="321" y="89"/>
                  </a:moveTo>
                  <a:lnTo>
                    <a:pt x="318" y="97"/>
                  </a:lnTo>
                  <a:lnTo>
                    <a:pt x="288" y="97"/>
                  </a:lnTo>
                  <a:lnTo>
                    <a:pt x="288" y="96"/>
                  </a:lnTo>
                  <a:lnTo>
                    <a:pt x="294" y="90"/>
                  </a:lnTo>
                  <a:lnTo>
                    <a:pt x="299" y="87"/>
                  </a:lnTo>
                  <a:lnTo>
                    <a:pt x="303" y="82"/>
                  </a:lnTo>
                  <a:lnTo>
                    <a:pt x="307" y="79"/>
                  </a:lnTo>
                  <a:lnTo>
                    <a:pt x="309" y="75"/>
                  </a:lnTo>
                  <a:lnTo>
                    <a:pt x="311" y="72"/>
                  </a:lnTo>
                  <a:lnTo>
                    <a:pt x="311" y="70"/>
                  </a:lnTo>
                  <a:lnTo>
                    <a:pt x="312" y="67"/>
                  </a:lnTo>
                  <a:lnTo>
                    <a:pt x="311" y="63"/>
                  </a:lnTo>
                  <a:lnTo>
                    <a:pt x="309" y="60"/>
                  </a:lnTo>
                  <a:lnTo>
                    <a:pt x="306" y="57"/>
                  </a:lnTo>
                  <a:lnTo>
                    <a:pt x="302" y="57"/>
                  </a:lnTo>
                  <a:lnTo>
                    <a:pt x="298" y="57"/>
                  </a:lnTo>
                  <a:lnTo>
                    <a:pt x="295" y="59"/>
                  </a:lnTo>
                  <a:lnTo>
                    <a:pt x="293" y="61"/>
                  </a:lnTo>
                  <a:lnTo>
                    <a:pt x="291" y="65"/>
                  </a:lnTo>
                  <a:lnTo>
                    <a:pt x="289" y="65"/>
                  </a:lnTo>
                  <a:lnTo>
                    <a:pt x="291" y="59"/>
                  </a:lnTo>
                  <a:lnTo>
                    <a:pt x="294" y="55"/>
                  </a:lnTo>
                  <a:lnTo>
                    <a:pt x="299" y="53"/>
                  </a:lnTo>
                  <a:lnTo>
                    <a:pt x="303" y="52"/>
                  </a:lnTo>
                  <a:lnTo>
                    <a:pt x="310" y="53"/>
                  </a:lnTo>
                  <a:lnTo>
                    <a:pt x="314" y="56"/>
                  </a:lnTo>
                  <a:lnTo>
                    <a:pt x="317" y="59"/>
                  </a:lnTo>
                  <a:lnTo>
                    <a:pt x="318" y="64"/>
                  </a:lnTo>
                  <a:lnTo>
                    <a:pt x="318" y="67"/>
                  </a:lnTo>
                  <a:lnTo>
                    <a:pt x="316" y="70"/>
                  </a:lnTo>
                  <a:lnTo>
                    <a:pt x="312" y="75"/>
                  </a:lnTo>
                  <a:lnTo>
                    <a:pt x="308" y="82"/>
                  </a:lnTo>
                  <a:lnTo>
                    <a:pt x="303" y="85"/>
                  </a:lnTo>
                  <a:lnTo>
                    <a:pt x="300" y="89"/>
                  </a:lnTo>
                  <a:lnTo>
                    <a:pt x="298" y="90"/>
                  </a:lnTo>
                  <a:lnTo>
                    <a:pt x="296" y="92"/>
                  </a:lnTo>
                  <a:lnTo>
                    <a:pt x="309" y="92"/>
                  </a:lnTo>
                  <a:lnTo>
                    <a:pt x="312" y="92"/>
                  </a:lnTo>
                  <a:lnTo>
                    <a:pt x="315" y="92"/>
                  </a:lnTo>
                  <a:lnTo>
                    <a:pt x="318" y="90"/>
                  </a:lnTo>
                  <a:lnTo>
                    <a:pt x="320" y="89"/>
                  </a:lnTo>
                  <a:lnTo>
                    <a:pt x="321" y="89"/>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1050" name="path 1050"/>
            <p:cNvSpPr/>
            <p:nvPr/>
          </p:nvSpPr>
          <p:spPr>
            <a:xfrm>
              <a:off x="624194" y="144179"/>
              <a:ext cx="54360" cy="50795"/>
            </a:xfrm>
            <a:custGeom>
              <a:avLst/>
              <a:gdLst/>
              <a:ahLst/>
              <a:cxnLst/>
              <a:rect l="0" t="0" r="0" b="0"/>
              <a:pathLst>
                <a:path w="85" h="79">
                  <a:moveTo>
                    <a:pt x="2" y="77"/>
                  </a:moveTo>
                  <a:lnTo>
                    <a:pt x="42" y="1"/>
                  </a:lnTo>
                  <a:moveTo>
                    <a:pt x="42" y="1"/>
                  </a:moveTo>
                  <a:lnTo>
                    <a:pt x="83" y="77"/>
                  </a:lnTo>
                  <a:moveTo>
                    <a:pt x="83" y="77"/>
                  </a:moveTo>
                  <a:lnTo>
                    <a:pt x="2" y="77"/>
                  </a:lnTo>
                </a:path>
              </a:pathLst>
            </a:custGeom>
            <a:noFill/>
            <a:ln w="3075" cap="flat">
              <a:solidFill>
                <a:srgbClr val="000000"/>
              </a:solidFill>
              <a:prstDash val="solid"/>
              <a:round/>
            </a:ln>
          </p:spPr>
          <p:txBody>
            <a:bodyPr rtlCol="0"/>
            <a:lstStyle/>
            <a:p>
              <a:pPr algn="ctr"/>
              <a:endParaRPr lang="zh-CN" altLang="en-US"/>
            </a:p>
          </p:txBody>
        </p:sp>
        <p:sp>
          <p:nvSpPr>
            <p:cNvPr id="1052" name="path 1052"/>
            <p:cNvSpPr/>
            <p:nvPr/>
          </p:nvSpPr>
          <p:spPr>
            <a:xfrm>
              <a:off x="624008" y="46963"/>
              <a:ext cx="514863" cy="148009"/>
            </a:xfrm>
            <a:custGeom>
              <a:avLst/>
              <a:gdLst/>
              <a:ahLst/>
              <a:cxnLst/>
              <a:rect l="0" t="0" r="0" b="0"/>
              <a:pathLst>
                <a:path w="810" h="233">
                  <a:moveTo>
                    <a:pt x="4" y="230"/>
                  </a:moveTo>
                  <a:lnTo>
                    <a:pt x="3" y="232"/>
                  </a:lnTo>
                  <a:lnTo>
                    <a:pt x="2" y="233"/>
                  </a:lnTo>
                  <a:lnTo>
                    <a:pt x="0" y="232"/>
                  </a:lnTo>
                  <a:lnTo>
                    <a:pt x="0" y="230"/>
                  </a:lnTo>
                  <a:lnTo>
                    <a:pt x="0" y="229"/>
                  </a:lnTo>
                  <a:lnTo>
                    <a:pt x="2" y="228"/>
                  </a:lnTo>
                  <a:lnTo>
                    <a:pt x="3" y="229"/>
                  </a:lnTo>
                  <a:lnTo>
                    <a:pt x="4" y="230"/>
                  </a:lnTo>
                  <a:close/>
                </a:path>
                <a:path w="810" h="233">
                  <a:moveTo>
                    <a:pt x="45" y="154"/>
                  </a:moveTo>
                  <a:lnTo>
                    <a:pt x="44" y="156"/>
                  </a:lnTo>
                  <a:lnTo>
                    <a:pt x="42" y="156"/>
                  </a:lnTo>
                  <a:lnTo>
                    <a:pt x="41" y="156"/>
                  </a:lnTo>
                  <a:lnTo>
                    <a:pt x="40" y="154"/>
                  </a:lnTo>
                  <a:lnTo>
                    <a:pt x="41" y="152"/>
                  </a:lnTo>
                  <a:lnTo>
                    <a:pt x="42" y="151"/>
                  </a:lnTo>
                  <a:lnTo>
                    <a:pt x="44" y="152"/>
                  </a:lnTo>
                  <a:lnTo>
                    <a:pt x="45" y="154"/>
                  </a:lnTo>
                  <a:close/>
                </a:path>
                <a:path w="810" h="233">
                  <a:moveTo>
                    <a:pt x="86" y="230"/>
                  </a:moveTo>
                  <a:lnTo>
                    <a:pt x="85" y="232"/>
                  </a:lnTo>
                  <a:lnTo>
                    <a:pt x="83" y="233"/>
                  </a:lnTo>
                  <a:lnTo>
                    <a:pt x="82" y="232"/>
                  </a:lnTo>
                  <a:lnTo>
                    <a:pt x="81" y="230"/>
                  </a:lnTo>
                  <a:lnTo>
                    <a:pt x="82" y="229"/>
                  </a:lnTo>
                  <a:lnTo>
                    <a:pt x="83" y="228"/>
                  </a:lnTo>
                  <a:lnTo>
                    <a:pt x="85" y="229"/>
                  </a:lnTo>
                  <a:lnTo>
                    <a:pt x="86" y="230"/>
                  </a:lnTo>
                  <a:close/>
                </a:path>
                <a:path w="810" h="233">
                  <a:moveTo>
                    <a:pt x="431" y="120"/>
                  </a:moveTo>
                  <a:lnTo>
                    <a:pt x="421" y="146"/>
                  </a:lnTo>
                  <a:lnTo>
                    <a:pt x="339" y="146"/>
                  </a:lnTo>
                  <a:lnTo>
                    <a:pt x="339" y="143"/>
                  </a:lnTo>
                  <a:lnTo>
                    <a:pt x="348" y="134"/>
                  </a:lnTo>
                  <a:lnTo>
                    <a:pt x="356" y="127"/>
                  </a:lnTo>
                  <a:lnTo>
                    <a:pt x="364" y="120"/>
                  </a:lnTo>
                  <a:lnTo>
                    <a:pt x="370" y="113"/>
                  </a:lnTo>
                  <a:lnTo>
                    <a:pt x="376" y="106"/>
                  </a:lnTo>
                  <a:lnTo>
                    <a:pt x="382" y="100"/>
                  </a:lnTo>
                  <a:lnTo>
                    <a:pt x="386" y="94"/>
                  </a:lnTo>
                  <a:lnTo>
                    <a:pt x="390" y="89"/>
                  </a:lnTo>
                  <a:lnTo>
                    <a:pt x="396" y="79"/>
                  </a:lnTo>
                  <a:lnTo>
                    <a:pt x="401" y="69"/>
                  </a:lnTo>
                  <a:lnTo>
                    <a:pt x="404" y="59"/>
                  </a:lnTo>
                  <a:lnTo>
                    <a:pt x="404" y="51"/>
                  </a:lnTo>
                  <a:lnTo>
                    <a:pt x="404" y="45"/>
                  </a:lnTo>
                  <a:lnTo>
                    <a:pt x="403" y="39"/>
                  </a:lnTo>
                  <a:lnTo>
                    <a:pt x="401" y="34"/>
                  </a:lnTo>
                  <a:lnTo>
                    <a:pt x="397" y="30"/>
                  </a:lnTo>
                  <a:lnTo>
                    <a:pt x="393" y="26"/>
                  </a:lnTo>
                  <a:lnTo>
                    <a:pt x="388" y="23"/>
                  </a:lnTo>
                  <a:lnTo>
                    <a:pt x="383" y="21"/>
                  </a:lnTo>
                  <a:lnTo>
                    <a:pt x="377" y="21"/>
                  </a:lnTo>
                  <a:lnTo>
                    <a:pt x="372" y="21"/>
                  </a:lnTo>
                  <a:lnTo>
                    <a:pt x="367" y="22"/>
                  </a:lnTo>
                  <a:lnTo>
                    <a:pt x="364" y="25"/>
                  </a:lnTo>
                  <a:lnTo>
                    <a:pt x="359" y="27"/>
                  </a:lnTo>
                  <a:lnTo>
                    <a:pt x="355" y="30"/>
                  </a:lnTo>
                  <a:lnTo>
                    <a:pt x="352" y="34"/>
                  </a:lnTo>
                  <a:lnTo>
                    <a:pt x="349" y="39"/>
                  </a:lnTo>
                  <a:lnTo>
                    <a:pt x="347" y="45"/>
                  </a:lnTo>
                  <a:lnTo>
                    <a:pt x="343" y="45"/>
                  </a:lnTo>
                  <a:lnTo>
                    <a:pt x="345" y="36"/>
                  </a:lnTo>
                  <a:lnTo>
                    <a:pt x="348" y="28"/>
                  </a:lnTo>
                  <a:lnTo>
                    <a:pt x="351" y="21"/>
                  </a:lnTo>
                  <a:lnTo>
                    <a:pt x="356" y="16"/>
                  </a:lnTo>
                  <a:lnTo>
                    <a:pt x="362" y="11"/>
                  </a:lnTo>
                  <a:lnTo>
                    <a:pt x="368" y="8"/>
                  </a:lnTo>
                  <a:lnTo>
                    <a:pt x="375" y="6"/>
                  </a:lnTo>
                  <a:lnTo>
                    <a:pt x="383" y="5"/>
                  </a:lnTo>
                  <a:lnTo>
                    <a:pt x="391" y="6"/>
                  </a:lnTo>
                  <a:lnTo>
                    <a:pt x="398" y="8"/>
                  </a:lnTo>
                  <a:lnTo>
                    <a:pt x="405" y="11"/>
                  </a:lnTo>
                  <a:lnTo>
                    <a:pt x="411" y="16"/>
                  </a:lnTo>
                  <a:lnTo>
                    <a:pt x="416" y="21"/>
                  </a:lnTo>
                  <a:lnTo>
                    <a:pt x="419" y="28"/>
                  </a:lnTo>
                  <a:lnTo>
                    <a:pt x="422" y="35"/>
                  </a:lnTo>
                  <a:lnTo>
                    <a:pt x="422" y="41"/>
                  </a:lnTo>
                  <a:lnTo>
                    <a:pt x="422" y="47"/>
                  </a:lnTo>
                  <a:lnTo>
                    <a:pt x="421" y="53"/>
                  </a:lnTo>
                  <a:lnTo>
                    <a:pt x="420" y="57"/>
                  </a:lnTo>
                  <a:lnTo>
                    <a:pt x="417" y="63"/>
                  </a:lnTo>
                  <a:lnTo>
                    <a:pt x="413" y="71"/>
                  </a:lnTo>
                  <a:lnTo>
                    <a:pt x="408" y="79"/>
                  </a:lnTo>
                  <a:lnTo>
                    <a:pt x="401" y="89"/>
                  </a:lnTo>
                  <a:lnTo>
                    <a:pt x="393" y="98"/>
                  </a:lnTo>
                  <a:lnTo>
                    <a:pt x="387" y="104"/>
                  </a:lnTo>
                  <a:lnTo>
                    <a:pt x="382" y="110"/>
                  </a:lnTo>
                  <a:lnTo>
                    <a:pt x="376" y="115"/>
                  </a:lnTo>
                  <a:lnTo>
                    <a:pt x="372" y="120"/>
                  </a:lnTo>
                  <a:lnTo>
                    <a:pt x="369" y="124"/>
                  </a:lnTo>
                  <a:lnTo>
                    <a:pt x="365" y="127"/>
                  </a:lnTo>
                  <a:lnTo>
                    <a:pt x="363" y="129"/>
                  </a:lnTo>
                  <a:lnTo>
                    <a:pt x="361" y="131"/>
                  </a:lnTo>
                  <a:lnTo>
                    <a:pt x="398" y="131"/>
                  </a:lnTo>
                  <a:lnTo>
                    <a:pt x="402" y="131"/>
                  </a:lnTo>
                  <a:lnTo>
                    <a:pt x="407" y="131"/>
                  </a:lnTo>
                  <a:lnTo>
                    <a:pt x="410" y="131"/>
                  </a:lnTo>
                  <a:lnTo>
                    <a:pt x="413" y="130"/>
                  </a:lnTo>
                  <a:lnTo>
                    <a:pt x="417" y="129"/>
                  </a:lnTo>
                  <a:lnTo>
                    <a:pt x="421" y="127"/>
                  </a:lnTo>
                  <a:lnTo>
                    <a:pt x="424" y="124"/>
                  </a:lnTo>
                  <a:lnTo>
                    <a:pt x="427" y="120"/>
                  </a:lnTo>
                  <a:lnTo>
                    <a:pt x="431" y="120"/>
                  </a:lnTo>
                  <a:close/>
                </a:path>
                <a:path w="810" h="233">
                  <a:moveTo>
                    <a:pt x="524" y="69"/>
                  </a:moveTo>
                  <a:lnTo>
                    <a:pt x="576" y="121"/>
                  </a:lnTo>
                  <a:lnTo>
                    <a:pt x="583" y="127"/>
                  </a:lnTo>
                  <a:lnTo>
                    <a:pt x="588" y="131"/>
                  </a:lnTo>
                  <a:lnTo>
                    <a:pt x="594" y="135"/>
                  </a:lnTo>
                  <a:lnTo>
                    <a:pt x="598" y="138"/>
                  </a:lnTo>
                  <a:lnTo>
                    <a:pt x="608" y="142"/>
                  </a:lnTo>
                  <a:lnTo>
                    <a:pt x="617" y="143"/>
                  </a:lnTo>
                  <a:lnTo>
                    <a:pt x="617" y="147"/>
                  </a:lnTo>
                  <a:lnTo>
                    <a:pt x="549" y="147"/>
                  </a:lnTo>
                  <a:lnTo>
                    <a:pt x="549" y="143"/>
                  </a:lnTo>
                  <a:lnTo>
                    <a:pt x="555" y="143"/>
                  </a:lnTo>
                  <a:lnTo>
                    <a:pt x="558" y="141"/>
                  </a:lnTo>
                  <a:lnTo>
                    <a:pt x="560" y="139"/>
                  </a:lnTo>
                  <a:lnTo>
                    <a:pt x="560" y="137"/>
                  </a:lnTo>
                  <a:lnTo>
                    <a:pt x="560" y="132"/>
                  </a:lnTo>
                  <a:lnTo>
                    <a:pt x="558" y="129"/>
                  </a:lnTo>
                  <a:lnTo>
                    <a:pt x="556" y="127"/>
                  </a:lnTo>
                  <a:lnTo>
                    <a:pt x="553" y="125"/>
                  </a:lnTo>
                  <a:lnTo>
                    <a:pt x="504" y="76"/>
                  </a:lnTo>
                  <a:lnTo>
                    <a:pt x="504" y="122"/>
                  </a:lnTo>
                  <a:lnTo>
                    <a:pt x="505" y="127"/>
                  </a:lnTo>
                  <a:lnTo>
                    <a:pt x="505" y="131"/>
                  </a:lnTo>
                  <a:lnTo>
                    <a:pt x="505" y="134"/>
                  </a:lnTo>
                  <a:lnTo>
                    <a:pt x="506" y="136"/>
                  </a:lnTo>
                  <a:lnTo>
                    <a:pt x="507" y="139"/>
                  </a:lnTo>
                  <a:lnTo>
                    <a:pt x="510" y="141"/>
                  </a:lnTo>
                  <a:lnTo>
                    <a:pt x="515" y="142"/>
                  </a:lnTo>
                  <a:lnTo>
                    <a:pt x="519" y="143"/>
                  </a:lnTo>
                  <a:lnTo>
                    <a:pt x="524" y="143"/>
                  </a:lnTo>
                  <a:lnTo>
                    <a:pt x="524" y="147"/>
                  </a:lnTo>
                  <a:lnTo>
                    <a:pt x="464" y="147"/>
                  </a:lnTo>
                  <a:lnTo>
                    <a:pt x="464" y="143"/>
                  </a:lnTo>
                  <a:lnTo>
                    <a:pt x="469" y="143"/>
                  </a:lnTo>
                  <a:lnTo>
                    <a:pt x="473" y="143"/>
                  </a:lnTo>
                  <a:lnTo>
                    <a:pt x="476" y="142"/>
                  </a:lnTo>
                  <a:lnTo>
                    <a:pt x="479" y="141"/>
                  </a:lnTo>
                  <a:lnTo>
                    <a:pt x="481" y="138"/>
                  </a:lnTo>
                  <a:lnTo>
                    <a:pt x="482" y="136"/>
                  </a:lnTo>
                  <a:lnTo>
                    <a:pt x="483" y="133"/>
                  </a:lnTo>
                  <a:lnTo>
                    <a:pt x="484" y="128"/>
                  </a:lnTo>
                  <a:lnTo>
                    <a:pt x="484" y="122"/>
                  </a:lnTo>
                  <a:lnTo>
                    <a:pt x="484" y="31"/>
                  </a:lnTo>
                  <a:lnTo>
                    <a:pt x="484" y="26"/>
                  </a:lnTo>
                  <a:lnTo>
                    <a:pt x="484" y="22"/>
                  </a:lnTo>
                  <a:lnTo>
                    <a:pt x="483" y="19"/>
                  </a:lnTo>
                  <a:lnTo>
                    <a:pt x="482" y="17"/>
                  </a:lnTo>
                  <a:lnTo>
                    <a:pt x="481" y="15"/>
                  </a:lnTo>
                  <a:lnTo>
                    <a:pt x="479" y="13"/>
                  </a:lnTo>
                  <a:lnTo>
                    <a:pt x="474" y="11"/>
                  </a:lnTo>
                  <a:lnTo>
                    <a:pt x="469" y="10"/>
                  </a:lnTo>
                  <a:lnTo>
                    <a:pt x="464" y="10"/>
                  </a:lnTo>
                  <a:lnTo>
                    <a:pt x="464" y="6"/>
                  </a:lnTo>
                  <a:lnTo>
                    <a:pt x="524" y="6"/>
                  </a:lnTo>
                  <a:lnTo>
                    <a:pt x="524" y="10"/>
                  </a:lnTo>
                  <a:lnTo>
                    <a:pt x="519" y="10"/>
                  </a:lnTo>
                  <a:lnTo>
                    <a:pt x="515" y="11"/>
                  </a:lnTo>
                  <a:lnTo>
                    <a:pt x="510" y="13"/>
                  </a:lnTo>
                  <a:lnTo>
                    <a:pt x="507" y="15"/>
                  </a:lnTo>
                  <a:lnTo>
                    <a:pt x="506" y="17"/>
                  </a:lnTo>
                  <a:lnTo>
                    <a:pt x="505" y="19"/>
                  </a:lnTo>
                  <a:lnTo>
                    <a:pt x="505" y="22"/>
                  </a:lnTo>
                  <a:lnTo>
                    <a:pt x="505" y="26"/>
                  </a:lnTo>
                  <a:lnTo>
                    <a:pt x="504" y="31"/>
                  </a:lnTo>
                  <a:lnTo>
                    <a:pt x="504" y="74"/>
                  </a:lnTo>
                  <a:lnTo>
                    <a:pt x="506" y="72"/>
                  </a:lnTo>
                  <a:lnTo>
                    <a:pt x="508" y="70"/>
                  </a:lnTo>
                  <a:lnTo>
                    <a:pt x="513" y="66"/>
                  </a:lnTo>
                  <a:lnTo>
                    <a:pt x="519" y="61"/>
                  </a:lnTo>
                  <a:lnTo>
                    <a:pt x="526" y="54"/>
                  </a:lnTo>
                  <a:lnTo>
                    <a:pt x="533" y="48"/>
                  </a:lnTo>
                  <a:lnTo>
                    <a:pt x="538" y="42"/>
                  </a:lnTo>
                  <a:lnTo>
                    <a:pt x="544" y="37"/>
                  </a:lnTo>
                  <a:lnTo>
                    <a:pt x="547" y="33"/>
                  </a:lnTo>
                  <a:lnTo>
                    <a:pt x="551" y="29"/>
                  </a:lnTo>
                  <a:lnTo>
                    <a:pt x="554" y="26"/>
                  </a:lnTo>
                  <a:lnTo>
                    <a:pt x="556" y="23"/>
                  </a:lnTo>
                  <a:lnTo>
                    <a:pt x="558" y="19"/>
                  </a:lnTo>
                  <a:lnTo>
                    <a:pt x="559" y="16"/>
                  </a:lnTo>
                  <a:lnTo>
                    <a:pt x="558" y="14"/>
                  </a:lnTo>
                  <a:lnTo>
                    <a:pt x="557" y="12"/>
                  </a:lnTo>
                  <a:lnTo>
                    <a:pt x="554" y="10"/>
                  </a:lnTo>
                  <a:lnTo>
                    <a:pt x="549" y="10"/>
                  </a:lnTo>
                  <a:lnTo>
                    <a:pt x="546" y="10"/>
                  </a:lnTo>
                  <a:lnTo>
                    <a:pt x="546" y="6"/>
                  </a:lnTo>
                  <a:lnTo>
                    <a:pt x="598" y="6"/>
                  </a:lnTo>
                  <a:lnTo>
                    <a:pt x="598" y="10"/>
                  </a:lnTo>
                  <a:lnTo>
                    <a:pt x="590" y="11"/>
                  </a:lnTo>
                  <a:lnTo>
                    <a:pt x="585" y="13"/>
                  </a:lnTo>
                  <a:lnTo>
                    <a:pt x="581" y="16"/>
                  </a:lnTo>
                  <a:lnTo>
                    <a:pt x="575" y="20"/>
                  </a:lnTo>
                  <a:lnTo>
                    <a:pt x="567" y="26"/>
                  </a:lnTo>
                  <a:lnTo>
                    <a:pt x="565" y="28"/>
                  </a:lnTo>
                  <a:lnTo>
                    <a:pt x="560" y="33"/>
                  </a:lnTo>
                  <a:lnTo>
                    <a:pt x="555" y="39"/>
                  </a:lnTo>
                  <a:lnTo>
                    <a:pt x="546" y="48"/>
                  </a:lnTo>
                  <a:lnTo>
                    <a:pt x="524" y="69"/>
                  </a:lnTo>
                  <a:close/>
                </a:path>
                <a:path w="810" h="233">
                  <a:moveTo>
                    <a:pt x="743" y="3"/>
                  </a:moveTo>
                  <a:lnTo>
                    <a:pt x="746" y="51"/>
                  </a:lnTo>
                  <a:lnTo>
                    <a:pt x="743" y="51"/>
                  </a:lnTo>
                  <a:lnTo>
                    <a:pt x="740" y="41"/>
                  </a:lnTo>
                  <a:lnTo>
                    <a:pt x="735" y="33"/>
                  </a:lnTo>
                  <a:lnTo>
                    <a:pt x="730" y="25"/>
                  </a:lnTo>
                  <a:lnTo>
                    <a:pt x="724" y="20"/>
                  </a:lnTo>
                  <a:lnTo>
                    <a:pt x="718" y="16"/>
                  </a:lnTo>
                  <a:lnTo>
                    <a:pt x="711" y="13"/>
                  </a:lnTo>
                  <a:lnTo>
                    <a:pt x="703" y="11"/>
                  </a:lnTo>
                  <a:lnTo>
                    <a:pt x="695" y="10"/>
                  </a:lnTo>
                  <a:lnTo>
                    <a:pt x="689" y="11"/>
                  </a:lnTo>
                  <a:lnTo>
                    <a:pt x="682" y="12"/>
                  </a:lnTo>
                  <a:lnTo>
                    <a:pt x="676" y="15"/>
                  </a:lnTo>
                  <a:lnTo>
                    <a:pt x="670" y="17"/>
                  </a:lnTo>
                  <a:lnTo>
                    <a:pt x="664" y="21"/>
                  </a:lnTo>
                  <a:lnTo>
                    <a:pt x="660" y="26"/>
                  </a:lnTo>
                  <a:lnTo>
                    <a:pt x="656" y="33"/>
                  </a:lnTo>
                  <a:lnTo>
                    <a:pt x="652" y="40"/>
                  </a:lnTo>
                  <a:lnTo>
                    <a:pt x="649" y="48"/>
                  </a:lnTo>
                  <a:lnTo>
                    <a:pt x="647" y="58"/>
                  </a:lnTo>
                  <a:lnTo>
                    <a:pt x="646" y="68"/>
                  </a:lnTo>
                  <a:lnTo>
                    <a:pt x="645" y="79"/>
                  </a:lnTo>
                  <a:lnTo>
                    <a:pt x="646" y="88"/>
                  </a:lnTo>
                  <a:lnTo>
                    <a:pt x="647" y="97"/>
                  </a:lnTo>
                  <a:lnTo>
                    <a:pt x="649" y="105"/>
                  </a:lnTo>
                  <a:lnTo>
                    <a:pt x="651" y="112"/>
                  </a:lnTo>
                  <a:lnTo>
                    <a:pt x="655" y="119"/>
                  </a:lnTo>
                  <a:lnTo>
                    <a:pt x="659" y="125"/>
                  </a:lnTo>
                  <a:lnTo>
                    <a:pt x="664" y="129"/>
                  </a:lnTo>
                  <a:lnTo>
                    <a:pt x="670" y="134"/>
                  </a:lnTo>
                  <a:lnTo>
                    <a:pt x="676" y="137"/>
                  </a:lnTo>
                  <a:lnTo>
                    <a:pt x="684" y="139"/>
                  </a:lnTo>
                  <a:lnTo>
                    <a:pt x="690" y="141"/>
                  </a:lnTo>
                  <a:lnTo>
                    <a:pt x="698" y="141"/>
                  </a:lnTo>
                  <a:lnTo>
                    <a:pt x="705" y="141"/>
                  </a:lnTo>
                  <a:lnTo>
                    <a:pt x="711" y="140"/>
                  </a:lnTo>
                  <a:lnTo>
                    <a:pt x="717" y="137"/>
                  </a:lnTo>
                  <a:lnTo>
                    <a:pt x="723" y="135"/>
                  </a:lnTo>
                  <a:lnTo>
                    <a:pt x="728" y="131"/>
                  </a:lnTo>
                  <a:lnTo>
                    <a:pt x="734" y="127"/>
                  </a:lnTo>
                  <a:lnTo>
                    <a:pt x="740" y="120"/>
                  </a:lnTo>
                  <a:lnTo>
                    <a:pt x="746" y="112"/>
                  </a:lnTo>
                  <a:lnTo>
                    <a:pt x="750" y="114"/>
                  </a:lnTo>
                  <a:lnTo>
                    <a:pt x="744" y="123"/>
                  </a:lnTo>
                  <a:lnTo>
                    <a:pt x="738" y="130"/>
                  </a:lnTo>
                  <a:lnTo>
                    <a:pt x="731" y="136"/>
                  </a:lnTo>
                  <a:lnTo>
                    <a:pt x="724" y="142"/>
                  </a:lnTo>
                  <a:lnTo>
                    <a:pt x="717" y="145"/>
                  </a:lnTo>
                  <a:lnTo>
                    <a:pt x="709" y="148"/>
                  </a:lnTo>
                  <a:lnTo>
                    <a:pt x="700" y="149"/>
                  </a:lnTo>
                  <a:lnTo>
                    <a:pt x="690" y="150"/>
                  </a:lnTo>
                  <a:lnTo>
                    <a:pt x="682" y="149"/>
                  </a:lnTo>
                  <a:lnTo>
                    <a:pt x="674" y="148"/>
                  </a:lnTo>
                  <a:lnTo>
                    <a:pt x="666" y="146"/>
                  </a:lnTo>
                  <a:lnTo>
                    <a:pt x="659" y="144"/>
                  </a:lnTo>
                  <a:lnTo>
                    <a:pt x="653" y="140"/>
                  </a:lnTo>
                  <a:lnTo>
                    <a:pt x="647" y="136"/>
                  </a:lnTo>
                  <a:lnTo>
                    <a:pt x="641" y="130"/>
                  </a:lnTo>
                  <a:lnTo>
                    <a:pt x="636" y="124"/>
                  </a:lnTo>
                  <a:lnTo>
                    <a:pt x="630" y="114"/>
                  </a:lnTo>
                  <a:lnTo>
                    <a:pt x="625" y="103"/>
                  </a:lnTo>
                  <a:lnTo>
                    <a:pt x="623" y="91"/>
                  </a:lnTo>
                  <a:lnTo>
                    <a:pt x="622" y="79"/>
                  </a:lnTo>
                  <a:lnTo>
                    <a:pt x="622" y="69"/>
                  </a:lnTo>
                  <a:lnTo>
                    <a:pt x="624" y="58"/>
                  </a:lnTo>
                  <a:lnTo>
                    <a:pt x="627" y="49"/>
                  </a:lnTo>
                  <a:lnTo>
                    <a:pt x="631" y="40"/>
                  </a:lnTo>
                  <a:lnTo>
                    <a:pt x="636" y="32"/>
                  </a:lnTo>
                  <a:lnTo>
                    <a:pt x="642" y="24"/>
                  </a:lnTo>
                  <a:lnTo>
                    <a:pt x="649" y="18"/>
                  </a:lnTo>
                  <a:lnTo>
                    <a:pt x="658" y="13"/>
                  </a:lnTo>
                  <a:lnTo>
                    <a:pt x="666" y="8"/>
                  </a:lnTo>
                  <a:lnTo>
                    <a:pt x="675" y="5"/>
                  </a:lnTo>
                  <a:lnTo>
                    <a:pt x="684" y="3"/>
                  </a:lnTo>
                  <a:lnTo>
                    <a:pt x="693" y="3"/>
                  </a:lnTo>
                  <a:lnTo>
                    <a:pt x="701" y="3"/>
                  </a:lnTo>
                  <a:lnTo>
                    <a:pt x="709" y="5"/>
                  </a:lnTo>
                  <a:lnTo>
                    <a:pt x="716" y="7"/>
                  </a:lnTo>
                  <a:lnTo>
                    <a:pt x="724" y="10"/>
                  </a:lnTo>
                  <a:lnTo>
                    <a:pt x="728" y="12"/>
                  </a:lnTo>
                  <a:lnTo>
                    <a:pt x="730" y="13"/>
                  </a:lnTo>
                  <a:lnTo>
                    <a:pt x="733" y="12"/>
                  </a:lnTo>
                  <a:lnTo>
                    <a:pt x="735" y="11"/>
                  </a:lnTo>
                  <a:lnTo>
                    <a:pt x="738" y="7"/>
                  </a:lnTo>
                  <a:lnTo>
                    <a:pt x="739" y="3"/>
                  </a:lnTo>
                  <a:lnTo>
                    <a:pt x="743" y="3"/>
                  </a:lnTo>
                  <a:close/>
                </a:path>
                <a:path w="810" h="233">
                  <a:moveTo>
                    <a:pt x="795" y="0"/>
                  </a:moveTo>
                  <a:lnTo>
                    <a:pt x="795" y="126"/>
                  </a:lnTo>
                  <a:lnTo>
                    <a:pt x="795" y="129"/>
                  </a:lnTo>
                  <a:lnTo>
                    <a:pt x="796" y="133"/>
                  </a:lnTo>
                  <a:lnTo>
                    <a:pt x="796" y="136"/>
                  </a:lnTo>
                  <a:lnTo>
                    <a:pt x="796" y="137"/>
                  </a:lnTo>
                  <a:lnTo>
                    <a:pt x="798" y="140"/>
                  </a:lnTo>
                  <a:lnTo>
                    <a:pt x="800" y="142"/>
                  </a:lnTo>
                  <a:lnTo>
                    <a:pt x="802" y="142"/>
                  </a:lnTo>
                  <a:lnTo>
                    <a:pt x="805" y="143"/>
                  </a:lnTo>
                  <a:lnTo>
                    <a:pt x="807" y="143"/>
                  </a:lnTo>
                  <a:lnTo>
                    <a:pt x="810" y="144"/>
                  </a:lnTo>
                  <a:lnTo>
                    <a:pt x="810" y="147"/>
                  </a:lnTo>
                  <a:lnTo>
                    <a:pt x="764" y="147"/>
                  </a:lnTo>
                  <a:lnTo>
                    <a:pt x="764" y="144"/>
                  </a:lnTo>
                  <a:lnTo>
                    <a:pt x="769" y="143"/>
                  </a:lnTo>
                  <a:lnTo>
                    <a:pt x="773" y="142"/>
                  </a:lnTo>
                  <a:lnTo>
                    <a:pt x="775" y="140"/>
                  </a:lnTo>
                  <a:lnTo>
                    <a:pt x="776" y="137"/>
                  </a:lnTo>
                  <a:lnTo>
                    <a:pt x="777" y="136"/>
                  </a:lnTo>
                  <a:lnTo>
                    <a:pt x="778" y="133"/>
                  </a:lnTo>
                  <a:lnTo>
                    <a:pt x="778" y="129"/>
                  </a:lnTo>
                  <a:lnTo>
                    <a:pt x="778" y="126"/>
                  </a:lnTo>
                  <a:lnTo>
                    <a:pt x="778" y="39"/>
                  </a:lnTo>
                  <a:lnTo>
                    <a:pt x="778" y="32"/>
                  </a:lnTo>
                  <a:lnTo>
                    <a:pt x="778" y="26"/>
                  </a:lnTo>
                  <a:lnTo>
                    <a:pt x="778" y="21"/>
                  </a:lnTo>
                  <a:lnTo>
                    <a:pt x="777" y="19"/>
                  </a:lnTo>
                  <a:lnTo>
                    <a:pt x="776" y="16"/>
                  </a:lnTo>
                  <a:lnTo>
                    <a:pt x="774" y="15"/>
                  </a:lnTo>
                  <a:lnTo>
                    <a:pt x="773" y="13"/>
                  </a:lnTo>
                  <a:lnTo>
                    <a:pt x="770" y="13"/>
                  </a:lnTo>
                  <a:lnTo>
                    <a:pt x="767" y="13"/>
                  </a:lnTo>
                  <a:lnTo>
                    <a:pt x="764" y="15"/>
                  </a:lnTo>
                  <a:lnTo>
                    <a:pt x="762" y="11"/>
                  </a:lnTo>
                  <a:lnTo>
                    <a:pt x="791" y="0"/>
                  </a:lnTo>
                  <a:lnTo>
                    <a:pt x="795" y="0"/>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1054" name="path 1054"/>
            <p:cNvSpPr/>
            <p:nvPr/>
          </p:nvSpPr>
          <p:spPr>
            <a:xfrm>
              <a:off x="1181071" y="54078"/>
              <a:ext cx="92673" cy="94546"/>
            </a:xfrm>
            <a:custGeom>
              <a:avLst/>
              <a:gdLst/>
              <a:ahLst/>
              <a:cxnLst/>
              <a:rect l="0" t="0" r="0" b="0"/>
              <a:pathLst>
                <a:path w="145" h="148">
                  <a:moveTo>
                    <a:pt x="0" y="74"/>
                  </a:moveTo>
                  <a:lnTo>
                    <a:pt x="145" y="74"/>
                  </a:lnTo>
                  <a:moveTo>
                    <a:pt x="73" y="0"/>
                  </a:moveTo>
                  <a:lnTo>
                    <a:pt x="73" y="148"/>
                  </a:lnTo>
                </a:path>
              </a:pathLst>
            </a:custGeom>
            <a:noFill/>
            <a:ln w="5229" cap="flat">
              <a:solidFill>
                <a:srgbClr val="000000"/>
              </a:solidFill>
              <a:prstDash val="solid"/>
              <a:round/>
            </a:ln>
          </p:spPr>
          <p:txBody>
            <a:bodyPr rtlCol="0"/>
            <a:lstStyle/>
            <a:p>
              <a:pPr algn="ctr"/>
              <a:endParaRPr lang="zh-CN" altLang="en-US"/>
            </a:p>
          </p:txBody>
        </p:sp>
        <p:sp>
          <p:nvSpPr>
            <p:cNvPr id="1056" name="path 1056"/>
            <p:cNvSpPr/>
            <p:nvPr/>
          </p:nvSpPr>
          <p:spPr>
            <a:xfrm>
              <a:off x="1312474" y="34300"/>
              <a:ext cx="313734" cy="134718"/>
            </a:xfrm>
            <a:custGeom>
              <a:avLst/>
              <a:gdLst/>
              <a:ahLst/>
              <a:cxnLst/>
              <a:rect l="0" t="0" r="0" b="0"/>
              <a:pathLst>
                <a:path w="494" h="212">
                  <a:moveTo>
                    <a:pt x="2" y="54"/>
                  </a:moveTo>
                  <a:lnTo>
                    <a:pt x="5" y="48"/>
                  </a:lnTo>
                  <a:lnTo>
                    <a:pt x="9" y="42"/>
                  </a:lnTo>
                  <a:lnTo>
                    <a:pt x="13" y="37"/>
                  </a:lnTo>
                  <a:lnTo>
                    <a:pt x="17" y="33"/>
                  </a:lnTo>
                  <a:lnTo>
                    <a:pt x="22" y="30"/>
                  </a:lnTo>
                  <a:lnTo>
                    <a:pt x="27" y="27"/>
                  </a:lnTo>
                  <a:lnTo>
                    <a:pt x="33" y="26"/>
                  </a:lnTo>
                  <a:lnTo>
                    <a:pt x="40" y="25"/>
                  </a:lnTo>
                  <a:lnTo>
                    <a:pt x="48" y="26"/>
                  </a:lnTo>
                  <a:lnTo>
                    <a:pt x="55" y="28"/>
                  </a:lnTo>
                  <a:lnTo>
                    <a:pt x="61" y="31"/>
                  </a:lnTo>
                  <a:lnTo>
                    <a:pt x="66" y="36"/>
                  </a:lnTo>
                  <a:lnTo>
                    <a:pt x="68" y="40"/>
                  </a:lnTo>
                  <a:lnTo>
                    <a:pt x="71" y="45"/>
                  </a:lnTo>
                  <a:lnTo>
                    <a:pt x="72" y="49"/>
                  </a:lnTo>
                  <a:lnTo>
                    <a:pt x="72" y="54"/>
                  </a:lnTo>
                  <a:lnTo>
                    <a:pt x="72" y="57"/>
                  </a:lnTo>
                  <a:lnTo>
                    <a:pt x="71" y="61"/>
                  </a:lnTo>
                  <a:lnTo>
                    <a:pt x="69" y="65"/>
                  </a:lnTo>
                  <a:lnTo>
                    <a:pt x="67" y="69"/>
                  </a:lnTo>
                  <a:lnTo>
                    <a:pt x="65" y="72"/>
                  </a:lnTo>
                  <a:lnTo>
                    <a:pt x="61" y="76"/>
                  </a:lnTo>
                  <a:lnTo>
                    <a:pt x="58" y="81"/>
                  </a:lnTo>
                  <a:lnTo>
                    <a:pt x="53" y="84"/>
                  </a:lnTo>
                  <a:lnTo>
                    <a:pt x="59" y="88"/>
                  </a:lnTo>
                  <a:lnTo>
                    <a:pt x="64" y="90"/>
                  </a:lnTo>
                  <a:lnTo>
                    <a:pt x="69" y="94"/>
                  </a:lnTo>
                  <a:lnTo>
                    <a:pt x="72" y="99"/>
                  </a:lnTo>
                  <a:lnTo>
                    <a:pt x="75" y="104"/>
                  </a:lnTo>
                  <a:lnTo>
                    <a:pt x="77" y="109"/>
                  </a:lnTo>
                  <a:lnTo>
                    <a:pt x="79" y="114"/>
                  </a:lnTo>
                  <a:lnTo>
                    <a:pt x="79" y="121"/>
                  </a:lnTo>
                  <a:lnTo>
                    <a:pt x="79" y="129"/>
                  </a:lnTo>
                  <a:lnTo>
                    <a:pt x="76" y="138"/>
                  </a:lnTo>
                  <a:lnTo>
                    <a:pt x="72" y="145"/>
                  </a:lnTo>
                  <a:lnTo>
                    <a:pt x="67" y="151"/>
                  </a:lnTo>
                  <a:lnTo>
                    <a:pt x="59" y="159"/>
                  </a:lnTo>
                  <a:lnTo>
                    <a:pt x="49" y="164"/>
                  </a:lnTo>
                  <a:lnTo>
                    <a:pt x="38" y="168"/>
                  </a:lnTo>
                  <a:lnTo>
                    <a:pt x="24" y="169"/>
                  </a:lnTo>
                  <a:lnTo>
                    <a:pt x="17" y="168"/>
                  </a:lnTo>
                  <a:lnTo>
                    <a:pt x="12" y="168"/>
                  </a:lnTo>
                  <a:lnTo>
                    <a:pt x="8" y="167"/>
                  </a:lnTo>
                  <a:lnTo>
                    <a:pt x="5" y="165"/>
                  </a:lnTo>
                  <a:lnTo>
                    <a:pt x="2" y="163"/>
                  </a:lnTo>
                  <a:lnTo>
                    <a:pt x="1" y="162"/>
                  </a:lnTo>
                  <a:lnTo>
                    <a:pt x="0" y="160"/>
                  </a:lnTo>
                  <a:lnTo>
                    <a:pt x="0" y="158"/>
                  </a:lnTo>
                  <a:lnTo>
                    <a:pt x="0" y="155"/>
                  </a:lnTo>
                  <a:lnTo>
                    <a:pt x="2" y="153"/>
                  </a:lnTo>
                  <a:lnTo>
                    <a:pt x="5" y="151"/>
                  </a:lnTo>
                  <a:lnTo>
                    <a:pt x="8" y="150"/>
                  </a:lnTo>
                  <a:lnTo>
                    <a:pt x="14" y="151"/>
                  </a:lnTo>
                  <a:lnTo>
                    <a:pt x="17" y="153"/>
                  </a:lnTo>
                  <a:lnTo>
                    <a:pt x="21" y="155"/>
                  </a:lnTo>
                  <a:lnTo>
                    <a:pt x="27" y="157"/>
                  </a:lnTo>
                  <a:lnTo>
                    <a:pt x="30" y="159"/>
                  </a:lnTo>
                  <a:lnTo>
                    <a:pt x="38" y="160"/>
                  </a:lnTo>
                  <a:lnTo>
                    <a:pt x="43" y="159"/>
                  </a:lnTo>
                  <a:lnTo>
                    <a:pt x="48" y="158"/>
                  </a:lnTo>
                  <a:lnTo>
                    <a:pt x="52" y="156"/>
                  </a:lnTo>
                  <a:lnTo>
                    <a:pt x="56" y="152"/>
                  </a:lnTo>
                  <a:lnTo>
                    <a:pt x="59" y="148"/>
                  </a:lnTo>
                  <a:lnTo>
                    <a:pt x="62" y="143"/>
                  </a:lnTo>
                  <a:lnTo>
                    <a:pt x="64" y="138"/>
                  </a:lnTo>
                  <a:lnTo>
                    <a:pt x="64" y="133"/>
                  </a:lnTo>
                  <a:lnTo>
                    <a:pt x="63" y="125"/>
                  </a:lnTo>
                  <a:lnTo>
                    <a:pt x="60" y="117"/>
                  </a:lnTo>
                  <a:lnTo>
                    <a:pt x="58" y="112"/>
                  </a:lnTo>
                  <a:lnTo>
                    <a:pt x="54" y="108"/>
                  </a:lnTo>
                  <a:lnTo>
                    <a:pt x="49" y="105"/>
                  </a:lnTo>
                  <a:lnTo>
                    <a:pt x="42" y="101"/>
                  </a:lnTo>
                  <a:lnTo>
                    <a:pt x="35" y="99"/>
                  </a:lnTo>
                  <a:lnTo>
                    <a:pt x="27" y="98"/>
                  </a:lnTo>
                  <a:lnTo>
                    <a:pt x="23" y="98"/>
                  </a:lnTo>
                  <a:lnTo>
                    <a:pt x="23" y="94"/>
                  </a:lnTo>
                  <a:lnTo>
                    <a:pt x="32" y="93"/>
                  </a:lnTo>
                  <a:lnTo>
                    <a:pt x="40" y="89"/>
                  </a:lnTo>
                  <a:lnTo>
                    <a:pt x="46" y="84"/>
                  </a:lnTo>
                  <a:lnTo>
                    <a:pt x="51" y="77"/>
                  </a:lnTo>
                  <a:lnTo>
                    <a:pt x="54" y="71"/>
                  </a:lnTo>
                  <a:lnTo>
                    <a:pt x="56" y="63"/>
                  </a:lnTo>
                  <a:lnTo>
                    <a:pt x="55" y="58"/>
                  </a:lnTo>
                  <a:lnTo>
                    <a:pt x="54" y="53"/>
                  </a:lnTo>
                  <a:lnTo>
                    <a:pt x="51" y="50"/>
                  </a:lnTo>
                  <a:lnTo>
                    <a:pt x="48" y="46"/>
                  </a:lnTo>
                  <a:lnTo>
                    <a:pt x="45" y="43"/>
                  </a:lnTo>
                  <a:lnTo>
                    <a:pt x="41" y="41"/>
                  </a:lnTo>
                  <a:lnTo>
                    <a:pt x="37" y="40"/>
                  </a:lnTo>
                  <a:lnTo>
                    <a:pt x="32" y="39"/>
                  </a:lnTo>
                  <a:lnTo>
                    <a:pt x="25" y="40"/>
                  </a:lnTo>
                  <a:lnTo>
                    <a:pt x="17" y="43"/>
                  </a:lnTo>
                  <a:lnTo>
                    <a:pt x="11" y="49"/>
                  </a:lnTo>
                  <a:lnTo>
                    <a:pt x="6" y="56"/>
                  </a:lnTo>
                  <a:lnTo>
                    <a:pt x="2" y="54"/>
                  </a:lnTo>
                  <a:close/>
                </a:path>
                <a:path w="494" h="212">
                  <a:moveTo>
                    <a:pt x="197" y="23"/>
                  </a:moveTo>
                  <a:lnTo>
                    <a:pt x="203" y="23"/>
                  </a:lnTo>
                  <a:lnTo>
                    <a:pt x="210" y="24"/>
                  </a:lnTo>
                  <a:lnTo>
                    <a:pt x="216" y="26"/>
                  </a:lnTo>
                  <a:lnTo>
                    <a:pt x="222" y="28"/>
                  </a:lnTo>
                  <a:lnTo>
                    <a:pt x="228" y="31"/>
                  </a:lnTo>
                  <a:lnTo>
                    <a:pt x="234" y="35"/>
                  </a:lnTo>
                  <a:lnTo>
                    <a:pt x="239" y="38"/>
                  </a:lnTo>
                  <a:lnTo>
                    <a:pt x="244" y="43"/>
                  </a:lnTo>
                  <a:lnTo>
                    <a:pt x="249" y="49"/>
                  </a:lnTo>
                  <a:lnTo>
                    <a:pt x="253" y="55"/>
                  </a:lnTo>
                  <a:lnTo>
                    <a:pt x="257" y="61"/>
                  </a:lnTo>
                  <a:lnTo>
                    <a:pt x="259" y="67"/>
                  </a:lnTo>
                  <a:lnTo>
                    <a:pt x="261" y="73"/>
                  </a:lnTo>
                  <a:lnTo>
                    <a:pt x="263" y="81"/>
                  </a:lnTo>
                  <a:lnTo>
                    <a:pt x="264" y="88"/>
                  </a:lnTo>
                  <a:lnTo>
                    <a:pt x="264" y="96"/>
                  </a:lnTo>
                  <a:lnTo>
                    <a:pt x="264" y="104"/>
                  </a:lnTo>
                  <a:lnTo>
                    <a:pt x="263" y="111"/>
                  </a:lnTo>
                  <a:lnTo>
                    <a:pt x="261" y="118"/>
                  </a:lnTo>
                  <a:lnTo>
                    <a:pt x="259" y="125"/>
                  </a:lnTo>
                  <a:lnTo>
                    <a:pt x="257" y="131"/>
                  </a:lnTo>
                  <a:lnTo>
                    <a:pt x="253" y="138"/>
                  </a:lnTo>
                  <a:lnTo>
                    <a:pt x="249" y="144"/>
                  </a:lnTo>
                  <a:lnTo>
                    <a:pt x="244" y="149"/>
                  </a:lnTo>
                  <a:lnTo>
                    <a:pt x="239" y="154"/>
                  </a:lnTo>
                  <a:lnTo>
                    <a:pt x="233" y="158"/>
                  </a:lnTo>
                  <a:lnTo>
                    <a:pt x="227" y="162"/>
                  </a:lnTo>
                  <a:lnTo>
                    <a:pt x="221" y="164"/>
                  </a:lnTo>
                  <a:lnTo>
                    <a:pt x="215" y="167"/>
                  </a:lnTo>
                  <a:lnTo>
                    <a:pt x="208" y="169"/>
                  </a:lnTo>
                  <a:lnTo>
                    <a:pt x="202" y="170"/>
                  </a:lnTo>
                  <a:lnTo>
                    <a:pt x="195" y="170"/>
                  </a:lnTo>
                  <a:lnTo>
                    <a:pt x="187" y="170"/>
                  </a:lnTo>
                  <a:lnTo>
                    <a:pt x="181" y="169"/>
                  </a:lnTo>
                  <a:lnTo>
                    <a:pt x="174" y="167"/>
                  </a:lnTo>
                  <a:lnTo>
                    <a:pt x="168" y="165"/>
                  </a:lnTo>
                  <a:lnTo>
                    <a:pt x="162" y="162"/>
                  </a:lnTo>
                  <a:lnTo>
                    <a:pt x="156" y="159"/>
                  </a:lnTo>
                  <a:lnTo>
                    <a:pt x="150" y="154"/>
                  </a:lnTo>
                  <a:lnTo>
                    <a:pt x="145" y="149"/>
                  </a:lnTo>
                  <a:lnTo>
                    <a:pt x="140" y="144"/>
                  </a:lnTo>
                  <a:lnTo>
                    <a:pt x="137" y="138"/>
                  </a:lnTo>
                  <a:lnTo>
                    <a:pt x="133" y="132"/>
                  </a:lnTo>
                  <a:lnTo>
                    <a:pt x="130" y="126"/>
                  </a:lnTo>
                  <a:lnTo>
                    <a:pt x="128" y="119"/>
                  </a:lnTo>
                  <a:lnTo>
                    <a:pt x="127" y="111"/>
                  </a:lnTo>
                  <a:lnTo>
                    <a:pt x="126" y="104"/>
                  </a:lnTo>
                  <a:lnTo>
                    <a:pt x="125" y="96"/>
                  </a:lnTo>
                  <a:lnTo>
                    <a:pt x="126" y="88"/>
                  </a:lnTo>
                  <a:lnTo>
                    <a:pt x="127" y="80"/>
                  </a:lnTo>
                  <a:lnTo>
                    <a:pt x="129" y="72"/>
                  </a:lnTo>
                  <a:lnTo>
                    <a:pt x="131" y="66"/>
                  </a:lnTo>
                  <a:lnTo>
                    <a:pt x="134" y="59"/>
                  </a:lnTo>
                  <a:lnTo>
                    <a:pt x="138" y="53"/>
                  </a:lnTo>
                  <a:lnTo>
                    <a:pt x="143" y="46"/>
                  </a:lnTo>
                  <a:lnTo>
                    <a:pt x="148" y="41"/>
                  </a:lnTo>
                  <a:lnTo>
                    <a:pt x="159" y="33"/>
                  </a:lnTo>
                  <a:lnTo>
                    <a:pt x="171" y="28"/>
                  </a:lnTo>
                  <a:lnTo>
                    <a:pt x="183" y="24"/>
                  </a:lnTo>
                  <a:lnTo>
                    <a:pt x="197" y="23"/>
                  </a:lnTo>
                  <a:lnTo>
                    <a:pt x="197" y="23"/>
                  </a:lnTo>
                  <a:close/>
                  <a:moveTo>
                    <a:pt x="194" y="30"/>
                  </a:moveTo>
                  <a:lnTo>
                    <a:pt x="185" y="31"/>
                  </a:lnTo>
                  <a:lnTo>
                    <a:pt x="177" y="34"/>
                  </a:lnTo>
                  <a:lnTo>
                    <a:pt x="170" y="38"/>
                  </a:lnTo>
                  <a:lnTo>
                    <a:pt x="163" y="45"/>
                  </a:lnTo>
                  <a:lnTo>
                    <a:pt x="158" y="54"/>
                  </a:lnTo>
                  <a:lnTo>
                    <a:pt x="153" y="66"/>
                  </a:lnTo>
                  <a:lnTo>
                    <a:pt x="150" y="79"/>
                  </a:lnTo>
                  <a:lnTo>
                    <a:pt x="149" y="95"/>
                  </a:lnTo>
                  <a:lnTo>
                    <a:pt x="150" y="111"/>
                  </a:lnTo>
                  <a:lnTo>
                    <a:pt x="153" y="126"/>
                  </a:lnTo>
                  <a:lnTo>
                    <a:pt x="158" y="138"/>
                  </a:lnTo>
                  <a:lnTo>
                    <a:pt x="164" y="148"/>
                  </a:lnTo>
                  <a:lnTo>
                    <a:pt x="171" y="155"/>
                  </a:lnTo>
                  <a:lnTo>
                    <a:pt x="178" y="159"/>
                  </a:lnTo>
                  <a:lnTo>
                    <a:pt x="185" y="162"/>
                  </a:lnTo>
                  <a:lnTo>
                    <a:pt x="194" y="163"/>
                  </a:lnTo>
                  <a:lnTo>
                    <a:pt x="204" y="162"/>
                  </a:lnTo>
                  <a:lnTo>
                    <a:pt x="212" y="159"/>
                  </a:lnTo>
                  <a:lnTo>
                    <a:pt x="220" y="154"/>
                  </a:lnTo>
                  <a:lnTo>
                    <a:pt x="227" y="147"/>
                  </a:lnTo>
                  <a:lnTo>
                    <a:pt x="233" y="139"/>
                  </a:lnTo>
                  <a:lnTo>
                    <a:pt x="238" y="127"/>
                  </a:lnTo>
                  <a:lnTo>
                    <a:pt x="239" y="114"/>
                  </a:lnTo>
                  <a:lnTo>
                    <a:pt x="240" y="98"/>
                  </a:lnTo>
                  <a:lnTo>
                    <a:pt x="239" y="81"/>
                  </a:lnTo>
                  <a:lnTo>
                    <a:pt x="237" y="67"/>
                  </a:lnTo>
                  <a:lnTo>
                    <a:pt x="233" y="55"/>
                  </a:lnTo>
                  <a:lnTo>
                    <a:pt x="226" y="45"/>
                  </a:lnTo>
                  <a:lnTo>
                    <a:pt x="220" y="38"/>
                  </a:lnTo>
                  <a:lnTo>
                    <a:pt x="212" y="34"/>
                  </a:lnTo>
                  <a:lnTo>
                    <a:pt x="204" y="31"/>
                  </a:lnTo>
                  <a:lnTo>
                    <a:pt x="194" y="30"/>
                  </a:lnTo>
                  <a:lnTo>
                    <a:pt x="194" y="30"/>
                  </a:lnTo>
                  <a:close/>
                </a:path>
                <a:path w="494" h="212">
                  <a:moveTo>
                    <a:pt x="348" y="183"/>
                  </a:moveTo>
                  <a:lnTo>
                    <a:pt x="341" y="198"/>
                  </a:lnTo>
                  <a:lnTo>
                    <a:pt x="288" y="198"/>
                  </a:lnTo>
                  <a:lnTo>
                    <a:pt x="288" y="196"/>
                  </a:lnTo>
                  <a:lnTo>
                    <a:pt x="299" y="187"/>
                  </a:lnTo>
                  <a:lnTo>
                    <a:pt x="308" y="179"/>
                  </a:lnTo>
                  <a:lnTo>
                    <a:pt x="316" y="172"/>
                  </a:lnTo>
                  <a:lnTo>
                    <a:pt x="321" y="165"/>
                  </a:lnTo>
                  <a:lnTo>
                    <a:pt x="325" y="159"/>
                  </a:lnTo>
                  <a:lnTo>
                    <a:pt x="328" y="154"/>
                  </a:lnTo>
                  <a:lnTo>
                    <a:pt x="330" y="148"/>
                  </a:lnTo>
                  <a:lnTo>
                    <a:pt x="330" y="144"/>
                  </a:lnTo>
                  <a:lnTo>
                    <a:pt x="330" y="140"/>
                  </a:lnTo>
                  <a:lnTo>
                    <a:pt x="329" y="137"/>
                  </a:lnTo>
                  <a:lnTo>
                    <a:pt x="327" y="134"/>
                  </a:lnTo>
                  <a:lnTo>
                    <a:pt x="325" y="131"/>
                  </a:lnTo>
                  <a:lnTo>
                    <a:pt x="320" y="128"/>
                  </a:lnTo>
                  <a:lnTo>
                    <a:pt x="316" y="126"/>
                  </a:lnTo>
                  <a:lnTo>
                    <a:pt x="313" y="126"/>
                  </a:lnTo>
                  <a:lnTo>
                    <a:pt x="307" y="127"/>
                  </a:lnTo>
                  <a:lnTo>
                    <a:pt x="301" y="129"/>
                  </a:lnTo>
                  <a:lnTo>
                    <a:pt x="297" y="134"/>
                  </a:lnTo>
                  <a:lnTo>
                    <a:pt x="293" y="140"/>
                  </a:lnTo>
                  <a:lnTo>
                    <a:pt x="291" y="140"/>
                  </a:lnTo>
                  <a:lnTo>
                    <a:pt x="292" y="134"/>
                  </a:lnTo>
                  <a:lnTo>
                    <a:pt x="294" y="130"/>
                  </a:lnTo>
                  <a:lnTo>
                    <a:pt x="296" y="126"/>
                  </a:lnTo>
                  <a:lnTo>
                    <a:pt x="300" y="123"/>
                  </a:lnTo>
                  <a:lnTo>
                    <a:pt x="303" y="121"/>
                  </a:lnTo>
                  <a:lnTo>
                    <a:pt x="308" y="119"/>
                  </a:lnTo>
                  <a:lnTo>
                    <a:pt x="312" y="118"/>
                  </a:lnTo>
                  <a:lnTo>
                    <a:pt x="316" y="118"/>
                  </a:lnTo>
                  <a:lnTo>
                    <a:pt x="322" y="118"/>
                  </a:lnTo>
                  <a:lnTo>
                    <a:pt x="326" y="119"/>
                  </a:lnTo>
                  <a:lnTo>
                    <a:pt x="330" y="121"/>
                  </a:lnTo>
                  <a:lnTo>
                    <a:pt x="335" y="124"/>
                  </a:lnTo>
                  <a:lnTo>
                    <a:pt x="338" y="126"/>
                  </a:lnTo>
                  <a:lnTo>
                    <a:pt x="340" y="130"/>
                  </a:lnTo>
                  <a:lnTo>
                    <a:pt x="342" y="134"/>
                  </a:lnTo>
                  <a:lnTo>
                    <a:pt x="342" y="138"/>
                  </a:lnTo>
                  <a:lnTo>
                    <a:pt x="341" y="144"/>
                  </a:lnTo>
                  <a:lnTo>
                    <a:pt x="339" y="150"/>
                  </a:lnTo>
                  <a:lnTo>
                    <a:pt x="336" y="155"/>
                  </a:lnTo>
                  <a:lnTo>
                    <a:pt x="332" y="160"/>
                  </a:lnTo>
                  <a:lnTo>
                    <a:pt x="328" y="165"/>
                  </a:lnTo>
                  <a:lnTo>
                    <a:pt x="323" y="170"/>
                  </a:lnTo>
                  <a:lnTo>
                    <a:pt x="316" y="177"/>
                  </a:lnTo>
                  <a:lnTo>
                    <a:pt x="310" y="183"/>
                  </a:lnTo>
                  <a:lnTo>
                    <a:pt x="305" y="187"/>
                  </a:lnTo>
                  <a:lnTo>
                    <a:pt x="303" y="189"/>
                  </a:lnTo>
                  <a:lnTo>
                    <a:pt x="326" y="189"/>
                  </a:lnTo>
                  <a:lnTo>
                    <a:pt x="332" y="189"/>
                  </a:lnTo>
                  <a:lnTo>
                    <a:pt x="336" y="189"/>
                  </a:lnTo>
                  <a:lnTo>
                    <a:pt x="339" y="188"/>
                  </a:lnTo>
                  <a:lnTo>
                    <a:pt x="341" y="187"/>
                  </a:lnTo>
                  <a:lnTo>
                    <a:pt x="343" y="185"/>
                  </a:lnTo>
                  <a:lnTo>
                    <a:pt x="345" y="183"/>
                  </a:lnTo>
                  <a:lnTo>
                    <a:pt x="348" y="183"/>
                  </a:lnTo>
                  <a:close/>
                </a:path>
                <a:path w="494" h="212">
                  <a:moveTo>
                    <a:pt x="459" y="212"/>
                  </a:moveTo>
                  <a:lnTo>
                    <a:pt x="459" y="68"/>
                  </a:lnTo>
                  <a:lnTo>
                    <a:pt x="435" y="84"/>
                  </a:lnTo>
                  <a:lnTo>
                    <a:pt x="464" y="0"/>
                  </a:lnTo>
                  <a:lnTo>
                    <a:pt x="494" y="84"/>
                  </a:lnTo>
                  <a:lnTo>
                    <a:pt x="470" y="68"/>
                  </a:lnTo>
                  <a:lnTo>
                    <a:pt x="470" y="212"/>
                  </a:lnTo>
                  <a:lnTo>
                    <a:pt x="459" y="212"/>
                  </a:lnTo>
                  <a:close/>
                </a:path>
              </a:pathLst>
            </a:custGeom>
            <a:solidFill>
              <a:srgbClr val="000000">
                <a:alpha val="100000"/>
              </a:srgbClr>
            </a:solidFill>
            <a:ln w="0" cap="flat">
              <a:noFill/>
              <a:prstDash val="solid"/>
              <a:miter lim="0"/>
            </a:ln>
          </p:spPr>
          <p:txBody>
            <a:bodyPr rtlCol="0"/>
            <a:lstStyle/>
            <a:p>
              <a:pPr algn="ctr"/>
              <a:endParaRPr lang="zh-CN" altLang="en-US"/>
            </a:p>
          </p:txBody>
        </p:sp>
      </p:grpSp>
      <p:sp>
        <p:nvSpPr>
          <p:cNvPr id="1058" name="textbox 1058"/>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grpSp>
        <p:nvGrpSpPr>
          <p:cNvPr id="8" name="group 8"/>
          <p:cNvGrpSpPr/>
          <p:nvPr/>
        </p:nvGrpSpPr>
        <p:grpSpPr>
          <a:xfrm rot="21600000">
            <a:off x="6553355" y="4036302"/>
            <a:ext cx="1209387" cy="167870"/>
            <a:chOff x="0" y="0"/>
            <a:chExt cx="1209387" cy="167870"/>
          </a:xfrm>
        </p:grpSpPr>
        <p:sp>
          <p:nvSpPr>
            <p:cNvPr id="1060" name="path 1060"/>
            <p:cNvSpPr/>
            <p:nvPr/>
          </p:nvSpPr>
          <p:spPr>
            <a:xfrm>
              <a:off x="0" y="56253"/>
              <a:ext cx="226716" cy="111617"/>
            </a:xfrm>
            <a:custGeom>
              <a:avLst/>
              <a:gdLst/>
              <a:ahLst/>
              <a:cxnLst/>
              <a:rect l="0" t="0" r="0" b="0"/>
              <a:pathLst>
                <a:path w="357" h="175">
                  <a:moveTo>
                    <a:pt x="92" y="116"/>
                  </a:moveTo>
                  <a:lnTo>
                    <a:pt x="82" y="144"/>
                  </a:lnTo>
                  <a:lnTo>
                    <a:pt x="0" y="144"/>
                  </a:lnTo>
                  <a:lnTo>
                    <a:pt x="0" y="139"/>
                  </a:lnTo>
                  <a:lnTo>
                    <a:pt x="8" y="131"/>
                  </a:lnTo>
                  <a:lnTo>
                    <a:pt x="16" y="123"/>
                  </a:lnTo>
                  <a:lnTo>
                    <a:pt x="24" y="116"/>
                  </a:lnTo>
                  <a:lnTo>
                    <a:pt x="30" y="109"/>
                  </a:lnTo>
                  <a:lnTo>
                    <a:pt x="37" y="102"/>
                  </a:lnTo>
                  <a:lnTo>
                    <a:pt x="42" y="96"/>
                  </a:lnTo>
                  <a:lnTo>
                    <a:pt x="47" y="90"/>
                  </a:lnTo>
                  <a:lnTo>
                    <a:pt x="50" y="85"/>
                  </a:lnTo>
                  <a:lnTo>
                    <a:pt x="57" y="74"/>
                  </a:lnTo>
                  <a:lnTo>
                    <a:pt x="62" y="65"/>
                  </a:lnTo>
                  <a:lnTo>
                    <a:pt x="65" y="55"/>
                  </a:lnTo>
                  <a:lnTo>
                    <a:pt x="65" y="46"/>
                  </a:lnTo>
                  <a:lnTo>
                    <a:pt x="65" y="40"/>
                  </a:lnTo>
                  <a:lnTo>
                    <a:pt x="64" y="34"/>
                  </a:lnTo>
                  <a:lnTo>
                    <a:pt x="61" y="28"/>
                  </a:lnTo>
                  <a:lnTo>
                    <a:pt x="57" y="24"/>
                  </a:lnTo>
                  <a:lnTo>
                    <a:pt x="54" y="20"/>
                  </a:lnTo>
                  <a:lnTo>
                    <a:pt x="49" y="17"/>
                  </a:lnTo>
                  <a:lnTo>
                    <a:pt x="43" y="16"/>
                  </a:lnTo>
                  <a:lnTo>
                    <a:pt x="38" y="16"/>
                  </a:lnTo>
                  <a:lnTo>
                    <a:pt x="33" y="16"/>
                  </a:lnTo>
                  <a:lnTo>
                    <a:pt x="28" y="17"/>
                  </a:lnTo>
                  <a:lnTo>
                    <a:pt x="24" y="18"/>
                  </a:lnTo>
                  <a:lnTo>
                    <a:pt x="20" y="22"/>
                  </a:lnTo>
                  <a:lnTo>
                    <a:pt x="15" y="25"/>
                  </a:lnTo>
                  <a:lnTo>
                    <a:pt x="12" y="29"/>
                  </a:lnTo>
                  <a:lnTo>
                    <a:pt x="10" y="34"/>
                  </a:lnTo>
                  <a:lnTo>
                    <a:pt x="7" y="40"/>
                  </a:lnTo>
                  <a:lnTo>
                    <a:pt x="4" y="40"/>
                  </a:lnTo>
                  <a:lnTo>
                    <a:pt x="5" y="30"/>
                  </a:lnTo>
                  <a:lnTo>
                    <a:pt x="8" y="22"/>
                  </a:lnTo>
                  <a:lnTo>
                    <a:pt x="12" y="16"/>
                  </a:lnTo>
                  <a:lnTo>
                    <a:pt x="17" y="10"/>
                  </a:lnTo>
                  <a:lnTo>
                    <a:pt x="23" y="5"/>
                  </a:lnTo>
                  <a:lnTo>
                    <a:pt x="29" y="2"/>
                  </a:lnTo>
                  <a:lnTo>
                    <a:pt x="35" y="0"/>
                  </a:lnTo>
                  <a:lnTo>
                    <a:pt x="43" y="0"/>
                  </a:lnTo>
                  <a:lnTo>
                    <a:pt x="52" y="0"/>
                  </a:lnTo>
                  <a:lnTo>
                    <a:pt x="59" y="2"/>
                  </a:lnTo>
                  <a:lnTo>
                    <a:pt x="66" y="6"/>
                  </a:lnTo>
                  <a:lnTo>
                    <a:pt x="72" y="11"/>
                  </a:lnTo>
                  <a:lnTo>
                    <a:pt x="77" y="16"/>
                  </a:lnTo>
                  <a:lnTo>
                    <a:pt x="80" y="22"/>
                  </a:lnTo>
                  <a:lnTo>
                    <a:pt x="82" y="29"/>
                  </a:lnTo>
                  <a:lnTo>
                    <a:pt x="83" y="36"/>
                  </a:lnTo>
                  <a:lnTo>
                    <a:pt x="83" y="42"/>
                  </a:lnTo>
                  <a:lnTo>
                    <a:pt x="82" y="47"/>
                  </a:lnTo>
                  <a:lnTo>
                    <a:pt x="81" y="52"/>
                  </a:lnTo>
                  <a:lnTo>
                    <a:pt x="79" y="58"/>
                  </a:lnTo>
                  <a:lnTo>
                    <a:pt x="74" y="66"/>
                  </a:lnTo>
                  <a:lnTo>
                    <a:pt x="69" y="75"/>
                  </a:lnTo>
                  <a:lnTo>
                    <a:pt x="62" y="84"/>
                  </a:lnTo>
                  <a:lnTo>
                    <a:pt x="54" y="94"/>
                  </a:lnTo>
                  <a:lnTo>
                    <a:pt x="47" y="100"/>
                  </a:lnTo>
                  <a:lnTo>
                    <a:pt x="42" y="106"/>
                  </a:lnTo>
                  <a:lnTo>
                    <a:pt x="37" y="112"/>
                  </a:lnTo>
                  <a:lnTo>
                    <a:pt x="33" y="116"/>
                  </a:lnTo>
                  <a:lnTo>
                    <a:pt x="29" y="120"/>
                  </a:lnTo>
                  <a:lnTo>
                    <a:pt x="26" y="123"/>
                  </a:lnTo>
                  <a:lnTo>
                    <a:pt x="23" y="126"/>
                  </a:lnTo>
                  <a:lnTo>
                    <a:pt x="22" y="128"/>
                  </a:lnTo>
                  <a:lnTo>
                    <a:pt x="58" y="128"/>
                  </a:lnTo>
                  <a:lnTo>
                    <a:pt x="63" y="128"/>
                  </a:lnTo>
                  <a:lnTo>
                    <a:pt x="68" y="128"/>
                  </a:lnTo>
                  <a:lnTo>
                    <a:pt x="70" y="127"/>
                  </a:lnTo>
                  <a:lnTo>
                    <a:pt x="74" y="127"/>
                  </a:lnTo>
                  <a:lnTo>
                    <a:pt x="78" y="126"/>
                  </a:lnTo>
                  <a:lnTo>
                    <a:pt x="82" y="123"/>
                  </a:lnTo>
                  <a:lnTo>
                    <a:pt x="85" y="120"/>
                  </a:lnTo>
                  <a:lnTo>
                    <a:pt x="88" y="116"/>
                  </a:lnTo>
                  <a:lnTo>
                    <a:pt x="92" y="116"/>
                  </a:lnTo>
                  <a:close/>
                </a:path>
                <a:path w="357" h="175">
                  <a:moveTo>
                    <a:pt x="168" y="66"/>
                  </a:moveTo>
                  <a:lnTo>
                    <a:pt x="234" y="66"/>
                  </a:lnTo>
                  <a:lnTo>
                    <a:pt x="234" y="26"/>
                  </a:lnTo>
                  <a:lnTo>
                    <a:pt x="234" y="20"/>
                  </a:lnTo>
                  <a:lnTo>
                    <a:pt x="234" y="17"/>
                  </a:lnTo>
                  <a:lnTo>
                    <a:pt x="234" y="14"/>
                  </a:lnTo>
                  <a:lnTo>
                    <a:pt x="233" y="11"/>
                  </a:lnTo>
                  <a:lnTo>
                    <a:pt x="231" y="9"/>
                  </a:lnTo>
                  <a:lnTo>
                    <a:pt x="229" y="7"/>
                  </a:lnTo>
                  <a:lnTo>
                    <a:pt x="224" y="4"/>
                  </a:lnTo>
                  <a:lnTo>
                    <a:pt x="219" y="4"/>
                  </a:lnTo>
                  <a:lnTo>
                    <a:pt x="214" y="4"/>
                  </a:lnTo>
                  <a:lnTo>
                    <a:pt x="214" y="0"/>
                  </a:lnTo>
                  <a:lnTo>
                    <a:pt x="276" y="0"/>
                  </a:lnTo>
                  <a:lnTo>
                    <a:pt x="276" y="4"/>
                  </a:lnTo>
                  <a:lnTo>
                    <a:pt x="270" y="4"/>
                  </a:lnTo>
                  <a:lnTo>
                    <a:pt x="265" y="4"/>
                  </a:lnTo>
                  <a:lnTo>
                    <a:pt x="261" y="6"/>
                  </a:lnTo>
                  <a:lnTo>
                    <a:pt x="258" y="9"/>
                  </a:lnTo>
                  <a:lnTo>
                    <a:pt x="256" y="12"/>
                  </a:lnTo>
                  <a:lnTo>
                    <a:pt x="255" y="14"/>
                  </a:lnTo>
                  <a:lnTo>
                    <a:pt x="255" y="17"/>
                  </a:lnTo>
                  <a:lnTo>
                    <a:pt x="254" y="21"/>
                  </a:lnTo>
                  <a:lnTo>
                    <a:pt x="254" y="26"/>
                  </a:lnTo>
                  <a:lnTo>
                    <a:pt x="254" y="118"/>
                  </a:lnTo>
                  <a:lnTo>
                    <a:pt x="254" y="123"/>
                  </a:lnTo>
                  <a:lnTo>
                    <a:pt x="255" y="128"/>
                  </a:lnTo>
                  <a:lnTo>
                    <a:pt x="255" y="131"/>
                  </a:lnTo>
                  <a:lnTo>
                    <a:pt x="256" y="133"/>
                  </a:lnTo>
                  <a:lnTo>
                    <a:pt x="258" y="136"/>
                  </a:lnTo>
                  <a:lnTo>
                    <a:pt x="261" y="138"/>
                  </a:lnTo>
                  <a:lnTo>
                    <a:pt x="265" y="139"/>
                  </a:lnTo>
                  <a:lnTo>
                    <a:pt x="270" y="140"/>
                  </a:lnTo>
                  <a:lnTo>
                    <a:pt x="276" y="140"/>
                  </a:lnTo>
                  <a:lnTo>
                    <a:pt x="276" y="144"/>
                  </a:lnTo>
                  <a:lnTo>
                    <a:pt x="214" y="144"/>
                  </a:lnTo>
                  <a:lnTo>
                    <a:pt x="214" y="140"/>
                  </a:lnTo>
                  <a:lnTo>
                    <a:pt x="219" y="140"/>
                  </a:lnTo>
                  <a:lnTo>
                    <a:pt x="223" y="140"/>
                  </a:lnTo>
                  <a:lnTo>
                    <a:pt x="227" y="139"/>
                  </a:lnTo>
                  <a:lnTo>
                    <a:pt x="230" y="137"/>
                  </a:lnTo>
                  <a:lnTo>
                    <a:pt x="232" y="135"/>
                  </a:lnTo>
                  <a:lnTo>
                    <a:pt x="233" y="132"/>
                  </a:lnTo>
                  <a:lnTo>
                    <a:pt x="234" y="129"/>
                  </a:lnTo>
                  <a:lnTo>
                    <a:pt x="234" y="124"/>
                  </a:lnTo>
                  <a:lnTo>
                    <a:pt x="234" y="118"/>
                  </a:lnTo>
                  <a:lnTo>
                    <a:pt x="234" y="74"/>
                  </a:lnTo>
                  <a:lnTo>
                    <a:pt x="168" y="74"/>
                  </a:lnTo>
                  <a:lnTo>
                    <a:pt x="168" y="118"/>
                  </a:lnTo>
                  <a:lnTo>
                    <a:pt x="168" y="123"/>
                  </a:lnTo>
                  <a:lnTo>
                    <a:pt x="169" y="128"/>
                  </a:lnTo>
                  <a:lnTo>
                    <a:pt x="169" y="131"/>
                  </a:lnTo>
                  <a:lnTo>
                    <a:pt x="170" y="133"/>
                  </a:lnTo>
                  <a:lnTo>
                    <a:pt x="171" y="136"/>
                  </a:lnTo>
                  <a:lnTo>
                    <a:pt x="174" y="138"/>
                  </a:lnTo>
                  <a:lnTo>
                    <a:pt x="179" y="139"/>
                  </a:lnTo>
                  <a:lnTo>
                    <a:pt x="184" y="140"/>
                  </a:lnTo>
                  <a:lnTo>
                    <a:pt x="189" y="140"/>
                  </a:lnTo>
                  <a:lnTo>
                    <a:pt x="189" y="144"/>
                  </a:lnTo>
                  <a:lnTo>
                    <a:pt x="127" y="144"/>
                  </a:lnTo>
                  <a:lnTo>
                    <a:pt x="127" y="140"/>
                  </a:lnTo>
                  <a:lnTo>
                    <a:pt x="132" y="140"/>
                  </a:lnTo>
                  <a:lnTo>
                    <a:pt x="137" y="140"/>
                  </a:lnTo>
                  <a:lnTo>
                    <a:pt x="140" y="139"/>
                  </a:lnTo>
                  <a:lnTo>
                    <a:pt x="143" y="137"/>
                  </a:lnTo>
                  <a:lnTo>
                    <a:pt x="145" y="135"/>
                  </a:lnTo>
                  <a:lnTo>
                    <a:pt x="147" y="132"/>
                  </a:lnTo>
                  <a:lnTo>
                    <a:pt x="147" y="129"/>
                  </a:lnTo>
                  <a:lnTo>
                    <a:pt x="148" y="124"/>
                  </a:lnTo>
                  <a:lnTo>
                    <a:pt x="148" y="118"/>
                  </a:lnTo>
                  <a:lnTo>
                    <a:pt x="148" y="26"/>
                  </a:lnTo>
                  <a:lnTo>
                    <a:pt x="148" y="20"/>
                  </a:lnTo>
                  <a:lnTo>
                    <a:pt x="148" y="17"/>
                  </a:lnTo>
                  <a:lnTo>
                    <a:pt x="147" y="14"/>
                  </a:lnTo>
                  <a:lnTo>
                    <a:pt x="147" y="11"/>
                  </a:lnTo>
                  <a:lnTo>
                    <a:pt x="145" y="9"/>
                  </a:lnTo>
                  <a:lnTo>
                    <a:pt x="142" y="7"/>
                  </a:lnTo>
                  <a:lnTo>
                    <a:pt x="138" y="4"/>
                  </a:lnTo>
                  <a:lnTo>
                    <a:pt x="132" y="4"/>
                  </a:lnTo>
                  <a:lnTo>
                    <a:pt x="127" y="4"/>
                  </a:lnTo>
                  <a:lnTo>
                    <a:pt x="127" y="0"/>
                  </a:lnTo>
                  <a:lnTo>
                    <a:pt x="189" y="0"/>
                  </a:lnTo>
                  <a:lnTo>
                    <a:pt x="189" y="4"/>
                  </a:lnTo>
                  <a:lnTo>
                    <a:pt x="184" y="4"/>
                  </a:lnTo>
                  <a:lnTo>
                    <a:pt x="179" y="4"/>
                  </a:lnTo>
                  <a:lnTo>
                    <a:pt x="174" y="6"/>
                  </a:lnTo>
                  <a:lnTo>
                    <a:pt x="171" y="9"/>
                  </a:lnTo>
                  <a:lnTo>
                    <a:pt x="169" y="12"/>
                  </a:lnTo>
                  <a:lnTo>
                    <a:pt x="169" y="14"/>
                  </a:lnTo>
                  <a:lnTo>
                    <a:pt x="169" y="17"/>
                  </a:lnTo>
                  <a:lnTo>
                    <a:pt x="168" y="21"/>
                  </a:lnTo>
                  <a:lnTo>
                    <a:pt x="168" y="26"/>
                  </a:lnTo>
                  <a:lnTo>
                    <a:pt x="168" y="66"/>
                  </a:lnTo>
                  <a:close/>
                </a:path>
                <a:path w="357" h="175">
                  <a:moveTo>
                    <a:pt x="357" y="160"/>
                  </a:moveTo>
                  <a:lnTo>
                    <a:pt x="350" y="175"/>
                  </a:lnTo>
                  <a:lnTo>
                    <a:pt x="298" y="175"/>
                  </a:lnTo>
                  <a:lnTo>
                    <a:pt x="298" y="174"/>
                  </a:lnTo>
                  <a:lnTo>
                    <a:pt x="308" y="164"/>
                  </a:lnTo>
                  <a:lnTo>
                    <a:pt x="317" y="156"/>
                  </a:lnTo>
                  <a:lnTo>
                    <a:pt x="324" y="148"/>
                  </a:lnTo>
                  <a:lnTo>
                    <a:pt x="330" y="142"/>
                  </a:lnTo>
                  <a:lnTo>
                    <a:pt x="334" y="136"/>
                  </a:lnTo>
                  <a:lnTo>
                    <a:pt x="337" y="131"/>
                  </a:lnTo>
                  <a:lnTo>
                    <a:pt x="339" y="125"/>
                  </a:lnTo>
                  <a:lnTo>
                    <a:pt x="339" y="120"/>
                  </a:lnTo>
                  <a:lnTo>
                    <a:pt x="339" y="116"/>
                  </a:lnTo>
                  <a:lnTo>
                    <a:pt x="338" y="113"/>
                  </a:lnTo>
                  <a:lnTo>
                    <a:pt x="336" y="110"/>
                  </a:lnTo>
                  <a:lnTo>
                    <a:pt x="334" y="107"/>
                  </a:lnTo>
                  <a:lnTo>
                    <a:pt x="329" y="104"/>
                  </a:lnTo>
                  <a:lnTo>
                    <a:pt x="325" y="103"/>
                  </a:lnTo>
                  <a:lnTo>
                    <a:pt x="322" y="102"/>
                  </a:lnTo>
                  <a:lnTo>
                    <a:pt x="316" y="104"/>
                  </a:lnTo>
                  <a:lnTo>
                    <a:pt x="310" y="106"/>
                  </a:lnTo>
                  <a:lnTo>
                    <a:pt x="306" y="110"/>
                  </a:lnTo>
                  <a:lnTo>
                    <a:pt x="302" y="116"/>
                  </a:lnTo>
                  <a:lnTo>
                    <a:pt x="300" y="116"/>
                  </a:lnTo>
                  <a:lnTo>
                    <a:pt x="301" y="111"/>
                  </a:lnTo>
                  <a:lnTo>
                    <a:pt x="303" y="106"/>
                  </a:lnTo>
                  <a:lnTo>
                    <a:pt x="305" y="102"/>
                  </a:lnTo>
                  <a:lnTo>
                    <a:pt x="309" y="99"/>
                  </a:lnTo>
                  <a:lnTo>
                    <a:pt x="312" y="97"/>
                  </a:lnTo>
                  <a:lnTo>
                    <a:pt x="316" y="95"/>
                  </a:lnTo>
                  <a:lnTo>
                    <a:pt x="321" y="94"/>
                  </a:lnTo>
                  <a:lnTo>
                    <a:pt x="325" y="94"/>
                  </a:lnTo>
                  <a:lnTo>
                    <a:pt x="331" y="94"/>
                  </a:lnTo>
                  <a:lnTo>
                    <a:pt x="335" y="95"/>
                  </a:lnTo>
                  <a:lnTo>
                    <a:pt x="339" y="97"/>
                  </a:lnTo>
                  <a:lnTo>
                    <a:pt x="344" y="100"/>
                  </a:lnTo>
                  <a:lnTo>
                    <a:pt x="346" y="103"/>
                  </a:lnTo>
                  <a:lnTo>
                    <a:pt x="349" y="106"/>
                  </a:lnTo>
                  <a:lnTo>
                    <a:pt x="351" y="110"/>
                  </a:lnTo>
                  <a:lnTo>
                    <a:pt x="351" y="114"/>
                  </a:lnTo>
                  <a:lnTo>
                    <a:pt x="350" y="121"/>
                  </a:lnTo>
                  <a:lnTo>
                    <a:pt x="348" y="127"/>
                  </a:lnTo>
                  <a:lnTo>
                    <a:pt x="345" y="132"/>
                  </a:lnTo>
                  <a:lnTo>
                    <a:pt x="341" y="137"/>
                  </a:lnTo>
                  <a:lnTo>
                    <a:pt x="337" y="142"/>
                  </a:lnTo>
                  <a:lnTo>
                    <a:pt x="332" y="147"/>
                  </a:lnTo>
                  <a:lnTo>
                    <a:pt x="324" y="155"/>
                  </a:lnTo>
                  <a:lnTo>
                    <a:pt x="319" y="160"/>
                  </a:lnTo>
                  <a:lnTo>
                    <a:pt x="314" y="164"/>
                  </a:lnTo>
                  <a:lnTo>
                    <a:pt x="311" y="167"/>
                  </a:lnTo>
                  <a:lnTo>
                    <a:pt x="335" y="167"/>
                  </a:lnTo>
                  <a:lnTo>
                    <a:pt x="341" y="166"/>
                  </a:lnTo>
                  <a:lnTo>
                    <a:pt x="345" y="166"/>
                  </a:lnTo>
                  <a:lnTo>
                    <a:pt x="350" y="164"/>
                  </a:lnTo>
                  <a:lnTo>
                    <a:pt x="352" y="163"/>
                  </a:lnTo>
                  <a:lnTo>
                    <a:pt x="354" y="160"/>
                  </a:lnTo>
                  <a:lnTo>
                    <a:pt x="357" y="160"/>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1062" name="path 1062"/>
            <p:cNvSpPr/>
            <p:nvPr/>
          </p:nvSpPr>
          <p:spPr>
            <a:xfrm>
              <a:off x="267807" y="59852"/>
              <a:ext cx="93122" cy="96348"/>
            </a:xfrm>
            <a:custGeom>
              <a:avLst/>
              <a:gdLst/>
              <a:ahLst/>
              <a:cxnLst/>
              <a:rect l="0" t="0" r="0" b="0"/>
              <a:pathLst>
                <a:path w="146" h="151">
                  <a:moveTo>
                    <a:pt x="0" y="76"/>
                  </a:moveTo>
                  <a:lnTo>
                    <a:pt x="146" y="76"/>
                  </a:lnTo>
                  <a:moveTo>
                    <a:pt x="73" y="0"/>
                  </a:moveTo>
                  <a:lnTo>
                    <a:pt x="73" y="151"/>
                  </a:lnTo>
                </a:path>
              </a:pathLst>
            </a:custGeom>
            <a:noFill/>
            <a:ln w="5134" cap="flat">
              <a:solidFill>
                <a:srgbClr val="000000"/>
              </a:solidFill>
              <a:prstDash val="solid"/>
              <a:round/>
            </a:ln>
          </p:spPr>
          <p:txBody>
            <a:bodyPr rtlCol="0"/>
            <a:lstStyle/>
            <a:p>
              <a:pPr algn="ctr"/>
              <a:endParaRPr lang="zh-CN" altLang="en-US"/>
            </a:p>
          </p:txBody>
        </p:sp>
        <p:sp>
          <p:nvSpPr>
            <p:cNvPr id="1064" name="path 1064"/>
            <p:cNvSpPr/>
            <p:nvPr/>
          </p:nvSpPr>
          <p:spPr>
            <a:xfrm>
              <a:off x="399880" y="54761"/>
              <a:ext cx="137855" cy="113108"/>
            </a:xfrm>
            <a:custGeom>
              <a:avLst/>
              <a:gdLst/>
              <a:ahLst/>
              <a:cxnLst/>
              <a:rect l="0" t="0" r="0" b="0"/>
              <a:pathLst>
                <a:path w="217" h="178">
                  <a:moveTo>
                    <a:pt x="70" y="0"/>
                  </a:moveTo>
                  <a:lnTo>
                    <a:pt x="77" y="0"/>
                  </a:lnTo>
                  <a:lnTo>
                    <a:pt x="84" y="0"/>
                  </a:lnTo>
                  <a:lnTo>
                    <a:pt x="90" y="2"/>
                  </a:lnTo>
                  <a:lnTo>
                    <a:pt x="96" y="4"/>
                  </a:lnTo>
                  <a:lnTo>
                    <a:pt x="102" y="8"/>
                  </a:lnTo>
                  <a:lnTo>
                    <a:pt x="108" y="11"/>
                  </a:lnTo>
                  <a:lnTo>
                    <a:pt x="114" y="16"/>
                  </a:lnTo>
                  <a:lnTo>
                    <a:pt x="119" y="20"/>
                  </a:lnTo>
                  <a:lnTo>
                    <a:pt x="124" y="26"/>
                  </a:lnTo>
                  <a:lnTo>
                    <a:pt x="127" y="32"/>
                  </a:lnTo>
                  <a:lnTo>
                    <a:pt x="131" y="38"/>
                  </a:lnTo>
                  <a:lnTo>
                    <a:pt x="134" y="44"/>
                  </a:lnTo>
                  <a:lnTo>
                    <a:pt x="136" y="51"/>
                  </a:lnTo>
                  <a:lnTo>
                    <a:pt x="138" y="58"/>
                  </a:lnTo>
                  <a:lnTo>
                    <a:pt x="139" y="66"/>
                  </a:lnTo>
                  <a:lnTo>
                    <a:pt x="139" y="73"/>
                  </a:lnTo>
                  <a:lnTo>
                    <a:pt x="139" y="81"/>
                  </a:lnTo>
                  <a:lnTo>
                    <a:pt x="138" y="89"/>
                  </a:lnTo>
                  <a:lnTo>
                    <a:pt x="136" y="97"/>
                  </a:lnTo>
                  <a:lnTo>
                    <a:pt x="134" y="103"/>
                  </a:lnTo>
                  <a:lnTo>
                    <a:pt x="131" y="110"/>
                  </a:lnTo>
                  <a:lnTo>
                    <a:pt x="127" y="116"/>
                  </a:lnTo>
                  <a:lnTo>
                    <a:pt x="124" y="122"/>
                  </a:lnTo>
                  <a:lnTo>
                    <a:pt x="119" y="128"/>
                  </a:lnTo>
                  <a:lnTo>
                    <a:pt x="114" y="133"/>
                  </a:lnTo>
                  <a:lnTo>
                    <a:pt x="107" y="137"/>
                  </a:lnTo>
                  <a:lnTo>
                    <a:pt x="102" y="141"/>
                  </a:lnTo>
                  <a:lnTo>
                    <a:pt x="95" y="144"/>
                  </a:lnTo>
                  <a:lnTo>
                    <a:pt x="90" y="147"/>
                  </a:lnTo>
                  <a:lnTo>
                    <a:pt x="83" y="148"/>
                  </a:lnTo>
                  <a:lnTo>
                    <a:pt x="76" y="149"/>
                  </a:lnTo>
                  <a:lnTo>
                    <a:pt x="69" y="149"/>
                  </a:lnTo>
                  <a:lnTo>
                    <a:pt x="62" y="149"/>
                  </a:lnTo>
                  <a:lnTo>
                    <a:pt x="55" y="148"/>
                  </a:lnTo>
                  <a:lnTo>
                    <a:pt x="48" y="147"/>
                  </a:lnTo>
                  <a:lnTo>
                    <a:pt x="42" y="144"/>
                  </a:lnTo>
                  <a:lnTo>
                    <a:pt x="35" y="141"/>
                  </a:lnTo>
                  <a:lnTo>
                    <a:pt x="30" y="138"/>
                  </a:lnTo>
                  <a:lnTo>
                    <a:pt x="24" y="133"/>
                  </a:lnTo>
                  <a:lnTo>
                    <a:pt x="19" y="129"/>
                  </a:lnTo>
                  <a:lnTo>
                    <a:pt x="14" y="123"/>
                  </a:lnTo>
                  <a:lnTo>
                    <a:pt x="11" y="117"/>
                  </a:lnTo>
                  <a:lnTo>
                    <a:pt x="7" y="111"/>
                  </a:lnTo>
                  <a:lnTo>
                    <a:pt x="4" y="104"/>
                  </a:lnTo>
                  <a:lnTo>
                    <a:pt x="2" y="97"/>
                  </a:lnTo>
                  <a:lnTo>
                    <a:pt x="0" y="90"/>
                  </a:lnTo>
                  <a:lnTo>
                    <a:pt x="0" y="82"/>
                  </a:lnTo>
                  <a:lnTo>
                    <a:pt x="0" y="74"/>
                  </a:lnTo>
                  <a:lnTo>
                    <a:pt x="0" y="65"/>
                  </a:lnTo>
                  <a:lnTo>
                    <a:pt x="0" y="57"/>
                  </a:lnTo>
                  <a:lnTo>
                    <a:pt x="2" y="50"/>
                  </a:lnTo>
                  <a:lnTo>
                    <a:pt x="5" y="42"/>
                  </a:lnTo>
                  <a:lnTo>
                    <a:pt x="8" y="36"/>
                  </a:lnTo>
                  <a:lnTo>
                    <a:pt x="12" y="30"/>
                  </a:lnTo>
                  <a:lnTo>
                    <a:pt x="17" y="24"/>
                  </a:lnTo>
                  <a:lnTo>
                    <a:pt x="23" y="18"/>
                  </a:lnTo>
                  <a:lnTo>
                    <a:pt x="33" y="10"/>
                  </a:lnTo>
                  <a:lnTo>
                    <a:pt x="45" y="4"/>
                  </a:lnTo>
                  <a:lnTo>
                    <a:pt x="57" y="0"/>
                  </a:lnTo>
                  <a:lnTo>
                    <a:pt x="70" y="0"/>
                  </a:lnTo>
                  <a:lnTo>
                    <a:pt x="70" y="0"/>
                  </a:lnTo>
                  <a:close/>
                  <a:moveTo>
                    <a:pt x="68" y="7"/>
                  </a:moveTo>
                  <a:lnTo>
                    <a:pt x="59" y="8"/>
                  </a:lnTo>
                  <a:lnTo>
                    <a:pt x="51" y="10"/>
                  </a:lnTo>
                  <a:lnTo>
                    <a:pt x="44" y="15"/>
                  </a:lnTo>
                  <a:lnTo>
                    <a:pt x="38" y="22"/>
                  </a:lnTo>
                  <a:lnTo>
                    <a:pt x="32" y="32"/>
                  </a:lnTo>
                  <a:lnTo>
                    <a:pt x="27" y="43"/>
                  </a:lnTo>
                  <a:lnTo>
                    <a:pt x="24" y="57"/>
                  </a:lnTo>
                  <a:lnTo>
                    <a:pt x="23" y="73"/>
                  </a:lnTo>
                  <a:lnTo>
                    <a:pt x="24" y="90"/>
                  </a:lnTo>
                  <a:lnTo>
                    <a:pt x="27" y="105"/>
                  </a:lnTo>
                  <a:lnTo>
                    <a:pt x="32" y="117"/>
                  </a:lnTo>
                  <a:lnTo>
                    <a:pt x="38" y="127"/>
                  </a:lnTo>
                  <a:lnTo>
                    <a:pt x="45" y="134"/>
                  </a:lnTo>
                  <a:lnTo>
                    <a:pt x="52" y="139"/>
                  </a:lnTo>
                  <a:lnTo>
                    <a:pt x="59" y="141"/>
                  </a:lnTo>
                  <a:lnTo>
                    <a:pt x="69" y="142"/>
                  </a:lnTo>
                  <a:lnTo>
                    <a:pt x="78" y="141"/>
                  </a:lnTo>
                  <a:lnTo>
                    <a:pt x="87" y="138"/>
                  </a:lnTo>
                  <a:lnTo>
                    <a:pt x="95" y="133"/>
                  </a:lnTo>
                  <a:lnTo>
                    <a:pt x="102" y="126"/>
                  </a:lnTo>
                  <a:lnTo>
                    <a:pt x="107" y="117"/>
                  </a:lnTo>
                  <a:lnTo>
                    <a:pt x="112" y="106"/>
                  </a:lnTo>
                  <a:lnTo>
                    <a:pt x="114" y="92"/>
                  </a:lnTo>
                  <a:lnTo>
                    <a:pt x="115" y="76"/>
                  </a:lnTo>
                  <a:lnTo>
                    <a:pt x="114" y="59"/>
                  </a:lnTo>
                  <a:lnTo>
                    <a:pt x="111" y="44"/>
                  </a:lnTo>
                  <a:lnTo>
                    <a:pt x="107" y="32"/>
                  </a:lnTo>
                  <a:lnTo>
                    <a:pt x="100" y="22"/>
                  </a:lnTo>
                  <a:lnTo>
                    <a:pt x="94" y="15"/>
                  </a:lnTo>
                  <a:lnTo>
                    <a:pt x="87" y="10"/>
                  </a:lnTo>
                  <a:lnTo>
                    <a:pt x="78" y="8"/>
                  </a:lnTo>
                  <a:lnTo>
                    <a:pt x="68" y="7"/>
                  </a:lnTo>
                  <a:lnTo>
                    <a:pt x="68" y="7"/>
                  </a:lnTo>
                  <a:close/>
                </a:path>
                <a:path w="217" h="178">
                  <a:moveTo>
                    <a:pt x="217" y="163"/>
                  </a:moveTo>
                  <a:lnTo>
                    <a:pt x="211" y="178"/>
                  </a:lnTo>
                  <a:lnTo>
                    <a:pt x="157" y="178"/>
                  </a:lnTo>
                  <a:lnTo>
                    <a:pt x="157" y="176"/>
                  </a:lnTo>
                  <a:lnTo>
                    <a:pt x="169" y="167"/>
                  </a:lnTo>
                  <a:lnTo>
                    <a:pt x="177" y="158"/>
                  </a:lnTo>
                  <a:lnTo>
                    <a:pt x="184" y="151"/>
                  </a:lnTo>
                  <a:lnTo>
                    <a:pt x="191" y="145"/>
                  </a:lnTo>
                  <a:lnTo>
                    <a:pt x="195" y="139"/>
                  </a:lnTo>
                  <a:lnTo>
                    <a:pt x="197" y="133"/>
                  </a:lnTo>
                  <a:lnTo>
                    <a:pt x="199" y="127"/>
                  </a:lnTo>
                  <a:lnTo>
                    <a:pt x="200" y="122"/>
                  </a:lnTo>
                  <a:lnTo>
                    <a:pt x="199" y="119"/>
                  </a:lnTo>
                  <a:lnTo>
                    <a:pt x="199" y="115"/>
                  </a:lnTo>
                  <a:lnTo>
                    <a:pt x="197" y="113"/>
                  </a:lnTo>
                  <a:lnTo>
                    <a:pt x="195" y="110"/>
                  </a:lnTo>
                  <a:lnTo>
                    <a:pt x="189" y="106"/>
                  </a:lnTo>
                  <a:lnTo>
                    <a:pt x="186" y="105"/>
                  </a:lnTo>
                  <a:lnTo>
                    <a:pt x="182" y="105"/>
                  </a:lnTo>
                  <a:lnTo>
                    <a:pt x="176" y="106"/>
                  </a:lnTo>
                  <a:lnTo>
                    <a:pt x="170" y="108"/>
                  </a:lnTo>
                  <a:lnTo>
                    <a:pt x="166" y="113"/>
                  </a:lnTo>
                  <a:lnTo>
                    <a:pt x="162" y="119"/>
                  </a:lnTo>
                  <a:lnTo>
                    <a:pt x="160" y="119"/>
                  </a:lnTo>
                  <a:lnTo>
                    <a:pt x="161" y="113"/>
                  </a:lnTo>
                  <a:lnTo>
                    <a:pt x="163" y="109"/>
                  </a:lnTo>
                  <a:lnTo>
                    <a:pt x="166" y="105"/>
                  </a:lnTo>
                  <a:lnTo>
                    <a:pt x="169" y="102"/>
                  </a:lnTo>
                  <a:lnTo>
                    <a:pt x="172" y="99"/>
                  </a:lnTo>
                  <a:lnTo>
                    <a:pt x="176" y="97"/>
                  </a:lnTo>
                  <a:lnTo>
                    <a:pt x="181" y="96"/>
                  </a:lnTo>
                  <a:lnTo>
                    <a:pt x="186" y="96"/>
                  </a:lnTo>
                  <a:lnTo>
                    <a:pt x="191" y="96"/>
                  </a:lnTo>
                  <a:lnTo>
                    <a:pt x="196" y="97"/>
                  </a:lnTo>
                  <a:lnTo>
                    <a:pt x="200" y="99"/>
                  </a:lnTo>
                  <a:lnTo>
                    <a:pt x="204" y="102"/>
                  </a:lnTo>
                  <a:lnTo>
                    <a:pt x="207" y="105"/>
                  </a:lnTo>
                  <a:lnTo>
                    <a:pt x="209" y="109"/>
                  </a:lnTo>
                  <a:lnTo>
                    <a:pt x="211" y="113"/>
                  </a:lnTo>
                  <a:lnTo>
                    <a:pt x="211" y="117"/>
                  </a:lnTo>
                  <a:lnTo>
                    <a:pt x="210" y="123"/>
                  </a:lnTo>
                  <a:lnTo>
                    <a:pt x="208" y="129"/>
                  </a:lnTo>
                  <a:lnTo>
                    <a:pt x="205" y="134"/>
                  </a:lnTo>
                  <a:lnTo>
                    <a:pt x="202" y="139"/>
                  </a:lnTo>
                  <a:lnTo>
                    <a:pt x="197" y="144"/>
                  </a:lnTo>
                  <a:lnTo>
                    <a:pt x="192" y="149"/>
                  </a:lnTo>
                  <a:lnTo>
                    <a:pt x="184" y="157"/>
                  </a:lnTo>
                  <a:lnTo>
                    <a:pt x="179" y="163"/>
                  </a:lnTo>
                  <a:lnTo>
                    <a:pt x="174" y="167"/>
                  </a:lnTo>
                  <a:lnTo>
                    <a:pt x="172" y="169"/>
                  </a:lnTo>
                  <a:lnTo>
                    <a:pt x="195" y="169"/>
                  </a:lnTo>
                  <a:lnTo>
                    <a:pt x="201" y="169"/>
                  </a:lnTo>
                  <a:lnTo>
                    <a:pt x="205" y="169"/>
                  </a:lnTo>
                  <a:lnTo>
                    <a:pt x="210" y="167"/>
                  </a:lnTo>
                  <a:lnTo>
                    <a:pt x="212" y="165"/>
                  </a:lnTo>
                  <a:lnTo>
                    <a:pt x="214" y="163"/>
                  </a:lnTo>
                  <a:lnTo>
                    <a:pt x="217" y="163"/>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1066" name="path 1066"/>
            <p:cNvSpPr/>
            <p:nvPr/>
          </p:nvSpPr>
          <p:spPr>
            <a:xfrm>
              <a:off x="592518" y="89617"/>
              <a:ext cx="245896" cy="36812"/>
            </a:xfrm>
            <a:custGeom>
              <a:avLst/>
              <a:gdLst/>
              <a:ahLst/>
              <a:cxnLst/>
              <a:rect l="0" t="0" r="0" b="0"/>
              <a:pathLst>
                <a:path w="387" h="57">
                  <a:moveTo>
                    <a:pt x="0" y="4"/>
                  </a:moveTo>
                  <a:lnTo>
                    <a:pt x="387" y="4"/>
                  </a:lnTo>
                  <a:moveTo>
                    <a:pt x="0" y="53"/>
                  </a:moveTo>
                  <a:lnTo>
                    <a:pt x="387" y="53"/>
                  </a:lnTo>
                </a:path>
              </a:pathLst>
            </a:custGeom>
            <a:noFill/>
            <a:ln w="5134" cap="flat">
              <a:solidFill>
                <a:srgbClr val="000000"/>
              </a:solidFill>
              <a:prstDash val="solid"/>
              <a:round/>
            </a:ln>
          </p:spPr>
          <p:txBody>
            <a:bodyPr rtlCol="0"/>
            <a:lstStyle/>
            <a:p>
              <a:pPr algn="ctr"/>
              <a:endParaRPr lang="zh-CN" altLang="en-US"/>
            </a:p>
          </p:txBody>
        </p:sp>
        <p:sp>
          <p:nvSpPr>
            <p:cNvPr id="1068" name="path 1068"/>
            <p:cNvSpPr/>
            <p:nvPr/>
          </p:nvSpPr>
          <p:spPr>
            <a:xfrm>
              <a:off x="643035" y="0"/>
              <a:ext cx="566352" cy="167870"/>
            </a:xfrm>
            <a:custGeom>
              <a:avLst/>
              <a:gdLst/>
              <a:ahLst/>
              <a:cxnLst/>
              <a:rect l="0" t="0" r="0" b="0"/>
              <a:pathLst>
                <a:path w="891" h="264">
                  <a:moveTo>
                    <a:pt x="55" y="18"/>
                  </a:moveTo>
                  <a:lnTo>
                    <a:pt x="62" y="18"/>
                  </a:lnTo>
                  <a:lnTo>
                    <a:pt x="67" y="17"/>
                  </a:lnTo>
                  <a:lnTo>
                    <a:pt x="72" y="16"/>
                  </a:lnTo>
                  <a:lnTo>
                    <a:pt x="76" y="14"/>
                  </a:lnTo>
                  <a:lnTo>
                    <a:pt x="79" y="14"/>
                  </a:lnTo>
                  <a:lnTo>
                    <a:pt x="82" y="14"/>
                  </a:lnTo>
                  <a:lnTo>
                    <a:pt x="85" y="14"/>
                  </a:lnTo>
                  <a:lnTo>
                    <a:pt x="87" y="15"/>
                  </a:lnTo>
                  <a:lnTo>
                    <a:pt x="88" y="16"/>
                  </a:lnTo>
                  <a:lnTo>
                    <a:pt x="88" y="17"/>
                  </a:lnTo>
                  <a:lnTo>
                    <a:pt x="88" y="17"/>
                  </a:lnTo>
                  <a:lnTo>
                    <a:pt x="87" y="18"/>
                  </a:lnTo>
                  <a:lnTo>
                    <a:pt x="86" y="19"/>
                  </a:lnTo>
                  <a:lnTo>
                    <a:pt x="83" y="20"/>
                  </a:lnTo>
                  <a:lnTo>
                    <a:pt x="80" y="20"/>
                  </a:lnTo>
                  <a:lnTo>
                    <a:pt x="77" y="21"/>
                  </a:lnTo>
                  <a:lnTo>
                    <a:pt x="70" y="22"/>
                  </a:lnTo>
                  <a:lnTo>
                    <a:pt x="64" y="23"/>
                  </a:lnTo>
                  <a:lnTo>
                    <a:pt x="58" y="23"/>
                  </a:lnTo>
                  <a:lnTo>
                    <a:pt x="55" y="22"/>
                  </a:lnTo>
                  <a:lnTo>
                    <a:pt x="54" y="40"/>
                  </a:lnTo>
                  <a:lnTo>
                    <a:pt x="59" y="40"/>
                  </a:lnTo>
                  <a:lnTo>
                    <a:pt x="63" y="39"/>
                  </a:lnTo>
                  <a:lnTo>
                    <a:pt x="66" y="38"/>
                  </a:lnTo>
                  <a:lnTo>
                    <a:pt x="68" y="38"/>
                  </a:lnTo>
                  <a:lnTo>
                    <a:pt x="72" y="37"/>
                  </a:lnTo>
                  <a:lnTo>
                    <a:pt x="77" y="38"/>
                  </a:lnTo>
                  <a:lnTo>
                    <a:pt x="82" y="40"/>
                  </a:lnTo>
                  <a:lnTo>
                    <a:pt x="86" y="42"/>
                  </a:lnTo>
                  <a:lnTo>
                    <a:pt x="87" y="43"/>
                  </a:lnTo>
                  <a:lnTo>
                    <a:pt x="88" y="44"/>
                  </a:lnTo>
                  <a:lnTo>
                    <a:pt x="88" y="46"/>
                  </a:lnTo>
                  <a:lnTo>
                    <a:pt x="87" y="46"/>
                  </a:lnTo>
                  <a:lnTo>
                    <a:pt x="82" y="50"/>
                  </a:lnTo>
                  <a:lnTo>
                    <a:pt x="80" y="52"/>
                  </a:lnTo>
                  <a:lnTo>
                    <a:pt x="80" y="54"/>
                  </a:lnTo>
                  <a:lnTo>
                    <a:pt x="78" y="56"/>
                  </a:lnTo>
                  <a:lnTo>
                    <a:pt x="76" y="60"/>
                  </a:lnTo>
                  <a:lnTo>
                    <a:pt x="78" y="62"/>
                  </a:lnTo>
                  <a:lnTo>
                    <a:pt x="79" y="64"/>
                  </a:lnTo>
                  <a:lnTo>
                    <a:pt x="78" y="65"/>
                  </a:lnTo>
                  <a:lnTo>
                    <a:pt x="77" y="65"/>
                  </a:lnTo>
                  <a:lnTo>
                    <a:pt x="75" y="65"/>
                  </a:lnTo>
                  <a:lnTo>
                    <a:pt x="72" y="65"/>
                  </a:lnTo>
                  <a:lnTo>
                    <a:pt x="68" y="66"/>
                  </a:lnTo>
                  <a:lnTo>
                    <a:pt x="63" y="66"/>
                  </a:lnTo>
                  <a:lnTo>
                    <a:pt x="57" y="66"/>
                  </a:lnTo>
                  <a:lnTo>
                    <a:pt x="51" y="67"/>
                  </a:lnTo>
                  <a:lnTo>
                    <a:pt x="43" y="68"/>
                  </a:lnTo>
                  <a:lnTo>
                    <a:pt x="35" y="68"/>
                  </a:lnTo>
                  <a:lnTo>
                    <a:pt x="34" y="71"/>
                  </a:lnTo>
                  <a:lnTo>
                    <a:pt x="32" y="71"/>
                  </a:lnTo>
                  <a:lnTo>
                    <a:pt x="31" y="70"/>
                  </a:lnTo>
                  <a:lnTo>
                    <a:pt x="29" y="66"/>
                  </a:lnTo>
                  <a:lnTo>
                    <a:pt x="28" y="62"/>
                  </a:lnTo>
                  <a:lnTo>
                    <a:pt x="26" y="56"/>
                  </a:lnTo>
                  <a:lnTo>
                    <a:pt x="24" y="49"/>
                  </a:lnTo>
                  <a:lnTo>
                    <a:pt x="22" y="44"/>
                  </a:lnTo>
                  <a:lnTo>
                    <a:pt x="21" y="43"/>
                  </a:lnTo>
                  <a:lnTo>
                    <a:pt x="21" y="42"/>
                  </a:lnTo>
                  <a:lnTo>
                    <a:pt x="22" y="42"/>
                  </a:lnTo>
                  <a:lnTo>
                    <a:pt x="23" y="42"/>
                  </a:lnTo>
                  <a:lnTo>
                    <a:pt x="26" y="42"/>
                  </a:lnTo>
                  <a:lnTo>
                    <a:pt x="28" y="42"/>
                  </a:lnTo>
                  <a:lnTo>
                    <a:pt x="31" y="42"/>
                  </a:lnTo>
                  <a:lnTo>
                    <a:pt x="34" y="42"/>
                  </a:lnTo>
                  <a:lnTo>
                    <a:pt x="37" y="42"/>
                  </a:lnTo>
                  <a:lnTo>
                    <a:pt x="40" y="42"/>
                  </a:lnTo>
                  <a:lnTo>
                    <a:pt x="47" y="40"/>
                  </a:lnTo>
                  <a:lnTo>
                    <a:pt x="47" y="32"/>
                  </a:lnTo>
                  <a:lnTo>
                    <a:pt x="47" y="24"/>
                  </a:lnTo>
                  <a:lnTo>
                    <a:pt x="47" y="17"/>
                  </a:lnTo>
                  <a:lnTo>
                    <a:pt x="47" y="13"/>
                  </a:lnTo>
                  <a:lnTo>
                    <a:pt x="46" y="7"/>
                  </a:lnTo>
                  <a:lnTo>
                    <a:pt x="43" y="3"/>
                  </a:lnTo>
                  <a:lnTo>
                    <a:pt x="43" y="1"/>
                  </a:lnTo>
                  <a:lnTo>
                    <a:pt x="43" y="0"/>
                  </a:lnTo>
                  <a:lnTo>
                    <a:pt x="44" y="0"/>
                  </a:lnTo>
                  <a:lnTo>
                    <a:pt x="46" y="0"/>
                  </a:lnTo>
                  <a:lnTo>
                    <a:pt x="51" y="0"/>
                  </a:lnTo>
                  <a:lnTo>
                    <a:pt x="55" y="1"/>
                  </a:lnTo>
                  <a:lnTo>
                    <a:pt x="56" y="3"/>
                  </a:lnTo>
                  <a:lnTo>
                    <a:pt x="57" y="3"/>
                  </a:lnTo>
                  <a:lnTo>
                    <a:pt x="57" y="4"/>
                  </a:lnTo>
                  <a:lnTo>
                    <a:pt x="57" y="6"/>
                  </a:lnTo>
                  <a:lnTo>
                    <a:pt x="56" y="8"/>
                  </a:lnTo>
                  <a:lnTo>
                    <a:pt x="56" y="10"/>
                  </a:lnTo>
                  <a:lnTo>
                    <a:pt x="56" y="14"/>
                  </a:lnTo>
                  <a:lnTo>
                    <a:pt x="55" y="18"/>
                  </a:lnTo>
                  <a:lnTo>
                    <a:pt x="55" y="18"/>
                  </a:lnTo>
                  <a:close/>
                  <a:moveTo>
                    <a:pt x="34" y="55"/>
                  </a:moveTo>
                  <a:lnTo>
                    <a:pt x="35" y="65"/>
                  </a:lnTo>
                  <a:lnTo>
                    <a:pt x="40" y="64"/>
                  </a:lnTo>
                  <a:lnTo>
                    <a:pt x="48" y="63"/>
                  </a:lnTo>
                  <a:lnTo>
                    <a:pt x="57" y="62"/>
                  </a:lnTo>
                  <a:lnTo>
                    <a:pt x="68" y="61"/>
                  </a:lnTo>
                  <a:lnTo>
                    <a:pt x="69" y="57"/>
                  </a:lnTo>
                  <a:lnTo>
                    <a:pt x="70" y="53"/>
                  </a:lnTo>
                  <a:lnTo>
                    <a:pt x="70" y="50"/>
                  </a:lnTo>
                  <a:lnTo>
                    <a:pt x="71" y="48"/>
                  </a:lnTo>
                  <a:lnTo>
                    <a:pt x="70" y="44"/>
                  </a:lnTo>
                  <a:lnTo>
                    <a:pt x="68" y="43"/>
                  </a:lnTo>
                  <a:lnTo>
                    <a:pt x="66" y="43"/>
                  </a:lnTo>
                  <a:lnTo>
                    <a:pt x="62" y="43"/>
                  </a:lnTo>
                  <a:lnTo>
                    <a:pt x="57" y="44"/>
                  </a:lnTo>
                  <a:lnTo>
                    <a:pt x="52" y="44"/>
                  </a:lnTo>
                  <a:lnTo>
                    <a:pt x="33" y="47"/>
                  </a:lnTo>
                  <a:lnTo>
                    <a:pt x="34" y="55"/>
                  </a:lnTo>
                  <a:close/>
                  <a:moveTo>
                    <a:pt x="89" y="74"/>
                  </a:moveTo>
                  <a:lnTo>
                    <a:pt x="93" y="76"/>
                  </a:lnTo>
                  <a:lnTo>
                    <a:pt x="98" y="78"/>
                  </a:lnTo>
                  <a:lnTo>
                    <a:pt x="101" y="80"/>
                  </a:lnTo>
                  <a:lnTo>
                    <a:pt x="103" y="82"/>
                  </a:lnTo>
                  <a:lnTo>
                    <a:pt x="105" y="85"/>
                  </a:lnTo>
                  <a:lnTo>
                    <a:pt x="107" y="88"/>
                  </a:lnTo>
                  <a:lnTo>
                    <a:pt x="107" y="90"/>
                  </a:lnTo>
                  <a:lnTo>
                    <a:pt x="107" y="92"/>
                  </a:lnTo>
                  <a:lnTo>
                    <a:pt x="105" y="95"/>
                  </a:lnTo>
                  <a:lnTo>
                    <a:pt x="104" y="96"/>
                  </a:lnTo>
                  <a:lnTo>
                    <a:pt x="102" y="95"/>
                  </a:lnTo>
                  <a:lnTo>
                    <a:pt x="100" y="93"/>
                  </a:lnTo>
                  <a:lnTo>
                    <a:pt x="93" y="87"/>
                  </a:lnTo>
                  <a:lnTo>
                    <a:pt x="85" y="78"/>
                  </a:lnTo>
                  <a:lnTo>
                    <a:pt x="83" y="76"/>
                  </a:lnTo>
                  <a:lnTo>
                    <a:pt x="82" y="74"/>
                  </a:lnTo>
                  <a:lnTo>
                    <a:pt x="81" y="73"/>
                  </a:lnTo>
                  <a:lnTo>
                    <a:pt x="81" y="73"/>
                  </a:lnTo>
                  <a:lnTo>
                    <a:pt x="82" y="72"/>
                  </a:lnTo>
                  <a:lnTo>
                    <a:pt x="83" y="72"/>
                  </a:lnTo>
                  <a:lnTo>
                    <a:pt x="86" y="73"/>
                  </a:lnTo>
                  <a:lnTo>
                    <a:pt x="89" y="74"/>
                  </a:lnTo>
                  <a:lnTo>
                    <a:pt x="89" y="74"/>
                  </a:lnTo>
                  <a:close/>
                  <a:moveTo>
                    <a:pt x="8" y="79"/>
                  </a:moveTo>
                  <a:lnTo>
                    <a:pt x="9" y="77"/>
                  </a:lnTo>
                  <a:lnTo>
                    <a:pt x="10" y="75"/>
                  </a:lnTo>
                  <a:lnTo>
                    <a:pt x="11" y="74"/>
                  </a:lnTo>
                  <a:lnTo>
                    <a:pt x="11" y="74"/>
                  </a:lnTo>
                  <a:lnTo>
                    <a:pt x="12" y="74"/>
                  </a:lnTo>
                  <a:lnTo>
                    <a:pt x="12" y="75"/>
                  </a:lnTo>
                  <a:lnTo>
                    <a:pt x="12" y="77"/>
                  </a:lnTo>
                  <a:lnTo>
                    <a:pt x="13" y="79"/>
                  </a:lnTo>
                  <a:lnTo>
                    <a:pt x="13" y="84"/>
                  </a:lnTo>
                  <a:lnTo>
                    <a:pt x="12" y="89"/>
                  </a:lnTo>
                  <a:lnTo>
                    <a:pt x="11" y="93"/>
                  </a:lnTo>
                  <a:lnTo>
                    <a:pt x="8" y="97"/>
                  </a:lnTo>
                  <a:lnTo>
                    <a:pt x="5" y="100"/>
                  </a:lnTo>
                  <a:lnTo>
                    <a:pt x="3" y="102"/>
                  </a:lnTo>
                  <a:lnTo>
                    <a:pt x="1" y="102"/>
                  </a:lnTo>
                  <a:lnTo>
                    <a:pt x="0" y="100"/>
                  </a:lnTo>
                  <a:lnTo>
                    <a:pt x="0" y="96"/>
                  </a:lnTo>
                  <a:lnTo>
                    <a:pt x="0" y="92"/>
                  </a:lnTo>
                  <a:lnTo>
                    <a:pt x="1" y="90"/>
                  </a:lnTo>
                  <a:lnTo>
                    <a:pt x="3" y="87"/>
                  </a:lnTo>
                  <a:lnTo>
                    <a:pt x="5" y="83"/>
                  </a:lnTo>
                  <a:lnTo>
                    <a:pt x="8" y="79"/>
                  </a:lnTo>
                  <a:lnTo>
                    <a:pt x="8" y="79"/>
                  </a:lnTo>
                  <a:close/>
                  <a:moveTo>
                    <a:pt x="68" y="81"/>
                  </a:moveTo>
                  <a:lnTo>
                    <a:pt x="70" y="82"/>
                  </a:lnTo>
                  <a:lnTo>
                    <a:pt x="71" y="84"/>
                  </a:lnTo>
                  <a:lnTo>
                    <a:pt x="71" y="87"/>
                  </a:lnTo>
                  <a:lnTo>
                    <a:pt x="70" y="89"/>
                  </a:lnTo>
                  <a:lnTo>
                    <a:pt x="70" y="91"/>
                  </a:lnTo>
                  <a:lnTo>
                    <a:pt x="69" y="92"/>
                  </a:lnTo>
                  <a:lnTo>
                    <a:pt x="67" y="92"/>
                  </a:lnTo>
                  <a:lnTo>
                    <a:pt x="66" y="91"/>
                  </a:lnTo>
                  <a:lnTo>
                    <a:pt x="60" y="84"/>
                  </a:lnTo>
                  <a:lnTo>
                    <a:pt x="56" y="78"/>
                  </a:lnTo>
                  <a:lnTo>
                    <a:pt x="56" y="76"/>
                  </a:lnTo>
                  <a:lnTo>
                    <a:pt x="56" y="75"/>
                  </a:lnTo>
                  <a:lnTo>
                    <a:pt x="57" y="74"/>
                  </a:lnTo>
                  <a:lnTo>
                    <a:pt x="59" y="75"/>
                  </a:lnTo>
                  <a:lnTo>
                    <a:pt x="65" y="77"/>
                  </a:lnTo>
                  <a:lnTo>
                    <a:pt x="68" y="81"/>
                  </a:lnTo>
                  <a:lnTo>
                    <a:pt x="68" y="81"/>
                  </a:lnTo>
                  <a:close/>
                  <a:moveTo>
                    <a:pt x="34" y="88"/>
                  </a:moveTo>
                  <a:lnTo>
                    <a:pt x="31" y="82"/>
                  </a:lnTo>
                  <a:lnTo>
                    <a:pt x="30" y="78"/>
                  </a:lnTo>
                  <a:lnTo>
                    <a:pt x="30" y="78"/>
                  </a:lnTo>
                  <a:lnTo>
                    <a:pt x="31" y="78"/>
                  </a:lnTo>
                  <a:lnTo>
                    <a:pt x="33" y="78"/>
                  </a:lnTo>
                  <a:lnTo>
                    <a:pt x="35" y="78"/>
                  </a:lnTo>
                  <a:lnTo>
                    <a:pt x="40" y="81"/>
                  </a:lnTo>
                  <a:lnTo>
                    <a:pt x="42" y="85"/>
                  </a:lnTo>
                  <a:lnTo>
                    <a:pt x="43" y="88"/>
                  </a:lnTo>
                  <a:lnTo>
                    <a:pt x="43" y="90"/>
                  </a:lnTo>
                  <a:lnTo>
                    <a:pt x="42" y="91"/>
                  </a:lnTo>
                  <a:lnTo>
                    <a:pt x="41" y="93"/>
                  </a:lnTo>
                  <a:lnTo>
                    <a:pt x="39" y="94"/>
                  </a:lnTo>
                  <a:lnTo>
                    <a:pt x="37" y="94"/>
                  </a:lnTo>
                  <a:lnTo>
                    <a:pt x="35" y="91"/>
                  </a:lnTo>
                  <a:lnTo>
                    <a:pt x="34" y="88"/>
                  </a:lnTo>
                  <a:lnTo>
                    <a:pt x="34" y="88"/>
                  </a:lnTo>
                  <a:close/>
                </a:path>
                <a:path w="891" h="264">
                  <a:moveTo>
                    <a:pt x="215" y="32"/>
                  </a:moveTo>
                  <a:lnTo>
                    <a:pt x="219" y="32"/>
                  </a:lnTo>
                  <a:lnTo>
                    <a:pt x="224" y="30"/>
                  </a:lnTo>
                  <a:lnTo>
                    <a:pt x="229" y="30"/>
                  </a:lnTo>
                  <a:lnTo>
                    <a:pt x="232" y="31"/>
                  </a:lnTo>
                  <a:lnTo>
                    <a:pt x="234" y="32"/>
                  </a:lnTo>
                  <a:lnTo>
                    <a:pt x="234" y="33"/>
                  </a:lnTo>
                  <a:lnTo>
                    <a:pt x="234" y="34"/>
                  </a:lnTo>
                  <a:lnTo>
                    <a:pt x="232" y="34"/>
                  </a:lnTo>
                  <a:lnTo>
                    <a:pt x="224" y="36"/>
                  </a:lnTo>
                  <a:lnTo>
                    <a:pt x="220" y="37"/>
                  </a:lnTo>
                  <a:lnTo>
                    <a:pt x="215" y="38"/>
                  </a:lnTo>
                  <a:lnTo>
                    <a:pt x="220" y="45"/>
                  </a:lnTo>
                  <a:lnTo>
                    <a:pt x="225" y="51"/>
                  </a:lnTo>
                  <a:lnTo>
                    <a:pt x="229" y="56"/>
                  </a:lnTo>
                  <a:lnTo>
                    <a:pt x="233" y="59"/>
                  </a:lnTo>
                  <a:lnTo>
                    <a:pt x="240" y="64"/>
                  </a:lnTo>
                  <a:lnTo>
                    <a:pt x="245" y="67"/>
                  </a:lnTo>
                  <a:lnTo>
                    <a:pt x="247" y="68"/>
                  </a:lnTo>
                  <a:lnTo>
                    <a:pt x="248" y="69"/>
                  </a:lnTo>
                  <a:lnTo>
                    <a:pt x="248" y="70"/>
                  </a:lnTo>
                  <a:lnTo>
                    <a:pt x="246" y="70"/>
                  </a:lnTo>
                  <a:lnTo>
                    <a:pt x="242" y="70"/>
                  </a:lnTo>
                  <a:lnTo>
                    <a:pt x="236" y="70"/>
                  </a:lnTo>
                  <a:lnTo>
                    <a:pt x="231" y="69"/>
                  </a:lnTo>
                  <a:lnTo>
                    <a:pt x="228" y="66"/>
                  </a:lnTo>
                  <a:lnTo>
                    <a:pt x="225" y="62"/>
                  </a:lnTo>
                  <a:lnTo>
                    <a:pt x="222" y="57"/>
                  </a:lnTo>
                  <a:lnTo>
                    <a:pt x="218" y="50"/>
                  </a:lnTo>
                  <a:lnTo>
                    <a:pt x="214" y="42"/>
                  </a:lnTo>
                  <a:lnTo>
                    <a:pt x="211" y="52"/>
                  </a:lnTo>
                  <a:lnTo>
                    <a:pt x="205" y="60"/>
                  </a:lnTo>
                  <a:lnTo>
                    <a:pt x="199" y="66"/>
                  </a:lnTo>
                  <a:lnTo>
                    <a:pt x="190" y="71"/>
                  </a:lnTo>
                  <a:lnTo>
                    <a:pt x="187" y="72"/>
                  </a:lnTo>
                  <a:lnTo>
                    <a:pt x="186" y="72"/>
                  </a:lnTo>
                  <a:lnTo>
                    <a:pt x="187" y="71"/>
                  </a:lnTo>
                  <a:lnTo>
                    <a:pt x="189" y="69"/>
                  </a:lnTo>
                  <a:lnTo>
                    <a:pt x="196" y="64"/>
                  </a:lnTo>
                  <a:lnTo>
                    <a:pt x="202" y="57"/>
                  </a:lnTo>
                  <a:lnTo>
                    <a:pt x="207" y="49"/>
                  </a:lnTo>
                  <a:lnTo>
                    <a:pt x="209" y="39"/>
                  </a:lnTo>
                  <a:lnTo>
                    <a:pt x="204" y="40"/>
                  </a:lnTo>
                  <a:lnTo>
                    <a:pt x="199" y="38"/>
                  </a:lnTo>
                  <a:lnTo>
                    <a:pt x="195" y="44"/>
                  </a:lnTo>
                  <a:lnTo>
                    <a:pt x="190" y="52"/>
                  </a:lnTo>
                  <a:lnTo>
                    <a:pt x="183" y="61"/>
                  </a:lnTo>
                  <a:lnTo>
                    <a:pt x="173" y="68"/>
                  </a:lnTo>
                  <a:lnTo>
                    <a:pt x="169" y="70"/>
                  </a:lnTo>
                  <a:lnTo>
                    <a:pt x="167" y="70"/>
                  </a:lnTo>
                  <a:lnTo>
                    <a:pt x="168" y="70"/>
                  </a:lnTo>
                  <a:lnTo>
                    <a:pt x="170" y="67"/>
                  </a:lnTo>
                  <a:lnTo>
                    <a:pt x="177" y="61"/>
                  </a:lnTo>
                  <a:lnTo>
                    <a:pt x="183" y="54"/>
                  </a:lnTo>
                  <a:lnTo>
                    <a:pt x="189" y="46"/>
                  </a:lnTo>
                  <a:lnTo>
                    <a:pt x="192" y="38"/>
                  </a:lnTo>
                  <a:lnTo>
                    <a:pt x="193" y="35"/>
                  </a:lnTo>
                  <a:lnTo>
                    <a:pt x="194" y="32"/>
                  </a:lnTo>
                  <a:lnTo>
                    <a:pt x="194" y="30"/>
                  </a:lnTo>
                  <a:lnTo>
                    <a:pt x="195" y="28"/>
                  </a:lnTo>
                  <a:lnTo>
                    <a:pt x="194" y="27"/>
                  </a:lnTo>
                  <a:lnTo>
                    <a:pt x="192" y="26"/>
                  </a:lnTo>
                  <a:lnTo>
                    <a:pt x="187" y="28"/>
                  </a:lnTo>
                  <a:lnTo>
                    <a:pt x="185" y="28"/>
                  </a:lnTo>
                  <a:lnTo>
                    <a:pt x="182" y="26"/>
                  </a:lnTo>
                  <a:lnTo>
                    <a:pt x="180" y="30"/>
                  </a:lnTo>
                  <a:lnTo>
                    <a:pt x="179" y="34"/>
                  </a:lnTo>
                  <a:lnTo>
                    <a:pt x="183" y="35"/>
                  </a:lnTo>
                  <a:lnTo>
                    <a:pt x="186" y="36"/>
                  </a:lnTo>
                  <a:lnTo>
                    <a:pt x="188" y="38"/>
                  </a:lnTo>
                  <a:lnTo>
                    <a:pt x="188" y="41"/>
                  </a:lnTo>
                  <a:lnTo>
                    <a:pt x="187" y="42"/>
                  </a:lnTo>
                  <a:lnTo>
                    <a:pt x="187" y="43"/>
                  </a:lnTo>
                  <a:lnTo>
                    <a:pt x="185" y="42"/>
                  </a:lnTo>
                  <a:lnTo>
                    <a:pt x="184" y="42"/>
                  </a:lnTo>
                  <a:lnTo>
                    <a:pt x="177" y="36"/>
                  </a:lnTo>
                  <a:lnTo>
                    <a:pt x="172" y="44"/>
                  </a:lnTo>
                  <a:lnTo>
                    <a:pt x="175" y="46"/>
                  </a:lnTo>
                  <a:lnTo>
                    <a:pt x="179" y="48"/>
                  </a:lnTo>
                  <a:lnTo>
                    <a:pt x="180" y="49"/>
                  </a:lnTo>
                  <a:lnTo>
                    <a:pt x="180" y="52"/>
                  </a:lnTo>
                  <a:lnTo>
                    <a:pt x="180" y="54"/>
                  </a:lnTo>
                  <a:lnTo>
                    <a:pt x="179" y="54"/>
                  </a:lnTo>
                  <a:lnTo>
                    <a:pt x="178" y="54"/>
                  </a:lnTo>
                  <a:lnTo>
                    <a:pt x="176" y="53"/>
                  </a:lnTo>
                  <a:lnTo>
                    <a:pt x="170" y="46"/>
                  </a:lnTo>
                  <a:lnTo>
                    <a:pt x="167" y="49"/>
                  </a:lnTo>
                  <a:lnTo>
                    <a:pt x="163" y="50"/>
                  </a:lnTo>
                  <a:lnTo>
                    <a:pt x="162" y="51"/>
                  </a:lnTo>
                  <a:lnTo>
                    <a:pt x="161" y="51"/>
                  </a:lnTo>
                  <a:lnTo>
                    <a:pt x="162" y="50"/>
                  </a:lnTo>
                  <a:lnTo>
                    <a:pt x="163" y="48"/>
                  </a:lnTo>
                  <a:lnTo>
                    <a:pt x="167" y="43"/>
                  </a:lnTo>
                  <a:lnTo>
                    <a:pt x="172" y="36"/>
                  </a:lnTo>
                  <a:lnTo>
                    <a:pt x="175" y="27"/>
                  </a:lnTo>
                  <a:lnTo>
                    <a:pt x="179" y="19"/>
                  </a:lnTo>
                  <a:lnTo>
                    <a:pt x="181" y="12"/>
                  </a:lnTo>
                  <a:lnTo>
                    <a:pt x="181" y="8"/>
                  </a:lnTo>
                  <a:lnTo>
                    <a:pt x="181" y="6"/>
                  </a:lnTo>
                  <a:lnTo>
                    <a:pt x="182" y="5"/>
                  </a:lnTo>
                  <a:lnTo>
                    <a:pt x="183" y="5"/>
                  </a:lnTo>
                  <a:lnTo>
                    <a:pt x="185" y="6"/>
                  </a:lnTo>
                  <a:lnTo>
                    <a:pt x="188" y="8"/>
                  </a:lnTo>
                  <a:lnTo>
                    <a:pt x="189" y="9"/>
                  </a:lnTo>
                  <a:lnTo>
                    <a:pt x="190" y="10"/>
                  </a:lnTo>
                  <a:lnTo>
                    <a:pt x="190" y="11"/>
                  </a:lnTo>
                  <a:lnTo>
                    <a:pt x="187" y="16"/>
                  </a:lnTo>
                  <a:lnTo>
                    <a:pt x="186" y="19"/>
                  </a:lnTo>
                  <a:lnTo>
                    <a:pt x="184" y="24"/>
                  </a:lnTo>
                  <a:lnTo>
                    <a:pt x="189" y="24"/>
                  </a:lnTo>
                  <a:lnTo>
                    <a:pt x="193" y="22"/>
                  </a:lnTo>
                  <a:lnTo>
                    <a:pt x="196" y="22"/>
                  </a:lnTo>
                  <a:lnTo>
                    <a:pt x="198" y="22"/>
                  </a:lnTo>
                  <a:lnTo>
                    <a:pt x="202" y="24"/>
                  </a:lnTo>
                  <a:lnTo>
                    <a:pt x="204" y="25"/>
                  </a:lnTo>
                  <a:lnTo>
                    <a:pt x="204" y="26"/>
                  </a:lnTo>
                  <a:lnTo>
                    <a:pt x="203" y="28"/>
                  </a:lnTo>
                  <a:lnTo>
                    <a:pt x="202" y="30"/>
                  </a:lnTo>
                  <a:lnTo>
                    <a:pt x="200" y="32"/>
                  </a:lnTo>
                  <a:lnTo>
                    <a:pt x="199" y="36"/>
                  </a:lnTo>
                  <a:lnTo>
                    <a:pt x="204" y="35"/>
                  </a:lnTo>
                  <a:lnTo>
                    <a:pt x="209" y="34"/>
                  </a:lnTo>
                  <a:lnTo>
                    <a:pt x="210" y="24"/>
                  </a:lnTo>
                  <a:lnTo>
                    <a:pt x="210" y="16"/>
                  </a:lnTo>
                  <a:lnTo>
                    <a:pt x="210" y="9"/>
                  </a:lnTo>
                  <a:lnTo>
                    <a:pt x="209" y="4"/>
                  </a:lnTo>
                  <a:lnTo>
                    <a:pt x="208" y="2"/>
                  </a:lnTo>
                  <a:lnTo>
                    <a:pt x="209" y="1"/>
                  </a:lnTo>
                  <a:lnTo>
                    <a:pt x="210" y="1"/>
                  </a:lnTo>
                  <a:lnTo>
                    <a:pt x="213" y="2"/>
                  </a:lnTo>
                  <a:lnTo>
                    <a:pt x="216" y="3"/>
                  </a:lnTo>
                  <a:lnTo>
                    <a:pt x="218" y="4"/>
                  </a:lnTo>
                  <a:lnTo>
                    <a:pt x="219" y="6"/>
                  </a:lnTo>
                  <a:lnTo>
                    <a:pt x="219" y="6"/>
                  </a:lnTo>
                  <a:lnTo>
                    <a:pt x="218" y="8"/>
                  </a:lnTo>
                  <a:lnTo>
                    <a:pt x="218" y="9"/>
                  </a:lnTo>
                  <a:lnTo>
                    <a:pt x="217" y="12"/>
                  </a:lnTo>
                  <a:lnTo>
                    <a:pt x="217" y="16"/>
                  </a:lnTo>
                  <a:lnTo>
                    <a:pt x="216" y="23"/>
                  </a:lnTo>
                  <a:lnTo>
                    <a:pt x="215" y="32"/>
                  </a:lnTo>
                  <a:lnTo>
                    <a:pt x="215" y="32"/>
                  </a:lnTo>
                  <a:close/>
                  <a:moveTo>
                    <a:pt x="154" y="32"/>
                  </a:moveTo>
                  <a:lnTo>
                    <a:pt x="159" y="26"/>
                  </a:lnTo>
                  <a:lnTo>
                    <a:pt x="161" y="24"/>
                  </a:lnTo>
                  <a:lnTo>
                    <a:pt x="162" y="22"/>
                  </a:lnTo>
                  <a:lnTo>
                    <a:pt x="162" y="20"/>
                  </a:lnTo>
                  <a:lnTo>
                    <a:pt x="163" y="20"/>
                  </a:lnTo>
                  <a:lnTo>
                    <a:pt x="164" y="21"/>
                  </a:lnTo>
                  <a:lnTo>
                    <a:pt x="166" y="22"/>
                  </a:lnTo>
                  <a:lnTo>
                    <a:pt x="169" y="25"/>
                  </a:lnTo>
                  <a:lnTo>
                    <a:pt x="170" y="26"/>
                  </a:lnTo>
                  <a:lnTo>
                    <a:pt x="169" y="28"/>
                  </a:lnTo>
                  <a:lnTo>
                    <a:pt x="166" y="29"/>
                  </a:lnTo>
                  <a:lnTo>
                    <a:pt x="161" y="32"/>
                  </a:lnTo>
                  <a:lnTo>
                    <a:pt x="154" y="36"/>
                  </a:lnTo>
                  <a:lnTo>
                    <a:pt x="151" y="60"/>
                  </a:lnTo>
                  <a:lnTo>
                    <a:pt x="157" y="62"/>
                  </a:lnTo>
                  <a:lnTo>
                    <a:pt x="161" y="64"/>
                  </a:lnTo>
                  <a:lnTo>
                    <a:pt x="163" y="67"/>
                  </a:lnTo>
                  <a:lnTo>
                    <a:pt x="163" y="71"/>
                  </a:lnTo>
                  <a:lnTo>
                    <a:pt x="162" y="72"/>
                  </a:lnTo>
                  <a:lnTo>
                    <a:pt x="161" y="73"/>
                  </a:lnTo>
                  <a:lnTo>
                    <a:pt x="160" y="73"/>
                  </a:lnTo>
                  <a:lnTo>
                    <a:pt x="158" y="71"/>
                  </a:lnTo>
                  <a:lnTo>
                    <a:pt x="150" y="63"/>
                  </a:lnTo>
                  <a:lnTo>
                    <a:pt x="147" y="73"/>
                  </a:lnTo>
                  <a:lnTo>
                    <a:pt x="141" y="81"/>
                  </a:lnTo>
                  <a:lnTo>
                    <a:pt x="135" y="88"/>
                  </a:lnTo>
                  <a:lnTo>
                    <a:pt x="129" y="92"/>
                  </a:lnTo>
                  <a:lnTo>
                    <a:pt x="127" y="93"/>
                  </a:lnTo>
                  <a:lnTo>
                    <a:pt x="126" y="93"/>
                  </a:lnTo>
                  <a:lnTo>
                    <a:pt x="127" y="92"/>
                  </a:lnTo>
                  <a:lnTo>
                    <a:pt x="128" y="90"/>
                  </a:lnTo>
                  <a:lnTo>
                    <a:pt x="135" y="82"/>
                  </a:lnTo>
                  <a:lnTo>
                    <a:pt x="139" y="74"/>
                  </a:lnTo>
                  <a:lnTo>
                    <a:pt x="143" y="65"/>
                  </a:lnTo>
                  <a:lnTo>
                    <a:pt x="146" y="54"/>
                  </a:lnTo>
                  <a:lnTo>
                    <a:pt x="147" y="40"/>
                  </a:lnTo>
                  <a:lnTo>
                    <a:pt x="148" y="25"/>
                  </a:lnTo>
                  <a:lnTo>
                    <a:pt x="148" y="17"/>
                  </a:lnTo>
                  <a:lnTo>
                    <a:pt x="147" y="11"/>
                  </a:lnTo>
                  <a:lnTo>
                    <a:pt x="147" y="7"/>
                  </a:lnTo>
                  <a:lnTo>
                    <a:pt x="146" y="4"/>
                  </a:lnTo>
                  <a:lnTo>
                    <a:pt x="145" y="3"/>
                  </a:lnTo>
                  <a:lnTo>
                    <a:pt x="145" y="1"/>
                  </a:lnTo>
                  <a:lnTo>
                    <a:pt x="146" y="1"/>
                  </a:lnTo>
                  <a:lnTo>
                    <a:pt x="148" y="1"/>
                  </a:lnTo>
                  <a:lnTo>
                    <a:pt x="152" y="3"/>
                  </a:lnTo>
                  <a:lnTo>
                    <a:pt x="154" y="4"/>
                  </a:lnTo>
                  <a:lnTo>
                    <a:pt x="156" y="5"/>
                  </a:lnTo>
                  <a:lnTo>
                    <a:pt x="156" y="8"/>
                  </a:lnTo>
                  <a:lnTo>
                    <a:pt x="155" y="11"/>
                  </a:lnTo>
                  <a:lnTo>
                    <a:pt x="154" y="16"/>
                  </a:lnTo>
                  <a:lnTo>
                    <a:pt x="154" y="24"/>
                  </a:lnTo>
                  <a:lnTo>
                    <a:pt x="154" y="32"/>
                  </a:lnTo>
                  <a:lnTo>
                    <a:pt x="154" y="32"/>
                  </a:lnTo>
                  <a:close/>
                  <a:moveTo>
                    <a:pt x="231" y="80"/>
                  </a:moveTo>
                  <a:lnTo>
                    <a:pt x="235" y="83"/>
                  </a:lnTo>
                  <a:lnTo>
                    <a:pt x="237" y="88"/>
                  </a:lnTo>
                  <a:lnTo>
                    <a:pt x="237" y="92"/>
                  </a:lnTo>
                  <a:lnTo>
                    <a:pt x="236" y="95"/>
                  </a:lnTo>
                  <a:lnTo>
                    <a:pt x="235" y="96"/>
                  </a:lnTo>
                  <a:lnTo>
                    <a:pt x="234" y="96"/>
                  </a:lnTo>
                  <a:lnTo>
                    <a:pt x="232" y="94"/>
                  </a:lnTo>
                  <a:lnTo>
                    <a:pt x="231" y="92"/>
                  </a:lnTo>
                  <a:lnTo>
                    <a:pt x="222" y="80"/>
                  </a:lnTo>
                  <a:lnTo>
                    <a:pt x="220" y="78"/>
                  </a:lnTo>
                  <a:lnTo>
                    <a:pt x="220" y="76"/>
                  </a:lnTo>
                  <a:lnTo>
                    <a:pt x="220" y="75"/>
                  </a:lnTo>
                  <a:lnTo>
                    <a:pt x="222" y="75"/>
                  </a:lnTo>
                  <a:lnTo>
                    <a:pt x="226" y="77"/>
                  </a:lnTo>
                  <a:lnTo>
                    <a:pt x="231" y="80"/>
                  </a:lnTo>
                  <a:lnTo>
                    <a:pt x="231" y="80"/>
                  </a:lnTo>
                  <a:close/>
                  <a:moveTo>
                    <a:pt x="169" y="78"/>
                  </a:moveTo>
                  <a:lnTo>
                    <a:pt x="170" y="76"/>
                  </a:lnTo>
                  <a:lnTo>
                    <a:pt x="172" y="75"/>
                  </a:lnTo>
                  <a:lnTo>
                    <a:pt x="172" y="77"/>
                  </a:lnTo>
                  <a:lnTo>
                    <a:pt x="172" y="80"/>
                  </a:lnTo>
                  <a:lnTo>
                    <a:pt x="172" y="84"/>
                  </a:lnTo>
                  <a:lnTo>
                    <a:pt x="172" y="88"/>
                  </a:lnTo>
                  <a:lnTo>
                    <a:pt x="170" y="90"/>
                  </a:lnTo>
                  <a:lnTo>
                    <a:pt x="168" y="94"/>
                  </a:lnTo>
                  <a:lnTo>
                    <a:pt x="166" y="96"/>
                  </a:lnTo>
                  <a:lnTo>
                    <a:pt x="164" y="97"/>
                  </a:lnTo>
                  <a:lnTo>
                    <a:pt x="163" y="96"/>
                  </a:lnTo>
                  <a:lnTo>
                    <a:pt x="162" y="94"/>
                  </a:lnTo>
                  <a:lnTo>
                    <a:pt x="162" y="90"/>
                  </a:lnTo>
                  <a:lnTo>
                    <a:pt x="164" y="86"/>
                  </a:lnTo>
                  <a:lnTo>
                    <a:pt x="167" y="82"/>
                  </a:lnTo>
                  <a:lnTo>
                    <a:pt x="169" y="78"/>
                  </a:lnTo>
                  <a:lnTo>
                    <a:pt x="169" y="78"/>
                  </a:lnTo>
                  <a:close/>
                  <a:moveTo>
                    <a:pt x="130" y="36"/>
                  </a:moveTo>
                  <a:lnTo>
                    <a:pt x="129" y="34"/>
                  </a:lnTo>
                  <a:lnTo>
                    <a:pt x="130" y="32"/>
                  </a:lnTo>
                  <a:lnTo>
                    <a:pt x="131" y="32"/>
                  </a:lnTo>
                  <a:lnTo>
                    <a:pt x="133" y="33"/>
                  </a:lnTo>
                  <a:lnTo>
                    <a:pt x="138" y="36"/>
                  </a:lnTo>
                  <a:lnTo>
                    <a:pt x="140" y="40"/>
                  </a:lnTo>
                  <a:lnTo>
                    <a:pt x="140" y="43"/>
                  </a:lnTo>
                  <a:lnTo>
                    <a:pt x="139" y="46"/>
                  </a:lnTo>
                  <a:lnTo>
                    <a:pt x="138" y="48"/>
                  </a:lnTo>
                  <a:lnTo>
                    <a:pt x="137" y="48"/>
                  </a:lnTo>
                  <a:lnTo>
                    <a:pt x="135" y="47"/>
                  </a:lnTo>
                  <a:lnTo>
                    <a:pt x="134" y="46"/>
                  </a:lnTo>
                  <a:lnTo>
                    <a:pt x="130" y="36"/>
                  </a:lnTo>
                  <a:lnTo>
                    <a:pt x="130" y="36"/>
                  </a:lnTo>
                  <a:close/>
                  <a:moveTo>
                    <a:pt x="225" y="20"/>
                  </a:moveTo>
                  <a:lnTo>
                    <a:pt x="221" y="17"/>
                  </a:lnTo>
                  <a:lnTo>
                    <a:pt x="220" y="16"/>
                  </a:lnTo>
                  <a:lnTo>
                    <a:pt x="220" y="16"/>
                  </a:lnTo>
                  <a:lnTo>
                    <a:pt x="222" y="15"/>
                  </a:lnTo>
                  <a:lnTo>
                    <a:pt x="224" y="15"/>
                  </a:lnTo>
                  <a:lnTo>
                    <a:pt x="229" y="16"/>
                  </a:lnTo>
                  <a:lnTo>
                    <a:pt x="232" y="16"/>
                  </a:lnTo>
                  <a:lnTo>
                    <a:pt x="235" y="18"/>
                  </a:lnTo>
                  <a:lnTo>
                    <a:pt x="235" y="22"/>
                  </a:lnTo>
                  <a:lnTo>
                    <a:pt x="235" y="24"/>
                  </a:lnTo>
                  <a:lnTo>
                    <a:pt x="234" y="25"/>
                  </a:lnTo>
                  <a:lnTo>
                    <a:pt x="233" y="25"/>
                  </a:lnTo>
                  <a:lnTo>
                    <a:pt x="231" y="25"/>
                  </a:lnTo>
                  <a:lnTo>
                    <a:pt x="228" y="22"/>
                  </a:lnTo>
                  <a:lnTo>
                    <a:pt x="225" y="20"/>
                  </a:lnTo>
                  <a:lnTo>
                    <a:pt x="225" y="20"/>
                  </a:lnTo>
                  <a:close/>
                  <a:moveTo>
                    <a:pt x="202" y="80"/>
                  </a:moveTo>
                  <a:lnTo>
                    <a:pt x="202" y="78"/>
                  </a:lnTo>
                  <a:lnTo>
                    <a:pt x="202" y="76"/>
                  </a:lnTo>
                  <a:lnTo>
                    <a:pt x="204" y="76"/>
                  </a:lnTo>
                  <a:lnTo>
                    <a:pt x="206" y="76"/>
                  </a:lnTo>
                  <a:lnTo>
                    <a:pt x="210" y="80"/>
                  </a:lnTo>
                  <a:lnTo>
                    <a:pt x="212" y="82"/>
                  </a:lnTo>
                  <a:lnTo>
                    <a:pt x="213" y="86"/>
                  </a:lnTo>
                  <a:lnTo>
                    <a:pt x="212" y="88"/>
                  </a:lnTo>
                  <a:lnTo>
                    <a:pt x="211" y="90"/>
                  </a:lnTo>
                  <a:lnTo>
                    <a:pt x="210" y="90"/>
                  </a:lnTo>
                  <a:lnTo>
                    <a:pt x="209" y="90"/>
                  </a:lnTo>
                  <a:lnTo>
                    <a:pt x="207" y="88"/>
                  </a:lnTo>
                  <a:lnTo>
                    <a:pt x="205" y="84"/>
                  </a:lnTo>
                  <a:lnTo>
                    <a:pt x="202" y="80"/>
                  </a:lnTo>
                  <a:lnTo>
                    <a:pt x="202" y="80"/>
                  </a:lnTo>
                  <a:close/>
                  <a:moveTo>
                    <a:pt x="185" y="82"/>
                  </a:moveTo>
                  <a:lnTo>
                    <a:pt x="184" y="80"/>
                  </a:lnTo>
                  <a:lnTo>
                    <a:pt x="184" y="78"/>
                  </a:lnTo>
                  <a:lnTo>
                    <a:pt x="185" y="78"/>
                  </a:lnTo>
                  <a:lnTo>
                    <a:pt x="188" y="78"/>
                  </a:lnTo>
                  <a:lnTo>
                    <a:pt x="190" y="80"/>
                  </a:lnTo>
                  <a:lnTo>
                    <a:pt x="192" y="81"/>
                  </a:lnTo>
                  <a:lnTo>
                    <a:pt x="193" y="82"/>
                  </a:lnTo>
                  <a:lnTo>
                    <a:pt x="194" y="84"/>
                  </a:lnTo>
                  <a:lnTo>
                    <a:pt x="194" y="87"/>
                  </a:lnTo>
                  <a:lnTo>
                    <a:pt x="193" y="90"/>
                  </a:lnTo>
                  <a:lnTo>
                    <a:pt x="192" y="90"/>
                  </a:lnTo>
                  <a:lnTo>
                    <a:pt x="190" y="90"/>
                  </a:lnTo>
                  <a:lnTo>
                    <a:pt x="187" y="87"/>
                  </a:lnTo>
                  <a:lnTo>
                    <a:pt x="186" y="85"/>
                  </a:lnTo>
                  <a:lnTo>
                    <a:pt x="185" y="82"/>
                  </a:lnTo>
                  <a:lnTo>
                    <a:pt x="185" y="82"/>
                  </a:lnTo>
                  <a:close/>
                </a:path>
                <a:path w="891" h="264">
                  <a:moveTo>
                    <a:pt x="453" y="205"/>
                  </a:moveTo>
                  <a:lnTo>
                    <a:pt x="443" y="232"/>
                  </a:lnTo>
                  <a:lnTo>
                    <a:pt x="361" y="232"/>
                  </a:lnTo>
                  <a:lnTo>
                    <a:pt x="361" y="228"/>
                  </a:lnTo>
                  <a:lnTo>
                    <a:pt x="369" y="220"/>
                  </a:lnTo>
                  <a:lnTo>
                    <a:pt x="377" y="212"/>
                  </a:lnTo>
                  <a:lnTo>
                    <a:pt x="385" y="204"/>
                  </a:lnTo>
                  <a:lnTo>
                    <a:pt x="392" y="197"/>
                  </a:lnTo>
                  <a:lnTo>
                    <a:pt x="397" y="191"/>
                  </a:lnTo>
                  <a:lnTo>
                    <a:pt x="404" y="185"/>
                  </a:lnTo>
                  <a:lnTo>
                    <a:pt x="408" y="179"/>
                  </a:lnTo>
                  <a:lnTo>
                    <a:pt x="412" y="174"/>
                  </a:lnTo>
                  <a:lnTo>
                    <a:pt x="418" y="163"/>
                  </a:lnTo>
                  <a:lnTo>
                    <a:pt x="423" y="153"/>
                  </a:lnTo>
                  <a:lnTo>
                    <a:pt x="426" y="144"/>
                  </a:lnTo>
                  <a:lnTo>
                    <a:pt x="427" y="135"/>
                  </a:lnTo>
                  <a:lnTo>
                    <a:pt x="427" y="128"/>
                  </a:lnTo>
                  <a:lnTo>
                    <a:pt x="425" y="123"/>
                  </a:lnTo>
                  <a:lnTo>
                    <a:pt x="422" y="117"/>
                  </a:lnTo>
                  <a:lnTo>
                    <a:pt x="419" y="113"/>
                  </a:lnTo>
                  <a:lnTo>
                    <a:pt x="415" y="109"/>
                  </a:lnTo>
                  <a:lnTo>
                    <a:pt x="410" y="106"/>
                  </a:lnTo>
                  <a:lnTo>
                    <a:pt x="404" y="105"/>
                  </a:lnTo>
                  <a:lnTo>
                    <a:pt x="399" y="104"/>
                  </a:lnTo>
                  <a:lnTo>
                    <a:pt x="394" y="104"/>
                  </a:lnTo>
                  <a:lnTo>
                    <a:pt x="389" y="106"/>
                  </a:lnTo>
                  <a:lnTo>
                    <a:pt x="385" y="107"/>
                  </a:lnTo>
                  <a:lnTo>
                    <a:pt x="381" y="110"/>
                  </a:lnTo>
                  <a:lnTo>
                    <a:pt x="377" y="114"/>
                  </a:lnTo>
                  <a:lnTo>
                    <a:pt x="374" y="118"/>
                  </a:lnTo>
                  <a:lnTo>
                    <a:pt x="371" y="123"/>
                  </a:lnTo>
                  <a:lnTo>
                    <a:pt x="369" y="128"/>
                  </a:lnTo>
                  <a:lnTo>
                    <a:pt x="365" y="128"/>
                  </a:lnTo>
                  <a:lnTo>
                    <a:pt x="367" y="119"/>
                  </a:lnTo>
                  <a:lnTo>
                    <a:pt x="369" y="111"/>
                  </a:lnTo>
                  <a:lnTo>
                    <a:pt x="373" y="104"/>
                  </a:lnTo>
                  <a:lnTo>
                    <a:pt x="378" y="98"/>
                  </a:lnTo>
                  <a:lnTo>
                    <a:pt x="384" y="94"/>
                  </a:lnTo>
                  <a:lnTo>
                    <a:pt x="390" y="90"/>
                  </a:lnTo>
                  <a:lnTo>
                    <a:pt x="397" y="89"/>
                  </a:lnTo>
                  <a:lnTo>
                    <a:pt x="404" y="88"/>
                  </a:lnTo>
                  <a:lnTo>
                    <a:pt x="413" y="89"/>
                  </a:lnTo>
                  <a:lnTo>
                    <a:pt x="420" y="91"/>
                  </a:lnTo>
                  <a:lnTo>
                    <a:pt x="427" y="94"/>
                  </a:lnTo>
                  <a:lnTo>
                    <a:pt x="433" y="99"/>
                  </a:lnTo>
                  <a:lnTo>
                    <a:pt x="438" y="105"/>
                  </a:lnTo>
                  <a:lnTo>
                    <a:pt x="441" y="111"/>
                  </a:lnTo>
                  <a:lnTo>
                    <a:pt x="444" y="118"/>
                  </a:lnTo>
                  <a:lnTo>
                    <a:pt x="444" y="125"/>
                  </a:lnTo>
                  <a:lnTo>
                    <a:pt x="444" y="130"/>
                  </a:lnTo>
                  <a:lnTo>
                    <a:pt x="443" y="136"/>
                  </a:lnTo>
                  <a:lnTo>
                    <a:pt x="441" y="141"/>
                  </a:lnTo>
                  <a:lnTo>
                    <a:pt x="439" y="147"/>
                  </a:lnTo>
                  <a:lnTo>
                    <a:pt x="435" y="155"/>
                  </a:lnTo>
                  <a:lnTo>
                    <a:pt x="429" y="164"/>
                  </a:lnTo>
                  <a:lnTo>
                    <a:pt x="423" y="173"/>
                  </a:lnTo>
                  <a:lnTo>
                    <a:pt x="415" y="182"/>
                  </a:lnTo>
                  <a:lnTo>
                    <a:pt x="409" y="189"/>
                  </a:lnTo>
                  <a:lnTo>
                    <a:pt x="403" y="195"/>
                  </a:lnTo>
                  <a:lnTo>
                    <a:pt x="398" y="200"/>
                  </a:lnTo>
                  <a:lnTo>
                    <a:pt x="394" y="205"/>
                  </a:lnTo>
                  <a:lnTo>
                    <a:pt x="391" y="209"/>
                  </a:lnTo>
                  <a:lnTo>
                    <a:pt x="387" y="212"/>
                  </a:lnTo>
                  <a:lnTo>
                    <a:pt x="384" y="214"/>
                  </a:lnTo>
                  <a:lnTo>
                    <a:pt x="383" y="216"/>
                  </a:lnTo>
                  <a:lnTo>
                    <a:pt x="419" y="216"/>
                  </a:lnTo>
                  <a:lnTo>
                    <a:pt x="424" y="216"/>
                  </a:lnTo>
                  <a:lnTo>
                    <a:pt x="429" y="216"/>
                  </a:lnTo>
                  <a:lnTo>
                    <a:pt x="432" y="215"/>
                  </a:lnTo>
                  <a:lnTo>
                    <a:pt x="435" y="215"/>
                  </a:lnTo>
                  <a:lnTo>
                    <a:pt x="439" y="214"/>
                  </a:lnTo>
                  <a:lnTo>
                    <a:pt x="443" y="212"/>
                  </a:lnTo>
                  <a:lnTo>
                    <a:pt x="446" y="209"/>
                  </a:lnTo>
                  <a:lnTo>
                    <a:pt x="449" y="205"/>
                  </a:lnTo>
                  <a:lnTo>
                    <a:pt x="453" y="205"/>
                  </a:lnTo>
                  <a:close/>
                </a:path>
                <a:path w="891" h="264">
                  <a:moveTo>
                    <a:pt x="529" y="155"/>
                  </a:moveTo>
                  <a:lnTo>
                    <a:pt x="596" y="155"/>
                  </a:lnTo>
                  <a:lnTo>
                    <a:pt x="596" y="114"/>
                  </a:lnTo>
                  <a:lnTo>
                    <a:pt x="596" y="109"/>
                  </a:lnTo>
                  <a:lnTo>
                    <a:pt x="596" y="106"/>
                  </a:lnTo>
                  <a:lnTo>
                    <a:pt x="595" y="102"/>
                  </a:lnTo>
                  <a:lnTo>
                    <a:pt x="595" y="100"/>
                  </a:lnTo>
                  <a:lnTo>
                    <a:pt x="593" y="98"/>
                  </a:lnTo>
                  <a:lnTo>
                    <a:pt x="590" y="96"/>
                  </a:lnTo>
                  <a:lnTo>
                    <a:pt x="585" y="94"/>
                  </a:lnTo>
                  <a:lnTo>
                    <a:pt x="580" y="92"/>
                  </a:lnTo>
                  <a:lnTo>
                    <a:pt x="576" y="92"/>
                  </a:lnTo>
                  <a:lnTo>
                    <a:pt x="576" y="89"/>
                  </a:lnTo>
                  <a:lnTo>
                    <a:pt x="637" y="89"/>
                  </a:lnTo>
                  <a:lnTo>
                    <a:pt x="637" y="92"/>
                  </a:lnTo>
                  <a:lnTo>
                    <a:pt x="631" y="92"/>
                  </a:lnTo>
                  <a:lnTo>
                    <a:pt x="626" y="93"/>
                  </a:lnTo>
                  <a:lnTo>
                    <a:pt x="622" y="95"/>
                  </a:lnTo>
                  <a:lnTo>
                    <a:pt x="619" y="98"/>
                  </a:lnTo>
                  <a:lnTo>
                    <a:pt x="617" y="100"/>
                  </a:lnTo>
                  <a:lnTo>
                    <a:pt x="616" y="102"/>
                  </a:lnTo>
                  <a:lnTo>
                    <a:pt x="616" y="106"/>
                  </a:lnTo>
                  <a:lnTo>
                    <a:pt x="616" y="110"/>
                  </a:lnTo>
                  <a:lnTo>
                    <a:pt x="616" y="114"/>
                  </a:lnTo>
                  <a:lnTo>
                    <a:pt x="616" y="207"/>
                  </a:lnTo>
                  <a:lnTo>
                    <a:pt x="616" y="212"/>
                  </a:lnTo>
                  <a:lnTo>
                    <a:pt x="616" y="216"/>
                  </a:lnTo>
                  <a:lnTo>
                    <a:pt x="616" y="219"/>
                  </a:lnTo>
                  <a:lnTo>
                    <a:pt x="617" y="221"/>
                  </a:lnTo>
                  <a:lnTo>
                    <a:pt x="619" y="224"/>
                  </a:lnTo>
                  <a:lnTo>
                    <a:pt x="622" y="226"/>
                  </a:lnTo>
                  <a:lnTo>
                    <a:pt x="626" y="228"/>
                  </a:lnTo>
                  <a:lnTo>
                    <a:pt x="631" y="229"/>
                  </a:lnTo>
                  <a:lnTo>
                    <a:pt x="637" y="229"/>
                  </a:lnTo>
                  <a:lnTo>
                    <a:pt x="637" y="233"/>
                  </a:lnTo>
                  <a:lnTo>
                    <a:pt x="576" y="233"/>
                  </a:lnTo>
                  <a:lnTo>
                    <a:pt x="576" y="229"/>
                  </a:lnTo>
                  <a:lnTo>
                    <a:pt x="580" y="229"/>
                  </a:lnTo>
                  <a:lnTo>
                    <a:pt x="585" y="229"/>
                  </a:lnTo>
                  <a:lnTo>
                    <a:pt x="588" y="227"/>
                  </a:lnTo>
                  <a:lnTo>
                    <a:pt x="591" y="226"/>
                  </a:lnTo>
                  <a:lnTo>
                    <a:pt x="593" y="223"/>
                  </a:lnTo>
                  <a:lnTo>
                    <a:pt x="595" y="221"/>
                  </a:lnTo>
                  <a:lnTo>
                    <a:pt x="595" y="217"/>
                  </a:lnTo>
                  <a:lnTo>
                    <a:pt x="596" y="213"/>
                  </a:lnTo>
                  <a:lnTo>
                    <a:pt x="596" y="207"/>
                  </a:lnTo>
                  <a:lnTo>
                    <a:pt x="596" y="163"/>
                  </a:lnTo>
                  <a:lnTo>
                    <a:pt x="529" y="163"/>
                  </a:lnTo>
                  <a:lnTo>
                    <a:pt x="529" y="207"/>
                  </a:lnTo>
                  <a:lnTo>
                    <a:pt x="529" y="212"/>
                  </a:lnTo>
                  <a:lnTo>
                    <a:pt x="530" y="216"/>
                  </a:lnTo>
                  <a:lnTo>
                    <a:pt x="531" y="219"/>
                  </a:lnTo>
                  <a:lnTo>
                    <a:pt x="531" y="221"/>
                  </a:lnTo>
                  <a:lnTo>
                    <a:pt x="532" y="224"/>
                  </a:lnTo>
                  <a:lnTo>
                    <a:pt x="535" y="226"/>
                  </a:lnTo>
                  <a:lnTo>
                    <a:pt x="540" y="228"/>
                  </a:lnTo>
                  <a:lnTo>
                    <a:pt x="545" y="229"/>
                  </a:lnTo>
                  <a:lnTo>
                    <a:pt x="550" y="229"/>
                  </a:lnTo>
                  <a:lnTo>
                    <a:pt x="550" y="233"/>
                  </a:lnTo>
                  <a:lnTo>
                    <a:pt x="489" y="233"/>
                  </a:lnTo>
                  <a:lnTo>
                    <a:pt x="489" y="229"/>
                  </a:lnTo>
                  <a:lnTo>
                    <a:pt x="494" y="229"/>
                  </a:lnTo>
                  <a:lnTo>
                    <a:pt x="498" y="229"/>
                  </a:lnTo>
                  <a:lnTo>
                    <a:pt x="501" y="227"/>
                  </a:lnTo>
                  <a:lnTo>
                    <a:pt x="504" y="226"/>
                  </a:lnTo>
                  <a:lnTo>
                    <a:pt x="507" y="223"/>
                  </a:lnTo>
                  <a:lnTo>
                    <a:pt x="508" y="221"/>
                  </a:lnTo>
                  <a:lnTo>
                    <a:pt x="508" y="217"/>
                  </a:lnTo>
                  <a:lnTo>
                    <a:pt x="509" y="213"/>
                  </a:lnTo>
                  <a:lnTo>
                    <a:pt x="509" y="207"/>
                  </a:lnTo>
                  <a:lnTo>
                    <a:pt x="509" y="114"/>
                  </a:lnTo>
                  <a:lnTo>
                    <a:pt x="509" y="109"/>
                  </a:lnTo>
                  <a:lnTo>
                    <a:pt x="509" y="106"/>
                  </a:lnTo>
                  <a:lnTo>
                    <a:pt x="508" y="102"/>
                  </a:lnTo>
                  <a:lnTo>
                    <a:pt x="508" y="100"/>
                  </a:lnTo>
                  <a:lnTo>
                    <a:pt x="506" y="98"/>
                  </a:lnTo>
                  <a:lnTo>
                    <a:pt x="504" y="96"/>
                  </a:lnTo>
                  <a:lnTo>
                    <a:pt x="499" y="94"/>
                  </a:lnTo>
                  <a:lnTo>
                    <a:pt x="494" y="92"/>
                  </a:lnTo>
                  <a:lnTo>
                    <a:pt x="489" y="92"/>
                  </a:lnTo>
                  <a:lnTo>
                    <a:pt x="489" y="89"/>
                  </a:lnTo>
                  <a:lnTo>
                    <a:pt x="550" y="89"/>
                  </a:lnTo>
                  <a:lnTo>
                    <a:pt x="550" y="92"/>
                  </a:lnTo>
                  <a:lnTo>
                    <a:pt x="545" y="92"/>
                  </a:lnTo>
                  <a:lnTo>
                    <a:pt x="540" y="93"/>
                  </a:lnTo>
                  <a:lnTo>
                    <a:pt x="535" y="95"/>
                  </a:lnTo>
                  <a:lnTo>
                    <a:pt x="532" y="98"/>
                  </a:lnTo>
                  <a:lnTo>
                    <a:pt x="531" y="100"/>
                  </a:lnTo>
                  <a:lnTo>
                    <a:pt x="531" y="102"/>
                  </a:lnTo>
                  <a:lnTo>
                    <a:pt x="530" y="106"/>
                  </a:lnTo>
                  <a:lnTo>
                    <a:pt x="529" y="110"/>
                  </a:lnTo>
                  <a:lnTo>
                    <a:pt x="529" y="114"/>
                  </a:lnTo>
                  <a:lnTo>
                    <a:pt x="529" y="155"/>
                  </a:lnTo>
                  <a:close/>
                </a:path>
                <a:path w="891" h="264">
                  <a:moveTo>
                    <a:pt x="717" y="249"/>
                  </a:moveTo>
                  <a:lnTo>
                    <a:pt x="712" y="264"/>
                  </a:lnTo>
                  <a:lnTo>
                    <a:pt x="658" y="264"/>
                  </a:lnTo>
                  <a:lnTo>
                    <a:pt x="658" y="262"/>
                  </a:lnTo>
                  <a:lnTo>
                    <a:pt x="669" y="253"/>
                  </a:lnTo>
                  <a:lnTo>
                    <a:pt x="678" y="245"/>
                  </a:lnTo>
                  <a:lnTo>
                    <a:pt x="686" y="237"/>
                  </a:lnTo>
                  <a:lnTo>
                    <a:pt x="691" y="231"/>
                  </a:lnTo>
                  <a:lnTo>
                    <a:pt x="695" y="225"/>
                  </a:lnTo>
                  <a:lnTo>
                    <a:pt x="698" y="219"/>
                  </a:lnTo>
                  <a:lnTo>
                    <a:pt x="700" y="213"/>
                  </a:lnTo>
                  <a:lnTo>
                    <a:pt x="701" y="209"/>
                  </a:lnTo>
                  <a:lnTo>
                    <a:pt x="701" y="205"/>
                  </a:lnTo>
                  <a:lnTo>
                    <a:pt x="700" y="202"/>
                  </a:lnTo>
                  <a:lnTo>
                    <a:pt x="698" y="199"/>
                  </a:lnTo>
                  <a:lnTo>
                    <a:pt x="695" y="196"/>
                  </a:lnTo>
                  <a:lnTo>
                    <a:pt x="693" y="194"/>
                  </a:lnTo>
                  <a:lnTo>
                    <a:pt x="690" y="192"/>
                  </a:lnTo>
                  <a:lnTo>
                    <a:pt x="687" y="191"/>
                  </a:lnTo>
                  <a:lnTo>
                    <a:pt x="683" y="191"/>
                  </a:lnTo>
                  <a:lnTo>
                    <a:pt x="677" y="192"/>
                  </a:lnTo>
                  <a:lnTo>
                    <a:pt x="671" y="195"/>
                  </a:lnTo>
                  <a:lnTo>
                    <a:pt x="667" y="199"/>
                  </a:lnTo>
                  <a:lnTo>
                    <a:pt x="663" y="205"/>
                  </a:lnTo>
                  <a:lnTo>
                    <a:pt x="661" y="205"/>
                  </a:lnTo>
                  <a:lnTo>
                    <a:pt x="662" y="199"/>
                  </a:lnTo>
                  <a:lnTo>
                    <a:pt x="664" y="195"/>
                  </a:lnTo>
                  <a:lnTo>
                    <a:pt x="666" y="191"/>
                  </a:lnTo>
                  <a:lnTo>
                    <a:pt x="669" y="188"/>
                  </a:lnTo>
                  <a:lnTo>
                    <a:pt x="673" y="185"/>
                  </a:lnTo>
                  <a:lnTo>
                    <a:pt x="677" y="183"/>
                  </a:lnTo>
                  <a:lnTo>
                    <a:pt x="682" y="182"/>
                  </a:lnTo>
                  <a:lnTo>
                    <a:pt x="687" y="182"/>
                  </a:lnTo>
                  <a:lnTo>
                    <a:pt x="692" y="182"/>
                  </a:lnTo>
                  <a:lnTo>
                    <a:pt x="697" y="183"/>
                  </a:lnTo>
                  <a:lnTo>
                    <a:pt x="701" y="185"/>
                  </a:lnTo>
                  <a:lnTo>
                    <a:pt x="705" y="188"/>
                  </a:lnTo>
                  <a:lnTo>
                    <a:pt x="708" y="191"/>
                  </a:lnTo>
                  <a:lnTo>
                    <a:pt x="710" y="195"/>
                  </a:lnTo>
                  <a:lnTo>
                    <a:pt x="712" y="199"/>
                  </a:lnTo>
                  <a:lnTo>
                    <a:pt x="712" y="203"/>
                  </a:lnTo>
                  <a:lnTo>
                    <a:pt x="712" y="209"/>
                  </a:lnTo>
                  <a:lnTo>
                    <a:pt x="709" y="215"/>
                  </a:lnTo>
                  <a:lnTo>
                    <a:pt x="706" y="221"/>
                  </a:lnTo>
                  <a:lnTo>
                    <a:pt x="703" y="225"/>
                  </a:lnTo>
                  <a:lnTo>
                    <a:pt x="698" y="230"/>
                  </a:lnTo>
                  <a:lnTo>
                    <a:pt x="693" y="236"/>
                  </a:lnTo>
                  <a:lnTo>
                    <a:pt x="686" y="243"/>
                  </a:lnTo>
                  <a:lnTo>
                    <a:pt x="680" y="249"/>
                  </a:lnTo>
                  <a:lnTo>
                    <a:pt x="675" y="253"/>
                  </a:lnTo>
                  <a:lnTo>
                    <a:pt x="673" y="255"/>
                  </a:lnTo>
                  <a:lnTo>
                    <a:pt x="696" y="255"/>
                  </a:lnTo>
                  <a:lnTo>
                    <a:pt x="702" y="255"/>
                  </a:lnTo>
                  <a:lnTo>
                    <a:pt x="706" y="255"/>
                  </a:lnTo>
                  <a:lnTo>
                    <a:pt x="712" y="253"/>
                  </a:lnTo>
                  <a:lnTo>
                    <a:pt x="715" y="249"/>
                  </a:lnTo>
                  <a:lnTo>
                    <a:pt x="717" y="249"/>
                  </a:lnTo>
                  <a:close/>
                </a:path>
                <a:path w="891" h="264">
                  <a:moveTo>
                    <a:pt x="822" y="86"/>
                  </a:moveTo>
                  <a:lnTo>
                    <a:pt x="830" y="86"/>
                  </a:lnTo>
                  <a:lnTo>
                    <a:pt x="836" y="87"/>
                  </a:lnTo>
                  <a:lnTo>
                    <a:pt x="843" y="89"/>
                  </a:lnTo>
                  <a:lnTo>
                    <a:pt x="849" y="90"/>
                  </a:lnTo>
                  <a:lnTo>
                    <a:pt x="854" y="94"/>
                  </a:lnTo>
                  <a:lnTo>
                    <a:pt x="860" y="98"/>
                  </a:lnTo>
                  <a:lnTo>
                    <a:pt x="866" y="102"/>
                  </a:lnTo>
                  <a:lnTo>
                    <a:pt x="871" y="106"/>
                  </a:lnTo>
                  <a:lnTo>
                    <a:pt x="876" y="112"/>
                  </a:lnTo>
                  <a:lnTo>
                    <a:pt x="880" y="118"/>
                  </a:lnTo>
                  <a:lnTo>
                    <a:pt x="884" y="124"/>
                  </a:lnTo>
                  <a:lnTo>
                    <a:pt x="886" y="130"/>
                  </a:lnTo>
                  <a:lnTo>
                    <a:pt x="889" y="137"/>
                  </a:lnTo>
                  <a:lnTo>
                    <a:pt x="890" y="145"/>
                  </a:lnTo>
                  <a:lnTo>
                    <a:pt x="891" y="152"/>
                  </a:lnTo>
                  <a:lnTo>
                    <a:pt x="891" y="159"/>
                  </a:lnTo>
                  <a:lnTo>
                    <a:pt x="891" y="167"/>
                  </a:lnTo>
                  <a:lnTo>
                    <a:pt x="890" y="175"/>
                  </a:lnTo>
                  <a:lnTo>
                    <a:pt x="889" y="183"/>
                  </a:lnTo>
                  <a:lnTo>
                    <a:pt x="886" y="189"/>
                  </a:lnTo>
                  <a:lnTo>
                    <a:pt x="883" y="196"/>
                  </a:lnTo>
                  <a:lnTo>
                    <a:pt x="879" y="203"/>
                  </a:lnTo>
                  <a:lnTo>
                    <a:pt x="875" y="209"/>
                  </a:lnTo>
                  <a:lnTo>
                    <a:pt x="870" y="214"/>
                  </a:lnTo>
                  <a:lnTo>
                    <a:pt x="865" y="219"/>
                  </a:lnTo>
                  <a:lnTo>
                    <a:pt x="860" y="223"/>
                  </a:lnTo>
                  <a:lnTo>
                    <a:pt x="854" y="227"/>
                  </a:lnTo>
                  <a:lnTo>
                    <a:pt x="848" y="230"/>
                  </a:lnTo>
                  <a:lnTo>
                    <a:pt x="842" y="233"/>
                  </a:lnTo>
                  <a:lnTo>
                    <a:pt x="835" y="235"/>
                  </a:lnTo>
                  <a:lnTo>
                    <a:pt x="829" y="236"/>
                  </a:lnTo>
                  <a:lnTo>
                    <a:pt x="821" y="236"/>
                  </a:lnTo>
                  <a:lnTo>
                    <a:pt x="814" y="236"/>
                  </a:lnTo>
                  <a:lnTo>
                    <a:pt x="807" y="235"/>
                  </a:lnTo>
                  <a:lnTo>
                    <a:pt x="800" y="233"/>
                  </a:lnTo>
                  <a:lnTo>
                    <a:pt x="794" y="230"/>
                  </a:lnTo>
                  <a:lnTo>
                    <a:pt x="788" y="228"/>
                  </a:lnTo>
                  <a:lnTo>
                    <a:pt x="782" y="224"/>
                  </a:lnTo>
                  <a:lnTo>
                    <a:pt x="777" y="220"/>
                  </a:lnTo>
                  <a:lnTo>
                    <a:pt x="772" y="215"/>
                  </a:lnTo>
                  <a:lnTo>
                    <a:pt x="767" y="209"/>
                  </a:lnTo>
                  <a:lnTo>
                    <a:pt x="762" y="203"/>
                  </a:lnTo>
                  <a:lnTo>
                    <a:pt x="760" y="197"/>
                  </a:lnTo>
                  <a:lnTo>
                    <a:pt x="757" y="190"/>
                  </a:lnTo>
                  <a:lnTo>
                    <a:pt x="754" y="183"/>
                  </a:lnTo>
                  <a:lnTo>
                    <a:pt x="752" y="176"/>
                  </a:lnTo>
                  <a:lnTo>
                    <a:pt x="752" y="168"/>
                  </a:lnTo>
                  <a:lnTo>
                    <a:pt x="751" y="160"/>
                  </a:lnTo>
                  <a:lnTo>
                    <a:pt x="752" y="152"/>
                  </a:lnTo>
                  <a:lnTo>
                    <a:pt x="753" y="144"/>
                  </a:lnTo>
                  <a:lnTo>
                    <a:pt x="755" y="136"/>
                  </a:lnTo>
                  <a:lnTo>
                    <a:pt x="757" y="130"/>
                  </a:lnTo>
                  <a:lnTo>
                    <a:pt x="761" y="123"/>
                  </a:lnTo>
                  <a:lnTo>
                    <a:pt x="764" y="116"/>
                  </a:lnTo>
                  <a:lnTo>
                    <a:pt x="769" y="110"/>
                  </a:lnTo>
                  <a:lnTo>
                    <a:pt x="774" y="104"/>
                  </a:lnTo>
                  <a:lnTo>
                    <a:pt x="785" y="96"/>
                  </a:lnTo>
                  <a:lnTo>
                    <a:pt x="797" y="90"/>
                  </a:lnTo>
                  <a:lnTo>
                    <a:pt x="809" y="87"/>
                  </a:lnTo>
                  <a:lnTo>
                    <a:pt x="822" y="86"/>
                  </a:lnTo>
                  <a:lnTo>
                    <a:pt x="822" y="86"/>
                  </a:lnTo>
                  <a:close/>
                  <a:moveTo>
                    <a:pt x="820" y="93"/>
                  </a:moveTo>
                  <a:lnTo>
                    <a:pt x="812" y="94"/>
                  </a:lnTo>
                  <a:lnTo>
                    <a:pt x="804" y="97"/>
                  </a:lnTo>
                  <a:lnTo>
                    <a:pt x="797" y="101"/>
                  </a:lnTo>
                  <a:lnTo>
                    <a:pt x="790" y="108"/>
                  </a:lnTo>
                  <a:lnTo>
                    <a:pt x="784" y="118"/>
                  </a:lnTo>
                  <a:lnTo>
                    <a:pt x="779" y="130"/>
                  </a:lnTo>
                  <a:lnTo>
                    <a:pt x="776" y="144"/>
                  </a:lnTo>
                  <a:lnTo>
                    <a:pt x="775" y="159"/>
                  </a:lnTo>
                  <a:lnTo>
                    <a:pt x="777" y="176"/>
                  </a:lnTo>
                  <a:lnTo>
                    <a:pt x="779" y="191"/>
                  </a:lnTo>
                  <a:lnTo>
                    <a:pt x="784" y="203"/>
                  </a:lnTo>
                  <a:lnTo>
                    <a:pt x="790" y="213"/>
                  </a:lnTo>
                  <a:lnTo>
                    <a:pt x="797" y="221"/>
                  </a:lnTo>
                  <a:lnTo>
                    <a:pt x="804" y="225"/>
                  </a:lnTo>
                  <a:lnTo>
                    <a:pt x="812" y="227"/>
                  </a:lnTo>
                  <a:lnTo>
                    <a:pt x="820" y="229"/>
                  </a:lnTo>
                  <a:lnTo>
                    <a:pt x="830" y="227"/>
                  </a:lnTo>
                  <a:lnTo>
                    <a:pt x="839" y="224"/>
                  </a:lnTo>
                  <a:lnTo>
                    <a:pt x="847" y="219"/>
                  </a:lnTo>
                  <a:lnTo>
                    <a:pt x="854" y="212"/>
                  </a:lnTo>
                  <a:lnTo>
                    <a:pt x="860" y="203"/>
                  </a:lnTo>
                  <a:lnTo>
                    <a:pt x="864" y="192"/>
                  </a:lnTo>
                  <a:lnTo>
                    <a:pt x="866" y="179"/>
                  </a:lnTo>
                  <a:lnTo>
                    <a:pt x="867" y="163"/>
                  </a:lnTo>
                  <a:lnTo>
                    <a:pt x="866" y="145"/>
                  </a:lnTo>
                  <a:lnTo>
                    <a:pt x="864" y="130"/>
                  </a:lnTo>
                  <a:lnTo>
                    <a:pt x="859" y="118"/>
                  </a:lnTo>
                  <a:lnTo>
                    <a:pt x="853" y="108"/>
                  </a:lnTo>
                  <a:lnTo>
                    <a:pt x="846" y="101"/>
                  </a:lnTo>
                  <a:lnTo>
                    <a:pt x="839" y="97"/>
                  </a:lnTo>
                  <a:lnTo>
                    <a:pt x="830" y="94"/>
                  </a:lnTo>
                  <a:lnTo>
                    <a:pt x="820" y="93"/>
                  </a:lnTo>
                  <a:lnTo>
                    <a:pt x="820" y="93"/>
                  </a:lnTo>
                  <a:close/>
                </a:path>
              </a:pathLst>
            </a:custGeom>
            <a:solidFill>
              <a:srgbClr val="000000">
                <a:alpha val="100000"/>
              </a:srgbClr>
            </a:solidFill>
            <a:ln w="0" cap="flat">
              <a:noFill/>
              <a:prstDash val="solid"/>
              <a:miter lim="0"/>
            </a:ln>
          </p:spPr>
          <p:txBody>
            <a:bodyPr rtlCol="0"/>
            <a:lstStyle/>
            <a:p>
              <a:pPr algn="ctr"/>
              <a:endParaRPr lang="zh-CN" altLang="en-US"/>
            </a:p>
          </p:txBody>
        </p:sp>
      </p:grpSp>
      <p:sp>
        <p:nvSpPr>
          <p:cNvPr id="1070" name="path 1070"/>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1072" name="textbox 1072"/>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20" dirty="0">
                <a:solidFill>
                  <a:srgbClr val="000000">
                    <a:alpha val="100000"/>
                  </a:srgbClr>
                </a:solidFill>
                <a:latin typeface="Times New Roman"/>
                <a:ea typeface="Times New Roman"/>
                <a:cs typeface="Times New Roman"/>
              </a:rPr>
              <a:t>-</a:t>
            </a:r>
            <a:r>
              <a:rPr sz="900" kern="0" spc="3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41</a:t>
            </a:r>
            <a:r>
              <a:rPr sz="900" kern="0" spc="4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74" name="table 1074"/>
          <p:cNvGraphicFramePr>
            <a:graphicFrameLocks noGrp="1"/>
          </p:cNvGraphicFramePr>
          <p:nvPr/>
        </p:nvGraphicFramePr>
        <p:xfrm>
          <a:off x="2348027" y="6872605"/>
          <a:ext cx="5999479" cy="2658109"/>
        </p:xfrm>
        <a:graphic>
          <a:graphicData uri="http://schemas.openxmlformats.org/drawingml/2006/table">
            <a:tbl>
              <a:tblPr/>
              <a:tblGrid>
                <a:gridCol w="2001520"/>
                <a:gridCol w="1996440"/>
                <a:gridCol w="2001520"/>
              </a:tblGrid>
              <a:tr h="297180">
                <a:tc>
                  <a:txBody>
                    <a:bodyPr/>
                    <a:lstStyle/>
                    <a:p>
                      <a:pPr algn="l" rtl="0" eaLnBrk="0">
                        <a:lnSpc>
                          <a:spcPct val="120000"/>
                        </a:lnSpc>
                        <a:tabLst/>
                      </a:pPr>
                      <a:endParaRPr sz="400" dirty="0">
                        <a:latin typeface="Arial"/>
                        <a:ea typeface="Arial"/>
                        <a:cs typeface="Arial"/>
                      </a:endParaRPr>
                    </a:p>
                    <a:p>
                      <a:pPr marL="867410" algn="l" rtl="0" eaLnBrk="0">
                        <a:lnSpc>
                          <a:spcPct val="85000"/>
                        </a:lnSpc>
                        <a:tabLst/>
                      </a:pPr>
                      <a:r>
                        <a:rPr sz="1200" b="1" kern="0" spc="-50" dirty="0">
                          <a:solidFill>
                            <a:srgbClr val="000000">
                              <a:alpha val="100000"/>
                            </a:srgbClr>
                          </a:solidFill>
                          <a:latin typeface="KaiTi"/>
                          <a:ea typeface="KaiTi"/>
                          <a:cs typeface="KaiTi"/>
                        </a:rPr>
                        <a:t>离子</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9000"/>
                        </a:lnSpc>
                        <a:tabLst/>
                      </a:pPr>
                      <a:endParaRPr sz="400" dirty="0">
                        <a:latin typeface="Arial"/>
                        <a:ea typeface="Arial"/>
                        <a:cs typeface="Arial"/>
                      </a:endParaRPr>
                    </a:p>
                    <a:p>
                      <a:pPr marL="697865" algn="l" rtl="0" eaLnBrk="0">
                        <a:lnSpc>
                          <a:spcPct val="86000"/>
                        </a:lnSpc>
                        <a:tabLst/>
                      </a:pPr>
                      <a:r>
                        <a:rPr sz="1200" b="1" kern="0" spc="-20" dirty="0">
                          <a:solidFill>
                            <a:srgbClr val="000000">
                              <a:alpha val="100000"/>
                            </a:srgbClr>
                          </a:solidFill>
                          <a:latin typeface="KaiTi"/>
                          <a:ea typeface="KaiTi"/>
                          <a:cs typeface="KaiTi"/>
                        </a:rPr>
                        <a:t>不可共存</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21000"/>
                        </a:lnSpc>
                        <a:tabLst/>
                      </a:pPr>
                      <a:endParaRPr sz="400" dirty="0">
                        <a:latin typeface="Arial"/>
                        <a:ea typeface="Arial"/>
                        <a:cs typeface="Arial"/>
                      </a:endParaRPr>
                    </a:p>
                    <a:p>
                      <a:pPr marL="847725" algn="l" rtl="0" eaLnBrk="0">
                        <a:lnSpc>
                          <a:spcPct val="83000"/>
                        </a:lnSpc>
                        <a:spcBef>
                          <a:spcPts val="1"/>
                        </a:spcBef>
                        <a:tabLst/>
                      </a:pPr>
                      <a:r>
                        <a:rPr sz="1200" b="1" kern="0" spc="-20" dirty="0">
                          <a:solidFill>
                            <a:srgbClr val="000000">
                              <a:alpha val="100000"/>
                            </a:srgbClr>
                          </a:solidFill>
                          <a:latin typeface="KaiTi"/>
                          <a:ea typeface="KaiTi"/>
                          <a:cs typeface="KaiTi"/>
                        </a:rPr>
                        <a:t>产物</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294640">
                <a:tc rowSpan="2">
                  <a:txBody>
                    <a:bodyPr/>
                    <a:lstStyle/>
                    <a:p>
                      <a:pPr algn="l" rtl="0" eaLnBrk="0">
                        <a:lnSpc>
                          <a:spcPct val="145000"/>
                        </a:lnSpc>
                        <a:tabLst/>
                      </a:pPr>
                      <a:endParaRPr sz="1000" dirty="0">
                        <a:latin typeface="Arial"/>
                        <a:ea typeface="Arial"/>
                        <a:cs typeface="Arial"/>
                      </a:endParaRPr>
                    </a:p>
                    <a:p>
                      <a:pPr marL="919480" algn="l" rtl="0" eaLnBrk="0">
                        <a:lnSpc>
                          <a:spcPct val="72000"/>
                        </a:lnSpc>
                        <a:tabLst/>
                      </a:pPr>
                      <a:r>
                        <a:rPr sz="1800" kern="0" spc="-10" baseline="-11575" dirty="0">
                          <a:solidFill>
                            <a:srgbClr val="000000">
                              <a:alpha val="100000"/>
                            </a:srgbClr>
                          </a:solidFill>
                          <a:latin typeface="Times New Roman"/>
                          <a:ea typeface="Times New Roman"/>
                          <a:cs typeface="Times New Roman"/>
                        </a:rPr>
                        <a:t>H</a:t>
                      </a:r>
                      <a:r>
                        <a:rPr sz="1200" kern="0" spc="-10" baseline="17362" dirty="0">
                          <a:solidFill>
                            <a:srgbClr val="000000">
                              <a:alpha val="100000"/>
                            </a:srgbClr>
                          </a:solidFill>
                          <a:latin typeface="Times New Roman"/>
                          <a:ea typeface="Times New Roman"/>
                          <a:cs typeface="Times New Roman"/>
                        </a:rPr>
                        <a:t>+</a:t>
                      </a:r>
                      <a:endParaRPr sz="1200" baseline="17362"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7000"/>
                        </a:lnSpc>
                        <a:tabLst/>
                      </a:pPr>
                      <a:endParaRPr sz="600" dirty="0">
                        <a:latin typeface="Arial"/>
                        <a:ea typeface="Arial"/>
                        <a:cs typeface="Arial"/>
                      </a:endParaRPr>
                    </a:p>
                    <a:p>
                      <a:pPr marL="873760" algn="l" rtl="0" eaLnBrk="0">
                        <a:lnSpc>
                          <a:spcPct val="69000"/>
                        </a:lnSpc>
                        <a:spcBef>
                          <a:spcPts val="3"/>
                        </a:spcBef>
                        <a:tabLst/>
                      </a:pPr>
                      <a:r>
                        <a:rPr sz="1200" kern="0" spc="-20" dirty="0">
                          <a:solidFill>
                            <a:srgbClr val="000000">
                              <a:alpha val="100000"/>
                            </a:srgbClr>
                          </a:solidFill>
                          <a:latin typeface="Times New Roman"/>
                          <a:ea typeface="Times New Roman"/>
                          <a:cs typeface="Times New Roman"/>
                        </a:rPr>
                        <a:t>OH</a:t>
                      </a:r>
                      <a:r>
                        <a:rPr sz="1200" kern="0" spc="-20" baseline="39066" dirty="0">
                          <a:solidFill>
                            <a:srgbClr val="000000">
                              <a:alpha val="100000"/>
                            </a:srgbClr>
                          </a:solidFill>
                          <a:latin typeface="Times New Roman"/>
                          <a:ea typeface="Times New Roman"/>
                          <a:cs typeface="Times New Roman"/>
                        </a:rPr>
                        <a:t>-</a:t>
                      </a:r>
                      <a:endParaRPr sz="1200" baseline="39066"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7000"/>
                        </a:lnSpc>
                        <a:tabLst/>
                      </a:pPr>
                      <a:endParaRPr sz="600" dirty="0">
                        <a:latin typeface="Arial"/>
                        <a:ea typeface="Arial"/>
                        <a:cs typeface="Arial"/>
                      </a:endParaRPr>
                    </a:p>
                    <a:p>
                      <a:pPr marL="863600" algn="l" rtl="0" eaLnBrk="0">
                        <a:lnSpc>
                          <a:spcPct val="75000"/>
                        </a:lnSpc>
                        <a:spcBef>
                          <a:spcPts val="3"/>
                        </a:spcBef>
                        <a:tabLst/>
                      </a:pPr>
                      <a:r>
                        <a:rPr sz="1200" kern="0" spc="-10" dirty="0">
                          <a:solidFill>
                            <a:srgbClr val="000000">
                              <a:alpha val="100000"/>
                            </a:srgbClr>
                          </a:solidFill>
                          <a:latin typeface="Times New Roman"/>
                          <a:ea typeface="Times New Roman"/>
                          <a:cs typeface="Times New Roman"/>
                        </a:rPr>
                        <a:t>H</a:t>
                      </a:r>
                      <a:r>
                        <a:rPr sz="1200" kern="0" spc="-10" baseline="-4340"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Times New Roman"/>
                          <a:ea typeface="Times New Roman"/>
                          <a:cs typeface="Times New Roman"/>
                        </a:rPr>
                        <a:t>O</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295910">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8000"/>
                        </a:lnSpc>
                        <a:tabLst/>
                      </a:pPr>
                      <a:endParaRPr sz="400" dirty="0">
                        <a:latin typeface="Arial"/>
                        <a:ea typeface="Arial"/>
                        <a:cs typeface="Arial"/>
                      </a:endParaRPr>
                    </a:p>
                    <a:p>
                      <a:pPr marL="528955" algn="l" rtl="0" eaLnBrk="0">
                        <a:lnSpc>
                          <a:spcPct val="90000"/>
                        </a:lnSpc>
                        <a:spcBef>
                          <a:spcPts val="2"/>
                        </a:spcBef>
                        <a:tabLst/>
                      </a:pPr>
                      <a:r>
                        <a:rPr sz="1200" kern="0" spc="0" dirty="0">
                          <a:solidFill>
                            <a:srgbClr val="000000">
                              <a:alpha val="100000"/>
                            </a:srgbClr>
                          </a:solidFill>
                          <a:latin typeface="Times New Roman"/>
                          <a:ea typeface="Times New Roman"/>
                          <a:cs typeface="Times New Roman"/>
                        </a:rPr>
                        <a:t>CO</a:t>
                      </a:r>
                      <a:r>
                        <a:rPr sz="1200" kern="0" spc="0" baseline="-8681" dirty="0">
                          <a:solidFill>
                            <a:srgbClr val="000000">
                              <a:alpha val="100000"/>
                            </a:srgbClr>
                          </a:solidFill>
                          <a:latin typeface="Times New Roman"/>
                          <a:ea typeface="Times New Roman"/>
                          <a:cs typeface="Times New Roman"/>
                        </a:rPr>
                        <a:t>3</a:t>
                      </a:r>
                      <a:r>
                        <a:rPr sz="1200" kern="0" spc="0" baseline="8681" dirty="0">
                          <a:solidFill>
                            <a:srgbClr val="000000">
                              <a:alpha val="100000"/>
                            </a:srgbClr>
                          </a:solidFill>
                          <a:latin typeface="Times New Roman"/>
                          <a:ea typeface="Times New Roman"/>
                          <a:cs typeface="Times New Roman"/>
                        </a:rPr>
                        <a:t>2-</a:t>
                      </a:r>
                      <a:r>
                        <a:rPr sz="1800" kern="0" spc="0" baseline="5787" dirty="0">
                          <a:solidFill>
                            <a:srgbClr val="000000">
                              <a:alpha val="100000"/>
                            </a:srgbClr>
                          </a:solidFill>
                          <a:latin typeface="KaiTi"/>
                          <a:ea typeface="KaiTi"/>
                          <a:cs typeface="KaiTi"/>
                        </a:rPr>
                        <a:t>或</a:t>
                      </a:r>
                      <a:r>
                        <a:rPr sz="1100" kern="0" spc="-23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HCO</a:t>
                      </a:r>
                      <a:r>
                        <a:rPr sz="1200" kern="0" spc="0" baseline="-8681" dirty="0">
                          <a:solidFill>
                            <a:srgbClr val="000000">
                              <a:alpha val="100000"/>
                            </a:srgbClr>
                          </a:solidFill>
                          <a:latin typeface="Times New Roman"/>
                          <a:ea typeface="Times New Roman"/>
                          <a:cs typeface="Times New Roman"/>
                        </a:rPr>
                        <a:t>3</a:t>
                      </a:r>
                      <a:r>
                        <a:rPr sz="1200" kern="0" spc="0" baseline="34725" dirty="0">
                          <a:solidFill>
                            <a:srgbClr val="000000">
                              <a:alpha val="100000"/>
                            </a:srgbClr>
                          </a:solidFill>
                          <a:latin typeface="Times New Roman"/>
                          <a:ea typeface="Times New Roman"/>
                          <a:cs typeface="Times New Roman"/>
                        </a:rPr>
                        <a:t>-</a:t>
                      </a:r>
                      <a:endParaRPr sz="1200" baseline="34725"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8000"/>
                        </a:lnSpc>
                        <a:tabLst/>
                      </a:pPr>
                      <a:endParaRPr sz="400" dirty="0">
                        <a:latin typeface="Arial"/>
                        <a:ea typeface="Arial"/>
                        <a:cs typeface="Arial"/>
                      </a:endParaRPr>
                    </a:p>
                    <a:p>
                      <a:pPr marL="383540" algn="l" rtl="0" eaLnBrk="0">
                        <a:lnSpc>
                          <a:spcPct val="90000"/>
                        </a:lnSpc>
                        <a:spcBef>
                          <a:spcPts val="2"/>
                        </a:spcBef>
                        <a:tabLst/>
                      </a:pPr>
                      <a:r>
                        <a:rPr sz="1200" kern="0" spc="-20" dirty="0">
                          <a:solidFill>
                            <a:srgbClr val="000000">
                              <a:alpha val="100000"/>
                            </a:srgbClr>
                          </a:solidFill>
                          <a:latin typeface="Times New Roman"/>
                          <a:ea typeface="Times New Roman"/>
                          <a:cs typeface="Times New Roman"/>
                        </a:rPr>
                        <a:t>H</a:t>
                      </a:r>
                      <a:r>
                        <a:rPr sz="1200" kern="0" spc="-20" baseline="-4340" dirty="0">
                          <a:solidFill>
                            <a:srgbClr val="000000">
                              <a:alpha val="100000"/>
                            </a:srgbClr>
                          </a:solidFill>
                          <a:latin typeface="Times New Roman"/>
                          <a:ea typeface="Times New Roman"/>
                          <a:cs typeface="Times New Roman"/>
                        </a:rPr>
                        <a:t>2</a:t>
                      </a:r>
                      <a:r>
                        <a:rPr sz="1200" kern="0" spc="-20" dirty="0">
                          <a:solidFill>
                            <a:srgbClr val="000000">
                              <a:alpha val="100000"/>
                            </a:srgbClr>
                          </a:solidFill>
                          <a:latin typeface="Times New Roman"/>
                          <a:ea typeface="Times New Roman"/>
                          <a:cs typeface="Times New Roman"/>
                        </a:rPr>
                        <a:t>CO</a:t>
                      </a:r>
                      <a:r>
                        <a:rPr sz="1200" kern="0" spc="-20" baseline="-4340" dirty="0">
                          <a:solidFill>
                            <a:srgbClr val="000000">
                              <a:alpha val="100000"/>
                            </a:srgbClr>
                          </a:solidFill>
                          <a:latin typeface="Times New Roman"/>
                          <a:ea typeface="Times New Roman"/>
                          <a:cs typeface="Times New Roman"/>
                        </a:rPr>
                        <a:t>3</a:t>
                      </a:r>
                      <a:r>
                        <a:rPr sz="700" kern="0" spc="19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或</a:t>
                      </a:r>
                      <a:r>
                        <a:rPr sz="1200" kern="0" spc="-26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CO</a:t>
                      </a:r>
                      <a:r>
                        <a:rPr sz="1200" kern="0" spc="-20" baseline="-4340" dirty="0">
                          <a:solidFill>
                            <a:srgbClr val="000000">
                              <a:alpha val="100000"/>
                            </a:srgbClr>
                          </a:solidFill>
                          <a:latin typeface="Times New Roman"/>
                          <a:ea typeface="Times New Roman"/>
                          <a:cs typeface="Times New Roman"/>
                        </a:rPr>
                        <a:t>2</a:t>
                      </a:r>
                      <a:r>
                        <a:rPr sz="700" kern="0" spc="-2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气体</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294005">
                <a:tc>
                  <a:txBody>
                    <a:bodyPr/>
                    <a:lstStyle/>
                    <a:p>
                      <a:pPr algn="l" rtl="0" eaLnBrk="0">
                        <a:lnSpc>
                          <a:spcPct val="119000"/>
                        </a:lnSpc>
                        <a:tabLst/>
                      </a:pPr>
                      <a:endParaRPr sz="400" dirty="0">
                        <a:latin typeface="Arial"/>
                        <a:ea typeface="Arial"/>
                        <a:cs typeface="Arial"/>
                      </a:endParaRPr>
                    </a:p>
                    <a:p>
                      <a:pPr marL="834389" algn="l" rtl="0" eaLnBrk="0">
                        <a:lnSpc>
                          <a:spcPct val="91000"/>
                        </a:lnSpc>
                        <a:spcBef>
                          <a:spcPts val="2"/>
                        </a:spcBef>
                        <a:tabLst/>
                      </a:pPr>
                      <a:r>
                        <a:rPr sz="1800" kern="0" spc="0" baseline="-2893" dirty="0">
                          <a:solidFill>
                            <a:srgbClr val="000000">
                              <a:alpha val="100000"/>
                            </a:srgbClr>
                          </a:solidFill>
                          <a:latin typeface="Times New Roman"/>
                          <a:ea typeface="Times New Roman"/>
                          <a:cs typeface="Times New Roman"/>
                        </a:rPr>
                        <a:t>NH</a:t>
                      </a:r>
                      <a:r>
                        <a:rPr sz="1200" kern="0" spc="30" baseline="-13022" dirty="0">
                          <a:solidFill>
                            <a:srgbClr val="000000">
                              <a:alpha val="100000"/>
                            </a:srgbClr>
                          </a:solidFill>
                          <a:latin typeface="Times New Roman"/>
                          <a:ea typeface="Times New Roman"/>
                          <a:cs typeface="Times New Roman"/>
                        </a:rPr>
                        <a:t>4</a:t>
                      </a:r>
                      <a:r>
                        <a:rPr sz="1200" kern="0" spc="30" baseline="30384" dirty="0">
                          <a:solidFill>
                            <a:srgbClr val="000000">
                              <a:alpha val="100000"/>
                            </a:srgbClr>
                          </a:solidFill>
                          <a:latin typeface="Times New Roman"/>
                          <a:ea typeface="Times New Roman"/>
                          <a:cs typeface="Times New Roman"/>
                        </a:rPr>
                        <a:t>+</a:t>
                      </a:r>
                      <a:endParaRPr sz="1200" baseline="30384"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rowSpan="3">
                  <a:txBody>
                    <a:bodyPr/>
                    <a:lstStyle/>
                    <a:p>
                      <a:pPr algn="l" rtl="0" eaLnBrk="0">
                        <a:lnSpc>
                          <a:spcPct val="128000"/>
                        </a:lnSpc>
                        <a:tabLst/>
                      </a:pPr>
                      <a:endParaRPr sz="1000" dirty="0">
                        <a:latin typeface="Arial"/>
                        <a:ea typeface="Arial"/>
                        <a:cs typeface="Arial"/>
                      </a:endParaRPr>
                    </a:p>
                    <a:p>
                      <a:pPr algn="l" rtl="0" eaLnBrk="0">
                        <a:lnSpc>
                          <a:spcPct val="129000"/>
                        </a:lnSpc>
                        <a:tabLst/>
                      </a:pPr>
                      <a:endParaRPr sz="1000" dirty="0">
                        <a:latin typeface="Arial"/>
                        <a:ea typeface="Arial"/>
                        <a:cs typeface="Arial"/>
                      </a:endParaRPr>
                    </a:p>
                    <a:p>
                      <a:pPr marL="873760" algn="l" rtl="0" eaLnBrk="0">
                        <a:lnSpc>
                          <a:spcPct val="69000"/>
                        </a:lnSpc>
                        <a:spcBef>
                          <a:spcPts val="3"/>
                        </a:spcBef>
                        <a:tabLst/>
                      </a:pPr>
                      <a:r>
                        <a:rPr sz="1200" kern="0" spc="-20" dirty="0">
                          <a:solidFill>
                            <a:srgbClr val="000000">
                              <a:alpha val="100000"/>
                            </a:srgbClr>
                          </a:solidFill>
                          <a:latin typeface="Times New Roman"/>
                          <a:ea typeface="Times New Roman"/>
                          <a:cs typeface="Times New Roman"/>
                        </a:rPr>
                        <a:t>OH</a:t>
                      </a:r>
                      <a:r>
                        <a:rPr sz="1200" kern="0" spc="-20" baseline="39066" dirty="0">
                          <a:solidFill>
                            <a:srgbClr val="000000">
                              <a:alpha val="100000"/>
                            </a:srgbClr>
                          </a:solidFill>
                          <a:latin typeface="Times New Roman"/>
                          <a:ea typeface="Times New Roman"/>
                          <a:cs typeface="Times New Roman"/>
                        </a:rPr>
                        <a:t>-</a:t>
                      </a:r>
                      <a:endParaRPr sz="1200" baseline="39066"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5000"/>
                        </a:lnSpc>
                        <a:tabLst/>
                      </a:pPr>
                      <a:endParaRPr sz="400" dirty="0">
                        <a:latin typeface="Arial"/>
                        <a:ea typeface="Arial"/>
                        <a:cs typeface="Arial"/>
                      </a:endParaRPr>
                    </a:p>
                    <a:p>
                      <a:pPr marL="284480" algn="l" rtl="0" eaLnBrk="0">
                        <a:lnSpc>
                          <a:spcPct val="90000"/>
                        </a:lnSpc>
                        <a:spcBef>
                          <a:spcPts val="3"/>
                        </a:spcBef>
                        <a:tabLst/>
                      </a:pPr>
                      <a:r>
                        <a:rPr sz="1200" kern="0" spc="-10" dirty="0">
                          <a:solidFill>
                            <a:srgbClr val="000000">
                              <a:alpha val="100000"/>
                            </a:srgbClr>
                          </a:solidFill>
                          <a:latin typeface="Times New Roman"/>
                          <a:ea typeface="Times New Roman"/>
                          <a:cs typeface="Times New Roman"/>
                        </a:rPr>
                        <a:t>NH</a:t>
                      </a:r>
                      <a:r>
                        <a:rPr sz="1200" kern="0" spc="-10" baseline="-4340" dirty="0">
                          <a:solidFill>
                            <a:srgbClr val="000000">
                              <a:alpha val="100000"/>
                            </a:srgbClr>
                          </a:solidFill>
                          <a:latin typeface="Times New Roman"/>
                          <a:ea typeface="Times New Roman"/>
                          <a:cs typeface="Times New Roman"/>
                        </a:rPr>
                        <a:t>3</a:t>
                      </a:r>
                      <a:r>
                        <a:rPr sz="1200" kern="0" spc="-10" dirty="0">
                          <a:solidFill>
                            <a:srgbClr val="000000">
                              <a:alpha val="100000"/>
                            </a:srgbClr>
                          </a:solidFill>
                          <a:latin typeface="Times New Roman"/>
                          <a:ea typeface="Times New Roman"/>
                          <a:cs typeface="Times New Roman"/>
                        </a:rPr>
                        <a:t>·H</a:t>
                      </a:r>
                      <a:r>
                        <a:rPr sz="1200" kern="0" spc="-10" baseline="-4340"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Times New Roman"/>
                          <a:ea typeface="Times New Roman"/>
                          <a:cs typeface="Times New Roman"/>
                        </a:rPr>
                        <a:t>O</a:t>
                      </a:r>
                      <a:r>
                        <a:rPr sz="1200" kern="0" spc="15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或</a:t>
                      </a:r>
                      <a:r>
                        <a:rPr sz="1200" kern="0" spc="-31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NH</a:t>
                      </a:r>
                      <a:r>
                        <a:rPr sz="1200" kern="0" spc="-10" baseline="-4340" dirty="0">
                          <a:solidFill>
                            <a:srgbClr val="000000">
                              <a:alpha val="100000"/>
                            </a:srgbClr>
                          </a:solidFill>
                          <a:latin typeface="Times New Roman"/>
                          <a:ea typeface="Times New Roman"/>
                          <a:cs typeface="Times New Roman"/>
                        </a:rPr>
                        <a:t>3</a:t>
                      </a:r>
                      <a:r>
                        <a:rPr sz="700" kern="0" spc="-1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气体</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294005">
                <a:tc>
                  <a:txBody>
                    <a:bodyPr/>
                    <a:lstStyle/>
                    <a:p>
                      <a:pPr algn="l" rtl="0" eaLnBrk="0">
                        <a:lnSpc>
                          <a:spcPct val="118000"/>
                        </a:lnSpc>
                        <a:tabLst/>
                      </a:pPr>
                      <a:endParaRPr sz="400" dirty="0">
                        <a:latin typeface="Arial"/>
                        <a:ea typeface="Arial"/>
                        <a:cs typeface="Arial"/>
                      </a:endParaRPr>
                    </a:p>
                    <a:p>
                      <a:pPr marL="843280" algn="l" rtl="0" eaLnBrk="0">
                        <a:lnSpc>
                          <a:spcPct val="92000"/>
                        </a:lnSpc>
                        <a:spcBef>
                          <a:spcPts val="4"/>
                        </a:spcBef>
                        <a:tabLst/>
                      </a:pPr>
                      <a:r>
                        <a:rPr sz="1800" kern="0" spc="0" baseline="-8681" dirty="0">
                          <a:solidFill>
                            <a:srgbClr val="000000">
                              <a:alpha val="100000"/>
                            </a:srgbClr>
                          </a:solidFill>
                          <a:latin typeface="Times New Roman"/>
                          <a:ea typeface="Times New Roman"/>
                          <a:cs typeface="Times New Roman"/>
                        </a:rPr>
                        <a:t>Mg</a:t>
                      </a:r>
                      <a:r>
                        <a:rPr sz="1200" kern="0" spc="20" baseline="21703" dirty="0">
                          <a:solidFill>
                            <a:srgbClr val="000000">
                              <a:alpha val="100000"/>
                            </a:srgbClr>
                          </a:solidFill>
                          <a:latin typeface="Times New Roman"/>
                          <a:ea typeface="Times New Roman"/>
                          <a:cs typeface="Times New Roman"/>
                        </a:rPr>
                        <a:t>2+</a:t>
                      </a:r>
                      <a:endParaRPr sz="1200" baseline="21703"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5000"/>
                        </a:lnSpc>
                        <a:tabLst/>
                      </a:pPr>
                      <a:endParaRPr sz="400" dirty="0">
                        <a:latin typeface="Arial"/>
                        <a:ea typeface="Arial"/>
                        <a:cs typeface="Arial"/>
                      </a:endParaRPr>
                    </a:p>
                    <a:p>
                      <a:pPr marL="542290" algn="l" rtl="0" eaLnBrk="0">
                        <a:lnSpc>
                          <a:spcPct val="90000"/>
                        </a:lnSpc>
                        <a:spcBef>
                          <a:spcPts val="4"/>
                        </a:spcBef>
                        <a:tabLst/>
                      </a:pPr>
                      <a:r>
                        <a:rPr sz="1200" kern="0" spc="-10" dirty="0">
                          <a:solidFill>
                            <a:srgbClr val="000000">
                              <a:alpha val="100000"/>
                            </a:srgbClr>
                          </a:solidFill>
                          <a:latin typeface="Times New Roman"/>
                          <a:ea typeface="Times New Roman"/>
                          <a:cs typeface="Times New Roman"/>
                        </a:rPr>
                        <a:t>Mg(OH)</a:t>
                      </a:r>
                      <a:r>
                        <a:rPr sz="1200" kern="0" spc="-10" baseline="-4340" dirty="0">
                          <a:solidFill>
                            <a:srgbClr val="000000">
                              <a:alpha val="100000"/>
                            </a:srgbClr>
                          </a:solidFill>
                          <a:latin typeface="Times New Roman"/>
                          <a:ea typeface="Times New Roman"/>
                          <a:cs typeface="Times New Roman"/>
                        </a:rPr>
                        <a:t>2</a:t>
                      </a:r>
                      <a:r>
                        <a:rPr sz="700" kern="0" spc="13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沉淀</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295910">
                <a:tc>
                  <a:txBody>
                    <a:bodyPr/>
                    <a:lstStyle/>
                    <a:p>
                      <a:pPr algn="l" rtl="0" eaLnBrk="0">
                        <a:lnSpc>
                          <a:spcPct val="119000"/>
                        </a:lnSpc>
                        <a:tabLst/>
                      </a:pPr>
                      <a:endParaRPr sz="400" dirty="0">
                        <a:latin typeface="Arial"/>
                        <a:ea typeface="Arial"/>
                        <a:cs typeface="Arial"/>
                      </a:endParaRPr>
                    </a:p>
                    <a:p>
                      <a:pPr marL="862964" algn="l" rtl="0" eaLnBrk="0">
                        <a:lnSpc>
                          <a:spcPct val="73000"/>
                        </a:lnSpc>
                        <a:spcBef>
                          <a:spcPts val="4"/>
                        </a:spcBef>
                        <a:tabLst/>
                      </a:pPr>
                      <a:r>
                        <a:rPr sz="1800" kern="0" spc="0" baseline="-8681" dirty="0">
                          <a:solidFill>
                            <a:srgbClr val="000000">
                              <a:alpha val="100000"/>
                            </a:srgbClr>
                          </a:solidFill>
                          <a:latin typeface="Times New Roman"/>
                          <a:ea typeface="Times New Roman"/>
                          <a:cs typeface="Times New Roman"/>
                        </a:rPr>
                        <a:t>Cu</a:t>
                      </a:r>
                      <a:r>
                        <a:rPr sz="1200" kern="0" spc="0" baseline="21703" dirty="0">
                          <a:solidFill>
                            <a:srgbClr val="000000">
                              <a:alpha val="100000"/>
                            </a:srgbClr>
                          </a:solidFill>
                          <a:latin typeface="Times New Roman"/>
                          <a:ea typeface="Times New Roman"/>
                          <a:cs typeface="Times New Roman"/>
                        </a:rPr>
                        <a:t>2+</a:t>
                      </a:r>
                      <a:endParaRPr sz="1200" baseline="21703"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8000"/>
                        </a:lnSpc>
                        <a:tabLst/>
                      </a:pPr>
                      <a:endParaRPr sz="400" dirty="0">
                        <a:latin typeface="Arial"/>
                        <a:ea typeface="Arial"/>
                        <a:cs typeface="Arial"/>
                      </a:endParaRPr>
                    </a:p>
                    <a:p>
                      <a:pPr marL="561975" algn="l" rtl="0" eaLnBrk="0">
                        <a:lnSpc>
                          <a:spcPct val="90000"/>
                        </a:lnSpc>
                        <a:spcBef>
                          <a:spcPts val="2"/>
                        </a:spcBef>
                        <a:tabLst/>
                      </a:pPr>
                      <a:r>
                        <a:rPr sz="1200" kern="0" spc="-10" dirty="0">
                          <a:solidFill>
                            <a:srgbClr val="000000">
                              <a:alpha val="100000"/>
                            </a:srgbClr>
                          </a:solidFill>
                          <a:latin typeface="Times New Roman"/>
                          <a:ea typeface="Times New Roman"/>
                          <a:cs typeface="Times New Roman"/>
                        </a:rPr>
                        <a:t>Cu(OH)</a:t>
                      </a:r>
                      <a:r>
                        <a:rPr sz="1200" kern="0" spc="-10" baseline="-4340" dirty="0">
                          <a:solidFill>
                            <a:srgbClr val="000000">
                              <a:alpha val="100000"/>
                            </a:srgbClr>
                          </a:solidFill>
                          <a:latin typeface="Times New Roman"/>
                          <a:ea typeface="Times New Roman"/>
                          <a:cs typeface="Times New Roman"/>
                        </a:rPr>
                        <a:t>2</a:t>
                      </a:r>
                      <a:r>
                        <a:rPr sz="700" kern="0" spc="11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沉淀</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294005">
                <a:tc>
                  <a:txBody>
                    <a:bodyPr/>
                    <a:lstStyle/>
                    <a:p>
                      <a:pPr algn="l" rtl="0" eaLnBrk="0">
                        <a:lnSpc>
                          <a:spcPct val="119000"/>
                        </a:lnSpc>
                        <a:tabLst/>
                      </a:pPr>
                      <a:endParaRPr sz="400" dirty="0">
                        <a:latin typeface="Arial"/>
                        <a:ea typeface="Arial"/>
                        <a:cs typeface="Arial"/>
                      </a:endParaRPr>
                    </a:p>
                    <a:p>
                      <a:pPr marL="867410" algn="l" rtl="0" eaLnBrk="0">
                        <a:lnSpc>
                          <a:spcPct val="73000"/>
                        </a:lnSpc>
                        <a:spcBef>
                          <a:spcPts val="2"/>
                        </a:spcBef>
                        <a:tabLst/>
                      </a:pPr>
                      <a:r>
                        <a:rPr sz="1800" kern="0" spc="0" baseline="-8681" dirty="0">
                          <a:solidFill>
                            <a:srgbClr val="000000">
                              <a:alpha val="100000"/>
                            </a:srgbClr>
                          </a:solidFill>
                          <a:latin typeface="Times New Roman"/>
                          <a:ea typeface="Times New Roman"/>
                          <a:cs typeface="Times New Roman"/>
                        </a:rPr>
                        <a:t>Ca</a:t>
                      </a:r>
                      <a:r>
                        <a:rPr sz="1200" kern="0" spc="0" baseline="21703" dirty="0">
                          <a:solidFill>
                            <a:srgbClr val="000000">
                              <a:alpha val="100000"/>
                            </a:srgbClr>
                          </a:solidFill>
                          <a:latin typeface="Times New Roman"/>
                          <a:ea typeface="Times New Roman"/>
                          <a:cs typeface="Times New Roman"/>
                        </a:rPr>
                        <a:t>2+</a:t>
                      </a:r>
                      <a:endParaRPr sz="1200" baseline="21703"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9000"/>
                        </a:lnSpc>
                        <a:tabLst/>
                      </a:pPr>
                      <a:endParaRPr sz="400" dirty="0">
                        <a:latin typeface="Arial"/>
                        <a:ea typeface="Arial"/>
                        <a:cs typeface="Arial"/>
                      </a:endParaRPr>
                    </a:p>
                    <a:p>
                      <a:pPr marL="828039" algn="l" rtl="0" eaLnBrk="0">
                        <a:lnSpc>
                          <a:spcPct val="91000"/>
                        </a:lnSpc>
                        <a:spcBef>
                          <a:spcPts val="2"/>
                        </a:spcBef>
                        <a:tabLst/>
                      </a:pPr>
                      <a:r>
                        <a:rPr sz="1800" kern="0" spc="0" baseline="-2893" dirty="0">
                          <a:solidFill>
                            <a:srgbClr val="000000">
                              <a:alpha val="100000"/>
                            </a:srgbClr>
                          </a:solidFill>
                          <a:latin typeface="Times New Roman"/>
                          <a:ea typeface="Times New Roman"/>
                          <a:cs typeface="Times New Roman"/>
                        </a:rPr>
                        <a:t>CO</a:t>
                      </a:r>
                      <a:r>
                        <a:rPr sz="1200" kern="0" spc="0" baseline="-13022" dirty="0">
                          <a:solidFill>
                            <a:srgbClr val="000000">
                              <a:alpha val="100000"/>
                            </a:srgbClr>
                          </a:solidFill>
                          <a:latin typeface="Times New Roman"/>
                          <a:ea typeface="Times New Roman"/>
                          <a:cs typeface="Times New Roman"/>
                        </a:rPr>
                        <a:t>3</a:t>
                      </a:r>
                      <a:r>
                        <a:rPr sz="1200" kern="0" spc="0" baseline="30384" dirty="0">
                          <a:solidFill>
                            <a:srgbClr val="000000">
                              <a:alpha val="100000"/>
                            </a:srgbClr>
                          </a:solidFill>
                          <a:latin typeface="Times New Roman"/>
                          <a:ea typeface="Times New Roman"/>
                          <a:cs typeface="Times New Roman"/>
                        </a:rPr>
                        <a:t>2-</a:t>
                      </a:r>
                      <a:endParaRPr sz="1200" baseline="30384"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5000"/>
                        </a:lnSpc>
                        <a:tabLst/>
                      </a:pPr>
                      <a:endParaRPr sz="400" dirty="0">
                        <a:latin typeface="Arial"/>
                        <a:ea typeface="Arial"/>
                        <a:cs typeface="Arial"/>
                      </a:endParaRPr>
                    </a:p>
                    <a:p>
                      <a:pPr marL="621030" algn="l" rtl="0" eaLnBrk="0">
                        <a:lnSpc>
                          <a:spcPct val="90000"/>
                        </a:lnSpc>
                        <a:spcBef>
                          <a:spcPts val="3"/>
                        </a:spcBef>
                        <a:tabLst/>
                      </a:pPr>
                      <a:r>
                        <a:rPr sz="1200" kern="0" spc="-20" dirty="0">
                          <a:solidFill>
                            <a:srgbClr val="000000">
                              <a:alpha val="100000"/>
                            </a:srgbClr>
                          </a:solidFill>
                          <a:latin typeface="Times New Roman"/>
                          <a:ea typeface="Times New Roman"/>
                          <a:cs typeface="Times New Roman"/>
                        </a:rPr>
                        <a:t>CaCO</a:t>
                      </a:r>
                      <a:r>
                        <a:rPr sz="1200" kern="0" spc="-20" baseline="-4340" dirty="0">
                          <a:solidFill>
                            <a:srgbClr val="000000">
                              <a:alpha val="100000"/>
                            </a:srgbClr>
                          </a:solidFill>
                          <a:latin typeface="Times New Roman"/>
                          <a:ea typeface="Times New Roman"/>
                          <a:cs typeface="Times New Roman"/>
                        </a:rPr>
                        <a:t>3</a:t>
                      </a:r>
                      <a:r>
                        <a:rPr sz="700" kern="0" spc="16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沉淀</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294005">
                <a:tc>
                  <a:txBody>
                    <a:bodyPr/>
                    <a:lstStyle/>
                    <a:p>
                      <a:pPr algn="l" rtl="0" eaLnBrk="0">
                        <a:lnSpc>
                          <a:spcPct val="117000"/>
                        </a:lnSpc>
                        <a:tabLst/>
                      </a:pPr>
                      <a:endParaRPr sz="400" dirty="0">
                        <a:latin typeface="Arial"/>
                        <a:ea typeface="Arial"/>
                        <a:cs typeface="Arial"/>
                      </a:endParaRPr>
                    </a:p>
                    <a:p>
                      <a:pPr marL="864870" algn="l" rtl="0" eaLnBrk="0">
                        <a:lnSpc>
                          <a:spcPct val="91000"/>
                        </a:lnSpc>
                        <a:spcBef>
                          <a:spcPts val="2"/>
                        </a:spcBef>
                        <a:tabLst/>
                      </a:pPr>
                      <a:r>
                        <a:rPr sz="1800" kern="0" spc="0" baseline="-8681" dirty="0">
                          <a:solidFill>
                            <a:srgbClr val="000000">
                              <a:alpha val="100000"/>
                            </a:srgbClr>
                          </a:solidFill>
                          <a:latin typeface="Times New Roman"/>
                          <a:ea typeface="Times New Roman"/>
                          <a:cs typeface="Times New Roman"/>
                        </a:rPr>
                        <a:t>Ba</a:t>
                      </a:r>
                      <a:r>
                        <a:rPr sz="1200" kern="0" spc="10" baseline="21703" dirty="0">
                          <a:solidFill>
                            <a:srgbClr val="000000">
                              <a:alpha val="100000"/>
                            </a:srgbClr>
                          </a:solidFill>
                          <a:latin typeface="Times New Roman"/>
                          <a:ea typeface="Times New Roman"/>
                          <a:cs typeface="Times New Roman"/>
                        </a:rPr>
                        <a:t>2+</a:t>
                      </a:r>
                      <a:endParaRPr sz="1200" baseline="21703"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9000"/>
                        </a:lnSpc>
                        <a:tabLst/>
                      </a:pPr>
                      <a:endParaRPr sz="400" dirty="0">
                        <a:latin typeface="Arial"/>
                        <a:ea typeface="Arial"/>
                        <a:cs typeface="Arial"/>
                      </a:endParaRPr>
                    </a:p>
                    <a:p>
                      <a:pPr marL="839470" algn="l" rtl="0" eaLnBrk="0">
                        <a:lnSpc>
                          <a:spcPct val="91000"/>
                        </a:lnSpc>
                        <a:spcBef>
                          <a:spcPts val="3"/>
                        </a:spcBef>
                        <a:tabLst/>
                      </a:pPr>
                      <a:r>
                        <a:rPr sz="1800" kern="0" spc="0" baseline="-2893" dirty="0">
                          <a:solidFill>
                            <a:srgbClr val="000000">
                              <a:alpha val="100000"/>
                            </a:srgbClr>
                          </a:solidFill>
                          <a:latin typeface="Times New Roman"/>
                          <a:ea typeface="Times New Roman"/>
                          <a:cs typeface="Times New Roman"/>
                        </a:rPr>
                        <a:t>SO</a:t>
                      </a:r>
                      <a:r>
                        <a:rPr sz="1200" kern="0" spc="-10" baseline="-13022" dirty="0">
                          <a:solidFill>
                            <a:srgbClr val="000000">
                              <a:alpha val="100000"/>
                            </a:srgbClr>
                          </a:solidFill>
                          <a:latin typeface="Times New Roman"/>
                          <a:ea typeface="Times New Roman"/>
                          <a:cs typeface="Times New Roman"/>
                        </a:rPr>
                        <a:t>4</a:t>
                      </a:r>
                      <a:r>
                        <a:rPr sz="1200" kern="0" spc="-10" baseline="30384" dirty="0">
                          <a:solidFill>
                            <a:srgbClr val="000000">
                              <a:alpha val="100000"/>
                            </a:srgbClr>
                          </a:solidFill>
                          <a:latin typeface="Times New Roman"/>
                          <a:ea typeface="Times New Roman"/>
                          <a:cs typeface="Times New Roman"/>
                        </a:rPr>
                        <a:t>2-</a:t>
                      </a:r>
                      <a:endParaRPr sz="1200" baseline="30384"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5000"/>
                        </a:lnSpc>
                        <a:tabLst/>
                      </a:pPr>
                      <a:endParaRPr sz="400" dirty="0">
                        <a:latin typeface="Arial"/>
                        <a:ea typeface="Arial"/>
                        <a:cs typeface="Arial"/>
                      </a:endParaRPr>
                    </a:p>
                    <a:p>
                      <a:pPr marL="627380" algn="l" rtl="0" eaLnBrk="0">
                        <a:lnSpc>
                          <a:spcPct val="90000"/>
                        </a:lnSpc>
                        <a:spcBef>
                          <a:spcPts val="4"/>
                        </a:spcBef>
                        <a:tabLst/>
                      </a:pPr>
                      <a:r>
                        <a:rPr sz="1200" kern="0" spc="-10" dirty="0">
                          <a:solidFill>
                            <a:srgbClr val="000000">
                              <a:alpha val="100000"/>
                            </a:srgbClr>
                          </a:solidFill>
                          <a:latin typeface="Times New Roman"/>
                          <a:ea typeface="Times New Roman"/>
                          <a:cs typeface="Times New Roman"/>
                        </a:rPr>
                        <a:t>BaSO</a:t>
                      </a:r>
                      <a:r>
                        <a:rPr sz="1200" kern="0" spc="-10" baseline="-4340" dirty="0">
                          <a:solidFill>
                            <a:srgbClr val="000000">
                              <a:alpha val="100000"/>
                            </a:srgbClr>
                          </a:solidFill>
                          <a:latin typeface="Times New Roman"/>
                          <a:ea typeface="Times New Roman"/>
                          <a:cs typeface="Times New Roman"/>
                        </a:rPr>
                        <a:t>4</a:t>
                      </a:r>
                      <a:r>
                        <a:rPr sz="700" kern="0" spc="12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沉淀</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298450">
                <a:tc>
                  <a:txBody>
                    <a:bodyPr/>
                    <a:lstStyle/>
                    <a:p>
                      <a:pPr algn="l" rtl="0" eaLnBrk="0">
                        <a:lnSpc>
                          <a:spcPct val="118000"/>
                        </a:lnSpc>
                        <a:tabLst/>
                      </a:pPr>
                      <a:endParaRPr sz="400" dirty="0">
                        <a:latin typeface="Arial"/>
                        <a:ea typeface="Arial"/>
                        <a:cs typeface="Arial"/>
                      </a:endParaRPr>
                    </a:p>
                    <a:p>
                      <a:pPr marL="880110" algn="l" rtl="0" eaLnBrk="0">
                        <a:lnSpc>
                          <a:spcPct val="92000"/>
                        </a:lnSpc>
                        <a:spcBef>
                          <a:spcPts val="5"/>
                        </a:spcBef>
                        <a:tabLst/>
                      </a:pPr>
                      <a:r>
                        <a:rPr sz="1800" kern="0" spc="0" baseline="-5787" dirty="0">
                          <a:solidFill>
                            <a:srgbClr val="000000">
                              <a:alpha val="100000"/>
                            </a:srgbClr>
                          </a:solidFill>
                          <a:latin typeface="Times New Roman"/>
                          <a:ea typeface="Times New Roman"/>
                          <a:cs typeface="Times New Roman"/>
                        </a:rPr>
                        <a:t>Ag</a:t>
                      </a:r>
                      <a:r>
                        <a:rPr sz="1200" kern="0" spc="20" baseline="30384" dirty="0">
                          <a:solidFill>
                            <a:srgbClr val="000000">
                              <a:alpha val="100000"/>
                            </a:srgbClr>
                          </a:solidFill>
                          <a:latin typeface="Times New Roman"/>
                          <a:ea typeface="Times New Roman"/>
                          <a:cs typeface="Times New Roman"/>
                        </a:rPr>
                        <a:t>+</a:t>
                      </a:r>
                      <a:endParaRPr sz="1200" baseline="30384"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4000"/>
                        </a:lnSpc>
                        <a:tabLst/>
                      </a:pPr>
                      <a:endParaRPr sz="600" dirty="0">
                        <a:latin typeface="Arial"/>
                        <a:ea typeface="Arial"/>
                        <a:cs typeface="Arial"/>
                      </a:endParaRPr>
                    </a:p>
                    <a:p>
                      <a:pPr marL="911860" algn="l" rtl="0" eaLnBrk="0">
                        <a:lnSpc>
                          <a:spcPct val="71000"/>
                        </a:lnSpc>
                        <a:spcBef>
                          <a:spcPts val="3"/>
                        </a:spcBef>
                        <a:tabLst/>
                      </a:pPr>
                      <a:r>
                        <a:rPr sz="1200" kern="0" spc="-20" dirty="0">
                          <a:solidFill>
                            <a:srgbClr val="000000">
                              <a:alpha val="100000"/>
                            </a:srgbClr>
                          </a:solidFill>
                          <a:latin typeface="Times New Roman"/>
                          <a:ea typeface="Times New Roman"/>
                          <a:cs typeface="Times New Roman"/>
                        </a:rPr>
                        <a:t>Cl</a:t>
                      </a:r>
                      <a:r>
                        <a:rPr sz="1200" b="1" kern="0" spc="-20" baseline="30384" dirty="0">
                          <a:solidFill>
                            <a:srgbClr val="000000">
                              <a:alpha val="100000"/>
                            </a:srgbClr>
                          </a:solidFill>
                          <a:latin typeface="Times New Roman"/>
                          <a:ea typeface="Times New Roman"/>
                          <a:cs typeface="Times New Roman"/>
                        </a:rPr>
                        <a:t>-</a:t>
                      </a:r>
                      <a:endParaRPr sz="1200" baseline="30384"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6000"/>
                        </a:lnSpc>
                        <a:tabLst/>
                      </a:pPr>
                      <a:endParaRPr sz="400" dirty="0">
                        <a:latin typeface="Arial"/>
                        <a:ea typeface="Arial"/>
                        <a:cs typeface="Arial"/>
                      </a:endParaRPr>
                    </a:p>
                    <a:p>
                      <a:pPr marL="661035" algn="l" rtl="0" eaLnBrk="0">
                        <a:lnSpc>
                          <a:spcPct val="90000"/>
                        </a:lnSpc>
                        <a:spcBef>
                          <a:spcPts val="1"/>
                        </a:spcBef>
                        <a:tabLst/>
                      </a:pPr>
                      <a:r>
                        <a:rPr sz="1200" kern="0" spc="-20" dirty="0">
                          <a:solidFill>
                            <a:srgbClr val="000000">
                              <a:alpha val="100000"/>
                            </a:srgbClr>
                          </a:solidFill>
                          <a:latin typeface="Times New Roman"/>
                          <a:ea typeface="Times New Roman"/>
                          <a:cs typeface="Times New Roman"/>
                        </a:rPr>
                        <a:t>AgCl</a:t>
                      </a:r>
                      <a:r>
                        <a:rPr sz="1200" kern="0" spc="13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沉淀</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bl>
          </a:graphicData>
        </a:graphic>
      </p:graphicFrame>
      <p:graphicFrame>
        <p:nvGraphicFramePr>
          <p:cNvPr id="1076" name="table 1076"/>
          <p:cNvGraphicFramePr>
            <a:graphicFrameLocks noGrp="1"/>
          </p:cNvGraphicFramePr>
          <p:nvPr/>
        </p:nvGraphicFramePr>
        <p:xfrm>
          <a:off x="2687879" y="2100326"/>
          <a:ext cx="5316220" cy="1786255"/>
        </p:xfrm>
        <a:graphic>
          <a:graphicData uri="http://schemas.openxmlformats.org/drawingml/2006/table">
            <a:tbl>
              <a:tblPr/>
              <a:tblGrid>
                <a:gridCol w="1245235"/>
                <a:gridCol w="2827020"/>
                <a:gridCol w="1243965"/>
              </a:tblGrid>
              <a:tr h="325755">
                <a:tc>
                  <a:txBody>
                    <a:bodyPr/>
                    <a:lstStyle/>
                    <a:p>
                      <a:pPr algn="l" rtl="0" eaLnBrk="0">
                        <a:lnSpc>
                          <a:spcPct val="104000"/>
                        </a:lnSpc>
                        <a:tabLst/>
                      </a:pPr>
                      <a:endParaRPr sz="600" dirty="0">
                        <a:latin typeface="Arial"/>
                        <a:ea typeface="Arial"/>
                        <a:cs typeface="Arial"/>
                      </a:endParaRPr>
                    </a:p>
                    <a:p>
                      <a:pPr marL="92075" algn="l" rtl="0" eaLnBrk="0">
                        <a:lnSpc>
                          <a:spcPct val="86000"/>
                        </a:lnSpc>
                        <a:spcBef>
                          <a:spcPts val="2"/>
                        </a:spcBef>
                        <a:tabLst/>
                      </a:pPr>
                      <a:r>
                        <a:rPr sz="1200" b="1" kern="0" spc="-10" dirty="0">
                          <a:solidFill>
                            <a:srgbClr val="0101FF">
                              <a:alpha val="100000"/>
                            </a:srgbClr>
                          </a:solidFill>
                          <a:latin typeface="KaiTi"/>
                          <a:ea typeface="KaiTi"/>
                          <a:cs typeface="KaiTi"/>
                        </a:rPr>
                        <a:t>核心元素化合价</a:t>
                      </a:r>
                      <a:endParaRPr sz="1200" dirty="0">
                        <a:latin typeface="KaiTi"/>
                        <a:ea typeface="KaiTi"/>
                        <a:cs typeface="KaiTi"/>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5000"/>
                        </a:lnSpc>
                        <a:tabLst/>
                      </a:pPr>
                      <a:endParaRPr sz="600" dirty="0">
                        <a:latin typeface="Arial"/>
                        <a:ea typeface="Arial"/>
                        <a:cs typeface="Arial"/>
                      </a:endParaRPr>
                    </a:p>
                    <a:p>
                      <a:pPr marL="1273810" algn="l" rtl="0" eaLnBrk="0">
                        <a:lnSpc>
                          <a:spcPct val="84000"/>
                        </a:lnSpc>
                        <a:spcBef>
                          <a:spcPts val="5"/>
                        </a:spcBef>
                        <a:tabLst/>
                      </a:pPr>
                      <a:r>
                        <a:rPr sz="1200" b="1" kern="0" spc="-40" dirty="0">
                          <a:solidFill>
                            <a:srgbClr val="0101FF">
                              <a:alpha val="100000"/>
                            </a:srgbClr>
                          </a:solidFill>
                          <a:latin typeface="KaiTi"/>
                          <a:ea typeface="KaiTi"/>
                          <a:cs typeface="KaiTi"/>
                        </a:rPr>
                        <a:t>实例</a:t>
                      </a:r>
                      <a:endParaRPr sz="1200" dirty="0">
                        <a:latin typeface="KaiTi"/>
                        <a:ea typeface="KaiTi"/>
                        <a:cs typeface="KaiTi"/>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5000"/>
                        </a:lnSpc>
                        <a:tabLst/>
                      </a:pPr>
                      <a:endParaRPr sz="600" dirty="0">
                        <a:latin typeface="Arial"/>
                        <a:ea typeface="Arial"/>
                        <a:cs typeface="Arial"/>
                      </a:endParaRPr>
                    </a:p>
                    <a:p>
                      <a:pPr marL="474344" algn="l" rtl="0" eaLnBrk="0">
                        <a:lnSpc>
                          <a:spcPct val="84000"/>
                        </a:lnSpc>
                        <a:spcBef>
                          <a:spcPts val="5"/>
                        </a:spcBef>
                        <a:tabLst/>
                      </a:pPr>
                      <a:r>
                        <a:rPr sz="1200" b="1" kern="0" spc="-30" dirty="0">
                          <a:solidFill>
                            <a:srgbClr val="0101FF">
                              <a:alpha val="100000"/>
                            </a:srgbClr>
                          </a:solidFill>
                          <a:latin typeface="KaiTi"/>
                          <a:ea typeface="KaiTi"/>
                          <a:cs typeface="KaiTi"/>
                        </a:rPr>
                        <a:t>性质</a:t>
                      </a:r>
                      <a:endParaRPr sz="1200" dirty="0">
                        <a:latin typeface="KaiTi"/>
                        <a:ea typeface="KaiTi"/>
                        <a:cs typeface="KaiTi"/>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r>
              <a:tr h="417829">
                <a:tc>
                  <a:txBody>
                    <a:bodyPr/>
                    <a:lstStyle/>
                    <a:p>
                      <a:pPr algn="l" rtl="0" eaLnBrk="0">
                        <a:lnSpc>
                          <a:spcPct val="100000"/>
                        </a:lnSpc>
                        <a:tabLst/>
                      </a:pPr>
                      <a:endParaRPr sz="900" dirty="0">
                        <a:latin typeface="Arial"/>
                        <a:ea typeface="Arial"/>
                        <a:cs typeface="Arial"/>
                      </a:endParaRPr>
                    </a:p>
                    <a:p>
                      <a:pPr algn="l" rtl="0" eaLnBrk="0">
                        <a:lnSpc>
                          <a:spcPct val="8860"/>
                        </a:lnSpc>
                        <a:tabLst/>
                      </a:pPr>
                      <a:endParaRPr sz="100" dirty="0">
                        <a:latin typeface="Arial"/>
                        <a:ea typeface="Arial"/>
                        <a:cs typeface="Arial"/>
                      </a:endParaRPr>
                    </a:p>
                    <a:p>
                      <a:pPr marL="410844" algn="l" rtl="0" eaLnBrk="0">
                        <a:lnSpc>
                          <a:spcPct val="85000"/>
                        </a:lnSpc>
                        <a:tabLst/>
                      </a:pPr>
                      <a:r>
                        <a:rPr sz="1200" b="1" kern="0" spc="-50" dirty="0">
                          <a:solidFill>
                            <a:srgbClr val="000000">
                              <a:alpha val="100000"/>
                            </a:srgbClr>
                          </a:solidFill>
                          <a:latin typeface="KaiTi"/>
                          <a:ea typeface="KaiTi"/>
                          <a:cs typeface="KaiTi"/>
                        </a:rPr>
                        <a:t>最高价</a:t>
                      </a:r>
                      <a:endParaRPr sz="1200" dirty="0">
                        <a:latin typeface="KaiTi"/>
                        <a:ea typeface="KaiTi"/>
                        <a:cs typeface="KaiTi"/>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6000"/>
                        </a:lnSpc>
                        <a:tabLst/>
                      </a:pPr>
                      <a:endParaRPr sz="500" dirty="0">
                        <a:latin typeface="Arial"/>
                        <a:ea typeface="Arial"/>
                        <a:cs typeface="Arial"/>
                      </a:endParaRPr>
                    </a:p>
                    <a:p>
                      <a:pPr marL="318770" algn="l" rtl="0" eaLnBrk="0">
                        <a:lnSpc>
                          <a:spcPct val="78000"/>
                        </a:lnSpc>
                        <a:spcBef>
                          <a:spcPts val="2"/>
                        </a:spcBef>
                        <a:tabLst>
                          <a:tab pos="344170" algn="l"/>
                        </a:tabLst>
                      </a:pPr>
                      <a:r>
                        <a:rPr sz="500" kern="0" spc="0" dirty="0">
                          <a:solidFill>
                            <a:srgbClr val="000000">
                              <a:alpha val="100000"/>
                            </a:srgbClr>
                          </a:solidFill>
                          <a:latin typeface="Arial"/>
                          <a:ea typeface="Arial"/>
                          <a:cs typeface="Arial"/>
                        </a:rPr>
                        <a:t>	</a:t>
                      </a:r>
                      <a:r>
                        <a:rPr sz="500" kern="0" spc="30" dirty="0">
                          <a:solidFill>
                            <a:srgbClr val="000000">
                              <a:alpha val="100000"/>
                            </a:srgbClr>
                          </a:solidFill>
                          <a:latin typeface="Arial"/>
                          <a:ea typeface="Arial"/>
                          <a:cs typeface="Arial"/>
                        </a:rPr>
                        <a:t>7</a:t>
                      </a:r>
                      <a:r>
                        <a:rPr sz="500" kern="0" spc="10" dirty="0">
                          <a:solidFill>
                            <a:srgbClr val="000000">
                              <a:alpha val="100000"/>
                            </a:srgbClr>
                          </a:solidFill>
                          <a:latin typeface="Arial"/>
                          <a:ea typeface="Arial"/>
                          <a:cs typeface="Arial"/>
                        </a:rPr>
                        <a:t>               </a:t>
                      </a:r>
                      <a:r>
                        <a:rPr sz="500" kern="0" spc="0" dirty="0">
                          <a:solidFill>
                            <a:srgbClr val="000000">
                              <a:alpha val="100000"/>
                            </a:srgbClr>
                          </a:solidFill>
                          <a:latin typeface="Arial"/>
                          <a:ea typeface="Arial"/>
                          <a:cs typeface="Arial"/>
                        </a:rPr>
                        <a:t>                        </a:t>
                      </a:r>
                      <a:r>
                        <a:rPr sz="500" kern="0" spc="30" dirty="0">
                          <a:solidFill>
                            <a:srgbClr val="000000">
                              <a:alpha val="100000"/>
                            </a:srgbClr>
                          </a:solidFill>
                          <a:latin typeface="Arial"/>
                          <a:ea typeface="Arial"/>
                          <a:cs typeface="Arial"/>
                        </a:rPr>
                        <a:t>6</a:t>
                      </a:r>
                      <a:r>
                        <a:rPr sz="500" kern="0" spc="0" dirty="0">
                          <a:solidFill>
                            <a:srgbClr val="000000">
                              <a:alpha val="100000"/>
                            </a:srgbClr>
                          </a:solidFill>
                          <a:latin typeface="Arial"/>
                          <a:ea typeface="Arial"/>
                          <a:cs typeface="Arial"/>
                        </a:rPr>
                        <a:t>                                 </a:t>
                      </a:r>
                      <a:r>
                        <a:rPr sz="500" kern="0" spc="30" dirty="0">
                          <a:solidFill>
                            <a:srgbClr val="000000">
                              <a:alpha val="100000"/>
                            </a:srgbClr>
                          </a:solidFill>
                          <a:latin typeface="Arial"/>
                          <a:ea typeface="Arial"/>
                          <a:cs typeface="Arial"/>
                        </a:rPr>
                        <a:t>5</a:t>
                      </a:r>
                      <a:r>
                        <a:rPr sz="500" kern="0" spc="10" dirty="0">
                          <a:solidFill>
                            <a:srgbClr val="000000">
                              <a:alpha val="100000"/>
                            </a:srgbClr>
                          </a:solidFill>
                          <a:latin typeface="Arial"/>
                          <a:ea typeface="Arial"/>
                          <a:cs typeface="Arial"/>
                        </a:rPr>
                        <a:t>             </a:t>
                      </a:r>
                      <a:r>
                        <a:rPr sz="500" kern="0" spc="0" dirty="0">
                          <a:solidFill>
                            <a:srgbClr val="000000">
                              <a:alpha val="100000"/>
                            </a:srgbClr>
                          </a:solidFill>
                          <a:latin typeface="Arial"/>
                          <a:ea typeface="Arial"/>
                          <a:cs typeface="Arial"/>
                        </a:rPr>
                        <a:t>                       </a:t>
                      </a:r>
                      <a:r>
                        <a:rPr sz="500" kern="0" spc="30" dirty="0">
                          <a:solidFill>
                            <a:srgbClr val="000000">
                              <a:alpha val="100000"/>
                            </a:srgbClr>
                          </a:solidFill>
                          <a:latin typeface="Arial"/>
                          <a:ea typeface="Arial"/>
                          <a:cs typeface="Arial"/>
                        </a:rPr>
                        <a:t>6</a:t>
                      </a:r>
                      <a:endParaRPr sz="500" dirty="0">
                        <a:latin typeface="Arial"/>
                        <a:ea typeface="Arial"/>
                        <a:cs typeface="Arial"/>
                      </a:endParaRPr>
                    </a:p>
                    <a:p>
                      <a:pPr algn="l" rtl="0" eaLnBrk="0">
                        <a:lnSpc>
                          <a:spcPct val="121000"/>
                        </a:lnSpc>
                        <a:tabLst/>
                      </a:pPr>
                      <a:endParaRPr sz="300" dirty="0">
                        <a:latin typeface="Arial"/>
                        <a:ea typeface="Arial"/>
                        <a:cs typeface="Arial"/>
                      </a:endParaRPr>
                    </a:p>
                    <a:p>
                      <a:pPr marL="85725" algn="l" rtl="0" eaLnBrk="0">
                        <a:lnSpc>
                          <a:spcPct val="78000"/>
                        </a:lnSpc>
                        <a:spcBef>
                          <a:spcPts val="1"/>
                        </a:spcBef>
                        <a:tabLst/>
                      </a:pPr>
                      <a:r>
                        <a:rPr sz="1200" kern="0" spc="-10" dirty="0">
                          <a:solidFill>
                            <a:srgbClr val="000000">
                              <a:alpha val="100000"/>
                            </a:srgbClr>
                          </a:solidFill>
                          <a:latin typeface="Arial"/>
                          <a:ea typeface="Arial"/>
                          <a:cs typeface="Arial"/>
                        </a:rPr>
                        <a:t>KMno4</a:t>
                      </a:r>
                      <a:r>
                        <a:rPr sz="1200" kern="0" spc="-10" dirty="0">
                          <a:solidFill>
                            <a:srgbClr val="000000">
                              <a:alpha val="100000"/>
                            </a:srgbClr>
                          </a:solidFill>
                          <a:latin typeface="Arial"/>
                          <a:ea typeface="Arial"/>
                          <a:cs typeface="Arial"/>
                        </a:rPr>
                        <a:t> </a:t>
                      </a:r>
                      <a:r>
                        <a:rPr sz="1800" kern="0" spc="-10" baseline="-14468" dirty="0">
                          <a:solidFill>
                            <a:srgbClr val="000000">
                              <a:alpha val="100000"/>
                            </a:srgbClr>
                          </a:solidFill>
                          <a:latin typeface="KaiTi"/>
                          <a:ea typeface="KaiTi"/>
                          <a:cs typeface="KaiTi"/>
                        </a:rPr>
                        <a:t>、</a:t>
                      </a:r>
                      <a:r>
                        <a:rPr sz="1200" kern="0" spc="-10" dirty="0">
                          <a:solidFill>
                            <a:srgbClr val="000000">
                              <a:alpha val="100000"/>
                            </a:srgbClr>
                          </a:solidFill>
                          <a:latin typeface="Arial"/>
                          <a:ea typeface="Arial"/>
                          <a:cs typeface="Arial"/>
                        </a:rPr>
                        <a:t>H2</a:t>
                      </a:r>
                      <a:r>
                        <a:rPr sz="1200" kern="0" spc="210" dirty="0">
                          <a:solidFill>
                            <a:srgbClr val="000000">
                              <a:alpha val="100000"/>
                            </a:srgbClr>
                          </a:solidFill>
                          <a:latin typeface="Arial"/>
                          <a:ea typeface="Arial"/>
                          <a:cs typeface="Arial"/>
                        </a:rPr>
                        <a:t> </a:t>
                      </a:r>
                      <a:r>
                        <a:rPr sz="1200" kern="0" spc="-10" dirty="0">
                          <a:solidFill>
                            <a:srgbClr val="000000">
                              <a:alpha val="100000"/>
                            </a:srgbClr>
                          </a:solidFill>
                          <a:latin typeface="Arial"/>
                          <a:ea typeface="Arial"/>
                          <a:cs typeface="Arial"/>
                        </a:rPr>
                        <a:t>S</a:t>
                      </a:r>
                      <a:r>
                        <a:rPr sz="1200" kern="0" spc="-10" dirty="0">
                          <a:solidFill>
                            <a:srgbClr val="000000">
                              <a:alpha val="100000"/>
                            </a:srgbClr>
                          </a:solidFill>
                          <a:latin typeface="Arial"/>
                          <a:ea typeface="Arial"/>
                          <a:cs typeface="Arial"/>
                        </a:rPr>
                        <a:t> </a:t>
                      </a:r>
                      <a:r>
                        <a:rPr sz="1200" kern="0" spc="-10" dirty="0">
                          <a:solidFill>
                            <a:srgbClr val="000000">
                              <a:alpha val="100000"/>
                            </a:srgbClr>
                          </a:solidFill>
                          <a:latin typeface="Arial"/>
                          <a:ea typeface="Arial"/>
                          <a:cs typeface="Arial"/>
                        </a:rPr>
                        <a:t>O4</a:t>
                      </a:r>
                      <a:r>
                        <a:rPr sz="1200" kern="0" spc="-10" dirty="0">
                          <a:solidFill>
                            <a:srgbClr val="000000">
                              <a:alpha val="100000"/>
                            </a:srgbClr>
                          </a:solidFill>
                          <a:latin typeface="Arial"/>
                          <a:ea typeface="Arial"/>
                          <a:cs typeface="Arial"/>
                        </a:rPr>
                        <a:t> </a:t>
                      </a:r>
                      <a:r>
                        <a:rPr sz="1800" kern="0" spc="-10" baseline="-14468" dirty="0">
                          <a:solidFill>
                            <a:srgbClr val="000000">
                              <a:alpha val="100000"/>
                            </a:srgbClr>
                          </a:solidFill>
                          <a:latin typeface="KaiTi"/>
                          <a:ea typeface="KaiTi"/>
                          <a:cs typeface="KaiTi"/>
                        </a:rPr>
                        <a:t>、</a:t>
                      </a:r>
                      <a:r>
                        <a:rPr sz="1200" kern="0" spc="-10" dirty="0">
                          <a:solidFill>
                            <a:srgbClr val="000000">
                              <a:alpha val="100000"/>
                            </a:srgbClr>
                          </a:solidFill>
                          <a:latin typeface="Arial"/>
                          <a:ea typeface="Arial"/>
                          <a:cs typeface="Arial"/>
                        </a:rPr>
                        <a:t>HNO</a:t>
                      </a:r>
                      <a:r>
                        <a:rPr sz="1200" kern="0" spc="-20" dirty="0">
                          <a:solidFill>
                            <a:srgbClr val="000000">
                              <a:alpha val="100000"/>
                            </a:srgbClr>
                          </a:solidFill>
                          <a:latin typeface="Arial"/>
                          <a:ea typeface="Arial"/>
                          <a:cs typeface="Arial"/>
                        </a:rPr>
                        <a:t>3</a:t>
                      </a:r>
                      <a:r>
                        <a:rPr sz="1200" kern="0" spc="-20" dirty="0">
                          <a:solidFill>
                            <a:srgbClr val="000000">
                              <a:alpha val="100000"/>
                            </a:srgbClr>
                          </a:solidFill>
                          <a:latin typeface="Arial"/>
                          <a:ea typeface="Arial"/>
                          <a:cs typeface="Arial"/>
                        </a:rPr>
                        <a:t> </a:t>
                      </a:r>
                      <a:r>
                        <a:rPr sz="1800" kern="0" spc="-20" baseline="-14468" dirty="0">
                          <a:solidFill>
                            <a:srgbClr val="000000">
                              <a:alpha val="100000"/>
                            </a:srgbClr>
                          </a:solidFill>
                          <a:latin typeface="KaiTi"/>
                          <a:ea typeface="KaiTi"/>
                          <a:cs typeface="KaiTi"/>
                        </a:rPr>
                        <a:t>、</a:t>
                      </a:r>
                      <a:r>
                        <a:rPr sz="1200" kern="0" spc="-20" dirty="0">
                          <a:solidFill>
                            <a:srgbClr val="000000">
                              <a:alpha val="100000"/>
                            </a:srgbClr>
                          </a:solidFill>
                          <a:latin typeface="Arial"/>
                          <a:ea typeface="Arial"/>
                          <a:cs typeface="Arial"/>
                        </a:rPr>
                        <a:t>Fec</a:t>
                      </a:r>
                      <a:r>
                        <a:rPr sz="1200" kern="0" spc="140" dirty="0">
                          <a:solidFill>
                            <a:srgbClr val="000000">
                              <a:alpha val="100000"/>
                            </a:srgbClr>
                          </a:solidFill>
                          <a:latin typeface="Arial"/>
                          <a:ea typeface="Arial"/>
                          <a:cs typeface="Arial"/>
                        </a:rPr>
                        <a:t> </a:t>
                      </a:r>
                      <a:r>
                        <a:rPr sz="1200" kern="0" spc="-20" dirty="0">
                          <a:solidFill>
                            <a:srgbClr val="000000">
                              <a:alpha val="100000"/>
                            </a:srgbClr>
                          </a:solidFill>
                          <a:latin typeface="Arial"/>
                          <a:ea typeface="Arial"/>
                          <a:cs typeface="Arial"/>
                        </a:rPr>
                        <a:t>3</a:t>
                      </a:r>
                      <a:endParaRPr sz="1200" dirty="0">
                        <a:latin typeface="Arial"/>
                        <a:ea typeface="Arial"/>
                        <a:cs typeface="Arial"/>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900" dirty="0">
                        <a:latin typeface="Arial"/>
                        <a:ea typeface="Arial"/>
                        <a:cs typeface="Arial"/>
                      </a:endParaRPr>
                    </a:p>
                    <a:p>
                      <a:pPr algn="l" rtl="0" eaLnBrk="0">
                        <a:lnSpc>
                          <a:spcPct val="8860"/>
                        </a:lnSpc>
                        <a:tabLst/>
                      </a:pPr>
                      <a:endParaRPr sz="100" dirty="0">
                        <a:latin typeface="Arial"/>
                        <a:ea typeface="Arial"/>
                        <a:cs typeface="Arial"/>
                      </a:endParaRPr>
                    </a:p>
                    <a:p>
                      <a:pPr marL="243205" algn="l" rtl="0" eaLnBrk="0">
                        <a:lnSpc>
                          <a:spcPct val="85000"/>
                        </a:lnSpc>
                        <a:tabLst/>
                      </a:pPr>
                      <a:r>
                        <a:rPr sz="1200" b="1" kern="0" spc="-20" dirty="0">
                          <a:solidFill>
                            <a:srgbClr val="000000">
                              <a:alpha val="100000"/>
                            </a:srgbClr>
                          </a:solidFill>
                          <a:latin typeface="KaiTi"/>
                          <a:ea typeface="KaiTi"/>
                          <a:cs typeface="KaiTi"/>
                        </a:rPr>
                        <a:t>只有氧化性</a:t>
                      </a:r>
                      <a:endParaRPr sz="1200" dirty="0">
                        <a:latin typeface="KaiTi"/>
                        <a:ea typeface="KaiTi"/>
                        <a:cs typeface="KaiTi"/>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617855">
                <a:tc>
                  <a:txBody>
                    <a:bodyPr/>
                    <a:lstStyle/>
                    <a:p>
                      <a:pPr algn="l" rtl="0" eaLnBrk="0">
                        <a:lnSpc>
                          <a:spcPct val="155000"/>
                        </a:lnSpc>
                        <a:tabLst/>
                      </a:pPr>
                      <a:endParaRPr sz="1000" dirty="0">
                        <a:latin typeface="Arial"/>
                        <a:ea typeface="Arial"/>
                        <a:cs typeface="Arial"/>
                      </a:endParaRPr>
                    </a:p>
                    <a:p>
                      <a:pPr algn="l" rtl="0" eaLnBrk="0">
                        <a:lnSpc>
                          <a:spcPct val="9749"/>
                        </a:lnSpc>
                        <a:tabLst/>
                      </a:pPr>
                      <a:endParaRPr sz="100" dirty="0">
                        <a:latin typeface="Arial"/>
                        <a:ea typeface="Arial"/>
                        <a:cs typeface="Arial"/>
                      </a:endParaRPr>
                    </a:p>
                    <a:p>
                      <a:pPr marL="421005" algn="l" rtl="0" eaLnBrk="0">
                        <a:lnSpc>
                          <a:spcPct val="85000"/>
                        </a:lnSpc>
                        <a:tabLst/>
                      </a:pPr>
                      <a:r>
                        <a:rPr sz="1200" b="1" kern="0" spc="-70" dirty="0">
                          <a:solidFill>
                            <a:srgbClr val="000000">
                              <a:alpha val="100000"/>
                            </a:srgbClr>
                          </a:solidFill>
                          <a:latin typeface="KaiTi"/>
                          <a:ea typeface="KaiTi"/>
                          <a:cs typeface="KaiTi"/>
                        </a:rPr>
                        <a:t>中间价</a:t>
                      </a:r>
                      <a:endParaRPr sz="1200" dirty="0">
                        <a:latin typeface="KaiTi"/>
                        <a:ea typeface="KaiTi"/>
                        <a:cs typeface="KaiTi"/>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19000"/>
                        </a:lnSpc>
                        <a:tabLst/>
                      </a:pPr>
                      <a:endParaRPr sz="1000" dirty="0">
                        <a:latin typeface="Arial"/>
                        <a:ea typeface="Arial"/>
                        <a:cs typeface="Arial"/>
                      </a:endParaRPr>
                    </a:p>
                    <a:p>
                      <a:pPr marL="153035" algn="l" rtl="0" eaLnBrk="0">
                        <a:lnSpc>
                          <a:spcPts val="468"/>
                        </a:lnSpc>
                        <a:spcBef>
                          <a:spcPts val="2"/>
                        </a:spcBef>
                        <a:tabLst>
                          <a:tab pos="179705" algn="l"/>
                        </a:tabLst>
                      </a:pPr>
                      <a:r>
                        <a:rPr sz="600" kern="0" spc="0" dirty="0">
                          <a:solidFill>
                            <a:srgbClr val="000000">
                              <a:alpha val="100000"/>
                            </a:srgbClr>
                          </a:solidFill>
                          <a:latin typeface="Arial"/>
                          <a:ea typeface="Arial"/>
                          <a:cs typeface="Arial"/>
                        </a:rPr>
                        <a:t>	</a:t>
                      </a:r>
                      <a:r>
                        <a:rPr sz="600" kern="0" spc="10" dirty="0">
                          <a:solidFill>
                            <a:srgbClr val="000000">
                              <a:alpha val="100000"/>
                            </a:srgbClr>
                          </a:solidFill>
                          <a:latin typeface="Arial"/>
                          <a:ea typeface="Arial"/>
                          <a:cs typeface="Arial"/>
                        </a:rPr>
                        <a:t>4</a:t>
                      </a:r>
                      <a:r>
                        <a:rPr sz="600" kern="0" spc="10" dirty="0">
                          <a:solidFill>
                            <a:srgbClr val="000000">
                              <a:alpha val="100000"/>
                            </a:srgbClr>
                          </a:solidFill>
                          <a:latin typeface="Arial"/>
                          <a:ea typeface="Arial"/>
                          <a:cs typeface="Arial"/>
                        </a:rPr>
                        <a:t>             </a:t>
                      </a:r>
                      <a:r>
                        <a:rPr sz="600" kern="0" spc="0" dirty="0">
                          <a:solidFill>
                            <a:srgbClr val="000000">
                              <a:alpha val="100000"/>
                            </a:srgbClr>
                          </a:solidFill>
                          <a:latin typeface="Arial"/>
                          <a:ea typeface="Arial"/>
                          <a:cs typeface="Arial"/>
                        </a:rPr>
                        <a:t>                      </a:t>
                      </a:r>
                      <a:r>
                        <a:rPr sz="600" kern="0" spc="10" dirty="0">
                          <a:solidFill>
                            <a:srgbClr val="000000">
                              <a:alpha val="100000"/>
                            </a:srgbClr>
                          </a:solidFill>
                          <a:latin typeface="Arial"/>
                          <a:ea typeface="Arial"/>
                          <a:cs typeface="Arial"/>
                        </a:rPr>
                        <a:t>4</a:t>
                      </a:r>
                      <a:r>
                        <a:rPr sz="600" kern="0" spc="10" dirty="0">
                          <a:solidFill>
                            <a:srgbClr val="000000">
                              <a:alpha val="100000"/>
                            </a:srgbClr>
                          </a:solidFill>
                          <a:latin typeface="Arial"/>
                          <a:ea typeface="Arial"/>
                          <a:cs typeface="Arial"/>
                        </a:rPr>
                        <a:t>                     </a:t>
                      </a:r>
                      <a:r>
                        <a:rPr sz="600" kern="0" spc="10" dirty="0">
                          <a:solidFill>
                            <a:srgbClr val="000000">
                              <a:alpha val="100000"/>
                            </a:srgbClr>
                          </a:solidFill>
                          <a:latin typeface="Arial"/>
                          <a:ea typeface="Arial"/>
                          <a:cs typeface="Arial"/>
                        </a:rPr>
                        <a:t>2</a:t>
                      </a:r>
                      <a:r>
                        <a:rPr sz="600" kern="0" spc="10" dirty="0">
                          <a:solidFill>
                            <a:srgbClr val="000000">
                              <a:alpha val="100000"/>
                            </a:srgbClr>
                          </a:solidFill>
                          <a:latin typeface="Arial"/>
                          <a:ea typeface="Arial"/>
                          <a:cs typeface="Arial"/>
                        </a:rPr>
                        <a:t>             </a:t>
                      </a:r>
                      <a:r>
                        <a:rPr sz="600" kern="0" spc="0" dirty="0">
                          <a:solidFill>
                            <a:srgbClr val="000000">
                              <a:alpha val="100000"/>
                            </a:srgbClr>
                          </a:solidFill>
                          <a:latin typeface="Arial"/>
                          <a:ea typeface="Arial"/>
                          <a:cs typeface="Arial"/>
                        </a:rPr>
                        <a:t>          </a:t>
                      </a:r>
                      <a:r>
                        <a:rPr sz="600" kern="0" spc="0" dirty="0">
                          <a:solidFill>
                            <a:srgbClr val="000000">
                              <a:alpha val="100000"/>
                            </a:srgbClr>
                          </a:solidFill>
                          <a:latin typeface="Arial"/>
                          <a:ea typeface="Arial"/>
                          <a:cs typeface="Arial"/>
                        </a:rPr>
                        <a:t>0</a:t>
                      </a:r>
                      <a:endParaRPr sz="600" dirty="0">
                        <a:latin typeface="Arial"/>
                        <a:ea typeface="Arial"/>
                        <a:cs typeface="Arial"/>
                      </a:endParaRPr>
                    </a:p>
                    <a:p>
                      <a:pPr algn="l" rtl="0" eaLnBrk="0">
                        <a:lnSpc>
                          <a:spcPct val="120000"/>
                        </a:lnSpc>
                        <a:tabLst/>
                      </a:pPr>
                      <a:endParaRPr sz="300" dirty="0">
                        <a:latin typeface="Arial"/>
                        <a:ea typeface="Arial"/>
                        <a:cs typeface="Arial"/>
                      </a:endParaRPr>
                    </a:p>
                    <a:p>
                      <a:pPr marL="121920" algn="l" rtl="0" eaLnBrk="0">
                        <a:lnSpc>
                          <a:spcPct val="79000"/>
                        </a:lnSpc>
                        <a:spcBef>
                          <a:spcPts val="3"/>
                        </a:spcBef>
                        <a:tabLst/>
                      </a:pPr>
                      <a:r>
                        <a:rPr sz="1200" kern="0" spc="-100" dirty="0">
                          <a:solidFill>
                            <a:srgbClr val="000000">
                              <a:alpha val="100000"/>
                            </a:srgbClr>
                          </a:solidFill>
                          <a:latin typeface="Arial"/>
                          <a:ea typeface="Arial"/>
                          <a:cs typeface="Arial"/>
                        </a:rPr>
                        <a:t>S</a:t>
                      </a:r>
                      <a:r>
                        <a:rPr sz="1200" kern="0" spc="60" dirty="0">
                          <a:solidFill>
                            <a:srgbClr val="000000">
                              <a:alpha val="100000"/>
                            </a:srgbClr>
                          </a:solidFill>
                          <a:latin typeface="Arial"/>
                          <a:ea typeface="Arial"/>
                          <a:cs typeface="Arial"/>
                        </a:rPr>
                        <a:t> </a:t>
                      </a:r>
                      <a:r>
                        <a:rPr sz="1200" kern="0" spc="-100" dirty="0">
                          <a:solidFill>
                            <a:srgbClr val="000000">
                              <a:alpha val="100000"/>
                            </a:srgbClr>
                          </a:solidFill>
                          <a:latin typeface="Arial"/>
                          <a:ea typeface="Arial"/>
                          <a:cs typeface="Arial"/>
                        </a:rPr>
                        <a:t>O2</a:t>
                      </a:r>
                      <a:r>
                        <a:rPr sz="1200" kern="0" spc="-100" dirty="0">
                          <a:solidFill>
                            <a:srgbClr val="000000">
                              <a:alpha val="100000"/>
                            </a:srgbClr>
                          </a:solidFill>
                          <a:latin typeface="Arial"/>
                          <a:ea typeface="Arial"/>
                          <a:cs typeface="Arial"/>
                        </a:rPr>
                        <a:t> </a:t>
                      </a:r>
                      <a:r>
                        <a:rPr sz="1800" kern="0" spc="-100" baseline="-14468" dirty="0">
                          <a:solidFill>
                            <a:srgbClr val="000000">
                              <a:alpha val="100000"/>
                            </a:srgbClr>
                          </a:solidFill>
                          <a:latin typeface="KaiTi"/>
                          <a:ea typeface="KaiTi"/>
                          <a:cs typeface="KaiTi"/>
                        </a:rPr>
                        <a:t>、</a:t>
                      </a:r>
                      <a:r>
                        <a:rPr sz="1200" kern="0" spc="-100" dirty="0">
                          <a:solidFill>
                            <a:srgbClr val="000000">
                              <a:alpha val="100000"/>
                            </a:srgbClr>
                          </a:solidFill>
                          <a:latin typeface="Arial"/>
                          <a:ea typeface="Arial"/>
                          <a:cs typeface="Arial"/>
                        </a:rPr>
                        <a:t>Na2</a:t>
                      </a:r>
                      <a:r>
                        <a:rPr sz="1200" kern="0" spc="-100" dirty="0">
                          <a:solidFill>
                            <a:srgbClr val="000000">
                              <a:alpha val="100000"/>
                            </a:srgbClr>
                          </a:solidFill>
                          <a:latin typeface="Arial"/>
                          <a:ea typeface="Arial"/>
                          <a:cs typeface="Arial"/>
                        </a:rPr>
                        <a:t>  </a:t>
                      </a:r>
                      <a:r>
                        <a:rPr sz="1200" kern="0" spc="-100" dirty="0">
                          <a:solidFill>
                            <a:srgbClr val="000000">
                              <a:alpha val="100000"/>
                            </a:srgbClr>
                          </a:solidFill>
                          <a:latin typeface="Arial"/>
                          <a:ea typeface="Arial"/>
                          <a:cs typeface="Arial"/>
                        </a:rPr>
                        <a:t>S</a:t>
                      </a:r>
                      <a:r>
                        <a:rPr sz="1200" kern="0" spc="40" dirty="0">
                          <a:solidFill>
                            <a:srgbClr val="000000">
                              <a:alpha val="100000"/>
                            </a:srgbClr>
                          </a:solidFill>
                          <a:latin typeface="Arial"/>
                          <a:ea typeface="Arial"/>
                          <a:cs typeface="Arial"/>
                        </a:rPr>
                        <a:t> </a:t>
                      </a:r>
                      <a:r>
                        <a:rPr sz="1200" kern="0" spc="-100" dirty="0">
                          <a:solidFill>
                            <a:srgbClr val="000000">
                              <a:alpha val="100000"/>
                            </a:srgbClr>
                          </a:solidFill>
                          <a:latin typeface="Arial"/>
                          <a:ea typeface="Arial"/>
                          <a:cs typeface="Arial"/>
                        </a:rPr>
                        <a:t>O3</a:t>
                      </a:r>
                      <a:r>
                        <a:rPr sz="1200" kern="0" spc="-100" dirty="0">
                          <a:solidFill>
                            <a:srgbClr val="000000">
                              <a:alpha val="100000"/>
                            </a:srgbClr>
                          </a:solidFill>
                          <a:latin typeface="Arial"/>
                          <a:ea typeface="Arial"/>
                          <a:cs typeface="Arial"/>
                        </a:rPr>
                        <a:t> </a:t>
                      </a:r>
                      <a:r>
                        <a:rPr sz="1800" kern="0" spc="-100" baseline="-14468" dirty="0">
                          <a:solidFill>
                            <a:srgbClr val="000000">
                              <a:alpha val="100000"/>
                            </a:srgbClr>
                          </a:solidFill>
                          <a:latin typeface="KaiTi"/>
                          <a:ea typeface="KaiTi"/>
                          <a:cs typeface="KaiTi"/>
                        </a:rPr>
                        <a:t>、</a:t>
                      </a:r>
                      <a:r>
                        <a:rPr sz="1200" kern="0" spc="-100" dirty="0">
                          <a:solidFill>
                            <a:srgbClr val="000000">
                              <a:alpha val="100000"/>
                            </a:srgbClr>
                          </a:solidFill>
                          <a:latin typeface="Arial"/>
                          <a:ea typeface="Arial"/>
                          <a:cs typeface="Arial"/>
                        </a:rPr>
                        <a:t>Fe</a:t>
                      </a:r>
                      <a:r>
                        <a:rPr sz="1200" kern="0" spc="-100" dirty="0">
                          <a:solidFill>
                            <a:srgbClr val="000000">
                              <a:alpha val="100000"/>
                            </a:srgbClr>
                          </a:solidFill>
                          <a:latin typeface="Arial"/>
                          <a:ea typeface="Arial"/>
                          <a:cs typeface="Arial"/>
                        </a:rPr>
                        <a:t> </a:t>
                      </a:r>
                      <a:r>
                        <a:rPr sz="1200" kern="0" spc="-100" dirty="0">
                          <a:solidFill>
                            <a:srgbClr val="000000">
                              <a:alpha val="100000"/>
                            </a:srgbClr>
                          </a:solidFill>
                          <a:latin typeface="Arial"/>
                          <a:ea typeface="Arial"/>
                          <a:cs typeface="Arial"/>
                        </a:rPr>
                        <a:t>SO4</a:t>
                      </a:r>
                      <a:r>
                        <a:rPr sz="1200" kern="0" spc="50" dirty="0">
                          <a:solidFill>
                            <a:srgbClr val="000000">
                              <a:alpha val="100000"/>
                            </a:srgbClr>
                          </a:solidFill>
                          <a:latin typeface="Arial"/>
                          <a:ea typeface="Arial"/>
                          <a:cs typeface="Arial"/>
                        </a:rPr>
                        <a:t> </a:t>
                      </a:r>
                      <a:r>
                        <a:rPr sz="1800" kern="0" spc="-100" baseline="-14468" dirty="0">
                          <a:solidFill>
                            <a:srgbClr val="000000">
                              <a:alpha val="100000"/>
                            </a:srgbClr>
                          </a:solidFill>
                          <a:latin typeface="KaiTi"/>
                          <a:ea typeface="KaiTi"/>
                          <a:cs typeface="KaiTi"/>
                        </a:rPr>
                        <a:t>、</a:t>
                      </a:r>
                      <a:r>
                        <a:rPr sz="1200" kern="0" spc="-100" dirty="0">
                          <a:solidFill>
                            <a:srgbClr val="000000">
                              <a:alpha val="100000"/>
                            </a:srgbClr>
                          </a:solidFill>
                          <a:latin typeface="Arial"/>
                          <a:ea typeface="Arial"/>
                          <a:cs typeface="Arial"/>
                        </a:rPr>
                        <a:t>S</a:t>
                      </a:r>
                      <a:endParaRPr sz="1200" dirty="0">
                        <a:latin typeface="Arial"/>
                        <a:ea typeface="Arial"/>
                        <a:cs typeface="Arial"/>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7000"/>
                        </a:lnSpc>
                        <a:tabLst/>
                      </a:pPr>
                      <a:endParaRPr sz="500" dirty="0">
                        <a:latin typeface="Arial"/>
                        <a:ea typeface="Arial"/>
                        <a:cs typeface="Arial"/>
                      </a:endParaRPr>
                    </a:p>
                    <a:p>
                      <a:pPr marL="246380" algn="l" rtl="0" eaLnBrk="0">
                        <a:lnSpc>
                          <a:spcPct val="85000"/>
                        </a:lnSpc>
                        <a:spcBef>
                          <a:spcPts val="3"/>
                        </a:spcBef>
                        <a:tabLst/>
                      </a:pPr>
                      <a:r>
                        <a:rPr sz="1200" b="1" kern="0" spc="-20" dirty="0">
                          <a:solidFill>
                            <a:srgbClr val="000000">
                              <a:alpha val="100000"/>
                            </a:srgbClr>
                          </a:solidFill>
                          <a:latin typeface="KaiTi"/>
                          <a:ea typeface="KaiTi"/>
                          <a:cs typeface="KaiTi"/>
                        </a:rPr>
                        <a:t>既有氧化性</a:t>
                      </a:r>
                      <a:endParaRPr sz="1200" dirty="0">
                        <a:latin typeface="KaiTi"/>
                        <a:ea typeface="KaiTi"/>
                        <a:cs typeface="KaiTi"/>
                      </a:endParaRPr>
                    </a:p>
                    <a:p>
                      <a:pPr algn="l" rtl="0" eaLnBrk="0">
                        <a:lnSpc>
                          <a:spcPct val="103000"/>
                        </a:lnSpc>
                        <a:tabLst/>
                      </a:pPr>
                      <a:endParaRPr sz="900" dirty="0">
                        <a:latin typeface="Arial"/>
                        <a:ea typeface="Arial"/>
                        <a:cs typeface="Arial"/>
                      </a:endParaRPr>
                    </a:p>
                    <a:p>
                      <a:pPr marL="250190" algn="l" rtl="0" eaLnBrk="0">
                        <a:lnSpc>
                          <a:spcPct val="85000"/>
                        </a:lnSpc>
                        <a:spcBef>
                          <a:spcPts val="7"/>
                        </a:spcBef>
                        <a:tabLst/>
                      </a:pPr>
                      <a:r>
                        <a:rPr sz="1200" b="1" kern="0" spc="-30" dirty="0">
                          <a:solidFill>
                            <a:srgbClr val="000000">
                              <a:alpha val="100000"/>
                            </a:srgbClr>
                          </a:solidFill>
                          <a:latin typeface="KaiTi"/>
                          <a:ea typeface="KaiTi"/>
                          <a:cs typeface="KaiTi"/>
                        </a:rPr>
                        <a:t>又有还原性</a:t>
                      </a:r>
                      <a:endParaRPr sz="1200" dirty="0">
                        <a:latin typeface="KaiTi"/>
                        <a:ea typeface="KaiTi"/>
                        <a:cs typeface="KaiTi"/>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424815">
                <a:tc>
                  <a:txBody>
                    <a:bodyPr/>
                    <a:lstStyle/>
                    <a:p>
                      <a:pPr algn="l" rtl="0" eaLnBrk="0">
                        <a:lnSpc>
                          <a:spcPct val="100000"/>
                        </a:lnSpc>
                        <a:tabLst/>
                      </a:pPr>
                      <a:endParaRPr sz="900" dirty="0">
                        <a:latin typeface="Arial"/>
                        <a:ea typeface="Arial"/>
                        <a:cs typeface="Arial"/>
                      </a:endParaRPr>
                    </a:p>
                    <a:p>
                      <a:pPr marL="410844" algn="l" rtl="0" eaLnBrk="0">
                        <a:lnSpc>
                          <a:spcPct val="85000"/>
                        </a:lnSpc>
                        <a:spcBef>
                          <a:spcPts val="7"/>
                        </a:spcBef>
                        <a:tabLst/>
                      </a:pPr>
                      <a:r>
                        <a:rPr sz="1200" b="1" kern="0" spc="-50" dirty="0">
                          <a:solidFill>
                            <a:srgbClr val="000000">
                              <a:alpha val="100000"/>
                            </a:srgbClr>
                          </a:solidFill>
                          <a:latin typeface="KaiTi"/>
                          <a:ea typeface="KaiTi"/>
                          <a:cs typeface="KaiTi"/>
                        </a:rPr>
                        <a:t>最低价</a:t>
                      </a:r>
                      <a:endParaRPr sz="1200" dirty="0">
                        <a:latin typeface="KaiTi"/>
                        <a:ea typeface="KaiTi"/>
                        <a:cs typeface="KaiTi"/>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5000"/>
                        </a:lnSpc>
                        <a:tabLst/>
                      </a:pPr>
                      <a:endParaRPr sz="500" dirty="0">
                        <a:latin typeface="Arial"/>
                        <a:ea typeface="Arial"/>
                        <a:cs typeface="Arial"/>
                      </a:endParaRPr>
                    </a:p>
                    <a:p>
                      <a:pPr marL="142875" algn="l" rtl="0" eaLnBrk="0">
                        <a:lnSpc>
                          <a:spcPts val="466"/>
                        </a:lnSpc>
                        <a:spcBef>
                          <a:spcPts val="5"/>
                        </a:spcBef>
                        <a:tabLst/>
                      </a:pPr>
                      <a:r>
                        <a:rPr sz="600" kern="0" spc="20" dirty="0">
                          <a:solidFill>
                            <a:srgbClr val="000000">
                              <a:alpha val="100000"/>
                            </a:srgbClr>
                          </a:solidFill>
                          <a:latin typeface="Arial"/>
                          <a:ea typeface="Arial"/>
                          <a:cs typeface="Arial"/>
                        </a:rPr>
                        <a:t>0</a:t>
                      </a:r>
                      <a:r>
                        <a:rPr sz="600" kern="0" spc="0" dirty="0">
                          <a:solidFill>
                            <a:srgbClr val="000000">
                              <a:alpha val="100000"/>
                            </a:srgbClr>
                          </a:solidFill>
                          <a:latin typeface="Arial"/>
                          <a:ea typeface="Arial"/>
                          <a:cs typeface="Arial"/>
                        </a:rPr>
                        <a:t>               </a:t>
                      </a:r>
                      <a:r>
                        <a:rPr sz="600" kern="0" spc="20" dirty="0">
                          <a:solidFill>
                            <a:srgbClr val="000000">
                              <a:alpha val="100000"/>
                            </a:srgbClr>
                          </a:solidFill>
                          <a:latin typeface="Arial"/>
                          <a:ea typeface="Arial"/>
                          <a:cs typeface="Arial"/>
                        </a:rPr>
                        <a:t>0</a:t>
                      </a:r>
                      <a:r>
                        <a:rPr sz="600" kern="0" spc="10" dirty="0">
                          <a:solidFill>
                            <a:srgbClr val="000000">
                              <a:alpha val="100000"/>
                            </a:srgbClr>
                          </a:solidFill>
                          <a:latin typeface="Arial"/>
                          <a:ea typeface="Arial"/>
                          <a:cs typeface="Arial"/>
                        </a:rPr>
                        <a:t>                      </a:t>
                      </a:r>
                      <a:r>
                        <a:rPr sz="600" kern="0" spc="20" dirty="0">
                          <a:solidFill>
                            <a:srgbClr val="000000">
                              <a:alpha val="100000"/>
                            </a:srgbClr>
                          </a:solidFill>
                          <a:latin typeface="Arial"/>
                          <a:ea typeface="Arial"/>
                          <a:cs typeface="Arial"/>
                        </a:rPr>
                        <a:t>-</a:t>
                      </a:r>
                      <a:r>
                        <a:rPr sz="600" kern="0" spc="40" dirty="0">
                          <a:solidFill>
                            <a:srgbClr val="000000">
                              <a:alpha val="100000"/>
                            </a:srgbClr>
                          </a:solidFill>
                          <a:latin typeface="Arial"/>
                          <a:ea typeface="Arial"/>
                          <a:cs typeface="Arial"/>
                        </a:rPr>
                        <a:t> </a:t>
                      </a:r>
                      <a:r>
                        <a:rPr sz="600" kern="0" spc="20" dirty="0">
                          <a:solidFill>
                            <a:srgbClr val="000000">
                              <a:alpha val="100000"/>
                            </a:srgbClr>
                          </a:solidFill>
                          <a:latin typeface="Arial"/>
                          <a:ea typeface="Arial"/>
                          <a:cs typeface="Arial"/>
                        </a:rPr>
                        <a:t>2</a:t>
                      </a:r>
                      <a:endParaRPr sz="600" dirty="0">
                        <a:latin typeface="Arial"/>
                        <a:ea typeface="Arial"/>
                        <a:cs typeface="Arial"/>
                      </a:endParaRPr>
                    </a:p>
                    <a:p>
                      <a:pPr algn="l" rtl="0" eaLnBrk="0">
                        <a:lnSpc>
                          <a:spcPct val="124000"/>
                        </a:lnSpc>
                        <a:tabLst/>
                      </a:pPr>
                      <a:endParaRPr sz="300" dirty="0">
                        <a:latin typeface="Arial"/>
                        <a:ea typeface="Arial"/>
                        <a:cs typeface="Arial"/>
                      </a:endParaRPr>
                    </a:p>
                    <a:p>
                      <a:pPr marL="85725" algn="l" rtl="0" eaLnBrk="0">
                        <a:lnSpc>
                          <a:spcPct val="75000"/>
                        </a:lnSpc>
                        <a:tabLst/>
                      </a:pPr>
                      <a:r>
                        <a:rPr sz="1000" kern="0" spc="0" dirty="0">
                          <a:solidFill>
                            <a:srgbClr val="000000">
                              <a:alpha val="100000"/>
                            </a:srgbClr>
                          </a:solidFill>
                          <a:latin typeface="Arial"/>
                          <a:ea typeface="Arial"/>
                          <a:cs typeface="Arial"/>
                        </a:rPr>
                        <a:t>Fe</a:t>
                      </a:r>
                      <a:r>
                        <a:rPr sz="1000" kern="0" spc="110" dirty="0">
                          <a:solidFill>
                            <a:srgbClr val="000000">
                              <a:alpha val="100000"/>
                            </a:srgbClr>
                          </a:solidFill>
                          <a:latin typeface="Arial"/>
                          <a:ea typeface="Arial"/>
                          <a:cs typeface="Arial"/>
                        </a:rPr>
                        <a:t> </a:t>
                      </a:r>
                      <a:r>
                        <a:rPr sz="1800" kern="0" spc="30" baseline="-14468" dirty="0">
                          <a:solidFill>
                            <a:srgbClr val="000000">
                              <a:alpha val="100000"/>
                            </a:srgbClr>
                          </a:solidFill>
                          <a:latin typeface="KaiTi"/>
                          <a:ea typeface="KaiTi"/>
                          <a:cs typeface="KaiTi"/>
                        </a:rPr>
                        <a:t>、</a:t>
                      </a:r>
                      <a:r>
                        <a:rPr sz="1000" kern="0" spc="0" dirty="0">
                          <a:solidFill>
                            <a:srgbClr val="000000">
                              <a:alpha val="100000"/>
                            </a:srgbClr>
                          </a:solidFill>
                          <a:latin typeface="Arial"/>
                          <a:ea typeface="Arial"/>
                          <a:cs typeface="Arial"/>
                        </a:rPr>
                        <a:t>Na</a:t>
                      </a:r>
                      <a:r>
                        <a:rPr sz="1000" kern="0" spc="80" dirty="0">
                          <a:solidFill>
                            <a:srgbClr val="000000">
                              <a:alpha val="100000"/>
                            </a:srgbClr>
                          </a:solidFill>
                          <a:latin typeface="Arial"/>
                          <a:ea typeface="Arial"/>
                          <a:cs typeface="Arial"/>
                        </a:rPr>
                        <a:t> </a:t>
                      </a:r>
                      <a:r>
                        <a:rPr sz="1800" kern="0" spc="30" baseline="-14468" dirty="0">
                          <a:solidFill>
                            <a:srgbClr val="000000">
                              <a:alpha val="100000"/>
                            </a:srgbClr>
                          </a:solidFill>
                          <a:latin typeface="KaiTi"/>
                          <a:ea typeface="KaiTi"/>
                          <a:cs typeface="KaiTi"/>
                        </a:rPr>
                        <a:t>、</a:t>
                      </a:r>
                      <a:r>
                        <a:rPr sz="1000" kern="0" spc="30" dirty="0">
                          <a:solidFill>
                            <a:srgbClr val="000000">
                              <a:alpha val="100000"/>
                            </a:srgbClr>
                          </a:solidFill>
                          <a:latin typeface="Arial"/>
                          <a:ea typeface="Arial"/>
                          <a:cs typeface="Arial"/>
                        </a:rPr>
                        <a:t>H2</a:t>
                      </a:r>
                      <a:r>
                        <a:rPr sz="1000" kern="0" spc="200" dirty="0">
                          <a:solidFill>
                            <a:srgbClr val="000000">
                              <a:alpha val="100000"/>
                            </a:srgbClr>
                          </a:solidFill>
                          <a:latin typeface="Arial"/>
                          <a:ea typeface="Arial"/>
                          <a:cs typeface="Arial"/>
                        </a:rPr>
                        <a:t> </a:t>
                      </a:r>
                      <a:r>
                        <a:rPr sz="1000" kern="0" spc="30" dirty="0">
                          <a:solidFill>
                            <a:srgbClr val="000000">
                              <a:alpha val="100000"/>
                            </a:srgbClr>
                          </a:solidFill>
                          <a:latin typeface="Arial"/>
                          <a:ea typeface="Arial"/>
                          <a:cs typeface="Arial"/>
                        </a:rPr>
                        <a:t>S</a:t>
                      </a:r>
                      <a:endParaRPr sz="1000" dirty="0">
                        <a:latin typeface="Arial"/>
                        <a:ea typeface="Arial"/>
                        <a:cs typeface="Arial"/>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900" dirty="0">
                        <a:latin typeface="Arial"/>
                        <a:ea typeface="Arial"/>
                        <a:cs typeface="Arial"/>
                      </a:endParaRPr>
                    </a:p>
                    <a:p>
                      <a:pPr marL="243205" algn="l" rtl="0" eaLnBrk="0">
                        <a:lnSpc>
                          <a:spcPct val="85000"/>
                        </a:lnSpc>
                        <a:spcBef>
                          <a:spcPts val="7"/>
                        </a:spcBef>
                        <a:tabLst/>
                      </a:pPr>
                      <a:r>
                        <a:rPr sz="1200" b="1" kern="0" spc="-20" dirty="0">
                          <a:solidFill>
                            <a:srgbClr val="000000">
                              <a:alpha val="100000"/>
                            </a:srgbClr>
                          </a:solidFill>
                          <a:latin typeface="KaiTi"/>
                          <a:ea typeface="KaiTi"/>
                          <a:cs typeface="KaiTi"/>
                        </a:rPr>
                        <a:t>只有还原性</a:t>
                      </a:r>
                      <a:endParaRPr sz="1200" dirty="0">
                        <a:latin typeface="KaiTi"/>
                        <a:ea typeface="KaiTi"/>
                        <a:cs typeface="KaiTi"/>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bl>
          </a:graphicData>
        </a:graphic>
      </p:graphicFrame>
      <p:sp>
        <p:nvSpPr>
          <p:cNvPr id="1078" name="path 1078"/>
          <p:cNvSpPr/>
          <p:nvPr/>
        </p:nvSpPr>
        <p:spPr>
          <a:xfrm>
            <a:off x="5326255" y="3027962"/>
            <a:ext cx="59080" cy="60135"/>
          </a:xfrm>
          <a:custGeom>
            <a:avLst/>
            <a:gdLst/>
            <a:ahLst/>
            <a:cxnLst/>
            <a:rect l="0" t="0" r="0" b="0"/>
            <a:pathLst>
              <a:path w="93" h="94">
                <a:moveTo>
                  <a:pt x="0" y="47"/>
                </a:moveTo>
                <a:lnTo>
                  <a:pt x="93" y="47"/>
                </a:lnTo>
                <a:moveTo>
                  <a:pt x="46" y="0"/>
                </a:moveTo>
                <a:lnTo>
                  <a:pt x="46" y="94"/>
                </a:lnTo>
              </a:path>
            </a:pathLst>
          </a:custGeom>
          <a:noFill/>
          <a:ln w="3356" cap="flat">
            <a:solidFill>
              <a:srgbClr val="000000"/>
            </a:solidFill>
            <a:prstDash val="solid"/>
            <a:round/>
          </a:ln>
        </p:spPr>
        <p:txBody>
          <a:bodyPr rtlCol="0"/>
          <a:lstStyle/>
          <a:p>
            <a:pPr algn="ctr"/>
            <a:endParaRPr lang="zh-CN" altLang="en-US"/>
          </a:p>
        </p:txBody>
      </p:sp>
      <p:sp>
        <p:nvSpPr>
          <p:cNvPr id="1080" name="path 1080"/>
          <p:cNvSpPr/>
          <p:nvPr/>
        </p:nvSpPr>
        <p:spPr>
          <a:xfrm>
            <a:off x="4821467" y="3027962"/>
            <a:ext cx="60212" cy="60135"/>
          </a:xfrm>
          <a:custGeom>
            <a:avLst/>
            <a:gdLst/>
            <a:ahLst/>
            <a:cxnLst/>
            <a:rect l="0" t="0" r="0" b="0"/>
            <a:pathLst>
              <a:path w="94" h="94">
                <a:moveTo>
                  <a:pt x="0" y="47"/>
                </a:moveTo>
                <a:lnTo>
                  <a:pt x="94" y="47"/>
                </a:lnTo>
                <a:moveTo>
                  <a:pt x="47" y="0"/>
                </a:moveTo>
                <a:lnTo>
                  <a:pt x="47" y="94"/>
                </a:lnTo>
              </a:path>
            </a:pathLst>
          </a:custGeom>
          <a:noFill/>
          <a:ln w="3345" cap="flat">
            <a:solidFill>
              <a:srgbClr val="000000"/>
            </a:solidFill>
            <a:prstDash val="solid"/>
            <a:round/>
          </a:ln>
        </p:spPr>
        <p:txBody>
          <a:bodyPr rtlCol="0"/>
          <a:lstStyle/>
          <a:p>
            <a:pPr algn="ctr"/>
            <a:endParaRPr lang="zh-CN" altLang="en-US"/>
          </a:p>
        </p:txBody>
      </p:sp>
      <p:sp>
        <p:nvSpPr>
          <p:cNvPr id="1082" name="path 1082"/>
          <p:cNvSpPr/>
          <p:nvPr/>
        </p:nvSpPr>
        <p:spPr>
          <a:xfrm>
            <a:off x="4024700" y="3027962"/>
            <a:ext cx="61463" cy="60135"/>
          </a:xfrm>
          <a:custGeom>
            <a:avLst/>
            <a:gdLst/>
            <a:ahLst/>
            <a:cxnLst/>
            <a:rect l="0" t="0" r="0" b="0"/>
            <a:pathLst>
              <a:path w="96" h="94">
                <a:moveTo>
                  <a:pt x="0" y="47"/>
                </a:moveTo>
                <a:lnTo>
                  <a:pt x="96" y="47"/>
                </a:lnTo>
                <a:moveTo>
                  <a:pt x="48" y="0"/>
                </a:moveTo>
                <a:lnTo>
                  <a:pt x="48" y="94"/>
                </a:lnTo>
              </a:path>
            </a:pathLst>
          </a:custGeom>
          <a:noFill/>
          <a:ln w="3371" cap="flat">
            <a:solidFill>
              <a:srgbClr val="000000"/>
            </a:solidFill>
            <a:prstDash val="solid"/>
            <a:round/>
          </a:ln>
        </p:spPr>
        <p:txBody>
          <a:bodyPr rtlCol="0"/>
          <a:lstStyle/>
          <a:p>
            <a:pPr algn="ctr"/>
            <a:endParaRPr lang="zh-CN" altLang="en-US"/>
          </a:p>
        </p:txBody>
      </p:sp>
      <p:sp>
        <p:nvSpPr>
          <p:cNvPr id="1084" name="path 1084"/>
          <p:cNvSpPr/>
          <p:nvPr/>
        </p:nvSpPr>
        <p:spPr>
          <a:xfrm>
            <a:off x="6338112" y="2619989"/>
            <a:ext cx="34851" cy="106534"/>
          </a:xfrm>
          <a:custGeom>
            <a:avLst/>
            <a:gdLst/>
            <a:ahLst/>
            <a:cxnLst/>
            <a:rect l="0" t="0" r="0" b="0"/>
            <a:pathLst>
              <a:path w="54" h="167">
                <a:moveTo>
                  <a:pt x="37" y="0"/>
                </a:moveTo>
                <a:lnTo>
                  <a:pt x="37" y="143"/>
                </a:lnTo>
                <a:lnTo>
                  <a:pt x="37" y="148"/>
                </a:lnTo>
                <a:lnTo>
                  <a:pt x="37" y="151"/>
                </a:lnTo>
                <a:lnTo>
                  <a:pt x="37" y="154"/>
                </a:lnTo>
                <a:lnTo>
                  <a:pt x="38" y="156"/>
                </a:lnTo>
                <a:lnTo>
                  <a:pt x="40" y="159"/>
                </a:lnTo>
                <a:lnTo>
                  <a:pt x="43" y="161"/>
                </a:lnTo>
                <a:lnTo>
                  <a:pt x="44" y="162"/>
                </a:lnTo>
                <a:lnTo>
                  <a:pt x="47" y="162"/>
                </a:lnTo>
                <a:lnTo>
                  <a:pt x="50" y="162"/>
                </a:lnTo>
                <a:lnTo>
                  <a:pt x="54" y="163"/>
                </a:lnTo>
                <a:lnTo>
                  <a:pt x="54" y="167"/>
                </a:lnTo>
                <a:lnTo>
                  <a:pt x="1" y="167"/>
                </a:lnTo>
                <a:lnTo>
                  <a:pt x="1" y="163"/>
                </a:lnTo>
                <a:lnTo>
                  <a:pt x="5" y="162"/>
                </a:lnTo>
                <a:lnTo>
                  <a:pt x="8" y="162"/>
                </a:lnTo>
                <a:lnTo>
                  <a:pt x="10" y="162"/>
                </a:lnTo>
                <a:lnTo>
                  <a:pt x="11" y="161"/>
                </a:lnTo>
                <a:lnTo>
                  <a:pt x="14" y="160"/>
                </a:lnTo>
                <a:lnTo>
                  <a:pt x="16" y="156"/>
                </a:lnTo>
                <a:lnTo>
                  <a:pt x="16" y="154"/>
                </a:lnTo>
                <a:lnTo>
                  <a:pt x="17" y="151"/>
                </a:lnTo>
                <a:lnTo>
                  <a:pt x="17" y="148"/>
                </a:lnTo>
                <a:lnTo>
                  <a:pt x="17" y="143"/>
                </a:lnTo>
                <a:lnTo>
                  <a:pt x="17" y="44"/>
                </a:lnTo>
                <a:lnTo>
                  <a:pt x="17" y="36"/>
                </a:lnTo>
                <a:lnTo>
                  <a:pt x="17" y="29"/>
                </a:lnTo>
                <a:lnTo>
                  <a:pt x="17" y="25"/>
                </a:lnTo>
                <a:lnTo>
                  <a:pt x="16" y="22"/>
                </a:lnTo>
                <a:lnTo>
                  <a:pt x="16" y="19"/>
                </a:lnTo>
                <a:lnTo>
                  <a:pt x="14" y="16"/>
                </a:lnTo>
                <a:lnTo>
                  <a:pt x="11" y="15"/>
                </a:lnTo>
                <a:lnTo>
                  <a:pt x="9" y="14"/>
                </a:lnTo>
                <a:lnTo>
                  <a:pt x="6" y="15"/>
                </a:lnTo>
                <a:lnTo>
                  <a:pt x="1" y="17"/>
                </a:lnTo>
                <a:lnTo>
                  <a:pt x="0" y="12"/>
                </a:lnTo>
                <a:lnTo>
                  <a:pt x="31" y="0"/>
                </a:lnTo>
                <a:lnTo>
                  <a:pt x="37" y="0"/>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1086" name="path 1086"/>
          <p:cNvSpPr/>
          <p:nvPr/>
        </p:nvSpPr>
        <p:spPr>
          <a:xfrm>
            <a:off x="6262464" y="2509801"/>
            <a:ext cx="57999" cy="60135"/>
          </a:xfrm>
          <a:custGeom>
            <a:avLst/>
            <a:gdLst/>
            <a:ahLst/>
            <a:cxnLst/>
            <a:rect l="0" t="0" r="0" b="0"/>
            <a:pathLst>
              <a:path w="91" h="94">
                <a:moveTo>
                  <a:pt x="0" y="47"/>
                </a:moveTo>
                <a:lnTo>
                  <a:pt x="91" y="47"/>
                </a:lnTo>
                <a:moveTo>
                  <a:pt x="45" y="0"/>
                </a:moveTo>
                <a:lnTo>
                  <a:pt x="45" y="94"/>
                </a:lnTo>
              </a:path>
            </a:pathLst>
          </a:custGeom>
          <a:noFill/>
          <a:ln w="3334" cap="flat">
            <a:solidFill>
              <a:srgbClr val="000000"/>
            </a:solidFill>
            <a:prstDash val="solid"/>
            <a:round/>
          </a:ln>
        </p:spPr>
        <p:txBody>
          <a:bodyPr rtlCol="0"/>
          <a:lstStyle/>
          <a:p>
            <a:pPr algn="ctr"/>
            <a:endParaRPr lang="zh-CN" altLang="en-US"/>
          </a:p>
        </p:txBody>
      </p:sp>
      <p:sp>
        <p:nvSpPr>
          <p:cNvPr id="1088" name="path 1088"/>
          <p:cNvSpPr/>
          <p:nvPr/>
        </p:nvSpPr>
        <p:spPr>
          <a:xfrm>
            <a:off x="5571392" y="2509801"/>
            <a:ext cx="61037" cy="60135"/>
          </a:xfrm>
          <a:custGeom>
            <a:avLst/>
            <a:gdLst/>
            <a:ahLst/>
            <a:cxnLst/>
            <a:rect l="0" t="0" r="0" b="0"/>
            <a:pathLst>
              <a:path w="96" h="94">
                <a:moveTo>
                  <a:pt x="0" y="47"/>
                </a:moveTo>
                <a:lnTo>
                  <a:pt x="96" y="47"/>
                </a:lnTo>
                <a:moveTo>
                  <a:pt x="47" y="0"/>
                </a:moveTo>
                <a:lnTo>
                  <a:pt x="47" y="94"/>
                </a:lnTo>
              </a:path>
            </a:pathLst>
          </a:custGeom>
          <a:noFill/>
          <a:ln w="3368" cap="flat">
            <a:solidFill>
              <a:srgbClr val="000000"/>
            </a:solidFill>
            <a:prstDash val="solid"/>
            <a:round/>
          </a:ln>
        </p:spPr>
        <p:txBody>
          <a:bodyPr rtlCol="0"/>
          <a:lstStyle/>
          <a:p>
            <a:pPr algn="ctr"/>
            <a:endParaRPr lang="zh-CN" altLang="en-US"/>
          </a:p>
        </p:txBody>
      </p:sp>
      <p:sp>
        <p:nvSpPr>
          <p:cNvPr id="1090" name="path 1090"/>
          <p:cNvSpPr/>
          <p:nvPr/>
        </p:nvSpPr>
        <p:spPr>
          <a:xfrm>
            <a:off x="4941018" y="2509801"/>
            <a:ext cx="60204" cy="60135"/>
          </a:xfrm>
          <a:custGeom>
            <a:avLst/>
            <a:gdLst/>
            <a:ahLst/>
            <a:cxnLst/>
            <a:rect l="0" t="0" r="0" b="0"/>
            <a:pathLst>
              <a:path w="94" h="94">
                <a:moveTo>
                  <a:pt x="0" y="47"/>
                </a:moveTo>
                <a:lnTo>
                  <a:pt x="94" y="47"/>
                </a:lnTo>
                <a:moveTo>
                  <a:pt x="47" y="0"/>
                </a:moveTo>
                <a:lnTo>
                  <a:pt x="47" y="94"/>
                </a:lnTo>
              </a:path>
            </a:pathLst>
          </a:custGeom>
          <a:noFill/>
          <a:ln w="3362" cap="flat">
            <a:solidFill>
              <a:srgbClr val="000000"/>
            </a:solidFill>
            <a:prstDash val="solid"/>
            <a:round/>
          </a:ln>
        </p:spPr>
        <p:txBody>
          <a:bodyPr rtlCol="0"/>
          <a:lstStyle/>
          <a:p>
            <a:pPr algn="ctr"/>
            <a:endParaRPr lang="zh-CN" altLang="en-US"/>
          </a:p>
        </p:txBody>
      </p:sp>
      <p:sp>
        <p:nvSpPr>
          <p:cNvPr id="1092" name="path 1092"/>
          <p:cNvSpPr/>
          <p:nvPr/>
        </p:nvSpPr>
        <p:spPr>
          <a:xfrm>
            <a:off x="4192471" y="2509801"/>
            <a:ext cx="59553" cy="60135"/>
          </a:xfrm>
          <a:custGeom>
            <a:avLst/>
            <a:gdLst/>
            <a:ahLst/>
            <a:cxnLst/>
            <a:rect l="0" t="0" r="0" b="0"/>
            <a:pathLst>
              <a:path w="93" h="94">
                <a:moveTo>
                  <a:pt x="0" y="47"/>
                </a:moveTo>
                <a:lnTo>
                  <a:pt x="93" y="47"/>
                </a:lnTo>
                <a:moveTo>
                  <a:pt x="46" y="0"/>
                </a:moveTo>
                <a:lnTo>
                  <a:pt x="46" y="94"/>
                </a:lnTo>
              </a:path>
            </a:pathLst>
          </a:custGeom>
          <a:noFill/>
          <a:ln w="3352" cap="flat">
            <a:solidFill>
              <a:srgbClr val="000000"/>
            </a:solidFill>
            <a:prstDash val="solid"/>
            <a:round/>
          </a:ln>
        </p:spPr>
        <p:txBody>
          <a:bodyPr rtlCol="0"/>
          <a:lstStyle/>
          <a:p>
            <a:pPr algn="ctr"/>
            <a:endParaRPr lang="zh-CN" altLang="en-US"/>
          </a:p>
        </p:txBody>
      </p:sp>
      <p:graphicFrame>
        <p:nvGraphicFramePr>
          <p:cNvPr id="1094" name="table 1094"/>
          <p:cNvGraphicFramePr>
            <a:graphicFrameLocks noGrp="1"/>
          </p:cNvGraphicFramePr>
          <p:nvPr/>
        </p:nvGraphicFramePr>
        <p:xfrm>
          <a:off x="2370887" y="4491863"/>
          <a:ext cx="5951855" cy="1588135"/>
        </p:xfrm>
        <a:graphic>
          <a:graphicData uri="http://schemas.openxmlformats.org/drawingml/2006/table">
            <a:tbl>
              <a:tblPr/>
              <a:tblGrid>
                <a:gridCol w="2256790"/>
                <a:gridCol w="3695065"/>
              </a:tblGrid>
              <a:tr h="299085">
                <a:tc>
                  <a:txBody>
                    <a:bodyPr/>
                    <a:lstStyle/>
                    <a:p>
                      <a:pPr algn="l" rtl="0" eaLnBrk="0">
                        <a:lnSpc>
                          <a:spcPct val="123000"/>
                        </a:lnSpc>
                        <a:tabLst/>
                      </a:pPr>
                      <a:endParaRPr sz="400" dirty="0">
                        <a:latin typeface="Arial"/>
                        <a:ea typeface="Arial"/>
                        <a:cs typeface="Arial"/>
                      </a:endParaRPr>
                    </a:p>
                    <a:p>
                      <a:pPr marL="614045" algn="l" rtl="0" eaLnBrk="0">
                        <a:lnSpc>
                          <a:spcPct val="85000"/>
                        </a:lnSpc>
                        <a:spcBef>
                          <a:spcPts val="3"/>
                        </a:spcBef>
                        <a:tabLst/>
                      </a:pPr>
                      <a:r>
                        <a:rPr sz="1200" b="1" kern="0" spc="-30" dirty="0">
                          <a:solidFill>
                            <a:srgbClr val="000000">
                              <a:alpha val="100000"/>
                            </a:srgbClr>
                          </a:solidFill>
                          <a:latin typeface="KaiTi"/>
                          <a:ea typeface="KaiTi"/>
                          <a:cs typeface="KaiTi"/>
                        </a:rPr>
                        <a:t>离子反应的条件</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22000"/>
                        </a:lnSpc>
                        <a:tabLst/>
                      </a:pPr>
                      <a:endParaRPr sz="400" dirty="0">
                        <a:latin typeface="Arial"/>
                        <a:ea typeface="Arial"/>
                        <a:cs typeface="Arial"/>
                      </a:endParaRPr>
                    </a:p>
                    <a:p>
                      <a:pPr marL="1696720" algn="l" rtl="0" eaLnBrk="0">
                        <a:lnSpc>
                          <a:spcPct val="87000"/>
                        </a:lnSpc>
                        <a:spcBef>
                          <a:spcPts val="2"/>
                        </a:spcBef>
                        <a:tabLst/>
                      </a:pPr>
                      <a:r>
                        <a:rPr sz="1200" b="1" kern="0" spc="-20" dirty="0">
                          <a:solidFill>
                            <a:srgbClr val="000000">
                              <a:alpha val="100000"/>
                            </a:srgbClr>
                          </a:solidFill>
                          <a:latin typeface="KaiTi"/>
                          <a:ea typeface="KaiTi"/>
                          <a:cs typeface="KaiTi"/>
                        </a:rPr>
                        <a:t>举例</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400685">
                <a:tc>
                  <a:txBody>
                    <a:bodyPr/>
                    <a:lstStyle/>
                    <a:p>
                      <a:pPr algn="l" rtl="0" eaLnBrk="0">
                        <a:lnSpc>
                          <a:spcPct val="101000"/>
                        </a:lnSpc>
                        <a:tabLst/>
                      </a:pPr>
                      <a:endParaRPr sz="800" dirty="0">
                        <a:latin typeface="Arial"/>
                        <a:ea typeface="Arial"/>
                        <a:cs typeface="Arial"/>
                      </a:endParaRPr>
                    </a:p>
                    <a:p>
                      <a:pPr marL="404495" algn="l" rtl="0" eaLnBrk="0">
                        <a:lnSpc>
                          <a:spcPct val="90000"/>
                        </a:lnSpc>
                        <a:spcBef>
                          <a:spcPts val="7"/>
                        </a:spcBef>
                        <a:tabLst/>
                      </a:pPr>
                      <a:r>
                        <a:rPr sz="1200" kern="0" spc="-10" dirty="0">
                          <a:solidFill>
                            <a:srgbClr val="000000">
                              <a:alpha val="100000"/>
                            </a:srgbClr>
                          </a:solidFill>
                          <a:latin typeface="KaiTi"/>
                          <a:ea typeface="KaiTi"/>
                          <a:cs typeface="KaiTi"/>
                        </a:rPr>
                        <a:t>生成难溶的物质</a:t>
                      </a:r>
                      <a:r>
                        <a:rPr sz="1200" kern="0" spc="-10"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KaiTi"/>
                          <a:ea typeface="KaiTi"/>
                          <a:cs typeface="KaiTi"/>
                        </a:rPr>
                        <a:t>沉淀</a:t>
                      </a:r>
                      <a:r>
                        <a:rPr sz="1200" kern="0" spc="-10" dirty="0">
                          <a:solidFill>
                            <a:srgbClr val="000000">
                              <a:alpha val="100000"/>
                            </a:srgbClr>
                          </a:solidFill>
                          <a:latin typeface="Times New Roman"/>
                          <a:ea typeface="Times New Roman"/>
                          <a:cs typeface="Times New Roman"/>
                        </a:rPr>
                        <a:t>]</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72000"/>
                        </a:lnSpc>
                        <a:tabLst/>
                      </a:pPr>
                      <a:endParaRPr sz="100" dirty="0">
                        <a:latin typeface="Arial"/>
                        <a:ea typeface="Arial"/>
                        <a:cs typeface="Arial"/>
                      </a:endParaRPr>
                    </a:p>
                    <a:p>
                      <a:pPr marL="67945" algn="l" rtl="0" eaLnBrk="0">
                        <a:lnSpc>
                          <a:spcPct val="90000"/>
                        </a:lnSpc>
                        <a:tabLst/>
                      </a:pPr>
                      <a:r>
                        <a:rPr sz="1200" kern="0" spc="-10" dirty="0">
                          <a:solidFill>
                            <a:srgbClr val="000000">
                              <a:alpha val="100000"/>
                            </a:srgbClr>
                          </a:solidFill>
                          <a:latin typeface="KaiTi"/>
                          <a:ea typeface="KaiTi"/>
                          <a:cs typeface="KaiTi"/>
                        </a:rPr>
                        <a:t>碱</a:t>
                      </a:r>
                      <a:r>
                        <a:rPr sz="1200" kern="0" spc="-1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Mg(OH)</a:t>
                      </a:r>
                      <a:r>
                        <a:rPr sz="1200" kern="0" spc="-10" baseline="-4340" dirty="0">
                          <a:solidFill>
                            <a:srgbClr val="000000">
                              <a:alpha val="100000"/>
                            </a:srgbClr>
                          </a:solidFill>
                          <a:latin typeface="Times New Roman"/>
                          <a:ea typeface="Times New Roman"/>
                          <a:cs typeface="Times New Roman"/>
                        </a:rPr>
                        <a:t>2</a:t>
                      </a:r>
                      <a:r>
                        <a:rPr sz="700" kern="0" spc="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a:t>
                      </a:r>
                      <a:r>
                        <a:rPr sz="1200" kern="0" spc="-10" dirty="0">
                          <a:solidFill>
                            <a:srgbClr val="000000">
                              <a:alpha val="100000"/>
                            </a:srgbClr>
                          </a:solidFill>
                          <a:latin typeface="Times New Roman"/>
                          <a:ea typeface="Times New Roman"/>
                          <a:cs typeface="Times New Roman"/>
                        </a:rPr>
                        <a:t>Cu(OH)</a:t>
                      </a:r>
                      <a:r>
                        <a:rPr sz="1200" kern="0" spc="-10" baseline="-4340" dirty="0">
                          <a:solidFill>
                            <a:srgbClr val="000000">
                              <a:alpha val="100000"/>
                            </a:srgbClr>
                          </a:solidFill>
                          <a:latin typeface="Times New Roman"/>
                          <a:ea typeface="Times New Roman"/>
                          <a:cs typeface="Times New Roman"/>
                        </a:rPr>
                        <a:t>2</a:t>
                      </a:r>
                      <a:endParaRPr sz="1200" baseline="-4340" dirty="0">
                        <a:latin typeface="Times New Roman"/>
                        <a:ea typeface="Times New Roman"/>
                        <a:cs typeface="Times New Roman"/>
                      </a:endParaRPr>
                    </a:p>
                    <a:p>
                      <a:pPr marL="76835" algn="l" rtl="0" eaLnBrk="0">
                        <a:lnSpc>
                          <a:spcPct val="90000"/>
                        </a:lnSpc>
                        <a:spcBef>
                          <a:spcPts val="252"/>
                        </a:spcBef>
                        <a:tabLst/>
                      </a:pPr>
                      <a:r>
                        <a:rPr sz="1200" kern="0" spc="-20" dirty="0">
                          <a:solidFill>
                            <a:srgbClr val="000000">
                              <a:alpha val="100000"/>
                            </a:srgbClr>
                          </a:solidFill>
                          <a:latin typeface="KaiTi"/>
                          <a:ea typeface="KaiTi"/>
                          <a:cs typeface="KaiTi"/>
                        </a:rPr>
                        <a:t>盐</a:t>
                      </a:r>
                      <a:r>
                        <a:rPr sz="1200" kern="0" spc="-2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Ag</a:t>
                      </a:r>
                      <a:r>
                        <a:rPr sz="1200" kern="0" spc="-20" baseline="-4340" dirty="0">
                          <a:solidFill>
                            <a:srgbClr val="000000">
                              <a:alpha val="100000"/>
                            </a:srgbClr>
                          </a:solidFill>
                          <a:latin typeface="Times New Roman"/>
                          <a:ea typeface="Times New Roman"/>
                          <a:cs typeface="Times New Roman"/>
                        </a:rPr>
                        <a:t>2</a:t>
                      </a:r>
                      <a:r>
                        <a:rPr sz="700" kern="0" spc="-10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Times New Roman"/>
                          <a:ea typeface="Times New Roman"/>
                          <a:cs typeface="Times New Roman"/>
                        </a:rPr>
                        <a:t>SO</a:t>
                      </a:r>
                      <a:r>
                        <a:rPr sz="1200" kern="0" spc="-20" baseline="-4340" dirty="0">
                          <a:solidFill>
                            <a:srgbClr val="000000">
                              <a:alpha val="100000"/>
                            </a:srgbClr>
                          </a:solidFill>
                          <a:latin typeface="Times New Roman"/>
                          <a:ea typeface="Times New Roman"/>
                          <a:cs typeface="Times New Roman"/>
                        </a:rPr>
                        <a:t>4</a:t>
                      </a:r>
                      <a:r>
                        <a:rPr sz="700" kern="0" spc="-4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a:t>
                      </a:r>
                      <a:r>
                        <a:rPr sz="1200" kern="0" spc="-20" dirty="0">
                          <a:solidFill>
                            <a:srgbClr val="000000">
                              <a:alpha val="100000"/>
                            </a:srgbClr>
                          </a:solidFill>
                          <a:latin typeface="Times New Roman"/>
                          <a:ea typeface="Times New Roman"/>
                          <a:cs typeface="Times New Roman"/>
                        </a:rPr>
                        <a:t>AgCl</a:t>
                      </a:r>
                      <a:r>
                        <a:rPr sz="1200" kern="0" spc="-16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a:t>
                      </a:r>
                      <a:r>
                        <a:rPr sz="1200" kern="0" spc="-20" dirty="0">
                          <a:solidFill>
                            <a:srgbClr val="000000">
                              <a:alpha val="100000"/>
                            </a:srgbClr>
                          </a:solidFill>
                          <a:latin typeface="Times New Roman"/>
                          <a:ea typeface="Times New Roman"/>
                          <a:cs typeface="Times New Roman"/>
                        </a:rPr>
                        <a:t>BaSO</a:t>
                      </a:r>
                      <a:r>
                        <a:rPr sz="1200" kern="0" spc="-20" baseline="-4340" dirty="0">
                          <a:solidFill>
                            <a:srgbClr val="000000">
                              <a:alpha val="100000"/>
                            </a:srgbClr>
                          </a:solidFill>
                          <a:latin typeface="Times New Roman"/>
                          <a:ea typeface="Times New Roman"/>
                          <a:cs typeface="Times New Roman"/>
                        </a:rPr>
                        <a:t>4</a:t>
                      </a:r>
                      <a:r>
                        <a:rPr sz="700" kern="0" spc="-4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a:t>
                      </a:r>
                      <a:r>
                        <a:rPr sz="1200" kern="0" spc="-20" dirty="0">
                          <a:solidFill>
                            <a:srgbClr val="000000">
                              <a:alpha val="100000"/>
                            </a:srgbClr>
                          </a:solidFill>
                          <a:latin typeface="Times New Roman"/>
                          <a:ea typeface="Times New Roman"/>
                          <a:cs typeface="Times New Roman"/>
                        </a:rPr>
                        <a:t>CaCO</a:t>
                      </a:r>
                      <a:r>
                        <a:rPr sz="1200" kern="0" spc="-20" baseline="-4340" dirty="0">
                          <a:solidFill>
                            <a:srgbClr val="000000">
                              <a:alpha val="100000"/>
                            </a:srgbClr>
                          </a:solidFill>
                          <a:latin typeface="Times New Roman"/>
                          <a:ea typeface="Times New Roman"/>
                          <a:cs typeface="Times New Roman"/>
                        </a:rPr>
                        <a:t>3</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295910">
                <a:tc>
                  <a:txBody>
                    <a:bodyPr/>
                    <a:lstStyle/>
                    <a:p>
                      <a:pPr algn="l" rtl="0" eaLnBrk="0">
                        <a:lnSpc>
                          <a:spcPct val="116000"/>
                        </a:lnSpc>
                        <a:tabLst/>
                      </a:pPr>
                      <a:endParaRPr sz="400" dirty="0">
                        <a:latin typeface="Arial"/>
                        <a:ea typeface="Arial"/>
                        <a:cs typeface="Arial"/>
                      </a:endParaRPr>
                    </a:p>
                    <a:p>
                      <a:pPr marL="175895" algn="l" rtl="0" eaLnBrk="0">
                        <a:lnSpc>
                          <a:spcPct val="90000"/>
                        </a:lnSpc>
                        <a:spcBef>
                          <a:spcPts val="3"/>
                        </a:spcBef>
                        <a:tabLst/>
                      </a:pPr>
                      <a:r>
                        <a:rPr sz="1200" kern="0" spc="-10" dirty="0">
                          <a:solidFill>
                            <a:srgbClr val="000000">
                              <a:alpha val="100000"/>
                            </a:srgbClr>
                          </a:solidFill>
                          <a:latin typeface="KaiTi"/>
                          <a:ea typeface="KaiTi"/>
                          <a:cs typeface="KaiTi"/>
                        </a:rPr>
                        <a:t>生成难电离的物质</a:t>
                      </a:r>
                      <a:r>
                        <a:rPr sz="1200" kern="0" spc="-10"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KaiTi"/>
                          <a:ea typeface="KaiTi"/>
                          <a:cs typeface="KaiTi"/>
                        </a:rPr>
                        <a:t>弱电解质</a:t>
                      </a:r>
                      <a:r>
                        <a:rPr sz="1200" kern="0" spc="-10" dirty="0">
                          <a:solidFill>
                            <a:srgbClr val="000000">
                              <a:alpha val="100000"/>
                            </a:srgbClr>
                          </a:solidFill>
                          <a:latin typeface="Times New Roman"/>
                          <a:ea typeface="Times New Roman"/>
                          <a:cs typeface="Times New Roman"/>
                        </a:rPr>
                        <a:t>]</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71120" algn="l" rtl="0" eaLnBrk="0">
                        <a:lnSpc>
                          <a:spcPct val="75000"/>
                        </a:lnSpc>
                        <a:spcBef>
                          <a:spcPts val="1"/>
                        </a:spcBef>
                        <a:tabLst/>
                      </a:pPr>
                      <a:r>
                        <a:rPr sz="1200" kern="0" spc="-10" dirty="0">
                          <a:solidFill>
                            <a:srgbClr val="000000">
                              <a:alpha val="100000"/>
                            </a:srgbClr>
                          </a:solidFill>
                          <a:latin typeface="Times New Roman"/>
                          <a:ea typeface="Times New Roman"/>
                          <a:cs typeface="Times New Roman"/>
                        </a:rPr>
                        <a:t>H</a:t>
                      </a:r>
                      <a:r>
                        <a:rPr sz="1200" kern="0" spc="-10" baseline="-4340"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Times New Roman"/>
                          <a:ea typeface="Times New Roman"/>
                          <a:cs typeface="Times New Roman"/>
                        </a:rPr>
                        <a:t>O</a:t>
                      </a:r>
                      <a:r>
                        <a:rPr sz="1200" kern="0" spc="-18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a:t>
                      </a:r>
                      <a:r>
                        <a:rPr sz="1200" kern="0" spc="-10" dirty="0">
                          <a:solidFill>
                            <a:srgbClr val="000000">
                              <a:alpha val="100000"/>
                            </a:srgbClr>
                          </a:solidFill>
                          <a:latin typeface="Times New Roman"/>
                          <a:ea typeface="Times New Roman"/>
                          <a:cs typeface="Times New Roman"/>
                        </a:rPr>
                        <a:t>CH</a:t>
                      </a:r>
                      <a:r>
                        <a:rPr sz="1200" kern="0" spc="-10" baseline="-4340" dirty="0">
                          <a:solidFill>
                            <a:srgbClr val="000000">
                              <a:alpha val="100000"/>
                            </a:srgbClr>
                          </a:solidFill>
                          <a:latin typeface="Times New Roman"/>
                          <a:ea typeface="Times New Roman"/>
                          <a:cs typeface="Times New Roman"/>
                        </a:rPr>
                        <a:t>3</a:t>
                      </a:r>
                      <a:r>
                        <a:rPr sz="1200" kern="0" spc="-10" dirty="0">
                          <a:solidFill>
                            <a:srgbClr val="000000">
                              <a:alpha val="100000"/>
                            </a:srgbClr>
                          </a:solidFill>
                          <a:latin typeface="Times New Roman"/>
                          <a:ea typeface="Times New Roman"/>
                          <a:cs typeface="Times New Roman"/>
                        </a:rPr>
                        <a:t>COOH</a:t>
                      </a:r>
                      <a:r>
                        <a:rPr sz="1200" kern="0" spc="-17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a:t>
                      </a:r>
                      <a:r>
                        <a:rPr sz="1200" kern="0" spc="-10" dirty="0">
                          <a:solidFill>
                            <a:srgbClr val="000000">
                              <a:alpha val="100000"/>
                            </a:srgbClr>
                          </a:solidFill>
                          <a:latin typeface="Times New Roman"/>
                          <a:ea typeface="Times New Roman"/>
                          <a:cs typeface="Times New Roman"/>
                        </a:rPr>
                        <a:t>H</a:t>
                      </a:r>
                      <a:r>
                        <a:rPr sz="1200" kern="0" spc="-10" baseline="-4340"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Times New Roman"/>
                          <a:ea typeface="Times New Roman"/>
                          <a:cs typeface="Times New Roman"/>
                        </a:rPr>
                        <a:t>CO</a:t>
                      </a:r>
                      <a:r>
                        <a:rPr sz="1200" kern="0" spc="-10" baseline="-4340" dirty="0">
                          <a:solidFill>
                            <a:srgbClr val="000000">
                              <a:alpha val="100000"/>
                            </a:srgbClr>
                          </a:solidFill>
                          <a:latin typeface="Times New Roman"/>
                          <a:ea typeface="Times New Roman"/>
                          <a:cs typeface="Times New Roman"/>
                        </a:rPr>
                        <a:t>3</a:t>
                      </a:r>
                      <a:r>
                        <a:rPr sz="700" kern="0" spc="-4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a:t>
                      </a:r>
                      <a:r>
                        <a:rPr sz="1200" kern="0" spc="-20" dirty="0">
                          <a:solidFill>
                            <a:srgbClr val="000000">
                              <a:alpha val="100000"/>
                            </a:srgbClr>
                          </a:solidFill>
                          <a:latin typeface="Times New Roman"/>
                          <a:ea typeface="Times New Roman"/>
                          <a:cs typeface="Times New Roman"/>
                        </a:rPr>
                        <a:t>NH</a:t>
                      </a:r>
                      <a:r>
                        <a:rPr sz="1200" kern="0" spc="-20" baseline="-4340" dirty="0">
                          <a:solidFill>
                            <a:srgbClr val="000000">
                              <a:alpha val="100000"/>
                            </a:srgbClr>
                          </a:solidFill>
                          <a:latin typeface="Times New Roman"/>
                          <a:ea typeface="Times New Roman"/>
                          <a:cs typeface="Times New Roman"/>
                        </a:rPr>
                        <a:t>3</a:t>
                      </a:r>
                      <a:r>
                        <a:rPr sz="1200" kern="0" spc="-20" dirty="0">
                          <a:solidFill>
                            <a:srgbClr val="000000">
                              <a:alpha val="100000"/>
                            </a:srgbClr>
                          </a:solidFill>
                          <a:latin typeface="Times New Roman"/>
                          <a:ea typeface="Times New Roman"/>
                          <a:cs typeface="Times New Roman"/>
                        </a:rPr>
                        <a:t>·H</a:t>
                      </a:r>
                      <a:r>
                        <a:rPr sz="1200" kern="0" spc="-20" baseline="-4340" dirty="0">
                          <a:solidFill>
                            <a:srgbClr val="000000">
                              <a:alpha val="100000"/>
                            </a:srgbClr>
                          </a:solidFill>
                          <a:latin typeface="Times New Roman"/>
                          <a:ea typeface="Times New Roman"/>
                          <a:cs typeface="Times New Roman"/>
                        </a:rPr>
                        <a:t>2</a:t>
                      </a:r>
                      <a:r>
                        <a:rPr sz="1200" kern="0" spc="-20" dirty="0">
                          <a:solidFill>
                            <a:srgbClr val="000000">
                              <a:alpha val="100000"/>
                            </a:srgbClr>
                          </a:solidFill>
                          <a:latin typeface="Times New Roman"/>
                          <a:ea typeface="Times New Roman"/>
                          <a:cs typeface="Times New Roman"/>
                        </a:rPr>
                        <a:t>O</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294005">
                <a:tc>
                  <a:txBody>
                    <a:bodyPr/>
                    <a:lstStyle/>
                    <a:p>
                      <a:pPr algn="l" rtl="0" eaLnBrk="0">
                        <a:lnSpc>
                          <a:spcPct val="113000"/>
                        </a:lnSpc>
                        <a:tabLst/>
                      </a:pPr>
                      <a:endParaRPr sz="400" dirty="0">
                        <a:latin typeface="Arial"/>
                        <a:ea typeface="Arial"/>
                        <a:cs typeface="Arial"/>
                      </a:endParaRPr>
                    </a:p>
                    <a:p>
                      <a:pPr marL="607695" algn="l" rtl="0" eaLnBrk="0">
                        <a:lnSpc>
                          <a:spcPct val="86000"/>
                        </a:lnSpc>
                        <a:spcBef>
                          <a:spcPts val="3"/>
                        </a:spcBef>
                        <a:tabLst/>
                      </a:pPr>
                      <a:r>
                        <a:rPr sz="1200" kern="0" spc="-20" dirty="0">
                          <a:solidFill>
                            <a:srgbClr val="000000">
                              <a:alpha val="100000"/>
                            </a:srgbClr>
                          </a:solidFill>
                          <a:latin typeface="KaiTi"/>
                          <a:ea typeface="KaiTi"/>
                          <a:cs typeface="KaiTi"/>
                        </a:rPr>
                        <a:t>生成挥发性物质</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8000"/>
                        </a:lnSpc>
                        <a:tabLst/>
                      </a:pPr>
                      <a:endParaRPr sz="400" dirty="0">
                        <a:latin typeface="Arial"/>
                        <a:ea typeface="Arial"/>
                        <a:cs typeface="Arial"/>
                      </a:endParaRPr>
                    </a:p>
                    <a:p>
                      <a:pPr marL="78740" algn="l" rtl="0" eaLnBrk="0">
                        <a:lnSpc>
                          <a:spcPct val="89000"/>
                        </a:lnSpc>
                        <a:spcBef>
                          <a:spcPts val="4"/>
                        </a:spcBef>
                        <a:tabLst/>
                      </a:pPr>
                      <a:r>
                        <a:rPr sz="1200" kern="0" spc="-10" dirty="0">
                          <a:solidFill>
                            <a:srgbClr val="000000">
                              <a:alpha val="100000"/>
                            </a:srgbClr>
                          </a:solidFill>
                          <a:latin typeface="Times New Roman"/>
                          <a:ea typeface="Times New Roman"/>
                          <a:cs typeface="Times New Roman"/>
                        </a:rPr>
                        <a:t>SO</a:t>
                      </a:r>
                      <a:r>
                        <a:rPr sz="1200" kern="0" spc="-10" baseline="-8681" dirty="0">
                          <a:solidFill>
                            <a:srgbClr val="000000">
                              <a:alpha val="100000"/>
                            </a:srgbClr>
                          </a:solidFill>
                          <a:latin typeface="Times New Roman"/>
                          <a:ea typeface="Times New Roman"/>
                          <a:cs typeface="Times New Roman"/>
                        </a:rPr>
                        <a:t>2</a:t>
                      </a:r>
                      <a:r>
                        <a:rPr sz="700" kern="0" spc="-7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Times New Roman"/>
                          <a:ea typeface="Times New Roman"/>
                          <a:cs typeface="Times New Roman"/>
                        </a:rPr>
                        <a:t>[H</a:t>
                      </a:r>
                      <a:r>
                        <a:rPr sz="1200" kern="0" spc="-10" baseline="34725"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Times New Roman"/>
                          <a:ea typeface="Times New Roman"/>
                          <a:cs typeface="Times New Roman"/>
                        </a:rPr>
                        <a:t>+SO</a:t>
                      </a:r>
                      <a:r>
                        <a:rPr sz="1200" kern="0" spc="-10" baseline="-8681" dirty="0">
                          <a:solidFill>
                            <a:srgbClr val="000000">
                              <a:alpha val="100000"/>
                            </a:srgbClr>
                          </a:solidFill>
                          <a:latin typeface="Times New Roman"/>
                          <a:ea typeface="Times New Roman"/>
                          <a:cs typeface="Times New Roman"/>
                        </a:rPr>
                        <a:t>3</a:t>
                      </a:r>
                      <a:r>
                        <a:rPr sz="1200" kern="0" spc="-10" baseline="34725"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Times New Roman"/>
                          <a:ea typeface="Times New Roman"/>
                          <a:cs typeface="Times New Roman"/>
                        </a:rPr>
                        <a:t>]</a:t>
                      </a:r>
                      <a:r>
                        <a:rPr sz="1200" kern="0" spc="-17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a:t>
                      </a:r>
                      <a:r>
                        <a:rPr sz="1200" kern="0" spc="-10" dirty="0">
                          <a:solidFill>
                            <a:srgbClr val="000000">
                              <a:alpha val="100000"/>
                            </a:srgbClr>
                          </a:solidFill>
                          <a:latin typeface="Times New Roman"/>
                          <a:ea typeface="Times New Roman"/>
                          <a:cs typeface="Times New Roman"/>
                        </a:rPr>
                        <a:t>CO</a:t>
                      </a:r>
                      <a:r>
                        <a:rPr sz="1200" kern="0" spc="-10" baseline="-8681" dirty="0">
                          <a:solidFill>
                            <a:srgbClr val="000000">
                              <a:alpha val="100000"/>
                            </a:srgbClr>
                          </a:solidFill>
                          <a:latin typeface="Times New Roman"/>
                          <a:ea typeface="Times New Roman"/>
                          <a:cs typeface="Times New Roman"/>
                        </a:rPr>
                        <a:t>2</a:t>
                      </a:r>
                      <a:r>
                        <a:rPr sz="700" kern="0" spc="-7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Times New Roman"/>
                          <a:ea typeface="Times New Roman"/>
                          <a:cs typeface="Times New Roman"/>
                        </a:rPr>
                        <a:t>[H</a:t>
                      </a:r>
                      <a:r>
                        <a:rPr sz="1200" kern="0" spc="-10" baseline="34725"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Times New Roman"/>
                          <a:ea typeface="Times New Roman"/>
                          <a:cs typeface="Times New Roman"/>
                        </a:rPr>
                        <a:t>+CO</a:t>
                      </a:r>
                      <a:r>
                        <a:rPr sz="1200" kern="0" spc="-10" baseline="-8681" dirty="0">
                          <a:solidFill>
                            <a:srgbClr val="000000">
                              <a:alpha val="100000"/>
                            </a:srgbClr>
                          </a:solidFill>
                          <a:latin typeface="Times New Roman"/>
                          <a:ea typeface="Times New Roman"/>
                          <a:cs typeface="Times New Roman"/>
                        </a:rPr>
                        <a:t>3</a:t>
                      </a:r>
                      <a:r>
                        <a:rPr sz="1200" kern="0" spc="-10" baseline="34725"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Times New Roman"/>
                          <a:ea typeface="Times New Roman"/>
                          <a:cs typeface="Times New Roman"/>
                        </a:rPr>
                        <a:t>]</a:t>
                      </a:r>
                      <a:r>
                        <a:rPr sz="1200" kern="0" spc="-18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a:t>
                      </a:r>
                      <a:r>
                        <a:rPr sz="1200" kern="0" spc="-10" dirty="0">
                          <a:solidFill>
                            <a:srgbClr val="000000">
                              <a:alpha val="100000"/>
                            </a:srgbClr>
                          </a:solidFill>
                          <a:latin typeface="Times New Roman"/>
                          <a:ea typeface="Times New Roman"/>
                          <a:cs typeface="Times New Roman"/>
                        </a:rPr>
                        <a:t>NH</a:t>
                      </a:r>
                      <a:r>
                        <a:rPr sz="1200" kern="0" spc="-10" baseline="-8681" dirty="0">
                          <a:solidFill>
                            <a:srgbClr val="000000">
                              <a:alpha val="100000"/>
                            </a:srgbClr>
                          </a:solidFill>
                          <a:latin typeface="Times New Roman"/>
                          <a:ea typeface="Times New Roman"/>
                          <a:cs typeface="Times New Roman"/>
                        </a:rPr>
                        <a:t>3</a:t>
                      </a:r>
                      <a:r>
                        <a:rPr sz="700" kern="0" spc="-7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Times New Roman"/>
                          <a:ea typeface="Times New Roman"/>
                          <a:cs typeface="Times New Roman"/>
                        </a:rPr>
                        <a:t>[NH</a:t>
                      </a:r>
                      <a:r>
                        <a:rPr sz="1200" kern="0" spc="-10" baseline="-8681" dirty="0">
                          <a:solidFill>
                            <a:srgbClr val="000000">
                              <a:alpha val="100000"/>
                            </a:srgbClr>
                          </a:solidFill>
                          <a:latin typeface="Times New Roman"/>
                          <a:ea typeface="Times New Roman"/>
                          <a:cs typeface="Times New Roman"/>
                        </a:rPr>
                        <a:t>4</a:t>
                      </a:r>
                      <a:r>
                        <a:rPr sz="1200" kern="0" spc="-10" baseline="34725" dirty="0">
                          <a:solidFill>
                            <a:srgbClr val="000000">
                              <a:alpha val="100000"/>
                            </a:srgbClr>
                          </a:solidFill>
                          <a:latin typeface="Times New Roman"/>
                          <a:ea typeface="Times New Roman"/>
                          <a:cs typeface="Times New Roman"/>
                        </a:rPr>
                        <a:t>+</a:t>
                      </a:r>
                      <a:r>
                        <a:rPr sz="1200" kern="0" spc="-20" dirty="0">
                          <a:solidFill>
                            <a:srgbClr val="000000">
                              <a:alpha val="100000"/>
                            </a:srgbClr>
                          </a:solidFill>
                          <a:latin typeface="Times New Roman"/>
                          <a:ea typeface="Times New Roman"/>
                          <a:cs typeface="Times New Roman"/>
                        </a:rPr>
                        <a:t>+OH</a:t>
                      </a:r>
                      <a:r>
                        <a:rPr sz="1200" kern="0" spc="-20" baseline="34725" dirty="0">
                          <a:solidFill>
                            <a:srgbClr val="000000">
                              <a:alpha val="100000"/>
                            </a:srgbClr>
                          </a:solidFill>
                          <a:latin typeface="Times New Roman"/>
                          <a:ea typeface="Times New Roman"/>
                          <a:cs typeface="Times New Roman"/>
                        </a:rPr>
                        <a:t>-</a:t>
                      </a:r>
                      <a:r>
                        <a:rPr sz="1200" kern="0" spc="-20" dirty="0">
                          <a:solidFill>
                            <a:srgbClr val="000000">
                              <a:alpha val="100000"/>
                            </a:srgbClr>
                          </a:solidFill>
                          <a:latin typeface="Times New Roman"/>
                          <a:ea typeface="Times New Roman"/>
                          <a:cs typeface="Times New Roman"/>
                        </a:rPr>
                        <a:t>]</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298450">
                <a:tc>
                  <a:txBody>
                    <a:bodyPr/>
                    <a:lstStyle/>
                    <a:p>
                      <a:pPr algn="l" rtl="0" eaLnBrk="0">
                        <a:lnSpc>
                          <a:spcPct val="116000"/>
                        </a:lnSpc>
                        <a:tabLst/>
                      </a:pPr>
                      <a:endParaRPr sz="400" dirty="0">
                        <a:latin typeface="Arial"/>
                        <a:ea typeface="Arial"/>
                        <a:cs typeface="Arial"/>
                      </a:endParaRPr>
                    </a:p>
                    <a:p>
                      <a:pPr marL="531495" algn="l" rtl="0" eaLnBrk="0">
                        <a:lnSpc>
                          <a:spcPct val="86000"/>
                        </a:lnSpc>
                        <a:spcBef>
                          <a:spcPts val="1"/>
                        </a:spcBef>
                        <a:tabLst/>
                      </a:pPr>
                      <a:r>
                        <a:rPr sz="1200" kern="0" spc="-20" dirty="0">
                          <a:solidFill>
                            <a:srgbClr val="000000">
                              <a:alpha val="100000"/>
                            </a:srgbClr>
                          </a:solidFill>
                          <a:latin typeface="KaiTi"/>
                          <a:ea typeface="KaiTi"/>
                          <a:cs typeface="KaiTi"/>
                        </a:rPr>
                        <a:t>发生氧化还原反应</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8000"/>
                        </a:lnSpc>
                        <a:tabLst/>
                      </a:pPr>
                      <a:endParaRPr sz="400" dirty="0">
                        <a:latin typeface="Arial"/>
                        <a:ea typeface="Arial"/>
                        <a:cs typeface="Arial"/>
                      </a:endParaRPr>
                    </a:p>
                    <a:p>
                      <a:pPr marL="78740" algn="l" rtl="0" eaLnBrk="0">
                        <a:lnSpc>
                          <a:spcPct val="90000"/>
                        </a:lnSpc>
                        <a:spcBef>
                          <a:spcPts val="2"/>
                        </a:spcBef>
                        <a:tabLst/>
                      </a:pPr>
                      <a:r>
                        <a:rPr sz="1800" kern="0" spc="-10" baseline="-2893" dirty="0">
                          <a:solidFill>
                            <a:srgbClr val="000000">
                              <a:alpha val="100000"/>
                            </a:srgbClr>
                          </a:solidFill>
                          <a:latin typeface="Times New Roman"/>
                          <a:ea typeface="Times New Roman"/>
                          <a:cs typeface="Times New Roman"/>
                        </a:rPr>
                        <a:t>S</a:t>
                      </a:r>
                      <a:r>
                        <a:rPr sz="800" kern="0" spc="-10"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KaiTi"/>
                          <a:ea typeface="KaiTi"/>
                          <a:cs typeface="KaiTi"/>
                        </a:rPr>
                        <a:t>和</a:t>
                      </a:r>
                      <a:r>
                        <a:rPr sz="1200" kern="0" spc="-210" dirty="0">
                          <a:solidFill>
                            <a:srgbClr val="000000">
                              <a:alpha val="100000"/>
                            </a:srgbClr>
                          </a:solidFill>
                          <a:latin typeface="KaiTi"/>
                          <a:ea typeface="KaiTi"/>
                          <a:cs typeface="KaiTi"/>
                        </a:rPr>
                        <a:t> </a:t>
                      </a:r>
                      <a:r>
                        <a:rPr sz="1800" kern="0" spc="-10" baseline="-2893" dirty="0">
                          <a:solidFill>
                            <a:srgbClr val="000000">
                              <a:alpha val="100000"/>
                            </a:srgbClr>
                          </a:solidFill>
                          <a:latin typeface="Times New Roman"/>
                          <a:ea typeface="Times New Roman"/>
                          <a:cs typeface="Times New Roman"/>
                        </a:rPr>
                        <a:t>SO</a:t>
                      </a:r>
                      <a:r>
                        <a:rPr sz="1200" kern="0" spc="-10" baseline="-13022" dirty="0">
                          <a:solidFill>
                            <a:srgbClr val="000000">
                              <a:alpha val="100000"/>
                            </a:srgbClr>
                          </a:solidFill>
                          <a:latin typeface="Times New Roman"/>
                          <a:ea typeface="Times New Roman"/>
                          <a:cs typeface="Times New Roman"/>
                        </a:rPr>
                        <a:t>4</a:t>
                      </a:r>
                      <a:r>
                        <a:rPr sz="1200" kern="0" spc="-10" baseline="30384" dirty="0">
                          <a:solidFill>
                            <a:srgbClr val="000000">
                              <a:alpha val="100000"/>
                            </a:srgbClr>
                          </a:solidFill>
                          <a:latin typeface="Times New Roman"/>
                          <a:ea typeface="Times New Roman"/>
                          <a:cs typeface="Times New Roman"/>
                        </a:rPr>
                        <a:t>2-</a:t>
                      </a:r>
                      <a:endParaRPr sz="1200" baseline="30384"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bl>
          </a:graphicData>
        </a:graphic>
      </p:graphicFrame>
      <p:sp>
        <p:nvSpPr>
          <p:cNvPr id="1096" name="textbox 1096"/>
          <p:cNvSpPr/>
          <p:nvPr/>
        </p:nvSpPr>
        <p:spPr>
          <a:xfrm>
            <a:off x="2349043" y="6090438"/>
            <a:ext cx="4276725" cy="728345"/>
          </a:xfrm>
          <a:prstGeom prst="rect">
            <a:avLst/>
          </a:prstGeom>
          <a:noFill/>
          <a:ln w="0" cap="flat">
            <a:noFill/>
            <a:prstDash val="solid"/>
            <a:miter lim="0"/>
          </a:ln>
        </p:spPr>
        <p:txBody>
          <a:bodyPr vert="horz" wrap="square" lIns="0" tIns="0" rIns="0" bIns="0"/>
          <a:lstStyle/>
          <a:p>
            <a:pPr algn="l" rtl="0" eaLnBrk="0">
              <a:lnSpc>
                <a:spcPct val="81963"/>
              </a:lnSpc>
              <a:tabLst/>
            </a:pPr>
            <a:endParaRPr sz="100" dirty="0">
              <a:latin typeface="Arial"/>
              <a:ea typeface="Arial"/>
              <a:cs typeface="Arial"/>
            </a:endParaRPr>
          </a:p>
          <a:p>
            <a:pPr marL="12700" algn="l" rtl="0" eaLnBrk="0">
              <a:lnSpc>
                <a:spcPct val="87000"/>
              </a:lnSpc>
              <a:tabLst/>
            </a:pPr>
            <a:r>
              <a:rPr sz="1200" b="1" kern="0" spc="-20" dirty="0">
                <a:solidFill>
                  <a:srgbClr val="FF0000">
                    <a:alpha val="100000"/>
                  </a:srgbClr>
                </a:solidFill>
                <a:latin typeface="KaiTi"/>
                <a:ea typeface="KaiTi"/>
                <a:cs typeface="KaiTi"/>
              </a:rPr>
              <a:t>注意：如果两种离子会发生反应，那么这两种离子就不能共存！</a:t>
            </a:r>
            <a:endParaRPr sz="1200" dirty="0">
              <a:latin typeface="KaiTi"/>
              <a:ea typeface="KaiTi"/>
              <a:cs typeface="KaiTi"/>
            </a:endParaRPr>
          </a:p>
          <a:p>
            <a:pPr algn="l" rtl="0" eaLnBrk="0">
              <a:lnSpc>
                <a:spcPct val="111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02000"/>
              </a:lnSpc>
              <a:tabLst/>
            </a:pPr>
            <a:endParaRPr sz="300" dirty="0">
              <a:latin typeface="Arial"/>
              <a:ea typeface="Arial"/>
              <a:cs typeface="Arial"/>
            </a:endParaRPr>
          </a:p>
          <a:p>
            <a:pPr marL="17780" algn="l" rtl="0" eaLnBrk="0">
              <a:lnSpc>
                <a:spcPct val="86000"/>
              </a:lnSpc>
              <a:spcBef>
                <a:spcPts val="1"/>
              </a:spcBef>
              <a:tabLst/>
            </a:pPr>
            <a:r>
              <a:rPr sz="1200" kern="0" spc="-20" dirty="0">
                <a:solidFill>
                  <a:srgbClr val="000000">
                    <a:alpha val="100000"/>
                  </a:srgbClr>
                </a:solidFill>
                <a:latin typeface="KaiTi"/>
                <a:ea typeface="KaiTi"/>
                <a:cs typeface="KaiTi"/>
              </a:rPr>
              <a:t>常见不能共存的离子有：</a:t>
            </a:r>
            <a:endParaRPr sz="1200" dirty="0">
              <a:latin typeface="KaiTi"/>
              <a:ea typeface="KaiTi"/>
              <a:cs typeface="KaiTi"/>
            </a:endParaRPr>
          </a:p>
        </p:txBody>
      </p:sp>
      <p:graphicFrame>
        <p:nvGraphicFramePr>
          <p:cNvPr id="1098" name="table 1098"/>
          <p:cNvGraphicFramePr>
            <a:graphicFrameLocks noGrp="1"/>
          </p:cNvGraphicFramePr>
          <p:nvPr/>
        </p:nvGraphicFramePr>
        <p:xfrm>
          <a:off x="2360827" y="1234845"/>
          <a:ext cx="5556250" cy="460375"/>
        </p:xfrm>
        <a:graphic>
          <a:graphicData uri="http://schemas.openxmlformats.org/drawingml/2006/table">
            <a:tbl>
              <a:tblPr/>
              <a:tblGrid>
                <a:gridCol w="4278630"/>
                <a:gridCol w="1277620"/>
              </a:tblGrid>
              <a:tr h="229870">
                <a:tc>
                  <a:txBody>
                    <a:bodyPr/>
                    <a:lstStyle/>
                    <a:p>
                      <a:pPr algn="l" rtl="0" eaLnBrk="0">
                        <a:lnSpc>
                          <a:spcPct val="90000"/>
                        </a:lnSpc>
                        <a:spcBef>
                          <a:spcPts val="5"/>
                        </a:spcBef>
                        <a:tabLst/>
                      </a:pPr>
                      <a:r>
                        <a:rPr sz="1200" kern="0" spc="-20" dirty="0">
                          <a:solidFill>
                            <a:srgbClr val="000000">
                              <a:alpha val="100000"/>
                            </a:srgbClr>
                          </a:solidFill>
                          <a:latin typeface="Wingdings"/>
                          <a:ea typeface="Wingdings"/>
                          <a:cs typeface="Wingdings"/>
                        </a:rPr>
                        <a:t>l </a:t>
                      </a:r>
                      <a:r>
                        <a:rPr sz="1200" kern="0" spc="-20" dirty="0">
                          <a:solidFill>
                            <a:srgbClr val="000000">
                              <a:alpha val="100000"/>
                            </a:srgbClr>
                          </a:solidFill>
                          <a:latin typeface="KaiTi"/>
                          <a:ea typeface="KaiTi"/>
                          <a:cs typeface="KaiTi"/>
                        </a:rPr>
                        <a:t>常见氧化剂：</a:t>
                      </a:r>
                      <a:r>
                        <a:rPr sz="1200" kern="0" spc="-20" dirty="0">
                          <a:solidFill>
                            <a:srgbClr val="000000">
                              <a:alpha val="100000"/>
                            </a:srgbClr>
                          </a:solidFill>
                          <a:latin typeface="Times New Roman"/>
                          <a:ea typeface="Times New Roman"/>
                          <a:cs typeface="Times New Roman"/>
                        </a:rPr>
                        <a:t>O</a:t>
                      </a:r>
                      <a:r>
                        <a:rPr sz="1200" kern="0" spc="-20" baseline="-4340" dirty="0">
                          <a:solidFill>
                            <a:srgbClr val="000000">
                              <a:alpha val="100000"/>
                            </a:srgbClr>
                          </a:solidFill>
                          <a:latin typeface="Times New Roman"/>
                          <a:ea typeface="Times New Roman"/>
                          <a:cs typeface="Times New Roman"/>
                        </a:rPr>
                        <a:t>2</a:t>
                      </a:r>
                      <a:r>
                        <a:rPr sz="700" kern="0" spc="-5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a:t>
                      </a:r>
                      <a:r>
                        <a:rPr sz="1200" kern="0" spc="-20" dirty="0">
                          <a:solidFill>
                            <a:srgbClr val="000000">
                              <a:alpha val="100000"/>
                            </a:srgbClr>
                          </a:solidFill>
                          <a:latin typeface="Times New Roman"/>
                          <a:ea typeface="Times New Roman"/>
                          <a:cs typeface="Times New Roman"/>
                        </a:rPr>
                        <a:t>Cl</a:t>
                      </a:r>
                      <a:r>
                        <a:rPr sz="1200" kern="0" spc="-20" baseline="-4340" dirty="0">
                          <a:solidFill>
                            <a:srgbClr val="000000">
                              <a:alpha val="100000"/>
                            </a:srgbClr>
                          </a:solidFill>
                          <a:latin typeface="Times New Roman"/>
                          <a:ea typeface="Times New Roman"/>
                          <a:cs typeface="Times New Roman"/>
                        </a:rPr>
                        <a:t>2</a:t>
                      </a:r>
                      <a:r>
                        <a:rPr sz="700" kern="0" spc="-5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、浓</a:t>
                      </a:r>
                      <a:r>
                        <a:rPr sz="1200" kern="0" spc="-27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H</a:t>
                      </a:r>
                      <a:r>
                        <a:rPr sz="1200" kern="0" spc="-20" baseline="-4340" dirty="0">
                          <a:solidFill>
                            <a:srgbClr val="000000">
                              <a:alpha val="100000"/>
                            </a:srgbClr>
                          </a:solidFill>
                          <a:latin typeface="Times New Roman"/>
                          <a:ea typeface="Times New Roman"/>
                          <a:cs typeface="Times New Roman"/>
                        </a:rPr>
                        <a:t>2</a:t>
                      </a:r>
                      <a:r>
                        <a:rPr sz="700" kern="0" spc="-10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Times New Roman"/>
                          <a:ea typeface="Times New Roman"/>
                          <a:cs typeface="Times New Roman"/>
                        </a:rPr>
                        <a:t>SO</a:t>
                      </a:r>
                      <a:r>
                        <a:rPr sz="1200" kern="0" spc="-20" baseline="-4340" dirty="0">
                          <a:solidFill>
                            <a:srgbClr val="000000">
                              <a:alpha val="100000"/>
                            </a:srgbClr>
                          </a:solidFill>
                          <a:latin typeface="Times New Roman"/>
                          <a:ea typeface="Times New Roman"/>
                          <a:cs typeface="Times New Roman"/>
                        </a:rPr>
                        <a:t>4</a:t>
                      </a:r>
                      <a:r>
                        <a:rPr sz="700" kern="0" spc="-3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a:t>
                      </a:r>
                      <a:r>
                        <a:rPr sz="1200" kern="0" spc="-20" dirty="0">
                          <a:solidFill>
                            <a:srgbClr val="000000">
                              <a:alpha val="100000"/>
                            </a:srgbClr>
                          </a:solidFill>
                          <a:latin typeface="Times New Roman"/>
                          <a:ea typeface="Times New Roman"/>
                          <a:cs typeface="Times New Roman"/>
                        </a:rPr>
                        <a:t>HNO</a:t>
                      </a:r>
                      <a:r>
                        <a:rPr sz="1200" kern="0" spc="-20" baseline="-4340" dirty="0">
                          <a:solidFill>
                            <a:srgbClr val="000000">
                              <a:alpha val="100000"/>
                            </a:srgbClr>
                          </a:solidFill>
                          <a:latin typeface="Times New Roman"/>
                          <a:ea typeface="Times New Roman"/>
                          <a:cs typeface="Times New Roman"/>
                        </a:rPr>
                        <a:t>3</a:t>
                      </a:r>
                      <a:r>
                        <a:rPr sz="700" kern="0" spc="-4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a:t>
                      </a:r>
                      <a:r>
                        <a:rPr sz="1200" kern="0" spc="-20" dirty="0">
                          <a:solidFill>
                            <a:srgbClr val="000000">
                              <a:alpha val="100000"/>
                            </a:srgbClr>
                          </a:solidFill>
                          <a:latin typeface="Times New Roman"/>
                          <a:ea typeface="Times New Roman"/>
                          <a:cs typeface="Times New Roman"/>
                        </a:rPr>
                        <a:t>K</a:t>
                      </a:r>
                      <a:r>
                        <a:rPr sz="1200" kern="0" spc="-30" dirty="0">
                          <a:solidFill>
                            <a:srgbClr val="000000">
                              <a:alpha val="100000"/>
                            </a:srgbClr>
                          </a:solidFill>
                          <a:latin typeface="Times New Roman"/>
                          <a:ea typeface="Times New Roman"/>
                          <a:cs typeface="Times New Roman"/>
                        </a:rPr>
                        <a:t>MnO</a:t>
                      </a:r>
                      <a:r>
                        <a:rPr sz="1200" kern="0" spc="-30" baseline="-4340" dirty="0">
                          <a:solidFill>
                            <a:srgbClr val="000000">
                              <a:alpha val="100000"/>
                            </a:srgbClr>
                          </a:solidFill>
                          <a:latin typeface="Times New Roman"/>
                          <a:ea typeface="Times New Roman"/>
                          <a:cs typeface="Times New Roman"/>
                        </a:rPr>
                        <a:t>4</a:t>
                      </a:r>
                      <a:endParaRPr sz="1200" baseline="-4340" dirty="0">
                        <a:latin typeface="Times New Roman"/>
                        <a:ea typeface="Times New Roman"/>
                        <a:cs typeface="Times New Roman"/>
                      </a:endParaRPr>
                    </a:p>
                  </a:txBody>
                  <a:tcPr marL="0" marR="0" marT="583" marB="0" vert="horz">
                    <a:lnL>
                      <a:noFill/>
                    </a:lnL>
                    <a:lnR>
                      <a:noFill/>
                    </a:lnR>
                    <a:lnT>
                      <a:noFill/>
                    </a:lnT>
                    <a:lnB>
                      <a:noFill/>
                    </a:lnB>
                  </a:tcPr>
                </a:tc>
                <a:tc>
                  <a:txBody>
                    <a:bodyPr/>
                    <a:lstStyle/>
                    <a:p>
                      <a:pPr algn="l" rtl="0" eaLnBrk="0">
                        <a:lnSpc>
                          <a:spcPct val="10105"/>
                        </a:lnSpc>
                        <a:tabLst/>
                      </a:pPr>
                      <a:endParaRPr sz="100" dirty="0">
                        <a:latin typeface="Arial"/>
                        <a:ea typeface="Arial"/>
                        <a:cs typeface="Arial"/>
                      </a:endParaRPr>
                    </a:p>
                    <a:p>
                      <a:pPr marL="173990" algn="l" rtl="0" eaLnBrk="0">
                        <a:lnSpc>
                          <a:spcPct val="90000"/>
                        </a:lnSpc>
                        <a:tabLst/>
                      </a:pPr>
                      <a:r>
                        <a:rPr sz="1100" kern="0" spc="-70" dirty="0">
                          <a:solidFill>
                            <a:srgbClr val="EE0000">
                              <a:alpha val="100000"/>
                            </a:srgbClr>
                          </a:solidFill>
                          <a:latin typeface="KaiTi"/>
                          <a:ea typeface="KaiTi"/>
                          <a:cs typeface="KaiTi"/>
                        </a:rPr>
                        <a:t>高化合价的物质！</a:t>
                      </a:r>
                      <a:endParaRPr sz="1100" dirty="0">
                        <a:latin typeface="KaiTi"/>
                        <a:ea typeface="KaiTi"/>
                        <a:cs typeface="KaiTi"/>
                      </a:endParaRPr>
                    </a:p>
                  </a:txBody>
                  <a:tcPr marL="0" marR="0" marT="0" marB="0" vert="horz">
                    <a:lnL>
                      <a:noFill/>
                    </a:lnL>
                    <a:lnR>
                      <a:noFill/>
                    </a:lnR>
                    <a:lnT>
                      <a:noFill/>
                    </a:lnT>
                    <a:lnB>
                      <a:noFill/>
                    </a:lnB>
                  </a:tcPr>
                </a:tc>
              </a:tr>
              <a:tr h="230505">
                <a:tc>
                  <a:txBody>
                    <a:bodyPr/>
                    <a:lstStyle/>
                    <a:p>
                      <a:pPr algn="l" rtl="0" eaLnBrk="0">
                        <a:lnSpc>
                          <a:spcPct val="106000"/>
                        </a:lnSpc>
                        <a:tabLst/>
                      </a:pPr>
                      <a:endParaRPr sz="400" dirty="0">
                        <a:latin typeface="Arial"/>
                        <a:ea typeface="Arial"/>
                        <a:cs typeface="Arial"/>
                      </a:endParaRPr>
                    </a:p>
                    <a:p>
                      <a:pPr marL="234315" algn="l" rtl="0" eaLnBrk="0">
                        <a:lnSpc>
                          <a:spcPct val="87000"/>
                        </a:lnSpc>
                        <a:spcBef>
                          <a:spcPts val="4"/>
                        </a:spcBef>
                        <a:tabLst/>
                      </a:pPr>
                      <a:r>
                        <a:rPr sz="1200" kern="0" spc="-10" dirty="0">
                          <a:solidFill>
                            <a:srgbClr val="000000">
                              <a:alpha val="100000"/>
                            </a:srgbClr>
                          </a:solidFill>
                          <a:latin typeface="KaiTi"/>
                          <a:ea typeface="KaiTi"/>
                          <a:cs typeface="KaiTi"/>
                        </a:rPr>
                        <a:t>常见还原剂：活泼的金属</a:t>
                      </a:r>
                      <a:r>
                        <a:rPr sz="1200" kern="0" spc="-20" dirty="0">
                          <a:solidFill>
                            <a:srgbClr val="000000">
                              <a:alpha val="100000"/>
                            </a:srgbClr>
                          </a:solidFill>
                          <a:latin typeface="KaiTi"/>
                          <a:ea typeface="KaiTi"/>
                          <a:cs typeface="KaiTi"/>
                        </a:rPr>
                        <a:t>单质</a:t>
                      </a:r>
                      <a:r>
                        <a:rPr sz="1200" kern="0" spc="-2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a:t>
                      </a:r>
                      <a:r>
                        <a:rPr sz="1200" kern="0" spc="-20" dirty="0">
                          <a:solidFill>
                            <a:srgbClr val="000000">
                              <a:alpha val="100000"/>
                            </a:srgbClr>
                          </a:solidFill>
                          <a:latin typeface="KaiTi"/>
                          <a:ea typeface="KaiTi"/>
                          <a:cs typeface="KaiTi"/>
                        </a:rPr>
                        <a:t>如</a:t>
                      </a:r>
                      <a:r>
                        <a:rPr sz="1200" kern="0" spc="-29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Zn</a:t>
                      </a:r>
                      <a:r>
                        <a:rPr sz="1200" kern="0" spc="-17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a:t>
                      </a:r>
                      <a:r>
                        <a:rPr sz="1200" kern="0" spc="-20" dirty="0">
                          <a:solidFill>
                            <a:srgbClr val="000000">
                              <a:alpha val="100000"/>
                            </a:srgbClr>
                          </a:solidFill>
                          <a:latin typeface="Times New Roman"/>
                          <a:ea typeface="Times New Roman"/>
                          <a:cs typeface="Times New Roman"/>
                        </a:rPr>
                        <a:t>Fe]  </a:t>
                      </a:r>
                      <a:r>
                        <a:rPr sz="1200" kern="0" spc="-20" dirty="0">
                          <a:solidFill>
                            <a:srgbClr val="000000">
                              <a:alpha val="100000"/>
                            </a:srgbClr>
                          </a:solidFill>
                          <a:latin typeface="KaiTi"/>
                          <a:ea typeface="KaiTi"/>
                          <a:cs typeface="KaiTi"/>
                        </a:rPr>
                        <a:t>及</a:t>
                      </a:r>
                      <a:r>
                        <a:rPr sz="1200" kern="0" spc="-2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C</a:t>
                      </a:r>
                      <a:r>
                        <a:rPr sz="1200" kern="0" spc="-16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a:t>
                      </a:r>
                      <a:r>
                        <a:rPr sz="1200" kern="0" spc="-20" dirty="0">
                          <a:solidFill>
                            <a:srgbClr val="000000">
                              <a:alpha val="100000"/>
                            </a:srgbClr>
                          </a:solidFill>
                          <a:latin typeface="Times New Roman"/>
                          <a:ea typeface="Times New Roman"/>
                          <a:cs typeface="Times New Roman"/>
                        </a:rPr>
                        <a:t>H</a:t>
                      </a:r>
                      <a:r>
                        <a:rPr sz="1200" kern="0" spc="-20" baseline="-4340" dirty="0">
                          <a:solidFill>
                            <a:srgbClr val="000000">
                              <a:alpha val="100000"/>
                            </a:srgbClr>
                          </a:solidFill>
                          <a:latin typeface="Times New Roman"/>
                          <a:ea typeface="Times New Roman"/>
                          <a:cs typeface="Times New Roman"/>
                        </a:rPr>
                        <a:t>2</a:t>
                      </a:r>
                      <a:r>
                        <a:rPr sz="700" kern="0" spc="-4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a:t>
                      </a:r>
                      <a:r>
                        <a:rPr sz="1200" kern="0" spc="-20" dirty="0">
                          <a:solidFill>
                            <a:srgbClr val="000000">
                              <a:alpha val="100000"/>
                            </a:srgbClr>
                          </a:solidFill>
                          <a:latin typeface="Times New Roman"/>
                          <a:ea typeface="Times New Roman"/>
                          <a:cs typeface="Times New Roman"/>
                        </a:rPr>
                        <a:t>CO</a:t>
                      </a:r>
                      <a:endParaRPr sz="1200" dirty="0">
                        <a:latin typeface="Times New Roman"/>
                        <a:ea typeface="Times New Roman"/>
                        <a:cs typeface="Times New Roman"/>
                      </a:endParaRPr>
                    </a:p>
                  </a:txBody>
                  <a:tcPr marL="0" marR="0" marT="0" marB="0" vert="horz">
                    <a:lnL>
                      <a:noFill/>
                    </a:lnL>
                    <a:lnR>
                      <a:noFill/>
                    </a:lnR>
                    <a:lnT>
                      <a:noFill/>
                    </a:lnT>
                    <a:lnB>
                      <a:noFill/>
                    </a:lnB>
                  </a:tcPr>
                </a:tc>
                <a:tc>
                  <a:txBody>
                    <a:bodyPr/>
                    <a:lstStyle/>
                    <a:p>
                      <a:pPr algn="l" rtl="0" eaLnBrk="0">
                        <a:lnSpc>
                          <a:spcPct val="107000"/>
                        </a:lnSpc>
                        <a:tabLst/>
                      </a:pPr>
                      <a:endParaRPr sz="400" dirty="0">
                        <a:latin typeface="Arial"/>
                        <a:ea typeface="Arial"/>
                        <a:cs typeface="Arial"/>
                      </a:endParaRPr>
                    </a:p>
                    <a:p>
                      <a:pPr marL="153670" algn="l" rtl="0" eaLnBrk="0">
                        <a:lnSpc>
                          <a:spcPct val="91000"/>
                        </a:lnSpc>
                        <a:spcBef>
                          <a:spcPts val="3"/>
                        </a:spcBef>
                        <a:tabLst/>
                      </a:pPr>
                      <a:r>
                        <a:rPr sz="1100" kern="0" spc="-50" dirty="0">
                          <a:solidFill>
                            <a:srgbClr val="EE0000">
                              <a:alpha val="100000"/>
                            </a:srgbClr>
                          </a:solidFill>
                          <a:latin typeface="KaiTi"/>
                          <a:ea typeface="KaiTi"/>
                          <a:cs typeface="KaiTi"/>
                        </a:rPr>
                        <a:t>低化合价的物质！</a:t>
                      </a:r>
                      <a:endParaRPr sz="1100" dirty="0">
                        <a:latin typeface="KaiTi"/>
                        <a:ea typeface="KaiTi"/>
                        <a:cs typeface="KaiTi"/>
                      </a:endParaRPr>
                    </a:p>
                  </a:txBody>
                  <a:tcPr marL="0" marR="0" marT="0" marB="0" vert="horz">
                    <a:lnL>
                      <a:noFill/>
                    </a:lnL>
                    <a:lnR>
                      <a:noFill/>
                    </a:lnR>
                    <a:lnT>
                      <a:noFill/>
                    </a:lnT>
                    <a:lnB>
                      <a:noFill/>
                    </a:lnB>
                  </a:tcPr>
                </a:tc>
              </a:tr>
            </a:tbl>
          </a:graphicData>
        </a:graphic>
      </p:graphicFrame>
      <p:sp>
        <p:nvSpPr>
          <p:cNvPr id="1100" name="textbox 1100"/>
          <p:cNvSpPr/>
          <p:nvPr/>
        </p:nvSpPr>
        <p:spPr>
          <a:xfrm>
            <a:off x="2348128" y="924966"/>
            <a:ext cx="2698115" cy="183515"/>
          </a:xfrm>
          <a:prstGeom prst="rect">
            <a:avLst/>
          </a:prstGeom>
          <a:noFill/>
          <a:ln w="0" cap="flat">
            <a:noFill/>
            <a:prstDash val="solid"/>
            <a:miter lim="0"/>
          </a:ln>
        </p:spPr>
        <p:txBody>
          <a:bodyPr vert="horz" wrap="square" lIns="0" tIns="0" rIns="0" bIns="0"/>
          <a:lstStyle/>
          <a:p>
            <a:pPr algn="l" rtl="0" eaLnBrk="0">
              <a:lnSpc>
                <a:spcPct val="86149"/>
              </a:lnSpc>
              <a:tabLst/>
            </a:pPr>
            <a:endParaRPr sz="100" dirty="0">
              <a:latin typeface="Arial"/>
              <a:ea typeface="Arial"/>
              <a:cs typeface="Arial"/>
            </a:endParaRPr>
          </a:p>
          <a:p>
            <a:pPr marL="12700" algn="l" rtl="0" eaLnBrk="0">
              <a:lnSpc>
                <a:spcPct val="86000"/>
              </a:lnSpc>
              <a:tabLst/>
            </a:pPr>
            <a:r>
              <a:rPr sz="1200" kern="0" spc="-40" dirty="0">
                <a:solidFill>
                  <a:srgbClr val="000000">
                    <a:alpha val="100000"/>
                  </a:srgbClr>
                </a:solidFill>
                <a:latin typeface="Wingdings"/>
                <a:ea typeface="Wingdings"/>
                <a:cs typeface="Wingdings"/>
              </a:rPr>
              <a:t>l </a:t>
            </a:r>
            <a:r>
              <a:rPr sz="1200" kern="0" spc="-40" dirty="0">
                <a:solidFill>
                  <a:srgbClr val="000000">
                    <a:alpha val="100000"/>
                  </a:srgbClr>
                </a:solidFill>
                <a:latin typeface="KaiTi"/>
                <a:ea typeface="KaiTi"/>
                <a:cs typeface="KaiTi"/>
              </a:rPr>
              <a:t>氧化还原反应不一定要</a:t>
            </a:r>
            <a:r>
              <a:rPr sz="1200" kern="0" spc="-50" dirty="0">
                <a:solidFill>
                  <a:srgbClr val="000000">
                    <a:alpha val="100000"/>
                  </a:srgbClr>
                </a:solidFill>
                <a:latin typeface="KaiTi"/>
                <a:ea typeface="KaiTi"/>
                <a:cs typeface="KaiTi"/>
              </a:rPr>
              <a:t>有氧的参加。</a:t>
            </a:r>
            <a:endParaRPr sz="1200" dirty="0">
              <a:latin typeface="KaiTi"/>
              <a:ea typeface="KaiTi"/>
              <a:cs typeface="KaiTi"/>
            </a:endParaRPr>
          </a:p>
        </p:txBody>
      </p:sp>
      <p:sp>
        <p:nvSpPr>
          <p:cNvPr id="1102" name="textbox 1102"/>
          <p:cNvSpPr/>
          <p:nvPr/>
        </p:nvSpPr>
        <p:spPr>
          <a:xfrm>
            <a:off x="2348128" y="1814983"/>
            <a:ext cx="2280285" cy="181610"/>
          </a:xfrm>
          <a:prstGeom prst="rect">
            <a:avLst/>
          </a:prstGeom>
          <a:noFill/>
          <a:ln w="0" cap="flat">
            <a:noFill/>
            <a:prstDash val="solid"/>
            <a:miter lim="0"/>
          </a:ln>
        </p:spPr>
        <p:txBody>
          <a:bodyPr vert="horz" wrap="square" lIns="0" tIns="0" rIns="0" bIns="0"/>
          <a:lstStyle/>
          <a:p>
            <a:pPr algn="l" rtl="0" eaLnBrk="0">
              <a:lnSpc>
                <a:spcPct val="86429"/>
              </a:lnSpc>
              <a:tabLst/>
            </a:pPr>
            <a:endParaRPr sz="100" dirty="0">
              <a:latin typeface="Arial"/>
              <a:ea typeface="Arial"/>
              <a:cs typeface="Arial"/>
            </a:endParaRPr>
          </a:p>
          <a:p>
            <a:pPr marL="12700" algn="l" rtl="0" eaLnBrk="0">
              <a:lnSpc>
                <a:spcPct val="85000"/>
              </a:lnSpc>
              <a:tabLst/>
            </a:pPr>
            <a:r>
              <a:rPr sz="1200" kern="0" spc="-10" dirty="0">
                <a:solidFill>
                  <a:srgbClr val="000000">
                    <a:alpha val="100000"/>
                  </a:srgbClr>
                </a:solidFill>
                <a:latin typeface="Wingdings"/>
                <a:ea typeface="Wingdings"/>
                <a:cs typeface="Wingdings"/>
              </a:rPr>
              <a:t>l</a:t>
            </a:r>
            <a:r>
              <a:rPr sz="1200" kern="0" spc="160" dirty="0">
                <a:solidFill>
                  <a:srgbClr val="000000">
                    <a:alpha val="100000"/>
                  </a:srgbClr>
                </a:solidFill>
                <a:latin typeface="Wingdings"/>
                <a:ea typeface="Wingdings"/>
                <a:cs typeface="Wingdings"/>
              </a:rPr>
              <a:t> </a:t>
            </a:r>
            <a:r>
              <a:rPr sz="1200" b="1" kern="0" spc="-10" dirty="0">
                <a:solidFill>
                  <a:srgbClr val="000000">
                    <a:alpha val="100000"/>
                  </a:srgbClr>
                </a:solidFill>
                <a:latin typeface="KaiTi"/>
                <a:ea typeface="KaiTi"/>
                <a:cs typeface="KaiTi"/>
              </a:rPr>
              <a:t>物质的氧化性和化</a:t>
            </a:r>
            <a:r>
              <a:rPr sz="1200" b="1" kern="0" spc="-20" dirty="0">
                <a:solidFill>
                  <a:srgbClr val="000000">
                    <a:alpha val="100000"/>
                  </a:srgbClr>
                </a:solidFill>
                <a:latin typeface="KaiTi"/>
                <a:ea typeface="KaiTi"/>
                <a:cs typeface="KaiTi"/>
              </a:rPr>
              <a:t>合价的关系</a:t>
            </a:r>
            <a:endParaRPr sz="1200" dirty="0">
              <a:latin typeface="KaiTi"/>
              <a:ea typeface="KaiTi"/>
              <a:cs typeface="KaiTi"/>
            </a:endParaRPr>
          </a:p>
        </p:txBody>
      </p:sp>
      <p:sp>
        <p:nvSpPr>
          <p:cNvPr id="1104" name="rect 1104"/>
          <p:cNvSpPr/>
          <p:nvPr/>
        </p:nvSpPr>
        <p:spPr>
          <a:xfrm>
            <a:off x="2348027" y="4196207"/>
            <a:ext cx="1542542" cy="198120"/>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1106" name="textbox 1106"/>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1108" name="textbox 1108"/>
          <p:cNvSpPr/>
          <p:nvPr/>
        </p:nvSpPr>
        <p:spPr>
          <a:xfrm>
            <a:off x="2340661" y="4206520"/>
            <a:ext cx="1548130" cy="189865"/>
          </a:xfrm>
          <a:prstGeom prst="rect">
            <a:avLst/>
          </a:prstGeom>
          <a:noFill/>
          <a:ln w="0" cap="flat">
            <a:noFill/>
            <a:prstDash val="solid"/>
            <a:miter lim="0"/>
          </a:ln>
        </p:spPr>
        <p:txBody>
          <a:bodyPr vert="horz" wrap="square" lIns="0" tIns="0" rIns="0" bIns="0"/>
          <a:lstStyle/>
          <a:p>
            <a:pPr algn="l" rtl="0" eaLnBrk="0">
              <a:lnSpc>
                <a:spcPct val="78445"/>
              </a:lnSpc>
              <a:tabLst/>
            </a:pPr>
            <a:endParaRPr sz="100" dirty="0">
              <a:latin typeface="Arial"/>
              <a:ea typeface="Arial"/>
              <a:cs typeface="Arial"/>
            </a:endParaRPr>
          </a:p>
          <a:p>
            <a:pPr algn="r" rtl="0" eaLnBrk="0">
              <a:lnSpc>
                <a:spcPct val="90000"/>
              </a:lnSpc>
              <a:tabLst/>
            </a:pPr>
            <a:r>
              <a:rPr sz="1200" b="1" kern="0" spc="-20" dirty="0">
                <a:solidFill>
                  <a:srgbClr val="000000">
                    <a:alpha val="100000"/>
                  </a:srgbClr>
                </a:solidFill>
                <a:latin typeface="KaiTi"/>
                <a:ea typeface="KaiTi"/>
                <a:cs typeface="KaiTi"/>
              </a:rPr>
              <a:t>知识点</a:t>
            </a:r>
            <a:r>
              <a:rPr sz="1200" kern="0" spc="-210" dirty="0">
                <a:solidFill>
                  <a:srgbClr val="000000">
                    <a:alpha val="100000"/>
                  </a:srgbClr>
                </a:solidFill>
                <a:latin typeface="KaiTi"/>
                <a:ea typeface="KaiTi"/>
                <a:cs typeface="KaiTi"/>
              </a:rPr>
              <a:t> </a:t>
            </a:r>
            <a:r>
              <a:rPr sz="1200" b="1" kern="0" spc="-20" dirty="0">
                <a:solidFill>
                  <a:srgbClr val="000000">
                    <a:alpha val="100000"/>
                  </a:srgbClr>
                </a:solidFill>
                <a:latin typeface="Times New Roman"/>
                <a:ea typeface="Times New Roman"/>
                <a:cs typeface="Times New Roman"/>
              </a:rPr>
              <a:t>13-3</a:t>
            </a:r>
            <a:r>
              <a:rPr sz="1200" b="1" kern="0" spc="-20" dirty="0">
                <a:solidFill>
                  <a:srgbClr val="000000">
                    <a:alpha val="100000"/>
                  </a:srgbClr>
                </a:solidFill>
                <a:latin typeface="KaiTi"/>
                <a:ea typeface="KaiTi"/>
                <a:cs typeface="KaiTi"/>
              </a:rPr>
              <a:t>：离子</a:t>
            </a:r>
            <a:r>
              <a:rPr sz="1200" b="1" kern="0" spc="-30" dirty="0">
                <a:solidFill>
                  <a:srgbClr val="000000">
                    <a:alpha val="100000"/>
                  </a:srgbClr>
                </a:solidFill>
                <a:latin typeface="KaiTi"/>
                <a:ea typeface="KaiTi"/>
                <a:cs typeface="KaiTi"/>
              </a:rPr>
              <a:t>反应</a:t>
            </a:r>
            <a:endParaRPr sz="1200" dirty="0">
              <a:latin typeface="KaiTi"/>
              <a:ea typeface="KaiTi"/>
              <a:cs typeface="KaiTi"/>
            </a:endParaRPr>
          </a:p>
        </p:txBody>
      </p:sp>
      <p:sp>
        <p:nvSpPr>
          <p:cNvPr id="1110" name="path 1110"/>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1112" name="textbox 1112"/>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20" dirty="0">
                <a:solidFill>
                  <a:srgbClr val="000000">
                    <a:alpha val="100000"/>
                  </a:srgbClr>
                </a:solidFill>
                <a:latin typeface="Times New Roman"/>
                <a:ea typeface="Times New Roman"/>
                <a:cs typeface="Times New Roman"/>
              </a:rPr>
              <a:t>-</a:t>
            </a:r>
            <a:r>
              <a:rPr sz="900" kern="0" spc="3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42</a:t>
            </a:r>
            <a:r>
              <a:rPr sz="900" kern="0" spc="4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14" name="table 1114"/>
          <p:cNvGraphicFramePr>
            <a:graphicFrameLocks noGrp="1"/>
          </p:cNvGraphicFramePr>
          <p:nvPr/>
        </p:nvGraphicFramePr>
        <p:xfrm>
          <a:off x="2419655" y="5415661"/>
          <a:ext cx="5854065" cy="4224655"/>
        </p:xfrm>
        <a:graphic>
          <a:graphicData uri="http://schemas.openxmlformats.org/drawingml/2006/table">
            <a:tbl>
              <a:tblPr/>
              <a:tblGrid>
                <a:gridCol w="630555"/>
                <a:gridCol w="809625"/>
                <a:gridCol w="990600"/>
                <a:gridCol w="814070"/>
                <a:gridCol w="963295"/>
                <a:gridCol w="1645920"/>
              </a:tblGrid>
              <a:tr h="605155">
                <a:tc gridSpan="2">
                  <a:txBody>
                    <a:bodyPr/>
                    <a:lstStyle/>
                    <a:p>
                      <a:pPr algn="l" rtl="0" eaLnBrk="0">
                        <a:lnSpc>
                          <a:spcPct val="150000"/>
                        </a:lnSpc>
                        <a:tabLst/>
                      </a:pPr>
                      <a:endParaRPr sz="1000" dirty="0">
                        <a:latin typeface="Arial"/>
                        <a:ea typeface="Arial"/>
                        <a:cs typeface="Arial"/>
                      </a:endParaRPr>
                    </a:p>
                    <a:p>
                      <a:pPr marL="584200" algn="l" rtl="0" eaLnBrk="0">
                        <a:lnSpc>
                          <a:spcPct val="84000"/>
                        </a:lnSpc>
                        <a:spcBef>
                          <a:spcPts val="1"/>
                        </a:spcBef>
                        <a:tabLst/>
                      </a:pPr>
                      <a:r>
                        <a:rPr sz="1200" b="1" kern="0" spc="-40" dirty="0">
                          <a:solidFill>
                            <a:srgbClr val="0101FF">
                              <a:alpha val="100000"/>
                            </a:srgbClr>
                          </a:solidFill>
                          <a:latin typeface="KaiTi"/>
                          <a:ea typeface="KaiTi"/>
                          <a:cs typeface="KaiTi"/>
                        </a:rPr>
                        <a:t>类别</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49000"/>
                        </a:lnSpc>
                        <a:tabLst/>
                      </a:pPr>
                      <a:endParaRPr sz="1000" dirty="0">
                        <a:latin typeface="Arial"/>
                        <a:ea typeface="Arial"/>
                        <a:cs typeface="Arial"/>
                      </a:endParaRPr>
                    </a:p>
                    <a:p>
                      <a:pPr algn="l" rtl="0" eaLnBrk="0">
                        <a:lnSpc>
                          <a:spcPct val="6417"/>
                        </a:lnSpc>
                        <a:tabLst/>
                      </a:pPr>
                      <a:endParaRPr sz="100" dirty="0">
                        <a:latin typeface="Arial"/>
                        <a:ea typeface="Arial"/>
                        <a:cs typeface="Arial"/>
                      </a:endParaRPr>
                    </a:p>
                    <a:p>
                      <a:pPr marL="280670" algn="l" rtl="0" eaLnBrk="0">
                        <a:lnSpc>
                          <a:spcPct val="85000"/>
                        </a:lnSpc>
                        <a:tabLst/>
                      </a:pPr>
                      <a:r>
                        <a:rPr sz="1200" b="1" kern="0" spc="-50" dirty="0">
                          <a:solidFill>
                            <a:srgbClr val="0101FF">
                              <a:alpha val="100000"/>
                            </a:srgbClr>
                          </a:solidFill>
                          <a:latin typeface="KaiTi"/>
                          <a:ea typeface="KaiTi"/>
                          <a:cs typeface="KaiTi"/>
                        </a:rPr>
                        <a:t>官能团</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7000"/>
                        </a:lnSpc>
                        <a:tabLst/>
                      </a:pPr>
                      <a:endParaRPr sz="500" dirty="0">
                        <a:latin typeface="Arial"/>
                        <a:ea typeface="Arial"/>
                        <a:cs typeface="Arial"/>
                      </a:endParaRPr>
                    </a:p>
                    <a:p>
                      <a:pPr marL="118110" algn="l" rtl="0" eaLnBrk="0">
                        <a:lnSpc>
                          <a:spcPct val="83000"/>
                        </a:lnSpc>
                        <a:tabLst/>
                      </a:pPr>
                      <a:r>
                        <a:rPr sz="1200" b="1" kern="0" spc="-40" dirty="0">
                          <a:solidFill>
                            <a:srgbClr val="0101FF">
                              <a:alpha val="100000"/>
                            </a:srgbClr>
                          </a:solidFill>
                          <a:latin typeface="KaiTi"/>
                          <a:ea typeface="KaiTi"/>
                          <a:cs typeface="KaiTi"/>
                        </a:rPr>
                        <a:t>官能团结</a:t>
                      </a:r>
                      <a:endParaRPr sz="1200" dirty="0">
                        <a:latin typeface="KaiTi"/>
                        <a:ea typeface="KaiTi"/>
                        <a:cs typeface="KaiTi"/>
                      </a:endParaRPr>
                    </a:p>
                    <a:p>
                      <a:pPr marL="337185" algn="l" rtl="0" eaLnBrk="0">
                        <a:lnSpc>
                          <a:spcPts val="2339"/>
                        </a:lnSpc>
                        <a:tabLst/>
                      </a:pPr>
                      <a:r>
                        <a:rPr sz="1200" b="1" kern="0" spc="-20" dirty="0">
                          <a:solidFill>
                            <a:srgbClr val="0101FF">
                              <a:alpha val="100000"/>
                            </a:srgbClr>
                          </a:solidFill>
                          <a:latin typeface="KaiTi"/>
                          <a:ea typeface="KaiTi"/>
                          <a:cs typeface="KaiTi"/>
                        </a:rPr>
                        <a:t>构</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49000"/>
                        </a:lnSpc>
                        <a:tabLst/>
                      </a:pPr>
                      <a:endParaRPr sz="1000" dirty="0">
                        <a:latin typeface="Arial"/>
                        <a:ea typeface="Arial"/>
                        <a:cs typeface="Arial"/>
                      </a:endParaRPr>
                    </a:p>
                    <a:p>
                      <a:pPr algn="l" rtl="0" eaLnBrk="0">
                        <a:lnSpc>
                          <a:spcPct val="6137"/>
                        </a:lnSpc>
                        <a:tabLst/>
                      </a:pPr>
                      <a:endParaRPr sz="100" dirty="0">
                        <a:latin typeface="Arial"/>
                        <a:ea typeface="Arial"/>
                        <a:cs typeface="Arial"/>
                      </a:endParaRPr>
                    </a:p>
                    <a:p>
                      <a:pPr marL="106679" algn="l" rtl="0" eaLnBrk="0">
                        <a:lnSpc>
                          <a:spcPct val="86000"/>
                        </a:lnSpc>
                        <a:tabLst/>
                      </a:pPr>
                      <a:r>
                        <a:rPr sz="1200" b="1" kern="0" spc="-20" dirty="0">
                          <a:solidFill>
                            <a:srgbClr val="0101FF">
                              <a:alpha val="100000"/>
                            </a:srgbClr>
                          </a:solidFill>
                          <a:latin typeface="KaiTi"/>
                          <a:ea typeface="KaiTi"/>
                          <a:cs typeface="KaiTi"/>
                        </a:rPr>
                        <a:t>代表物名称</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50000"/>
                        </a:lnSpc>
                        <a:tabLst/>
                      </a:pPr>
                      <a:endParaRPr sz="1000" dirty="0">
                        <a:latin typeface="Arial"/>
                        <a:ea typeface="Arial"/>
                        <a:cs typeface="Arial"/>
                      </a:endParaRPr>
                    </a:p>
                    <a:p>
                      <a:pPr marL="292735" algn="l" rtl="0" eaLnBrk="0">
                        <a:lnSpc>
                          <a:spcPct val="84000"/>
                        </a:lnSpc>
                        <a:spcBef>
                          <a:spcPts val="5"/>
                        </a:spcBef>
                        <a:tabLst/>
                      </a:pPr>
                      <a:r>
                        <a:rPr sz="1200" b="1" kern="0" spc="-20" dirty="0">
                          <a:solidFill>
                            <a:srgbClr val="0101FF">
                              <a:alpha val="100000"/>
                            </a:srgbClr>
                          </a:solidFill>
                          <a:latin typeface="KaiTi"/>
                          <a:ea typeface="KaiTi"/>
                          <a:cs typeface="KaiTi"/>
                        </a:rPr>
                        <a:t>代表物结构简式</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r>
              <a:tr h="402590">
                <a:tc rowSpan="4">
                  <a:txBody>
                    <a:bodyPr/>
                    <a:lstStyle/>
                    <a:p>
                      <a:pPr algn="l" rtl="0" eaLnBrk="0">
                        <a:lnSpc>
                          <a:spcPct val="119000"/>
                        </a:lnSpc>
                        <a:tabLst/>
                      </a:pPr>
                      <a:endParaRPr sz="1000" dirty="0">
                        <a:latin typeface="Arial"/>
                        <a:ea typeface="Arial"/>
                        <a:cs typeface="Arial"/>
                      </a:endParaRPr>
                    </a:p>
                    <a:p>
                      <a:pPr algn="l" rtl="0" eaLnBrk="0">
                        <a:lnSpc>
                          <a:spcPct val="119000"/>
                        </a:lnSpc>
                        <a:tabLst/>
                      </a:pPr>
                      <a:endParaRPr sz="1000" dirty="0">
                        <a:latin typeface="Arial"/>
                        <a:ea typeface="Arial"/>
                        <a:cs typeface="Arial"/>
                      </a:endParaRPr>
                    </a:p>
                    <a:p>
                      <a:pPr algn="l" rtl="0" eaLnBrk="0">
                        <a:lnSpc>
                          <a:spcPct val="120000"/>
                        </a:lnSpc>
                        <a:tabLst/>
                      </a:pPr>
                      <a:endParaRPr sz="1000" dirty="0">
                        <a:latin typeface="Arial"/>
                        <a:ea typeface="Arial"/>
                        <a:cs typeface="Arial"/>
                      </a:endParaRPr>
                    </a:p>
                    <a:p>
                      <a:pPr algn="l" rtl="0" eaLnBrk="0">
                        <a:lnSpc>
                          <a:spcPct val="120000"/>
                        </a:lnSpc>
                        <a:tabLst/>
                      </a:pPr>
                      <a:endParaRPr sz="1000" dirty="0">
                        <a:latin typeface="Arial"/>
                        <a:ea typeface="Arial"/>
                        <a:cs typeface="Arial"/>
                      </a:endParaRPr>
                    </a:p>
                    <a:p>
                      <a:pPr marL="250825" algn="l" rtl="0" eaLnBrk="0">
                        <a:lnSpc>
                          <a:spcPct val="83000"/>
                        </a:lnSpc>
                        <a:spcBef>
                          <a:spcPts val="6"/>
                        </a:spcBef>
                        <a:tabLst/>
                      </a:pPr>
                      <a:r>
                        <a:rPr sz="1200" b="1" kern="0" spc="-20" dirty="0">
                          <a:solidFill>
                            <a:srgbClr val="0101FF">
                              <a:alpha val="100000"/>
                            </a:srgbClr>
                          </a:solidFill>
                          <a:latin typeface="KaiTi"/>
                          <a:ea typeface="KaiTi"/>
                          <a:cs typeface="KaiTi"/>
                        </a:rPr>
                        <a:t>烃</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2000"/>
                        </a:lnSpc>
                        <a:tabLst/>
                      </a:pPr>
                      <a:endParaRPr sz="600" dirty="0">
                        <a:latin typeface="Arial"/>
                        <a:ea typeface="Arial"/>
                        <a:cs typeface="Arial"/>
                      </a:endParaRPr>
                    </a:p>
                    <a:p>
                      <a:pPr marL="257809" algn="l" rtl="0" eaLnBrk="0">
                        <a:lnSpc>
                          <a:spcPts val="1676"/>
                        </a:lnSpc>
                        <a:spcBef>
                          <a:spcPts val="1"/>
                        </a:spcBef>
                        <a:tabLst>
                          <a:tab pos="403860" algn="l"/>
                        </a:tabLst>
                      </a:pPr>
                      <a:r>
                        <a:rPr sz="600" kern="0" spc="0" dirty="0">
                          <a:solidFill>
                            <a:srgbClr val="000000">
                              <a:alpha val="100000"/>
                            </a:srgbClr>
                          </a:solidFill>
                          <a:latin typeface="Times New Roman"/>
                          <a:ea typeface="Times New Roman"/>
                          <a:cs typeface="Times New Roman"/>
                        </a:rPr>
                        <a:t>	</a:t>
                      </a:r>
                      <a:r>
                        <a:rPr sz="1000" kern="0" spc="-10" dirty="0">
                          <a:solidFill>
                            <a:srgbClr val="000000">
                              <a:alpha val="100000"/>
                            </a:srgbClr>
                          </a:solidFill>
                          <a:latin typeface="Arial"/>
                          <a:ea typeface="Arial"/>
                          <a:cs typeface="Arial"/>
                        </a:rPr>
                        <a:t>     </a:t>
                      </a: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0000"/>
                        </a:lnSpc>
                        <a:tabLst/>
                      </a:pPr>
                      <a:endParaRPr sz="600" dirty="0">
                        <a:latin typeface="Arial"/>
                        <a:ea typeface="Arial"/>
                        <a:cs typeface="Arial"/>
                      </a:endParaRPr>
                    </a:p>
                    <a:p>
                      <a:pPr marL="416560" algn="l" rtl="0" eaLnBrk="0">
                        <a:lnSpc>
                          <a:spcPct val="101000"/>
                        </a:lnSpc>
                        <a:spcBef>
                          <a:spcPts val="4"/>
                        </a:spcBef>
                        <a:tabLst>
                          <a:tab pos="571500" algn="l"/>
                        </a:tabLst>
                      </a:pPr>
                      <a:r>
                        <a:rPr sz="1000" u="sng" kern="0" spc="0" dirty="0">
                          <a:solidFill>
                            <a:srgbClr val="000000">
                              <a:alpha val="100000"/>
                            </a:srgbClr>
                          </a:solidFill>
                          <a:latin typeface="Arial"/>
                          <a:ea typeface="Arial"/>
                          <a:cs typeface="Arial"/>
                        </a:rPr>
                        <a:t>	</a:t>
                      </a: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600" dirty="0">
                        <a:latin typeface="Arial"/>
                        <a:ea typeface="Arial"/>
                        <a:cs typeface="Arial"/>
                      </a:endParaRPr>
                    </a:p>
                    <a:p>
                      <a:pPr marL="329565" algn="l" rtl="0" eaLnBrk="0">
                        <a:lnSpc>
                          <a:spcPct val="101000"/>
                        </a:lnSpc>
                        <a:spcBef>
                          <a:spcPts val="4"/>
                        </a:spcBef>
                        <a:tabLst>
                          <a:tab pos="484505" algn="l"/>
                        </a:tabLst>
                      </a:pPr>
                      <a:r>
                        <a:rPr sz="1000" u="sng" kern="0" spc="0" dirty="0">
                          <a:solidFill>
                            <a:srgbClr val="000000">
                              <a:alpha val="100000"/>
                            </a:srgbClr>
                          </a:solidFill>
                          <a:latin typeface="Arial"/>
                          <a:ea typeface="Arial"/>
                          <a:cs typeface="Arial"/>
                        </a:rPr>
                        <a:t>	</a:t>
                      </a: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3000"/>
                        </a:lnSpc>
                        <a:tabLst/>
                      </a:pPr>
                      <a:endParaRPr sz="800" dirty="0">
                        <a:latin typeface="Arial"/>
                        <a:ea typeface="Arial"/>
                        <a:cs typeface="Arial"/>
                      </a:endParaRPr>
                    </a:p>
                    <a:p>
                      <a:pPr marL="354330" algn="l" rtl="0" eaLnBrk="0">
                        <a:lnSpc>
                          <a:spcPct val="83000"/>
                        </a:lnSpc>
                        <a:tabLst/>
                      </a:pPr>
                      <a:r>
                        <a:rPr sz="1200" kern="0" spc="-60" dirty="0">
                          <a:solidFill>
                            <a:srgbClr val="000000">
                              <a:alpha val="100000"/>
                            </a:srgbClr>
                          </a:solidFill>
                          <a:latin typeface="KaiTi"/>
                          <a:ea typeface="KaiTi"/>
                          <a:cs typeface="KaiTi"/>
                        </a:rPr>
                        <a:t>甲烷</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900" dirty="0">
                        <a:latin typeface="Arial"/>
                        <a:ea typeface="Arial"/>
                        <a:cs typeface="Arial"/>
                      </a:endParaRPr>
                    </a:p>
                    <a:p>
                      <a:pPr marL="695960" algn="l" rtl="0" eaLnBrk="0">
                        <a:lnSpc>
                          <a:spcPct val="76000"/>
                        </a:lnSpc>
                        <a:spcBef>
                          <a:spcPts val="1"/>
                        </a:spcBef>
                        <a:tabLst/>
                      </a:pPr>
                      <a:r>
                        <a:rPr sz="1200" kern="0" spc="-20" dirty="0">
                          <a:solidFill>
                            <a:srgbClr val="000000">
                              <a:alpha val="100000"/>
                            </a:srgbClr>
                          </a:solidFill>
                          <a:latin typeface="Times New Roman"/>
                          <a:ea typeface="Times New Roman"/>
                          <a:cs typeface="Times New Roman"/>
                        </a:rPr>
                        <a:t>CH</a:t>
                      </a:r>
                      <a:r>
                        <a:rPr sz="1200" kern="0" spc="-20" baseline="-4340" dirty="0">
                          <a:solidFill>
                            <a:srgbClr val="000000">
                              <a:alpha val="100000"/>
                            </a:srgbClr>
                          </a:solidFill>
                          <a:latin typeface="Times New Roman"/>
                          <a:ea typeface="Times New Roman"/>
                          <a:cs typeface="Times New Roman"/>
                        </a:rPr>
                        <a:t>4</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401955">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1000"/>
                        </a:lnSpc>
                        <a:tabLst/>
                      </a:pPr>
                      <a:endParaRPr sz="600" dirty="0">
                        <a:latin typeface="Arial"/>
                        <a:ea typeface="Arial"/>
                        <a:cs typeface="Arial"/>
                      </a:endParaRPr>
                    </a:p>
                    <a:p>
                      <a:pPr marL="257175" algn="l" rtl="0" eaLnBrk="0">
                        <a:lnSpc>
                          <a:spcPts val="1676"/>
                        </a:lnSpc>
                        <a:spcBef>
                          <a:spcPts val="6"/>
                        </a:spcBef>
                        <a:tabLst>
                          <a:tab pos="403860" algn="l"/>
                        </a:tabLst>
                      </a:pPr>
                      <a:r>
                        <a:rPr sz="600" kern="0" spc="0" dirty="0">
                          <a:solidFill>
                            <a:srgbClr val="000000">
                              <a:alpha val="100000"/>
                            </a:srgbClr>
                          </a:solidFill>
                          <a:latin typeface="Times New Roman"/>
                          <a:ea typeface="Times New Roman"/>
                          <a:cs typeface="Times New Roman"/>
                        </a:rPr>
                        <a:t>	</a:t>
                      </a:r>
                      <a:r>
                        <a:rPr sz="1000" kern="0" spc="-10" dirty="0">
                          <a:solidFill>
                            <a:srgbClr val="000000">
                              <a:alpha val="100000"/>
                            </a:srgbClr>
                          </a:solidFill>
                          <a:latin typeface="Arial"/>
                          <a:ea typeface="Arial"/>
                          <a:cs typeface="Arial"/>
                        </a:rPr>
                        <a:t>     </a:t>
                      </a: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2000"/>
                        </a:lnSpc>
                        <a:tabLst/>
                      </a:pPr>
                      <a:endParaRPr sz="800" dirty="0">
                        <a:latin typeface="Arial"/>
                        <a:ea typeface="Arial"/>
                        <a:cs typeface="Arial"/>
                      </a:endParaRPr>
                    </a:p>
                    <a:p>
                      <a:pPr algn="l" rtl="0" eaLnBrk="0">
                        <a:lnSpc>
                          <a:spcPct val="6672"/>
                        </a:lnSpc>
                        <a:tabLst/>
                      </a:pPr>
                      <a:endParaRPr sz="100" dirty="0">
                        <a:latin typeface="Arial"/>
                        <a:ea typeface="Arial"/>
                        <a:cs typeface="Arial"/>
                      </a:endParaRPr>
                    </a:p>
                    <a:p>
                      <a:pPr marL="188595" algn="l" rtl="0" eaLnBrk="0">
                        <a:lnSpc>
                          <a:spcPct val="83000"/>
                        </a:lnSpc>
                        <a:tabLst/>
                      </a:pPr>
                      <a:r>
                        <a:rPr sz="1200" kern="0" spc="-10" dirty="0">
                          <a:solidFill>
                            <a:srgbClr val="000000">
                              <a:alpha val="100000"/>
                            </a:srgbClr>
                          </a:solidFill>
                          <a:latin typeface="KaiTi"/>
                          <a:ea typeface="KaiTi"/>
                          <a:cs typeface="KaiTi"/>
                        </a:rPr>
                        <a:t>碳碳双键</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2000"/>
                        </a:lnSpc>
                        <a:tabLst/>
                      </a:pPr>
                      <a:endParaRPr sz="800" dirty="0">
                        <a:latin typeface="Arial"/>
                        <a:ea typeface="Arial"/>
                        <a:cs typeface="Arial"/>
                      </a:endParaRPr>
                    </a:p>
                    <a:p>
                      <a:pPr algn="l" rtl="0" eaLnBrk="0">
                        <a:lnSpc>
                          <a:spcPct val="6672"/>
                        </a:lnSpc>
                        <a:tabLst/>
                      </a:pPr>
                      <a:endParaRPr sz="100" dirty="0">
                        <a:latin typeface="Arial"/>
                        <a:ea typeface="Arial"/>
                        <a:cs typeface="Arial"/>
                      </a:endParaRPr>
                    </a:p>
                    <a:p>
                      <a:pPr marL="353695" algn="l" rtl="0" eaLnBrk="0">
                        <a:lnSpc>
                          <a:spcPct val="83000"/>
                        </a:lnSpc>
                        <a:tabLst/>
                      </a:pPr>
                      <a:r>
                        <a:rPr sz="1200" kern="0" spc="-60" dirty="0">
                          <a:solidFill>
                            <a:srgbClr val="000000">
                              <a:alpha val="100000"/>
                            </a:srgbClr>
                          </a:solidFill>
                          <a:latin typeface="KaiTi"/>
                          <a:ea typeface="KaiTi"/>
                          <a:cs typeface="KaiTi"/>
                        </a:rPr>
                        <a:t>乙烯</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2000"/>
                        </a:lnSpc>
                        <a:tabLst/>
                      </a:pPr>
                      <a:endParaRPr sz="800" dirty="0">
                        <a:latin typeface="Arial"/>
                        <a:ea typeface="Arial"/>
                        <a:cs typeface="Arial"/>
                      </a:endParaRPr>
                    </a:p>
                    <a:p>
                      <a:pPr algn="l" rtl="0" eaLnBrk="0">
                        <a:lnSpc>
                          <a:spcPct val="6402"/>
                        </a:lnSpc>
                        <a:tabLst/>
                      </a:pPr>
                      <a:endParaRPr sz="100" dirty="0">
                        <a:latin typeface="Arial"/>
                        <a:ea typeface="Arial"/>
                        <a:cs typeface="Arial"/>
                      </a:endParaRPr>
                    </a:p>
                    <a:p>
                      <a:pPr marL="326390" algn="l" rtl="0" eaLnBrk="0">
                        <a:lnSpc>
                          <a:spcPct val="90000"/>
                        </a:lnSpc>
                        <a:tabLst/>
                      </a:pPr>
                      <a:r>
                        <a:rPr sz="1200" kern="0" spc="-30" dirty="0">
                          <a:solidFill>
                            <a:srgbClr val="000000">
                              <a:alpha val="100000"/>
                            </a:srgbClr>
                          </a:solidFill>
                          <a:latin typeface="KaiTi"/>
                          <a:ea typeface="KaiTi"/>
                          <a:cs typeface="KaiTi"/>
                        </a:rPr>
                        <a:t>乙烯</a:t>
                      </a:r>
                      <a:r>
                        <a:rPr sz="1200" kern="0" spc="-180" dirty="0">
                          <a:solidFill>
                            <a:srgbClr val="000000">
                              <a:alpha val="100000"/>
                            </a:srgbClr>
                          </a:solidFill>
                          <a:latin typeface="KaiTi"/>
                          <a:ea typeface="KaiTi"/>
                          <a:cs typeface="KaiTi"/>
                        </a:rPr>
                        <a:t> </a:t>
                      </a:r>
                      <a:r>
                        <a:rPr sz="1200" kern="0" spc="-30" dirty="0">
                          <a:solidFill>
                            <a:srgbClr val="000000">
                              <a:alpha val="100000"/>
                            </a:srgbClr>
                          </a:solidFill>
                          <a:latin typeface="Times New Roman"/>
                          <a:ea typeface="Times New Roman"/>
                          <a:cs typeface="Times New Roman"/>
                        </a:rPr>
                        <a:t>CH</a:t>
                      </a:r>
                      <a:r>
                        <a:rPr sz="1200" kern="0" spc="-30" baseline="-4340" dirty="0">
                          <a:solidFill>
                            <a:srgbClr val="000000">
                              <a:alpha val="100000"/>
                            </a:srgbClr>
                          </a:solidFill>
                          <a:latin typeface="Times New Roman"/>
                          <a:ea typeface="Times New Roman"/>
                          <a:cs typeface="Times New Roman"/>
                        </a:rPr>
                        <a:t>2</a:t>
                      </a:r>
                      <a:r>
                        <a:rPr sz="1200" kern="0" spc="-30" dirty="0">
                          <a:solidFill>
                            <a:srgbClr val="000000">
                              <a:alpha val="100000"/>
                            </a:srgbClr>
                          </a:solidFill>
                          <a:latin typeface="Times New Roman"/>
                          <a:ea typeface="Times New Roman"/>
                          <a:cs typeface="Times New Roman"/>
                        </a:rPr>
                        <a:t>==CH</a:t>
                      </a:r>
                      <a:r>
                        <a:rPr sz="1200" kern="0" spc="-30" baseline="-4340" dirty="0">
                          <a:solidFill>
                            <a:srgbClr val="000000">
                              <a:alpha val="100000"/>
                            </a:srgbClr>
                          </a:solidFill>
                          <a:latin typeface="Times New Roman"/>
                          <a:ea typeface="Times New Roman"/>
                          <a:cs typeface="Times New Roman"/>
                        </a:rPr>
                        <a:t>2</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401955">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2000"/>
                        </a:lnSpc>
                        <a:tabLst/>
                      </a:pPr>
                      <a:endParaRPr sz="600" dirty="0">
                        <a:latin typeface="Arial"/>
                        <a:ea typeface="Arial"/>
                        <a:cs typeface="Arial"/>
                      </a:endParaRPr>
                    </a:p>
                    <a:p>
                      <a:pPr marL="257175" algn="l" rtl="0" eaLnBrk="0">
                        <a:lnSpc>
                          <a:spcPts val="1676"/>
                        </a:lnSpc>
                        <a:spcBef>
                          <a:spcPts val="2"/>
                        </a:spcBef>
                        <a:tabLst>
                          <a:tab pos="403860" algn="l"/>
                        </a:tabLst>
                      </a:pPr>
                      <a:r>
                        <a:rPr sz="600" kern="0" spc="0" dirty="0">
                          <a:solidFill>
                            <a:srgbClr val="000000">
                              <a:alpha val="100000"/>
                            </a:srgbClr>
                          </a:solidFill>
                          <a:latin typeface="Times New Roman"/>
                          <a:ea typeface="Times New Roman"/>
                          <a:cs typeface="Times New Roman"/>
                        </a:rPr>
                        <a:t>	</a:t>
                      </a:r>
                      <a:r>
                        <a:rPr sz="1000" kern="0" spc="-10" dirty="0">
                          <a:solidFill>
                            <a:srgbClr val="000000">
                              <a:alpha val="100000"/>
                            </a:srgbClr>
                          </a:solidFill>
                          <a:latin typeface="Arial"/>
                          <a:ea typeface="Arial"/>
                          <a:cs typeface="Arial"/>
                        </a:rPr>
                        <a:t>     </a:t>
                      </a: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4000"/>
                        </a:lnSpc>
                        <a:tabLst/>
                      </a:pPr>
                      <a:endParaRPr sz="800" dirty="0">
                        <a:latin typeface="Arial"/>
                        <a:ea typeface="Arial"/>
                        <a:cs typeface="Arial"/>
                      </a:endParaRPr>
                    </a:p>
                    <a:p>
                      <a:pPr marL="188595" algn="l" rtl="0" eaLnBrk="0">
                        <a:lnSpc>
                          <a:spcPct val="83000"/>
                        </a:lnSpc>
                        <a:spcBef>
                          <a:spcPts val="4"/>
                        </a:spcBef>
                        <a:tabLst/>
                      </a:pPr>
                      <a:r>
                        <a:rPr sz="1200" kern="0" spc="-10" dirty="0">
                          <a:solidFill>
                            <a:srgbClr val="000000">
                              <a:alpha val="100000"/>
                            </a:srgbClr>
                          </a:solidFill>
                          <a:latin typeface="KaiTi"/>
                          <a:ea typeface="KaiTi"/>
                          <a:cs typeface="KaiTi"/>
                        </a:rPr>
                        <a:t>碳碳三键</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tabLst/>
                      </a:pPr>
                      <a:endParaRPr sz="900" dirty="0">
                        <a:latin typeface="Arial"/>
                        <a:ea typeface="Arial"/>
                        <a:cs typeface="Arial"/>
                      </a:endParaRPr>
                    </a:p>
                    <a:p>
                      <a:pPr marL="108585" algn="l" rtl="0" eaLnBrk="0">
                        <a:lnSpc>
                          <a:spcPct val="70000"/>
                        </a:lnSpc>
                        <a:spcBef>
                          <a:spcPts val="3"/>
                        </a:spcBef>
                        <a:tabLst/>
                      </a:pPr>
                      <a:r>
                        <a:rPr sz="1200" kern="0" spc="0" dirty="0">
                          <a:solidFill>
                            <a:srgbClr val="000000">
                              <a:alpha val="100000"/>
                            </a:srgbClr>
                          </a:solidFill>
                          <a:latin typeface="Times New Roman"/>
                          <a:ea typeface="Times New Roman"/>
                          <a:cs typeface="Times New Roman"/>
                        </a:rPr>
                        <a:t>—C≡C—</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4000"/>
                        </a:lnSpc>
                        <a:tabLst/>
                      </a:pPr>
                      <a:endParaRPr sz="800" dirty="0">
                        <a:latin typeface="Arial"/>
                        <a:ea typeface="Arial"/>
                        <a:cs typeface="Arial"/>
                      </a:endParaRPr>
                    </a:p>
                    <a:p>
                      <a:pPr marL="353695" algn="l" rtl="0" eaLnBrk="0">
                        <a:lnSpc>
                          <a:spcPct val="83000"/>
                        </a:lnSpc>
                        <a:spcBef>
                          <a:spcPts val="4"/>
                        </a:spcBef>
                        <a:tabLst/>
                      </a:pPr>
                      <a:r>
                        <a:rPr sz="1200" kern="0" spc="-60" dirty="0">
                          <a:solidFill>
                            <a:srgbClr val="000000">
                              <a:alpha val="100000"/>
                            </a:srgbClr>
                          </a:solidFill>
                          <a:latin typeface="KaiTi"/>
                          <a:ea typeface="KaiTi"/>
                          <a:cs typeface="KaiTi"/>
                        </a:rPr>
                        <a:t>乙炔</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tabLst/>
                      </a:pPr>
                      <a:endParaRPr sz="900" dirty="0">
                        <a:latin typeface="Arial"/>
                        <a:ea typeface="Arial"/>
                        <a:cs typeface="Arial"/>
                      </a:endParaRPr>
                    </a:p>
                    <a:p>
                      <a:pPr marL="572770" algn="l" rtl="0" eaLnBrk="0">
                        <a:lnSpc>
                          <a:spcPct val="70000"/>
                        </a:lnSpc>
                        <a:spcBef>
                          <a:spcPts val="3"/>
                        </a:spcBef>
                        <a:tabLst/>
                      </a:pPr>
                      <a:r>
                        <a:rPr sz="1200" kern="0" spc="-20" dirty="0">
                          <a:solidFill>
                            <a:srgbClr val="000000">
                              <a:alpha val="100000"/>
                            </a:srgbClr>
                          </a:solidFill>
                          <a:latin typeface="Times New Roman"/>
                          <a:ea typeface="Times New Roman"/>
                          <a:cs typeface="Times New Roman"/>
                        </a:rPr>
                        <a:t>CH≡CH</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402590">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1000"/>
                        </a:lnSpc>
                        <a:tabLst/>
                      </a:pPr>
                      <a:endParaRPr sz="600" dirty="0">
                        <a:latin typeface="Arial"/>
                        <a:ea typeface="Arial"/>
                        <a:cs typeface="Arial"/>
                      </a:endParaRPr>
                    </a:p>
                    <a:p>
                      <a:pPr marL="175260" algn="l" rtl="0" eaLnBrk="0">
                        <a:lnSpc>
                          <a:spcPts val="1686"/>
                        </a:lnSpc>
                        <a:spcBef>
                          <a:spcPts val="6"/>
                        </a:spcBef>
                        <a:tabLst/>
                      </a:pPr>
                      <a:r>
                        <a:rPr sz="700" b="1" kern="0" spc="420" dirty="0">
                          <a:solidFill>
                            <a:srgbClr val="0101FF">
                              <a:alpha val="100000"/>
                            </a:srgbClr>
                          </a:solidFill>
                          <a:latin typeface="KaiTi"/>
                          <a:ea typeface="KaiTi"/>
                          <a:cs typeface="KaiTi"/>
                        </a:rPr>
                        <a:t>芳</a:t>
                      </a:r>
                      <a:r>
                        <a:rPr sz="300" kern="0" spc="-150" dirty="0">
                          <a:solidFill>
                            <a:srgbClr val="0101FF">
                              <a:alpha val="100000"/>
                            </a:srgbClr>
                          </a:solidFill>
                          <a:latin typeface="Times New Roman"/>
                          <a:ea typeface="Times New Roman"/>
                          <a:cs typeface="Times New Roman"/>
                        </a:rPr>
                        <a:t>fāng</a:t>
                      </a:r>
                      <a:r>
                        <a:rPr sz="500" kern="0" spc="130" baseline="154284" dirty="0">
                          <a:solidFill>
                            <a:srgbClr val="0101FF">
                              <a:alpha val="100000"/>
                            </a:srgbClr>
                          </a:solidFill>
                          <a:latin typeface="Times New Roman"/>
                          <a:ea typeface="Times New Roman"/>
                          <a:cs typeface="Times New Roman"/>
                        </a:rPr>
                        <a:t>x</a:t>
                      </a:r>
                      <a:endParaRPr sz="500" baseline="154284"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3000"/>
                        </a:lnSpc>
                        <a:tabLst/>
                      </a:pPr>
                      <a:endParaRPr sz="600" dirty="0">
                        <a:latin typeface="Arial"/>
                        <a:ea typeface="Arial"/>
                        <a:cs typeface="Arial"/>
                      </a:endParaRPr>
                    </a:p>
                    <a:p>
                      <a:pPr marL="416560" algn="l" rtl="0" eaLnBrk="0">
                        <a:lnSpc>
                          <a:spcPct val="101000"/>
                        </a:lnSpc>
                        <a:spcBef>
                          <a:spcPts val="2"/>
                        </a:spcBef>
                        <a:tabLst>
                          <a:tab pos="571500" algn="l"/>
                        </a:tabLst>
                      </a:pPr>
                      <a:r>
                        <a:rPr sz="1000" u="sng" kern="0" spc="0" dirty="0">
                          <a:solidFill>
                            <a:srgbClr val="000000">
                              <a:alpha val="100000"/>
                            </a:srgbClr>
                          </a:solidFill>
                          <a:latin typeface="Arial"/>
                          <a:ea typeface="Arial"/>
                          <a:cs typeface="Arial"/>
                        </a:rPr>
                        <a:t>	</a:t>
                      </a: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3000"/>
                        </a:lnSpc>
                        <a:tabLst/>
                      </a:pPr>
                      <a:endParaRPr sz="600" dirty="0">
                        <a:latin typeface="Arial"/>
                        <a:ea typeface="Arial"/>
                        <a:cs typeface="Arial"/>
                      </a:endParaRPr>
                    </a:p>
                    <a:p>
                      <a:pPr marL="329565" algn="l" rtl="0" eaLnBrk="0">
                        <a:lnSpc>
                          <a:spcPct val="101000"/>
                        </a:lnSpc>
                        <a:spcBef>
                          <a:spcPts val="2"/>
                        </a:spcBef>
                        <a:tabLst>
                          <a:tab pos="484505" algn="l"/>
                        </a:tabLst>
                      </a:pPr>
                      <a:r>
                        <a:rPr sz="1000" u="sng" kern="0" spc="0" dirty="0">
                          <a:solidFill>
                            <a:srgbClr val="000000">
                              <a:alpha val="100000"/>
                            </a:srgbClr>
                          </a:solidFill>
                          <a:latin typeface="Arial"/>
                          <a:ea typeface="Arial"/>
                          <a:cs typeface="Arial"/>
                        </a:rPr>
                        <a:t>	</a:t>
                      </a: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3000"/>
                        </a:lnSpc>
                        <a:tabLst/>
                      </a:pPr>
                      <a:endParaRPr sz="800" dirty="0">
                        <a:latin typeface="Arial"/>
                        <a:ea typeface="Arial"/>
                        <a:cs typeface="Arial"/>
                      </a:endParaRPr>
                    </a:p>
                    <a:p>
                      <a:pPr algn="l" rtl="0" eaLnBrk="0">
                        <a:lnSpc>
                          <a:spcPct val="7357"/>
                        </a:lnSpc>
                        <a:tabLst/>
                      </a:pPr>
                      <a:endParaRPr sz="100" dirty="0">
                        <a:latin typeface="Arial"/>
                        <a:ea typeface="Arial"/>
                        <a:cs typeface="Arial"/>
                      </a:endParaRPr>
                    </a:p>
                    <a:p>
                      <a:pPr marL="411480" algn="l" rtl="0" eaLnBrk="0">
                        <a:lnSpc>
                          <a:spcPct val="85000"/>
                        </a:lnSpc>
                        <a:tabLst/>
                      </a:pPr>
                      <a:r>
                        <a:rPr sz="1200" kern="0" spc="-10" dirty="0">
                          <a:solidFill>
                            <a:srgbClr val="000000">
                              <a:alpha val="100000"/>
                            </a:srgbClr>
                          </a:solidFill>
                          <a:latin typeface="KaiTi"/>
                          <a:ea typeface="KaiTi"/>
                          <a:cs typeface="KaiTi"/>
                        </a:rPr>
                        <a:t>苯</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600710">
                <a:tc rowSpan="4">
                  <a:txBody>
                    <a:bodyPr/>
                    <a:lstStyle/>
                    <a:p>
                      <a:pPr algn="l" rtl="0" eaLnBrk="0">
                        <a:lnSpc>
                          <a:spcPct val="153000"/>
                        </a:lnSpc>
                        <a:tabLst/>
                      </a:pPr>
                      <a:endParaRPr sz="1000" dirty="0">
                        <a:latin typeface="Arial"/>
                        <a:ea typeface="Arial"/>
                        <a:cs typeface="Arial"/>
                      </a:endParaRPr>
                    </a:p>
                    <a:p>
                      <a:pPr marL="334010" algn="l" rtl="0" eaLnBrk="0">
                        <a:lnSpc>
                          <a:spcPct val="83000"/>
                        </a:lnSpc>
                        <a:spcBef>
                          <a:spcPts val="2"/>
                        </a:spcBef>
                        <a:tabLst/>
                      </a:pPr>
                      <a:r>
                        <a:rPr sz="1200" b="1" kern="0" spc="-10" dirty="0">
                          <a:solidFill>
                            <a:srgbClr val="0101FF">
                              <a:alpha val="100000"/>
                            </a:srgbClr>
                          </a:solidFill>
                          <a:latin typeface="KaiTi"/>
                          <a:ea typeface="KaiTi"/>
                          <a:cs typeface="KaiTi"/>
                        </a:rPr>
                        <a:t>烃</a:t>
                      </a:r>
                      <a:r>
                        <a:rPr sz="1200" kern="0" spc="540" dirty="0">
                          <a:solidFill>
                            <a:srgbClr val="0101FF">
                              <a:alpha val="100000"/>
                            </a:srgbClr>
                          </a:solidFill>
                          <a:latin typeface="KaiTi"/>
                          <a:ea typeface="KaiTi"/>
                          <a:cs typeface="KaiTi"/>
                        </a:rPr>
                        <a:t> </a:t>
                      </a:r>
                      <a:r>
                        <a:rPr sz="1200" b="1" kern="0" spc="-10" dirty="0">
                          <a:solidFill>
                            <a:srgbClr val="0101FF">
                              <a:alpha val="100000"/>
                            </a:srgbClr>
                          </a:solidFill>
                          <a:latin typeface="KaiTi"/>
                          <a:ea typeface="KaiTi"/>
                          <a:cs typeface="KaiTi"/>
                        </a:rPr>
                        <a:t>的</a:t>
                      </a:r>
                      <a:r>
                        <a:rPr sz="1200" kern="0" spc="550" dirty="0">
                          <a:solidFill>
                            <a:srgbClr val="0101FF">
                              <a:alpha val="100000"/>
                            </a:srgbClr>
                          </a:solidFill>
                          <a:latin typeface="KaiTi"/>
                          <a:ea typeface="KaiTi"/>
                          <a:cs typeface="KaiTi"/>
                        </a:rPr>
                        <a:t> </a:t>
                      </a:r>
                      <a:r>
                        <a:rPr sz="1200" b="1" kern="0" spc="-10" dirty="0">
                          <a:solidFill>
                            <a:srgbClr val="0101FF">
                              <a:alpha val="100000"/>
                            </a:srgbClr>
                          </a:solidFill>
                          <a:latin typeface="KaiTi"/>
                          <a:ea typeface="KaiTi"/>
                          <a:cs typeface="KaiTi"/>
                        </a:rPr>
                        <a:t>衍</a:t>
                      </a:r>
                      <a:r>
                        <a:rPr sz="1200" kern="0" spc="530" dirty="0">
                          <a:solidFill>
                            <a:srgbClr val="0101FF">
                              <a:alpha val="100000"/>
                            </a:srgbClr>
                          </a:solidFill>
                          <a:latin typeface="KaiTi"/>
                          <a:ea typeface="KaiTi"/>
                          <a:cs typeface="KaiTi"/>
                        </a:rPr>
                        <a:t> </a:t>
                      </a:r>
                      <a:r>
                        <a:rPr sz="1200" b="1" kern="0" spc="-10" dirty="0">
                          <a:solidFill>
                            <a:srgbClr val="0101FF">
                              <a:alpha val="100000"/>
                            </a:srgbClr>
                          </a:solidFill>
                          <a:latin typeface="KaiTi"/>
                          <a:ea typeface="KaiTi"/>
                          <a:cs typeface="KaiTi"/>
                        </a:rPr>
                        <a:t>生</a:t>
                      </a:r>
                      <a:r>
                        <a:rPr sz="1200" kern="0" spc="540" dirty="0">
                          <a:solidFill>
                            <a:srgbClr val="0101FF">
                              <a:alpha val="100000"/>
                            </a:srgbClr>
                          </a:solidFill>
                          <a:latin typeface="KaiTi"/>
                          <a:ea typeface="KaiTi"/>
                          <a:cs typeface="KaiTi"/>
                        </a:rPr>
                        <a:t> </a:t>
                      </a:r>
                      <a:r>
                        <a:rPr sz="1200" b="1" kern="0" spc="-10" dirty="0">
                          <a:solidFill>
                            <a:srgbClr val="0101FF">
                              <a:alpha val="100000"/>
                            </a:srgbClr>
                          </a:solidFill>
                          <a:latin typeface="KaiTi"/>
                          <a:ea typeface="KaiTi"/>
                          <a:cs typeface="KaiTi"/>
                        </a:rPr>
                        <a:t>物</a:t>
                      </a:r>
                      <a:endParaRPr sz="1200" dirty="0">
                        <a:latin typeface="KaiTi"/>
                        <a:ea typeface="KaiTi"/>
                        <a:cs typeface="KaiTi"/>
                      </a:endParaRPr>
                    </a:p>
                  </a:txBody>
                  <a:tcPr marL="0" marR="0" marT="0" marB="0" vert="eaVert">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26000"/>
                        </a:lnSpc>
                        <a:tabLst/>
                      </a:pPr>
                      <a:endParaRPr sz="1000" dirty="0">
                        <a:latin typeface="Arial"/>
                        <a:ea typeface="Arial"/>
                        <a:cs typeface="Arial"/>
                      </a:endParaRPr>
                    </a:p>
                    <a:p>
                      <a:pPr algn="l" rtl="0" eaLnBrk="0">
                        <a:lnSpc>
                          <a:spcPct val="6956"/>
                        </a:lnSpc>
                        <a:tabLst/>
                      </a:pPr>
                      <a:endParaRPr sz="100" dirty="0">
                        <a:latin typeface="Arial"/>
                        <a:ea typeface="Arial"/>
                        <a:cs typeface="Arial"/>
                      </a:endParaRPr>
                    </a:p>
                    <a:p>
                      <a:pPr marL="205740" algn="l" rtl="0" eaLnBrk="0">
                        <a:lnSpc>
                          <a:spcPts val="1677"/>
                        </a:lnSpc>
                        <a:tabLst>
                          <a:tab pos="327660" algn="l"/>
                        </a:tabLst>
                      </a:pPr>
                      <a:r>
                        <a:rPr sz="600" kern="0" spc="0" dirty="0">
                          <a:solidFill>
                            <a:srgbClr val="000000">
                              <a:alpha val="100000"/>
                            </a:srgbClr>
                          </a:solidFill>
                          <a:latin typeface="Times New Roman"/>
                          <a:ea typeface="Times New Roman"/>
                          <a:cs typeface="Times New Roman"/>
                        </a:rPr>
                        <a:t>	</a:t>
                      </a:r>
                      <a:r>
                        <a:rPr sz="1000" kern="0" spc="-10" dirty="0">
                          <a:solidFill>
                            <a:srgbClr val="000000">
                              <a:alpha val="100000"/>
                            </a:srgbClr>
                          </a:solidFill>
                          <a:latin typeface="Arial"/>
                          <a:ea typeface="Arial"/>
                          <a:cs typeface="Arial"/>
                        </a:rPr>
                        <a:t>         </a:t>
                      </a: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47000"/>
                        </a:lnSpc>
                        <a:tabLst/>
                      </a:pPr>
                      <a:endParaRPr sz="1000" dirty="0">
                        <a:latin typeface="Arial"/>
                        <a:ea typeface="Arial"/>
                        <a:cs typeface="Arial"/>
                      </a:endParaRPr>
                    </a:p>
                    <a:p>
                      <a:pPr algn="l" rtl="0" eaLnBrk="0">
                        <a:lnSpc>
                          <a:spcPct val="9751"/>
                        </a:lnSpc>
                        <a:tabLst/>
                      </a:pPr>
                      <a:endParaRPr sz="100" dirty="0">
                        <a:latin typeface="Arial"/>
                        <a:ea typeface="Arial"/>
                        <a:cs typeface="Arial"/>
                      </a:endParaRPr>
                    </a:p>
                    <a:p>
                      <a:pPr marL="264795" algn="l" rtl="0" eaLnBrk="0">
                        <a:lnSpc>
                          <a:spcPct val="85000"/>
                        </a:lnSpc>
                        <a:tabLst/>
                      </a:pPr>
                      <a:r>
                        <a:rPr sz="1200" kern="0" spc="-10" dirty="0">
                          <a:solidFill>
                            <a:srgbClr val="000000">
                              <a:alpha val="100000"/>
                            </a:srgbClr>
                          </a:solidFill>
                          <a:latin typeface="KaiTi"/>
                          <a:ea typeface="KaiTi"/>
                          <a:cs typeface="KaiTi"/>
                        </a:rPr>
                        <a:t>碳卤键</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48000"/>
                        </a:lnSpc>
                        <a:tabLst/>
                      </a:pPr>
                      <a:endParaRPr sz="1000" dirty="0">
                        <a:latin typeface="Arial"/>
                        <a:ea typeface="Arial"/>
                        <a:cs typeface="Arial"/>
                      </a:endParaRPr>
                    </a:p>
                    <a:p>
                      <a:pPr algn="l" rtl="0" eaLnBrk="0">
                        <a:lnSpc>
                          <a:spcPct val="7565"/>
                        </a:lnSpc>
                        <a:tabLst/>
                      </a:pPr>
                      <a:endParaRPr sz="100" dirty="0">
                        <a:latin typeface="Arial"/>
                        <a:ea typeface="Arial"/>
                        <a:cs typeface="Arial"/>
                      </a:endParaRPr>
                    </a:p>
                    <a:p>
                      <a:pPr marL="270510" algn="l" rtl="0" eaLnBrk="0">
                        <a:lnSpc>
                          <a:spcPct val="85000"/>
                        </a:lnSpc>
                        <a:tabLst/>
                      </a:pPr>
                      <a:r>
                        <a:rPr sz="1200" kern="0" spc="-40" dirty="0">
                          <a:solidFill>
                            <a:srgbClr val="000000">
                              <a:alpha val="100000"/>
                            </a:srgbClr>
                          </a:solidFill>
                          <a:latin typeface="KaiTi"/>
                          <a:ea typeface="KaiTi"/>
                          <a:cs typeface="KaiTi"/>
                        </a:rPr>
                        <a:t>溴乙烷</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64000"/>
                        </a:lnSpc>
                        <a:tabLst/>
                      </a:pPr>
                      <a:endParaRPr sz="1000" dirty="0">
                        <a:latin typeface="Arial"/>
                        <a:ea typeface="Arial"/>
                        <a:cs typeface="Arial"/>
                      </a:endParaRPr>
                    </a:p>
                    <a:p>
                      <a:pPr algn="l" rtl="0" eaLnBrk="0">
                        <a:lnSpc>
                          <a:spcPct val="6297"/>
                        </a:lnSpc>
                        <a:tabLst/>
                      </a:pPr>
                      <a:endParaRPr sz="100" dirty="0">
                        <a:latin typeface="Arial"/>
                        <a:ea typeface="Arial"/>
                        <a:cs typeface="Arial"/>
                      </a:endParaRPr>
                    </a:p>
                    <a:p>
                      <a:pPr marL="487044" algn="l" rtl="0" eaLnBrk="0">
                        <a:lnSpc>
                          <a:spcPct val="76000"/>
                        </a:lnSpc>
                        <a:tabLst/>
                      </a:pPr>
                      <a:r>
                        <a:rPr sz="1200" kern="0" spc="-10" dirty="0">
                          <a:solidFill>
                            <a:srgbClr val="000000">
                              <a:alpha val="100000"/>
                            </a:srgbClr>
                          </a:solidFill>
                          <a:latin typeface="Times New Roman"/>
                          <a:ea typeface="Times New Roman"/>
                          <a:cs typeface="Times New Roman"/>
                        </a:rPr>
                        <a:t>CH</a:t>
                      </a:r>
                      <a:r>
                        <a:rPr sz="1200" kern="0" spc="-10" baseline="-4340" dirty="0">
                          <a:solidFill>
                            <a:srgbClr val="000000">
                              <a:alpha val="100000"/>
                            </a:srgbClr>
                          </a:solidFill>
                          <a:latin typeface="Times New Roman"/>
                          <a:ea typeface="Times New Roman"/>
                          <a:cs typeface="Times New Roman"/>
                        </a:rPr>
                        <a:t>3</a:t>
                      </a:r>
                      <a:r>
                        <a:rPr sz="1200" kern="0" spc="-10" dirty="0">
                          <a:solidFill>
                            <a:srgbClr val="000000">
                              <a:alpha val="100000"/>
                            </a:srgbClr>
                          </a:solidFill>
                          <a:latin typeface="Times New Roman"/>
                          <a:ea typeface="Times New Roman"/>
                          <a:cs typeface="Times New Roman"/>
                        </a:rPr>
                        <a:t>CH</a:t>
                      </a:r>
                      <a:r>
                        <a:rPr sz="1200" kern="0" spc="-10" baseline="-4340"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Times New Roman"/>
                          <a:ea typeface="Times New Roman"/>
                          <a:cs typeface="Times New Roman"/>
                        </a:rPr>
                        <a:t>Br</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403860">
                <a:tc vMerge="1">
                  <a:txBody>
                    <a:bodyPr/>
                    <a:lstStyle/>
                    <a:p>
                      <a:pPr algn="l" rtl="0" eaLnBrk="0">
                        <a:lnSpc>
                          <a:spcPct val="100000"/>
                        </a:lnSpc>
                        <a:tabLst/>
                      </a:pPr>
                      <a:endParaRPr sz="1000" dirty="0">
                        <a:latin typeface="Arial"/>
                        <a:ea typeface="Arial"/>
                        <a:cs typeface="Arial"/>
                      </a:endParaRPr>
                    </a:p>
                  </a:txBody>
                  <a:tcPr marL="0" marR="0" marT="0" marB="0" vert="eaVert">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4000"/>
                        </a:lnSpc>
                        <a:tabLst/>
                      </a:pPr>
                      <a:endParaRPr sz="600" dirty="0">
                        <a:latin typeface="Arial"/>
                        <a:ea typeface="Arial"/>
                        <a:cs typeface="Arial"/>
                      </a:endParaRPr>
                    </a:p>
                    <a:p>
                      <a:pPr marL="332105" algn="l" rtl="0" eaLnBrk="0">
                        <a:lnSpc>
                          <a:spcPct val="71000"/>
                        </a:lnSpc>
                        <a:spcBef>
                          <a:spcPts val="2"/>
                        </a:spcBef>
                        <a:tabLst/>
                      </a:pPr>
                      <a:r>
                        <a:rPr sz="600" kern="0" spc="-10" dirty="0">
                          <a:solidFill>
                            <a:srgbClr val="0101FF">
                              <a:alpha val="100000"/>
                            </a:srgbClr>
                          </a:solidFill>
                          <a:latin typeface="Times New Roman"/>
                          <a:ea typeface="Times New Roman"/>
                          <a:cs typeface="Times New Roman"/>
                        </a:rPr>
                        <a:t>chún</a:t>
                      </a:r>
                      <a:endParaRPr sz="600" dirty="0">
                        <a:latin typeface="Times New Roman"/>
                        <a:ea typeface="Times New Roman"/>
                        <a:cs typeface="Times New Roman"/>
                      </a:endParaRPr>
                    </a:p>
                    <a:p>
                      <a:pPr marL="334010" algn="l" rtl="0" eaLnBrk="0">
                        <a:lnSpc>
                          <a:spcPct val="85000"/>
                        </a:lnSpc>
                        <a:spcBef>
                          <a:spcPts val="6"/>
                        </a:spcBef>
                        <a:tabLst/>
                      </a:pPr>
                      <a:r>
                        <a:rPr sz="1200" b="1" kern="0" spc="-20" dirty="0">
                          <a:solidFill>
                            <a:srgbClr val="0101FF">
                              <a:alpha val="100000"/>
                            </a:srgbClr>
                          </a:solidFill>
                          <a:latin typeface="KaiTi"/>
                          <a:ea typeface="KaiTi"/>
                          <a:cs typeface="KaiTi"/>
                        </a:rPr>
                        <a:t>醇</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4000"/>
                        </a:lnSpc>
                        <a:tabLst/>
                      </a:pPr>
                      <a:endParaRPr sz="800" dirty="0">
                        <a:latin typeface="Arial"/>
                        <a:ea typeface="Arial"/>
                        <a:cs typeface="Arial"/>
                      </a:endParaRPr>
                    </a:p>
                    <a:p>
                      <a:pPr marL="348615" algn="l" rtl="0" eaLnBrk="0">
                        <a:lnSpc>
                          <a:spcPct val="86000"/>
                        </a:lnSpc>
                        <a:spcBef>
                          <a:spcPts val="4"/>
                        </a:spcBef>
                        <a:tabLst/>
                      </a:pPr>
                      <a:r>
                        <a:rPr sz="1200" kern="0" spc="-20" dirty="0">
                          <a:solidFill>
                            <a:srgbClr val="000000">
                              <a:alpha val="100000"/>
                            </a:srgbClr>
                          </a:solidFill>
                          <a:latin typeface="KaiTi"/>
                          <a:ea typeface="KaiTi"/>
                          <a:cs typeface="KaiTi"/>
                        </a:rPr>
                        <a:t>羟基</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tabLst/>
                      </a:pPr>
                      <a:endParaRPr sz="900" dirty="0">
                        <a:latin typeface="Arial"/>
                        <a:ea typeface="Arial"/>
                        <a:cs typeface="Arial"/>
                      </a:endParaRPr>
                    </a:p>
                    <a:p>
                      <a:pPr marL="219709" algn="l" rtl="0" eaLnBrk="0">
                        <a:lnSpc>
                          <a:spcPct val="70000"/>
                        </a:lnSpc>
                        <a:spcBef>
                          <a:spcPts val="5"/>
                        </a:spcBef>
                        <a:tabLst/>
                      </a:pPr>
                      <a:r>
                        <a:rPr sz="1200" kern="0" spc="0" dirty="0">
                          <a:solidFill>
                            <a:srgbClr val="000000">
                              <a:alpha val="100000"/>
                            </a:srgbClr>
                          </a:solidFill>
                          <a:latin typeface="Times New Roman"/>
                          <a:ea typeface="Times New Roman"/>
                          <a:cs typeface="Times New Roman"/>
                        </a:rPr>
                        <a:t>—OH</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4000"/>
                        </a:lnSpc>
                        <a:tabLst/>
                      </a:pPr>
                      <a:endParaRPr sz="800" dirty="0">
                        <a:latin typeface="Arial"/>
                        <a:ea typeface="Arial"/>
                        <a:cs typeface="Arial"/>
                      </a:endParaRPr>
                    </a:p>
                    <a:p>
                      <a:pPr marL="353695" algn="l" rtl="0" eaLnBrk="0">
                        <a:lnSpc>
                          <a:spcPct val="85000"/>
                        </a:lnSpc>
                        <a:spcBef>
                          <a:spcPts val="5"/>
                        </a:spcBef>
                        <a:tabLst/>
                      </a:pPr>
                      <a:r>
                        <a:rPr sz="1200" kern="0" spc="-60" dirty="0">
                          <a:solidFill>
                            <a:srgbClr val="000000">
                              <a:alpha val="100000"/>
                            </a:srgbClr>
                          </a:solidFill>
                          <a:latin typeface="KaiTi"/>
                          <a:ea typeface="KaiTi"/>
                          <a:cs typeface="KaiTi"/>
                        </a:rPr>
                        <a:t>乙醇</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tabLst/>
                      </a:pPr>
                      <a:endParaRPr sz="900" dirty="0">
                        <a:latin typeface="Arial"/>
                        <a:ea typeface="Arial"/>
                        <a:cs typeface="Arial"/>
                      </a:endParaRPr>
                    </a:p>
                    <a:p>
                      <a:pPr marL="454025" algn="l" rtl="0" eaLnBrk="0">
                        <a:lnSpc>
                          <a:spcPct val="76000"/>
                        </a:lnSpc>
                        <a:spcBef>
                          <a:spcPts val="5"/>
                        </a:spcBef>
                        <a:tabLst/>
                      </a:pPr>
                      <a:r>
                        <a:rPr sz="1200" kern="0" spc="-10" dirty="0">
                          <a:solidFill>
                            <a:srgbClr val="000000">
                              <a:alpha val="100000"/>
                            </a:srgbClr>
                          </a:solidFill>
                          <a:latin typeface="Times New Roman"/>
                          <a:ea typeface="Times New Roman"/>
                          <a:cs typeface="Times New Roman"/>
                        </a:rPr>
                        <a:t>CH</a:t>
                      </a:r>
                      <a:r>
                        <a:rPr sz="1200" kern="0" spc="-10" baseline="-4340" dirty="0">
                          <a:solidFill>
                            <a:srgbClr val="000000">
                              <a:alpha val="100000"/>
                            </a:srgbClr>
                          </a:solidFill>
                          <a:latin typeface="Times New Roman"/>
                          <a:ea typeface="Times New Roman"/>
                          <a:cs typeface="Times New Roman"/>
                        </a:rPr>
                        <a:t>3</a:t>
                      </a:r>
                      <a:r>
                        <a:rPr sz="1200" kern="0" spc="-10" dirty="0">
                          <a:solidFill>
                            <a:srgbClr val="000000">
                              <a:alpha val="100000"/>
                            </a:srgbClr>
                          </a:solidFill>
                          <a:latin typeface="Times New Roman"/>
                          <a:ea typeface="Times New Roman"/>
                          <a:cs typeface="Times New Roman"/>
                        </a:rPr>
                        <a:t>CH</a:t>
                      </a:r>
                      <a:r>
                        <a:rPr sz="1200" kern="0" spc="-10" baseline="-4340"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Times New Roman"/>
                          <a:ea typeface="Times New Roman"/>
                          <a:cs typeface="Times New Roman"/>
                        </a:rPr>
                        <a:t>OH</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401955">
                <a:tc vMerge="1">
                  <a:txBody>
                    <a:bodyPr/>
                    <a:lstStyle/>
                    <a:p>
                      <a:pPr algn="l" rtl="0" eaLnBrk="0">
                        <a:lnSpc>
                          <a:spcPct val="100000"/>
                        </a:lnSpc>
                        <a:tabLst/>
                      </a:pPr>
                      <a:endParaRPr sz="1000" dirty="0">
                        <a:latin typeface="Arial"/>
                        <a:ea typeface="Arial"/>
                        <a:cs typeface="Arial"/>
                      </a:endParaRPr>
                    </a:p>
                  </a:txBody>
                  <a:tcPr marL="0" marR="0" marT="0" marB="0" vert="eaVert">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2000"/>
                        </a:lnSpc>
                        <a:tabLst/>
                      </a:pPr>
                      <a:endParaRPr sz="600" dirty="0">
                        <a:latin typeface="Arial"/>
                        <a:ea typeface="Arial"/>
                        <a:cs typeface="Arial"/>
                      </a:endParaRPr>
                    </a:p>
                    <a:p>
                      <a:pPr marL="331470" algn="l" rtl="0" eaLnBrk="0">
                        <a:lnSpc>
                          <a:spcPts val="1677"/>
                        </a:lnSpc>
                        <a:spcBef>
                          <a:spcPts val="4"/>
                        </a:spcBef>
                        <a:tabLst>
                          <a:tab pos="480060" algn="l"/>
                        </a:tabLst>
                      </a:pPr>
                      <a:r>
                        <a:rPr sz="600" kern="0" spc="0" dirty="0">
                          <a:solidFill>
                            <a:srgbClr val="000000">
                              <a:alpha val="100000"/>
                            </a:srgbClr>
                          </a:solidFill>
                          <a:latin typeface="Times New Roman"/>
                          <a:ea typeface="Times New Roman"/>
                          <a:cs typeface="Times New Roman"/>
                        </a:rPr>
                        <a:t>	</a:t>
                      </a:r>
                      <a:endParaRPr sz="6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3000"/>
                        </a:lnSpc>
                        <a:tabLst/>
                      </a:pPr>
                      <a:endParaRPr sz="800" dirty="0">
                        <a:latin typeface="Arial"/>
                        <a:ea typeface="Arial"/>
                        <a:cs typeface="Arial"/>
                      </a:endParaRPr>
                    </a:p>
                    <a:p>
                      <a:pPr marL="348615" algn="l" rtl="0" eaLnBrk="0">
                        <a:lnSpc>
                          <a:spcPct val="86000"/>
                        </a:lnSpc>
                        <a:spcBef>
                          <a:spcPts val="2"/>
                        </a:spcBef>
                        <a:tabLst/>
                      </a:pPr>
                      <a:r>
                        <a:rPr sz="1200" kern="0" spc="-20" dirty="0">
                          <a:solidFill>
                            <a:srgbClr val="000000">
                              <a:alpha val="100000"/>
                            </a:srgbClr>
                          </a:solidFill>
                          <a:latin typeface="KaiTi"/>
                          <a:ea typeface="KaiTi"/>
                          <a:cs typeface="KaiTi"/>
                        </a:rPr>
                        <a:t>羟基</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900" dirty="0">
                        <a:latin typeface="Arial"/>
                        <a:ea typeface="Arial"/>
                        <a:cs typeface="Arial"/>
                      </a:endParaRPr>
                    </a:p>
                    <a:p>
                      <a:pPr marL="219709" algn="l" rtl="0" eaLnBrk="0">
                        <a:lnSpc>
                          <a:spcPct val="70000"/>
                        </a:lnSpc>
                        <a:spcBef>
                          <a:spcPts val="4"/>
                        </a:spcBef>
                        <a:tabLst/>
                      </a:pPr>
                      <a:r>
                        <a:rPr sz="1200" kern="0" spc="0" dirty="0">
                          <a:solidFill>
                            <a:srgbClr val="000000">
                              <a:alpha val="100000"/>
                            </a:srgbClr>
                          </a:solidFill>
                          <a:latin typeface="Times New Roman"/>
                          <a:ea typeface="Times New Roman"/>
                          <a:cs typeface="Times New Roman"/>
                        </a:rPr>
                        <a:t>—OH</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2000"/>
                        </a:lnSpc>
                        <a:tabLst/>
                      </a:pPr>
                      <a:endParaRPr sz="800" dirty="0">
                        <a:latin typeface="Arial"/>
                        <a:ea typeface="Arial"/>
                        <a:cs typeface="Arial"/>
                      </a:endParaRPr>
                    </a:p>
                    <a:p>
                      <a:pPr marL="335280" algn="l" rtl="0" eaLnBrk="0">
                        <a:lnSpc>
                          <a:spcPct val="85000"/>
                        </a:lnSpc>
                        <a:spcBef>
                          <a:spcPts val="2"/>
                        </a:spcBef>
                        <a:tabLst/>
                      </a:pPr>
                      <a:r>
                        <a:rPr sz="1200" kern="0" spc="-20" dirty="0">
                          <a:solidFill>
                            <a:srgbClr val="000000">
                              <a:alpha val="100000"/>
                            </a:srgbClr>
                          </a:solidFill>
                          <a:latin typeface="KaiTi"/>
                          <a:ea typeface="KaiTi"/>
                          <a:cs typeface="KaiTi"/>
                        </a:rPr>
                        <a:t>苯酚</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603885">
                <a:tc vMerge="1">
                  <a:txBody>
                    <a:bodyPr/>
                    <a:lstStyle/>
                    <a:p>
                      <a:pPr algn="l" rtl="0" eaLnBrk="0">
                        <a:lnSpc>
                          <a:spcPct val="100000"/>
                        </a:lnSpc>
                        <a:tabLst/>
                      </a:pPr>
                      <a:endParaRPr sz="1000" dirty="0">
                        <a:latin typeface="Arial"/>
                        <a:ea typeface="Arial"/>
                        <a:cs typeface="Arial"/>
                      </a:endParaRPr>
                    </a:p>
                  </a:txBody>
                  <a:tcPr marL="0" marR="0" marT="0" marB="0" vert="eaVert">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26000"/>
                        </a:lnSpc>
                        <a:tabLst/>
                      </a:pPr>
                      <a:endParaRPr sz="1000" dirty="0">
                        <a:latin typeface="Arial"/>
                        <a:ea typeface="Arial"/>
                        <a:cs typeface="Arial"/>
                      </a:endParaRPr>
                    </a:p>
                    <a:p>
                      <a:pPr algn="l" rtl="0" eaLnBrk="0">
                        <a:lnSpc>
                          <a:spcPct val="7790"/>
                        </a:lnSpc>
                        <a:tabLst/>
                      </a:pPr>
                      <a:endParaRPr sz="100" dirty="0">
                        <a:latin typeface="Arial"/>
                        <a:ea typeface="Arial"/>
                        <a:cs typeface="Arial"/>
                      </a:endParaRPr>
                    </a:p>
                    <a:p>
                      <a:pPr marL="336550" algn="l" rtl="0" eaLnBrk="0">
                        <a:lnSpc>
                          <a:spcPts val="1676"/>
                        </a:lnSpc>
                        <a:tabLst>
                          <a:tab pos="480060" algn="l"/>
                        </a:tabLst>
                      </a:pPr>
                      <a:r>
                        <a:rPr sz="600" kern="0" spc="0" dirty="0">
                          <a:solidFill>
                            <a:srgbClr val="000000">
                              <a:alpha val="100000"/>
                            </a:srgbClr>
                          </a:solidFill>
                          <a:latin typeface="Times New Roman"/>
                          <a:ea typeface="Times New Roman"/>
                          <a:cs typeface="Times New Roman"/>
                        </a:rPr>
                        <a:t>	</a:t>
                      </a:r>
                      <a:endParaRPr sz="6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47000"/>
                        </a:lnSpc>
                        <a:tabLst/>
                      </a:pPr>
                      <a:endParaRPr sz="1000" dirty="0">
                        <a:latin typeface="Arial"/>
                        <a:ea typeface="Arial"/>
                        <a:cs typeface="Arial"/>
                      </a:endParaRPr>
                    </a:p>
                    <a:p>
                      <a:pPr algn="l" rtl="0" eaLnBrk="0">
                        <a:lnSpc>
                          <a:spcPct val="9403"/>
                        </a:lnSpc>
                        <a:tabLst/>
                      </a:pPr>
                      <a:endParaRPr sz="100" dirty="0">
                        <a:latin typeface="Arial"/>
                        <a:ea typeface="Arial"/>
                        <a:cs typeface="Arial"/>
                      </a:endParaRPr>
                    </a:p>
                    <a:p>
                      <a:pPr marL="350520" algn="l" rtl="0" eaLnBrk="0">
                        <a:lnSpc>
                          <a:spcPct val="83000"/>
                        </a:lnSpc>
                        <a:tabLst/>
                      </a:pPr>
                      <a:r>
                        <a:rPr sz="1200" kern="0" spc="-30" dirty="0">
                          <a:solidFill>
                            <a:srgbClr val="000000">
                              <a:alpha val="100000"/>
                            </a:srgbClr>
                          </a:solidFill>
                          <a:latin typeface="KaiTi"/>
                          <a:ea typeface="KaiTi"/>
                          <a:cs typeface="KaiTi"/>
                        </a:rPr>
                        <a:t>醚键</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47000"/>
                        </a:lnSpc>
                        <a:tabLst/>
                      </a:pPr>
                      <a:endParaRPr sz="1000" dirty="0">
                        <a:latin typeface="Arial"/>
                        <a:ea typeface="Arial"/>
                        <a:cs typeface="Arial"/>
                      </a:endParaRPr>
                    </a:p>
                    <a:p>
                      <a:pPr algn="l" rtl="0" eaLnBrk="0">
                        <a:lnSpc>
                          <a:spcPct val="9403"/>
                        </a:lnSpc>
                        <a:tabLst/>
                      </a:pPr>
                      <a:endParaRPr sz="100" dirty="0">
                        <a:latin typeface="Arial"/>
                        <a:ea typeface="Arial"/>
                        <a:cs typeface="Arial"/>
                      </a:endParaRPr>
                    </a:p>
                    <a:p>
                      <a:pPr marL="353695" algn="l" rtl="0" eaLnBrk="0">
                        <a:lnSpc>
                          <a:spcPct val="83000"/>
                        </a:lnSpc>
                        <a:tabLst/>
                      </a:pPr>
                      <a:r>
                        <a:rPr sz="1200" kern="0" spc="-60" dirty="0">
                          <a:solidFill>
                            <a:srgbClr val="000000">
                              <a:alpha val="100000"/>
                            </a:srgbClr>
                          </a:solidFill>
                          <a:latin typeface="KaiTi"/>
                          <a:ea typeface="KaiTi"/>
                          <a:cs typeface="KaiTi"/>
                        </a:rPr>
                        <a:t>乙醚</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63000"/>
                        </a:lnSpc>
                        <a:tabLst/>
                      </a:pPr>
                      <a:endParaRPr sz="1000" dirty="0">
                        <a:latin typeface="Arial"/>
                        <a:ea typeface="Arial"/>
                        <a:cs typeface="Arial"/>
                      </a:endParaRPr>
                    </a:p>
                    <a:p>
                      <a:pPr algn="l" rtl="0" eaLnBrk="0">
                        <a:lnSpc>
                          <a:spcPct val="7131"/>
                        </a:lnSpc>
                        <a:tabLst/>
                      </a:pPr>
                      <a:endParaRPr sz="100" dirty="0">
                        <a:latin typeface="Arial"/>
                        <a:ea typeface="Arial"/>
                        <a:cs typeface="Arial"/>
                      </a:endParaRPr>
                    </a:p>
                    <a:p>
                      <a:pPr marL="246380" algn="l" rtl="0" eaLnBrk="0">
                        <a:lnSpc>
                          <a:spcPct val="76000"/>
                        </a:lnSpc>
                        <a:tabLst/>
                      </a:pPr>
                      <a:r>
                        <a:rPr sz="1200" kern="0" spc="0" dirty="0">
                          <a:solidFill>
                            <a:srgbClr val="000000">
                              <a:alpha val="100000"/>
                            </a:srgbClr>
                          </a:solidFill>
                          <a:latin typeface="Times New Roman"/>
                          <a:ea typeface="Times New Roman"/>
                          <a:cs typeface="Times New Roman"/>
                        </a:rPr>
                        <a:t>CH</a:t>
                      </a:r>
                      <a:r>
                        <a:rPr sz="1200" kern="0" spc="0" baseline="-4340" dirty="0">
                          <a:solidFill>
                            <a:srgbClr val="000000">
                              <a:alpha val="100000"/>
                            </a:srgbClr>
                          </a:solidFill>
                          <a:latin typeface="Times New Roman"/>
                          <a:ea typeface="Times New Roman"/>
                          <a:cs typeface="Times New Roman"/>
                        </a:rPr>
                        <a:t>3</a:t>
                      </a:r>
                      <a:r>
                        <a:rPr sz="1200" kern="0" spc="0" dirty="0">
                          <a:solidFill>
                            <a:srgbClr val="000000">
                              <a:alpha val="100000"/>
                            </a:srgbClr>
                          </a:solidFill>
                          <a:latin typeface="Times New Roman"/>
                          <a:ea typeface="Times New Roman"/>
                          <a:cs typeface="Times New Roman"/>
                        </a:rPr>
                        <a:t>CH</a:t>
                      </a:r>
                      <a:r>
                        <a:rPr sz="1200" kern="0" spc="0" baseline="-4340" dirty="0">
                          <a:solidFill>
                            <a:srgbClr val="000000">
                              <a:alpha val="100000"/>
                            </a:srgbClr>
                          </a:solidFill>
                          <a:latin typeface="Times New Roman"/>
                          <a:ea typeface="Times New Roman"/>
                          <a:cs typeface="Times New Roman"/>
                        </a:rPr>
                        <a:t>2</a:t>
                      </a:r>
                      <a:r>
                        <a:rPr sz="1200" kern="0" spc="0" dirty="0">
                          <a:solidFill>
                            <a:srgbClr val="000000">
                              <a:alpha val="100000"/>
                            </a:srgbClr>
                          </a:solidFill>
                          <a:latin typeface="Times New Roman"/>
                          <a:ea typeface="Times New Roman"/>
                          <a:cs typeface="Times New Roman"/>
                        </a:rPr>
                        <a:t>OCH</a:t>
                      </a:r>
                      <a:r>
                        <a:rPr sz="1200" kern="0" spc="0" baseline="-4340" dirty="0">
                          <a:solidFill>
                            <a:srgbClr val="000000">
                              <a:alpha val="100000"/>
                            </a:srgbClr>
                          </a:solidFill>
                          <a:latin typeface="Times New Roman"/>
                          <a:ea typeface="Times New Roman"/>
                          <a:cs typeface="Times New Roman"/>
                        </a:rPr>
                        <a:t>2</a:t>
                      </a:r>
                      <a:r>
                        <a:rPr sz="1200" kern="0" spc="0" dirty="0">
                          <a:solidFill>
                            <a:srgbClr val="000000">
                              <a:alpha val="100000"/>
                            </a:srgbClr>
                          </a:solidFill>
                          <a:latin typeface="Times New Roman"/>
                          <a:ea typeface="Times New Roman"/>
                          <a:cs typeface="Times New Roman"/>
                        </a:rPr>
                        <a:t>CH</a:t>
                      </a:r>
                      <a:r>
                        <a:rPr sz="1200" kern="0" spc="0" baseline="-4340" dirty="0">
                          <a:solidFill>
                            <a:srgbClr val="000000">
                              <a:alpha val="100000"/>
                            </a:srgbClr>
                          </a:solidFill>
                          <a:latin typeface="Times New Roman"/>
                          <a:ea typeface="Times New Roman"/>
                          <a:cs typeface="Times New Roman"/>
                        </a:rPr>
                        <a:t>3</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bl>
          </a:graphicData>
        </a:graphic>
      </p:graphicFrame>
      <p:sp>
        <p:nvSpPr>
          <p:cNvPr id="1116" name="textbox 1116"/>
          <p:cNvSpPr/>
          <p:nvPr/>
        </p:nvSpPr>
        <p:spPr>
          <a:xfrm>
            <a:off x="3374491" y="9277503"/>
            <a:ext cx="168910" cy="177800"/>
          </a:xfrm>
          <a:prstGeom prst="rect">
            <a:avLst/>
          </a:prstGeom>
          <a:noFill/>
          <a:ln w="0" cap="flat">
            <a:noFill/>
            <a:prstDash val="solid"/>
            <a:miter lim="0"/>
          </a:ln>
        </p:spPr>
        <p:txBody>
          <a:bodyPr vert="horz" wrap="square" lIns="0" tIns="0" rIns="0" bIns="0"/>
          <a:lstStyle/>
          <a:p>
            <a:pPr algn="l" rtl="0" eaLnBrk="0">
              <a:lnSpc>
                <a:spcPct val="87436"/>
              </a:lnSpc>
              <a:tabLst/>
            </a:pPr>
            <a:endParaRPr sz="100" dirty="0">
              <a:latin typeface="Arial"/>
              <a:ea typeface="Arial"/>
              <a:cs typeface="Arial"/>
            </a:endParaRPr>
          </a:p>
          <a:p>
            <a:pPr marL="12700" algn="l" rtl="0" eaLnBrk="0">
              <a:lnSpc>
                <a:spcPct val="83000"/>
              </a:lnSpc>
              <a:tabLst/>
            </a:pPr>
            <a:r>
              <a:rPr sz="1200" b="1" kern="0" spc="-20" dirty="0">
                <a:solidFill>
                  <a:srgbClr val="0101FF">
                    <a:alpha val="100000"/>
                  </a:srgbClr>
                </a:solidFill>
                <a:latin typeface="KaiTi"/>
                <a:ea typeface="KaiTi"/>
                <a:cs typeface="KaiTi"/>
              </a:rPr>
              <a:t>醚</a:t>
            </a:r>
            <a:endParaRPr sz="1200" dirty="0">
              <a:latin typeface="KaiTi"/>
              <a:ea typeface="KaiTi"/>
              <a:cs typeface="KaiTi"/>
            </a:endParaRPr>
          </a:p>
        </p:txBody>
      </p:sp>
      <p:sp>
        <p:nvSpPr>
          <p:cNvPr id="1118" name="textbox 1118"/>
          <p:cNvSpPr/>
          <p:nvPr/>
        </p:nvSpPr>
        <p:spPr>
          <a:xfrm>
            <a:off x="3401161" y="9216924"/>
            <a:ext cx="106045" cy="95250"/>
          </a:xfrm>
          <a:prstGeom prst="rect">
            <a:avLst/>
          </a:prstGeom>
          <a:noFill/>
          <a:ln w="0" cap="flat">
            <a:noFill/>
            <a:prstDash val="solid"/>
            <a:miter lim="0"/>
          </a:ln>
        </p:spPr>
        <p:txBody>
          <a:bodyPr vert="horz" wrap="square" lIns="0" tIns="0" rIns="0" bIns="0"/>
          <a:lstStyle/>
          <a:p>
            <a:pPr algn="l" rtl="0" eaLnBrk="0">
              <a:lnSpc>
                <a:spcPct val="81884"/>
              </a:lnSpc>
              <a:tabLst/>
            </a:pPr>
            <a:endParaRPr sz="100" dirty="0">
              <a:latin typeface="Arial"/>
              <a:ea typeface="Arial"/>
              <a:cs typeface="Arial"/>
            </a:endParaRPr>
          </a:p>
          <a:p>
            <a:pPr marL="12700" algn="l" rtl="0" eaLnBrk="0">
              <a:lnSpc>
                <a:spcPct val="76000"/>
              </a:lnSpc>
              <a:tabLst/>
            </a:pPr>
            <a:r>
              <a:rPr sz="600" kern="0" spc="-10" dirty="0">
                <a:solidFill>
                  <a:srgbClr val="0101FF">
                    <a:alpha val="100000"/>
                  </a:srgbClr>
                </a:solidFill>
                <a:latin typeface="Times New Roman"/>
                <a:ea typeface="Times New Roman"/>
                <a:cs typeface="Times New Roman"/>
              </a:rPr>
              <a:t>mí</a:t>
            </a:r>
            <a:endParaRPr sz="600" dirty="0">
              <a:latin typeface="Times New Roman"/>
              <a:ea typeface="Times New Roman"/>
              <a:cs typeface="Times New Roman"/>
            </a:endParaRPr>
          </a:p>
        </p:txBody>
      </p:sp>
      <p:sp>
        <p:nvSpPr>
          <p:cNvPr id="1120" name="textbox 1120"/>
          <p:cNvSpPr/>
          <p:nvPr/>
        </p:nvSpPr>
        <p:spPr>
          <a:xfrm>
            <a:off x="3369005" y="8776107"/>
            <a:ext cx="174625" cy="177800"/>
          </a:xfrm>
          <a:prstGeom prst="rect">
            <a:avLst/>
          </a:prstGeom>
          <a:noFill/>
          <a:ln w="0" cap="flat">
            <a:noFill/>
            <a:prstDash val="solid"/>
            <a:miter lim="0"/>
          </a:ln>
        </p:spPr>
        <p:txBody>
          <a:bodyPr vert="horz" wrap="square" lIns="0" tIns="0" rIns="0" bIns="0"/>
          <a:lstStyle/>
          <a:p>
            <a:pPr algn="l" rtl="0" eaLnBrk="0">
              <a:lnSpc>
                <a:spcPct val="87436"/>
              </a:lnSpc>
              <a:tabLst/>
            </a:pPr>
            <a:endParaRPr sz="100" dirty="0">
              <a:latin typeface="Arial"/>
              <a:ea typeface="Arial"/>
              <a:cs typeface="Arial"/>
            </a:endParaRPr>
          </a:p>
          <a:p>
            <a:pPr marL="12700" algn="l" rtl="0" eaLnBrk="0">
              <a:lnSpc>
                <a:spcPct val="83000"/>
              </a:lnSpc>
              <a:tabLst/>
            </a:pPr>
            <a:r>
              <a:rPr sz="1200" b="1" kern="0" spc="-20" dirty="0">
                <a:solidFill>
                  <a:srgbClr val="0101FF">
                    <a:alpha val="100000"/>
                  </a:srgbClr>
                </a:solidFill>
                <a:latin typeface="KaiTi"/>
                <a:ea typeface="KaiTi"/>
                <a:cs typeface="KaiTi"/>
              </a:rPr>
              <a:t>酚</a:t>
            </a:r>
            <a:endParaRPr sz="1200" dirty="0">
              <a:latin typeface="KaiTi"/>
              <a:ea typeface="KaiTi"/>
              <a:cs typeface="KaiTi"/>
            </a:endParaRPr>
          </a:p>
        </p:txBody>
      </p:sp>
      <p:sp>
        <p:nvSpPr>
          <p:cNvPr id="1122" name="textbox 1122"/>
          <p:cNvSpPr/>
          <p:nvPr/>
        </p:nvSpPr>
        <p:spPr>
          <a:xfrm>
            <a:off x="3395904" y="8715528"/>
            <a:ext cx="120015" cy="95250"/>
          </a:xfrm>
          <a:prstGeom prst="rect">
            <a:avLst/>
          </a:prstGeom>
          <a:noFill/>
          <a:ln w="0" cap="flat">
            <a:noFill/>
            <a:prstDash val="solid"/>
            <a:miter lim="0"/>
          </a:ln>
        </p:spPr>
        <p:txBody>
          <a:bodyPr vert="horz" wrap="square" lIns="0" tIns="0" rIns="0" bIns="0"/>
          <a:lstStyle/>
          <a:p>
            <a:pPr algn="l" rtl="0" eaLnBrk="0">
              <a:lnSpc>
                <a:spcPct val="81885"/>
              </a:lnSpc>
              <a:tabLst/>
            </a:pPr>
            <a:endParaRPr sz="100" dirty="0">
              <a:latin typeface="Arial"/>
              <a:ea typeface="Arial"/>
              <a:cs typeface="Arial"/>
            </a:endParaRPr>
          </a:p>
          <a:p>
            <a:pPr marL="12700" algn="l" rtl="0" eaLnBrk="0">
              <a:lnSpc>
                <a:spcPct val="76000"/>
              </a:lnSpc>
              <a:tabLst/>
            </a:pPr>
            <a:r>
              <a:rPr sz="600" kern="0" spc="-10" dirty="0">
                <a:solidFill>
                  <a:srgbClr val="0101FF">
                    <a:alpha val="100000"/>
                  </a:srgbClr>
                </a:solidFill>
                <a:latin typeface="Times New Roman"/>
                <a:ea typeface="Times New Roman"/>
                <a:cs typeface="Times New Roman"/>
              </a:rPr>
              <a:t>fēn</a:t>
            </a:r>
            <a:endParaRPr sz="600" dirty="0">
              <a:latin typeface="Times New Roman"/>
              <a:ea typeface="Times New Roman"/>
              <a:cs typeface="Times New Roman"/>
            </a:endParaRPr>
          </a:p>
        </p:txBody>
      </p:sp>
      <p:sp>
        <p:nvSpPr>
          <p:cNvPr id="1124" name="textbox 1124"/>
          <p:cNvSpPr/>
          <p:nvPr/>
        </p:nvSpPr>
        <p:spPr>
          <a:xfrm>
            <a:off x="3527958" y="7870851"/>
            <a:ext cx="168275" cy="177800"/>
          </a:xfrm>
          <a:prstGeom prst="rect">
            <a:avLst/>
          </a:prstGeom>
          <a:noFill/>
          <a:ln w="0" cap="flat">
            <a:noFill/>
            <a:prstDash val="solid"/>
            <a:miter lim="0"/>
          </a:ln>
        </p:spPr>
        <p:txBody>
          <a:bodyPr vert="horz" wrap="square" lIns="0" tIns="0" rIns="0" bIns="0"/>
          <a:lstStyle/>
          <a:p>
            <a:pPr algn="l" rtl="0" eaLnBrk="0">
              <a:lnSpc>
                <a:spcPct val="87436"/>
              </a:lnSpc>
              <a:tabLst/>
            </a:pPr>
            <a:endParaRPr sz="100" dirty="0">
              <a:latin typeface="Arial"/>
              <a:ea typeface="Arial"/>
              <a:cs typeface="Arial"/>
            </a:endParaRPr>
          </a:p>
          <a:p>
            <a:pPr marL="12700" algn="l" rtl="0" eaLnBrk="0">
              <a:lnSpc>
                <a:spcPct val="83000"/>
              </a:lnSpc>
              <a:tabLst/>
            </a:pPr>
            <a:r>
              <a:rPr sz="1200" b="1" kern="0" spc="-20" dirty="0">
                <a:solidFill>
                  <a:srgbClr val="0101FF">
                    <a:alpha val="100000"/>
                  </a:srgbClr>
                </a:solidFill>
                <a:latin typeface="KaiTi"/>
                <a:ea typeface="KaiTi"/>
                <a:cs typeface="KaiTi"/>
              </a:rPr>
              <a:t>烃</a:t>
            </a:r>
            <a:endParaRPr sz="1200" dirty="0">
              <a:latin typeface="KaiTi"/>
              <a:ea typeface="KaiTi"/>
              <a:cs typeface="KaiTi"/>
            </a:endParaRPr>
          </a:p>
        </p:txBody>
      </p:sp>
      <p:sp>
        <p:nvSpPr>
          <p:cNvPr id="1126" name="textbox 1126"/>
          <p:cNvSpPr/>
          <p:nvPr/>
        </p:nvSpPr>
        <p:spPr>
          <a:xfrm>
            <a:off x="3535426" y="7810272"/>
            <a:ext cx="143510" cy="96520"/>
          </a:xfrm>
          <a:prstGeom prst="rect">
            <a:avLst/>
          </a:prstGeom>
          <a:noFill/>
          <a:ln w="0" cap="flat">
            <a:noFill/>
            <a:prstDash val="solid"/>
            <a:miter lim="0"/>
          </a:ln>
        </p:spPr>
        <p:txBody>
          <a:bodyPr vert="horz" wrap="square" lIns="0" tIns="0" rIns="0" bIns="0"/>
          <a:lstStyle/>
          <a:p>
            <a:pPr algn="l" rtl="0" eaLnBrk="0">
              <a:lnSpc>
                <a:spcPct val="81512"/>
              </a:lnSpc>
              <a:tabLst/>
            </a:pPr>
            <a:endParaRPr sz="100" dirty="0">
              <a:latin typeface="Arial"/>
              <a:ea typeface="Arial"/>
              <a:cs typeface="Arial"/>
            </a:endParaRPr>
          </a:p>
          <a:p>
            <a:pPr marL="12700" algn="l" rtl="0" eaLnBrk="0">
              <a:lnSpc>
                <a:spcPct val="78000"/>
              </a:lnSpc>
              <a:tabLst/>
            </a:pPr>
            <a:r>
              <a:rPr sz="600" kern="0" spc="-10" dirty="0">
                <a:solidFill>
                  <a:srgbClr val="0101FF">
                    <a:alpha val="100000"/>
                  </a:srgbClr>
                </a:solidFill>
                <a:latin typeface="Times New Roman"/>
                <a:ea typeface="Times New Roman"/>
                <a:cs typeface="Times New Roman"/>
              </a:rPr>
              <a:t>tī</a:t>
            </a:r>
            <a:r>
              <a:rPr sz="600" kern="0" spc="0" dirty="0">
                <a:solidFill>
                  <a:srgbClr val="0101FF">
                    <a:alpha val="100000"/>
                  </a:srgbClr>
                </a:solidFill>
                <a:latin typeface="Times New Roman"/>
                <a:ea typeface="Times New Roman"/>
                <a:cs typeface="Times New Roman"/>
              </a:rPr>
              <a:t>ng</a:t>
            </a:r>
            <a:endParaRPr sz="600" dirty="0">
              <a:latin typeface="Times New Roman"/>
              <a:ea typeface="Times New Roman"/>
              <a:cs typeface="Times New Roman"/>
            </a:endParaRPr>
          </a:p>
        </p:txBody>
      </p:sp>
      <p:sp>
        <p:nvSpPr>
          <p:cNvPr id="1128" name="textbox 1128"/>
          <p:cNvSpPr/>
          <p:nvPr/>
        </p:nvSpPr>
        <p:spPr>
          <a:xfrm>
            <a:off x="3373272" y="7870851"/>
            <a:ext cx="170180" cy="177800"/>
          </a:xfrm>
          <a:prstGeom prst="rect">
            <a:avLst/>
          </a:prstGeom>
          <a:noFill/>
          <a:ln w="0" cap="flat">
            <a:noFill/>
            <a:prstDash val="solid"/>
            <a:miter lim="0"/>
          </a:ln>
        </p:spPr>
        <p:txBody>
          <a:bodyPr vert="horz" wrap="square" lIns="0" tIns="0" rIns="0" bIns="0"/>
          <a:lstStyle/>
          <a:p>
            <a:pPr algn="l" rtl="0" eaLnBrk="0">
              <a:lnSpc>
                <a:spcPct val="87436"/>
              </a:lnSpc>
              <a:tabLst/>
            </a:pPr>
            <a:endParaRPr sz="100" dirty="0">
              <a:latin typeface="Arial"/>
              <a:ea typeface="Arial"/>
              <a:cs typeface="Arial"/>
            </a:endParaRPr>
          </a:p>
          <a:p>
            <a:pPr marL="12700" algn="l" rtl="0" eaLnBrk="0">
              <a:lnSpc>
                <a:spcPct val="83000"/>
              </a:lnSpc>
              <a:tabLst/>
            </a:pPr>
            <a:r>
              <a:rPr sz="1200" b="1" kern="0" spc="-20" dirty="0">
                <a:solidFill>
                  <a:srgbClr val="0101FF">
                    <a:alpha val="100000"/>
                  </a:srgbClr>
                </a:solidFill>
                <a:latin typeface="KaiTi"/>
                <a:ea typeface="KaiTi"/>
                <a:cs typeface="KaiTi"/>
              </a:rPr>
              <a:t>代</a:t>
            </a:r>
            <a:endParaRPr sz="1200" dirty="0">
              <a:latin typeface="KaiTi"/>
              <a:ea typeface="KaiTi"/>
              <a:cs typeface="KaiTi"/>
            </a:endParaRPr>
          </a:p>
        </p:txBody>
      </p:sp>
      <p:sp>
        <p:nvSpPr>
          <p:cNvPr id="1130" name="textbox 1130"/>
          <p:cNvSpPr/>
          <p:nvPr/>
        </p:nvSpPr>
        <p:spPr>
          <a:xfrm>
            <a:off x="3396971" y="7810272"/>
            <a:ext cx="116204" cy="95250"/>
          </a:xfrm>
          <a:prstGeom prst="rect">
            <a:avLst/>
          </a:prstGeom>
          <a:noFill/>
          <a:ln w="0" cap="flat">
            <a:noFill/>
            <a:prstDash val="solid"/>
            <a:miter lim="0"/>
          </a:ln>
        </p:spPr>
        <p:txBody>
          <a:bodyPr vert="horz" wrap="square" lIns="0" tIns="0" rIns="0" bIns="0"/>
          <a:lstStyle/>
          <a:p>
            <a:pPr algn="l" rtl="0" eaLnBrk="0">
              <a:lnSpc>
                <a:spcPct val="81885"/>
              </a:lnSpc>
              <a:tabLst/>
            </a:pPr>
            <a:endParaRPr sz="100" dirty="0">
              <a:latin typeface="Arial"/>
              <a:ea typeface="Arial"/>
              <a:cs typeface="Arial"/>
            </a:endParaRPr>
          </a:p>
          <a:p>
            <a:pPr marL="12700" algn="l" rtl="0" eaLnBrk="0">
              <a:lnSpc>
                <a:spcPct val="76000"/>
              </a:lnSpc>
              <a:tabLst/>
            </a:pPr>
            <a:r>
              <a:rPr sz="600" kern="0" spc="-10" dirty="0">
                <a:solidFill>
                  <a:srgbClr val="0101FF">
                    <a:alpha val="100000"/>
                  </a:srgbClr>
                </a:solidFill>
                <a:latin typeface="Times New Roman"/>
                <a:ea typeface="Times New Roman"/>
                <a:cs typeface="Times New Roman"/>
              </a:rPr>
              <a:t>dài</a:t>
            </a:r>
            <a:endParaRPr sz="600" dirty="0">
              <a:latin typeface="Times New Roman"/>
              <a:ea typeface="Times New Roman"/>
              <a:cs typeface="Times New Roman"/>
            </a:endParaRPr>
          </a:p>
        </p:txBody>
      </p:sp>
      <p:sp>
        <p:nvSpPr>
          <p:cNvPr id="1132" name="textbox 1132"/>
          <p:cNvSpPr/>
          <p:nvPr/>
        </p:nvSpPr>
        <p:spPr>
          <a:xfrm>
            <a:off x="3243427" y="7870851"/>
            <a:ext cx="147955" cy="19748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1350"/>
              </a:lnSpc>
              <a:tabLst/>
            </a:pPr>
            <a:r>
              <a:rPr sz="1000" b="1" kern="0" spc="-60" dirty="0">
                <a:solidFill>
                  <a:srgbClr val="0101FF">
                    <a:alpha val="100000"/>
                  </a:srgbClr>
                </a:solidFill>
                <a:latin typeface="KaiTi"/>
                <a:ea typeface="KaiTi"/>
                <a:cs typeface="KaiTi"/>
              </a:rPr>
              <a:t>卤</a:t>
            </a:r>
            <a:endParaRPr sz="1000" dirty="0">
              <a:latin typeface="KaiTi"/>
              <a:ea typeface="KaiTi"/>
              <a:cs typeface="KaiTi"/>
            </a:endParaRPr>
          </a:p>
        </p:txBody>
      </p:sp>
      <p:sp>
        <p:nvSpPr>
          <p:cNvPr id="1134" name="textbox 1134"/>
          <p:cNvSpPr/>
          <p:nvPr/>
        </p:nvSpPr>
        <p:spPr>
          <a:xfrm>
            <a:off x="3261106" y="7810272"/>
            <a:ext cx="82550" cy="95250"/>
          </a:xfrm>
          <a:prstGeom prst="rect">
            <a:avLst/>
          </a:prstGeom>
          <a:noFill/>
          <a:ln w="0" cap="flat">
            <a:noFill/>
            <a:prstDash val="solid"/>
            <a:miter lim="0"/>
          </a:ln>
        </p:spPr>
        <p:txBody>
          <a:bodyPr vert="horz" wrap="square" lIns="0" tIns="0" rIns="0" bIns="0"/>
          <a:lstStyle/>
          <a:p>
            <a:pPr algn="l" rtl="0" eaLnBrk="0">
              <a:lnSpc>
                <a:spcPct val="81885"/>
              </a:lnSpc>
              <a:tabLst/>
            </a:pPr>
            <a:endParaRPr sz="100" dirty="0">
              <a:latin typeface="Arial"/>
              <a:ea typeface="Arial"/>
              <a:cs typeface="Arial"/>
            </a:endParaRPr>
          </a:p>
          <a:p>
            <a:pPr marL="12700" algn="l" rtl="0" eaLnBrk="0">
              <a:lnSpc>
                <a:spcPct val="76000"/>
              </a:lnSpc>
              <a:tabLst/>
            </a:pPr>
            <a:r>
              <a:rPr sz="600" kern="0" spc="-10" dirty="0">
                <a:solidFill>
                  <a:srgbClr val="0101FF">
                    <a:alpha val="100000"/>
                  </a:srgbClr>
                </a:solidFill>
                <a:latin typeface="Times New Roman"/>
                <a:ea typeface="Times New Roman"/>
                <a:cs typeface="Times New Roman"/>
              </a:rPr>
              <a:t>lǔ</a:t>
            </a:r>
            <a:endParaRPr sz="600" dirty="0">
              <a:latin typeface="Times New Roman"/>
              <a:ea typeface="Times New Roman"/>
              <a:cs typeface="Times New Roman"/>
            </a:endParaRPr>
          </a:p>
        </p:txBody>
      </p:sp>
      <p:sp>
        <p:nvSpPr>
          <p:cNvPr id="1136" name="textbox 1136"/>
          <p:cNvSpPr/>
          <p:nvPr/>
        </p:nvSpPr>
        <p:spPr>
          <a:xfrm>
            <a:off x="3537102" y="7369455"/>
            <a:ext cx="168275" cy="178435"/>
          </a:xfrm>
          <a:prstGeom prst="rect">
            <a:avLst/>
          </a:prstGeom>
          <a:noFill/>
          <a:ln w="0" cap="flat">
            <a:noFill/>
            <a:prstDash val="solid"/>
            <a:miter lim="0"/>
          </a:ln>
        </p:spPr>
        <p:txBody>
          <a:bodyPr vert="horz" wrap="square" lIns="0" tIns="0" rIns="0" bIns="0"/>
          <a:lstStyle/>
          <a:p>
            <a:pPr algn="l" rtl="0" eaLnBrk="0">
              <a:lnSpc>
                <a:spcPct val="87437"/>
              </a:lnSpc>
              <a:tabLst/>
            </a:pPr>
            <a:endParaRPr sz="100" dirty="0">
              <a:latin typeface="Arial"/>
              <a:ea typeface="Arial"/>
              <a:cs typeface="Arial"/>
            </a:endParaRPr>
          </a:p>
          <a:p>
            <a:pPr marL="12700" algn="l" rtl="0" eaLnBrk="0">
              <a:lnSpc>
                <a:spcPct val="83000"/>
              </a:lnSpc>
              <a:tabLst/>
            </a:pPr>
            <a:r>
              <a:rPr sz="1200" b="1" kern="0" spc="-20" dirty="0">
                <a:solidFill>
                  <a:srgbClr val="0101FF">
                    <a:alpha val="100000"/>
                  </a:srgbClr>
                </a:solidFill>
                <a:latin typeface="KaiTi"/>
                <a:ea typeface="KaiTi"/>
                <a:cs typeface="KaiTi"/>
              </a:rPr>
              <a:t>烃</a:t>
            </a:r>
            <a:endParaRPr sz="1200" dirty="0">
              <a:latin typeface="KaiTi"/>
              <a:ea typeface="KaiTi"/>
              <a:cs typeface="KaiTi"/>
            </a:endParaRPr>
          </a:p>
        </p:txBody>
      </p:sp>
      <p:sp>
        <p:nvSpPr>
          <p:cNvPr id="1138" name="textbox 1138"/>
          <p:cNvSpPr/>
          <p:nvPr/>
        </p:nvSpPr>
        <p:spPr>
          <a:xfrm>
            <a:off x="3546780" y="7308495"/>
            <a:ext cx="143510" cy="96520"/>
          </a:xfrm>
          <a:prstGeom prst="rect">
            <a:avLst/>
          </a:prstGeom>
          <a:noFill/>
          <a:ln w="0" cap="flat">
            <a:noFill/>
            <a:prstDash val="solid"/>
            <a:miter lim="0"/>
          </a:ln>
        </p:spPr>
        <p:txBody>
          <a:bodyPr vert="horz" wrap="square" lIns="0" tIns="0" rIns="0" bIns="0"/>
          <a:lstStyle/>
          <a:p>
            <a:pPr algn="l" rtl="0" eaLnBrk="0">
              <a:lnSpc>
                <a:spcPct val="81509"/>
              </a:lnSpc>
              <a:tabLst/>
            </a:pPr>
            <a:endParaRPr sz="100" dirty="0">
              <a:latin typeface="Arial"/>
              <a:ea typeface="Arial"/>
              <a:cs typeface="Arial"/>
            </a:endParaRPr>
          </a:p>
          <a:p>
            <a:pPr marL="12700" algn="l" rtl="0" eaLnBrk="0">
              <a:lnSpc>
                <a:spcPct val="78000"/>
              </a:lnSpc>
              <a:tabLst/>
            </a:pPr>
            <a:r>
              <a:rPr sz="600" kern="0" spc="-10" dirty="0">
                <a:solidFill>
                  <a:srgbClr val="0101FF">
                    <a:alpha val="100000"/>
                  </a:srgbClr>
                </a:solidFill>
                <a:latin typeface="Times New Roman"/>
                <a:ea typeface="Times New Roman"/>
                <a:cs typeface="Times New Roman"/>
              </a:rPr>
              <a:t>tī</a:t>
            </a:r>
            <a:r>
              <a:rPr sz="600" kern="0" spc="0" dirty="0">
                <a:solidFill>
                  <a:srgbClr val="0101FF">
                    <a:alpha val="100000"/>
                  </a:srgbClr>
                </a:solidFill>
                <a:latin typeface="Times New Roman"/>
                <a:ea typeface="Times New Roman"/>
                <a:cs typeface="Times New Roman"/>
              </a:rPr>
              <a:t>ng</a:t>
            </a:r>
            <a:endParaRPr sz="600" dirty="0">
              <a:latin typeface="Times New Roman"/>
              <a:ea typeface="Times New Roman"/>
              <a:cs typeface="Times New Roman"/>
            </a:endParaRPr>
          </a:p>
        </p:txBody>
      </p:sp>
      <p:sp>
        <p:nvSpPr>
          <p:cNvPr id="1140" name="textbox 1140"/>
          <p:cNvSpPr/>
          <p:nvPr/>
        </p:nvSpPr>
        <p:spPr>
          <a:xfrm>
            <a:off x="3373272" y="7369455"/>
            <a:ext cx="170180" cy="178435"/>
          </a:xfrm>
          <a:prstGeom prst="rect">
            <a:avLst/>
          </a:prstGeom>
          <a:noFill/>
          <a:ln w="0" cap="flat">
            <a:noFill/>
            <a:prstDash val="solid"/>
            <a:miter lim="0"/>
          </a:ln>
        </p:spPr>
        <p:txBody>
          <a:bodyPr vert="horz" wrap="square" lIns="0" tIns="0" rIns="0" bIns="0"/>
          <a:lstStyle/>
          <a:p>
            <a:pPr algn="l" rtl="0" eaLnBrk="0">
              <a:lnSpc>
                <a:spcPct val="87437"/>
              </a:lnSpc>
              <a:tabLst/>
            </a:pPr>
            <a:endParaRPr sz="100" dirty="0">
              <a:latin typeface="Arial"/>
              <a:ea typeface="Arial"/>
              <a:cs typeface="Arial"/>
            </a:endParaRPr>
          </a:p>
          <a:p>
            <a:pPr marL="12700" algn="l" rtl="0" eaLnBrk="0">
              <a:lnSpc>
                <a:spcPct val="83000"/>
              </a:lnSpc>
              <a:tabLst/>
            </a:pPr>
            <a:r>
              <a:rPr sz="1200" b="1" kern="0" spc="-20" dirty="0">
                <a:solidFill>
                  <a:srgbClr val="0101FF">
                    <a:alpha val="100000"/>
                  </a:srgbClr>
                </a:solidFill>
                <a:latin typeface="KaiTi"/>
                <a:ea typeface="KaiTi"/>
                <a:cs typeface="KaiTi"/>
              </a:rPr>
              <a:t>香</a:t>
            </a:r>
            <a:endParaRPr sz="1200" dirty="0">
              <a:latin typeface="KaiTi"/>
              <a:ea typeface="KaiTi"/>
              <a:cs typeface="KaiTi"/>
            </a:endParaRPr>
          </a:p>
        </p:txBody>
      </p:sp>
      <p:sp>
        <p:nvSpPr>
          <p:cNvPr id="1142" name="textbox 1142"/>
          <p:cNvSpPr/>
          <p:nvPr/>
        </p:nvSpPr>
        <p:spPr>
          <a:xfrm>
            <a:off x="3382950" y="7307656"/>
            <a:ext cx="154940" cy="97155"/>
          </a:xfrm>
          <a:prstGeom prst="rect">
            <a:avLst/>
          </a:prstGeom>
          <a:noFill/>
          <a:ln w="0" cap="flat">
            <a:noFill/>
            <a:prstDash val="solid"/>
            <a:miter lim="0"/>
          </a:ln>
        </p:spPr>
        <p:txBody>
          <a:bodyPr vert="horz" wrap="square" lIns="0" tIns="0" rIns="0" bIns="0"/>
          <a:lstStyle/>
          <a:p>
            <a:pPr algn="l" rtl="0" eaLnBrk="0">
              <a:lnSpc>
                <a:spcPct val="85524"/>
              </a:lnSpc>
              <a:tabLst/>
            </a:pPr>
            <a:endParaRPr sz="100" dirty="0">
              <a:latin typeface="Arial"/>
              <a:ea typeface="Arial"/>
              <a:cs typeface="Arial"/>
            </a:endParaRPr>
          </a:p>
          <a:p>
            <a:pPr marL="12700" algn="l" rtl="0" eaLnBrk="0">
              <a:lnSpc>
                <a:spcPct val="78000"/>
              </a:lnSpc>
              <a:tabLst/>
            </a:pPr>
            <a:r>
              <a:rPr sz="600" kern="0" spc="-10" dirty="0">
                <a:solidFill>
                  <a:srgbClr val="0101FF">
                    <a:alpha val="100000"/>
                  </a:srgbClr>
                </a:solidFill>
                <a:latin typeface="Times New Roman"/>
                <a:ea typeface="Times New Roman"/>
                <a:cs typeface="Times New Roman"/>
              </a:rPr>
              <a:t>iāng</a:t>
            </a:r>
            <a:endParaRPr sz="600" dirty="0">
              <a:latin typeface="Times New Roman"/>
              <a:ea typeface="Times New Roman"/>
              <a:cs typeface="Times New Roman"/>
            </a:endParaRPr>
          </a:p>
        </p:txBody>
      </p:sp>
      <p:sp>
        <p:nvSpPr>
          <p:cNvPr id="1144" name="textbox 1144"/>
          <p:cNvSpPr/>
          <p:nvPr/>
        </p:nvSpPr>
        <p:spPr>
          <a:xfrm>
            <a:off x="3451758" y="6966737"/>
            <a:ext cx="168275" cy="177800"/>
          </a:xfrm>
          <a:prstGeom prst="rect">
            <a:avLst/>
          </a:prstGeom>
          <a:noFill/>
          <a:ln w="0" cap="flat">
            <a:noFill/>
            <a:prstDash val="solid"/>
            <a:miter lim="0"/>
          </a:ln>
        </p:spPr>
        <p:txBody>
          <a:bodyPr vert="horz" wrap="square" lIns="0" tIns="0" rIns="0" bIns="0"/>
          <a:lstStyle/>
          <a:p>
            <a:pPr algn="l" rtl="0" eaLnBrk="0">
              <a:lnSpc>
                <a:spcPct val="87436"/>
              </a:lnSpc>
              <a:tabLst/>
            </a:pPr>
            <a:endParaRPr sz="100" dirty="0">
              <a:latin typeface="Arial"/>
              <a:ea typeface="Arial"/>
              <a:cs typeface="Arial"/>
            </a:endParaRPr>
          </a:p>
          <a:p>
            <a:pPr marL="12700" algn="l" rtl="0" eaLnBrk="0">
              <a:lnSpc>
                <a:spcPct val="83000"/>
              </a:lnSpc>
              <a:tabLst/>
            </a:pPr>
            <a:r>
              <a:rPr sz="1200" b="1" kern="0" spc="-20" dirty="0">
                <a:solidFill>
                  <a:srgbClr val="0101FF">
                    <a:alpha val="100000"/>
                  </a:srgbClr>
                </a:solidFill>
                <a:latin typeface="KaiTi"/>
                <a:ea typeface="KaiTi"/>
                <a:cs typeface="KaiTi"/>
              </a:rPr>
              <a:t>烃</a:t>
            </a:r>
            <a:endParaRPr sz="1200" dirty="0">
              <a:latin typeface="KaiTi"/>
              <a:ea typeface="KaiTi"/>
              <a:cs typeface="KaiTi"/>
            </a:endParaRPr>
          </a:p>
        </p:txBody>
      </p:sp>
      <p:sp>
        <p:nvSpPr>
          <p:cNvPr id="1146" name="textbox 1146"/>
          <p:cNvSpPr/>
          <p:nvPr/>
        </p:nvSpPr>
        <p:spPr>
          <a:xfrm>
            <a:off x="3459226" y="6906159"/>
            <a:ext cx="143510" cy="96520"/>
          </a:xfrm>
          <a:prstGeom prst="rect">
            <a:avLst/>
          </a:prstGeom>
          <a:noFill/>
          <a:ln w="0" cap="flat">
            <a:noFill/>
            <a:prstDash val="solid"/>
            <a:miter lim="0"/>
          </a:ln>
        </p:spPr>
        <p:txBody>
          <a:bodyPr vert="horz" wrap="square" lIns="0" tIns="0" rIns="0" bIns="0"/>
          <a:lstStyle/>
          <a:p>
            <a:pPr algn="l" rtl="0" eaLnBrk="0">
              <a:lnSpc>
                <a:spcPct val="81509"/>
              </a:lnSpc>
              <a:tabLst/>
            </a:pPr>
            <a:endParaRPr sz="100" dirty="0">
              <a:latin typeface="Arial"/>
              <a:ea typeface="Arial"/>
              <a:cs typeface="Arial"/>
            </a:endParaRPr>
          </a:p>
          <a:p>
            <a:pPr marL="12700" algn="l" rtl="0" eaLnBrk="0">
              <a:lnSpc>
                <a:spcPct val="78000"/>
              </a:lnSpc>
              <a:tabLst/>
            </a:pPr>
            <a:r>
              <a:rPr sz="600" kern="0" spc="-10" dirty="0">
                <a:solidFill>
                  <a:srgbClr val="0101FF">
                    <a:alpha val="100000"/>
                  </a:srgbClr>
                </a:solidFill>
                <a:latin typeface="Times New Roman"/>
                <a:ea typeface="Times New Roman"/>
                <a:cs typeface="Times New Roman"/>
              </a:rPr>
              <a:t>tī</a:t>
            </a:r>
            <a:r>
              <a:rPr sz="600" kern="0" spc="0" dirty="0">
                <a:solidFill>
                  <a:srgbClr val="0101FF">
                    <a:alpha val="100000"/>
                  </a:srgbClr>
                </a:solidFill>
                <a:latin typeface="Times New Roman"/>
                <a:ea typeface="Times New Roman"/>
                <a:cs typeface="Times New Roman"/>
              </a:rPr>
              <a:t>ng</a:t>
            </a:r>
            <a:endParaRPr sz="600" dirty="0">
              <a:latin typeface="Times New Roman"/>
              <a:ea typeface="Times New Roman"/>
              <a:cs typeface="Times New Roman"/>
            </a:endParaRPr>
          </a:p>
        </p:txBody>
      </p:sp>
      <p:sp>
        <p:nvSpPr>
          <p:cNvPr id="1148" name="textbox 1148"/>
          <p:cNvSpPr/>
          <p:nvPr/>
        </p:nvSpPr>
        <p:spPr>
          <a:xfrm>
            <a:off x="3295243" y="6966737"/>
            <a:ext cx="172085" cy="177800"/>
          </a:xfrm>
          <a:prstGeom prst="rect">
            <a:avLst/>
          </a:prstGeom>
          <a:noFill/>
          <a:ln w="0" cap="flat">
            <a:noFill/>
            <a:prstDash val="solid"/>
            <a:miter lim="0"/>
          </a:ln>
        </p:spPr>
        <p:txBody>
          <a:bodyPr vert="horz" wrap="square" lIns="0" tIns="0" rIns="0" bIns="0"/>
          <a:lstStyle/>
          <a:p>
            <a:pPr algn="l" rtl="0" eaLnBrk="0">
              <a:lnSpc>
                <a:spcPct val="87436"/>
              </a:lnSpc>
              <a:tabLst/>
            </a:pPr>
            <a:endParaRPr sz="100" dirty="0">
              <a:latin typeface="Arial"/>
              <a:ea typeface="Arial"/>
              <a:cs typeface="Arial"/>
            </a:endParaRPr>
          </a:p>
          <a:p>
            <a:pPr marL="12700" algn="l" rtl="0" eaLnBrk="0">
              <a:lnSpc>
                <a:spcPct val="83000"/>
              </a:lnSpc>
              <a:tabLst/>
            </a:pPr>
            <a:r>
              <a:rPr sz="1200" b="1" kern="0" spc="-20" dirty="0">
                <a:solidFill>
                  <a:srgbClr val="0101FF">
                    <a:alpha val="100000"/>
                  </a:srgbClr>
                </a:solidFill>
                <a:latin typeface="KaiTi"/>
                <a:ea typeface="KaiTi"/>
                <a:cs typeface="KaiTi"/>
              </a:rPr>
              <a:t>炔</a:t>
            </a:r>
            <a:endParaRPr sz="1200" dirty="0">
              <a:latin typeface="KaiTi"/>
              <a:ea typeface="KaiTi"/>
              <a:cs typeface="KaiTi"/>
            </a:endParaRPr>
          </a:p>
        </p:txBody>
      </p:sp>
      <p:sp>
        <p:nvSpPr>
          <p:cNvPr id="1150" name="textbox 1150"/>
          <p:cNvSpPr/>
          <p:nvPr/>
        </p:nvSpPr>
        <p:spPr>
          <a:xfrm>
            <a:off x="3313150" y="6906159"/>
            <a:ext cx="133350" cy="96520"/>
          </a:xfrm>
          <a:prstGeom prst="rect">
            <a:avLst/>
          </a:prstGeom>
          <a:noFill/>
          <a:ln w="0" cap="flat">
            <a:noFill/>
            <a:prstDash val="solid"/>
            <a:miter lim="0"/>
          </a:ln>
        </p:spPr>
        <p:txBody>
          <a:bodyPr vert="horz" wrap="square" lIns="0" tIns="0" rIns="0" bIns="0"/>
          <a:lstStyle/>
          <a:p>
            <a:pPr algn="l" rtl="0" eaLnBrk="0">
              <a:lnSpc>
                <a:spcPct val="80533"/>
              </a:lnSpc>
              <a:tabLst/>
            </a:pPr>
            <a:endParaRPr sz="100" dirty="0">
              <a:latin typeface="Arial"/>
              <a:ea typeface="Arial"/>
              <a:cs typeface="Arial"/>
            </a:endParaRPr>
          </a:p>
          <a:p>
            <a:pPr marL="12700" algn="l" rtl="0" eaLnBrk="0">
              <a:lnSpc>
                <a:spcPct val="78000"/>
              </a:lnSpc>
              <a:tabLst/>
            </a:pPr>
            <a:r>
              <a:rPr sz="600" kern="0" spc="-10" dirty="0">
                <a:solidFill>
                  <a:srgbClr val="0101FF">
                    <a:alpha val="100000"/>
                  </a:srgbClr>
                </a:solidFill>
                <a:latin typeface="Times New Roman"/>
                <a:ea typeface="Times New Roman"/>
                <a:cs typeface="Times New Roman"/>
              </a:rPr>
              <a:t>quē</a:t>
            </a:r>
            <a:endParaRPr sz="600" dirty="0">
              <a:latin typeface="Times New Roman"/>
              <a:ea typeface="Times New Roman"/>
              <a:cs typeface="Times New Roman"/>
            </a:endParaRPr>
          </a:p>
        </p:txBody>
      </p:sp>
      <p:sp>
        <p:nvSpPr>
          <p:cNvPr id="1152" name="textbox 1152"/>
          <p:cNvSpPr/>
          <p:nvPr/>
        </p:nvSpPr>
        <p:spPr>
          <a:xfrm>
            <a:off x="3451758" y="6564401"/>
            <a:ext cx="168275" cy="177800"/>
          </a:xfrm>
          <a:prstGeom prst="rect">
            <a:avLst/>
          </a:prstGeom>
          <a:noFill/>
          <a:ln w="0" cap="flat">
            <a:noFill/>
            <a:prstDash val="solid"/>
            <a:miter lim="0"/>
          </a:ln>
        </p:spPr>
        <p:txBody>
          <a:bodyPr vert="horz" wrap="square" lIns="0" tIns="0" rIns="0" bIns="0"/>
          <a:lstStyle/>
          <a:p>
            <a:pPr algn="l" rtl="0" eaLnBrk="0">
              <a:lnSpc>
                <a:spcPct val="87436"/>
              </a:lnSpc>
              <a:tabLst/>
            </a:pPr>
            <a:endParaRPr sz="100" dirty="0">
              <a:latin typeface="Arial"/>
              <a:ea typeface="Arial"/>
              <a:cs typeface="Arial"/>
            </a:endParaRPr>
          </a:p>
          <a:p>
            <a:pPr marL="12700" algn="l" rtl="0" eaLnBrk="0">
              <a:lnSpc>
                <a:spcPct val="83000"/>
              </a:lnSpc>
              <a:tabLst/>
            </a:pPr>
            <a:r>
              <a:rPr sz="1200" b="1" kern="0" spc="-20" dirty="0">
                <a:solidFill>
                  <a:srgbClr val="0101FF">
                    <a:alpha val="100000"/>
                  </a:srgbClr>
                </a:solidFill>
                <a:latin typeface="KaiTi"/>
                <a:ea typeface="KaiTi"/>
                <a:cs typeface="KaiTi"/>
              </a:rPr>
              <a:t>烃</a:t>
            </a:r>
            <a:endParaRPr sz="1200" dirty="0">
              <a:latin typeface="KaiTi"/>
              <a:ea typeface="KaiTi"/>
              <a:cs typeface="KaiTi"/>
            </a:endParaRPr>
          </a:p>
        </p:txBody>
      </p:sp>
      <p:sp>
        <p:nvSpPr>
          <p:cNvPr id="1154" name="textbox 1154"/>
          <p:cNvSpPr/>
          <p:nvPr/>
        </p:nvSpPr>
        <p:spPr>
          <a:xfrm>
            <a:off x="3459226" y="6503823"/>
            <a:ext cx="143510" cy="96520"/>
          </a:xfrm>
          <a:prstGeom prst="rect">
            <a:avLst/>
          </a:prstGeom>
          <a:noFill/>
          <a:ln w="0" cap="flat">
            <a:noFill/>
            <a:prstDash val="solid"/>
            <a:miter lim="0"/>
          </a:ln>
        </p:spPr>
        <p:txBody>
          <a:bodyPr vert="horz" wrap="square" lIns="0" tIns="0" rIns="0" bIns="0"/>
          <a:lstStyle/>
          <a:p>
            <a:pPr algn="l" rtl="0" eaLnBrk="0">
              <a:lnSpc>
                <a:spcPct val="81509"/>
              </a:lnSpc>
              <a:tabLst/>
            </a:pPr>
            <a:endParaRPr sz="100" dirty="0">
              <a:latin typeface="Arial"/>
              <a:ea typeface="Arial"/>
              <a:cs typeface="Arial"/>
            </a:endParaRPr>
          </a:p>
          <a:p>
            <a:pPr marL="12700" algn="l" rtl="0" eaLnBrk="0">
              <a:lnSpc>
                <a:spcPct val="78000"/>
              </a:lnSpc>
              <a:tabLst/>
            </a:pPr>
            <a:r>
              <a:rPr sz="600" kern="0" spc="-10" dirty="0">
                <a:solidFill>
                  <a:srgbClr val="0101FF">
                    <a:alpha val="100000"/>
                  </a:srgbClr>
                </a:solidFill>
                <a:latin typeface="Times New Roman"/>
                <a:ea typeface="Times New Roman"/>
                <a:cs typeface="Times New Roman"/>
              </a:rPr>
              <a:t>tī</a:t>
            </a:r>
            <a:r>
              <a:rPr sz="600" kern="0" spc="0" dirty="0">
                <a:solidFill>
                  <a:srgbClr val="0101FF">
                    <a:alpha val="100000"/>
                  </a:srgbClr>
                </a:solidFill>
                <a:latin typeface="Times New Roman"/>
                <a:ea typeface="Times New Roman"/>
                <a:cs typeface="Times New Roman"/>
              </a:rPr>
              <a:t>ng</a:t>
            </a:r>
            <a:endParaRPr sz="600" dirty="0">
              <a:latin typeface="Times New Roman"/>
              <a:ea typeface="Times New Roman"/>
              <a:cs typeface="Times New Roman"/>
            </a:endParaRPr>
          </a:p>
        </p:txBody>
      </p:sp>
      <p:sp>
        <p:nvSpPr>
          <p:cNvPr id="1156" name="textbox 1156"/>
          <p:cNvSpPr/>
          <p:nvPr/>
        </p:nvSpPr>
        <p:spPr>
          <a:xfrm>
            <a:off x="3295243" y="6564401"/>
            <a:ext cx="172085" cy="177800"/>
          </a:xfrm>
          <a:prstGeom prst="rect">
            <a:avLst/>
          </a:prstGeom>
          <a:noFill/>
          <a:ln w="0" cap="flat">
            <a:noFill/>
            <a:prstDash val="solid"/>
            <a:miter lim="0"/>
          </a:ln>
        </p:spPr>
        <p:txBody>
          <a:bodyPr vert="horz" wrap="square" lIns="0" tIns="0" rIns="0" bIns="0"/>
          <a:lstStyle/>
          <a:p>
            <a:pPr algn="l" rtl="0" eaLnBrk="0">
              <a:lnSpc>
                <a:spcPct val="87436"/>
              </a:lnSpc>
              <a:tabLst/>
            </a:pPr>
            <a:endParaRPr sz="100" dirty="0">
              <a:latin typeface="Arial"/>
              <a:ea typeface="Arial"/>
              <a:cs typeface="Arial"/>
            </a:endParaRPr>
          </a:p>
          <a:p>
            <a:pPr marL="12700" algn="l" rtl="0" eaLnBrk="0">
              <a:lnSpc>
                <a:spcPct val="83000"/>
              </a:lnSpc>
              <a:tabLst/>
            </a:pPr>
            <a:r>
              <a:rPr sz="1200" b="1" kern="0" spc="-20" dirty="0">
                <a:solidFill>
                  <a:srgbClr val="0101FF">
                    <a:alpha val="100000"/>
                  </a:srgbClr>
                </a:solidFill>
                <a:latin typeface="KaiTi"/>
                <a:ea typeface="KaiTi"/>
                <a:cs typeface="KaiTi"/>
              </a:rPr>
              <a:t>烯</a:t>
            </a:r>
            <a:endParaRPr sz="1200" dirty="0">
              <a:latin typeface="KaiTi"/>
              <a:ea typeface="KaiTi"/>
              <a:cs typeface="KaiTi"/>
            </a:endParaRPr>
          </a:p>
        </p:txBody>
      </p:sp>
      <p:sp>
        <p:nvSpPr>
          <p:cNvPr id="1158" name="textbox 1158"/>
          <p:cNvSpPr/>
          <p:nvPr/>
        </p:nvSpPr>
        <p:spPr>
          <a:xfrm>
            <a:off x="3336011" y="6503823"/>
            <a:ext cx="85090" cy="95250"/>
          </a:xfrm>
          <a:prstGeom prst="rect">
            <a:avLst/>
          </a:prstGeom>
          <a:noFill/>
          <a:ln w="0" cap="flat">
            <a:noFill/>
            <a:prstDash val="solid"/>
            <a:miter lim="0"/>
          </a:ln>
        </p:spPr>
        <p:txBody>
          <a:bodyPr vert="horz" wrap="square" lIns="0" tIns="0" rIns="0" bIns="0"/>
          <a:lstStyle/>
          <a:p>
            <a:pPr algn="l" rtl="0" eaLnBrk="0">
              <a:lnSpc>
                <a:spcPct val="81883"/>
              </a:lnSpc>
              <a:tabLst/>
            </a:pPr>
            <a:endParaRPr sz="100" dirty="0">
              <a:latin typeface="Arial"/>
              <a:ea typeface="Arial"/>
              <a:cs typeface="Arial"/>
            </a:endParaRPr>
          </a:p>
          <a:p>
            <a:pPr marL="12700" algn="l" rtl="0" eaLnBrk="0">
              <a:lnSpc>
                <a:spcPct val="76000"/>
              </a:lnSpc>
              <a:tabLst/>
            </a:pPr>
            <a:r>
              <a:rPr sz="600" kern="0" spc="-10" dirty="0">
                <a:solidFill>
                  <a:srgbClr val="0101FF">
                    <a:alpha val="100000"/>
                  </a:srgbClr>
                </a:solidFill>
                <a:latin typeface="Times New Roman"/>
                <a:ea typeface="Times New Roman"/>
                <a:cs typeface="Times New Roman"/>
              </a:rPr>
              <a:t>xī</a:t>
            </a:r>
            <a:endParaRPr sz="600" dirty="0">
              <a:latin typeface="Times New Roman"/>
              <a:ea typeface="Times New Roman"/>
              <a:cs typeface="Times New Roman"/>
            </a:endParaRPr>
          </a:p>
        </p:txBody>
      </p:sp>
      <p:sp>
        <p:nvSpPr>
          <p:cNvPr id="1160" name="textbox 1160"/>
          <p:cNvSpPr/>
          <p:nvPr/>
        </p:nvSpPr>
        <p:spPr>
          <a:xfrm>
            <a:off x="3451758" y="6162065"/>
            <a:ext cx="168275" cy="177800"/>
          </a:xfrm>
          <a:prstGeom prst="rect">
            <a:avLst/>
          </a:prstGeom>
          <a:noFill/>
          <a:ln w="0" cap="flat">
            <a:noFill/>
            <a:prstDash val="solid"/>
            <a:miter lim="0"/>
          </a:ln>
        </p:spPr>
        <p:txBody>
          <a:bodyPr vert="horz" wrap="square" lIns="0" tIns="0" rIns="0" bIns="0"/>
          <a:lstStyle/>
          <a:p>
            <a:pPr algn="l" rtl="0" eaLnBrk="0">
              <a:lnSpc>
                <a:spcPct val="87436"/>
              </a:lnSpc>
              <a:tabLst/>
            </a:pPr>
            <a:endParaRPr sz="100" dirty="0">
              <a:latin typeface="Arial"/>
              <a:ea typeface="Arial"/>
              <a:cs typeface="Arial"/>
            </a:endParaRPr>
          </a:p>
          <a:p>
            <a:pPr marL="12700" algn="l" rtl="0" eaLnBrk="0">
              <a:lnSpc>
                <a:spcPct val="83000"/>
              </a:lnSpc>
              <a:tabLst/>
            </a:pPr>
            <a:r>
              <a:rPr sz="1200" b="1" kern="0" spc="-20" dirty="0">
                <a:solidFill>
                  <a:srgbClr val="0101FF">
                    <a:alpha val="100000"/>
                  </a:srgbClr>
                </a:solidFill>
                <a:latin typeface="KaiTi"/>
                <a:ea typeface="KaiTi"/>
                <a:cs typeface="KaiTi"/>
              </a:rPr>
              <a:t>烃</a:t>
            </a:r>
            <a:endParaRPr sz="1200" dirty="0">
              <a:latin typeface="KaiTi"/>
              <a:ea typeface="KaiTi"/>
              <a:cs typeface="KaiTi"/>
            </a:endParaRPr>
          </a:p>
        </p:txBody>
      </p:sp>
      <p:sp>
        <p:nvSpPr>
          <p:cNvPr id="1162" name="textbox 1162"/>
          <p:cNvSpPr/>
          <p:nvPr/>
        </p:nvSpPr>
        <p:spPr>
          <a:xfrm>
            <a:off x="3459226" y="6101487"/>
            <a:ext cx="143510" cy="96520"/>
          </a:xfrm>
          <a:prstGeom prst="rect">
            <a:avLst/>
          </a:prstGeom>
          <a:noFill/>
          <a:ln w="0" cap="flat">
            <a:noFill/>
            <a:prstDash val="solid"/>
            <a:miter lim="0"/>
          </a:ln>
        </p:spPr>
        <p:txBody>
          <a:bodyPr vert="horz" wrap="square" lIns="0" tIns="0" rIns="0" bIns="0"/>
          <a:lstStyle/>
          <a:p>
            <a:pPr algn="l" rtl="0" eaLnBrk="0">
              <a:lnSpc>
                <a:spcPct val="81509"/>
              </a:lnSpc>
              <a:tabLst/>
            </a:pPr>
            <a:endParaRPr sz="100" dirty="0">
              <a:latin typeface="Arial"/>
              <a:ea typeface="Arial"/>
              <a:cs typeface="Arial"/>
            </a:endParaRPr>
          </a:p>
          <a:p>
            <a:pPr marL="12700" algn="l" rtl="0" eaLnBrk="0">
              <a:lnSpc>
                <a:spcPct val="78000"/>
              </a:lnSpc>
              <a:tabLst/>
            </a:pPr>
            <a:r>
              <a:rPr sz="600" kern="0" spc="-10" dirty="0">
                <a:solidFill>
                  <a:srgbClr val="0101FF">
                    <a:alpha val="100000"/>
                  </a:srgbClr>
                </a:solidFill>
                <a:latin typeface="Times New Roman"/>
                <a:ea typeface="Times New Roman"/>
                <a:cs typeface="Times New Roman"/>
              </a:rPr>
              <a:t>tī</a:t>
            </a:r>
            <a:r>
              <a:rPr sz="600" kern="0" spc="0" dirty="0">
                <a:solidFill>
                  <a:srgbClr val="0101FF">
                    <a:alpha val="100000"/>
                  </a:srgbClr>
                </a:solidFill>
                <a:latin typeface="Times New Roman"/>
                <a:ea typeface="Times New Roman"/>
                <a:cs typeface="Times New Roman"/>
              </a:rPr>
              <a:t>ng</a:t>
            </a:r>
            <a:endParaRPr sz="600" dirty="0">
              <a:latin typeface="Times New Roman"/>
              <a:ea typeface="Times New Roman"/>
              <a:cs typeface="Times New Roman"/>
            </a:endParaRPr>
          </a:p>
        </p:txBody>
      </p:sp>
      <p:sp>
        <p:nvSpPr>
          <p:cNvPr id="1164" name="textbox 1164"/>
          <p:cNvSpPr/>
          <p:nvPr/>
        </p:nvSpPr>
        <p:spPr>
          <a:xfrm>
            <a:off x="3295853" y="6162065"/>
            <a:ext cx="171450" cy="177800"/>
          </a:xfrm>
          <a:prstGeom prst="rect">
            <a:avLst/>
          </a:prstGeom>
          <a:noFill/>
          <a:ln w="0" cap="flat">
            <a:noFill/>
            <a:prstDash val="solid"/>
            <a:miter lim="0"/>
          </a:ln>
        </p:spPr>
        <p:txBody>
          <a:bodyPr vert="horz" wrap="square" lIns="0" tIns="0" rIns="0" bIns="0"/>
          <a:lstStyle/>
          <a:p>
            <a:pPr algn="l" rtl="0" eaLnBrk="0">
              <a:lnSpc>
                <a:spcPct val="87436"/>
              </a:lnSpc>
              <a:tabLst/>
            </a:pPr>
            <a:endParaRPr sz="100" dirty="0">
              <a:latin typeface="Arial"/>
              <a:ea typeface="Arial"/>
              <a:cs typeface="Arial"/>
            </a:endParaRPr>
          </a:p>
          <a:p>
            <a:pPr marL="12700" algn="l" rtl="0" eaLnBrk="0">
              <a:lnSpc>
                <a:spcPct val="83000"/>
              </a:lnSpc>
              <a:tabLst/>
            </a:pPr>
            <a:r>
              <a:rPr sz="1200" b="1" kern="0" spc="-20" dirty="0">
                <a:solidFill>
                  <a:srgbClr val="0101FF">
                    <a:alpha val="100000"/>
                  </a:srgbClr>
                </a:solidFill>
                <a:latin typeface="KaiTi"/>
                <a:ea typeface="KaiTi"/>
                <a:cs typeface="KaiTi"/>
              </a:rPr>
              <a:t>烷</a:t>
            </a:r>
            <a:endParaRPr sz="1200" dirty="0">
              <a:latin typeface="KaiTi"/>
              <a:ea typeface="KaiTi"/>
              <a:cs typeface="KaiTi"/>
            </a:endParaRPr>
          </a:p>
        </p:txBody>
      </p:sp>
      <p:sp>
        <p:nvSpPr>
          <p:cNvPr id="1166" name="textbox 1166"/>
          <p:cNvSpPr/>
          <p:nvPr/>
        </p:nvSpPr>
        <p:spPr>
          <a:xfrm>
            <a:off x="3301949" y="6101487"/>
            <a:ext cx="151765" cy="95250"/>
          </a:xfrm>
          <a:prstGeom prst="rect">
            <a:avLst/>
          </a:prstGeom>
          <a:noFill/>
          <a:ln w="0" cap="flat">
            <a:noFill/>
            <a:prstDash val="solid"/>
            <a:miter lim="0"/>
          </a:ln>
        </p:spPr>
        <p:txBody>
          <a:bodyPr vert="horz" wrap="square" lIns="0" tIns="0" rIns="0" bIns="0"/>
          <a:lstStyle/>
          <a:p>
            <a:pPr algn="l" rtl="0" eaLnBrk="0">
              <a:lnSpc>
                <a:spcPct val="81883"/>
              </a:lnSpc>
              <a:tabLst/>
            </a:pPr>
            <a:endParaRPr sz="100" dirty="0">
              <a:latin typeface="Arial"/>
              <a:ea typeface="Arial"/>
              <a:cs typeface="Arial"/>
            </a:endParaRPr>
          </a:p>
          <a:p>
            <a:pPr marL="12700" algn="l" rtl="0" eaLnBrk="0">
              <a:lnSpc>
                <a:spcPct val="76000"/>
              </a:lnSpc>
              <a:tabLst/>
            </a:pPr>
            <a:r>
              <a:rPr sz="600" kern="0" spc="-10" dirty="0">
                <a:solidFill>
                  <a:srgbClr val="0101FF">
                    <a:alpha val="100000"/>
                  </a:srgbClr>
                </a:solidFill>
                <a:latin typeface="Times New Roman"/>
                <a:ea typeface="Times New Roman"/>
                <a:cs typeface="Times New Roman"/>
              </a:rPr>
              <a:t>wán</a:t>
            </a:r>
            <a:endParaRPr sz="600" dirty="0">
              <a:latin typeface="Times New Roman"/>
              <a:ea typeface="Times New Roman"/>
              <a:cs typeface="Times New Roman"/>
            </a:endParaRPr>
          </a:p>
        </p:txBody>
      </p:sp>
      <p:sp>
        <p:nvSpPr>
          <p:cNvPr id="1168" name="rect 1168"/>
          <p:cNvSpPr/>
          <p:nvPr/>
        </p:nvSpPr>
        <p:spPr>
          <a:xfrm>
            <a:off x="4145153" y="989025"/>
            <a:ext cx="2405126" cy="247192"/>
          </a:xfrm>
          <a:prstGeom prst="rect">
            <a:avLst/>
          </a:prstGeom>
          <a:solidFill>
            <a:srgbClr val="D3D3D3">
              <a:alpha val="100000"/>
            </a:srgbClr>
          </a:solidFill>
          <a:ln w="0" cap="flat">
            <a:noFill/>
            <a:prstDash val="solid"/>
            <a:miter lim="0"/>
          </a:ln>
        </p:spPr>
        <p:txBody>
          <a:bodyPr rtlCol="0"/>
          <a:lstStyle/>
          <a:p>
            <a:pPr algn="ctr"/>
            <a:endParaRPr lang="zh-CN" altLang="en-US"/>
          </a:p>
        </p:txBody>
      </p:sp>
      <p:sp>
        <p:nvSpPr>
          <p:cNvPr id="1170" name="textbox 1170"/>
          <p:cNvSpPr/>
          <p:nvPr/>
        </p:nvSpPr>
        <p:spPr>
          <a:xfrm>
            <a:off x="2338527" y="1005014"/>
            <a:ext cx="5281295" cy="3385184"/>
          </a:xfrm>
          <a:prstGeom prst="rect">
            <a:avLst/>
          </a:prstGeom>
          <a:noFill/>
          <a:ln w="0" cap="flat">
            <a:noFill/>
            <a:prstDash val="solid"/>
            <a:miter lim="0"/>
          </a:ln>
        </p:spPr>
        <p:txBody>
          <a:bodyPr vert="horz" wrap="square" lIns="0" tIns="0" rIns="0" bIns="0"/>
          <a:lstStyle/>
          <a:p>
            <a:pPr algn="l" rtl="0" eaLnBrk="0">
              <a:lnSpc>
                <a:spcPct val="77219"/>
              </a:lnSpc>
              <a:tabLst/>
            </a:pPr>
            <a:endParaRPr sz="100" dirty="0">
              <a:latin typeface="Arial"/>
              <a:ea typeface="Arial"/>
              <a:cs typeface="Arial"/>
            </a:endParaRPr>
          </a:p>
          <a:p>
            <a:pPr marL="1824354" algn="l" rtl="0" eaLnBrk="0">
              <a:lnSpc>
                <a:spcPct val="90000"/>
              </a:lnSpc>
              <a:tabLst/>
            </a:pPr>
            <a:r>
              <a:rPr sz="1500" b="1" kern="0" spc="-30" dirty="0">
                <a:solidFill>
                  <a:srgbClr val="EE0000">
                    <a:alpha val="100000"/>
                  </a:srgbClr>
                </a:solidFill>
                <a:latin typeface="KaiTi"/>
                <a:ea typeface="KaiTi"/>
                <a:cs typeface="KaiTi"/>
              </a:rPr>
              <a:t>第</a:t>
            </a:r>
            <a:r>
              <a:rPr sz="1500" kern="0" spc="-220" dirty="0">
                <a:solidFill>
                  <a:srgbClr val="EE0000">
                    <a:alpha val="100000"/>
                  </a:srgbClr>
                </a:solidFill>
                <a:latin typeface="KaiTi"/>
                <a:ea typeface="KaiTi"/>
                <a:cs typeface="KaiTi"/>
              </a:rPr>
              <a:t> </a:t>
            </a:r>
            <a:r>
              <a:rPr sz="1500" b="1" kern="0" spc="-30" dirty="0">
                <a:solidFill>
                  <a:srgbClr val="EE0000">
                    <a:alpha val="100000"/>
                  </a:srgbClr>
                </a:solidFill>
                <a:latin typeface="Times New Roman"/>
                <a:ea typeface="Times New Roman"/>
                <a:cs typeface="Times New Roman"/>
              </a:rPr>
              <a:t>14~15 </a:t>
            </a:r>
            <a:r>
              <a:rPr sz="1500" b="1" kern="0" spc="-30" dirty="0">
                <a:solidFill>
                  <a:srgbClr val="EE0000">
                    <a:alpha val="100000"/>
                  </a:srgbClr>
                </a:solidFill>
                <a:latin typeface="KaiTi"/>
                <a:ea typeface="KaiTi"/>
                <a:cs typeface="KaiTi"/>
              </a:rPr>
              <a:t>章</a:t>
            </a:r>
            <a:r>
              <a:rPr sz="1500" kern="0" spc="50" dirty="0">
                <a:solidFill>
                  <a:srgbClr val="EE0000">
                    <a:alpha val="100000"/>
                  </a:srgbClr>
                </a:solidFill>
                <a:latin typeface="KaiTi"/>
                <a:ea typeface="KaiTi"/>
                <a:cs typeface="KaiTi"/>
              </a:rPr>
              <a:t>  </a:t>
            </a:r>
            <a:r>
              <a:rPr sz="1500" b="1" kern="0" spc="-30" dirty="0">
                <a:solidFill>
                  <a:srgbClr val="EE0000">
                    <a:alpha val="100000"/>
                  </a:srgbClr>
                </a:solidFill>
                <a:latin typeface="KaiTi"/>
                <a:ea typeface="KaiTi"/>
                <a:cs typeface="KaiTi"/>
              </a:rPr>
              <a:t>烃</a:t>
            </a:r>
            <a:r>
              <a:rPr sz="1500" b="1" kern="0" spc="-30" dirty="0">
                <a:solidFill>
                  <a:srgbClr val="EE0000">
                    <a:alpha val="100000"/>
                  </a:srgbClr>
                </a:solidFill>
                <a:latin typeface="Times New Roman"/>
                <a:ea typeface="Times New Roman"/>
                <a:cs typeface="Times New Roman"/>
              </a:rPr>
              <a:t>+</a:t>
            </a:r>
            <a:r>
              <a:rPr sz="1500" b="1" kern="0" spc="-30" dirty="0">
                <a:solidFill>
                  <a:srgbClr val="EE0000">
                    <a:alpha val="100000"/>
                  </a:srgbClr>
                </a:solidFill>
                <a:latin typeface="KaiTi"/>
                <a:ea typeface="KaiTi"/>
                <a:cs typeface="KaiTi"/>
              </a:rPr>
              <a:t>烃的衍生物</a:t>
            </a:r>
            <a:endParaRPr sz="1500" dirty="0">
              <a:latin typeface="KaiTi"/>
              <a:ea typeface="KaiTi"/>
              <a:cs typeface="KaiTi"/>
            </a:endParaRPr>
          </a:p>
          <a:p>
            <a:pPr algn="l" rtl="0" eaLnBrk="0">
              <a:lnSpc>
                <a:spcPct val="107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marL="17780" algn="l" rtl="0" eaLnBrk="0">
              <a:lnSpc>
                <a:spcPct val="84000"/>
              </a:lnSpc>
              <a:spcBef>
                <a:spcPts val="361"/>
              </a:spcBef>
              <a:tabLst/>
            </a:pPr>
            <a:r>
              <a:rPr sz="1200" b="1" kern="0" spc="-20" dirty="0">
                <a:solidFill>
                  <a:srgbClr val="000000">
                    <a:alpha val="100000"/>
                  </a:srgbClr>
                </a:solidFill>
                <a:latin typeface="KaiTi"/>
                <a:ea typeface="KaiTi"/>
                <a:cs typeface="KaiTi"/>
              </a:rPr>
              <a:t>一、词汇储备</a:t>
            </a:r>
            <a:endParaRPr sz="1200" dirty="0">
              <a:latin typeface="KaiTi"/>
              <a:ea typeface="KaiTi"/>
              <a:cs typeface="KaiTi"/>
            </a:endParaRPr>
          </a:p>
          <a:p>
            <a:pPr marL="27305" algn="l" rtl="0" eaLnBrk="0">
              <a:lnSpc>
                <a:spcPts val="1809"/>
              </a:lnSpc>
              <a:spcBef>
                <a:spcPts val="1225"/>
              </a:spcBef>
              <a:tabLst/>
            </a:pPr>
            <a:r>
              <a:rPr sz="1200" kern="0" spc="-10" dirty="0">
                <a:solidFill>
                  <a:srgbClr val="000000">
                    <a:alpha val="100000"/>
                  </a:srgbClr>
                </a:solidFill>
                <a:latin typeface="Times New Roman"/>
                <a:ea typeface="Times New Roman"/>
                <a:cs typeface="Times New Roman"/>
              </a:rPr>
              <a:t>1.  </a:t>
            </a:r>
            <a:r>
              <a:rPr sz="1200" kern="0" spc="-10" dirty="0">
                <a:solidFill>
                  <a:srgbClr val="000000">
                    <a:alpha val="100000"/>
                  </a:srgbClr>
                </a:solidFill>
                <a:latin typeface="Microsoft YaHei"/>
                <a:ea typeface="Microsoft YaHei"/>
                <a:cs typeface="Microsoft YaHei"/>
              </a:rPr>
              <a:t>烷烃         </a:t>
            </a:r>
            <a:r>
              <a:rPr sz="1200" kern="0" spc="-10" dirty="0">
                <a:solidFill>
                  <a:srgbClr val="000000">
                    <a:alpha val="100000"/>
                  </a:srgbClr>
                </a:solidFill>
                <a:latin typeface="Times New Roman"/>
                <a:ea typeface="Times New Roman"/>
                <a:cs typeface="Times New Roman"/>
              </a:rPr>
              <a:t>2.  </a:t>
            </a:r>
            <a:r>
              <a:rPr sz="1200" kern="0" spc="-10" dirty="0">
                <a:solidFill>
                  <a:srgbClr val="000000">
                    <a:alpha val="100000"/>
                  </a:srgbClr>
                </a:solidFill>
                <a:latin typeface="Microsoft YaHei"/>
                <a:ea typeface="Microsoft YaHei"/>
                <a:cs typeface="Microsoft YaHei"/>
              </a:rPr>
              <a:t>烯烃         </a:t>
            </a:r>
            <a:r>
              <a:rPr sz="1200" kern="0" spc="-10" dirty="0">
                <a:solidFill>
                  <a:srgbClr val="000000">
                    <a:alpha val="100000"/>
                  </a:srgbClr>
                </a:solidFill>
                <a:latin typeface="Times New Roman"/>
                <a:ea typeface="Times New Roman"/>
                <a:cs typeface="Times New Roman"/>
              </a:rPr>
              <a:t>3.  </a:t>
            </a:r>
            <a:r>
              <a:rPr sz="1200" kern="0" spc="-10" dirty="0">
                <a:solidFill>
                  <a:srgbClr val="000000">
                    <a:alpha val="100000"/>
                  </a:srgbClr>
                </a:solidFill>
                <a:latin typeface="Microsoft YaHei"/>
                <a:ea typeface="Microsoft YaHei"/>
                <a:cs typeface="Microsoft YaHei"/>
              </a:rPr>
              <a:t>炔烃       </a:t>
            </a:r>
            <a:r>
              <a:rPr sz="1200" kern="0" spc="-2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Times New Roman"/>
                <a:ea typeface="Times New Roman"/>
                <a:cs typeface="Times New Roman"/>
              </a:rPr>
              <a:t>4.  </a:t>
            </a:r>
            <a:r>
              <a:rPr sz="1200" kern="0" spc="-20" dirty="0">
                <a:solidFill>
                  <a:srgbClr val="000000">
                    <a:alpha val="100000"/>
                  </a:srgbClr>
                </a:solidFill>
                <a:latin typeface="Microsoft YaHei"/>
                <a:ea typeface="Microsoft YaHei"/>
                <a:cs typeface="Microsoft YaHei"/>
              </a:rPr>
              <a:t>苯         </a:t>
            </a:r>
            <a:r>
              <a:rPr sz="1200" kern="0" spc="-20" dirty="0">
                <a:solidFill>
                  <a:srgbClr val="000000">
                    <a:alpha val="100000"/>
                  </a:srgbClr>
                </a:solidFill>
                <a:latin typeface="Times New Roman"/>
                <a:ea typeface="Times New Roman"/>
                <a:cs typeface="Times New Roman"/>
              </a:rPr>
              <a:t>5.  </a:t>
            </a:r>
            <a:r>
              <a:rPr sz="1200" kern="0" spc="-20" dirty="0">
                <a:solidFill>
                  <a:srgbClr val="000000">
                    <a:alpha val="100000"/>
                  </a:srgbClr>
                </a:solidFill>
                <a:latin typeface="Microsoft YaHei"/>
                <a:ea typeface="Microsoft YaHei"/>
                <a:cs typeface="Microsoft YaHei"/>
              </a:rPr>
              <a:t>结构式         </a:t>
            </a:r>
            <a:r>
              <a:rPr sz="1200" kern="0" spc="-20" dirty="0">
                <a:solidFill>
                  <a:srgbClr val="000000">
                    <a:alpha val="100000"/>
                  </a:srgbClr>
                </a:solidFill>
                <a:latin typeface="Times New Roman"/>
                <a:ea typeface="Times New Roman"/>
                <a:cs typeface="Times New Roman"/>
              </a:rPr>
              <a:t>6.</a:t>
            </a:r>
            <a:r>
              <a:rPr sz="1200" kern="0" spc="2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Microsoft YaHei"/>
                <a:ea typeface="Microsoft YaHei"/>
                <a:cs typeface="Microsoft YaHei"/>
              </a:rPr>
              <a:t>通式</a:t>
            </a:r>
            <a:endParaRPr sz="1200" dirty="0">
              <a:latin typeface="Microsoft YaHei"/>
              <a:ea typeface="Microsoft YaHei"/>
              <a:cs typeface="Microsoft YaHei"/>
            </a:endParaRPr>
          </a:p>
          <a:p>
            <a:pPr algn="l" rtl="0" eaLnBrk="0">
              <a:lnSpc>
                <a:spcPct val="113000"/>
              </a:lnSpc>
              <a:tabLst/>
            </a:pPr>
            <a:endParaRPr sz="1000" dirty="0">
              <a:latin typeface="Arial"/>
              <a:ea typeface="Arial"/>
              <a:cs typeface="Arial"/>
            </a:endParaRPr>
          </a:p>
          <a:p>
            <a:pPr marL="14605" algn="l" rtl="0" eaLnBrk="0">
              <a:lnSpc>
                <a:spcPts val="1809"/>
              </a:lnSpc>
              <a:spcBef>
                <a:spcPts val="363"/>
              </a:spcBef>
              <a:tabLst/>
            </a:pPr>
            <a:r>
              <a:rPr sz="1200" kern="0" spc="-10" dirty="0">
                <a:solidFill>
                  <a:srgbClr val="000000">
                    <a:alpha val="100000"/>
                  </a:srgbClr>
                </a:solidFill>
                <a:latin typeface="Times New Roman"/>
                <a:ea typeface="Times New Roman"/>
                <a:cs typeface="Times New Roman"/>
              </a:rPr>
              <a:t>7.  </a:t>
            </a:r>
            <a:r>
              <a:rPr sz="1200" kern="0" spc="-10" dirty="0">
                <a:solidFill>
                  <a:srgbClr val="000000">
                    <a:alpha val="100000"/>
                  </a:srgbClr>
                </a:solidFill>
                <a:latin typeface="Microsoft YaHei"/>
                <a:ea typeface="Microsoft YaHei"/>
                <a:cs typeface="Microsoft YaHei"/>
              </a:rPr>
              <a:t>硝化反应  </a:t>
            </a:r>
            <a:r>
              <a:rPr sz="1200" kern="0" spc="-2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Times New Roman"/>
                <a:ea typeface="Times New Roman"/>
                <a:cs typeface="Times New Roman"/>
              </a:rPr>
              <a:t>8.   </a:t>
            </a:r>
            <a:r>
              <a:rPr sz="1200" kern="0" spc="-20" dirty="0">
                <a:solidFill>
                  <a:srgbClr val="000000">
                    <a:alpha val="100000"/>
                  </a:srgbClr>
                </a:solidFill>
                <a:latin typeface="Microsoft YaHei"/>
                <a:ea typeface="Microsoft YaHei"/>
                <a:cs typeface="Microsoft YaHei"/>
              </a:rPr>
              <a:t>同系物       </a:t>
            </a:r>
            <a:r>
              <a:rPr sz="1200" kern="0" spc="-20" dirty="0">
                <a:solidFill>
                  <a:srgbClr val="000000">
                    <a:alpha val="100000"/>
                  </a:srgbClr>
                </a:solidFill>
                <a:latin typeface="Times New Roman"/>
                <a:ea typeface="Times New Roman"/>
                <a:cs typeface="Times New Roman"/>
              </a:rPr>
              <a:t>9.  </a:t>
            </a:r>
            <a:r>
              <a:rPr sz="1200" kern="0" spc="-20" dirty="0">
                <a:solidFill>
                  <a:srgbClr val="000000">
                    <a:alpha val="100000"/>
                  </a:srgbClr>
                </a:solidFill>
                <a:latin typeface="Microsoft YaHei"/>
                <a:ea typeface="Microsoft YaHei"/>
                <a:cs typeface="Microsoft YaHei"/>
              </a:rPr>
              <a:t>分子式       </a:t>
            </a:r>
            <a:r>
              <a:rPr sz="1200" kern="0" spc="-20" dirty="0">
                <a:solidFill>
                  <a:srgbClr val="000000">
                    <a:alpha val="100000"/>
                  </a:srgbClr>
                </a:solidFill>
                <a:latin typeface="Times New Roman"/>
                <a:ea typeface="Times New Roman"/>
                <a:cs typeface="Times New Roman"/>
              </a:rPr>
              <a:t>10.</a:t>
            </a:r>
            <a:r>
              <a:rPr sz="1200" kern="0" spc="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Microsoft YaHei"/>
                <a:ea typeface="Microsoft YaHei"/>
                <a:cs typeface="Microsoft YaHei"/>
              </a:rPr>
              <a:t>磺化反应      </a:t>
            </a:r>
            <a:r>
              <a:rPr sz="1200" kern="0" spc="-20" dirty="0">
                <a:solidFill>
                  <a:srgbClr val="000000">
                    <a:alpha val="100000"/>
                  </a:srgbClr>
                </a:solidFill>
                <a:latin typeface="Times New Roman"/>
                <a:ea typeface="Times New Roman"/>
                <a:cs typeface="Times New Roman"/>
              </a:rPr>
              <a:t>11.   </a:t>
            </a:r>
            <a:r>
              <a:rPr sz="1200" kern="0" spc="-20" dirty="0">
                <a:solidFill>
                  <a:srgbClr val="000000">
                    <a:alpha val="100000"/>
                  </a:srgbClr>
                </a:solidFill>
                <a:latin typeface="Microsoft YaHei"/>
                <a:ea typeface="Microsoft YaHei"/>
                <a:cs typeface="Microsoft YaHei"/>
              </a:rPr>
              <a:t>同分异构体</a:t>
            </a:r>
            <a:endParaRPr sz="1200" dirty="0">
              <a:latin typeface="Microsoft YaHei"/>
              <a:ea typeface="Microsoft YaHei"/>
              <a:cs typeface="Microsoft YaHei"/>
            </a:endParaRPr>
          </a:p>
          <a:p>
            <a:pPr algn="l" rtl="0" eaLnBrk="0">
              <a:lnSpc>
                <a:spcPct val="113000"/>
              </a:lnSpc>
              <a:tabLst/>
            </a:pPr>
            <a:endParaRPr sz="1000" dirty="0">
              <a:latin typeface="Arial"/>
              <a:ea typeface="Arial"/>
              <a:cs typeface="Arial"/>
            </a:endParaRPr>
          </a:p>
          <a:p>
            <a:pPr marL="27305" algn="l" rtl="0" eaLnBrk="0">
              <a:lnSpc>
                <a:spcPts val="1809"/>
              </a:lnSpc>
              <a:spcBef>
                <a:spcPts val="363"/>
              </a:spcBef>
              <a:tabLst/>
            </a:pPr>
            <a:r>
              <a:rPr sz="1200" kern="0" spc="-10" dirty="0">
                <a:solidFill>
                  <a:srgbClr val="000000">
                    <a:alpha val="100000"/>
                  </a:srgbClr>
                </a:solidFill>
                <a:latin typeface="Times New Roman"/>
                <a:ea typeface="Times New Roman"/>
                <a:cs typeface="Times New Roman"/>
              </a:rPr>
              <a:t>12.</a:t>
            </a:r>
            <a:r>
              <a:rPr sz="1200" kern="0" spc="7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Microsoft YaHei"/>
                <a:ea typeface="Microsoft YaHei"/>
                <a:cs typeface="Microsoft YaHei"/>
              </a:rPr>
              <a:t>紫色褪去       </a:t>
            </a:r>
            <a:r>
              <a:rPr sz="1200" kern="0" spc="-10" dirty="0">
                <a:solidFill>
                  <a:srgbClr val="000000">
                    <a:alpha val="100000"/>
                  </a:srgbClr>
                </a:solidFill>
                <a:latin typeface="Times New Roman"/>
                <a:ea typeface="Times New Roman"/>
                <a:cs typeface="Times New Roman"/>
              </a:rPr>
              <a:t>13.  </a:t>
            </a:r>
            <a:r>
              <a:rPr sz="1200" kern="0" spc="-10" dirty="0">
                <a:solidFill>
                  <a:srgbClr val="000000">
                    <a:alpha val="100000"/>
                  </a:srgbClr>
                </a:solidFill>
                <a:latin typeface="Microsoft YaHei"/>
                <a:ea typeface="Microsoft YaHei"/>
                <a:cs typeface="Microsoft YaHei"/>
              </a:rPr>
              <a:t>取</a:t>
            </a:r>
            <a:r>
              <a:rPr sz="1200" kern="0" spc="-20" dirty="0">
                <a:solidFill>
                  <a:srgbClr val="000000">
                    <a:alpha val="100000"/>
                  </a:srgbClr>
                </a:solidFill>
                <a:latin typeface="Microsoft YaHei"/>
                <a:ea typeface="Microsoft YaHei"/>
                <a:cs typeface="Microsoft YaHei"/>
              </a:rPr>
              <a:t>代反应         </a:t>
            </a:r>
            <a:r>
              <a:rPr sz="1200" kern="0" spc="-20" dirty="0">
                <a:solidFill>
                  <a:srgbClr val="000000">
                    <a:alpha val="100000"/>
                  </a:srgbClr>
                </a:solidFill>
                <a:latin typeface="Times New Roman"/>
                <a:ea typeface="Times New Roman"/>
                <a:cs typeface="Times New Roman"/>
              </a:rPr>
              <a:t>14.  </a:t>
            </a:r>
            <a:r>
              <a:rPr sz="1200" kern="0" spc="-20" dirty="0">
                <a:solidFill>
                  <a:srgbClr val="000000">
                    <a:alpha val="100000"/>
                  </a:srgbClr>
                </a:solidFill>
                <a:latin typeface="Microsoft YaHei"/>
                <a:ea typeface="Microsoft YaHei"/>
                <a:cs typeface="Microsoft YaHei"/>
              </a:rPr>
              <a:t>加成反应</a:t>
            </a:r>
            <a:r>
              <a:rPr sz="1200" kern="0" spc="3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Times New Roman"/>
                <a:ea typeface="Times New Roman"/>
                <a:cs typeface="Times New Roman"/>
              </a:rPr>
              <a:t>15.</a:t>
            </a:r>
            <a:r>
              <a:rPr sz="1200" kern="0" spc="7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Microsoft YaHei"/>
                <a:ea typeface="Microsoft YaHei"/>
                <a:cs typeface="Microsoft YaHei"/>
              </a:rPr>
              <a:t>烃的衍生物</a:t>
            </a:r>
            <a:endParaRPr sz="1200" dirty="0">
              <a:latin typeface="Microsoft YaHei"/>
              <a:ea typeface="Microsoft YaHei"/>
              <a:cs typeface="Microsoft YaHei"/>
            </a:endParaRPr>
          </a:p>
          <a:p>
            <a:pPr algn="l" rtl="0" eaLnBrk="0">
              <a:lnSpc>
                <a:spcPct val="113000"/>
              </a:lnSpc>
              <a:tabLst/>
            </a:pPr>
            <a:endParaRPr sz="1000" dirty="0">
              <a:latin typeface="Arial"/>
              <a:ea typeface="Arial"/>
              <a:cs typeface="Arial"/>
            </a:endParaRPr>
          </a:p>
          <a:p>
            <a:pPr marL="27305" algn="l" rtl="0" eaLnBrk="0">
              <a:lnSpc>
                <a:spcPts val="1809"/>
              </a:lnSpc>
              <a:spcBef>
                <a:spcPts val="366"/>
              </a:spcBef>
              <a:tabLst/>
            </a:pPr>
            <a:r>
              <a:rPr sz="1200" kern="0" spc="-20" dirty="0">
                <a:solidFill>
                  <a:srgbClr val="000000">
                    <a:alpha val="100000"/>
                  </a:srgbClr>
                </a:solidFill>
                <a:latin typeface="Times New Roman"/>
                <a:ea typeface="Times New Roman"/>
                <a:cs typeface="Times New Roman"/>
              </a:rPr>
              <a:t>16.</a:t>
            </a:r>
            <a:r>
              <a:rPr sz="1200" kern="0" spc="10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Microsoft YaHei"/>
                <a:ea typeface="Microsoft YaHei"/>
                <a:cs typeface="Microsoft YaHei"/>
              </a:rPr>
              <a:t>卤代烃         </a:t>
            </a:r>
            <a:r>
              <a:rPr sz="1200" kern="0" spc="-20" dirty="0">
                <a:solidFill>
                  <a:srgbClr val="000000">
                    <a:alpha val="100000"/>
                  </a:srgbClr>
                </a:solidFill>
                <a:latin typeface="Times New Roman"/>
                <a:ea typeface="Times New Roman"/>
                <a:cs typeface="Times New Roman"/>
              </a:rPr>
              <a:t>17.  </a:t>
            </a:r>
            <a:r>
              <a:rPr sz="1200" kern="0" spc="-20" dirty="0">
                <a:solidFill>
                  <a:srgbClr val="000000">
                    <a:alpha val="100000"/>
                  </a:srgbClr>
                </a:solidFill>
                <a:latin typeface="Microsoft YaHei"/>
                <a:ea typeface="Microsoft YaHei"/>
                <a:cs typeface="Microsoft YaHei"/>
              </a:rPr>
              <a:t>乙醛</a:t>
            </a:r>
            <a:r>
              <a:rPr sz="1200" kern="0" spc="40" dirty="0">
                <a:solidFill>
                  <a:srgbClr val="000000">
                    <a:alpha val="100000"/>
                  </a:srgbClr>
                </a:solidFill>
                <a:latin typeface="Microsoft YaHei"/>
                <a:ea typeface="Microsoft YaHei"/>
                <a:cs typeface="Microsoft YaHei"/>
              </a:rPr>
              <a:t>        </a:t>
            </a:r>
            <a:r>
              <a:rPr sz="1200" kern="0" spc="-20" dirty="0">
                <a:solidFill>
                  <a:srgbClr val="000000">
                    <a:alpha val="100000"/>
                  </a:srgbClr>
                </a:solidFill>
                <a:latin typeface="Times New Roman"/>
                <a:ea typeface="Times New Roman"/>
                <a:cs typeface="Times New Roman"/>
              </a:rPr>
              <a:t>18.   </a:t>
            </a:r>
            <a:r>
              <a:rPr sz="1200" kern="0" spc="-20" dirty="0">
                <a:solidFill>
                  <a:srgbClr val="000000">
                    <a:alpha val="100000"/>
                  </a:srgbClr>
                </a:solidFill>
                <a:latin typeface="Microsoft YaHei"/>
                <a:ea typeface="Microsoft YaHei"/>
                <a:cs typeface="Microsoft YaHei"/>
              </a:rPr>
              <a:t>官能</a:t>
            </a:r>
            <a:r>
              <a:rPr sz="1200" kern="0" spc="-30" dirty="0">
                <a:solidFill>
                  <a:srgbClr val="000000">
                    <a:alpha val="100000"/>
                  </a:srgbClr>
                </a:solidFill>
                <a:latin typeface="Microsoft YaHei"/>
                <a:ea typeface="Microsoft YaHei"/>
                <a:cs typeface="Microsoft YaHei"/>
              </a:rPr>
              <a:t>团         </a:t>
            </a:r>
            <a:r>
              <a:rPr sz="1200" kern="0" spc="-30" dirty="0">
                <a:solidFill>
                  <a:srgbClr val="000000">
                    <a:alpha val="100000"/>
                  </a:srgbClr>
                </a:solidFill>
                <a:latin typeface="Times New Roman"/>
                <a:ea typeface="Times New Roman"/>
                <a:cs typeface="Times New Roman"/>
              </a:rPr>
              <a:t>19.  </a:t>
            </a:r>
            <a:r>
              <a:rPr sz="1200" kern="0" spc="-30" dirty="0">
                <a:solidFill>
                  <a:srgbClr val="000000">
                    <a:alpha val="100000"/>
                  </a:srgbClr>
                </a:solidFill>
                <a:latin typeface="Microsoft YaHei"/>
                <a:ea typeface="Microsoft YaHei"/>
                <a:cs typeface="Microsoft YaHei"/>
              </a:rPr>
              <a:t>水解反应        </a:t>
            </a:r>
            <a:r>
              <a:rPr sz="1200" kern="0" spc="-30" dirty="0">
                <a:solidFill>
                  <a:srgbClr val="000000">
                    <a:alpha val="100000"/>
                  </a:srgbClr>
                </a:solidFill>
                <a:latin typeface="Times New Roman"/>
                <a:ea typeface="Times New Roman"/>
                <a:cs typeface="Times New Roman"/>
              </a:rPr>
              <a:t>20.  </a:t>
            </a:r>
            <a:r>
              <a:rPr sz="1200" kern="0" spc="-30" dirty="0">
                <a:solidFill>
                  <a:srgbClr val="000000">
                    <a:alpha val="100000"/>
                  </a:srgbClr>
                </a:solidFill>
                <a:latin typeface="Microsoft YaHei"/>
                <a:ea typeface="Microsoft YaHei"/>
                <a:cs typeface="Microsoft YaHei"/>
              </a:rPr>
              <a:t>羧基</a:t>
            </a:r>
            <a:endParaRPr sz="1200" dirty="0">
              <a:latin typeface="Microsoft YaHei"/>
              <a:ea typeface="Microsoft YaHei"/>
              <a:cs typeface="Microsoft YaHei"/>
            </a:endParaRPr>
          </a:p>
          <a:p>
            <a:pPr algn="l" rtl="0" eaLnBrk="0">
              <a:lnSpc>
                <a:spcPct val="114000"/>
              </a:lnSpc>
              <a:tabLst/>
            </a:pPr>
            <a:endParaRPr sz="1000" dirty="0">
              <a:latin typeface="Arial"/>
              <a:ea typeface="Arial"/>
              <a:cs typeface="Arial"/>
            </a:endParaRPr>
          </a:p>
          <a:p>
            <a:pPr marL="12700" algn="l" rtl="0" eaLnBrk="0">
              <a:lnSpc>
                <a:spcPts val="1809"/>
              </a:lnSpc>
              <a:spcBef>
                <a:spcPts val="363"/>
              </a:spcBef>
              <a:tabLst/>
            </a:pPr>
            <a:r>
              <a:rPr sz="1200" kern="0" spc="-10" dirty="0">
                <a:solidFill>
                  <a:srgbClr val="000000">
                    <a:alpha val="100000"/>
                  </a:srgbClr>
                </a:solidFill>
                <a:latin typeface="Times New Roman"/>
                <a:ea typeface="Times New Roman"/>
                <a:cs typeface="Times New Roman"/>
              </a:rPr>
              <a:t>21.</a:t>
            </a:r>
            <a:r>
              <a:rPr sz="1200" kern="0" spc="10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Microsoft YaHei"/>
                <a:ea typeface="Microsoft YaHei"/>
                <a:cs typeface="Microsoft YaHei"/>
              </a:rPr>
              <a:t>卤素       </a:t>
            </a:r>
            <a:r>
              <a:rPr sz="1200" kern="0" spc="-10" dirty="0">
                <a:solidFill>
                  <a:srgbClr val="000000">
                    <a:alpha val="100000"/>
                  </a:srgbClr>
                </a:solidFill>
                <a:latin typeface="Times New Roman"/>
                <a:ea typeface="Times New Roman"/>
                <a:cs typeface="Times New Roman"/>
              </a:rPr>
              <a:t>22.</a:t>
            </a:r>
            <a:r>
              <a:rPr sz="1200" kern="0" spc="7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Microsoft YaHei"/>
                <a:ea typeface="Microsoft YaHei"/>
                <a:cs typeface="Microsoft YaHei"/>
              </a:rPr>
              <a:t>消去反应       </a:t>
            </a:r>
            <a:r>
              <a:rPr sz="1200" kern="0" spc="-10" dirty="0">
                <a:solidFill>
                  <a:srgbClr val="000000">
                    <a:alpha val="100000"/>
                  </a:srgbClr>
                </a:solidFill>
                <a:latin typeface="Times New Roman"/>
                <a:ea typeface="Times New Roman"/>
                <a:cs typeface="Times New Roman"/>
              </a:rPr>
              <a:t>23.  </a:t>
            </a:r>
            <a:r>
              <a:rPr sz="1200" kern="0" spc="-10" dirty="0">
                <a:solidFill>
                  <a:srgbClr val="000000">
                    <a:alpha val="100000"/>
                  </a:srgbClr>
                </a:solidFill>
                <a:latin typeface="Microsoft YaHei"/>
                <a:ea typeface="Microsoft YaHei"/>
                <a:cs typeface="Microsoft YaHei"/>
              </a:rPr>
              <a:t>乙酸       </a:t>
            </a:r>
            <a:r>
              <a:rPr sz="1200" kern="0" spc="-20" dirty="0">
                <a:solidFill>
                  <a:srgbClr val="000000">
                    <a:alpha val="100000"/>
                  </a:srgbClr>
                </a:solidFill>
                <a:latin typeface="Times New Roman"/>
                <a:ea typeface="Times New Roman"/>
                <a:cs typeface="Times New Roman"/>
              </a:rPr>
              <a:t>24.  </a:t>
            </a:r>
            <a:r>
              <a:rPr sz="1200" kern="0" spc="-20" dirty="0">
                <a:solidFill>
                  <a:srgbClr val="000000">
                    <a:alpha val="100000"/>
                  </a:srgbClr>
                </a:solidFill>
                <a:latin typeface="Microsoft YaHei"/>
                <a:ea typeface="Microsoft YaHei"/>
                <a:cs typeface="Microsoft YaHei"/>
              </a:rPr>
              <a:t>羟基     </a:t>
            </a:r>
            <a:r>
              <a:rPr sz="1200" kern="0" spc="-20" dirty="0">
                <a:solidFill>
                  <a:srgbClr val="000000">
                    <a:alpha val="100000"/>
                  </a:srgbClr>
                </a:solidFill>
                <a:latin typeface="Times New Roman"/>
                <a:ea typeface="Times New Roman"/>
                <a:cs typeface="Times New Roman"/>
              </a:rPr>
              <a:t>25.</a:t>
            </a:r>
            <a:r>
              <a:rPr sz="1200" kern="0" spc="4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Microsoft YaHei"/>
                <a:ea typeface="Microsoft YaHei"/>
                <a:cs typeface="Microsoft YaHei"/>
              </a:rPr>
              <a:t>醇      </a:t>
            </a:r>
            <a:r>
              <a:rPr sz="1200" kern="0" spc="-20" dirty="0">
                <a:solidFill>
                  <a:srgbClr val="000000">
                    <a:alpha val="100000"/>
                  </a:srgbClr>
                </a:solidFill>
                <a:latin typeface="Times New Roman"/>
                <a:ea typeface="Times New Roman"/>
                <a:cs typeface="Times New Roman"/>
              </a:rPr>
              <a:t>26.  </a:t>
            </a:r>
            <a:r>
              <a:rPr sz="1200" kern="0" spc="-20" dirty="0">
                <a:solidFill>
                  <a:srgbClr val="000000">
                    <a:alpha val="100000"/>
                  </a:srgbClr>
                </a:solidFill>
                <a:latin typeface="Microsoft YaHei"/>
                <a:ea typeface="Microsoft YaHei"/>
                <a:cs typeface="Microsoft YaHei"/>
              </a:rPr>
              <a:t>银镜反应</a:t>
            </a:r>
            <a:endParaRPr sz="1200" dirty="0">
              <a:latin typeface="Microsoft YaHei"/>
              <a:ea typeface="Microsoft YaHei"/>
              <a:cs typeface="Microsoft YaHei"/>
            </a:endParaRPr>
          </a:p>
          <a:p>
            <a:pPr algn="l" rtl="0" eaLnBrk="0">
              <a:lnSpc>
                <a:spcPct val="113000"/>
              </a:lnSpc>
              <a:tabLst/>
            </a:pPr>
            <a:endParaRPr sz="1000" dirty="0">
              <a:latin typeface="Arial"/>
              <a:ea typeface="Arial"/>
              <a:cs typeface="Arial"/>
            </a:endParaRPr>
          </a:p>
          <a:p>
            <a:pPr algn="l" rtl="0" eaLnBrk="0">
              <a:lnSpc>
                <a:spcPct val="100000"/>
              </a:lnSpc>
              <a:tabLst/>
            </a:pPr>
            <a:endParaRPr sz="300" dirty="0">
              <a:latin typeface="Arial"/>
              <a:ea typeface="Arial"/>
              <a:cs typeface="Arial"/>
            </a:endParaRPr>
          </a:p>
          <a:p>
            <a:pPr marL="12700" algn="l" rtl="0" eaLnBrk="0">
              <a:lnSpc>
                <a:spcPts val="1809"/>
              </a:lnSpc>
              <a:spcBef>
                <a:spcPts val="3"/>
              </a:spcBef>
              <a:tabLst/>
            </a:pPr>
            <a:r>
              <a:rPr sz="1200" kern="0" spc="0" dirty="0">
                <a:solidFill>
                  <a:srgbClr val="000000">
                    <a:alpha val="100000"/>
                  </a:srgbClr>
                </a:solidFill>
                <a:latin typeface="Times New Roman"/>
                <a:ea typeface="Times New Roman"/>
                <a:cs typeface="Times New Roman"/>
              </a:rPr>
              <a:t>27.  </a:t>
            </a:r>
            <a:r>
              <a:rPr sz="1200" kern="0" spc="0" dirty="0">
                <a:solidFill>
                  <a:srgbClr val="000000">
                    <a:alpha val="100000"/>
                  </a:srgbClr>
                </a:solidFill>
                <a:latin typeface="Microsoft YaHei"/>
                <a:ea typeface="Microsoft YaHei"/>
                <a:cs typeface="Microsoft YaHei"/>
              </a:rPr>
              <a:t>羧基   </a:t>
            </a:r>
            <a:r>
              <a:rPr sz="1200" kern="0" spc="-10" dirty="0">
                <a:solidFill>
                  <a:srgbClr val="000000">
                    <a:alpha val="100000"/>
                  </a:srgbClr>
                </a:solidFill>
                <a:latin typeface="Microsoft YaHei"/>
                <a:ea typeface="Microsoft YaHei"/>
                <a:cs typeface="Microsoft YaHei"/>
              </a:rPr>
              <a:t>  </a:t>
            </a:r>
            <a:r>
              <a:rPr sz="1200" kern="0" spc="-10" dirty="0">
                <a:solidFill>
                  <a:srgbClr val="000000">
                    <a:alpha val="100000"/>
                  </a:srgbClr>
                </a:solidFill>
                <a:latin typeface="Times New Roman"/>
                <a:ea typeface="Times New Roman"/>
                <a:cs typeface="Times New Roman"/>
              </a:rPr>
              <a:t>28.  </a:t>
            </a:r>
            <a:r>
              <a:rPr sz="1200" kern="0" spc="-10" dirty="0">
                <a:solidFill>
                  <a:srgbClr val="000000">
                    <a:alpha val="100000"/>
                  </a:srgbClr>
                </a:solidFill>
                <a:latin typeface="Microsoft YaHei"/>
                <a:ea typeface="Microsoft YaHei"/>
                <a:cs typeface="Microsoft YaHei"/>
              </a:rPr>
              <a:t>苯酚         </a:t>
            </a:r>
            <a:r>
              <a:rPr sz="1200" kern="0" spc="-10" dirty="0">
                <a:solidFill>
                  <a:srgbClr val="000000">
                    <a:alpha val="100000"/>
                  </a:srgbClr>
                </a:solidFill>
                <a:latin typeface="Times New Roman"/>
                <a:ea typeface="Times New Roman"/>
                <a:cs typeface="Times New Roman"/>
              </a:rPr>
              <a:t>29.  </a:t>
            </a:r>
            <a:r>
              <a:rPr sz="1200" kern="0" spc="-10" dirty="0">
                <a:solidFill>
                  <a:srgbClr val="000000">
                    <a:alpha val="100000"/>
                  </a:srgbClr>
                </a:solidFill>
                <a:latin typeface="Microsoft YaHei"/>
                <a:ea typeface="Microsoft YaHei"/>
                <a:cs typeface="Microsoft YaHei"/>
              </a:rPr>
              <a:t>乙酸乙酯       </a:t>
            </a:r>
            <a:r>
              <a:rPr sz="1200" kern="0" spc="-10" dirty="0">
                <a:solidFill>
                  <a:srgbClr val="000000">
                    <a:alpha val="100000"/>
                  </a:srgbClr>
                </a:solidFill>
                <a:latin typeface="Times New Roman"/>
                <a:ea typeface="Times New Roman"/>
                <a:cs typeface="Times New Roman"/>
              </a:rPr>
              <a:t>30.</a:t>
            </a:r>
            <a:r>
              <a:rPr sz="1200" kern="0" spc="1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Microsoft YaHei"/>
                <a:ea typeface="Microsoft YaHei"/>
                <a:cs typeface="Microsoft YaHei"/>
              </a:rPr>
              <a:t>硝基       </a:t>
            </a:r>
            <a:r>
              <a:rPr sz="1200" kern="0" spc="-10" dirty="0">
                <a:solidFill>
                  <a:srgbClr val="000000">
                    <a:alpha val="100000"/>
                  </a:srgbClr>
                </a:solidFill>
                <a:latin typeface="Times New Roman"/>
                <a:ea typeface="Times New Roman"/>
                <a:cs typeface="Times New Roman"/>
              </a:rPr>
              <a:t>31.</a:t>
            </a:r>
            <a:r>
              <a:rPr sz="1200" kern="0" spc="5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Microsoft YaHei"/>
                <a:ea typeface="Microsoft YaHei"/>
                <a:cs typeface="Microsoft YaHei"/>
              </a:rPr>
              <a:t>酸性       </a:t>
            </a:r>
            <a:r>
              <a:rPr sz="1200" kern="0" spc="-10" dirty="0">
                <a:solidFill>
                  <a:srgbClr val="000000">
                    <a:alpha val="100000"/>
                  </a:srgbClr>
                </a:solidFill>
                <a:latin typeface="Times New Roman"/>
                <a:ea typeface="Times New Roman"/>
                <a:cs typeface="Times New Roman"/>
              </a:rPr>
              <a:t>32.</a:t>
            </a:r>
            <a:r>
              <a:rPr sz="1200" kern="0" spc="5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Microsoft YaHei"/>
                <a:ea typeface="Microsoft YaHei"/>
                <a:cs typeface="Microsoft YaHei"/>
              </a:rPr>
              <a:t>酯化</a:t>
            </a:r>
            <a:endParaRPr sz="1200" dirty="0">
              <a:latin typeface="Microsoft YaHei"/>
              <a:ea typeface="Microsoft YaHei"/>
              <a:cs typeface="Microsoft YaHei"/>
            </a:endParaRPr>
          </a:p>
        </p:txBody>
      </p:sp>
      <p:sp>
        <p:nvSpPr>
          <p:cNvPr id="1172" name="rect 1172"/>
          <p:cNvSpPr/>
          <p:nvPr/>
        </p:nvSpPr>
        <p:spPr>
          <a:xfrm>
            <a:off x="2348027" y="5119700"/>
            <a:ext cx="2575814" cy="198424"/>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1174" name="textbox 1174"/>
          <p:cNvSpPr/>
          <p:nvPr/>
        </p:nvSpPr>
        <p:spPr>
          <a:xfrm>
            <a:off x="2340661" y="4832883"/>
            <a:ext cx="2595245" cy="487044"/>
          </a:xfrm>
          <a:prstGeom prst="rect">
            <a:avLst/>
          </a:prstGeom>
          <a:noFill/>
          <a:ln w="0" cap="flat">
            <a:noFill/>
            <a:prstDash val="solid"/>
            <a:miter lim="0"/>
          </a:ln>
        </p:spPr>
        <p:txBody>
          <a:bodyPr vert="horz" wrap="square" lIns="0" tIns="0" rIns="0" bIns="0"/>
          <a:lstStyle/>
          <a:p>
            <a:pPr algn="l" rtl="0" eaLnBrk="0">
              <a:lnSpc>
                <a:spcPct val="87436"/>
              </a:lnSpc>
              <a:tabLst/>
            </a:pPr>
            <a:endParaRPr sz="100" dirty="0">
              <a:latin typeface="Arial"/>
              <a:ea typeface="Arial"/>
              <a:cs typeface="Arial"/>
            </a:endParaRPr>
          </a:p>
          <a:p>
            <a:pPr marL="13334" algn="l" rtl="0" eaLnBrk="0">
              <a:lnSpc>
                <a:spcPct val="83000"/>
              </a:lnSpc>
              <a:tabLst/>
            </a:pPr>
            <a:r>
              <a:rPr sz="1200" b="1" kern="0" spc="-10" dirty="0">
                <a:solidFill>
                  <a:srgbClr val="000000">
                    <a:alpha val="100000"/>
                  </a:srgbClr>
                </a:solidFill>
                <a:latin typeface="KaiTi"/>
                <a:ea typeface="KaiTi"/>
                <a:cs typeface="KaiTi"/>
              </a:rPr>
              <a:t>二、知识点总结</a:t>
            </a:r>
            <a:endParaRPr sz="1200" dirty="0">
              <a:latin typeface="KaiTi"/>
              <a:ea typeface="KaiTi"/>
              <a:cs typeface="KaiTi"/>
            </a:endParaRPr>
          </a:p>
          <a:p>
            <a:pPr algn="l" rtl="0" eaLnBrk="0">
              <a:lnSpc>
                <a:spcPct val="105000"/>
              </a:lnSpc>
              <a:tabLst/>
            </a:pPr>
            <a:endParaRPr sz="900" dirty="0">
              <a:latin typeface="Arial"/>
              <a:ea typeface="Arial"/>
              <a:cs typeface="Arial"/>
            </a:endParaRPr>
          </a:p>
          <a:p>
            <a:pPr marL="12700" algn="l" rtl="0" eaLnBrk="0">
              <a:lnSpc>
                <a:spcPct val="90000"/>
              </a:lnSpc>
              <a:tabLst/>
            </a:pPr>
            <a:r>
              <a:rPr sz="1200" b="1" kern="0" spc="0" dirty="0">
                <a:solidFill>
                  <a:srgbClr val="000000">
                    <a:alpha val="100000"/>
                  </a:srgbClr>
                </a:solidFill>
                <a:latin typeface="KaiTi"/>
                <a:ea typeface="KaiTi"/>
                <a:cs typeface="KaiTi"/>
              </a:rPr>
              <a:t>知识点有机部分</a:t>
            </a:r>
            <a:r>
              <a:rPr sz="1200" b="1" kern="0" spc="0" dirty="0">
                <a:solidFill>
                  <a:srgbClr val="000000">
                    <a:alpha val="100000"/>
                  </a:srgbClr>
                </a:solidFill>
                <a:latin typeface="Times New Roman"/>
                <a:ea typeface="Times New Roman"/>
                <a:cs typeface="Times New Roman"/>
              </a:rPr>
              <a:t>-1</a:t>
            </a:r>
            <a:r>
              <a:rPr sz="1200" b="1" kern="0" spc="0" dirty="0">
                <a:solidFill>
                  <a:srgbClr val="000000">
                    <a:alpha val="100000"/>
                  </a:srgbClr>
                </a:solidFill>
                <a:latin typeface="KaiTi"/>
                <a:ea typeface="KaiTi"/>
                <a:cs typeface="KaiTi"/>
              </a:rPr>
              <a:t>：有机</a:t>
            </a:r>
            <a:r>
              <a:rPr sz="1200" b="1" kern="0" spc="-10" dirty="0">
                <a:solidFill>
                  <a:srgbClr val="000000">
                    <a:alpha val="100000"/>
                  </a:srgbClr>
                </a:solidFill>
                <a:latin typeface="KaiTi"/>
                <a:ea typeface="KaiTi"/>
                <a:cs typeface="KaiTi"/>
              </a:rPr>
              <a:t>化合物的分类</a:t>
            </a:r>
            <a:endParaRPr sz="1200" dirty="0">
              <a:latin typeface="KaiTi"/>
              <a:ea typeface="KaiTi"/>
              <a:cs typeface="KaiTi"/>
            </a:endParaRPr>
          </a:p>
        </p:txBody>
      </p:sp>
      <p:pic>
        <p:nvPicPr>
          <p:cNvPr id="1176" name="picture 1176"/>
          <p:cNvPicPr>
            <a:picLocks noChangeAspect="1"/>
          </p:cNvPicPr>
          <p:nvPr/>
        </p:nvPicPr>
        <p:blipFill>
          <a:blip r:embed="rId2"/>
          <a:stretch>
            <a:fillRect/>
          </a:stretch>
        </p:blipFill>
        <p:spPr>
          <a:xfrm rot="21600000">
            <a:off x="4938649" y="7655687"/>
            <a:ext cx="636270" cy="548639"/>
          </a:xfrm>
          <a:prstGeom prst="rect">
            <a:avLst/>
          </a:prstGeom>
        </p:spPr>
      </p:pic>
      <p:pic>
        <p:nvPicPr>
          <p:cNvPr id="1178" name="picture 1178"/>
          <p:cNvPicPr>
            <a:picLocks noChangeAspect="1"/>
          </p:cNvPicPr>
          <p:nvPr/>
        </p:nvPicPr>
        <p:blipFill>
          <a:blip r:embed="rId3"/>
          <a:stretch>
            <a:fillRect/>
          </a:stretch>
        </p:blipFill>
        <p:spPr>
          <a:xfrm rot="21600000">
            <a:off x="4918329" y="9109152"/>
            <a:ext cx="742505" cy="453377"/>
          </a:xfrm>
          <a:prstGeom prst="rect">
            <a:avLst/>
          </a:prstGeom>
        </p:spPr>
      </p:pic>
      <p:sp>
        <p:nvSpPr>
          <p:cNvPr id="1180" name="textbox 1180"/>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pic>
        <p:nvPicPr>
          <p:cNvPr id="1182" name="picture 1182"/>
          <p:cNvPicPr>
            <a:picLocks noChangeAspect="1"/>
          </p:cNvPicPr>
          <p:nvPr/>
        </p:nvPicPr>
        <p:blipFill>
          <a:blip r:embed="rId4"/>
          <a:stretch>
            <a:fillRect/>
          </a:stretch>
        </p:blipFill>
        <p:spPr>
          <a:xfrm rot="21600000">
            <a:off x="4982464" y="6440297"/>
            <a:ext cx="548640" cy="365759"/>
          </a:xfrm>
          <a:prstGeom prst="rect">
            <a:avLst/>
          </a:prstGeom>
        </p:spPr>
      </p:pic>
      <p:grpSp>
        <p:nvGrpSpPr>
          <p:cNvPr id="10" name="group 10"/>
          <p:cNvGrpSpPr/>
          <p:nvPr/>
        </p:nvGrpSpPr>
        <p:grpSpPr>
          <a:xfrm rot="21600000">
            <a:off x="7146674" y="8691965"/>
            <a:ext cx="593944" cy="284249"/>
            <a:chOff x="0" y="0"/>
            <a:chExt cx="593944" cy="284249"/>
          </a:xfrm>
        </p:grpSpPr>
        <p:sp>
          <p:nvSpPr>
            <p:cNvPr id="1184" name="path 1184"/>
            <p:cNvSpPr/>
            <p:nvPr/>
          </p:nvSpPr>
          <p:spPr>
            <a:xfrm>
              <a:off x="0" y="0"/>
              <a:ext cx="327418" cy="284249"/>
            </a:xfrm>
            <a:custGeom>
              <a:avLst/>
              <a:gdLst/>
              <a:ahLst/>
              <a:cxnLst/>
              <a:rect l="0" t="0" r="0" b="0"/>
              <a:pathLst>
                <a:path w="515" h="447">
                  <a:moveTo>
                    <a:pt x="132" y="440"/>
                  </a:moveTo>
                  <a:lnTo>
                    <a:pt x="383" y="440"/>
                  </a:lnTo>
                  <a:moveTo>
                    <a:pt x="153" y="404"/>
                  </a:moveTo>
                  <a:lnTo>
                    <a:pt x="362" y="404"/>
                  </a:lnTo>
                  <a:moveTo>
                    <a:pt x="383" y="440"/>
                  </a:moveTo>
                  <a:lnTo>
                    <a:pt x="508" y="223"/>
                  </a:lnTo>
                  <a:moveTo>
                    <a:pt x="508" y="223"/>
                  </a:moveTo>
                  <a:lnTo>
                    <a:pt x="383" y="6"/>
                  </a:lnTo>
                  <a:moveTo>
                    <a:pt x="466" y="223"/>
                  </a:moveTo>
                  <a:lnTo>
                    <a:pt x="362" y="43"/>
                  </a:lnTo>
                  <a:moveTo>
                    <a:pt x="383" y="6"/>
                  </a:moveTo>
                  <a:lnTo>
                    <a:pt x="132" y="6"/>
                  </a:lnTo>
                  <a:moveTo>
                    <a:pt x="132" y="6"/>
                  </a:moveTo>
                  <a:lnTo>
                    <a:pt x="6" y="223"/>
                  </a:lnTo>
                  <a:moveTo>
                    <a:pt x="153" y="43"/>
                  </a:moveTo>
                  <a:lnTo>
                    <a:pt x="48" y="223"/>
                  </a:lnTo>
                  <a:moveTo>
                    <a:pt x="6" y="223"/>
                  </a:moveTo>
                  <a:lnTo>
                    <a:pt x="132" y="440"/>
                  </a:lnTo>
                </a:path>
              </a:pathLst>
            </a:custGeom>
            <a:noFill/>
            <a:ln w="8826" cap="rnd">
              <a:solidFill>
                <a:srgbClr val="000000"/>
              </a:solidFill>
              <a:prstDash val="solid"/>
              <a:miter lim="1000000"/>
            </a:ln>
          </p:spPr>
          <p:txBody>
            <a:bodyPr rtlCol="0"/>
            <a:lstStyle/>
            <a:p>
              <a:pPr algn="ctr"/>
              <a:endParaRPr lang="zh-CN" altLang="en-US"/>
            </a:p>
          </p:txBody>
        </p:sp>
        <p:sp>
          <p:nvSpPr>
            <p:cNvPr id="1186" name="path 1186"/>
            <p:cNvSpPr/>
            <p:nvPr/>
          </p:nvSpPr>
          <p:spPr>
            <a:xfrm>
              <a:off x="444434" y="105001"/>
              <a:ext cx="149509" cy="79279"/>
            </a:xfrm>
            <a:custGeom>
              <a:avLst/>
              <a:gdLst/>
              <a:ahLst/>
              <a:cxnLst/>
              <a:rect l="0" t="0" r="0" b="0"/>
              <a:pathLst>
                <a:path w="235" h="124">
                  <a:moveTo>
                    <a:pt x="0" y="64"/>
                  </a:moveTo>
                  <a:cubicBezTo>
                    <a:pt x="0" y="44"/>
                    <a:pt x="5" y="28"/>
                    <a:pt x="16" y="16"/>
                  </a:cubicBezTo>
                  <a:cubicBezTo>
                    <a:pt x="26" y="5"/>
                    <a:pt x="40" y="0"/>
                    <a:pt x="57" y="0"/>
                  </a:cubicBezTo>
                  <a:cubicBezTo>
                    <a:pt x="69" y="0"/>
                    <a:pt x="79" y="2"/>
                    <a:pt x="88" y="7"/>
                  </a:cubicBezTo>
                  <a:cubicBezTo>
                    <a:pt x="97" y="13"/>
                    <a:pt x="103" y="20"/>
                    <a:pt x="108" y="30"/>
                  </a:cubicBezTo>
                  <a:cubicBezTo>
                    <a:pt x="113" y="39"/>
                    <a:pt x="115" y="50"/>
                    <a:pt x="115" y="62"/>
                  </a:cubicBezTo>
                  <a:cubicBezTo>
                    <a:pt x="115" y="74"/>
                    <a:pt x="113" y="85"/>
                    <a:pt x="108" y="95"/>
                  </a:cubicBezTo>
                  <a:cubicBezTo>
                    <a:pt x="103" y="105"/>
                    <a:pt x="96" y="112"/>
                    <a:pt x="87" y="117"/>
                  </a:cubicBezTo>
                  <a:cubicBezTo>
                    <a:pt x="78" y="122"/>
                    <a:pt x="68" y="124"/>
                    <a:pt x="57" y="124"/>
                  </a:cubicBezTo>
                  <a:cubicBezTo>
                    <a:pt x="46" y="124"/>
                    <a:pt x="36" y="122"/>
                    <a:pt x="27" y="116"/>
                  </a:cubicBezTo>
                  <a:cubicBezTo>
                    <a:pt x="18" y="111"/>
                    <a:pt x="11" y="103"/>
                    <a:pt x="6" y="94"/>
                  </a:cubicBezTo>
                  <a:cubicBezTo>
                    <a:pt x="2" y="84"/>
                    <a:pt x="0" y="74"/>
                    <a:pt x="0" y="64"/>
                  </a:cubicBezTo>
                  <a:moveTo>
                    <a:pt x="16" y="64"/>
                  </a:moveTo>
                  <a:cubicBezTo>
                    <a:pt x="16" y="78"/>
                    <a:pt x="20" y="90"/>
                    <a:pt x="28" y="98"/>
                  </a:cubicBezTo>
                  <a:cubicBezTo>
                    <a:pt x="36" y="107"/>
                    <a:pt x="45" y="111"/>
                    <a:pt x="57" y="111"/>
                  </a:cubicBezTo>
                  <a:cubicBezTo>
                    <a:pt x="69" y="111"/>
                    <a:pt x="79" y="106"/>
                    <a:pt x="87" y="98"/>
                  </a:cubicBezTo>
                  <a:cubicBezTo>
                    <a:pt x="95" y="90"/>
                    <a:pt x="99" y="78"/>
                    <a:pt x="99" y="62"/>
                  </a:cubicBezTo>
                  <a:cubicBezTo>
                    <a:pt x="99" y="52"/>
                    <a:pt x="97" y="44"/>
                    <a:pt x="94" y="36"/>
                  </a:cubicBezTo>
                  <a:cubicBezTo>
                    <a:pt x="90" y="29"/>
                    <a:pt x="85" y="23"/>
                    <a:pt x="79" y="19"/>
                  </a:cubicBezTo>
                  <a:cubicBezTo>
                    <a:pt x="73" y="15"/>
                    <a:pt x="65" y="13"/>
                    <a:pt x="57" y="13"/>
                  </a:cubicBezTo>
                  <a:cubicBezTo>
                    <a:pt x="46" y="13"/>
                    <a:pt x="36" y="17"/>
                    <a:pt x="28" y="25"/>
                  </a:cubicBezTo>
                  <a:cubicBezTo>
                    <a:pt x="20" y="33"/>
                    <a:pt x="16" y="46"/>
                    <a:pt x="16" y="64"/>
                  </a:cubicBezTo>
                  <a:moveTo>
                    <a:pt x="140" y="122"/>
                  </a:moveTo>
                  <a:lnTo>
                    <a:pt x="140" y="2"/>
                  </a:lnTo>
                  <a:lnTo>
                    <a:pt x="156" y="2"/>
                  </a:lnTo>
                  <a:lnTo>
                    <a:pt x="156" y="51"/>
                  </a:lnTo>
                  <a:lnTo>
                    <a:pt x="219" y="51"/>
                  </a:lnTo>
                  <a:lnTo>
                    <a:pt x="219" y="2"/>
                  </a:lnTo>
                  <a:lnTo>
                    <a:pt x="235" y="2"/>
                  </a:lnTo>
                  <a:lnTo>
                    <a:pt x="235" y="122"/>
                  </a:lnTo>
                  <a:lnTo>
                    <a:pt x="219" y="122"/>
                  </a:lnTo>
                  <a:lnTo>
                    <a:pt x="219" y="65"/>
                  </a:lnTo>
                  <a:lnTo>
                    <a:pt x="156" y="65"/>
                  </a:lnTo>
                  <a:lnTo>
                    <a:pt x="156" y="122"/>
                  </a:lnTo>
                  <a:lnTo>
                    <a:pt x="140" y="122"/>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1188" name="path 1188"/>
            <p:cNvSpPr/>
            <p:nvPr/>
          </p:nvSpPr>
          <p:spPr>
            <a:xfrm>
              <a:off x="318584" y="137715"/>
              <a:ext cx="112221" cy="8819"/>
            </a:xfrm>
            <a:custGeom>
              <a:avLst/>
              <a:gdLst/>
              <a:ahLst/>
              <a:cxnLst/>
              <a:rect l="0" t="0" r="0" b="0"/>
              <a:pathLst>
                <a:path w="176" h="13">
                  <a:moveTo>
                    <a:pt x="6" y="6"/>
                  </a:moveTo>
                  <a:lnTo>
                    <a:pt x="169" y="6"/>
                  </a:lnTo>
                </a:path>
              </a:pathLst>
            </a:custGeom>
            <a:noFill/>
            <a:ln w="8826" cap="rnd">
              <a:solidFill>
                <a:srgbClr val="000000"/>
              </a:solidFill>
              <a:prstDash val="solid"/>
              <a:miter lim="1000000"/>
            </a:ln>
          </p:spPr>
          <p:txBody>
            <a:bodyPr rtlCol="0"/>
            <a:lstStyle/>
            <a:p>
              <a:pPr algn="ctr"/>
              <a:endParaRPr lang="zh-CN" altLang="en-US"/>
            </a:p>
          </p:txBody>
        </p:sp>
      </p:grpSp>
      <p:sp>
        <p:nvSpPr>
          <p:cNvPr id="1190" name="path 1190"/>
          <p:cNvSpPr/>
          <p:nvPr/>
        </p:nvSpPr>
        <p:spPr>
          <a:xfrm>
            <a:off x="7278069" y="7278865"/>
            <a:ext cx="341348" cy="298232"/>
          </a:xfrm>
          <a:custGeom>
            <a:avLst/>
            <a:gdLst/>
            <a:ahLst/>
            <a:cxnLst/>
            <a:rect l="0" t="0" r="0" b="0"/>
            <a:pathLst>
              <a:path w="537" h="469">
                <a:moveTo>
                  <a:pt x="137" y="462"/>
                </a:moveTo>
                <a:lnTo>
                  <a:pt x="399" y="462"/>
                </a:lnTo>
                <a:moveTo>
                  <a:pt x="158" y="426"/>
                </a:moveTo>
                <a:lnTo>
                  <a:pt x="379" y="426"/>
                </a:lnTo>
                <a:moveTo>
                  <a:pt x="399" y="462"/>
                </a:moveTo>
                <a:lnTo>
                  <a:pt x="530" y="234"/>
                </a:lnTo>
                <a:moveTo>
                  <a:pt x="530" y="234"/>
                </a:moveTo>
                <a:lnTo>
                  <a:pt x="399" y="6"/>
                </a:lnTo>
                <a:moveTo>
                  <a:pt x="489" y="234"/>
                </a:moveTo>
                <a:lnTo>
                  <a:pt x="379" y="42"/>
                </a:lnTo>
                <a:moveTo>
                  <a:pt x="399" y="6"/>
                </a:moveTo>
                <a:lnTo>
                  <a:pt x="137" y="6"/>
                </a:lnTo>
                <a:moveTo>
                  <a:pt x="137" y="6"/>
                </a:moveTo>
                <a:lnTo>
                  <a:pt x="6" y="234"/>
                </a:lnTo>
                <a:moveTo>
                  <a:pt x="158" y="42"/>
                </a:moveTo>
                <a:lnTo>
                  <a:pt x="48" y="234"/>
                </a:lnTo>
                <a:moveTo>
                  <a:pt x="6" y="234"/>
                </a:moveTo>
                <a:lnTo>
                  <a:pt x="137" y="462"/>
                </a:lnTo>
              </a:path>
            </a:pathLst>
          </a:custGeom>
          <a:noFill/>
          <a:ln w="8745" cap="rnd">
            <a:solidFill>
              <a:srgbClr val="000000"/>
            </a:solidFill>
            <a:prstDash val="solid"/>
            <a:miter lim="1000000"/>
          </a:ln>
        </p:spPr>
        <p:txBody>
          <a:bodyPr rtlCol="0"/>
          <a:lstStyle/>
          <a:p>
            <a:pPr algn="ctr"/>
            <a:endParaRPr lang="zh-CN" altLang="en-US"/>
          </a:p>
        </p:txBody>
      </p:sp>
      <p:sp>
        <p:nvSpPr>
          <p:cNvPr id="1192" name="path 1192"/>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1194" name="textbox 1194"/>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20" dirty="0">
                <a:solidFill>
                  <a:srgbClr val="000000">
                    <a:alpha val="100000"/>
                  </a:srgbClr>
                </a:solidFill>
                <a:latin typeface="Times New Roman"/>
                <a:ea typeface="Times New Roman"/>
                <a:cs typeface="Times New Roman"/>
              </a:rPr>
              <a:t>-</a:t>
            </a:r>
            <a:r>
              <a:rPr sz="900" kern="0" spc="3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43</a:t>
            </a:r>
            <a:r>
              <a:rPr sz="900" kern="0" spc="4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196" name="table 1196"/>
          <p:cNvGraphicFramePr>
            <a:graphicFrameLocks noGrp="1"/>
          </p:cNvGraphicFramePr>
          <p:nvPr/>
        </p:nvGraphicFramePr>
        <p:xfrm>
          <a:off x="2348027" y="4526915"/>
          <a:ext cx="5944235" cy="4958080"/>
        </p:xfrm>
        <a:graphic>
          <a:graphicData uri="http://schemas.openxmlformats.org/drawingml/2006/table">
            <a:tbl>
              <a:tblPr/>
              <a:tblGrid>
                <a:gridCol w="449579"/>
                <a:gridCol w="1261745"/>
                <a:gridCol w="4232910"/>
              </a:tblGrid>
              <a:tr h="422275">
                <a:tc>
                  <a:txBody>
                    <a:bodyPr/>
                    <a:lstStyle/>
                    <a:p>
                      <a:pPr algn="l" rtl="0" eaLnBrk="0">
                        <a:lnSpc>
                          <a:spcPct val="111000"/>
                        </a:lnSpc>
                        <a:tabLst/>
                      </a:pPr>
                      <a:endParaRPr sz="800" dirty="0">
                        <a:latin typeface="Arial"/>
                        <a:ea typeface="Arial"/>
                        <a:cs typeface="Arial"/>
                      </a:endParaRPr>
                    </a:p>
                    <a:p>
                      <a:pPr algn="l" rtl="0" eaLnBrk="0">
                        <a:lnSpc>
                          <a:spcPct val="6452"/>
                        </a:lnSpc>
                        <a:tabLst/>
                      </a:pPr>
                      <a:endParaRPr sz="100" dirty="0">
                        <a:latin typeface="Arial"/>
                        <a:ea typeface="Arial"/>
                        <a:cs typeface="Arial"/>
                      </a:endParaRPr>
                    </a:p>
                    <a:p>
                      <a:pPr marL="80645" algn="l" rtl="0" eaLnBrk="0">
                        <a:lnSpc>
                          <a:spcPct val="84000"/>
                        </a:lnSpc>
                        <a:tabLst/>
                      </a:pPr>
                      <a:r>
                        <a:rPr sz="1200" b="1" kern="0" spc="-30" dirty="0">
                          <a:solidFill>
                            <a:srgbClr val="000000">
                              <a:alpha val="100000"/>
                            </a:srgbClr>
                          </a:solidFill>
                          <a:latin typeface="KaiTi"/>
                          <a:ea typeface="KaiTi"/>
                          <a:cs typeface="KaiTi"/>
                        </a:rPr>
                        <a:t>物质</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1000"/>
                        </a:lnSpc>
                        <a:tabLst/>
                      </a:pPr>
                      <a:endParaRPr sz="800" dirty="0">
                        <a:latin typeface="Arial"/>
                        <a:ea typeface="Arial"/>
                        <a:cs typeface="Arial"/>
                      </a:endParaRPr>
                    </a:p>
                    <a:p>
                      <a:pPr algn="l" rtl="0" eaLnBrk="0">
                        <a:lnSpc>
                          <a:spcPct val="6452"/>
                        </a:lnSpc>
                        <a:tabLst/>
                      </a:pPr>
                      <a:endParaRPr sz="100" dirty="0">
                        <a:latin typeface="Arial"/>
                        <a:ea typeface="Arial"/>
                        <a:cs typeface="Arial"/>
                      </a:endParaRPr>
                    </a:p>
                    <a:p>
                      <a:pPr marL="331470" algn="l" rtl="0" eaLnBrk="0">
                        <a:lnSpc>
                          <a:spcPct val="84000"/>
                        </a:lnSpc>
                        <a:tabLst/>
                      </a:pPr>
                      <a:r>
                        <a:rPr sz="1200" b="1" kern="0" spc="-20" dirty="0">
                          <a:solidFill>
                            <a:srgbClr val="000000">
                              <a:alpha val="100000"/>
                            </a:srgbClr>
                          </a:solidFill>
                          <a:latin typeface="KaiTi"/>
                          <a:ea typeface="KaiTi"/>
                          <a:cs typeface="KaiTi"/>
                        </a:rPr>
                        <a:t>结构通式</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1000"/>
                        </a:lnSpc>
                        <a:tabLst/>
                      </a:pPr>
                      <a:endParaRPr sz="800" dirty="0">
                        <a:latin typeface="Arial"/>
                        <a:ea typeface="Arial"/>
                        <a:cs typeface="Arial"/>
                      </a:endParaRPr>
                    </a:p>
                    <a:p>
                      <a:pPr algn="l" rtl="0" eaLnBrk="0">
                        <a:lnSpc>
                          <a:spcPct val="6452"/>
                        </a:lnSpc>
                        <a:tabLst/>
                      </a:pPr>
                      <a:endParaRPr sz="100" dirty="0">
                        <a:latin typeface="Arial"/>
                        <a:ea typeface="Arial"/>
                        <a:cs typeface="Arial"/>
                      </a:endParaRPr>
                    </a:p>
                    <a:p>
                      <a:pPr marL="1969135" algn="l" rtl="0" eaLnBrk="0">
                        <a:lnSpc>
                          <a:spcPct val="84000"/>
                        </a:lnSpc>
                        <a:tabLst/>
                      </a:pPr>
                      <a:r>
                        <a:rPr sz="1200" b="1" kern="0" spc="-30" dirty="0">
                          <a:solidFill>
                            <a:srgbClr val="000000">
                              <a:alpha val="100000"/>
                            </a:srgbClr>
                          </a:solidFill>
                          <a:latin typeface="KaiTi"/>
                          <a:ea typeface="KaiTi"/>
                          <a:cs typeface="KaiTi"/>
                        </a:rPr>
                        <a:t>性质</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718185">
                <a:tc>
                  <a:txBody>
                    <a:bodyPr/>
                    <a:lstStyle/>
                    <a:p>
                      <a:pPr algn="l" rtl="0" eaLnBrk="0">
                        <a:lnSpc>
                          <a:spcPct val="185000"/>
                        </a:lnSpc>
                        <a:tabLst/>
                      </a:pPr>
                      <a:endParaRPr sz="1000" dirty="0">
                        <a:latin typeface="Arial"/>
                        <a:ea typeface="Arial"/>
                        <a:cs typeface="Arial"/>
                      </a:endParaRPr>
                    </a:p>
                    <a:p>
                      <a:pPr algn="l" rtl="0" eaLnBrk="0">
                        <a:lnSpc>
                          <a:spcPct val="6103"/>
                        </a:lnSpc>
                        <a:tabLst/>
                      </a:pPr>
                      <a:endParaRPr sz="100" dirty="0">
                        <a:latin typeface="Arial"/>
                        <a:ea typeface="Arial"/>
                        <a:cs typeface="Arial"/>
                      </a:endParaRPr>
                    </a:p>
                    <a:p>
                      <a:pPr marL="79375" algn="l" rtl="0" eaLnBrk="0">
                        <a:lnSpc>
                          <a:spcPct val="83000"/>
                        </a:lnSpc>
                        <a:tabLst/>
                      </a:pPr>
                      <a:r>
                        <a:rPr sz="1200" b="1" kern="0" spc="-20" dirty="0">
                          <a:solidFill>
                            <a:srgbClr val="000000">
                              <a:alpha val="100000"/>
                            </a:srgbClr>
                          </a:solidFill>
                          <a:latin typeface="KaiTi"/>
                          <a:ea typeface="KaiTi"/>
                          <a:cs typeface="KaiTi"/>
                        </a:rPr>
                        <a:t>烷烃</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tabLst/>
                      </a:pPr>
                      <a:endParaRPr sz="800" dirty="0">
                        <a:latin typeface="Arial"/>
                        <a:ea typeface="Arial"/>
                        <a:cs typeface="Arial"/>
                      </a:endParaRPr>
                    </a:p>
                    <a:p>
                      <a:pPr algn="l" rtl="0" eaLnBrk="0">
                        <a:lnSpc>
                          <a:spcPct val="6913"/>
                        </a:lnSpc>
                        <a:tabLst/>
                      </a:pPr>
                      <a:endParaRPr sz="100" dirty="0">
                        <a:latin typeface="Arial"/>
                        <a:ea typeface="Arial"/>
                        <a:cs typeface="Arial"/>
                      </a:endParaRPr>
                    </a:p>
                    <a:p>
                      <a:pPr marL="193040" algn="l" rtl="0" eaLnBrk="0">
                        <a:lnSpc>
                          <a:spcPct val="75000"/>
                        </a:lnSpc>
                        <a:tabLst/>
                      </a:pPr>
                      <a:r>
                        <a:rPr sz="1200" b="1" kern="0" spc="-10" dirty="0">
                          <a:solidFill>
                            <a:srgbClr val="000000">
                              <a:alpha val="100000"/>
                            </a:srgbClr>
                          </a:solidFill>
                          <a:latin typeface="Times New Roman"/>
                          <a:ea typeface="Times New Roman"/>
                          <a:cs typeface="Times New Roman"/>
                        </a:rPr>
                        <a:t>C</a:t>
                      </a:r>
                      <a:r>
                        <a:rPr sz="800" b="1" kern="0" spc="-10" dirty="0">
                          <a:solidFill>
                            <a:srgbClr val="000000">
                              <a:alpha val="100000"/>
                            </a:srgbClr>
                          </a:solidFill>
                          <a:latin typeface="Times New Roman"/>
                          <a:ea typeface="Times New Roman"/>
                          <a:cs typeface="Times New Roman"/>
                        </a:rPr>
                        <a:t>n</a:t>
                      </a:r>
                      <a:r>
                        <a:rPr sz="1200" b="1" kern="0" spc="-10" dirty="0">
                          <a:solidFill>
                            <a:srgbClr val="000000">
                              <a:alpha val="100000"/>
                            </a:srgbClr>
                          </a:solidFill>
                          <a:latin typeface="Times New Roman"/>
                          <a:ea typeface="Times New Roman"/>
                          <a:cs typeface="Times New Roman"/>
                        </a:rPr>
                        <a:t>H</a:t>
                      </a:r>
                      <a:r>
                        <a:rPr sz="800" b="1" kern="0" spc="-10" dirty="0">
                          <a:solidFill>
                            <a:srgbClr val="000000">
                              <a:alpha val="100000"/>
                            </a:srgbClr>
                          </a:solidFill>
                          <a:latin typeface="Times New Roman"/>
                          <a:ea typeface="Times New Roman"/>
                          <a:cs typeface="Times New Roman"/>
                        </a:rPr>
                        <a:t>2n+2</a:t>
                      </a:r>
                      <a:r>
                        <a:rPr sz="800" b="1" kern="0" spc="160" dirty="0">
                          <a:solidFill>
                            <a:srgbClr val="000000">
                              <a:alpha val="100000"/>
                            </a:srgbClr>
                          </a:solidFill>
                          <a:latin typeface="Times New Roman"/>
                          <a:ea typeface="Times New Roman"/>
                          <a:cs typeface="Times New Roman"/>
                        </a:rPr>
                        <a:t> </a:t>
                      </a:r>
                      <a:r>
                        <a:rPr sz="1200" b="1" kern="0" spc="-10" dirty="0">
                          <a:solidFill>
                            <a:srgbClr val="000000">
                              <a:alpha val="100000"/>
                            </a:srgbClr>
                          </a:solidFill>
                          <a:latin typeface="Times New Roman"/>
                          <a:ea typeface="Times New Roman"/>
                          <a:cs typeface="Times New Roman"/>
                        </a:rPr>
                        <a:t>(n≥1)</a:t>
                      </a:r>
                      <a:endParaRPr sz="1200" dirty="0">
                        <a:latin typeface="Times New Roman"/>
                        <a:ea typeface="Times New Roman"/>
                        <a:cs typeface="Times New Roman"/>
                      </a:endParaRPr>
                    </a:p>
                    <a:p>
                      <a:pPr algn="l" rtl="0" eaLnBrk="0">
                        <a:lnSpc>
                          <a:spcPct val="109000"/>
                        </a:lnSpc>
                        <a:tabLst/>
                      </a:pPr>
                      <a:endParaRPr sz="1000" dirty="0">
                        <a:latin typeface="Arial"/>
                        <a:ea typeface="Arial"/>
                        <a:cs typeface="Arial"/>
                      </a:endParaRPr>
                    </a:p>
                    <a:p>
                      <a:pPr algn="l" rtl="0" eaLnBrk="0">
                        <a:lnSpc>
                          <a:spcPct val="103000"/>
                        </a:lnSpc>
                        <a:tabLst/>
                      </a:pPr>
                      <a:endParaRPr sz="300" dirty="0">
                        <a:latin typeface="Arial"/>
                        <a:ea typeface="Arial"/>
                        <a:cs typeface="Arial"/>
                      </a:endParaRPr>
                    </a:p>
                    <a:p>
                      <a:pPr marL="503555" algn="l" rtl="0" eaLnBrk="0">
                        <a:lnSpc>
                          <a:spcPct val="75000"/>
                        </a:lnSpc>
                        <a:tabLst/>
                      </a:pPr>
                      <a:r>
                        <a:rPr sz="1200" kern="0" spc="-20" dirty="0">
                          <a:solidFill>
                            <a:srgbClr val="000000">
                              <a:alpha val="100000"/>
                            </a:srgbClr>
                          </a:solidFill>
                          <a:latin typeface="Times New Roman"/>
                          <a:ea typeface="Times New Roman"/>
                          <a:cs typeface="Times New Roman"/>
                        </a:rPr>
                        <a:t>CH</a:t>
                      </a:r>
                      <a:r>
                        <a:rPr sz="1200" kern="0" spc="-20" baseline="-4340" dirty="0">
                          <a:solidFill>
                            <a:srgbClr val="000000">
                              <a:alpha val="100000"/>
                            </a:srgbClr>
                          </a:solidFill>
                          <a:latin typeface="Times New Roman"/>
                          <a:ea typeface="Times New Roman"/>
                          <a:cs typeface="Times New Roman"/>
                        </a:rPr>
                        <a:t>4</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74000"/>
                        </a:lnSpc>
                        <a:tabLst/>
                      </a:pPr>
                      <a:endParaRPr sz="100" dirty="0">
                        <a:latin typeface="Arial"/>
                        <a:ea typeface="Arial"/>
                        <a:cs typeface="Arial"/>
                      </a:endParaRPr>
                    </a:p>
                    <a:p>
                      <a:pPr marL="85090" algn="l" rtl="0" eaLnBrk="0">
                        <a:lnSpc>
                          <a:spcPct val="90000"/>
                        </a:lnSpc>
                        <a:tabLst/>
                      </a:pPr>
                      <a:r>
                        <a:rPr sz="1200" kern="0" spc="-10" dirty="0">
                          <a:solidFill>
                            <a:srgbClr val="000000">
                              <a:alpha val="100000"/>
                            </a:srgbClr>
                          </a:solidFill>
                          <a:latin typeface="Times New Roman"/>
                          <a:ea typeface="Times New Roman"/>
                          <a:cs typeface="Times New Roman"/>
                        </a:rPr>
                        <a:t>1.  </a:t>
                      </a:r>
                      <a:r>
                        <a:rPr sz="1200" b="1" kern="0" spc="-10" dirty="0">
                          <a:solidFill>
                            <a:srgbClr val="000000">
                              <a:alpha val="100000"/>
                            </a:srgbClr>
                          </a:solidFill>
                          <a:latin typeface="KaiTi"/>
                          <a:ea typeface="KaiTi"/>
                          <a:cs typeface="KaiTi"/>
                        </a:rPr>
                        <a:t>燃烧反应</a:t>
                      </a:r>
                      <a:r>
                        <a:rPr sz="1200" kern="0" spc="-10" dirty="0">
                          <a:solidFill>
                            <a:srgbClr val="000000">
                              <a:alpha val="100000"/>
                            </a:srgbClr>
                          </a:solidFill>
                          <a:latin typeface="KaiTi"/>
                          <a:ea typeface="KaiTi"/>
                          <a:cs typeface="KaiTi"/>
                        </a:rPr>
                        <a:t>：和氧气燃烧生成</a:t>
                      </a:r>
                      <a:r>
                        <a:rPr sz="1200" kern="0" spc="-25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CO</a:t>
                      </a:r>
                      <a:r>
                        <a:rPr sz="1200" kern="0" spc="-10" baseline="-4340" dirty="0">
                          <a:solidFill>
                            <a:srgbClr val="000000">
                              <a:alpha val="100000"/>
                            </a:srgbClr>
                          </a:solidFill>
                          <a:latin typeface="Times New Roman"/>
                          <a:ea typeface="Times New Roman"/>
                          <a:cs typeface="Times New Roman"/>
                        </a:rPr>
                        <a:t>2</a:t>
                      </a:r>
                      <a:r>
                        <a:rPr sz="700" kern="0" spc="8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和</a:t>
                      </a:r>
                      <a:r>
                        <a:rPr sz="1200" kern="0" spc="-28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H</a:t>
                      </a:r>
                      <a:r>
                        <a:rPr sz="1200" kern="0" spc="-10" baseline="-4340"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Times New Roman"/>
                          <a:ea typeface="Times New Roman"/>
                          <a:cs typeface="Times New Roman"/>
                        </a:rPr>
                        <a:t>O</a:t>
                      </a:r>
                      <a:endParaRPr sz="1200" dirty="0">
                        <a:latin typeface="Times New Roman"/>
                        <a:ea typeface="Times New Roman"/>
                        <a:cs typeface="Times New Roman"/>
                      </a:endParaRPr>
                    </a:p>
                    <a:p>
                      <a:pPr marL="70485" algn="l" rtl="0" eaLnBrk="0">
                        <a:lnSpc>
                          <a:spcPct val="90000"/>
                        </a:lnSpc>
                        <a:spcBef>
                          <a:spcPts val="578"/>
                        </a:spcBef>
                        <a:tabLst/>
                      </a:pPr>
                      <a:r>
                        <a:rPr sz="1200" kern="0" spc="-20" dirty="0">
                          <a:solidFill>
                            <a:srgbClr val="000000">
                              <a:alpha val="100000"/>
                            </a:srgbClr>
                          </a:solidFill>
                          <a:latin typeface="Times New Roman"/>
                          <a:ea typeface="Times New Roman"/>
                          <a:cs typeface="Times New Roman"/>
                        </a:rPr>
                        <a:t>2.</a:t>
                      </a:r>
                      <a:r>
                        <a:rPr sz="1200" kern="0" spc="60" dirty="0">
                          <a:solidFill>
                            <a:srgbClr val="000000">
                              <a:alpha val="100000"/>
                            </a:srgbClr>
                          </a:solidFill>
                          <a:latin typeface="Times New Roman"/>
                          <a:ea typeface="Times New Roman"/>
                          <a:cs typeface="Times New Roman"/>
                        </a:rPr>
                        <a:t>  </a:t>
                      </a:r>
                      <a:r>
                        <a:rPr sz="1200" b="1" kern="0" spc="-20" dirty="0">
                          <a:solidFill>
                            <a:srgbClr val="000000">
                              <a:alpha val="100000"/>
                            </a:srgbClr>
                          </a:solidFill>
                          <a:latin typeface="KaiTi"/>
                          <a:ea typeface="KaiTi"/>
                          <a:cs typeface="KaiTi"/>
                        </a:rPr>
                        <a:t>受热分解</a:t>
                      </a:r>
                      <a:r>
                        <a:rPr sz="1200" kern="0" spc="-20" dirty="0">
                          <a:solidFill>
                            <a:srgbClr val="000000">
                              <a:alpha val="100000"/>
                            </a:srgbClr>
                          </a:solidFill>
                          <a:latin typeface="KaiTi"/>
                          <a:ea typeface="KaiTi"/>
                          <a:cs typeface="KaiTi"/>
                        </a:rPr>
                        <a:t>：生成</a:t>
                      </a:r>
                      <a:r>
                        <a:rPr sz="1200" kern="0" spc="-19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C </a:t>
                      </a:r>
                      <a:r>
                        <a:rPr sz="1200" kern="0" spc="-20" dirty="0">
                          <a:solidFill>
                            <a:srgbClr val="000000">
                              <a:alpha val="100000"/>
                            </a:srgbClr>
                          </a:solidFill>
                          <a:latin typeface="KaiTi"/>
                          <a:ea typeface="KaiTi"/>
                          <a:cs typeface="KaiTi"/>
                        </a:rPr>
                        <a:t>和</a:t>
                      </a:r>
                      <a:r>
                        <a:rPr sz="1200" kern="0" spc="-28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H</a:t>
                      </a:r>
                      <a:r>
                        <a:rPr sz="1200" kern="0" spc="-30" baseline="-4340" dirty="0">
                          <a:solidFill>
                            <a:srgbClr val="000000">
                              <a:alpha val="100000"/>
                            </a:srgbClr>
                          </a:solidFill>
                          <a:latin typeface="Times New Roman"/>
                          <a:ea typeface="Times New Roman"/>
                          <a:cs typeface="Times New Roman"/>
                        </a:rPr>
                        <a:t>2</a:t>
                      </a:r>
                      <a:endParaRPr sz="1200" baseline="-4340" dirty="0">
                        <a:latin typeface="Times New Roman"/>
                        <a:ea typeface="Times New Roman"/>
                        <a:cs typeface="Times New Roman"/>
                      </a:endParaRPr>
                    </a:p>
                    <a:p>
                      <a:pPr algn="l" rtl="0" eaLnBrk="0">
                        <a:lnSpc>
                          <a:spcPct val="117000"/>
                        </a:lnSpc>
                        <a:tabLst/>
                      </a:pPr>
                      <a:endParaRPr sz="400" dirty="0">
                        <a:latin typeface="Arial"/>
                        <a:ea typeface="Arial"/>
                        <a:cs typeface="Arial"/>
                      </a:endParaRPr>
                    </a:p>
                    <a:p>
                      <a:pPr marL="73660" algn="l" rtl="0" eaLnBrk="0">
                        <a:lnSpc>
                          <a:spcPct val="90000"/>
                        </a:lnSpc>
                        <a:spcBef>
                          <a:spcPts val="3"/>
                        </a:spcBef>
                        <a:tabLst/>
                      </a:pPr>
                      <a:r>
                        <a:rPr sz="1200" kern="0" spc="0" dirty="0">
                          <a:solidFill>
                            <a:srgbClr val="000000">
                              <a:alpha val="100000"/>
                            </a:srgbClr>
                          </a:solidFill>
                          <a:latin typeface="Times New Roman"/>
                          <a:ea typeface="Times New Roman"/>
                          <a:cs typeface="Times New Roman"/>
                        </a:rPr>
                        <a:t>3.  </a:t>
                      </a:r>
                      <a:r>
                        <a:rPr sz="1200" b="1" kern="0" spc="0" dirty="0">
                          <a:solidFill>
                            <a:srgbClr val="000000">
                              <a:alpha val="100000"/>
                            </a:srgbClr>
                          </a:solidFill>
                          <a:latin typeface="KaiTi"/>
                          <a:ea typeface="KaiTi"/>
                          <a:cs typeface="KaiTi"/>
                        </a:rPr>
                        <a:t>取代反应：</a:t>
                      </a:r>
                      <a:r>
                        <a:rPr sz="1200" kern="0" spc="0" dirty="0">
                          <a:solidFill>
                            <a:srgbClr val="000000">
                              <a:alpha val="100000"/>
                            </a:srgbClr>
                          </a:solidFill>
                          <a:latin typeface="KaiTi"/>
                          <a:ea typeface="KaiTi"/>
                          <a:cs typeface="KaiTi"/>
                        </a:rPr>
                        <a:t>和</a:t>
                      </a:r>
                      <a:r>
                        <a:rPr sz="1200" kern="0" spc="-26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Cl</a:t>
                      </a:r>
                      <a:r>
                        <a:rPr sz="1200" kern="0" spc="0" baseline="-4340" dirty="0">
                          <a:solidFill>
                            <a:srgbClr val="000000">
                              <a:alpha val="100000"/>
                            </a:srgbClr>
                          </a:solidFill>
                          <a:latin typeface="Times New Roman"/>
                          <a:ea typeface="Times New Roman"/>
                          <a:cs typeface="Times New Roman"/>
                        </a:rPr>
                        <a:t>2</a:t>
                      </a:r>
                      <a:r>
                        <a:rPr sz="700" kern="0" spc="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反应生成氯代烃</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1191895">
                <a:tc>
                  <a:txBody>
                    <a:bodyPr/>
                    <a:lstStyle/>
                    <a:p>
                      <a:pPr algn="l" rtl="0" eaLnBrk="0">
                        <a:lnSpc>
                          <a:spcPct val="113000"/>
                        </a:lnSpc>
                        <a:tabLst/>
                      </a:pPr>
                      <a:endParaRPr sz="1000" dirty="0">
                        <a:latin typeface="Arial"/>
                        <a:ea typeface="Arial"/>
                        <a:cs typeface="Arial"/>
                      </a:endParaRPr>
                    </a:p>
                    <a:p>
                      <a:pPr algn="l" rtl="0" eaLnBrk="0">
                        <a:lnSpc>
                          <a:spcPct val="114000"/>
                        </a:lnSpc>
                        <a:tabLst/>
                      </a:pPr>
                      <a:endParaRPr sz="1000" dirty="0">
                        <a:latin typeface="Arial"/>
                        <a:ea typeface="Arial"/>
                        <a:cs typeface="Arial"/>
                      </a:endParaRPr>
                    </a:p>
                    <a:p>
                      <a:pPr algn="l" rtl="0" eaLnBrk="0">
                        <a:lnSpc>
                          <a:spcPct val="114000"/>
                        </a:lnSpc>
                        <a:tabLst/>
                      </a:pPr>
                      <a:endParaRPr sz="1000" dirty="0">
                        <a:latin typeface="Arial"/>
                        <a:ea typeface="Arial"/>
                        <a:cs typeface="Arial"/>
                      </a:endParaRPr>
                    </a:p>
                    <a:p>
                      <a:pPr marL="78740" algn="l" rtl="0" eaLnBrk="0">
                        <a:lnSpc>
                          <a:spcPct val="83000"/>
                        </a:lnSpc>
                        <a:spcBef>
                          <a:spcPts val="5"/>
                        </a:spcBef>
                        <a:tabLst/>
                      </a:pPr>
                      <a:r>
                        <a:rPr sz="1200" b="1" kern="0" spc="-20" dirty="0">
                          <a:solidFill>
                            <a:srgbClr val="000000">
                              <a:alpha val="100000"/>
                            </a:srgbClr>
                          </a:solidFill>
                          <a:latin typeface="KaiTi"/>
                          <a:ea typeface="KaiTi"/>
                          <a:cs typeface="KaiTi"/>
                        </a:rPr>
                        <a:t>烯烃</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22000"/>
                        </a:lnSpc>
                        <a:tabLst/>
                      </a:pPr>
                      <a:endParaRPr sz="1000" dirty="0">
                        <a:latin typeface="Arial"/>
                        <a:ea typeface="Arial"/>
                        <a:cs typeface="Arial"/>
                      </a:endParaRPr>
                    </a:p>
                    <a:p>
                      <a:pPr algn="l" rtl="0" eaLnBrk="0">
                        <a:lnSpc>
                          <a:spcPct val="122000"/>
                        </a:lnSpc>
                        <a:tabLst/>
                      </a:pPr>
                      <a:endParaRPr sz="1000" dirty="0">
                        <a:latin typeface="Arial"/>
                        <a:ea typeface="Arial"/>
                        <a:cs typeface="Arial"/>
                      </a:endParaRPr>
                    </a:p>
                    <a:p>
                      <a:pPr algn="l" rtl="0" eaLnBrk="0">
                        <a:lnSpc>
                          <a:spcPct val="6229"/>
                        </a:lnSpc>
                        <a:tabLst/>
                      </a:pPr>
                      <a:endParaRPr sz="100" dirty="0">
                        <a:latin typeface="Arial"/>
                        <a:ea typeface="Arial"/>
                        <a:cs typeface="Arial"/>
                      </a:endParaRPr>
                    </a:p>
                    <a:p>
                      <a:pPr marL="246380" algn="l" rtl="0" eaLnBrk="0">
                        <a:lnSpc>
                          <a:spcPct val="75000"/>
                        </a:lnSpc>
                        <a:tabLst/>
                      </a:pPr>
                      <a:r>
                        <a:rPr sz="1200" b="1" kern="0" spc="-10" dirty="0">
                          <a:solidFill>
                            <a:srgbClr val="000000">
                              <a:alpha val="100000"/>
                            </a:srgbClr>
                          </a:solidFill>
                          <a:latin typeface="Times New Roman"/>
                          <a:ea typeface="Times New Roman"/>
                          <a:cs typeface="Times New Roman"/>
                        </a:rPr>
                        <a:t>C</a:t>
                      </a:r>
                      <a:r>
                        <a:rPr sz="800" b="1" kern="0" spc="-10" dirty="0">
                          <a:solidFill>
                            <a:srgbClr val="000000">
                              <a:alpha val="100000"/>
                            </a:srgbClr>
                          </a:solidFill>
                          <a:latin typeface="Times New Roman"/>
                          <a:ea typeface="Times New Roman"/>
                          <a:cs typeface="Times New Roman"/>
                        </a:rPr>
                        <a:t>n</a:t>
                      </a:r>
                      <a:r>
                        <a:rPr sz="1200" b="1" kern="0" spc="-10" dirty="0">
                          <a:solidFill>
                            <a:srgbClr val="000000">
                              <a:alpha val="100000"/>
                            </a:srgbClr>
                          </a:solidFill>
                          <a:latin typeface="Times New Roman"/>
                          <a:ea typeface="Times New Roman"/>
                          <a:cs typeface="Times New Roman"/>
                        </a:rPr>
                        <a:t>H</a:t>
                      </a:r>
                      <a:r>
                        <a:rPr sz="800" b="1" kern="0" spc="-10" dirty="0">
                          <a:solidFill>
                            <a:srgbClr val="000000">
                              <a:alpha val="100000"/>
                            </a:srgbClr>
                          </a:solidFill>
                          <a:latin typeface="Times New Roman"/>
                          <a:ea typeface="Times New Roman"/>
                          <a:cs typeface="Times New Roman"/>
                        </a:rPr>
                        <a:t>2n</a:t>
                      </a:r>
                      <a:r>
                        <a:rPr sz="800" b="1" kern="0" spc="140" dirty="0">
                          <a:solidFill>
                            <a:srgbClr val="000000">
                              <a:alpha val="100000"/>
                            </a:srgbClr>
                          </a:solidFill>
                          <a:latin typeface="Times New Roman"/>
                          <a:ea typeface="Times New Roman"/>
                          <a:cs typeface="Times New Roman"/>
                        </a:rPr>
                        <a:t> </a:t>
                      </a:r>
                      <a:r>
                        <a:rPr sz="1200" b="1" kern="0" spc="-10" dirty="0">
                          <a:solidFill>
                            <a:srgbClr val="000000">
                              <a:alpha val="100000"/>
                            </a:srgbClr>
                          </a:solidFill>
                          <a:latin typeface="Times New Roman"/>
                          <a:ea typeface="Times New Roman"/>
                          <a:cs typeface="Times New Roman"/>
                        </a:rPr>
                        <a:t>(n≥2</a:t>
                      </a:r>
                      <a:r>
                        <a:rPr sz="1200" b="1" kern="0" spc="-20" dirty="0">
                          <a:solidFill>
                            <a:srgbClr val="000000">
                              <a:alpha val="100000"/>
                            </a:srgbClr>
                          </a:solidFill>
                          <a:latin typeface="Times New Roman"/>
                          <a:ea typeface="Times New Roman"/>
                          <a:cs typeface="Times New Roman"/>
                        </a:rPr>
                        <a:t>)</a:t>
                      </a:r>
                      <a:endParaRPr sz="1200" dirty="0">
                        <a:latin typeface="Times New Roman"/>
                        <a:ea typeface="Times New Roman"/>
                        <a:cs typeface="Times New Roman"/>
                      </a:endParaRPr>
                    </a:p>
                    <a:p>
                      <a:pPr algn="l" rtl="0" eaLnBrk="0">
                        <a:lnSpc>
                          <a:spcPct val="109000"/>
                        </a:lnSpc>
                        <a:tabLst/>
                      </a:pPr>
                      <a:endParaRPr sz="1000" dirty="0">
                        <a:latin typeface="Arial"/>
                        <a:ea typeface="Arial"/>
                        <a:cs typeface="Arial"/>
                      </a:endParaRPr>
                    </a:p>
                    <a:p>
                      <a:pPr algn="l" rtl="0" eaLnBrk="0">
                        <a:lnSpc>
                          <a:spcPct val="102000"/>
                        </a:lnSpc>
                        <a:tabLst/>
                      </a:pPr>
                      <a:endParaRPr sz="300" dirty="0">
                        <a:latin typeface="Arial"/>
                        <a:ea typeface="Arial"/>
                        <a:cs typeface="Arial"/>
                      </a:endParaRPr>
                    </a:p>
                    <a:p>
                      <a:pPr marL="329565" algn="l" rtl="0" eaLnBrk="0">
                        <a:lnSpc>
                          <a:spcPct val="75000"/>
                        </a:lnSpc>
                        <a:spcBef>
                          <a:spcPts val="2"/>
                        </a:spcBef>
                        <a:tabLst/>
                      </a:pPr>
                      <a:r>
                        <a:rPr sz="1200" kern="0" spc="-10" dirty="0">
                          <a:solidFill>
                            <a:srgbClr val="000000">
                              <a:alpha val="100000"/>
                            </a:srgbClr>
                          </a:solidFill>
                          <a:latin typeface="Times New Roman"/>
                          <a:ea typeface="Times New Roman"/>
                          <a:cs typeface="Times New Roman"/>
                        </a:rPr>
                        <a:t>CH</a:t>
                      </a:r>
                      <a:r>
                        <a:rPr sz="1200" kern="0" spc="-10" baseline="-4340"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Times New Roman"/>
                          <a:ea typeface="Times New Roman"/>
                          <a:cs typeface="Times New Roman"/>
                        </a:rPr>
                        <a:t>=CH</a:t>
                      </a:r>
                      <a:r>
                        <a:rPr sz="1200" kern="0" spc="-10" baseline="-4340" dirty="0">
                          <a:solidFill>
                            <a:srgbClr val="000000">
                              <a:alpha val="100000"/>
                            </a:srgbClr>
                          </a:solidFill>
                          <a:latin typeface="Times New Roman"/>
                          <a:ea typeface="Times New Roman"/>
                          <a:cs typeface="Times New Roman"/>
                        </a:rPr>
                        <a:t>2</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64000"/>
                        </a:lnSpc>
                        <a:tabLst/>
                      </a:pPr>
                      <a:endParaRPr sz="100" dirty="0">
                        <a:latin typeface="Arial"/>
                        <a:ea typeface="Arial"/>
                        <a:cs typeface="Arial"/>
                      </a:endParaRPr>
                    </a:p>
                    <a:p>
                      <a:pPr marL="85090" algn="l" rtl="0" eaLnBrk="0">
                        <a:lnSpc>
                          <a:spcPct val="90000"/>
                        </a:lnSpc>
                        <a:spcBef>
                          <a:spcPts val="1"/>
                        </a:spcBef>
                        <a:tabLst/>
                      </a:pPr>
                      <a:r>
                        <a:rPr sz="1200" kern="0" spc="0" dirty="0">
                          <a:solidFill>
                            <a:srgbClr val="000000">
                              <a:alpha val="100000"/>
                            </a:srgbClr>
                          </a:solidFill>
                          <a:latin typeface="Times New Roman"/>
                          <a:ea typeface="Times New Roman"/>
                          <a:cs typeface="Times New Roman"/>
                        </a:rPr>
                        <a:t>1.  </a:t>
                      </a:r>
                      <a:r>
                        <a:rPr sz="1200" b="1" kern="0" spc="0" dirty="0">
                          <a:solidFill>
                            <a:srgbClr val="000000">
                              <a:alpha val="100000"/>
                            </a:srgbClr>
                          </a:solidFill>
                          <a:latin typeface="KaiTi"/>
                          <a:ea typeface="KaiTi"/>
                          <a:cs typeface="KaiTi"/>
                        </a:rPr>
                        <a:t>实验室制法：</a:t>
                      </a:r>
                      <a:r>
                        <a:rPr sz="1200" kern="0" spc="-10" dirty="0">
                          <a:solidFill>
                            <a:srgbClr val="000000">
                              <a:alpha val="100000"/>
                            </a:srgbClr>
                          </a:solidFill>
                          <a:latin typeface="KaiTi"/>
                          <a:ea typeface="KaiTi"/>
                          <a:cs typeface="KaiTi"/>
                        </a:rPr>
                        <a:t>加热乙醇，浓硫酸起催化剂和脱水剂</a:t>
                      </a:r>
                      <a:endParaRPr sz="1200" dirty="0">
                        <a:latin typeface="KaiTi"/>
                        <a:ea typeface="KaiTi"/>
                        <a:cs typeface="KaiTi"/>
                      </a:endParaRPr>
                    </a:p>
                    <a:p>
                      <a:pPr marL="70485" algn="l" rtl="0" eaLnBrk="0">
                        <a:lnSpc>
                          <a:spcPct val="90000"/>
                        </a:lnSpc>
                        <a:spcBef>
                          <a:spcPts val="576"/>
                        </a:spcBef>
                        <a:tabLst/>
                      </a:pPr>
                      <a:r>
                        <a:rPr sz="1200" kern="0" spc="-80" dirty="0">
                          <a:solidFill>
                            <a:srgbClr val="000000">
                              <a:alpha val="100000"/>
                            </a:srgbClr>
                          </a:solidFill>
                          <a:latin typeface="Times New Roman"/>
                          <a:ea typeface="Times New Roman"/>
                          <a:cs typeface="Times New Roman"/>
                        </a:rPr>
                        <a:t>2.</a:t>
                      </a:r>
                      <a:r>
                        <a:rPr sz="1200" kern="0" spc="50" dirty="0">
                          <a:solidFill>
                            <a:srgbClr val="000000">
                              <a:alpha val="100000"/>
                            </a:srgbClr>
                          </a:solidFill>
                          <a:latin typeface="Times New Roman"/>
                          <a:ea typeface="Times New Roman"/>
                          <a:cs typeface="Times New Roman"/>
                        </a:rPr>
                        <a:t>  </a:t>
                      </a:r>
                      <a:r>
                        <a:rPr sz="1200" b="1" kern="0" spc="-80" dirty="0">
                          <a:solidFill>
                            <a:srgbClr val="000000">
                              <a:alpha val="100000"/>
                            </a:srgbClr>
                          </a:solidFill>
                          <a:latin typeface="KaiTi"/>
                          <a:ea typeface="KaiTi"/>
                          <a:cs typeface="KaiTi"/>
                        </a:rPr>
                        <a:t>氧化反应：</a:t>
                      </a:r>
                      <a:endParaRPr sz="1200" dirty="0">
                        <a:latin typeface="KaiTi"/>
                        <a:ea typeface="KaiTi"/>
                        <a:cs typeface="KaiTi"/>
                      </a:endParaRPr>
                    </a:p>
                    <a:p>
                      <a:pPr marL="73660" algn="l" rtl="0" eaLnBrk="0">
                        <a:lnSpc>
                          <a:spcPct val="90000"/>
                        </a:lnSpc>
                        <a:spcBef>
                          <a:spcPts val="575"/>
                        </a:spcBef>
                        <a:tabLst/>
                      </a:pPr>
                      <a:r>
                        <a:rPr sz="1200" kern="0" spc="-10" dirty="0">
                          <a:solidFill>
                            <a:srgbClr val="000000">
                              <a:alpha val="100000"/>
                            </a:srgbClr>
                          </a:solidFill>
                          <a:latin typeface="Times New Roman"/>
                          <a:ea typeface="Times New Roman"/>
                          <a:cs typeface="Times New Roman"/>
                        </a:rPr>
                        <a:t>(1)  </a:t>
                      </a:r>
                      <a:r>
                        <a:rPr sz="1200" kern="0" spc="-10" dirty="0">
                          <a:solidFill>
                            <a:srgbClr val="000000">
                              <a:alpha val="100000"/>
                            </a:srgbClr>
                          </a:solidFill>
                          <a:latin typeface="KaiTi"/>
                          <a:ea typeface="KaiTi"/>
                          <a:cs typeface="KaiTi"/>
                        </a:rPr>
                        <a:t>和氧气燃烧生成</a:t>
                      </a:r>
                      <a:r>
                        <a:rPr sz="1200" kern="0" spc="-21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CO</a:t>
                      </a:r>
                      <a:r>
                        <a:rPr sz="1200" kern="0" spc="-10" baseline="-4340" dirty="0">
                          <a:solidFill>
                            <a:srgbClr val="000000">
                              <a:alpha val="100000"/>
                            </a:srgbClr>
                          </a:solidFill>
                          <a:latin typeface="Times New Roman"/>
                          <a:ea typeface="Times New Roman"/>
                          <a:cs typeface="Times New Roman"/>
                        </a:rPr>
                        <a:t>2</a:t>
                      </a:r>
                      <a:r>
                        <a:rPr sz="700" kern="0" spc="7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和</a:t>
                      </a:r>
                      <a:r>
                        <a:rPr sz="1200" kern="0" spc="-28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H</a:t>
                      </a:r>
                      <a:r>
                        <a:rPr sz="1200" kern="0" spc="-10" baseline="-4340"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Times New Roman"/>
                          <a:ea typeface="Times New Roman"/>
                          <a:cs typeface="Times New Roman"/>
                        </a:rPr>
                        <a:t>O</a:t>
                      </a:r>
                      <a:endParaRPr sz="1200" dirty="0">
                        <a:latin typeface="Times New Roman"/>
                        <a:ea typeface="Times New Roman"/>
                        <a:cs typeface="Times New Roman"/>
                      </a:endParaRPr>
                    </a:p>
                    <a:p>
                      <a:pPr marL="73660" algn="l" rtl="0" eaLnBrk="0">
                        <a:lnSpc>
                          <a:spcPct val="90000"/>
                        </a:lnSpc>
                        <a:spcBef>
                          <a:spcPts val="566"/>
                        </a:spcBef>
                        <a:tabLst/>
                      </a:pPr>
                      <a:r>
                        <a:rPr sz="1200" kern="0" spc="-10" dirty="0">
                          <a:solidFill>
                            <a:srgbClr val="000000">
                              <a:alpha val="100000"/>
                            </a:srgbClr>
                          </a:solidFill>
                          <a:latin typeface="Times New Roman"/>
                          <a:ea typeface="Times New Roman"/>
                          <a:cs typeface="Times New Roman"/>
                        </a:rPr>
                        <a:t>(2)  </a:t>
                      </a:r>
                      <a:r>
                        <a:rPr sz="1200" kern="0" spc="-10" dirty="0">
                          <a:solidFill>
                            <a:srgbClr val="000000">
                              <a:alpha val="100000"/>
                            </a:srgbClr>
                          </a:solidFill>
                          <a:latin typeface="KaiTi"/>
                          <a:ea typeface="KaiTi"/>
                          <a:cs typeface="KaiTi"/>
                        </a:rPr>
                        <a:t>使高锰酸钾紫色褪去</a:t>
                      </a:r>
                      <a:endParaRPr sz="1200" dirty="0">
                        <a:latin typeface="KaiTi"/>
                        <a:ea typeface="KaiTi"/>
                        <a:cs typeface="KaiTi"/>
                      </a:endParaRPr>
                    </a:p>
                    <a:p>
                      <a:pPr algn="l" rtl="0" eaLnBrk="0">
                        <a:lnSpc>
                          <a:spcPct val="120000"/>
                        </a:lnSpc>
                        <a:tabLst/>
                      </a:pPr>
                      <a:endParaRPr sz="400" dirty="0">
                        <a:latin typeface="Arial"/>
                        <a:ea typeface="Arial"/>
                        <a:cs typeface="Arial"/>
                      </a:endParaRPr>
                    </a:p>
                    <a:p>
                      <a:pPr marL="73660" algn="l" rtl="0" eaLnBrk="0">
                        <a:lnSpc>
                          <a:spcPct val="90000"/>
                        </a:lnSpc>
                        <a:tabLst/>
                      </a:pPr>
                      <a:r>
                        <a:rPr sz="1200" kern="0" spc="0" dirty="0">
                          <a:solidFill>
                            <a:srgbClr val="000000">
                              <a:alpha val="100000"/>
                            </a:srgbClr>
                          </a:solidFill>
                          <a:latin typeface="Times New Roman"/>
                          <a:ea typeface="Times New Roman"/>
                          <a:cs typeface="Times New Roman"/>
                        </a:rPr>
                        <a:t>3.  </a:t>
                      </a:r>
                      <a:r>
                        <a:rPr sz="1200" b="1" kern="0" spc="0" dirty="0">
                          <a:solidFill>
                            <a:srgbClr val="000000">
                              <a:alpha val="100000"/>
                            </a:srgbClr>
                          </a:solidFill>
                          <a:latin typeface="KaiTi"/>
                          <a:ea typeface="KaiTi"/>
                          <a:cs typeface="KaiTi"/>
                        </a:rPr>
                        <a:t>加成反应：</a:t>
                      </a:r>
                      <a:r>
                        <a:rPr sz="1200" kern="0" spc="0" dirty="0">
                          <a:solidFill>
                            <a:srgbClr val="000000">
                              <a:alpha val="100000"/>
                            </a:srgbClr>
                          </a:solidFill>
                          <a:latin typeface="KaiTi"/>
                          <a:ea typeface="KaiTi"/>
                          <a:cs typeface="KaiTi"/>
                        </a:rPr>
                        <a:t>和溴、水、氢气、卤</a:t>
                      </a:r>
                      <a:r>
                        <a:rPr sz="1200" kern="0" spc="-10" dirty="0">
                          <a:solidFill>
                            <a:srgbClr val="000000">
                              <a:alpha val="100000"/>
                            </a:srgbClr>
                          </a:solidFill>
                          <a:latin typeface="KaiTi"/>
                          <a:ea typeface="KaiTi"/>
                          <a:cs typeface="KaiTi"/>
                        </a:rPr>
                        <a:t>化氢、氯气加成</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1193165">
                <a:tc>
                  <a:txBody>
                    <a:bodyPr/>
                    <a:lstStyle/>
                    <a:p>
                      <a:pPr algn="l" rtl="0" eaLnBrk="0">
                        <a:lnSpc>
                          <a:spcPct val="113000"/>
                        </a:lnSpc>
                        <a:tabLst/>
                      </a:pPr>
                      <a:endParaRPr sz="1000" dirty="0">
                        <a:latin typeface="Arial"/>
                        <a:ea typeface="Arial"/>
                        <a:cs typeface="Arial"/>
                      </a:endParaRPr>
                    </a:p>
                    <a:p>
                      <a:pPr algn="l" rtl="0" eaLnBrk="0">
                        <a:lnSpc>
                          <a:spcPct val="114000"/>
                        </a:lnSpc>
                        <a:tabLst/>
                      </a:pPr>
                      <a:endParaRPr sz="1000" dirty="0">
                        <a:latin typeface="Arial"/>
                        <a:ea typeface="Arial"/>
                        <a:cs typeface="Arial"/>
                      </a:endParaRPr>
                    </a:p>
                    <a:p>
                      <a:pPr algn="l" rtl="0" eaLnBrk="0">
                        <a:lnSpc>
                          <a:spcPct val="114000"/>
                        </a:lnSpc>
                        <a:tabLst/>
                      </a:pPr>
                      <a:endParaRPr sz="1000" dirty="0">
                        <a:latin typeface="Arial"/>
                        <a:ea typeface="Arial"/>
                        <a:cs typeface="Arial"/>
                      </a:endParaRPr>
                    </a:p>
                    <a:p>
                      <a:pPr marL="78740" algn="l" rtl="0" eaLnBrk="0">
                        <a:lnSpc>
                          <a:spcPct val="83000"/>
                        </a:lnSpc>
                        <a:spcBef>
                          <a:spcPts val="7"/>
                        </a:spcBef>
                        <a:tabLst/>
                      </a:pPr>
                      <a:r>
                        <a:rPr sz="1200" b="1" kern="0" spc="-20" dirty="0">
                          <a:solidFill>
                            <a:srgbClr val="000000">
                              <a:alpha val="100000"/>
                            </a:srgbClr>
                          </a:solidFill>
                          <a:latin typeface="KaiTi"/>
                          <a:ea typeface="KaiTi"/>
                          <a:cs typeface="KaiTi"/>
                        </a:rPr>
                        <a:t>炔烃</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22000"/>
                        </a:lnSpc>
                        <a:tabLst/>
                      </a:pPr>
                      <a:endParaRPr sz="1000" dirty="0">
                        <a:latin typeface="Arial"/>
                        <a:ea typeface="Arial"/>
                        <a:cs typeface="Arial"/>
                      </a:endParaRPr>
                    </a:p>
                    <a:p>
                      <a:pPr algn="l" rtl="0" eaLnBrk="0">
                        <a:lnSpc>
                          <a:spcPct val="122000"/>
                        </a:lnSpc>
                        <a:tabLst/>
                      </a:pPr>
                      <a:endParaRPr sz="1000" dirty="0">
                        <a:latin typeface="Arial"/>
                        <a:ea typeface="Arial"/>
                        <a:cs typeface="Arial"/>
                      </a:endParaRPr>
                    </a:p>
                    <a:p>
                      <a:pPr marL="205105" algn="l" rtl="0" eaLnBrk="0">
                        <a:lnSpc>
                          <a:spcPct val="75000"/>
                        </a:lnSpc>
                        <a:spcBef>
                          <a:spcPts val="6"/>
                        </a:spcBef>
                        <a:tabLst/>
                      </a:pPr>
                      <a:r>
                        <a:rPr sz="1200" b="1" kern="0" spc="-10" dirty="0">
                          <a:solidFill>
                            <a:srgbClr val="000000">
                              <a:alpha val="100000"/>
                            </a:srgbClr>
                          </a:solidFill>
                          <a:latin typeface="Times New Roman"/>
                          <a:ea typeface="Times New Roman"/>
                          <a:cs typeface="Times New Roman"/>
                        </a:rPr>
                        <a:t>C</a:t>
                      </a:r>
                      <a:r>
                        <a:rPr sz="800" b="1" kern="0" spc="-10" dirty="0">
                          <a:solidFill>
                            <a:srgbClr val="000000">
                              <a:alpha val="100000"/>
                            </a:srgbClr>
                          </a:solidFill>
                          <a:latin typeface="Times New Roman"/>
                          <a:ea typeface="Times New Roman"/>
                          <a:cs typeface="Times New Roman"/>
                        </a:rPr>
                        <a:t>n</a:t>
                      </a:r>
                      <a:r>
                        <a:rPr sz="1200" b="1" kern="0" spc="-10" dirty="0">
                          <a:solidFill>
                            <a:srgbClr val="000000">
                              <a:alpha val="100000"/>
                            </a:srgbClr>
                          </a:solidFill>
                          <a:latin typeface="Times New Roman"/>
                          <a:ea typeface="Times New Roman"/>
                          <a:cs typeface="Times New Roman"/>
                        </a:rPr>
                        <a:t>H</a:t>
                      </a:r>
                      <a:r>
                        <a:rPr sz="800" b="1" kern="0" spc="-10" dirty="0">
                          <a:solidFill>
                            <a:srgbClr val="000000">
                              <a:alpha val="100000"/>
                            </a:srgbClr>
                          </a:solidFill>
                          <a:latin typeface="Times New Roman"/>
                          <a:ea typeface="Times New Roman"/>
                          <a:cs typeface="Times New Roman"/>
                        </a:rPr>
                        <a:t>2n-2</a:t>
                      </a:r>
                      <a:r>
                        <a:rPr sz="800" b="1" kern="0" spc="160" dirty="0">
                          <a:solidFill>
                            <a:srgbClr val="000000">
                              <a:alpha val="100000"/>
                            </a:srgbClr>
                          </a:solidFill>
                          <a:latin typeface="Times New Roman"/>
                          <a:ea typeface="Times New Roman"/>
                          <a:cs typeface="Times New Roman"/>
                        </a:rPr>
                        <a:t> </a:t>
                      </a:r>
                      <a:r>
                        <a:rPr sz="1200" b="1" kern="0" spc="-10" dirty="0">
                          <a:solidFill>
                            <a:srgbClr val="000000">
                              <a:alpha val="100000"/>
                            </a:srgbClr>
                          </a:solidFill>
                          <a:latin typeface="Times New Roman"/>
                          <a:ea typeface="Times New Roman"/>
                          <a:cs typeface="Times New Roman"/>
                        </a:rPr>
                        <a:t>(n≥2)</a:t>
                      </a:r>
                      <a:endParaRPr sz="1200" dirty="0">
                        <a:latin typeface="Times New Roman"/>
                        <a:ea typeface="Times New Roman"/>
                        <a:cs typeface="Times New Roman"/>
                      </a:endParaRPr>
                    </a:p>
                    <a:p>
                      <a:pPr algn="l" rtl="0" eaLnBrk="0">
                        <a:lnSpc>
                          <a:spcPct val="108000"/>
                        </a:lnSpc>
                        <a:tabLst/>
                      </a:pPr>
                      <a:endParaRPr sz="1000" dirty="0">
                        <a:latin typeface="Arial"/>
                        <a:ea typeface="Arial"/>
                        <a:cs typeface="Arial"/>
                      </a:endParaRPr>
                    </a:p>
                    <a:p>
                      <a:pPr algn="l" rtl="0" eaLnBrk="0">
                        <a:lnSpc>
                          <a:spcPct val="102000"/>
                        </a:lnSpc>
                        <a:tabLst/>
                      </a:pPr>
                      <a:endParaRPr sz="300" dirty="0">
                        <a:latin typeface="Arial"/>
                        <a:ea typeface="Arial"/>
                        <a:cs typeface="Arial"/>
                      </a:endParaRPr>
                    </a:p>
                    <a:p>
                      <a:pPr marL="329565" algn="l" rtl="0" eaLnBrk="0">
                        <a:lnSpc>
                          <a:spcPct val="76000"/>
                        </a:lnSpc>
                        <a:spcBef>
                          <a:spcPts val="2"/>
                        </a:spcBef>
                        <a:tabLst/>
                      </a:pPr>
                      <a:r>
                        <a:rPr sz="1200" kern="0" spc="-10" dirty="0">
                          <a:solidFill>
                            <a:srgbClr val="000000">
                              <a:alpha val="100000"/>
                            </a:srgbClr>
                          </a:solidFill>
                          <a:latin typeface="Times New Roman"/>
                          <a:ea typeface="Times New Roman"/>
                          <a:cs typeface="Times New Roman"/>
                        </a:rPr>
                        <a:t>CH</a:t>
                      </a:r>
                      <a:r>
                        <a:rPr sz="1200" kern="0" spc="-10" baseline="-4340"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Times New Roman"/>
                          <a:ea typeface="Times New Roman"/>
                          <a:cs typeface="Times New Roman"/>
                        </a:rPr>
                        <a:t>≡CH</a:t>
                      </a:r>
                      <a:r>
                        <a:rPr sz="1200" kern="0" spc="-10" baseline="-4340" dirty="0">
                          <a:solidFill>
                            <a:srgbClr val="000000">
                              <a:alpha val="100000"/>
                            </a:srgbClr>
                          </a:solidFill>
                          <a:latin typeface="Times New Roman"/>
                          <a:ea typeface="Times New Roman"/>
                          <a:cs typeface="Times New Roman"/>
                        </a:rPr>
                        <a:t>2</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72000"/>
                        </a:lnSpc>
                        <a:tabLst/>
                      </a:pPr>
                      <a:endParaRPr sz="100" dirty="0">
                        <a:latin typeface="Arial"/>
                        <a:ea typeface="Arial"/>
                        <a:cs typeface="Arial"/>
                      </a:endParaRPr>
                    </a:p>
                    <a:p>
                      <a:pPr marL="85090" algn="l" rtl="0" eaLnBrk="0">
                        <a:lnSpc>
                          <a:spcPct val="90000"/>
                        </a:lnSpc>
                        <a:tabLst/>
                      </a:pPr>
                      <a:r>
                        <a:rPr sz="1200" kern="0" spc="0" dirty="0">
                          <a:solidFill>
                            <a:srgbClr val="000000">
                              <a:alpha val="100000"/>
                            </a:srgbClr>
                          </a:solidFill>
                          <a:latin typeface="Times New Roman"/>
                          <a:ea typeface="Times New Roman"/>
                          <a:cs typeface="Times New Roman"/>
                        </a:rPr>
                        <a:t>1.  </a:t>
                      </a:r>
                      <a:r>
                        <a:rPr sz="1200" b="1" kern="0" spc="0" dirty="0">
                          <a:solidFill>
                            <a:srgbClr val="000000">
                              <a:alpha val="100000"/>
                            </a:srgbClr>
                          </a:solidFill>
                          <a:latin typeface="KaiTi"/>
                          <a:ea typeface="KaiTi"/>
                          <a:cs typeface="KaiTi"/>
                        </a:rPr>
                        <a:t>实验室制法：</a:t>
                      </a:r>
                      <a:r>
                        <a:rPr sz="1200" kern="0" spc="0" dirty="0">
                          <a:solidFill>
                            <a:srgbClr val="000000">
                              <a:alpha val="100000"/>
                            </a:srgbClr>
                          </a:solidFill>
                          <a:latin typeface="KaiTi"/>
                          <a:ea typeface="KaiTi"/>
                          <a:cs typeface="KaiTi"/>
                        </a:rPr>
                        <a:t>电石</a:t>
                      </a:r>
                      <a:r>
                        <a:rPr sz="1200" kern="0" spc="-10" dirty="0">
                          <a:solidFill>
                            <a:srgbClr val="000000">
                              <a:alpha val="100000"/>
                            </a:srgbClr>
                          </a:solidFill>
                          <a:latin typeface="Times New Roman"/>
                          <a:ea typeface="Times New Roman"/>
                          <a:cs typeface="Times New Roman"/>
                        </a:rPr>
                        <a:t>(CaC</a:t>
                      </a:r>
                      <a:r>
                        <a:rPr sz="1200" kern="0" spc="-10" baseline="-4340"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KaiTi"/>
                          <a:ea typeface="KaiTi"/>
                          <a:cs typeface="KaiTi"/>
                        </a:rPr>
                        <a:t>和水</a:t>
                      </a:r>
                      <a:r>
                        <a:rPr sz="1200" kern="0" spc="-10" dirty="0">
                          <a:solidFill>
                            <a:srgbClr val="000000">
                              <a:alpha val="100000"/>
                            </a:srgbClr>
                          </a:solidFill>
                          <a:latin typeface="Times New Roman"/>
                          <a:ea typeface="Times New Roman"/>
                          <a:cs typeface="Times New Roman"/>
                        </a:rPr>
                        <a:t>(H</a:t>
                      </a:r>
                      <a:r>
                        <a:rPr sz="1200" kern="0" spc="-10" baseline="-4340"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Times New Roman"/>
                          <a:ea typeface="Times New Roman"/>
                          <a:cs typeface="Times New Roman"/>
                        </a:rPr>
                        <a:t>O)</a:t>
                      </a:r>
                      <a:endParaRPr sz="1200" dirty="0">
                        <a:latin typeface="Times New Roman"/>
                        <a:ea typeface="Times New Roman"/>
                        <a:cs typeface="Times New Roman"/>
                      </a:endParaRPr>
                    </a:p>
                    <a:p>
                      <a:pPr marL="70485" algn="l" rtl="0" eaLnBrk="0">
                        <a:lnSpc>
                          <a:spcPct val="90000"/>
                        </a:lnSpc>
                        <a:spcBef>
                          <a:spcPts val="566"/>
                        </a:spcBef>
                        <a:tabLst/>
                      </a:pPr>
                      <a:r>
                        <a:rPr sz="1200" kern="0" spc="-80" dirty="0">
                          <a:solidFill>
                            <a:srgbClr val="000000">
                              <a:alpha val="100000"/>
                            </a:srgbClr>
                          </a:solidFill>
                          <a:latin typeface="Times New Roman"/>
                          <a:ea typeface="Times New Roman"/>
                          <a:cs typeface="Times New Roman"/>
                        </a:rPr>
                        <a:t>2.</a:t>
                      </a:r>
                      <a:r>
                        <a:rPr sz="1200" kern="0" spc="50" dirty="0">
                          <a:solidFill>
                            <a:srgbClr val="000000">
                              <a:alpha val="100000"/>
                            </a:srgbClr>
                          </a:solidFill>
                          <a:latin typeface="Times New Roman"/>
                          <a:ea typeface="Times New Roman"/>
                          <a:cs typeface="Times New Roman"/>
                        </a:rPr>
                        <a:t>  </a:t>
                      </a:r>
                      <a:r>
                        <a:rPr sz="1200" b="1" kern="0" spc="-80" dirty="0">
                          <a:solidFill>
                            <a:srgbClr val="000000">
                              <a:alpha val="100000"/>
                            </a:srgbClr>
                          </a:solidFill>
                          <a:latin typeface="KaiTi"/>
                          <a:ea typeface="KaiTi"/>
                          <a:cs typeface="KaiTi"/>
                        </a:rPr>
                        <a:t>氧化反应：</a:t>
                      </a:r>
                      <a:endParaRPr sz="1200" dirty="0">
                        <a:latin typeface="KaiTi"/>
                        <a:ea typeface="KaiTi"/>
                        <a:cs typeface="KaiTi"/>
                      </a:endParaRPr>
                    </a:p>
                    <a:p>
                      <a:pPr marL="73660" algn="l" rtl="0" eaLnBrk="0">
                        <a:lnSpc>
                          <a:spcPct val="90000"/>
                        </a:lnSpc>
                        <a:spcBef>
                          <a:spcPts val="590"/>
                        </a:spcBef>
                        <a:tabLst/>
                      </a:pPr>
                      <a:r>
                        <a:rPr sz="1200" kern="0" spc="-10" dirty="0">
                          <a:solidFill>
                            <a:srgbClr val="000000">
                              <a:alpha val="100000"/>
                            </a:srgbClr>
                          </a:solidFill>
                          <a:latin typeface="Times New Roman"/>
                          <a:ea typeface="Times New Roman"/>
                          <a:cs typeface="Times New Roman"/>
                        </a:rPr>
                        <a:t>(1)  </a:t>
                      </a:r>
                      <a:r>
                        <a:rPr sz="1200" kern="0" spc="-10" dirty="0">
                          <a:solidFill>
                            <a:srgbClr val="000000">
                              <a:alpha val="100000"/>
                            </a:srgbClr>
                          </a:solidFill>
                          <a:latin typeface="KaiTi"/>
                          <a:ea typeface="KaiTi"/>
                          <a:cs typeface="KaiTi"/>
                        </a:rPr>
                        <a:t>和氧气燃烧生成</a:t>
                      </a:r>
                      <a:r>
                        <a:rPr sz="1200" kern="0" spc="-21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CO</a:t>
                      </a:r>
                      <a:r>
                        <a:rPr sz="1200" kern="0" spc="-10" baseline="-4340" dirty="0">
                          <a:solidFill>
                            <a:srgbClr val="000000">
                              <a:alpha val="100000"/>
                            </a:srgbClr>
                          </a:solidFill>
                          <a:latin typeface="Times New Roman"/>
                          <a:ea typeface="Times New Roman"/>
                          <a:cs typeface="Times New Roman"/>
                        </a:rPr>
                        <a:t>2</a:t>
                      </a:r>
                      <a:r>
                        <a:rPr sz="700" kern="0" spc="7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和</a:t>
                      </a:r>
                      <a:r>
                        <a:rPr sz="1200" kern="0" spc="-28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H</a:t>
                      </a:r>
                      <a:r>
                        <a:rPr sz="1200" kern="0" spc="-10" baseline="-4340"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Times New Roman"/>
                          <a:ea typeface="Times New Roman"/>
                          <a:cs typeface="Times New Roman"/>
                        </a:rPr>
                        <a:t>O</a:t>
                      </a:r>
                      <a:endParaRPr sz="1200" dirty="0">
                        <a:latin typeface="Times New Roman"/>
                        <a:ea typeface="Times New Roman"/>
                        <a:cs typeface="Times New Roman"/>
                      </a:endParaRPr>
                    </a:p>
                    <a:p>
                      <a:pPr marL="73660" algn="l" rtl="0" eaLnBrk="0">
                        <a:lnSpc>
                          <a:spcPct val="90000"/>
                        </a:lnSpc>
                        <a:spcBef>
                          <a:spcPts val="554"/>
                        </a:spcBef>
                        <a:tabLst/>
                      </a:pPr>
                      <a:r>
                        <a:rPr sz="1200" kern="0" spc="-10" dirty="0">
                          <a:solidFill>
                            <a:srgbClr val="000000">
                              <a:alpha val="100000"/>
                            </a:srgbClr>
                          </a:solidFill>
                          <a:latin typeface="Times New Roman"/>
                          <a:ea typeface="Times New Roman"/>
                          <a:cs typeface="Times New Roman"/>
                        </a:rPr>
                        <a:t>(2)  </a:t>
                      </a:r>
                      <a:r>
                        <a:rPr sz="1200" kern="0" spc="-10" dirty="0">
                          <a:solidFill>
                            <a:srgbClr val="000000">
                              <a:alpha val="100000"/>
                            </a:srgbClr>
                          </a:solidFill>
                          <a:latin typeface="KaiTi"/>
                          <a:ea typeface="KaiTi"/>
                          <a:cs typeface="KaiTi"/>
                        </a:rPr>
                        <a:t>使高锰酸钾紫色褪去</a:t>
                      </a:r>
                      <a:endParaRPr sz="1200" dirty="0">
                        <a:latin typeface="KaiTi"/>
                        <a:ea typeface="KaiTi"/>
                        <a:cs typeface="KaiTi"/>
                      </a:endParaRPr>
                    </a:p>
                    <a:p>
                      <a:pPr algn="l" rtl="0" eaLnBrk="0">
                        <a:lnSpc>
                          <a:spcPct val="120000"/>
                        </a:lnSpc>
                        <a:tabLst/>
                      </a:pPr>
                      <a:endParaRPr sz="400" dirty="0">
                        <a:latin typeface="Arial"/>
                        <a:ea typeface="Arial"/>
                        <a:cs typeface="Arial"/>
                      </a:endParaRPr>
                    </a:p>
                    <a:p>
                      <a:pPr marL="73660" algn="l" rtl="0" eaLnBrk="0">
                        <a:lnSpc>
                          <a:spcPct val="90000"/>
                        </a:lnSpc>
                        <a:tabLst/>
                      </a:pPr>
                      <a:r>
                        <a:rPr sz="1200" kern="0" spc="0" dirty="0">
                          <a:solidFill>
                            <a:srgbClr val="000000">
                              <a:alpha val="100000"/>
                            </a:srgbClr>
                          </a:solidFill>
                          <a:latin typeface="Times New Roman"/>
                          <a:ea typeface="Times New Roman"/>
                          <a:cs typeface="Times New Roman"/>
                        </a:rPr>
                        <a:t>3.  </a:t>
                      </a:r>
                      <a:r>
                        <a:rPr sz="1200" b="1" kern="0" spc="0" dirty="0">
                          <a:solidFill>
                            <a:srgbClr val="000000">
                              <a:alpha val="100000"/>
                            </a:srgbClr>
                          </a:solidFill>
                          <a:latin typeface="KaiTi"/>
                          <a:ea typeface="KaiTi"/>
                          <a:cs typeface="KaiTi"/>
                        </a:rPr>
                        <a:t>加成反应：</a:t>
                      </a:r>
                      <a:r>
                        <a:rPr sz="1200" kern="0" spc="0" dirty="0">
                          <a:solidFill>
                            <a:srgbClr val="000000">
                              <a:alpha val="100000"/>
                            </a:srgbClr>
                          </a:solidFill>
                          <a:latin typeface="KaiTi"/>
                          <a:ea typeface="KaiTi"/>
                          <a:cs typeface="KaiTi"/>
                        </a:rPr>
                        <a:t>和溴、氢</a:t>
                      </a:r>
                      <a:r>
                        <a:rPr sz="1200" kern="0" spc="-10" dirty="0">
                          <a:solidFill>
                            <a:srgbClr val="000000">
                              <a:alpha val="100000"/>
                            </a:srgbClr>
                          </a:solidFill>
                          <a:latin typeface="KaiTi"/>
                          <a:ea typeface="KaiTi"/>
                          <a:cs typeface="KaiTi"/>
                        </a:rPr>
                        <a:t>气、卤化氢加成</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1432560">
                <a:tc>
                  <a:txBody>
                    <a:bodyPr/>
                    <a:lstStyle/>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5000"/>
                        </a:lnSpc>
                        <a:tabLst/>
                      </a:pPr>
                      <a:endParaRPr sz="1000" dirty="0">
                        <a:latin typeface="Arial"/>
                        <a:ea typeface="Arial"/>
                        <a:cs typeface="Arial"/>
                      </a:endParaRPr>
                    </a:p>
                    <a:p>
                      <a:pPr algn="l" rtl="0" eaLnBrk="0">
                        <a:lnSpc>
                          <a:spcPct val="7506"/>
                        </a:lnSpc>
                        <a:tabLst/>
                      </a:pPr>
                      <a:endParaRPr sz="100" dirty="0">
                        <a:latin typeface="Arial"/>
                        <a:ea typeface="Arial"/>
                        <a:cs typeface="Arial"/>
                      </a:endParaRPr>
                    </a:p>
                    <a:p>
                      <a:pPr marL="154940" algn="l" rtl="0" eaLnBrk="0">
                        <a:lnSpc>
                          <a:spcPct val="85000"/>
                        </a:lnSpc>
                        <a:tabLst/>
                      </a:pPr>
                      <a:r>
                        <a:rPr sz="1200" b="1" kern="0" spc="-20" dirty="0">
                          <a:solidFill>
                            <a:srgbClr val="000000">
                              <a:alpha val="100000"/>
                            </a:srgbClr>
                          </a:solidFill>
                          <a:latin typeface="KaiTi"/>
                          <a:ea typeface="KaiTi"/>
                          <a:cs typeface="KaiTi"/>
                        </a:rPr>
                        <a:t>苯</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1000"/>
                        </a:lnSpc>
                        <a:tabLst/>
                      </a:pPr>
                      <a:endParaRPr sz="500" dirty="0">
                        <a:latin typeface="Arial"/>
                        <a:ea typeface="Arial"/>
                        <a:cs typeface="Arial"/>
                      </a:endParaRPr>
                    </a:p>
                    <a:p>
                      <a:pPr marL="205105" algn="l" rtl="0" eaLnBrk="0">
                        <a:lnSpc>
                          <a:spcPct val="75000"/>
                        </a:lnSpc>
                        <a:spcBef>
                          <a:spcPts val="4"/>
                        </a:spcBef>
                        <a:tabLst/>
                      </a:pPr>
                      <a:r>
                        <a:rPr sz="1200" b="1" kern="0" spc="-10" dirty="0">
                          <a:solidFill>
                            <a:srgbClr val="000000">
                              <a:alpha val="100000"/>
                            </a:srgbClr>
                          </a:solidFill>
                          <a:latin typeface="Times New Roman"/>
                          <a:ea typeface="Times New Roman"/>
                          <a:cs typeface="Times New Roman"/>
                        </a:rPr>
                        <a:t>C</a:t>
                      </a:r>
                      <a:r>
                        <a:rPr sz="800" b="1" kern="0" spc="-10" dirty="0">
                          <a:solidFill>
                            <a:srgbClr val="000000">
                              <a:alpha val="100000"/>
                            </a:srgbClr>
                          </a:solidFill>
                          <a:latin typeface="Times New Roman"/>
                          <a:ea typeface="Times New Roman"/>
                          <a:cs typeface="Times New Roman"/>
                        </a:rPr>
                        <a:t>n</a:t>
                      </a:r>
                      <a:r>
                        <a:rPr sz="1200" b="1" kern="0" spc="-10" dirty="0">
                          <a:solidFill>
                            <a:srgbClr val="000000">
                              <a:alpha val="100000"/>
                            </a:srgbClr>
                          </a:solidFill>
                          <a:latin typeface="Times New Roman"/>
                          <a:ea typeface="Times New Roman"/>
                          <a:cs typeface="Times New Roman"/>
                        </a:rPr>
                        <a:t>H</a:t>
                      </a:r>
                      <a:r>
                        <a:rPr sz="800" b="1" kern="0" spc="-10" dirty="0">
                          <a:solidFill>
                            <a:srgbClr val="000000">
                              <a:alpha val="100000"/>
                            </a:srgbClr>
                          </a:solidFill>
                          <a:latin typeface="Times New Roman"/>
                          <a:ea typeface="Times New Roman"/>
                          <a:cs typeface="Times New Roman"/>
                        </a:rPr>
                        <a:t>2n-6</a:t>
                      </a:r>
                      <a:r>
                        <a:rPr sz="800" b="1" kern="0" spc="160" dirty="0">
                          <a:solidFill>
                            <a:srgbClr val="000000">
                              <a:alpha val="100000"/>
                            </a:srgbClr>
                          </a:solidFill>
                          <a:latin typeface="Times New Roman"/>
                          <a:ea typeface="Times New Roman"/>
                          <a:cs typeface="Times New Roman"/>
                        </a:rPr>
                        <a:t> </a:t>
                      </a:r>
                      <a:r>
                        <a:rPr sz="1200" b="1" kern="0" spc="-10" dirty="0">
                          <a:solidFill>
                            <a:srgbClr val="000000">
                              <a:alpha val="100000"/>
                            </a:srgbClr>
                          </a:solidFill>
                          <a:latin typeface="Times New Roman"/>
                          <a:ea typeface="Times New Roman"/>
                          <a:cs typeface="Times New Roman"/>
                        </a:rPr>
                        <a:t>(n≥6)</a:t>
                      </a:r>
                      <a:endParaRPr sz="1200" dirty="0">
                        <a:latin typeface="Times New Roman"/>
                        <a:ea typeface="Times New Roman"/>
                        <a:cs typeface="Times New Roman"/>
                      </a:endParaRPr>
                    </a:p>
                    <a:p>
                      <a:pPr algn="l" rtl="0" eaLnBrk="0">
                        <a:lnSpc>
                          <a:spcPct val="104000"/>
                        </a:lnSpc>
                        <a:tabLst/>
                      </a:pPr>
                      <a:endParaRPr sz="1000" dirty="0">
                        <a:latin typeface="Arial"/>
                        <a:ea typeface="Arial"/>
                        <a:cs typeface="Arial"/>
                      </a:endParaRPr>
                    </a:p>
                    <a:p>
                      <a:pPr marL="581660" algn="l" rtl="0" eaLnBrk="0">
                        <a:lnSpc>
                          <a:spcPct val="68000"/>
                        </a:lnSpc>
                        <a:spcBef>
                          <a:spcPts val="331"/>
                        </a:spcBef>
                        <a:tabLst/>
                      </a:pPr>
                      <a:r>
                        <a:rPr sz="1100" kern="0" spc="-10" dirty="0">
                          <a:solidFill>
                            <a:srgbClr val="000000">
                              <a:alpha val="100000"/>
                            </a:srgbClr>
                          </a:solidFill>
                          <a:latin typeface="Times New Roman"/>
                          <a:ea typeface="Times New Roman"/>
                          <a:cs typeface="Times New Roman"/>
                        </a:rPr>
                        <a:t>H</a:t>
                      </a:r>
                      <a:endParaRPr sz="1100" dirty="0">
                        <a:latin typeface="Times New Roman"/>
                        <a:ea typeface="Times New Roman"/>
                        <a:cs typeface="Times New Roman"/>
                      </a:endParaRPr>
                    </a:p>
                    <a:p>
                      <a:pPr marL="193040" algn="l" rtl="0" eaLnBrk="0">
                        <a:lnSpc>
                          <a:spcPts val="1639"/>
                        </a:lnSpc>
                        <a:spcBef>
                          <a:spcPts val="747"/>
                        </a:spcBef>
                        <a:tabLst/>
                      </a:pPr>
                      <a:r>
                        <a:rPr sz="1700" kern="0" spc="-260" baseline="8306" dirty="0">
                          <a:solidFill>
                            <a:srgbClr val="000000">
                              <a:alpha val="100000"/>
                            </a:srgbClr>
                          </a:solidFill>
                          <a:latin typeface="Times New Roman"/>
                          <a:ea typeface="Times New Roman"/>
                          <a:cs typeface="Times New Roman"/>
                        </a:rPr>
                        <a:t>H</a:t>
                      </a:r>
                      <a:r>
                        <a:rPr sz="1100" kern="0" spc="20" dirty="0">
                          <a:solidFill>
                            <a:srgbClr val="000000">
                              <a:alpha val="100000"/>
                            </a:srgbClr>
                          </a:solidFill>
                          <a:latin typeface="Times New Roman"/>
                          <a:ea typeface="Times New Roman"/>
                          <a:cs typeface="Times New Roman"/>
                        </a:rPr>
                        <a:t>   </a:t>
                      </a:r>
                      <a:r>
                        <a:rPr sz="1700" kern="0" spc="-260" baseline="-16206" dirty="0">
                          <a:solidFill>
                            <a:srgbClr val="000000">
                              <a:alpha val="100000"/>
                            </a:srgbClr>
                          </a:solidFill>
                          <a:latin typeface="Times New Roman"/>
                          <a:ea typeface="Times New Roman"/>
                          <a:cs typeface="Times New Roman"/>
                        </a:rPr>
                        <a:t>C</a:t>
                      </a:r>
                      <a:r>
                        <a:rPr sz="1100" kern="0" spc="-150" dirty="0">
                          <a:solidFill>
                            <a:srgbClr val="000000">
                              <a:alpha val="100000"/>
                            </a:srgbClr>
                          </a:solidFill>
                          <a:latin typeface="Times New Roman"/>
                          <a:ea typeface="Times New Roman"/>
                          <a:cs typeface="Times New Roman"/>
                        </a:rPr>
                        <a:t> </a:t>
                      </a:r>
                      <a:r>
                        <a:rPr sz="1100" strike="sngStrike" kern="0" spc="190" dirty="0">
                          <a:solidFill>
                            <a:srgbClr val="000000">
                              <a:alpha val="100000"/>
                            </a:srgbClr>
                          </a:solidFill>
                          <a:latin typeface="Times New Roman"/>
                          <a:ea typeface="Times New Roman"/>
                          <a:cs typeface="Times New Roman"/>
                        </a:rPr>
                        <a:t> </a:t>
                      </a:r>
                      <a:r>
                        <a:rPr sz="1100" kern="0" spc="-130" dirty="0">
                          <a:solidFill>
                            <a:srgbClr val="000000">
                              <a:alpha val="100000"/>
                            </a:srgbClr>
                          </a:solidFill>
                          <a:latin typeface="Times New Roman"/>
                          <a:ea typeface="Times New Roman"/>
                          <a:cs typeface="Times New Roman"/>
                        </a:rPr>
                        <a:t> </a:t>
                      </a:r>
                      <a:r>
                        <a:rPr sz="1700" kern="0" spc="-260" baseline="32818" dirty="0">
                          <a:solidFill>
                            <a:srgbClr val="000000">
                              <a:alpha val="100000"/>
                            </a:srgbClr>
                          </a:solidFill>
                          <a:latin typeface="Times New Roman"/>
                          <a:ea typeface="Times New Roman"/>
                          <a:cs typeface="Times New Roman"/>
                        </a:rPr>
                        <a:t>C</a:t>
                      </a:r>
                      <a:r>
                        <a:rPr sz="1100" kern="0" spc="-260" dirty="0">
                          <a:solidFill>
                            <a:srgbClr val="000000">
                              <a:alpha val="100000"/>
                            </a:srgbClr>
                          </a:solidFill>
                          <a:latin typeface="Microsoft YaHei"/>
                          <a:ea typeface="Microsoft YaHei"/>
                          <a:cs typeface="Microsoft YaHei"/>
                        </a:rPr>
                        <a:t>、</a:t>
                      </a:r>
                      <a:r>
                        <a:rPr sz="1100" kern="0" spc="-260" dirty="0">
                          <a:solidFill>
                            <a:srgbClr val="000000">
                              <a:alpha val="100000"/>
                            </a:srgbClr>
                          </a:solidFill>
                          <a:latin typeface="Microsoft YaHei"/>
                          <a:ea typeface="Microsoft YaHei"/>
                          <a:cs typeface="Microsoft YaHei"/>
                        </a:rPr>
                        <a:t>、</a:t>
                      </a:r>
                      <a:r>
                        <a:rPr sz="1700" kern="0" spc="-260" baseline="-16206" dirty="0">
                          <a:solidFill>
                            <a:srgbClr val="000000">
                              <a:alpha val="100000"/>
                            </a:srgbClr>
                          </a:solidFill>
                          <a:latin typeface="Times New Roman"/>
                          <a:ea typeface="Times New Roman"/>
                          <a:cs typeface="Times New Roman"/>
                        </a:rPr>
                        <a:t>C</a:t>
                      </a:r>
                      <a:r>
                        <a:rPr sz="1100" kern="0" spc="230" dirty="0">
                          <a:solidFill>
                            <a:srgbClr val="000000">
                              <a:alpha val="100000"/>
                            </a:srgbClr>
                          </a:solidFill>
                          <a:latin typeface="Arial"/>
                          <a:ea typeface="Arial"/>
                          <a:cs typeface="Arial"/>
                        </a:rPr>
                        <a:t>-</a:t>
                      </a:r>
                      <a:r>
                        <a:rPr sz="1700" kern="0" spc="230" baseline="8306" dirty="0">
                          <a:solidFill>
                            <a:srgbClr val="000000">
                              <a:alpha val="100000"/>
                            </a:srgbClr>
                          </a:solidFill>
                          <a:latin typeface="Times New Roman"/>
                          <a:ea typeface="Times New Roman"/>
                          <a:cs typeface="Times New Roman"/>
                        </a:rPr>
                        <a:t>H</a:t>
                      </a:r>
                      <a:endParaRPr sz="1700" baseline="8306" dirty="0">
                        <a:latin typeface="Times New Roman"/>
                        <a:ea typeface="Times New Roman"/>
                        <a:cs typeface="Times New Roman"/>
                      </a:endParaRPr>
                    </a:p>
                    <a:p>
                      <a:pPr marL="446405" algn="l" rtl="0" eaLnBrk="0">
                        <a:lnSpc>
                          <a:spcPct val="85000"/>
                        </a:lnSpc>
                        <a:spcBef>
                          <a:spcPts val="191"/>
                        </a:spcBef>
                        <a:tabLst/>
                      </a:pPr>
                      <a:r>
                        <a:rPr sz="500" kern="0" spc="-60" dirty="0">
                          <a:solidFill>
                            <a:srgbClr val="000000">
                              <a:alpha val="100000"/>
                            </a:srgbClr>
                          </a:solidFill>
                          <a:latin typeface="Arial"/>
                          <a:ea typeface="Arial"/>
                          <a:cs typeface="Arial"/>
                        </a:rPr>
                        <a:t>I</a:t>
                      </a:r>
                      <a:r>
                        <a:rPr sz="500" kern="0" spc="120" dirty="0">
                          <a:solidFill>
                            <a:srgbClr val="000000">
                              <a:alpha val="100000"/>
                            </a:srgbClr>
                          </a:solidFill>
                          <a:latin typeface="Arial"/>
                          <a:ea typeface="Arial"/>
                          <a:cs typeface="Arial"/>
                        </a:rPr>
                        <a:t> </a:t>
                      </a:r>
                      <a:r>
                        <a:rPr sz="500" kern="0" spc="-60" dirty="0">
                          <a:solidFill>
                            <a:srgbClr val="000000">
                              <a:alpha val="100000"/>
                            </a:srgbClr>
                          </a:solidFill>
                          <a:latin typeface="Arial"/>
                          <a:ea typeface="Arial"/>
                          <a:cs typeface="Arial"/>
                        </a:rPr>
                        <a:t>l</a:t>
                      </a:r>
                      <a:endParaRPr sz="500" dirty="0">
                        <a:latin typeface="Arial"/>
                        <a:ea typeface="Arial"/>
                        <a:cs typeface="Arial"/>
                      </a:endParaRPr>
                    </a:p>
                    <a:p>
                      <a:pPr marL="193040" algn="l" rtl="0" eaLnBrk="0">
                        <a:lnSpc>
                          <a:spcPct val="91000"/>
                        </a:lnSpc>
                        <a:spcBef>
                          <a:spcPts val="620"/>
                        </a:spcBef>
                        <a:tabLst/>
                      </a:pPr>
                      <a:r>
                        <a:rPr sz="1100" kern="0" spc="-70" dirty="0">
                          <a:solidFill>
                            <a:srgbClr val="000000">
                              <a:alpha val="100000"/>
                            </a:srgbClr>
                          </a:solidFill>
                          <a:latin typeface="Times New Roman"/>
                          <a:ea typeface="Times New Roman"/>
                          <a:cs typeface="Times New Roman"/>
                        </a:rPr>
                        <a:t>H          </a:t>
                      </a:r>
                      <a:r>
                        <a:rPr sz="1700" kern="0" spc="-70" baseline="-24512" dirty="0">
                          <a:solidFill>
                            <a:srgbClr val="000000">
                              <a:alpha val="100000"/>
                            </a:srgbClr>
                          </a:solidFill>
                          <a:latin typeface="Times New Roman"/>
                          <a:ea typeface="Times New Roman"/>
                          <a:cs typeface="Times New Roman"/>
                        </a:rPr>
                        <a:t>C</a:t>
                      </a:r>
                      <a:r>
                        <a:rPr sz="1100" kern="0" spc="30" dirty="0">
                          <a:solidFill>
                            <a:srgbClr val="000000">
                              <a:alpha val="100000"/>
                            </a:srgbClr>
                          </a:solidFill>
                          <a:latin typeface="Times New Roman"/>
                          <a:ea typeface="Times New Roman"/>
                          <a:cs typeface="Times New Roman"/>
                        </a:rPr>
                        <a:t>     </a:t>
                      </a:r>
                      <a:r>
                        <a:rPr sz="1100" kern="0" spc="-70" dirty="0">
                          <a:solidFill>
                            <a:srgbClr val="000000">
                              <a:alpha val="100000"/>
                            </a:srgbClr>
                          </a:solidFill>
                          <a:latin typeface="Microsoft YaHei"/>
                          <a:ea typeface="Microsoft YaHei"/>
                          <a:cs typeface="Microsoft YaHei"/>
                        </a:rPr>
                        <a:t>、</a:t>
                      </a:r>
                      <a:r>
                        <a:rPr sz="1700" kern="0" spc="-70" baseline="-24512" dirty="0">
                          <a:solidFill>
                            <a:srgbClr val="000000">
                              <a:alpha val="100000"/>
                            </a:srgbClr>
                          </a:solidFill>
                          <a:latin typeface="Times New Roman"/>
                          <a:ea typeface="Times New Roman"/>
                          <a:cs typeface="Times New Roman"/>
                        </a:rPr>
                        <a:t>H</a:t>
                      </a:r>
                      <a:endParaRPr sz="1700" baseline="-24512" dirty="0">
                        <a:latin typeface="Times New Roman"/>
                        <a:ea typeface="Times New Roman"/>
                        <a:cs typeface="Times New Roman"/>
                      </a:endParaRPr>
                    </a:p>
                    <a:p>
                      <a:pPr algn="l" rtl="0" eaLnBrk="0">
                        <a:lnSpc>
                          <a:spcPct val="103000"/>
                        </a:lnSpc>
                        <a:tabLst/>
                      </a:pPr>
                      <a:endParaRPr sz="700" dirty="0">
                        <a:latin typeface="Arial"/>
                        <a:ea typeface="Arial"/>
                        <a:cs typeface="Arial"/>
                      </a:endParaRPr>
                    </a:p>
                    <a:p>
                      <a:pPr marL="581660" algn="l" rtl="0" eaLnBrk="0">
                        <a:lnSpc>
                          <a:spcPct val="68000"/>
                        </a:lnSpc>
                        <a:spcBef>
                          <a:spcPts val="4"/>
                        </a:spcBef>
                        <a:tabLst/>
                      </a:pPr>
                      <a:r>
                        <a:rPr sz="1100" kern="0" spc="-10" dirty="0">
                          <a:solidFill>
                            <a:srgbClr val="000000">
                              <a:alpha val="100000"/>
                            </a:srgbClr>
                          </a:solidFill>
                          <a:latin typeface="Times New Roman"/>
                          <a:ea typeface="Times New Roman"/>
                          <a:cs typeface="Times New Roman"/>
                        </a:rPr>
                        <a:t>H</a:t>
                      </a:r>
                      <a:endParaRPr sz="11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75000"/>
                        </a:lnSpc>
                        <a:tabLst/>
                      </a:pPr>
                      <a:endParaRPr sz="100" dirty="0">
                        <a:latin typeface="Arial"/>
                        <a:ea typeface="Arial"/>
                        <a:cs typeface="Arial"/>
                      </a:endParaRPr>
                    </a:p>
                    <a:p>
                      <a:pPr marL="85090" algn="l" rtl="0" eaLnBrk="0">
                        <a:lnSpc>
                          <a:spcPct val="90000"/>
                        </a:lnSpc>
                        <a:spcBef>
                          <a:spcPts val="1"/>
                        </a:spcBef>
                        <a:tabLst/>
                      </a:pPr>
                      <a:r>
                        <a:rPr sz="1200" kern="0" spc="-10" dirty="0">
                          <a:solidFill>
                            <a:srgbClr val="000000">
                              <a:alpha val="100000"/>
                            </a:srgbClr>
                          </a:solidFill>
                          <a:latin typeface="Times New Roman"/>
                          <a:ea typeface="Times New Roman"/>
                          <a:cs typeface="Times New Roman"/>
                        </a:rPr>
                        <a:t>1.  </a:t>
                      </a:r>
                      <a:r>
                        <a:rPr sz="1200" b="1" kern="0" spc="-10" dirty="0">
                          <a:solidFill>
                            <a:srgbClr val="000000">
                              <a:alpha val="100000"/>
                            </a:srgbClr>
                          </a:solidFill>
                          <a:latin typeface="KaiTi"/>
                          <a:ea typeface="KaiTi"/>
                          <a:cs typeface="KaiTi"/>
                        </a:rPr>
                        <a:t>燃烧反应：</a:t>
                      </a:r>
                      <a:r>
                        <a:rPr sz="1200" kern="0" spc="-10" dirty="0">
                          <a:solidFill>
                            <a:srgbClr val="000000">
                              <a:alpha val="100000"/>
                            </a:srgbClr>
                          </a:solidFill>
                          <a:latin typeface="KaiTi"/>
                          <a:ea typeface="KaiTi"/>
                          <a:cs typeface="KaiTi"/>
                        </a:rPr>
                        <a:t>和氧气燃烧生成</a:t>
                      </a:r>
                      <a:r>
                        <a:rPr sz="1200" kern="0" spc="-25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CO</a:t>
                      </a:r>
                      <a:r>
                        <a:rPr sz="1200" kern="0" spc="-10" baseline="-4340" dirty="0">
                          <a:solidFill>
                            <a:srgbClr val="000000">
                              <a:alpha val="100000"/>
                            </a:srgbClr>
                          </a:solidFill>
                          <a:latin typeface="Times New Roman"/>
                          <a:ea typeface="Times New Roman"/>
                          <a:cs typeface="Times New Roman"/>
                        </a:rPr>
                        <a:t>2</a:t>
                      </a:r>
                      <a:r>
                        <a:rPr sz="700" kern="0" spc="7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和</a:t>
                      </a:r>
                      <a:r>
                        <a:rPr sz="1200" kern="0" spc="-28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H</a:t>
                      </a:r>
                      <a:r>
                        <a:rPr sz="1200" kern="0" spc="-10" baseline="-4340"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Times New Roman"/>
                          <a:ea typeface="Times New Roman"/>
                          <a:cs typeface="Times New Roman"/>
                        </a:rPr>
                        <a:t>O</a:t>
                      </a:r>
                      <a:endParaRPr sz="1200" dirty="0">
                        <a:latin typeface="Times New Roman"/>
                        <a:ea typeface="Times New Roman"/>
                        <a:cs typeface="Times New Roman"/>
                      </a:endParaRPr>
                    </a:p>
                    <a:p>
                      <a:pPr marL="70485" algn="l" rtl="0" eaLnBrk="0">
                        <a:lnSpc>
                          <a:spcPct val="90000"/>
                        </a:lnSpc>
                        <a:spcBef>
                          <a:spcPts val="554"/>
                        </a:spcBef>
                        <a:tabLst/>
                      </a:pPr>
                      <a:r>
                        <a:rPr sz="1200" kern="0" spc="-80" dirty="0">
                          <a:solidFill>
                            <a:srgbClr val="000000">
                              <a:alpha val="100000"/>
                            </a:srgbClr>
                          </a:solidFill>
                          <a:latin typeface="Times New Roman"/>
                          <a:ea typeface="Times New Roman"/>
                          <a:cs typeface="Times New Roman"/>
                        </a:rPr>
                        <a:t>2.</a:t>
                      </a:r>
                      <a:r>
                        <a:rPr sz="1200" kern="0" spc="50" dirty="0">
                          <a:solidFill>
                            <a:srgbClr val="000000">
                              <a:alpha val="100000"/>
                            </a:srgbClr>
                          </a:solidFill>
                          <a:latin typeface="Times New Roman"/>
                          <a:ea typeface="Times New Roman"/>
                          <a:cs typeface="Times New Roman"/>
                        </a:rPr>
                        <a:t>  </a:t>
                      </a:r>
                      <a:r>
                        <a:rPr sz="1200" b="1" kern="0" spc="-80" dirty="0">
                          <a:solidFill>
                            <a:srgbClr val="000000">
                              <a:alpha val="100000"/>
                            </a:srgbClr>
                          </a:solidFill>
                          <a:latin typeface="KaiTi"/>
                          <a:ea typeface="KaiTi"/>
                          <a:cs typeface="KaiTi"/>
                        </a:rPr>
                        <a:t>取代反应：</a:t>
                      </a:r>
                      <a:endParaRPr sz="1200" dirty="0">
                        <a:latin typeface="KaiTi"/>
                        <a:ea typeface="KaiTi"/>
                        <a:cs typeface="KaiTi"/>
                      </a:endParaRPr>
                    </a:p>
                    <a:p>
                      <a:pPr marL="73660" algn="l" rtl="0" eaLnBrk="0">
                        <a:lnSpc>
                          <a:spcPct val="90000"/>
                        </a:lnSpc>
                        <a:spcBef>
                          <a:spcPts val="576"/>
                        </a:spcBef>
                        <a:tabLst/>
                      </a:pPr>
                      <a:r>
                        <a:rPr sz="1200" kern="0" spc="-10" dirty="0">
                          <a:solidFill>
                            <a:srgbClr val="000000">
                              <a:alpha val="100000"/>
                            </a:srgbClr>
                          </a:solidFill>
                          <a:latin typeface="Times New Roman"/>
                          <a:ea typeface="Times New Roman"/>
                          <a:cs typeface="Times New Roman"/>
                        </a:rPr>
                        <a:t>(1)  </a:t>
                      </a:r>
                      <a:r>
                        <a:rPr sz="1200" kern="0" spc="-10" dirty="0">
                          <a:solidFill>
                            <a:srgbClr val="000000">
                              <a:alpha val="100000"/>
                            </a:srgbClr>
                          </a:solidFill>
                          <a:latin typeface="KaiTi"/>
                          <a:ea typeface="KaiTi"/>
                          <a:cs typeface="KaiTi"/>
                        </a:rPr>
                        <a:t>和溴反应生成溴苯</a:t>
                      </a:r>
                      <a:endParaRPr sz="1200" dirty="0">
                        <a:latin typeface="KaiTi"/>
                        <a:ea typeface="KaiTi"/>
                        <a:cs typeface="KaiTi"/>
                      </a:endParaRPr>
                    </a:p>
                    <a:p>
                      <a:pPr marL="73660" algn="l" rtl="0" eaLnBrk="0">
                        <a:lnSpc>
                          <a:spcPct val="90000"/>
                        </a:lnSpc>
                        <a:spcBef>
                          <a:spcPts val="576"/>
                        </a:spcBef>
                        <a:tabLst/>
                      </a:pPr>
                      <a:r>
                        <a:rPr sz="1200" kern="0" spc="0" dirty="0">
                          <a:solidFill>
                            <a:srgbClr val="000000">
                              <a:alpha val="100000"/>
                            </a:srgbClr>
                          </a:solidFill>
                          <a:latin typeface="Times New Roman"/>
                          <a:ea typeface="Times New Roman"/>
                          <a:cs typeface="Times New Roman"/>
                        </a:rPr>
                        <a:t>(2)  </a:t>
                      </a:r>
                      <a:r>
                        <a:rPr sz="1200" kern="0" spc="0" dirty="0">
                          <a:solidFill>
                            <a:srgbClr val="000000">
                              <a:alpha val="100000"/>
                            </a:srgbClr>
                          </a:solidFill>
                          <a:latin typeface="KaiTi"/>
                          <a:ea typeface="KaiTi"/>
                          <a:cs typeface="KaiTi"/>
                        </a:rPr>
                        <a:t>硝化反应：和浓硝酸反应，浓硫酸做催化剂</a:t>
                      </a:r>
                      <a:r>
                        <a:rPr sz="1200" kern="0" spc="-10" dirty="0">
                          <a:solidFill>
                            <a:srgbClr val="000000">
                              <a:alpha val="100000"/>
                            </a:srgbClr>
                          </a:solidFill>
                          <a:latin typeface="KaiTi"/>
                          <a:ea typeface="KaiTi"/>
                          <a:cs typeface="KaiTi"/>
                        </a:rPr>
                        <a:t>，生成硝基苯</a:t>
                      </a:r>
                      <a:endParaRPr sz="1200" dirty="0">
                        <a:latin typeface="KaiTi"/>
                        <a:ea typeface="KaiTi"/>
                        <a:cs typeface="KaiTi"/>
                      </a:endParaRPr>
                    </a:p>
                    <a:p>
                      <a:pPr marL="73660" algn="l" rtl="0" eaLnBrk="0">
                        <a:lnSpc>
                          <a:spcPct val="90000"/>
                        </a:lnSpc>
                        <a:spcBef>
                          <a:spcPts val="564"/>
                        </a:spcBef>
                        <a:tabLst/>
                      </a:pPr>
                      <a:r>
                        <a:rPr sz="1200" kern="0" spc="0" dirty="0">
                          <a:solidFill>
                            <a:srgbClr val="000000">
                              <a:alpha val="100000"/>
                            </a:srgbClr>
                          </a:solidFill>
                          <a:latin typeface="Times New Roman"/>
                          <a:ea typeface="Times New Roman"/>
                          <a:cs typeface="Times New Roman"/>
                        </a:rPr>
                        <a:t>(3)  </a:t>
                      </a:r>
                      <a:r>
                        <a:rPr sz="1200" kern="0" spc="0" dirty="0">
                          <a:solidFill>
                            <a:srgbClr val="000000">
                              <a:alpha val="100000"/>
                            </a:srgbClr>
                          </a:solidFill>
                          <a:latin typeface="KaiTi"/>
                          <a:ea typeface="KaiTi"/>
                          <a:cs typeface="KaiTi"/>
                        </a:rPr>
                        <a:t>磺化反应：和浓硫酸反应，</a:t>
                      </a:r>
                      <a:r>
                        <a:rPr sz="1200" kern="0" spc="-10" dirty="0">
                          <a:solidFill>
                            <a:srgbClr val="000000">
                              <a:alpha val="100000"/>
                            </a:srgbClr>
                          </a:solidFill>
                          <a:latin typeface="KaiTi"/>
                          <a:ea typeface="KaiTi"/>
                          <a:cs typeface="KaiTi"/>
                        </a:rPr>
                        <a:t>生成磺酸基苯</a:t>
                      </a:r>
                      <a:endParaRPr sz="1200" dirty="0">
                        <a:latin typeface="KaiTi"/>
                        <a:ea typeface="KaiTi"/>
                        <a:cs typeface="KaiTi"/>
                      </a:endParaRPr>
                    </a:p>
                    <a:p>
                      <a:pPr algn="l" rtl="0" eaLnBrk="0">
                        <a:lnSpc>
                          <a:spcPct val="120000"/>
                        </a:lnSpc>
                        <a:tabLst/>
                      </a:pPr>
                      <a:endParaRPr sz="400" dirty="0">
                        <a:latin typeface="Arial"/>
                        <a:ea typeface="Arial"/>
                        <a:cs typeface="Arial"/>
                      </a:endParaRPr>
                    </a:p>
                    <a:p>
                      <a:pPr marL="73660" algn="l" rtl="0" eaLnBrk="0">
                        <a:lnSpc>
                          <a:spcPct val="90000"/>
                        </a:lnSpc>
                        <a:tabLst/>
                      </a:pPr>
                      <a:r>
                        <a:rPr sz="1200" kern="0" spc="0" dirty="0">
                          <a:solidFill>
                            <a:srgbClr val="000000">
                              <a:alpha val="100000"/>
                            </a:srgbClr>
                          </a:solidFill>
                          <a:latin typeface="Times New Roman"/>
                          <a:ea typeface="Times New Roman"/>
                          <a:cs typeface="Times New Roman"/>
                        </a:rPr>
                        <a:t>3.  </a:t>
                      </a:r>
                      <a:r>
                        <a:rPr sz="1200" b="1" kern="0" spc="0" dirty="0">
                          <a:solidFill>
                            <a:srgbClr val="000000">
                              <a:alpha val="100000"/>
                            </a:srgbClr>
                          </a:solidFill>
                          <a:latin typeface="KaiTi"/>
                          <a:ea typeface="KaiTi"/>
                          <a:cs typeface="KaiTi"/>
                        </a:rPr>
                        <a:t>加成反应：</a:t>
                      </a:r>
                      <a:r>
                        <a:rPr sz="1200" kern="0" spc="0" dirty="0">
                          <a:solidFill>
                            <a:srgbClr val="000000">
                              <a:alpha val="100000"/>
                            </a:srgbClr>
                          </a:solidFill>
                          <a:latin typeface="KaiTi"/>
                          <a:ea typeface="KaiTi"/>
                          <a:cs typeface="KaiTi"/>
                        </a:rPr>
                        <a:t>镍做催化</a:t>
                      </a:r>
                      <a:r>
                        <a:rPr sz="1200" kern="0" spc="-10" dirty="0">
                          <a:solidFill>
                            <a:srgbClr val="000000">
                              <a:alpha val="100000"/>
                            </a:srgbClr>
                          </a:solidFill>
                          <a:latin typeface="KaiTi"/>
                          <a:ea typeface="KaiTi"/>
                          <a:cs typeface="KaiTi"/>
                        </a:rPr>
                        <a:t>剂生成环己烷</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bl>
          </a:graphicData>
        </a:graphic>
      </p:graphicFrame>
      <p:sp>
        <p:nvSpPr>
          <p:cNvPr id="1198" name="path 1198"/>
          <p:cNvSpPr/>
          <p:nvPr/>
        </p:nvSpPr>
        <p:spPr>
          <a:xfrm>
            <a:off x="3113726" y="9056405"/>
            <a:ext cx="60334" cy="20454"/>
          </a:xfrm>
          <a:custGeom>
            <a:avLst/>
            <a:gdLst/>
            <a:ahLst/>
            <a:cxnLst/>
            <a:rect l="0" t="0" r="0" b="0"/>
            <a:pathLst>
              <a:path w="95" h="32">
                <a:moveTo>
                  <a:pt x="1" y="27"/>
                </a:moveTo>
                <a:lnTo>
                  <a:pt x="93" y="4"/>
                </a:lnTo>
              </a:path>
            </a:pathLst>
          </a:custGeom>
          <a:noFill/>
          <a:ln w="6007" cap="flat">
            <a:solidFill>
              <a:srgbClr val="000000"/>
            </a:solidFill>
            <a:prstDash val="solid"/>
            <a:round/>
          </a:ln>
        </p:spPr>
        <p:txBody>
          <a:bodyPr rtlCol="0"/>
          <a:lstStyle/>
          <a:p>
            <a:pPr algn="ctr"/>
            <a:endParaRPr lang="zh-CN" altLang="en-US"/>
          </a:p>
        </p:txBody>
      </p:sp>
      <p:sp>
        <p:nvSpPr>
          <p:cNvPr id="1200" name="path 1200"/>
          <p:cNvSpPr/>
          <p:nvPr/>
        </p:nvSpPr>
        <p:spPr>
          <a:xfrm>
            <a:off x="3074834" y="8788307"/>
            <a:ext cx="80741" cy="26485"/>
          </a:xfrm>
          <a:custGeom>
            <a:avLst/>
            <a:gdLst/>
            <a:ahLst/>
            <a:cxnLst/>
            <a:rect l="0" t="0" r="0" b="0"/>
            <a:pathLst>
              <a:path w="127" h="41">
                <a:moveTo>
                  <a:pt x="1" y="4"/>
                </a:moveTo>
                <a:lnTo>
                  <a:pt x="125" y="37"/>
                </a:lnTo>
              </a:path>
            </a:pathLst>
          </a:custGeom>
          <a:noFill/>
          <a:ln w="6007" cap="flat">
            <a:solidFill>
              <a:srgbClr val="000000"/>
            </a:solidFill>
            <a:prstDash val="solid"/>
            <a:round/>
          </a:ln>
        </p:spPr>
        <p:txBody>
          <a:bodyPr rtlCol="0"/>
          <a:lstStyle/>
          <a:p>
            <a:pPr algn="ctr"/>
            <a:endParaRPr lang="zh-CN" altLang="en-US"/>
          </a:p>
        </p:txBody>
      </p:sp>
      <p:graphicFrame>
        <p:nvGraphicFramePr>
          <p:cNvPr id="1202" name="table 1202"/>
          <p:cNvGraphicFramePr>
            <a:graphicFrameLocks noGrp="1"/>
          </p:cNvGraphicFramePr>
          <p:nvPr/>
        </p:nvGraphicFramePr>
        <p:xfrm>
          <a:off x="2419655" y="914400"/>
          <a:ext cx="5854065" cy="3051175"/>
        </p:xfrm>
        <a:graphic>
          <a:graphicData uri="http://schemas.openxmlformats.org/drawingml/2006/table">
            <a:tbl>
              <a:tblPr/>
              <a:tblGrid>
                <a:gridCol w="630555"/>
                <a:gridCol w="809625"/>
                <a:gridCol w="990600"/>
                <a:gridCol w="814070"/>
                <a:gridCol w="963295"/>
                <a:gridCol w="1645920"/>
              </a:tblGrid>
              <a:tr h="603885">
                <a:tc rowSpan="6">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28000"/>
                        </a:lnSpc>
                        <a:tabLst/>
                      </a:pPr>
                      <a:endParaRPr sz="1000" dirty="0">
                        <a:latin typeface="Arial"/>
                        <a:ea typeface="Arial"/>
                        <a:cs typeface="Arial"/>
                      </a:endParaRPr>
                    </a:p>
                    <a:p>
                      <a:pPr marL="331470" algn="l" rtl="0" eaLnBrk="0">
                        <a:lnSpc>
                          <a:spcPct val="71000"/>
                        </a:lnSpc>
                        <a:spcBef>
                          <a:spcPts val="6"/>
                        </a:spcBef>
                        <a:tabLst/>
                      </a:pPr>
                      <a:r>
                        <a:rPr sz="600" kern="0" spc="-10" dirty="0">
                          <a:solidFill>
                            <a:srgbClr val="0101FF">
                              <a:alpha val="100000"/>
                            </a:srgbClr>
                          </a:solidFill>
                          <a:latin typeface="Times New Roman"/>
                          <a:ea typeface="Times New Roman"/>
                          <a:cs typeface="Times New Roman"/>
                        </a:rPr>
                        <a:t>quán</a:t>
                      </a:r>
                      <a:endParaRPr sz="600" dirty="0">
                        <a:latin typeface="Times New Roman"/>
                        <a:ea typeface="Times New Roman"/>
                        <a:cs typeface="Times New Roman"/>
                      </a:endParaRPr>
                    </a:p>
                    <a:p>
                      <a:pPr marL="335280" algn="l" rtl="0" eaLnBrk="0">
                        <a:lnSpc>
                          <a:spcPct val="82000"/>
                        </a:lnSpc>
                        <a:spcBef>
                          <a:spcPts val="7"/>
                        </a:spcBef>
                        <a:tabLst/>
                      </a:pPr>
                      <a:r>
                        <a:rPr sz="1200" b="1" kern="0" spc="-20" dirty="0">
                          <a:solidFill>
                            <a:srgbClr val="0101FF">
                              <a:alpha val="100000"/>
                            </a:srgbClr>
                          </a:solidFill>
                          <a:latin typeface="KaiTi"/>
                          <a:ea typeface="KaiTi"/>
                          <a:cs typeface="KaiTi"/>
                        </a:rPr>
                        <a:t>醛</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50000"/>
                        </a:lnSpc>
                        <a:tabLst/>
                      </a:pPr>
                      <a:endParaRPr sz="1000" dirty="0">
                        <a:latin typeface="Arial"/>
                        <a:ea typeface="Arial"/>
                        <a:cs typeface="Arial"/>
                      </a:endParaRPr>
                    </a:p>
                    <a:p>
                      <a:pPr marL="349250" algn="l" rtl="0" eaLnBrk="0">
                        <a:lnSpc>
                          <a:spcPct val="86000"/>
                        </a:lnSpc>
                        <a:spcBef>
                          <a:spcPts val="7"/>
                        </a:spcBef>
                        <a:tabLst/>
                      </a:pPr>
                      <a:r>
                        <a:rPr sz="1200" kern="0" spc="-30" dirty="0">
                          <a:solidFill>
                            <a:srgbClr val="000000">
                              <a:alpha val="100000"/>
                            </a:srgbClr>
                          </a:solidFill>
                          <a:latin typeface="KaiTi"/>
                          <a:ea typeface="KaiTi"/>
                          <a:cs typeface="KaiTi"/>
                        </a:rPr>
                        <a:t>醛基</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50000"/>
                        </a:lnSpc>
                        <a:tabLst/>
                      </a:pPr>
                      <a:endParaRPr sz="1000" dirty="0">
                        <a:latin typeface="Arial"/>
                        <a:ea typeface="Arial"/>
                        <a:cs typeface="Arial"/>
                      </a:endParaRPr>
                    </a:p>
                    <a:p>
                      <a:pPr algn="l" rtl="0" eaLnBrk="0">
                        <a:lnSpc>
                          <a:spcPct val="6903"/>
                        </a:lnSpc>
                        <a:tabLst/>
                      </a:pPr>
                      <a:endParaRPr sz="100" dirty="0">
                        <a:latin typeface="Arial"/>
                        <a:ea typeface="Arial"/>
                        <a:cs typeface="Arial"/>
                      </a:endParaRPr>
                    </a:p>
                    <a:p>
                      <a:pPr marL="353695" algn="l" rtl="0" eaLnBrk="0">
                        <a:lnSpc>
                          <a:spcPct val="83000"/>
                        </a:lnSpc>
                        <a:tabLst/>
                      </a:pPr>
                      <a:r>
                        <a:rPr sz="1200" kern="0" spc="-60" dirty="0">
                          <a:solidFill>
                            <a:srgbClr val="000000">
                              <a:alpha val="100000"/>
                            </a:srgbClr>
                          </a:solidFill>
                          <a:latin typeface="KaiTi"/>
                          <a:ea typeface="KaiTi"/>
                          <a:cs typeface="KaiTi"/>
                        </a:rPr>
                        <a:t>乙醛</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66000"/>
                        </a:lnSpc>
                        <a:tabLst/>
                      </a:pPr>
                      <a:endParaRPr sz="1000" dirty="0">
                        <a:latin typeface="Arial"/>
                        <a:ea typeface="Arial"/>
                        <a:cs typeface="Arial"/>
                      </a:endParaRPr>
                    </a:p>
                    <a:p>
                      <a:pPr marL="534670" algn="l" rtl="0" eaLnBrk="0">
                        <a:lnSpc>
                          <a:spcPct val="76000"/>
                        </a:lnSpc>
                        <a:spcBef>
                          <a:spcPts val="6"/>
                        </a:spcBef>
                        <a:tabLst/>
                      </a:pPr>
                      <a:r>
                        <a:rPr sz="1200" kern="0" spc="-10" dirty="0">
                          <a:solidFill>
                            <a:srgbClr val="000000">
                              <a:alpha val="100000"/>
                            </a:srgbClr>
                          </a:solidFill>
                          <a:latin typeface="Times New Roman"/>
                          <a:ea typeface="Times New Roman"/>
                          <a:cs typeface="Times New Roman"/>
                        </a:rPr>
                        <a:t>CH</a:t>
                      </a:r>
                      <a:r>
                        <a:rPr sz="1200" kern="0" spc="-10" baseline="-4340" dirty="0">
                          <a:solidFill>
                            <a:srgbClr val="000000">
                              <a:alpha val="100000"/>
                            </a:srgbClr>
                          </a:solidFill>
                          <a:latin typeface="Times New Roman"/>
                          <a:ea typeface="Times New Roman"/>
                          <a:cs typeface="Times New Roman"/>
                        </a:rPr>
                        <a:t>3</a:t>
                      </a:r>
                      <a:r>
                        <a:rPr sz="1200" kern="0" spc="-10" dirty="0">
                          <a:solidFill>
                            <a:srgbClr val="000000">
                              <a:alpha val="100000"/>
                            </a:srgbClr>
                          </a:solidFill>
                          <a:latin typeface="Times New Roman"/>
                          <a:ea typeface="Times New Roman"/>
                          <a:cs typeface="Times New Roman"/>
                        </a:rPr>
                        <a:t>CHO</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600075">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26000"/>
                        </a:lnSpc>
                        <a:tabLst/>
                      </a:pPr>
                      <a:endParaRPr sz="1000" dirty="0">
                        <a:latin typeface="Arial"/>
                        <a:ea typeface="Arial"/>
                        <a:cs typeface="Arial"/>
                      </a:endParaRPr>
                    </a:p>
                    <a:p>
                      <a:pPr marL="335915" algn="l" rtl="0" eaLnBrk="0">
                        <a:lnSpc>
                          <a:spcPct val="71000"/>
                        </a:lnSpc>
                        <a:spcBef>
                          <a:spcPts val="3"/>
                        </a:spcBef>
                        <a:tabLst/>
                      </a:pPr>
                      <a:r>
                        <a:rPr sz="600" kern="0" spc="-10" dirty="0">
                          <a:solidFill>
                            <a:srgbClr val="0101FF">
                              <a:alpha val="100000"/>
                            </a:srgbClr>
                          </a:solidFill>
                          <a:latin typeface="Times New Roman"/>
                          <a:ea typeface="Times New Roman"/>
                          <a:cs typeface="Times New Roman"/>
                        </a:rPr>
                        <a:t>tóng</a:t>
                      </a:r>
                      <a:endParaRPr sz="600" dirty="0">
                        <a:latin typeface="Times New Roman"/>
                        <a:ea typeface="Times New Roman"/>
                        <a:cs typeface="Times New Roman"/>
                      </a:endParaRPr>
                    </a:p>
                    <a:p>
                      <a:pPr marL="339090" algn="l" rtl="0" eaLnBrk="0">
                        <a:lnSpc>
                          <a:spcPct val="80000"/>
                        </a:lnSpc>
                        <a:spcBef>
                          <a:spcPts val="14"/>
                        </a:spcBef>
                        <a:tabLst/>
                      </a:pPr>
                      <a:r>
                        <a:rPr sz="1200" b="1" kern="0" spc="-20" dirty="0">
                          <a:solidFill>
                            <a:srgbClr val="0101FF">
                              <a:alpha val="100000"/>
                            </a:srgbClr>
                          </a:solidFill>
                          <a:latin typeface="KaiTi"/>
                          <a:ea typeface="KaiTi"/>
                          <a:cs typeface="KaiTi"/>
                        </a:rPr>
                        <a:t>酮</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48000"/>
                        </a:lnSpc>
                        <a:tabLst/>
                      </a:pPr>
                      <a:endParaRPr sz="1000" dirty="0">
                        <a:latin typeface="Arial"/>
                        <a:ea typeface="Arial"/>
                        <a:cs typeface="Arial"/>
                      </a:endParaRPr>
                    </a:p>
                    <a:p>
                      <a:pPr marL="276225" algn="l" rtl="0" eaLnBrk="0">
                        <a:lnSpc>
                          <a:spcPct val="86000"/>
                        </a:lnSpc>
                        <a:spcBef>
                          <a:spcPts val="4"/>
                        </a:spcBef>
                        <a:tabLst/>
                      </a:pPr>
                      <a:r>
                        <a:rPr sz="1200" kern="0" spc="-30" dirty="0">
                          <a:solidFill>
                            <a:srgbClr val="000000">
                              <a:alpha val="100000"/>
                            </a:srgbClr>
                          </a:solidFill>
                          <a:latin typeface="KaiTi"/>
                          <a:ea typeface="KaiTi"/>
                          <a:cs typeface="KaiTi"/>
                        </a:rPr>
                        <a:t>酮羰基</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48000"/>
                        </a:lnSpc>
                        <a:tabLst/>
                      </a:pPr>
                      <a:endParaRPr sz="1000" dirty="0">
                        <a:latin typeface="Arial"/>
                        <a:ea typeface="Arial"/>
                        <a:cs typeface="Arial"/>
                      </a:endParaRPr>
                    </a:p>
                    <a:p>
                      <a:pPr marL="344805" algn="l" rtl="0" eaLnBrk="0">
                        <a:lnSpc>
                          <a:spcPct val="83000"/>
                        </a:lnSpc>
                        <a:spcBef>
                          <a:spcPts val="5"/>
                        </a:spcBef>
                        <a:tabLst/>
                      </a:pPr>
                      <a:r>
                        <a:rPr sz="1200" kern="0" spc="-40" dirty="0">
                          <a:solidFill>
                            <a:srgbClr val="000000">
                              <a:alpha val="100000"/>
                            </a:srgbClr>
                          </a:solidFill>
                          <a:latin typeface="KaiTi"/>
                          <a:ea typeface="KaiTi"/>
                          <a:cs typeface="KaiTi"/>
                        </a:rPr>
                        <a:t>丙酮</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64000"/>
                        </a:lnSpc>
                        <a:tabLst/>
                      </a:pPr>
                      <a:endParaRPr sz="1000" dirty="0">
                        <a:latin typeface="Arial"/>
                        <a:ea typeface="Arial"/>
                        <a:cs typeface="Arial"/>
                      </a:endParaRPr>
                    </a:p>
                    <a:p>
                      <a:pPr marL="458469" algn="l" rtl="0" eaLnBrk="0">
                        <a:lnSpc>
                          <a:spcPct val="76000"/>
                        </a:lnSpc>
                        <a:spcBef>
                          <a:spcPts val="3"/>
                        </a:spcBef>
                        <a:tabLst/>
                      </a:pPr>
                      <a:r>
                        <a:rPr sz="1200" kern="0" spc="-10" dirty="0">
                          <a:solidFill>
                            <a:srgbClr val="000000">
                              <a:alpha val="100000"/>
                            </a:srgbClr>
                          </a:solidFill>
                          <a:latin typeface="Times New Roman"/>
                          <a:ea typeface="Times New Roman"/>
                          <a:cs typeface="Times New Roman"/>
                        </a:rPr>
                        <a:t>CH</a:t>
                      </a:r>
                      <a:r>
                        <a:rPr sz="1200" kern="0" spc="-10" baseline="-4340" dirty="0">
                          <a:solidFill>
                            <a:srgbClr val="000000">
                              <a:alpha val="100000"/>
                            </a:srgbClr>
                          </a:solidFill>
                          <a:latin typeface="Times New Roman"/>
                          <a:ea typeface="Times New Roman"/>
                          <a:cs typeface="Times New Roman"/>
                        </a:rPr>
                        <a:t>3</a:t>
                      </a:r>
                      <a:r>
                        <a:rPr sz="1200" kern="0" spc="-10" dirty="0">
                          <a:solidFill>
                            <a:srgbClr val="000000">
                              <a:alpha val="100000"/>
                            </a:srgbClr>
                          </a:solidFill>
                          <a:latin typeface="Times New Roman"/>
                          <a:ea typeface="Times New Roman"/>
                          <a:cs typeface="Times New Roman"/>
                        </a:rPr>
                        <a:t>COCH</a:t>
                      </a:r>
                      <a:r>
                        <a:rPr sz="1200" kern="0" spc="-10" baseline="-4340" dirty="0">
                          <a:solidFill>
                            <a:srgbClr val="000000">
                              <a:alpha val="100000"/>
                            </a:srgbClr>
                          </a:solidFill>
                          <a:latin typeface="Times New Roman"/>
                          <a:ea typeface="Times New Roman"/>
                          <a:cs typeface="Times New Roman"/>
                        </a:rPr>
                        <a:t>3</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600075">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26000"/>
                        </a:lnSpc>
                        <a:tabLst/>
                      </a:pPr>
                      <a:endParaRPr sz="1000" dirty="0">
                        <a:latin typeface="Arial"/>
                        <a:ea typeface="Arial"/>
                        <a:cs typeface="Arial"/>
                      </a:endParaRPr>
                    </a:p>
                    <a:p>
                      <a:pPr marL="414019" algn="l" rtl="0" eaLnBrk="0">
                        <a:lnSpc>
                          <a:spcPct val="96000"/>
                        </a:lnSpc>
                        <a:spcBef>
                          <a:spcPts val="7"/>
                        </a:spcBef>
                        <a:tabLst/>
                      </a:pPr>
                      <a:r>
                        <a:rPr sz="900" kern="0" spc="-20" baseline="69451" dirty="0">
                          <a:solidFill>
                            <a:srgbClr val="0101FF">
                              <a:alpha val="100000"/>
                            </a:srgbClr>
                          </a:solidFill>
                          <a:latin typeface="Times New Roman"/>
                          <a:ea typeface="Times New Roman"/>
                          <a:cs typeface="Times New Roman"/>
                        </a:rPr>
                        <a:t>s</a:t>
                      </a:r>
                      <a:endParaRPr sz="900" baseline="69451"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48000"/>
                        </a:lnSpc>
                        <a:tabLst/>
                      </a:pPr>
                      <a:endParaRPr sz="1000" dirty="0">
                        <a:latin typeface="Arial"/>
                        <a:ea typeface="Arial"/>
                        <a:cs typeface="Arial"/>
                      </a:endParaRPr>
                    </a:p>
                    <a:p>
                      <a:pPr marL="347980" algn="l" rtl="0" eaLnBrk="0">
                        <a:lnSpc>
                          <a:spcPct val="86000"/>
                        </a:lnSpc>
                        <a:spcBef>
                          <a:spcPts val="7"/>
                        </a:spcBef>
                        <a:tabLst/>
                      </a:pPr>
                      <a:r>
                        <a:rPr sz="1200" kern="0" spc="-20" dirty="0">
                          <a:solidFill>
                            <a:srgbClr val="000000">
                              <a:alpha val="100000"/>
                            </a:srgbClr>
                          </a:solidFill>
                          <a:latin typeface="KaiTi"/>
                          <a:ea typeface="KaiTi"/>
                          <a:cs typeface="KaiTi"/>
                        </a:rPr>
                        <a:t>羧基</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47000"/>
                        </a:lnSpc>
                        <a:tabLst/>
                      </a:pPr>
                      <a:endParaRPr sz="1000" dirty="0">
                        <a:latin typeface="Arial"/>
                        <a:ea typeface="Arial"/>
                        <a:cs typeface="Arial"/>
                      </a:endParaRPr>
                    </a:p>
                    <a:p>
                      <a:pPr algn="l" rtl="0" eaLnBrk="0">
                        <a:lnSpc>
                          <a:spcPct val="8362"/>
                        </a:lnSpc>
                        <a:tabLst/>
                      </a:pPr>
                      <a:endParaRPr sz="100" dirty="0">
                        <a:latin typeface="Arial"/>
                        <a:ea typeface="Arial"/>
                        <a:cs typeface="Arial"/>
                      </a:endParaRPr>
                    </a:p>
                    <a:p>
                      <a:pPr marL="353695" algn="l" rtl="0" eaLnBrk="0">
                        <a:lnSpc>
                          <a:spcPct val="84000"/>
                        </a:lnSpc>
                        <a:tabLst/>
                      </a:pPr>
                      <a:r>
                        <a:rPr sz="1200" kern="0" spc="-60" dirty="0">
                          <a:solidFill>
                            <a:srgbClr val="000000">
                              <a:alpha val="100000"/>
                            </a:srgbClr>
                          </a:solidFill>
                          <a:latin typeface="KaiTi"/>
                          <a:ea typeface="KaiTi"/>
                          <a:cs typeface="KaiTi"/>
                        </a:rPr>
                        <a:t>乙酸</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64000"/>
                        </a:lnSpc>
                        <a:tabLst/>
                      </a:pPr>
                      <a:endParaRPr sz="1000" dirty="0">
                        <a:latin typeface="Arial"/>
                        <a:ea typeface="Arial"/>
                        <a:cs typeface="Arial"/>
                      </a:endParaRPr>
                    </a:p>
                    <a:p>
                      <a:pPr marL="479425" algn="l" rtl="0" eaLnBrk="0">
                        <a:lnSpc>
                          <a:spcPct val="76000"/>
                        </a:lnSpc>
                        <a:spcBef>
                          <a:spcPts val="6"/>
                        </a:spcBef>
                        <a:tabLst/>
                      </a:pPr>
                      <a:r>
                        <a:rPr sz="1200" kern="0" spc="-10" dirty="0">
                          <a:solidFill>
                            <a:srgbClr val="000000">
                              <a:alpha val="100000"/>
                            </a:srgbClr>
                          </a:solidFill>
                          <a:latin typeface="Times New Roman"/>
                          <a:ea typeface="Times New Roman"/>
                          <a:cs typeface="Times New Roman"/>
                        </a:rPr>
                        <a:t>CH</a:t>
                      </a:r>
                      <a:r>
                        <a:rPr sz="1200" kern="0" spc="-10" baseline="-4340" dirty="0">
                          <a:solidFill>
                            <a:srgbClr val="000000">
                              <a:alpha val="100000"/>
                            </a:srgbClr>
                          </a:solidFill>
                          <a:latin typeface="Times New Roman"/>
                          <a:ea typeface="Times New Roman"/>
                          <a:cs typeface="Times New Roman"/>
                        </a:rPr>
                        <a:t>3</a:t>
                      </a:r>
                      <a:r>
                        <a:rPr sz="1200" kern="0" spc="-10" dirty="0">
                          <a:solidFill>
                            <a:srgbClr val="000000">
                              <a:alpha val="100000"/>
                            </a:srgbClr>
                          </a:solidFill>
                          <a:latin typeface="Times New Roman"/>
                          <a:ea typeface="Times New Roman"/>
                          <a:cs typeface="Times New Roman"/>
                        </a:rPr>
                        <a:t>COOH</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403860">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4000"/>
                        </a:lnSpc>
                        <a:tabLst/>
                      </a:pPr>
                      <a:endParaRPr sz="600" dirty="0">
                        <a:latin typeface="Arial"/>
                        <a:ea typeface="Arial"/>
                        <a:cs typeface="Arial"/>
                      </a:endParaRPr>
                    </a:p>
                    <a:p>
                      <a:pPr marL="336550" algn="l" rtl="0" eaLnBrk="0">
                        <a:lnSpc>
                          <a:spcPts val="1677"/>
                        </a:lnSpc>
                        <a:spcBef>
                          <a:spcPts val="4"/>
                        </a:spcBef>
                        <a:tabLst>
                          <a:tab pos="480060" algn="l"/>
                        </a:tabLst>
                      </a:pPr>
                      <a:r>
                        <a:rPr sz="600" kern="0" spc="0" dirty="0">
                          <a:solidFill>
                            <a:srgbClr val="000000">
                              <a:alpha val="100000"/>
                            </a:srgbClr>
                          </a:solidFill>
                          <a:latin typeface="Times New Roman"/>
                          <a:ea typeface="Times New Roman"/>
                          <a:cs typeface="Times New Roman"/>
                        </a:rPr>
                        <a:t>	</a:t>
                      </a:r>
                      <a:endParaRPr sz="6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4000"/>
                        </a:lnSpc>
                        <a:tabLst/>
                      </a:pPr>
                      <a:endParaRPr sz="800" dirty="0">
                        <a:latin typeface="Arial"/>
                        <a:ea typeface="Arial"/>
                        <a:cs typeface="Arial"/>
                      </a:endParaRPr>
                    </a:p>
                    <a:p>
                      <a:pPr algn="l" rtl="0" eaLnBrk="0">
                        <a:lnSpc>
                          <a:spcPct val="6057"/>
                        </a:lnSpc>
                        <a:tabLst/>
                      </a:pPr>
                      <a:endParaRPr sz="100" dirty="0">
                        <a:latin typeface="Arial"/>
                        <a:ea typeface="Arial"/>
                        <a:cs typeface="Arial"/>
                      </a:endParaRPr>
                    </a:p>
                    <a:p>
                      <a:pPr marL="350520" algn="l" rtl="0" eaLnBrk="0">
                        <a:lnSpc>
                          <a:spcPct val="86000"/>
                        </a:lnSpc>
                        <a:tabLst/>
                      </a:pPr>
                      <a:r>
                        <a:rPr sz="1200" kern="0" spc="-30" dirty="0">
                          <a:solidFill>
                            <a:srgbClr val="000000">
                              <a:alpha val="100000"/>
                            </a:srgbClr>
                          </a:solidFill>
                          <a:latin typeface="KaiTi"/>
                          <a:ea typeface="KaiTi"/>
                          <a:cs typeface="KaiTi"/>
                        </a:rPr>
                        <a:t>酯基</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3000"/>
                        </a:lnSpc>
                        <a:tabLst/>
                      </a:pPr>
                      <a:endParaRPr sz="800" dirty="0">
                        <a:latin typeface="Arial"/>
                        <a:ea typeface="Arial"/>
                        <a:cs typeface="Arial"/>
                      </a:endParaRPr>
                    </a:p>
                    <a:p>
                      <a:pPr algn="l" rtl="0" eaLnBrk="0">
                        <a:lnSpc>
                          <a:spcPct val="6804"/>
                        </a:lnSpc>
                        <a:tabLst/>
                      </a:pPr>
                      <a:endParaRPr sz="100" dirty="0">
                        <a:latin typeface="Arial"/>
                        <a:ea typeface="Arial"/>
                        <a:cs typeface="Arial"/>
                      </a:endParaRPr>
                    </a:p>
                    <a:p>
                      <a:pPr marL="201295" algn="l" rtl="0" eaLnBrk="0">
                        <a:lnSpc>
                          <a:spcPct val="84000"/>
                        </a:lnSpc>
                        <a:tabLst/>
                      </a:pPr>
                      <a:r>
                        <a:rPr sz="1200" kern="0" spc="-40" dirty="0">
                          <a:solidFill>
                            <a:srgbClr val="000000">
                              <a:alpha val="100000"/>
                            </a:srgbClr>
                          </a:solidFill>
                          <a:latin typeface="KaiTi"/>
                          <a:ea typeface="KaiTi"/>
                          <a:cs typeface="KaiTi"/>
                        </a:rPr>
                        <a:t>乙酸乙酯</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tabLst/>
                      </a:pPr>
                      <a:endParaRPr sz="900" dirty="0">
                        <a:latin typeface="Arial"/>
                        <a:ea typeface="Arial"/>
                        <a:cs typeface="Arial"/>
                      </a:endParaRPr>
                    </a:p>
                    <a:p>
                      <a:pPr algn="l" rtl="0" eaLnBrk="0">
                        <a:lnSpc>
                          <a:spcPct val="7066"/>
                        </a:lnSpc>
                        <a:tabLst/>
                      </a:pPr>
                      <a:endParaRPr sz="100" dirty="0">
                        <a:latin typeface="Arial"/>
                        <a:ea typeface="Arial"/>
                        <a:cs typeface="Arial"/>
                      </a:endParaRPr>
                    </a:p>
                    <a:p>
                      <a:pPr marL="272415" algn="l" rtl="0" eaLnBrk="0">
                        <a:lnSpc>
                          <a:spcPct val="76000"/>
                        </a:lnSpc>
                        <a:tabLst/>
                      </a:pPr>
                      <a:r>
                        <a:rPr sz="1200" kern="0" spc="0" dirty="0">
                          <a:solidFill>
                            <a:srgbClr val="000000">
                              <a:alpha val="100000"/>
                            </a:srgbClr>
                          </a:solidFill>
                          <a:latin typeface="Times New Roman"/>
                          <a:ea typeface="Times New Roman"/>
                          <a:cs typeface="Times New Roman"/>
                        </a:rPr>
                        <a:t>CH</a:t>
                      </a:r>
                      <a:r>
                        <a:rPr sz="1200" kern="0" spc="-10" baseline="-4340" dirty="0">
                          <a:solidFill>
                            <a:srgbClr val="000000">
                              <a:alpha val="100000"/>
                            </a:srgbClr>
                          </a:solidFill>
                          <a:latin typeface="Times New Roman"/>
                          <a:ea typeface="Times New Roman"/>
                          <a:cs typeface="Times New Roman"/>
                        </a:rPr>
                        <a:t>3</a:t>
                      </a:r>
                      <a:r>
                        <a:rPr sz="1200" kern="0" spc="0" dirty="0">
                          <a:solidFill>
                            <a:srgbClr val="000000">
                              <a:alpha val="100000"/>
                            </a:srgbClr>
                          </a:solidFill>
                          <a:latin typeface="Times New Roman"/>
                          <a:ea typeface="Times New Roman"/>
                          <a:cs typeface="Times New Roman"/>
                        </a:rPr>
                        <a:t>COOCH</a:t>
                      </a:r>
                      <a:r>
                        <a:rPr sz="1200" kern="0" spc="-10" baseline="-4340" dirty="0">
                          <a:solidFill>
                            <a:srgbClr val="000000">
                              <a:alpha val="100000"/>
                            </a:srgbClr>
                          </a:solidFill>
                          <a:latin typeface="Times New Roman"/>
                          <a:ea typeface="Times New Roman"/>
                          <a:cs typeface="Times New Roman"/>
                        </a:rPr>
                        <a:t>2</a:t>
                      </a:r>
                      <a:r>
                        <a:rPr sz="1200" kern="0" spc="0" dirty="0">
                          <a:solidFill>
                            <a:srgbClr val="000000">
                              <a:alpha val="100000"/>
                            </a:srgbClr>
                          </a:solidFill>
                          <a:latin typeface="Times New Roman"/>
                          <a:ea typeface="Times New Roman"/>
                          <a:cs typeface="Times New Roman"/>
                        </a:rPr>
                        <a:t>CH</a:t>
                      </a:r>
                      <a:r>
                        <a:rPr sz="1200" kern="0" spc="-10" baseline="-4340" dirty="0">
                          <a:solidFill>
                            <a:srgbClr val="000000">
                              <a:alpha val="100000"/>
                            </a:srgbClr>
                          </a:solidFill>
                          <a:latin typeface="Times New Roman"/>
                          <a:ea typeface="Times New Roman"/>
                          <a:cs typeface="Times New Roman"/>
                        </a:rPr>
                        <a:t>3</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402590">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1000"/>
                        </a:lnSpc>
                        <a:tabLst/>
                      </a:pPr>
                      <a:endParaRPr sz="500" dirty="0">
                        <a:latin typeface="Arial"/>
                        <a:ea typeface="Arial"/>
                        <a:cs typeface="Arial"/>
                      </a:endParaRPr>
                    </a:p>
                    <a:p>
                      <a:pPr marL="331470" algn="l" rtl="0" eaLnBrk="0">
                        <a:lnSpc>
                          <a:spcPts val="1776"/>
                        </a:lnSpc>
                        <a:spcBef>
                          <a:spcPts val="3"/>
                        </a:spcBef>
                        <a:tabLst>
                          <a:tab pos="480060" algn="l"/>
                        </a:tabLst>
                      </a:pPr>
                      <a:r>
                        <a:rPr sz="600" kern="0" spc="0" dirty="0">
                          <a:solidFill>
                            <a:srgbClr val="000000">
                              <a:alpha val="100000"/>
                            </a:srgbClr>
                          </a:solidFill>
                          <a:latin typeface="KaiTi"/>
                          <a:ea typeface="KaiTi"/>
                          <a:cs typeface="KaiTi"/>
                        </a:rPr>
                        <a:t>	</a:t>
                      </a:r>
                      <a:endParaRPr sz="6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3000"/>
                        </a:lnSpc>
                        <a:tabLst/>
                      </a:pPr>
                      <a:endParaRPr sz="800" dirty="0">
                        <a:latin typeface="Arial"/>
                        <a:ea typeface="Arial"/>
                        <a:cs typeface="Arial"/>
                      </a:endParaRPr>
                    </a:p>
                    <a:p>
                      <a:pPr algn="l" rtl="0" eaLnBrk="0">
                        <a:lnSpc>
                          <a:spcPct val="6554"/>
                        </a:lnSpc>
                        <a:tabLst/>
                      </a:pPr>
                      <a:endParaRPr sz="100" dirty="0">
                        <a:latin typeface="Arial"/>
                        <a:ea typeface="Arial"/>
                        <a:cs typeface="Arial"/>
                      </a:endParaRPr>
                    </a:p>
                    <a:p>
                      <a:pPr marL="357505" algn="l" rtl="0" eaLnBrk="0">
                        <a:lnSpc>
                          <a:spcPct val="86000"/>
                        </a:lnSpc>
                        <a:tabLst/>
                      </a:pPr>
                      <a:r>
                        <a:rPr sz="1200" kern="0" spc="-40" dirty="0">
                          <a:solidFill>
                            <a:srgbClr val="000000">
                              <a:alpha val="100000"/>
                            </a:srgbClr>
                          </a:solidFill>
                          <a:latin typeface="KaiTi"/>
                          <a:ea typeface="KaiTi"/>
                          <a:cs typeface="KaiTi"/>
                        </a:rPr>
                        <a:t>氨基</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p>
                      <a:pPr marL="193675" algn="l" rtl="0" eaLnBrk="0">
                        <a:lnSpc>
                          <a:spcPct val="75000"/>
                        </a:lnSpc>
                        <a:spcBef>
                          <a:spcPts val="2"/>
                        </a:spcBef>
                        <a:tabLst/>
                      </a:pPr>
                      <a:r>
                        <a:rPr sz="1200" kern="0" spc="0" dirty="0">
                          <a:solidFill>
                            <a:srgbClr val="000000">
                              <a:alpha val="100000"/>
                            </a:srgbClr>
                          </a:solidFill>
                          <a:latin typeface="Times New Roman"/>
                          <a:ea typeface="Times New Roman"/>
                          <a:cs typeface="Times New Roman"/>
                        </a:rPr>
                        <a:t>—NH</a:t>
                      </a:r>
                      <a:r>
                        <a:rPr sz="1200" kern="0" spc="0" baseline="-4340" dirty="0">
                          <a:solidFill>
                            <a:srgbClr val="000000">
                              <a:alpha val="100000"/>
                            </a:srgbClr>
                          </a:solidFill>
                          <a:latin typeface="Times New Roman"/>
                          <a:ea typeface="Times New Roman"/>
                          <a:cs typeface="Times New Roman"/>
                        </a:rPr>
                        <a:t>2</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3000"/>
                        </a:lnSpc>
                        <a:tabLst/>
                      </a:pPr>
                      <a:endParaRPr sz="800" dirty="0">
                        <a:latin typeface="Arial"/>
                        <a:ea typeface="Arial"/>
                        <a:cs typeface="Arial"/>
                      </a:endParaRPr>
                    </a:p>
                    <a:p>
                      <a:pPr algn="l" rtl="0" eaLnBrk="0">
                        <a:lnSpc>
                          <a:spcPct val="7841"/>
                        </a:lnSpc>
                        <a:tabLst/>
                      </a:pPr>
                      <a:endParaRPr sz="100" dirty="0">
                        <a:latin typeface="Arial"/>
                        <a:ea typeface="Arial"/>
                        <a:cs typeface="Arial"/>
                      </a:endParaRPr>
                    </a:p>
                    <a:p>
                      <a:pPr marL="354330" algn="l" rtl="0" eaLnBrk="0">
                        <a:lnSpc>
                          <a:spcPct val="83000"/>
                        </a:lnSpc>
                        <a:tabLst/>
                      </a:pPr>
                      <a:r>
                        <a:rPr sz="1200" kern="0" spc="-60" dirty="0">
                          <a:solidFill>
                            <a:srgbClr val="000000">
                              <a:alpha val="100000"/>
                            </a:srgbClr>
                          </a:solidFill>
                          <a:latin typeface="KaiTi"/>
                          <a:ea typeface="KaiTi"/>
                          <a:cs typeface="KaiTi"/>
                        </a:rPr>
                        <a:t>甲胺</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900" dirty="0">
                        <a:latin typeface="Arial"/>
                        <a:ea typeface="Arial"/>
                        <a:cs typeface="Arial"/>
                      </a:endParaRPr>
                    </a:p>
                    <a:p>
                      <a:pPr algn="l" rtl="0" eaLnBrk="0">
                        <a:lnSpc>
                          <a:spcPct val="8563"/>
                        </a:lnSpc>
                        <a:tabLst/>
                      </a:pPr>
                      <a:endParaRPr sz="100" dirty="0">
                        <a:latin typeface="Arial"/>
                        <a:ea typeface="Arial"/>
                        <a:cs typeface="Arial"/>
                      </a:endParaRPr>
                    </a:p>
                    <a:p>
                      <a:pPr marL="560705" algn="l" rtl="0" eaLnBrk="0">
                        <a:lnSpc>
                          <a:spcPct val="76000"/>
                        </a:lnSpc>
                        <a:tabLst/>
                      </a:pPr>
                      <a:r>
                        <a:rPr sz="1200" kern="0" spc="-10" dirty="0">
                          <a:solidFill>
                            <a:srgbClr val="000000">
                              <a:alpha val="100000"/>
                            </a:srgbClr>
                          </a:solidFill>
                          <a:latin typeface="Times New Roman"/>
                          <a:ea typeface="Times New Roman"/>
                          <a:cs typeface="Times New Roman"/>
                        </a:rPr>
                        <a:t>CH</a:t>
                      </a:r>
                      <a:r>
                        <a:rPr sz="1200" kern="0" spc="-10" baseline="-4340" dirty="0">
                          <a:solidFill>
                            <a:srgbClr val="000000">
                              <a:alpha val="100000"/>
                            </a:srgbClr>
                          </a:solidFill>
                          <a:latin typeface="Times New Roman"/>
                          <a:ea typeface="Times New Roman"/>
                          <a:cs typeface="Times New Roman"/>
                        </a:rPr>
                        <a:t>3</a:t>
                      </a:r>
                      <a:r>
                        <a:rPr sz="1200" kern="0" spc="-10" dirty="0">
                          <a:solidFill>
                            <a:srgbClr val="000000">
                              <a:alpha val="100000"/>
                            </a:srgbClr>
                          </a:solidFill>
                          <a:latin typeface="Times New Roman"/>
                          <a:ea typeface="Times New Roman"/>
                          <a:cs typeface="Times New Roman"/>
                        </a:rPr>
                        <a:t>NH</a:t>
                      </a:r>
                      <a:r>
                        <a:rPr sz="1200" kern="0" spc="-10" baseline="-4340" dirty="0">
                          <a:solidFill>
                            <a:srgbClr val="000000">
                              <a:alpha val="100000"/>
                            </a:srgbClr>
                          </a:solidFill>
                          <a:latin typeface="Times New Roman"/>
                          <a:ea typeface="Times New Roman"/>
                          <a:cs typeface="Times New Roman"/>
                        </a:rPr>
                        <a:t>2</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440690">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2000"/>
                        </a:lnSpc>
                        <a:tabLst/>
                      </a:pPr>
                      <a:endParaRPr sz="600" dirty="0">
                        <a:latin typeface="Arial"/>
                        <a:ea typeface="Arial"/>
                        <a:cs typeface="Arial"/>
                      </a:endParaRPr>
                    </a:p>
                    <a:p>
                      <a:pPr marL="259715" algn="l" rtl="0" eaLnBrk="0">
                        <a:lnSpc>
                          <a:spcPts val="1776"/>
                        </a:lnSpc>
                        <a:spcBef>
                          <a:spcPts val="4"/>
                        </a:spcBef>
                        <a:tabLst>
                          <a:tab pos="403860" algn="l"/>
                        </a:tabLst>
                      </a:pPr>
                      <a:r>
                        <a:rPr sz="600" kern="0" spc="0" dirty="0">
                          <a:solidFill>
                            <a:srgbClr val="000000">
                              <a:alpha val="100000"/>
                            </a:srgbClr>
                          </a:solidFill>
                          <a:latin typeface="Times New Roman"/>
                          <a:ea typeface="Times New Roman"/>
                          <a:cs typeface="Times New Roman"/>
                        </a:rPr>
                        <a:t>	</a:t>
                      </a:r>
                      <a:r>
                        <a:rPr sz="1000" kern="0" spc="-10" dirty="0">
                          <a:solidFill>
                            <a:srgbClr val="000000">
                              <a:alpha val="100000"/>
                            </a:srgbClr>
                          </a:solidFill>
                          <a:latin typeface="Arial"/>
                          <a:ea typeface="Arial"/>
                          <a:cs typeface="Arial"/>
                        </a:rPr>
                        <a:t>     </a:t>
                      </a: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5000"/>
                        </a:lnSpc>
                        <a:tabLst/>
                      </a:pPr>
                      <a:endParaRPr sz="900" dirty="0">
                        <a:latin typeface="Arial"/>
                        <a:ea typeface="Arial"/>
                        <a:cs typeface="Arial"/>
                      </a:endParaRPr>
                    </a:p>
                    <a:p>
                      <a:pPr marL="273685" algn="l" rtl="0" eaLnBrk="0">
                        <a:lnSpc>
                          <a:spcPct val="86000"/>
                        </a:lnSpc>
                        <a:spcBef>
                          <a:spcPts val="5"/>
                        </a:spcBef>
                        <a:tabLst/>
                      </a:pPr>
                      <a:r>
                        <a:rPr sz="1200" kern="0" spc="-20" dirty="0">
                          <a:solidFill>
                            <a:srgbClr val="000000">
                              <a:alpha val="100000"/>
                            </a:srgbClr>
                          </a:solidFill>
                          <a:latin typeface="KaiTi"/>
                          <a:ea typeface="KaiTi"/>
                          <a:cs typeface="KaiTi"/>
                        </a:rPr>
                        <a:t>酰胺基</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5000"/>
                        </a:lnSpc>
                        <a:tabLst/>
                      </a:pPr>
                      <a:endParaRPr sz="900" dirty="0">
                        <a:latin typeface="Arial"/>
                        <a:ea typeface="Arial"/>
                        <a:cs typeface="Arial"/>
                      </a:endParaRPr>
                    </a:p>
                    <a:p>
                      <a:pPr marL="277495" algn="l" rtl="0" eaLnBrk="0">
                        <a:lnSpc>
                          <a:spcPct val="83000"/>
                        </a:lnSpc>
                        <a:spcBef>
                          <a:spcPts val="6"/>
                        </a:spcBef>
                        <a:tabLst/>
                      </a:pPr>
                      <a:r>
                        <a:rPr sz="1200" kern="0" spc="-50" dirty="0">
                          <a:solidFill>
                            <a:srgbClr val="000000">
                              <a:alpha val="100000"/>
                            </a:srgbClr>
                          </a:solidFill>
                          <a:latin typeface="KaiTi"/>
                          <a:ea typeface="KaiTi"/>
                          <a:cs typeface="KaiTi"/>
                        </a:rPr>
                        <a:t>乙酰胺</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tabLst/>
                      </a:pPr>
                      <a:endParaRPr sz="1000" dirty="0">
                        <a:latin typeface="Arial"/>
                        <a:ea typeface="Arial"/>
                        <a:cs typeface="Arial"/>
                      </a:endParaRPr>
                    </a:p>
                    <a:p>
                      <a:pPr algn="l" rtl="0" eaLnBrk="0">
                        <a:lnSpc>
                          <a:spcPct val="7911"/>
                        </a:lnSpc>
                        <a:tabLst/>
                      </a:pPr>
                      <a:endParaRPr sz="100" dirty="0">
                        <a:latin typeface="Arial"/>
                        <a:ea typeface="Arial"/>
                        <a:cs typeface="Arial"/>
                      </a:endParaRPr>
                    </a:p>
                    <a:p>
                      <a:pPr marL="454025" algn="l" rtl="0" eaLnBrk="0">
                        <a:lnSpc>
                          <a:spcPct val="76000"/>
                        </a:lnSpc>
                        <a:tabLst/>
                      </a:pPr>
                      <a:r>
                        <a:rPr sz="1200" kern="0" spc="-10" dirty="0">
                          <a:solidFill>
                            <a:srgbClr val="000000">
                              <a:alpha val="100000"/>
                            </a:srgbClr>
                          </a:solidFill>
                          <a:latin typeface="Times New Roman"/>
                          <a:ea typeface="Times New Roman"/>
                          <a:cs typeface="Times New Roman"/>
                        </a:rPr>
                        <a:t>CH</a:t>
                      </a:r>
                      <a:r>
                        <a:rPr sz="1200" kern="0" spc="-10" baseline="-4340" dirty="0">
                          <a:solidFill>
                            <a:srgbClr val="000000">
                              <a:alpha val="100000"/>
                            </a:srgbClr>
                          </a:solidFill>
                          <a:latin typeface="Times New Roman"/>
                          <a:ea typeface="Times New Roman"/>
                          <a:cs typeface="Times New Roman"/>
                        </a:rPr>
                        <a:t>3</a:t>
                      </a:r>
                      <a:r>
                        <a:rPr sz="1200" kern="0" spc="-10" dirty="0">
                          <a:solidFill>
                            <a:srgbClr val="000000">
                              <a:alpha val="100000"/>
                            </a:srgbClr>
                          </a:solidFill>
                          <a:latin typeface="Times New Roman"/>
                          <a:ea typeface="Times New Roman"/>
                          <a:cs typeface="Times New Roman"/>
                        </a:rPr>
                        <a:t>CONH</a:t>
                      </a:r>
                      <a:r>
                        <a:rPr sz="1200" kern="0" spc="-10" baseline="-4340" dirty="0">
                          <a:solidFill>
                            <a:srgbClr val="000000">
                              <a:alpha val="100000"/>
                            </a:srgbClr>
                          </a:solidFill>
                          <a:latin typeface="Times New Roman"/>
                          <a:ea typeface="Times New Roman"/>
                          <a:cs typeface="Times New Roman"/>
                        </a:rPr>
                        <a:t>2</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bl>
          </a:graphicData>
        </a:graphic>
      </p:graphicFrame>
      <p:sp>
        <p:nvSpPr>
          <p:cNvPr id="1204" name="textbox 1204"/>
          <p:cNvSpPr/>
          <p:nvPr/>
        </p:nvSpPr>
        <p:spPr>
          <a:xfrm>
            <a:off x="3445205" y="3688360"/>
            <a:ext cx="174625" cy="177800"/>
          </a:xfrm>
          <a:prstGeom prst="rect">
            <a:avLst/>
          </a:prstGeom>
          <a:noFill/>
          <a:ln w="0" cap="flat">
            <a:noFill/>
            <a:prstDash val="solid"/>
            <a:miter lim="0"/>
          </a:ln>
        </p:spPr>
        <p:txBody>
          <a:bodyPr vert="horz" wrap="square" lIns="0" tIns="0" rIns="0" bIns="0"/>
          <a:lstStyle/>
          <a:p>
            <a:pPr algn="l" rtl="0" eaLnBrk="0">
              <a:lnSpc>
                <a:spcPct val="87436"/>
              </a:lnSpc>
              <a:tabLst/>
            </a:pPr>
            <a:endParaRPr sz="100" dirty="0">
              <a:latin typeface="Arial"/>
              <a:ea typeface="Arial"/>
              <a:cs typeface="Arial"/>
            </a:endParaRPr>
          </a:p>
          <a:p>
            <a:pPr marL="12700" algn="l" rtl="0" eaLnBrk="0">
              <a:lnSpc>
                <a:spcPct val="83000"/>
              </a:lnSpc>
              <a:tabLst/>
            </a:pPr>
            <a:r>
              <a:rPr sz="1200" b="1" kern="0" spc="-20" dirty="0">
                <a:solidFill>
                  <a:srgbClr val="0101FF">
                    <a:alpha val="100000"/>
                  </a:srgbClr>
                </a:solidFill>
                <a:latin typeface="KaiTi"/>
                <a:ea typeface="KaiTi"/>
                <a:cs typeface="KaiTi"/>
              </a:rPr>
              <a:t>胺</a:t>
            </a:r>
            <a:endParaRPr sz="1200" dirty="0">
              <a:latin typeface="KaiTi"/>
              <a:ea typeface="KaiTi"/>
              <a:cs typeface="KaiTi"/>
            </a:endParaRPr>
          </a:p>
        </p:txBody>
      </p:sp>
      <p:sp>
        <p:nvSpPr>
          <p:cNvPr id="1206" name="textbox 1206"/>
          <p:cNvSpPr/>
          <p:nvPr/>
        </p:nvSpPr>
        <p:spPr>
          <a:xfrm>
            <a:off x="3480790" y="3615132"/>
            <a:ext cx="119379" cy="1174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723"/>
              </a:lnSpc>
              <a:tabLst/>
            </a:pPr>
            <a:r>
              <a:rPr sz="500" kern="0" spc="10" dirty="0">
                <a:solidFill>
                  <a:srgbClr val="0101FF">
                    <a:alpha val="100000"/>
                  </a:srgbClr>
                </a:solidFill>
                <a:latin typeface="KaiTi"/>
                <a:ea typeface="KaiTi"/>
                <a:cs typeface="KaiTi"/>
              </a:rPr>
              <a:t>àn</a:t>
            </a:r>
            <a:endParaRPr sz="500" dirty="0">
              <a:latin typeface="KaiTi"/>
              <a:ea typeface="KaiTi"/>
              <a:cs typeface="KaiTi"/>
            </a:endParaRPr>
          </a:p>
        </p:txBody>
      </p:sp>
      <p:sp>
        <p:nvSpPr>
          <p:cNvPr id="1208" name="textbox 1208"/>
          <p:cNvSpPr/>
          <p:nvPr/>
        </p:nvSpPr>
        <p:spPr>
          <a:xfrm>
            <a:off x="3297682" y="3688360"/>
            <a:ext cx="169545" cy="177800"/>
          </a:xfrm>
          <a:prstGeom prst="rect">
            <a:avLst/>
          </a:prstGeom>
          <a:noFill/>
          <a:ln w="0" cap="flat">
            <a:noFill/>
            <a:prstDash val="solid"/>
            <a:miter lim="0"/>
          </a:ln>
        </p:spPr>
        <p:txBody>
          <a:bodyPr vert="horz" wrap="square" lIns="0" tIns="0" rIns="0" bIns="0"/>
          <a:lstStyle/>
          <a:p>
            <a:pPr algn="l" rtl="0" eaLnBrk="0">
              <a:lnSpc>
                <a:spcPct val="87436"/>
              </a:lnSpc>
              <a:tabLst/>
            </a:pPr>
            <a:endParaRPr sz="100" dirty="0">
              <a:latin typeface="Arial"/>
              <a:ea typeface="Arial"/>
              <a:cs typeface="Arial"/>
            </a:endParaRPr>
          </a:p>
          <a:p>
            <a:pPr marL="12700" algn="l" rtl="0" eaLnBrk="0">
              <a:lnSpc>
                <a:spcPct val="83000"/>
              </a:lnSpc>
              <a:tabLst/>
            </a:pPr>
            <a:r>
              <a:rPr sz="1200" b="1" kern="0" spc="-20" dirty="0">
                <a:solidFill>
                  <a:srgbClr val="0101FF">
                    <a:alpha val="100000"/>
                  </a:srgbClr>
                </a:solidFill>
                <a:latin typeface="KaiTi"/>
                <a:ea typeface="KaiTi"/>
                <a:cs typeface="KaiTi"/>
              </a:rPr>
              <a:t>酰</a:t>
            </a:r>
            <a:endParaRPr sz="1200" dirty="0">
              <a:latin typeface="KaiTi"/>
              <a:ea typeface="KaiTi"/>
              <a:cs typeface="KaiTi"/>
            </a:endParaRPr>
          </a:p>
        </p:txBody>
      </p:sp>
      <p:sp>
        <p:nvSpPr>
          <p:cNvPr id="1210" name="textbox 1210"/>
          <p:cNvSpPr/>
          <p:nvPr/>
        </p:nvSpPr>
        <p:spPr>
          <a:xfrm>
            <a:off x="3300959" y="3627781"/>
            <a:ext cx="156210" cy="95250"/>
          </a:xfrm>
          <a:prstGeom prst="rect">
            <a:avLst/>
          </a:prstGeom>
          <a:noFill/>
          <a:ln w="0" cap="flat">
            <a:noFill/>
            <a:prstDash val="solid"/>
            <a:miter lim="0"/>
          </a:ln>
        </p:spPr>
        <p:txBody>
          <a:bodyPr vert="horz" wrap="square" lIns="0" tIns="0" rIns="0" bIns="0"/>
          <a:lstStyle/>
          <a:p>
            <a:pPr algn="l" rtl="0" eaLnBrk="0">
              <a:lnSpc>
                <a:spcPct val="81888"/>
              </a:lnSpc>
              <a:tabLst/>
            </a:pPr>
            <a:endParaRPr sz="100" dirty="0">
              <a:latin typeface="Arial"/>
              <a:ea typeface="Arial"/>
              <a:cs typeface="Arial"/>
            </a:endParaRPr>
          </a:p>
          <a:p>
            <a:pPr marL="12700" algn="l" rtl="0" eaLnBrk="0">
              <a:lnSpc>
                <a:spcPct val="76000"/>
              </a:lnSpc>
              <a:tabLst/>
            </a:pPr>
            <a:r>
              <a:rPr sz="600" kern="0" spc="-10" dirty="0">
                <a:solidFill>
                  <a:srgbClr val="0101FF">
                    <a:alpha val="100000"/>
                  </a:srgbClr>
                </a:solidFill>
                <a:latin typeface="Times New Roman"/>
                <a:ea typeface="Times New Roman"/>
                <a:cs typeface="Times New Roman"/>
              </a:rPr>
              <a:t>xiān</a:t>
            </a:r>
            <a:endParaRPr sz="600" dirty="0">
              <a:latin typeface="Times New Roman"/>
              <a:ea typeface="Times New Roman"/>
              <a:cs typeface="Times New Roman"/>
            </a:endParaRPr>
          </a:p>
        </p:txBody>
      </p:sp>
      <p:sp>
        <p:nvSpPr>
          <p:cNvPr id="1212" name="textbox 1212"/>
          <p:cNvSpPr/>
          <p:nvPr/>
        </p:nvSpPr>
        <p:spPr>
          <a:xfrm>
            <a:off x="3369005" y="3267736"/>
            <a:ext cx="174625" cy="177800"/>
          </a:xfrm>
          <a:prstGeom prst="rect">
            <a:avLst/>
          </a:prstGeom>
          <a:noFill/>
          <a:ln w="0" cap="flat">
            <a:noFill/>
            <a:prstDash val="solid"/>
            <a:miter lim="0"/>
          </a:ln>
        </p:spPr>
        <p:txBody>
          <a:bodyPr vert="horz" wrap="square" lIns="0" tIns="0" rIns="0" bIns="0"/>
          <a:lstStyle/>
          <a:p>
            <a:pPr algn="l" rtl="0" eaLnBrk="0">
              <a:lnSpc>
                <a:spcPct val="87436"/>
              </a:lnSpc>
              <a:tabLst/>
            </a:pPr>
            <a:endParaRPr sz="100" dirty="0">
              <a:latin typeface="Arial"/>
              <a:ea typeface="Arial"/>
              <a:cs typeface="Arial"/>
            </a:endParaRPr>
          </a:p>
          <a:p>
            <a:pPr marL="12700" algn="l" rtl="0" eaLnBrk="0">
              <a:lnSpc>
                <a:spcPct val="83000"/>
              </a:lnSpc>
              <a:tabLst/>
            </a:pPr>
            <a:r>
              <a:rPr sz="1200" b="1" kern="0" spc="-20" dirty="0">
                <a:solidFill>
                  <a:srgbClr val="0101FF">
                    <a:alpha val="100000"/>
                  </a:srgbClr>
                </a:solidFill>
                <a:latin typeface="KaiTi"/>
                <a:ea typeface="KaiTi"/>
                <a:cs typeface="KaiTi"/>
              </a:rPr>
              <a:t>胺</a:t>
            </a:r>
            <a:endParaRPr sz="1200" dirty="0">
              <a:latin typeface="KaiTi"/>
              <a:ea typeface="KaiTi"/>
              <a:cs typeface="KaiTi"/>
            </a:endParaRPr>
          </a:p>
        </p:txBody>
      </p:sp>
      <p:sp>
        <p:nvSpPr>
          <p:cNvPr id="1214" name="textbox 1214"/>
          <p:cNvSpPr/>
          <p:nvPr/>
        </p:nvSpPr>
        <p:spPr>
          <a:xfrm>
            <a:off x="3404590" y="3194507"/>
            <a:ext cx="119379" cy="11747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723"/>
              </a:lnSpc>
              <a:tabLst/>
            </a:pPr>
            <a:r>
              <a:rPr sz="500" kern="0" spc="10" dirty="0">
                <a:solidFill>
                  <a:srgbClr val="0101FF">
                    <a:alpha val="100000"/>
                  </a:srgbClr>
                </a:solidFill>
                <a:latin typeface="KaiTi"/>
                <a:ea typeface="KaiTi"/>
                <a:cs typeface="KaiTi"/>
              </a:rPr>
              <a:t>àn</a:t>
            </a:r>
            <a:endParaRPr sz="500" dirty="0">
              <a:latin typeface="KaiTi"/>
              <a:ea typeface="KaiTi"/>
              <a:cs typeface="KaiTi"/>
            </a:endParaRPr>
          </a:p>
        </p:txBody>
      </p:sp>
      <p:sp>
        <p:nvSpPr>
          <p:cNvPr id="1216" name="textbox 1216"/>
          <p:cNvSpPr/>
          <p:nvPr/>
        </p:nvSpPr>
        <p:spPr>
          <a:xfrm>
            <a:off x="3374491" y="2861971"/>
            <a:ext cx="168910" cy="177800"/>
          </a:xfrm>
          <a:prstGeom prst="rect">
            <a:avLst/>
          </a:prstGeom>
          <a:noFill/>
          <a:ln w="0" cap="flat">
            <a:noFill/>
            <a:prstDash val="solid"/>
            <a:miter lim="0"/>
          </a:ln>
        </p:spPr>
        <p:txBody>
          <a:bodyPr vert="horz" wrap="square" lIns="0" tIns="0" rIns="0" bIns="0"/>
          <a:lstStyle/>
          <a:p>
            <a:pPr algn="l" rtl="0" eaLnBrk="0">
              <a:lnSpc>
                <a:spcPct val="87436"/>
              </a:lnSpc>
              <a:tabLst/>
            </a:pPr>
            <a:endParaRPr sz="100" dirty="0">
              <a:latin typeface="Arial"/>
              <a:ea typeface="Arial"/>
              <a:cs typeface="Arial"/>
            </a:endParaRPr>
          </a:p>
          <a:p>
            <a:pPr marL="12700" algn="l" rtl="0" eaLnBrk="0">
              <a:lnSpc>
                <a:spcPct val="83000"/>
              </a:lnSpc>
              <a:tabLst/>
            </a:pPr>
            <a:r>
              <a:rPr sz="1200" b="1" kern="0" spc="-20" dirty="0">
                <a:solidFill>
                  <a:srgbClr val="0101FF">
                    <a:alpha val="100000"/>
                  </a:srgbClr>
                </a:solidFill>
                <a:latin typeface="KaiTi"/>
                <a:ea typeface="KaiTi"/>
                <a:cs typeface="KaiTi"/>
              </a:rPr>
              <a:t>酯</a:t>
            </a:r>
            <a:endParaRPr sz="1200" dirty="0">
              <a:latin typeface="KaiTi"/>
              <a:ea typeface="KaiTi"/>
              <a:cs typeface="KaiTi"/>
            </a:endParaRPr>
          </a:p>
        </p:txBody>
      </p:sp>
      <p:sp>
        <p:nvSpPr>
          <p:cNvPr id="1218" name="textbox 1218"/>
          <p:cNvSpPr/>
          <p:nvPr/>
        </p:nvSpPr>
        <p:spPr>
          <a:xfrm>
            <a:off x="3395980" y="2801391"/>
            <a:ext cx="116840" cy="95250"/>
          </a:xfrm>
          <a:prstGeom prst="rect">
            <a:avLst/>
          </a:prstGeom>
          <a:noFill/>
          <a:ln w="0" cap="flat">
            <a:noFill/>
            <a:prstDash val="solid"/>
            <a:miter lim="0"/>
          </a:ln>
        </p:spPr>
        <p:txBody>
          <a:bodyPr vert="horz" wrap="square" lIns="0" tIns="0" rIns="0" bIns="0"/>
          <a:lstStyle/>
          <a:p>
            <a:pPr algn="l" rtl="0" eaLnBrk="0">
              <a:lnSpc>
                <a:spcPct val="81888"/>
              </a:lnSpc>
              <a:tabLst/>
            </a:pPr>
            <a:endParaRPr sz="100" dirty="0">
              <a:latin typeface="Arial"/>
              <a:ea typeface="Arial"/>
              <a:cs typeface="Arial"/>
            </a:endParaRPr>
          </a:p>
          <a:p>
            <a:pPr marL="12700" algn="l" rtl="0" eaLnBrk="0">
              <a:lnSpc>
                <a:spcPct val="76000"/>
              </a:lnSpc>
              <a:tabLst/>
            </a:pPr>
            <a:r>
              <a:rPr sz="600" kern="0" spc="-10" dirty="0">
                <a:solidFill>
                  <a:srgbClr val="0101FF">
                    <a:alpha val="100000"/>
                  </a:srgbClr>
                </a:solidFill>
                <a:latin typeface="Times New Roman"/>
                <a:ea typeface="Times New Roman"/>
                <a:cs typeface="Times New Roman"/>
              </a:rPr>
              <a:t>zhǐ</a:t>
            </a:r>
            <a:endParaRPr sz="600" dirty="0">
              <a:latin typeface="Times New Roman"/>
              <a:ea typeface="Times New Roman"/>
              <a:cs typeface="Times New Roman"/>
            </a:endParaRPr>
          </a:p>
        </p:txBody>
      </p:sp>
      <p:sp>
        <p:nvSpPr>
          <p:cNvPr id="1220" name="textbox 1220"/>
          <p:cNvSpPr/>
          <p:nvPr/>
        </p:nvSpPr>
        <p:spPr>
          <a:xfrm>
            <a:off x="3452368" y="2359051"/>
            <a:ext cx="167640" cy="178435"/>
          </a:xfrm>
          <a:prstGeom prst="rect">
            <a:avLst/>
          </a:prstGeom>
          <a:noFill/>
          <a:ln w="0" cap="flat">
            <a:noFill/>
            <a:prstDash val="solid"/>
            <a:miter lim="0"/>
          </a:ln>
        </p:spPr>
        <p:txBody>
          <a:bodyPr vert="horz" wrap="square" lIns="0" tIns="0" rIns="0" bIns="0"/>
          <a:lstStyle/>
          <a:p>
            <a:pPr algn="l" rtl="0" eaLnBrk="0">
              <a:lnSpc>
                <a:spcPct val="78896"/>
              </a:lnSpc>
              <a:tabLst/>
            </a:pPr>
            <a:endParaRPr sz="100" dirty="0">
              <a:latin typeface="Arial"/>
              <a:ea typeface="Arial"/>
              <a:cs typeface="Arial"/>
            </a:endParaRPr>
          </a:p>
          <a:p>
            <a:pPr algn="r" rtl="0" eaLnBrk="0">
              <a:lnSpc>
                <a:spcPct val="84000"/>
              </a:lnSpc>
              <a:tabLst/>
            </a:pPr>
            <a:r>
              <a:rPr sz="1200" b="1" kern="0" spc="-20" dirty="0">
                <a:solidFill>
                  <a:srgbClr val="0101FF">
                    <a:alpha val="100000"/>
                  </a:srgbClr>
                </a:solidFill>
                <a:latin typeface="KaiTi"/>
                <a:ea typeface="KaiTi"/>
                <a:cs typeface="KaiTi"/>
              </a:rPr>
              <a:t>酸</a:t>
            </a:r>
            <a:endParaRPr sz="1200" dirty="0">
              <a:latin typeface="KaiTi"/>
              <a:ea typeface="KaiTi"/>
              <a:cs typeface="KaiTi"/>
            </a:endParaRPr>
          </a:p>
        </p:txBody>
      </p:sp>
      <p:sp>
        <p:nvSpPr>
          <p:cNvPr id="1222" name="textbox 1222"/>
          <p:cNvSpPr/>
          <p:nvPr/>
        </p:nvSpPr>
        <p:spPr>
          <a:xfrm>
            <a:off x="3465830" y="2298471"/>
            <a:ext cx="135255" cy="95250"/>
          </a:xfrm>
          <a:prstGeom prst="rect">
            <a:avLst/>
          </a:prstGeom>
          <a:noFill/>
          <a:ln w="0" cap="flat">
            <a:noFill/>
            <a:prstDash val="solid"/>
            <a:miter lim="0"/>
          </a:ln>
        </p:spPr>
        <p:txBody>
          <a:bodyPr vert="horz" wrap="square" lIns="0" tIns="0" rIns="0" bIns="0"/>
          <a:lstStyle/>
          <a:p>
            <a:pPr algn="l" rtl="0" eaLnBrk="0">
              <a:lnSpc>
                <a:spcPct val="81888"/>
              </a:lnSpc>
              <a:tabLst/>
            </a:pPr>
            <a:endParaRPr sz="100" dirty="0">
              <a:latin typeface="Arial"/>
              <a:ea typeface="Arial"/>
              <a:cs typeface="Arial"/>
            </a:endParaRPr>
          </a:p>
          <a:p>
            <a:pPr marL="12700" algn="l" rtl="0" eaLnBrk="0">
              <a:lnSpc>
                <a:spcPct val="76000"/>
              </a:lnSpc>
              <a:tabLst/>
            </a:pPr>
            <a:r>
              <a:rPr sz="600" kern="0" spc="-10" dirty="0">
                <a:solidFill>
                  <a:srgbClr val="0101FF">
                    <a:alpha val="100000"/>
                  </a:srgbClr>
                </a:solidFill>
                <a:latin typeface="Times New Roman"/>
                <a:ea typeface="Times New Roman"/>
                <a:cs typeface="Times New Roman"/>
              </a:rPr>
              <a:t>uān</a:t>
            </a:r>
            <a:endParaRPr sz="600" dirty="0">
              <a:latin typeface="Times New Roman"/>
              <a:ea typeface="Times New Roman"/>
              <a:cs typeface="Times New Roman"/>
            </a:endParaRPr>
          </a:p>
        </p:txBody>
      </p:sp>
      <p:sp>
        <p:nvSpPr>
          <p:cNvPr id="1224" name="textbox 1224"/>
          <p:cNvSpPr/>
          <p:nvPr/>
        </p:nvSpPr>
        <p:spPr>
          <a:xfrm>
            <a:off x="3295853" y="2359051"/>
            <a:ext cx="173990" cy="177800"/>
          </a:xfrm>
          <a:prstGeom prst="rect">
            <a:avLst/>
          </a:prstGeom>
          <a:noFill/>
          <a:ln w="0" cap="flat">
            <a:noFill/>
            <a:prstDash val="solid"/>
            <a:miter lim="0"/>
          </a:ln>
        </p:spPr>
        <p:txBody>
          <a:bodyPr vert="horz" wrap="square" lIns="0" tIns="0" rIns="0" bIns="0"/>
          <a:lstStyle/>
          <a:p>
            <a:pPr algn="l" rtl="0" eaLnBrk="0">
              <a:lnSpc>
                <a:spcPct val="87436"/>
              </a:lnSpc>
              <a:tabLst/>
            </a:pPr>
            <a:endParaRPr sz="100" dirty="0">
              <a:latin typeface="Arial"/>
              <a:ea typeface="Arial"/>
              <a:cs typeface="Arial"/>
            </a:endParaRPr>
          </a:p>
          <a:p>
            <a:pPr marL="12700" algn="l" rtl="0" eaLnBrk="0">
              <a:lnSpc>
                <a:spcPct val="83000"/>
              </a:lnSpc>
              <a:tabLst/>
            </a:pPr>
            <a:r>
              <a:rPr sz="1200" b="1" kern="0" spc="-20" dirty="0">
                <a:solidFill>
                  <a:srgbClr val="0101FF">
                    <a:alpha val="100000"/>
                  </a:srgbClr>
                </a:solidFill>
                <a:latin typeface="KaiTi"/>
                <a:ea typeface="KaiTi"/>
                <a:cs typeface="KaiTi"/>
              </a:rPr>
              <a:t>羧</a:t>
            </a:r>
            <a:endParaRPr sz="1200" dirty="0">
              <a:latin typeface="KaiTi"/>
              <a:ea typeface="KaiTi"/>
              <a:cs typeface="KaiTi"/>
            </a:endParaRPr>
          </a:p>
        </p:txBody>
      </p:sp>
      <p:sp>
        <p:nvSpPr>
          <p:cNvPr id="1226" name="textbox 1226"/>
          <p:cNvSpPr/>
          <p:nvPr/>
        </p:nvSpPr>
        <p:spPr>
          <a:xfrm>
            <a:off x="3315894" y="2298471"/>
            <a:ext cx="127000" cy="95250"/>
          </a:xfrm>
          <a:prstGeom prst="rect">
            <a:avLst/>
          </a:prstGeom>
          <a:noFill/>
          <a:ln w="0" cap="flat">
            <a:noFill/>
            <a:prstDash val="solid"/>
            <a:miter lim="0"/>
          </a:ln>
        </p:spPr>
        <p:txBody>
          <a:bodyPr vert="horz" wrap="square" lIns="0" tIns="0" rIns="0" bIns="0"/>
          <a:lstStyle/>
          <a:p>
            <a:pPr algn="l" rtl="0" eaLnBrk="0">
              <a:lnSpc>
                <a:spcPct val="81888"/>
              </a:lnSpc>
              <a:tabLst/>
            </a:pPr>
            <a:endParaRPr sz="100" dirty="0">
              <a:latin typeface="Arial"/>
              <a:ea typeface="Arial"/>
              <a:cs typeface="Arial"/>
            </a:endParaRPr>
          </a:p>
          <a:p>
            <a:pPr marL="12700" algn="l" rtl="0" eaLnBrk="0">
              <a:lnSpc>
                <a:spcPct val="76000"/>
              </a:lnSpc>
              <a:tabLst/>
            </a:pPr>
            <a:r>
              <a:rPr sz="600" kern="0" spc="-20" dirty="0">
                <a:solidFill>
                  <a:srgbClr val="0101FF">
                    <a:alpha val="100000"/>
                  </a:srgbClr>
                </a:solidFill>
                <a:latin typeface="Times New Roman"/>
                <a:ea typeface="Times New Roman"/>
                <a:cs typeface="Times New Roman"/>
              </a:rPr>
              <a:t>suō</a:t>
            </a:r>
            <a:endParaRPr sz="600" dirty="0">
              <a:latin typeface="Times New Roman"/>
              <a:ea typeface="Times New Roman"/>
              <a:cs typeface="Times New Roman"/>
            </a:endParaRPr>
          </a:p>
        </p:txBody>
      </p:sp>
      <p:sp>
        <p:nvSpPr>
          <p:cNvPr id="1228" name="textbox 1228"/>
          <p:cNvSpPr/>
          <p:nvPr/>
        </p:nvSpPr>
        <p:spPr>
          <a:xfrm>
            <a:off x="2348128" y="9555125"/>
            <a:ext cx="5178425" cy="191135"/>
          </a:xfrm>
          <a:prstGeom prst="rect">
            <a:avLst/>
          </a:prstGeom>
          <a:noFill/>
          <a:ln w="0" cap="flat">
            <a:noFill/>
            <a:prstDash val="solid"/>
            <a:miter lim="0"/>
          </a:ln>
        </p:spPr>
        <p:txBody>
          <a:bodyPr vert="horz" wrap="square" lIns="0" tIns="0" rIns="0" bIns="0"/>
          <a:lstStyle/>
          <a:p>
            <a:pPr algn="l" rtl="0" eaLnBrk="0">
              <a:lnSpc>
                <a:spcPct val="87164"/>
              </a:lnSpc>
              <a:tabLst/>
            </a:pPr>
            <a:endParaRPr sz="100" dirty="0">
              <a:latin typeface="Arial"/>
              <a:ea typeface="Arial"/>
              <a:cs typeface="Arial"/>
            </a:endParaRPr>
          </a:p>
          <a:p>
            <a:pPr marL="12700" algn="l" rtl="0" eaLnBrk="0">
              <a:lnSpc>
                <a:spcPct val="90000"/>
              </a:lnSpc>
              <a:tabLst/>
            </a:pPr>
            <a:r>
              <a:rPr sz="1200" kern="0" spc="0" dirty="0">
                <a:solidFill>
                  <a:srgbClr val="000000">
                    <a:alpha val="100000"/>
                  </a:srgbClr>
                </a:solidFill>
                <a:latin typeface="Wingdings"/>
                <a:ea typeface="Wingdings"/>
                <a:cs typeface="Wingdings"/>
              </a:rPr>
              <a:t>l </a:t>
            </a:r>
            <a:r>
              <a:rPr sz="1200" kern="0" spc="0" dirty="0">
                <a:solidFill>
                  <a:srgbClr val="0101FF">
                    <a:alpha val="100000"/>
                  </a:srgbClr>
                </a:solidFill>
                <a:latin typeface="KaiTi"/>
                <a:ea typeface="KaiTi"/>
                <a:cs typeface="KaiTi"/>
              </a:rPr>
              <a:t>同系物</a:t>
            </a:r>
            <a:r>
              <a:rPr sz="1200" kern="0" spc="0" dirty="0">
                <a:solidFill>
                  <a:srgbClr val="000000">
                    <a:alpha val="100000"/>
                  </a:srgbClr>
                </a:solidFill>
                <a:latin typeface="KaiTi"/>
                <a:ea typeface="KaiTi"/>
                <a:cs typeface="KaiTi"/>
              </a:rPr>
              <a:t>：分子组成上相差一</a:t>
            </a:r>
            <a:r>
              <a:rPr sz="1200" kern="0" spc="-10" dirty="0">
                <a:solidFill>
                  <a:srgbClr val="000000">
                    <a:alpha val="100000"/>
                  </a:srgbClr>
                </a:solidFill>
                <a:latin typeface="KaiTi"/>
                <a:ea typeface="KaiTi"/>
                <a:cs typeface="KaiTi"/>
              </a:rPr>
              <a:t>个或若干个</a:t>
            </a:r>
            <a:r>
              <a:rPr sz="1200" kern="0" spc="-26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CH</a:t>
            </a:r>
            <a:r>
              <a:rPr sz="1200" kern="0" spc="-10" baseline="-4340" dirty="0">
                <a:solidFill>
                  <a:srgbClr val="000000">
                    <a:alpha val="100000"/>
                  </a:srgbClr>
                </a:solidFill>
                <a:latin typeface="Times New Roman"/>
                <a:ea typeface="Times New Roman"/>
                <a:cs typeface="Times New Roman"/>
              </a:rPr>
              <a:t>2</a:t>
            </a:r>
            <a:r>
              <a:rPr sz="700" kern="0" spc="9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原子团的物质相互称为同系物</a:t>
            </a:r>
            <a:endParaRPr sz="1200" dirty="0">
              <a:latin typeface="KaiTi"/>
              <a:ea typeface="KaiTi"/>
              <a:cs typeface="KaiTi"/>
            </a:endParaRPr>
          </a:p>
        </p:txBody>
      </p:sp>
      <p:sp>
        <p:nvSpPr>
          <p:cNvPr id="1230" name="rect 1230"/>
          <p:cNvSpPr/>
          <p:nvPr/>
        </p:nvSpPr>
        <p:spPr>
          <a:xfrm>
            <a:off x="2348027" y="4229735"/>
            <a:ext cx="1963166" cy="198120"/>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1232" name="textbox 1232"/>
          <p:cNvSpPr/>
          <p:nvPr/>
        </p:nvSpPr>
        <p:spPr>
          <a:xfrm>
            <a:off x="2340661" y="4240048"/>
            <a:ext cx="1983740" cy="189865"/>
          </a:xfrm>
          <a:prstGeom prst="rect">
            <a:avLst/>
          </a:prstGeom>
          <a:noFill/>
          <a:ln w="0" cap="flat">
            <a:noFill/>
            <a:prstDash val="solid"/>
            <a:miter lim="0"/>
          </a:ln>
        </p:spPr>
        <p:txBody>
          <a:bodyPr vert="horz" wrap="square" lIns="0" tIns="0" rIns="0" bIns="0"/>
          <a:lstStyle/>
          <a:p>
            <a:pPr algn="l" rtl="0" eaLnBrk="0">
              <a:lnSpc>
                <a:spcPct val="78445"/>
              </a:lnSpc>
              <a:tabLst/>
            </a:pPr>
            <a:endParaRPr sz="100" dirty="0">
              <a:latin typeface="Arial"/>
              <a:ea typeface="Arial"/>
              <a:cs typeface="Arial"/>
            </a:endParaRPr>
          </a:p>
          <a:p>
            <a:pPr marL="12700" algn="l" rtl="0" eaLnBrk="0">
              <a:lnSpc>
                <a:spcPct val="90000"/>
              </a:lnSpc>
              <a:tabLst/>
            </a:pPr>
            <a:r>
              <a:rPr sz="1200" b="1" kern="0" spc="-10" dirty="0">
                <a:solidFill>
                  <a:srgbClr val="000000">
                    <a:alpha val="100000"/>
                  </a:srgbClr>
                </a:solidFill>
                <a:latin typeface="KaiTi"/>
                <a:ea typeface="KaiTi"/>
                <a:cs typeface="KaiTi"/>
              </a:rPr>
              <a:t>知识点有机部分</a:t>
            </a:r>
            <a:r>
              <a:rPr sz="1200" b="1" kern="0" spc="-10" dirty="0">
                <a:solidFill>
                  <a:srgbClr val="000000">
                    <a:alpha val="100000"/>
                  </a:srgbClr>
                </a:solidFill>
                <a:latin typeface="Times New Roman"/>
                <a:ea typeface="Times New Roman"/>
                <a:cs typeface="Times New Roman"/>
              </a:rPr>
              <a:t>-2</a:t>
            </a:r>
            <a:r>
              <a:rPr sz="1200" b="1" kern="0" spc="-10" dirty="0">
                <a:solidFill>
                  <a:srgbClr val="000000">
                    <a:alpha val="100000"/>
                  </a:srgbClr>
                </a:solidFill>
                <a:latin typeface="KaiTi"/>
                <a:ea typeface="KaiTi"/>
                <a:cs typeface="KaiTi"/>
              </a:rPr>
              <a:t>：烃的性质</a:t>
            </a:r>
            <a:endParaRPr sz="1200" dirty="0">
              <a:latin typeface="KaiTi"/>
              <a:ea typeface="KaiTi"/>
              <a:cs typeface="KaiTi"/>
            </a:endParaRPr>
          </a:p>
        </p:txBody>
      </p:sp>
      <p:pic>
        <p:nvPicPr>
          <p:cNvPr id="1234" name="picture 1234"/>
          <p:cNvPicPr>
            <a:picLocks noChangeAspect="1"/>
          </p:cNvPicPr>
          <p:nvPr/>
        </p:nvPicPr>
        <p:blipFill>
          <a:blip r:embed="rId2"/>
          <a:stretch>
            <a:fillRect/>
          </a:stretch>
        </p:blipFill>
        <p:spPr>
          <a:xfrm rot="21600000">
            <a:off x="4934839" y="2192655"/>
            <a:ext cx="643890" cy="453390"/>
          </a:xfrm>
          <a:prstGeom prst="rect">
            <a:avLst/>
          </a:prstGeom>
        </p:spPr>
      </p:pic>
      <p:pic>
        <p:nvPicPr>
          <p:cNvPr id="1236" name="picture 1236"/>
          <p:cNvPicPr>
            <a:picLocks noChangeAspect="1"/>
          </p:cNvPicPr>
          <p:nvPr/>
        </p:nvPicPr>
        <p:blipFill>
          <a:blip r:embed="rId3"/>
          <a:stretch>
            <a:fillRect/>
          </a:stretch>
        </p:blipFill>
        <p:spPr>
          <a:xfrm rot="21600000">
            <a:off x="4918329" y="2723516"/>
            <a:ext cx="709295" cy="394969"/>
          </a:xfrm>
          <a:prstGeom prst="rect">
            <a:avLst/>
          </a:prstGeom>
        </p:spPr>
      </p:pic>
      <p:sp>
        <p:nvSpPr>
          <p:cNvPr id="1238" name="textbox 1238"/>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pic>
        <p:nvPicPr>
          <p:cNvPr id="1240" name="picture 1240"/>
          <p:cNvPicPr>
            <a:picLocks noChangeAspect="1"/>
          </p:cNvPicPr>
          <p:nvPr/>
        </p:nvPicPr>
        <p:blipFill>
          <a:blip r:embed="rId4"/>
          <a:stretch>
            <a:fillRect/>
          </a:stretch>
        </p:blipFill>
        <p:spPr>
          <a:xfrm rot="21600000">
            <a:off x="4982464" y="987425"/>
            <a:ext cx="548640" cy="461009"/>
          </a:xfrm>
          <a:prstGeom prst="rect">
            <a:avLst/>
          </a:prstGeom>
        </p:spPr>
      </p:pic>
      <p:pic>
        <p:nvPicPr>
          <p:cNvPr id="1242" name="picture 1242"/>
          <p:cNvPicPr>
            <a:picLocks noChangeAspect="1"/>
          </p:cNvPicPr>
          <p:nvPr/>
        </p:nvPicPr>
        <p:blipFill>
          <a:blip r:embed="rId5"/>
          <a:stretch>
            <a:fillRect/>
          </a:stretch>
        </p:blipFill>
        <p:spPr>
          <a:xfrm rot="21600000">
            <a:off x="4942205" y="3546475"/>
            <a:ext cx="629284" cy="394969"/>
          </a:xfrm>
          <a:prstGeom prst="rect">
            <a:avLst/>
          </a:prstGeom>
        </p:spPr>
      </p:pic>
      <p:pic>
        <p:nvPicPr>
          <p:cNvPr id="1244" name="picture 1244"/>
          <p:cNvPicPr>
            <a:picLocks noChangeAspect="1"/>
          </p:cNvPicPr>
          <p:nvPr/>
        </p:nvPicPr>
        <p:blipFill>
          <a:blip r:embed="rId6"/>
          <a:stretch>
            <a:fillRect/>
          </a:stretch>
        </p:blipFill>
        <p:spPr>
          <a:xfrm rot="21600000">
            <a:off x="5030089" y="1591945"/>
            <a:ext cx="453390" cy="453390"/>
          </a:xfrm>
          <a:prstGeom prst="rect">
            <a:avLst/>
          </a:prstGeom>
        </p:spPr>
      </p:pic>
      <p:sp>
        <p:nvSpPr>
          <p:cNvPr id="1246" name="textbox 1246"/>
          <p:cNvSpPr/>
          <p:nvPr/>
        </p:nvSpPr>
        <p:spPr>
          <a:xfrm>
            <a:off x="3193059" y="8982034"/>
            <a:ext cx="485140" cy="148590"/>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12700" algn="l" rtl="0" eaLnBrk="0">
              <a:lnSpc>
                <a:spcPts val="802"/>
              </a:lnSpc>
              <a:tabLst/>
            </a:pPr>
            <a:r>
              <a:rPr sz="1100" kern="0" spc="50" dirty="0">
                <a:solidFill>
                  <a:srgbClr val="000000">
                    <a:alpha val="100000"/>
                  </a:srgbClr>
                </a:solidFill>
                <a:latin typeface="Times New Roman"/>
                <a:ea typeface="Times New Roman"/>
                <a:cs typeface="Times New Roman"/>
              </a:rPr>
              <a:t>C</a:t>
            </a:r>
            <a:r>
              <a:rPr sz="1100" kern="0" spc="10" dirty="0">
                <a:solidFill>
                  <a:srgbClr val="000000">
                    <a:alpha val="100000"/>
                  </a:srgbClr>
                </a:solidFill>
                <a:latin typeface="Times New Roman"/>
                <a:ea typeface="Times New Roman"/>
                <a:cs typeface="Times New Roman"/>
              </a:rPr>
              <a:t>       </a:t>
            </a:r>
            <a:r>
              <a:rPr sz="1100" kern="0" spc="50" dirty="0">
                <a:solidFill>
                  <a:srgbClr val="000000">
                    <a:alpha val="100000"/>
                  </a:srgbClr>
                </a:solidFill>
                <a:latin typeface="Times New Roman"/>
                <a:ea typeface="Times New Roman"/>
                <a:cs typeface="Times New Roman"/>
              </a:rPr>
              <a:t>C</a:t>
            </a:r>
            <a:endParaRPr sz="1100" dirty="0">
              <a:latin typeface="Times New Roman"/>
              <a:ea typeface="Times New Roman"/>
              <a:cs typeface="Times New Roman"/>
            </a:endParaRPr>
          </a:p>
        </p:txBody>
      </p:sp>
      <p:sp>
        <p:nvSpPr>
          <p:cNvPr id="1248" name="path 1248"/>
          <p:cNvSpPr/>
          <p:nvPr/>
        </p:nvSpPr>
        <p:spPr>
          <a:xfrm>
            <a:off x="3486616" y="9038938"/>
            <a:ext cx="76696" cy="72764"/>
          </a:xfrm>
          <a:custGeom>
            <a:avLst/>
            <a:gdLst/>
            <a:ahLst/>
            <a:cxnLst/>
            <a:rect l="0" t="0" r="0" b="0"/>
            <a:pathLst>
              <a:path w="120" h="114">
                <a:moveTo>
                  <a:pt x="118" y="55"/>
                </a:moveTo>
                <a:lnTo>
                  <a:pt x="29" y="110"/>
                </a:lnTo>
                <a:moveTo>
                  <a:pt x="90" y="4"/>
                </a:moveTo>
                <a:lnTo>
                  <a:pt x="2" y="55"/>
                </a:lnTo>
              </a:path>
            </a:pathLst>
          </a:custGeom>
          <a:noFill/>
          <a:ln w="6007" cap="flat">
            <a:solidFill>
              <a:srgbClr val="000000"/>
            </a:solidFill>
            <a:prstDash val="solid"/>
            <a:round/>
          </a:ln>
        </p:spPr>
        <p:txBody>
          <a:bodyPr rtlCol="0"/>
          <a:lstStyle/>
          <a:p>
            <a:pPr algn="ctr"/>
            <a:endParaRPr lang="zh-CN" altLang="en-US"/>
          </a:p>
        </p:txBody>
      </p:sp>
      <p:sp>
        <p:nvSpPr>
          <p:cNvPr id="1250" name="path 1250"/>
          <p:cNvSpPr/>
          <p:nvPr/>
        </p:nvSpPr>
        <p:spPr>
          <a:xfrm>
            <a:off x="3322155" y="9077329"/>
            <a:ext cx="64641" cy="40472"/>
          </a:xfrm>
          <a:custGeom>
            <a:avLst/>
            <a:gdLst/>
            <a:ahLst/>
            <a:cxnLst/>
            <a:rect l="0" t="0" r="0" b="0"/>
            <a:pathLst>
              <a:path w="101" h="63">
                <a:moveTo>
                  <a:pt x="99" y="59"/>
                </a:moveTo>
                <a:lnTo>
                  <a:pt x="2" y="4"/>
                </a:lnTo>
              </a:path>
            </a:pathLst>
          </a:custGeom>
          <a:noFill/>
          <a:ln w="6007" cap="flat">
            <a:solidFill>
              <a:srgbClr val="000000"/>
            </a:solidFill>
            <a:prstDash val="solid"/>
            <a:round/>
          </a:ln>
        </p:spPr>
        <p:txBody>
          <a:bodyPr rtlCol="0"/>
          <a:lstStyle/>
          <a:p>
            <a:pPr algn="ctr"/>
            <a:endParaRPr lang="zh-CN" altLang="en-US"/>
          </a:p>
        </p:txBody>
      </p:sp>
      <p:sp>
        <p:nvSpPr>
          <p:cNvPr id="1252" name="path 1252"/>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1254" name="textbox 1254"/>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20" dirty="0">
                <a:solidFill>
                  <a:srgbClr val="000000">
                    <a:alpha val="100000"/>
                  </a:srgbClr>
                </a:solidFill>
                <a:latin typeface="Times New Roman"/>
                <a:ea typeface="Times New Roman"/>
                <a:cs typeface="Times New Roman"/>
              </a:rPr>
              <a:t>-</a:t>
            </a:r>
            <a:r>
              <a:rPr sz="900" kern="0" spc="3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44</a:t>
            </a:r>
            <a:r>
              <a:rPr sz="900" kern="0" spc="4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
        <p:nvSpPr>
          <p:cNvPr id="1256" name="path 1256"/>
          <p:cNvSpPr/>
          <p:nvPr/>
        </p:nvSpPr>
        <p:spPr>
          <a:xfrm>
            <a:off x="3426926" y="8587853"/>
            <a:ext cx="5962" cy="67912"/>
          </a:xfrm>
          <a:custGeom>
            <a:avLst/>
            <a:gdLst/>
            <a:ahLst/>
            <a:cxnLst/>
            <a:rect l="0" t="0" r="0" b="0"/>
            <a:pathLst>
              <a:path w="9" h="106">
                <a:moveTo>
                  <a:pt x="4" y="0"/>
                </a:moveTo>
                <a:lnTo>
                  <a:pt x="4" y="106"/>
                </a:lnTo>
              </a:path>
            </a:pathLst>
          </a:custGeom>
          <a:noFill/>
          <a:ln w="6007" cap="flat">
            <a:solidFill>
              <a:srgbClr val="000000"/>
            </a:solidFill>
            <a:prstDash val="solid"/>
            <a:round/>
          </a:ln>
        </p:spPr>
        <p:txBody>
          <a:bodyPr rtlCol="0"/>
          <a:lstStyle/>
          <a:p>
            <a:pPr algn="ctr"/>
            <a:endParaRPr lang="zh-CN" altLang="en-US"/>
          </a:p>
        </p:txBody>
      </p:sp>
      <p:sp>
        <p:nvSpPr>
          <p:cNvPr id="1258" name="path 1258"/>
          <p:cNvSpPr/>
          <p:nvPr/>
        </p:nvSpPr>
        <p:spPr>
          <a:xfrm>
            <a:off x="3426927" y="9227173"/>
            <a:ext cx="5961" cy="67561"/>
          </a:xfrm>
          <a:custGeom>
            <a:avLst/>
            <a:gdLst/>
            <a:ahLst/>
            <a:cxnLst/>
            <a:rect l="0" t="0" r="0" b="0"/>
            <a:pathLst>
              <a:path w="9" h="106">
                <a:moveTo>
                  <a:pt x="4" y="106"/>
                </a:moveTo>
                <a:lnTo>
                  <a:pt x="4" y="0"/>
                </a:lnTo>
              </a:path>
            </a:pathLst>
          </a:custGeom>
          <a:noFill/>
          <a:ln w="6007" cap="flat">
            <a:solidFill>
              <a:srgbClr val="000000"/>
            </a:solidFill>
            <a:prstDash val="solid"/>
            <a:round/>
          </a:ln>
        </p:spPr>
        <p:txBody>
          <a:bodyPr rtlCol="0"/>
          <a:lstStyle/>
          <a:p>
            <a:pPr algn="ctr"/>
            <a:endParaRPr lang="zh-CN" altLang="en-US"/>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260" name="table 1260"/>
          <p:cNvGraphicFramePr>
            <a:graphicFrameLocks noGrp="1"/>
          </p:cNvGraphicFramePr>
          <p:nvPr/>
        </p:nvGraphicFramePr>
        <p:xfrm>
          <a:off x="2348027" y="3002534"/>
          <a:ext cx="5944235" cy="5986780"/>
        </p:xfrm>
        <a:graphic>
          <a:graphicData uri="http://schemas.openxmlformats.org/drawingml/2006/table">
            <a:tbl>
              <a:tblPr/>
              <a:tblGrid>
                <a:gridCol w="614045"/>
                <a:gridCol w="1546860"/>
                <a:gridCol w="3783330"/>
              </a:tblGrid>
              <a:tr h="370840">
                <a:tc>
                  <a:txBody>
                    <a:bodyPr/>
                    <a:lstStyle/>
                    <a:p>
                      <a:pPr algn="l" rtl="0" eaLnBrk="0">
                        <a:lnSpc>
                          <a:spcPct val="105000"/>
                        </a:lnSpc>
                        <a:tabLst/>
                      </a:pPr>
                      <a:endParaRPr sz="700" dirty="0">
                        <a:latin typeface="Arial"/>
                        <a:ea typeface="Arial"/>
                        <a:cs typeface="Arial"/>
                      </a:endParaRPr>
                    </a:p>
                    <a:p>
                      <a:pPr marL="163195" algn="l" rtl="0" eaLnBrk="0">
                        <a:lnSpc>
                          <a:spcPct val="84000"/>
                        </a:lnSpc>
                        <a:spcBef>
                          <a:spcPts val="2"/>
                        </a:spcBef>
                        <a:tabLst/>
                      </a:pPr>
                      <a:r>
                        <a:rPr sz="1200" b="1" kern="0" spc="-30" dirty="0">
                          <a:solidFill>
                            <a:srgbClr val="000000">
                              <a:alpha val="100000"/>
                            </a:srgbClr>
                          </a:solidFill>
                          <a:latin typeface="KaiTi"/>
                          <a:ea typeface="KaiTi"/>
                          <a:cs typeface="KaiTi"/>
                        </a:rPr>
                        <a:t>物质</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5000"/>
                        </a:lnSpc>
                        <a:tabLst/>
                      </a:pPr>
                      <a:endParaRPr sz="700" dirty="0">
                        <a:latin typeface="Arial"/>
                        <a:ea typeface="Arial"/>
                        <a:cs typeface="Arial"/>
                      </a:endParaRPr>
                    </a:p>
                    <a:p>
                      <a:pPr marL="92710" algn="l" rtl="0" eaLnBrk="0">
                        <a:lnSpc>
                          <a:spcPct val="84000"/>
                        </a:lnSpc>
                        <a:spcBef>
                          <a:spcPts val="2"/>
                        </a:spcBef>
                        <a:tabLst/>
                      </a:pPr>
                      <a:r>
                        <a:rPr sz="1200" b="1" kern="0" spc="-10" dirty="0">
                          <a:solidFill>
                            <a:srgbClr val="000000">
                              <a:alpha val="100000"/>
                            </a:srgbClr>
                          </a:solidFill>
                          <a:latin typeface="KaiTi"/>
                          <a:ea typeface="KaiTi"/>
                          <a:cs typeface="KaiTi"/>
                        </a:rPr>
                        <a:t>结构通式及代表物质</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5000"/>
                        </a:lnSpc>
                        <a:tabLst/>
                      </a:pPr>
                      <a:endParaRPr sz="700" dirty="0">
                        <a:latin typeface="Arial"/>
                        <a:ea typeface="Arial"/>
                        <a:cs typeface="Arial"/>
                      </a:endParaRPr>
                    </a:p>
                    <a:p>
                      <a:pPr marL="1744979" algn="l" rtl="0" eaLnBrk="0">
                        <a:lnSpc>
                          <a:spcPct val="84000"/>
                        </a:lnSpc>
                        <a:spcBef>
                          <a:spcPts val="2"/>
                        </a:spcBef>
                        <a:tabLst/>
                      </a:pPr>
                      <a:r>
                        <a:rPr sz="1200" b="1" kern="0" spc="-30" dirty="0">
                          <a:solidFill>
                            <a:srgbClr val="000000">
                              <a:alpha val="100000"/>
                            </a:srgbClr>
                          </a:solidFill>
                          <a:latin typeface="KaiTi"/>
                          <a:ea typeface="KaiTi"/>
                          <a:cs typeface="KaiTi"/>
                        </a:rPr>
                        <a:t>性质</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554355">
                <a:tc>
                  <a:txBody>
                    <a:bodyPr/>
                    <a:lstStyle/>
                    <a:p>
                      <a:pPr algn="l" rtl="0" eaLnBrk="0">
                        <a:lnSpc>
                          <a:spcPct val="106000"/>
                        </a:lnSpc>
                        <a:tabLst/>
                      </a:pPr>
                      <a:endParaRPr sz="1000" dirty="0">
                        <a:latin typeface="Arial"/>
                        <a:ea typeface="Arial"/>
                        <a:cs typeface="Arial"/>
                      </a:endParaRPr>
                    </a:p>
                    <a:p>
                      <a:pPr algn="l" rtl="0" eaLnBrk="0">
                        <a:lnSpc>
                          <a:spcPct val="8267"/>
                        </a:lnSpc>
                        <a:tabLst/>
                      </a:pPr>
                      <a:endParaRPr sz="100" dirty="0">
                        <a:latin typeface="Arial"/>
                        <a:ea typeface="Arial"/>
                        <a:cs typeface="Arial"/>
                      </a:endParaRPr>
                    </a:p>
                    <a:p>
                      <a:pPr marL="106679" algn="l" rtl="0" eaLnBrk="0">
                        <a:lnSpc>
                          <a:spcPts val="1809"/>
                        </a:lnSpc>
                        <a:tabLst/>
                      </a:pPr>
                      <a:r>
                        <a:rPr sz="1200" b="1" kern="0" spc="-80" dirty="0">
                          <a:solidFill>
                            <a:srgbClr val="000000">
                              <a:alpha val="100000"/>
                            </a:srgbClr>
                          </a:solidFill>
                          <a:latin typeface="Microsoft YaHei"/>
                          <a:ea typeface="Microsoft YaHei"/>
                          <a:cs typeface="Microsoft YaHei"/>
                        </a:rPr>
                        <a:t>卤代烃</a:t>
                      </a:r>
                      <a:endParaRPr sz="1200" dirty="0">
                        <a:latin typeface="Microsoft YaHei"/>
                        <a:ea typeface="Microsoft YaHei"/>
                        <a:cs typeface="Microsoft YaHe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38000"/>
                        </a:lnSpc>
                        <a:tabLst/>
                      </a:pPr>
                      <a:endParaRPr sz="200" dirty="0">
                        <a:latin typeface="Arial"/>
                        <a:ea typeface="Arial"/>
                        <a:cs typeface="Arial"/>
                      </a:endParaRPr>
                    </a:p>
                    <a:p>
                      <a:pPr marL="280035" algn="l" rtl="0" eaLnBrk="0">
                        <a:lnSpc>
                          <a:spcPct val="74000"/>
                        </a:lnSpc>
                        <a:spcBef>
                          <a:spcPts val="2"/>
                        </a:spcBef>
                        <a:tabLst/>
                      </a:pPr>
                      <a:r>
                        <a:rPr sz="1200" b="1" kern="0" spc="-10" dirty="0">
                          <a:solidFill>
                            <a:srgbClr val="000000">
                              <a:alpha val="100000"/>
                            </a:srgbClr>
                          </a:solidFill>
                          <a:latin typeface="Times New Roman"/>
                          <a:ea typeface="Times New Roman"/>
                          <a:cs typeface="Times New Roman"/>
                        </a:rPr>
                        <a:t>C</a:t>
                      </a:r>
                      <a:r>
                        <a:rPr sz="800" b="1" kern="0" spc="-10" dirty="0">
                          <a:solidFill>
                            <a:srgbClr val="000000">
                              <a:alpha val="100000"/>
                            </a:srgbClr>
                          </a:solidFill>
                          <a:latin typeface="Times New Roman"/>
                          <a:ea typeface="Times New Roman"/>
                          <a:cs typeface="Times New Roman"/>
                        </a:rPr>
                        <a:t>n</a:t>
                      </a:r>
                      <a:r>
                        <a:rPr sz="1200" b="1" kern="0" spc="-10" dirty="0">
                          <a:solidFill>
                            <a:srgbClr val="000000">
                              <a:alpha val="100000"/>
                            </a:srgbClr>
                          </a:solidFill>
                          <a:latin typeface="Times New Roman"/>
                          <a:ea typeface="Times New Roman"/>
                          <a:cs typeface="Times New Roman"/>
                        </a:rPr>
                        <a:t>H</a:t>
                      </a:r>
                      <a:r>
                        <a:rPr sz="800" b="1" kern="0" spc="-10" dirty="0">
                          <a:solidFill>
                            <a:srgbClr val="000000">
                              <a:alpha val="100000"/>
                            </a:srgbClr>
                          </a:solidFill>
                          <a:latin typeface="Times New Roman"/>
                          <a:ea typeface="Times New Roman"/>
                          <a:cs typeface="Times New Roman"/>
                        </a:rPr>
                        <a:t>2n+1</a:t>
                      </a:r>
                      <a:r>
                        <a:rPr sz="1200" b="1" kern="0" spc="-10" dirty="0">
                          <a:solidFill>
                            <a:srgbClr val="000000">
                              <a:alpha val="100000"/>
                            </a:srgbClr>
                          </a:solidFill>
                          <a:latin typeface="Times New Roman"/>
                          <a:ea typeface="Times New Roman"/>
                          <a:cs typeface="Times New Roman"/>
                        </a:rPr>
                        <a:t>X (n≥1)</a:t>
                      </a:r>
                      <a:endParaRPr sz="1200" dirty="0">
                        <a:latin typeface="Times New Roman"/>
                        <a:ea typeface="Times New Roman"/>
                        <a:cs typeface="Times New Roman"/>
                      </a:endParaRPr>
                    </a:p>
                    <a:p>
                      <a:pPr marL="307975" algn="l" rtl="0" eaLnBrk="0">
                        <a:lnSpc>
                          <a:spcPts val="2866"/>
                        </a:lnSpc>
                        <a:tabLst/>
                      </a:pPr>
                      <a:r>
                        <a:rPr sz="1200" kern="0" spc="-20" dirty="0">
                          <a:solidFill>
                            <a:srgbClr val="000000">
                              <a:alpha val="100000"/>
                            </a:srgbClr>
                          </a:solidFill>
                          <a:latin typeface="KaiTi"/>
                          <a:ea typeface="KaiTi"/>
                          <a:cs typeface="KaiTi"/>
                        </a:rPr>
                        <a:t>溴乙烷</a:t>
                      </a:r>
                      <a:r>
                        <a:rPr sz="1200" kern="0" spc="-23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C</a:t>
                      </a:r>
                      <a:r>
                        <a:rPr sz="1200" kern="0" spc="-20" baseline="-37416" dirty="0">
                          <a:solidFill>
                            <a:srgbClr val="000000">
                              <a:alpha val="100000"/>
                            </a:srgbClr>
                          </a:solidFill>
                          <a:latin typeface="Times New Roman"/>
                          <a:ea typeface="Times New Roman"/>
                          <a:cs typeface="Times New Roman"/>
                        </a:rPr>
                        <a:t>2</a:t>
                      </a:r>
                      <a:r>
                        <a:rPr sz="1200" kern="0" spc="-20" dirty="0">
                          <a:solidFill>
                            <a:srgbClr val="000000">
                              <a:alpha val="100000"/>
                            </a:srgbClr>
                          </a:solidFill>
                          <a:latin typeface="Times New Roman"/>
                          <a:ea typeface="Times New Roman"/>
                          <a:cs typeface="Times New Roman"/>
                        </a:rPr>
                        <a:t>H</a:t>
                      </a:r>
                      <a:r>
                        <a:rPr sz="1200" kern="0" spc="-20" baseline="-37416" dirty="0">
                          <a:solidFill>
                            <a:srgbClr val="000000">
                              <a:alpha val="100000"/>
                            </a:srgbClr>
                          </a:solidFill>
                          <a:latin typeface="Times New Roman"/>
                          <a:ea typeface="Times New Roman"/>
                          <a:cs typeface="Times New Roman"/>
                        </a:rPr>
                        <a:t>5</a:t>
                      </a:r>
                      <a:r>
                        <a:rPr sz="1200" kern="0" spc="-20" dirty="0">
                          <a:solidFill>
                            <a:srgbClr val="000000">
                              <a:alpha val="100000"/>
                            </a:srgbClr>
                          </a:solidFill>
                          <a:latin typeface="Times New Roman"/>
                          <a:ea typeface="Times New Roman"/>
                          <a:cs typeface="Times New Roman"/>
                        </a:rPr>
                        <a:t>Br</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3000"/>
                        </a:lnSpc>
                        <a:tabLst/>
                      </a:pPr>
                      <a:endParaRPr sz="400" dirty="0">
                        <a:latin typeface="Arial"/>
                        <a:ea typeface="Arial"/>
                        <a:cs typeface="Arial"/>
                      </a:endParaRPr>
                    </a:p>
                    <a:p>
                      <a:pPr marL="85090" algn="l" rtl="0" eaLnBrk="0">
                        <a:lnSpc>
                          <a:spcPct val="90000"/>
                        </a:lnSpc>
                        <a:spcBef>
                          <a:spcPts val="4"/>
                        </a:spcBef>
                        <a:tabLst/>
                      </a:pPr>
                      <a:r>
                        <a:rPr sz="1200" kern="0" spc="-10" dirty="0">
                          <a:solidFill>
                            <a:srgbClr val="000000">
                              <a:alpha val="100000"/>
                            </a:srgbClr>
                          </a:solidFill>
                          <a:latin typeface="Times New Roman"/>
                          <a:ea typeface="Times New Roman"/>
                          <a:cs typeface="Times New Roman"/>
                        </a:rPr>
                        <a:t>1.  </a:t>
                      </a:r>
                      <a:r>
                        <a:rPr sz="1200" b="1" kern="0" spc="-10" dirty="0">
                          <a:solidFill>
                            <a:srgbClr val="000000">
                              <a:alpha val="100000"/>
                            </a:srgbClr>
                          </a:solidFill>
                          <a:latin typeface="KaiTi"/>
                          <a:ea typeface="KaiTi"/>
                          <a:cs typeface="KaiTi"/>
                        </a:rPr>
                        <a:t>水解反应</a:t>
                      </a:r>
                      <a:r>
                        <a:rPr sz="1200" kern="0" spc="-10" dirty="0">
                          <a:solidFill>
                            <a:srgbClr val="000000">
                              <a:alpha val="100000"/>
                            </a:srgbClr>
                          </a:solidFill>
                          <a:latin typeface="KaiTi"/>
                          <a:ea typeface="KaiTi"/>
                          <a:cs typeface="KaiTi"/>
                        </a:rPr>
                        <a:t>：和水生成乙醇和卤</a:t>
                      </a:r>
                      <a:r>
                        <a:rPr sz="1200" kern="0" spc="-20" dirty="0">
                          <a:solidFill>
                            <a:srgbClr val="000000">
                              <a:alpha val="100000"/>
                            </a:srgbClr>
                          </a:solidFill>
                          <a:latin typeface="KaiTi"/>
                          <a:ea typeface="KaiTi"/>
                          <a:cs typeface="KaiTi"/>
                        </a:rPr>
                        <a:t>化氢</a:t>
                      </a:r>
                      <a:endParaRPr sz="1200" dirty="0">
                        <a:latin typeface="KaiTi"/>
                        <a:ea typeface="KaiTi"/>
                        <a:cs typeface="KaiTi"/>
                      </a:endParaRPr>
                    </a:p>
                    <a:p>
                      <a:pPr algn="l" rtl="0" eaLnBrk="0">
                        <a:lnSpc>
                          <a:spcPct val="117000"/>
                        </a:lnSpc>
                        <a:tabLst/>
                      </a:pPr>
                      <a:endParaRPr sz="400" dirty="0">
                        <a:latin typeface="Arial"/>
                        <a:ea typeface="Arial"/>
                        <a:cs typeface="Arial"/>
                      </a:endParaRPr>
                    </a:p>
                    <a:p>
                      <a:pPr marL="70485" algn="l" rtl="0" eaLnBrk="0">
                        <a:lnSpc>
                          <a:spcPct val="90000"/>
                        </a:lnSpc>
                        <a:spcBef>
                          <a:spcPts val="3"/>
                        </a:spcBef>
                        <a:tabLst/>
                      </a:pPr>
                      <a:r>
                        <a:rPr sz="1200" kern="0" spc="0" dirty="0">
                          <a:solidFill>
                            <a:srgbClr val="000000">
                              <a:alpha val="100000"/>
                            </a:srgbClr>
                          </a:solidFill>
                          <a:latin typeface="Times New Roman"/>
                          <a:ea typeface="Times New Roman"/>
                          <a:cs typeface="Times New Roman"/>
                        </a:rPr>
                        <a:t>2.  </a:t>
                      </a:r>
                      <a:r>
                        <a:rPr sz="1200" b="1" kern="0" spc="0" dirty="0">
                          <a:solidFill>
                            <a:srgbClr val="000000">
                              <a:alpha val="100000"/>
                            </a:srgbClr>
                          </a:solidFill>
                          <a:latin typeface="KaiTi"/>
                          <a:ea typeface="KaiTi"/>
                          <a:cs typeface="KaiTi"/>
                        </a:rPr>
                        <a:t>消去反应</a:t>
                      </a:r>
                      <a:r>
                        <a:rPr sz="1200" kern="0" spc="0" dirty="0">
                          <a:solidFill>
                            <a:srgbClr val="000000">
                              <a:alpha val="100000"/>
                            </a:srgbClr>
                          </a:solidFill>
                          <a:latin typeface="KaiTi"/>
                          <a:ea typeface="KaiTi"/>
                          <a:cs typeface="KaiTi"/>
                        </a:rPr>
                        <a:t>：和强</a:t>
                      </a:r>
                      <a:r>
                        <a:rPr sz="1200" kern="0" spc="-10" dirty="0">
                          <a:solidFill>
                            <a:srgbClr val="000000">
                              <a:alpha val="100000"/>
                            </a:srgbClr>
                          </a:solidFill>
                          <a:latin typeface="KaiTi"/>
                          <a:ea typeface="KaiTi"/>
                          <a:cs typeface="KaiTi"/>
                        </a:rPr>
                        <a:t>碱脱去一个小分子</a:t>
                      </a:r>
                      <a:r>
                        <a:rPr sz="1200" kern="0" spc="-28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HX</a:t>
                      </a:r>
                      <a:r>
                        <a:rPr sz="1200" kern="0" spc="9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生成乙烯</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1191895">
                <a:tc>
                  <a:txBody>
                    <a:bodyPr/>
                    <a:lstStyle/>
                    <a:p>
                      <a:pPr algn="l" rtl="0" eaLnBrk="0">
                        <a:lnSpc>
                          <a:spcPct val="105000"/>
                        </a:lnSpc>
                        <a:tabLst/>
                      </a:pPr>
                      <a:endParaRPr sz="1000" dirty="0">
                        <a:latin typeface="Arial"/>
                        <a:ea typeface="Arial"/>
                        <a:cs typeface="Arial"/>
                      </a:endParaRPr>
                    </a:p>
                    <a:p>
                      <a:pPr algn="l" rtl="0" eaLnBrk="0">
                        <a:lnSpc>
                          <a:spcPct val="105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marL="241300" algn="l" rtl="0" eaLnBrk="0">
                        <a:lnSpc>
                          <a:spcPts val="1809"/>
                        </a:lnSpc>
                        <a:spcBef>
                          <a:spcPts val="1"/>
                        </a:spcBef>
                        <a:tabLst/>
                      </a:pPr>
                      <a:r>
                        <a:rPr sz="1200" b="1" kern="0" spc="-10" dirty="0">
                          <a:solidFill>
                            <a:srgbClr val="000000">
                              <a:alpha val="100000"/>
                            </a:srgbClr>
                          </a:solidFill>
                          <a:latin typeface="Microsoft YaHei"/>
                          <a:ea typeface="Microsoft YaHei"/>
                          <a:cs typeface="Microsoft YaHei"/>
                        </a:rPr>
                        <a:t>醇</a:t>
                      </a:r>
                      <a:endParaRPr sz="1200" dirty="0">
                        <a:latin typeface="Microsoft YaHei"/>
                        <a:ea typeface="Microsoft YaHei"/>
                        <a:cs typeface="Microsoft YaHe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8000"/>
                        </a:lnSpc>
                        <a:tabLst/>
                      </a:pPr>
                      <a:endParaRPr sz="1000" dirty="0">
                        <a:latin typeface="Arial"/>
                        <a:ea typeface="Arial"/>
                        <a:cs typeface="Arial"/>
                      </a:endParaRPr>
                    </a:p>
                    <a:p>
                      <a:pPr algn="l" rtl="0" eaLnBrk="0">
                        <a:lnSpc>
                          <a:spcPct val="118000"/>
                        </a:lnSpc>
                        <a:tabLst/>
                      </a:pPr>
                      <a:endParaRPr sz="1000" dirty="0">
                        <a:latin typeface="Arial"/>
                        <a:ea typeface="Arial"/>
                        <a:cs typeface="Arial"/>
                      </a:endParaRPr>
                    </a:p>
                    <a:p>
                      <a:pPr algn="l" rtl="0" eaLnBrk="0">
                        <a:lnSpc>
                          <a:spcPct val="6293"/>
                        </a:lnSpc>
                        <a:tabLst/>
                      </a:pPr>
                      <a:endParaRPr sz="100" dirty="0">
                        <a:latin typeface="Arial"/>
                        <a:ea typeface="Arial"/>
                        <a:cs typeface="Arial"/>
                      </a:endParaRPr>
                    </a:p>
                    <a:p>
                      <a:pPr marL="575945" algn="l" rtl="0" eaLnBrk="0">
                        <a:lnSpc>
                          <a:spcPct val="69000"/>
                        </a:lnSpc>
                        <a:tabLst/>
                      </a:pPr>
                      <a:r>
                        <a:rPr sz="1200" b="1" kern="0" spc="-20" dirty="0">
                          <a:solidFill>
                            <a:srgbClr val="000000">
                              <a:alpha val="100000"/>
                            </a:srgbClr>
                          </a:solidFill>
                          <a:latin typeface="Times New Roman"/>
                          <a:ea typeface="Times New Roman"/>
                          <a:cs typeface="Times New Roman"/>
                        </a:rPr>
                        <a:t>R-OH</a:t>
                      </a:r>
                      <a:endParaRPr sz="1200" dirty="0">
                        <a:latin typeface="Times New Roman"/>
                        <a:ea typeface="Times New Roman"/>
                        <a:cs typeface="Times New Roman"/>
                      </a:endParaRPr>
                    </a:p>
                    <a:p>
                      <a:pPr algn="l" rtl="0" eaLnBrk="0">
                        <a:lnSpc>
                          <a:spcPct val="107000"/>
                        </a:lnSpc>
                        <a:tabLst/>
                      </a:pPr>
                      <a:endParaRPr sz="1000" dirty="0">
                        <a:latin typeface="Arial"/>
                        <a:ea typeface="Arial"/>
                        <a:cs typeface="Arial"/>
                      </a:endParaRPr>
                    </a:p>
                    <a:p>
                      <a:pPr algn="l" rtl="0" eaLnBrk="0">
                        <a:lnSpc>
                          <a:spcPct val="100000"/>
                        </a:lnSpc>
                        <a:tabLst/>
                      </a:pPr>
                      <a:endParaRPr sz="300" dirty="0">
                        <a:latin typeface="Arial"/>
                        <a:ea typeface="Arial"/>
                        <a:cs typeface="Arial"/>
                      </a:endParaRPr>
                    </a:p>
                    <a:p>
                      <a:pPr marL="358140" algn="l" rtl="0" eaLnBrk="0">
                        <a:lnSpc>
                          <a:spcPct val="90000"/>
                        </a:lnSpc>
                        <a:spcBef>
                          <a:spcPts val="3"/>
                        </a:spcBef>
                        <a:tabLst/>
                      </a:pPr>
                      <a:r>
                        <a:rPr sz="1200" kern="0" spc="-90" dirty="0">
                          <a:solidFill>
                            <a:srgbClr val="000000">
                              <a:alpha val="100000"/>
                            </a:srgbClr>
                          </a:solidFill>
                          <a:latin typeface="KaiTi"/>
                          <a:ea typeface="KaiTi"/>
                          <a:cs typeface="KaiTi"/>
                        </a:rPr>
                        <a:t>乙醇</a:t>
                      </a:r>
                      <a:r>
                        <a:rPr sz="1200" kern="0" spc="-260" dirty="0">
                          <a:solidFill>
                            <a:srgbClr val="000000">
                              <a:alpha val="100000"/>
                            </a:srgbClr>
                          </a:solidFill>
                          <a:latin typeface="KaiTi"/>
                          <a:ea typeface="KaiTi"/>
                          <a:cs typeface="KaiTi"/>
                        </a:rPr>
                        <a:t> </a:t>
                      </a:r>
                      <a:r>
                        <a:rPr sz="1200" kern="0" spc="-90" dirty="0">
                          <a:solidFill>
                            <a:srgbClr val="000000">
                              <a:alpha val="100000"/>
                            </a:srgbClr>
                          </a:solidFill>
                          <a:latin typeface="Times New Roman"/>
                          <a:ea typeface="Times New Roman"/>
                          <a:cs typeface="Times New Roman"/>
                        </a:rPr>
                        <a:t>C</a:t>
                      </a:r>
                      <a:r>
                        <a:rPr sz="1200" kern="0" spc="20" baseline="-4340" dirty="0">
                          <a:solidFill>
                            <a:srgbClr val="000000">
                              <a:alpha val="100000"/>
                            </a:srgbClr>
                          </a:solidFill>
                          <a:latin typeface="Times New Roman"/>
                          <a:ea typeface="Times New Roman"/>
                          <a:cs typeface="Times New Roman"/>
                        </a:rPr>
                        <a:t>2</a:t>
                      </a:r>
                      <a:r>
                        <a:rPr sz="1200" kern="0" spc="20" dirty="0">
                          <a:solidFill>
                            <a:srgbClr val="000000">
                              <a:alpha val="100000"/>
                            </a:srgbClr>
                          </a:solidFill>
                          <a:latin typeface="Times New Roman"/>
                          <a:ea typeface="Times New Roman"/>
                          <a:cs typeface="Times New Roman"/>
                        </a:rPr>
                        <a:t>H</a:t>
                      </a:r>
                      <a:r>
                        <a:rPr sz="1200" kern="0" spc="20" baseline="-4340" dirty="0">
                          <a:solidFill>
                            <a:srgbClr val="000000">
                              <a:alpha val="100000"/>
                            </a:srgbClr>
                          </a:solidFill>
                          <a:latin typeface="Times New Roman"/>
                          <a:ea typeface="Times New Roman"/>
                          <a:cs typeface="Times New Roman"/>
                        </a:rPr>
                        <a:t>5</a:t>
                      </a:r>
                      <a:r>
                        <a:rPr sz="1200" kern="0" spc="0" dirty="0">
                          <a:solidFill>
                            <a:srgbClr val="000000">
                              <a:alpha val="100000"/>
                            </a:srgbClr>
                          </a:solidFill>
                          <a:latin typeface="Times New Roman"/>
                          <a:ea typeface="Times New Roman"/>
                          <a:cs typeface="Times New Roman"/>
                        </a:rPr>
                        <a:t>OH</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67000"/>
                        </a:lnSpc>
                        <a:tabLst/>
                      </a:pPr>
                      <a:endParaRPr sz="100" dirty="0">
                        <a:latin typeface="Arial"/>
                        <a:ea typeface="Arial"/>
                        <a:cs typeface="Arial"/>
                      </a:endParaRPr>
                    </a:p>
                    <a:p>
                      <a:pPr marL="85090" algn="l" rtl="0" eaLnBrk="0">
                        <a:lnSpc>
                          <a:spcPct val="90000"/>
                        </a:lnSpc>
                        <a:spcBef>
                          <a:spcPts val="1"/>
                        </a:spcBef>
                        <a:tabLst/>
                      </a:pPr>
                      <a:r>
                        <a:rPr sz="1200" kern="0" spc="-10" dirty="0">
                          <a:solidFill>
                            <a:srgbClr val="000000">
                              <a:alpha val="100000"/>
                            </a:srgbClr>
                          </a:solidFill>
                          <a:latin typeface="Times New Roman"/>
                          <a:ea typeface="Times New Roman"/>
                          <a:cs typeface="Times New Roman"/>
                        </a:rPr>
                        <a:t>1.  </a:t>
                      </a:r>
                      <a:r>
                        <a:rPr sz="1200" b="1" kern="0" spc="-10" dirty="0">
                          <a:solidFill>
                            <a:srgbClr val="000000">
                              <a:alpha val="100000"/>
                            </a:srgbClr>
                          </a:solidFill>
                          <a:latin typeface="KaiTi"/>
                          <a:ea typeface="KaiTi"/>
                          <a:cs typeface="KaiTi"/>
                        </a:rPr>
                        <a:t>和钠反应：</a:t>
                      </a:r>
                      <a:r>
                        <a:rPr sz="1200" kern="0" spc="-10" dirty="0">
                          <a:solidFill>
                            <a:srgbClr val="000000">
                              <a:alpha val="100000"/>
                            </a:srgbClr>
                          </a:solidFill>
                          <a:latin typeface="KaiTi"/>
                          <a:ea typeface="KaiTi"/>
                          <a:cs typeface="KaiTi"/>
                        </a:rPr>
                        <a:t>生成醇钠和氢气</a:t>
                      </a:r>
                      <a:endParaRPr sz="1200" dirty="0">
                        <a:latin typeface="KaiTi"/>
                        <a:ea typeface="KaiTi"/>
                        <a:cs typeface="KaiTi"/>
                      </a:endParaRPr>
                    </a:p>
                    <a:p>
                      <a:pPr marL="70485" algn="l" rtl="0" eaLnBrk="0">
                        <a:lnSpc>
                          <a:spcPct val="90000"/>
                        </a:lnSpc>
                        <a:spcBef>
                          <a:spcPts val="576"/>
                        </a:spcBef>
                        <a:tabLst/>
                      </a:pPr>
                      <a:r>
                        <a:rPr sz="1200" kern="0" spc="-80" dirty="0">
                          <a:solidFill>
                            <a:srgbClr val="000000">
                              <a:alpha val="100000"/>
                            </a:srgbClr>
                          </a:solidFill>
                          <a:latin typeface="Times New Roman"/>
                          <a:ea typeface="Times New Roman"/>
                          <a:cs typeface="Times New Roman"/>
                        </a:rPr>
                        <a:t>2.</a:t>
                      </a:r>
                      <a:r>
                        <a:rPr sz="1200" kern="0" spc="50" dirty="0">
                          <a:solidFill>
                            <a:srgbClr val="000000">
                              <a:alpha val="100000"/>
                            </a:srgbClr>
                          </a:solidFill>
                          <a:latin typeface="Times New Roman"/>
                          <a:ea typeface="Times New Roman"/>
                          <a:cs typeface="Times New Roman"/>
                        </a:rPr>
                        <a:t>  </a:t>
                      </a:r>
                      <a:r>
                        <a:rPr sz="1200" b="1" kern="0" spc="-80" dirty="0">
                          <a:solidFill>
                            <a:srgbClr val="000000">
                              <a:alpha val="100000"/>
                            </a:srgbClr>
                          </a:solidFill>
                          <a:latin typeface="KaiTi"/>
                          <a:ea typeface="KaiTi"/>
                          <a:cs typeface="KaiTi"/>
                        </a:rPr>
                        <a:t>氧化反应：</a:t>
                      </a:r>
                      <a:endParaRPr sz="1200" dirty="0">
                        <a:latin typeface="KaiTi"/>
                        <a:ea typeface="KaiTi"/>
                        <a:cs typeface="KaiTi"/>
                      </a:endParaRPr>
                    </a:p>
                    <a:p>
                      <a:pPr marL="73660" algn="l" rtl="0" eaLnBrk="0">
                        <a:lnSpc>
                          <a:spcPct val="90000"/>
                        </a:lnSpc>
                        <a:spcBef>
                          <a:spcPts val="575"/>
                        </a:spcBef>
                        <a:tabLst/>
                      </a:pPr>
                      <a:r>
                        <a:rPr sz="1200" kern="0" spc="-10" dirty="0">
                          <a:solidFill>
                            <a:srgbClr val="000000">
                              <a:alpha val="100000"/>
                            </a:srgbClr>
                          </a:solidFill>
                          <a:latin typeface="Times New Roman"/>
                          <a:ea typeface="Times New Roman"/>
                          <a:cs typeface="Times New Roman"/>
                        </a:rPr>
                        <a:t>(1)</a:t>
                      </a:r>
                      <a:r>
                        <a:rPr sz="1200" kern="0" spc="-10" dirty="0">
                          <a:solidFill>
                            <a:srgbClr val="000000">
                              <a:alpha val="100000"/>
                            </a:srgbClr>
                          </a:solidFill>
                          <a:latin typeface="KaiTi"/>
                          <a:ea typeface="KaiTi"/>
                          <a:cs typeface="KaiTi"/>
                        </a:rPr>
                        <a:t>和氧气燃烧生成</a:t>
                      </a:r>
                      <a:r>
                        <a:rPr sz="1200" kern="0" spc="-22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CO</a:t>
                      </a:r>
                      <a:r>
                        <a:rPr sz="1200" kern="0" spc="-10" baseline="-4340" dirty="0">
                          <a:solidFill>
                            <a:srgbClr val="000000">
                              <a:alpha val="100000"/>
                            </a:srgbClr>
                          </a:solidFill>
                          <a:latin typeface="Times New Roman"/>
                          <a:ea typeface="Times New Roman"/>
                          <a:cs typeface="Times New Roman"/>
                        </a:rPr>
                        <a:t>2</a:t>
                      </a:r>
                      <a:r>
                        <a:rPr sz="700" kern="0" spc="7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和</a:t>
                      </a:r>
                      <a:r>
                        <a:rPr sz="1200" kern="0" spc="-27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H</a:t>
                      </a:r>
                      <a:r>
                        <a:rPr sz="1200" kern="0" spc="-10" baseline="-4340"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Times New Roman"/>
                          <a:ea typeface="Times New Roman"/>
                          <a:cs typeface="Times New Roman"/>
                        </a:rPr>
                        <a:t>O</a:t>
                      </a:r>
                      <a:endParaRPr sz="1200" dirty="0">
                        <a:latin typeface="Times New Roman"/>
                        <a:ea typeface="Times New Roman"/>
                        <a:cs typeface="Times New Roman"/>
                      </a:endParaRPr>
                    </a:p>
                    <a:p>
                      <a:pPr marL="73660" algn="l" rtl="0" eaLnBrk="0">
                        <a:lnSpc>
                          <a:spcPct val="90000"/>
                        </a:lnSpc>
                        <a:spcBef>
                          <a:spcPts val="566"/>
                        </a:spcBef>
                        <a:tabLst/>
                      </a:pPr>
                      <a:r>
                        <a:rPr sz="1200" kern="0" spc="0" dirty="0">
                          <a:solidFill>
                            <a:srgbClr val="000000">
                              <a:alpha val="100000"/>
                            </a:srgbClr>
                          </a:solidFill>
                          <a:latin typeface="Times New Roman"/>
                          <a:ea typeface="Times New Roman"/>
                          <a:cs typeface="Times New Roman"/>
                        </a:rPr>
                        <a:t>(2)</a:t>
                      </a:r>
                      <a:r>
                        <a:rPr sz="1200" kern="0" spc="0" dirty="0">
                          <a:solidFill>
                            <a:srgbClr val="000000">
                              <a:alpha val="100000"/>
                            </a:srgbClr>
                          </a:solidFill>
                          <a:latin typeface="KaiTi"/>
                          <a:ea typeface="KaiTi"/>
                          <a:cs typeface="KaiTi"/>
                        </a:rPr>
                        <a:t>在加热和有催化剂的条件下</a:t>
                      </a:r>
                      <a:r>
                        <a:rPr sz="1200" kern="0" spc="-10" dirty="0">
                          <a:solidFill>
                            <a:srgbClr val="000000">
                              <a:alpha val="100000"/>
                            </a:srgbClr>
                          </a:solidFill>
                          <a:latin typeface="KaiTi"/>
                          <a:ea typeface="KaiTi"/>
                          <a:cs typeface="KaiTi"/>
                        </a:rPr>
                        <a:t>生成乙醛和水</a:t>
                      </a:r>
                      <a:endParaRPr sz="1200" dirty="0">
                        <a:latin typeface="KaiTi"/>
                        <a:ea typeface="KaiTi"/>
                        <a:cs typeface="KaiTi"/>
                      </a:endParaRPr>
                    </a:p>
                    <a:p>
                      <a:pPr algn="l" rtl="0" eaLnBrk="0">
                        <a:lnSpc>
                          <a:spcPct val="120000"/>
                        </a:lnSpc>
                        <a:tabLst/>
                      </a:pPr>
                      <a:endParaRPr sz="400" dirty="0">
                        <a:latin typeface="Arial"/>
                        <a:ea typeface="Arial"/>
                        <a:cs typeface="Arial"/>
                      </a:endParaRPr>
                    </a:p>
                    <a:p>
                      <a:pPr marL="73660" algn="l" rtl="0" eaLnBrk="0">
                        <a:lnSpc>
                          <a:spcPct val="90000"/>
                        </a:lnSpc>
                        <a:tabLst/>
                      </a:pPr>
                      <a:r>
                        <a:rPr sz="1200" kern="0" spc="0" dirty="0">
                          <a:solidFill>
                            <a:srgbClr val="000000">
                              <a:alpha val="100000"/>
                            </a:srgbClr>
                          </a:solidFill>
                          <a:latin typeface="Times New Roman"/>
                          <a:ea typeface="Times New Roman"/>
                          <a:cs typeface="Times New Roman"/>
                        </a:rPr>
                        <a:t>3.  </a:t>
                      </a:r>
                      <a:r>
                        <a:rPr sz="1200" b="1" kern="0" spc="0" dirty="0">
                          <a:solidFill>
                            <a:srgbClr val="000000">
                              <a:alpha val="100000"/>
                            </a:srgbClr>
                          </a:solidFill>
                          <a:latin typeface="KaiTi"/>
                          <a:ea typeface="KaiTi"/>
                          <a:cs typeface="KaiTi"/>
                        </a:rPr>
                        <a:t>消去反应：</a:t>
                      </a:r>
                      <a:r>
                        <a:rPr sz="1200" kern="0" spc="0" dirty="0">
                          <a:solidFill>
                            <a:srgbClr val="000000">
                              <a:alpha val="100000"/>
                            </a:srgbClr>
                          </a:solidFill>
                          <a:latin typeface="KaiTi"/>
                          <a:ea typeface="KaiTi"/>
                          <a:cs typeface="KaiTi"/>
                        </a:rPr>
                        <a:t>高温生成乙烯，浓</a:t>
                      </a:r>
                      <a:r>
                        <a:rPr sz="1200" kern="0" spc="-10" dirty="0">
                          <a:solidFill>
                            <a:srgbClr val="000000">
                              <a:alpha val="100000"/>
                            </a:srgbClr>
                          </a:solidFill>
                          <a:latin typeface="KaiTi"/>
                          <a:ea typeface="KaiTi"/>
                          <a:cs typeface="KaiTi"/>
                        </a:rPr>
                        <a:t>硫酸做催化剂</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1193165">
                <a:tc>
                  <a:txBody>
                    <a:bodyPr/>
                    <a:lstStyle/>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algn="l" rtl="0" eaLnBrk="0">
                        <a:lnSpc>
                          <a:spcPct val="107000"/>
                        </a:lnSpc>
                        <a:tabLst/>
                      </a:pPr>
                      <a:endParaRPr sz="1000" dirty="0">
                        <a:latin typeface="Arial"/>
                        <a:ea typeface="Arial"/>
                        <a:cs typeface="Arial"/>
                      </a:endParaRPr>
                    </a:p>
                    <a:p>
                      <a:pPr marL="241934" algn="l" rtl="0" eaLnBrk="0">
                        <a:lnSpc>
                          <a:spcPts val="1513"/>
                        </a:lnSpc>
                        <a:spcBef>
                          <a:spcPts val="1"/>
                        </a:spcBef>
                        <a:tabLst/>
                      </a:pPr>
                      <a:r>
                        <a:rPr sz="1200" b="1" kern="0" spc="-10" dirty="0">
                          <a:solidFill>
                            <a:srgbClr val="000000">
                              <a:alpha val="100000"/>
                            </a:srgbClr>
                          </a:solidFill>
                          <a:latin typeface="Microsoft YaHei"/>
                          <a:ea typeface="Microsoft YaHei"/>
                          <a:cs typeface="Microsoft YaHei"/>
                        </a:rPr>
                        <a:t>酚</a:t>
                      </a:r>
                      <a:endParaRPr sz="1200" dirty="0">
                        <a:latin typeface="Microsoft YaHei"/>
                        <a:ea typeface="Microsoft YaHei"/>
                        <a:cs typeface="Microsoft YaHe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3000"/>
                        </a:lnSpc>
                        <a:tabLst/>
                      </a:pPr>
                      <a:endParaRPr sz="1000" dirty="0">
                        <a:latin typeface="Arial"/>
                        <a:ea typeface="Arial"/>
                        <a:cs typeface="Arial"/>
                      </a:endParaRPr>
                    </a:p>
                    <a:p>
                      <a:pPr algn="l" rtl="0" eaLnBrk="0">
                        <a:lnSpc>
                          <a:spcPct val="114000"/>
                        </a:lnSpc>
                        <a:tabLst/>
                      </a:pPr>
                      <a:endParaRPr sz="1000" dirty="0">
                        <a:latin typeface="Arial"/>
                        <a:ea typeface="Arial"/>
                        <a:cs typeface="Arial"/>
                      </a:endParaRPr>
                    </a:p>
                    <a:p>
                      <a:pPr algn="l" rtl="0" eaLnBrk="0">
                        <a:lnSpc>
                          <a:spcPct val="114000"/>
                        </a:lnSpc>
                        <a:tabLst/>
                      </a:pPr>
                      <a:endParaRPr sz="1000" dirty="0">
                        <a:latin typeface="Arial"/>
                        <a:ea typeface="Arial"/>
                        <a:cs typeface="Arial"/>
                      </a:endParaRPr>
                    </a:p>
                    <a:p>
                      <a:pPr algn="l" rtl="0" eaLnBrk="0">
                        <a:lnSpc>
                          <a:spcPct val="7642"/>
                        </a:lnSpc>
                        <a:tabLst/>
                      </a:pPr>
                      <a:endParaRPr sz="100" dirty="0">
                        <a:latin typeface="Arial"/>
                        <a:ea typeface="Arial"/>
                        <a:cs typeface="Arial"/>
                      </a:endParaRPr>
                    </a:p>
                    <a:p>
                      <a:pPr marL="375920" algn="l" rtl="0" eaLnBrk="0">
                        <a:lnSpc>
                          <a:spcPct val="90000"/>
                        </a:lnSpc>
                        <a:tabLst/>
                      </a:pPr>
                      <a:r>
                        <a:rPr sz="1200" kern="0" spc="-10" dirty="0">
                          <a:solidFill>
                            <a:srgbClr val="000000">
                              <a:alpha val="100000"/>
                            </a:srgbClr>
                          </a:solidFill>
                          <a:latin typeface="KaiTi"/>
                          <a:ea typeface="KaiTi"/>
                          <a:cs typeface="KaiTi"/>
                        </a:rPr>
                        <a:t>苯酚</a:t>
                      </a:r>
                      <a:r>
                        <a:rPr sz="1200" kern="0" spc="-1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C</a:t>
                      </a:r>
                      <a:r>
                        <a:rPr sz="1200" kern="0" spc="-10" baseline="-4340" dirty="0">
                          <a:solidFill>
                            <a:srgbClr val="000000">
                              <a:alpha val="100000"/>
                            </a:srgbClr>
                          </a:solidFill>
                          <a:latin typeface="Times New Roman"/>
                          <a:ea typeface="Times New Roman"/>
                          <a:cs typeface="Times New Roman"/>
                        </a:rPr>
                        <a:t>6</a:t>
                      </a:r>
                      <a:r>
                        <a:rPr sz="1200" kern="0" spc="-10" dirty="0">
                          <a:solidFill>
                            <a:srgbClr val="000000">
                              <a:alpha val="100000"/>
                            </a:srgbClr>
                          </a:solidFill>
                          <a:latin typeface="Times New Roman"/>
                          <a:ea typeface="Times New Roman"/>
                          <a:cs typeface="Times New Roman"/>
                        </a:rPr>
                        <a:t>H</a:t>
                      </a:r>
                      <a:r>
                        <a:rPr sz="1200" kern="0" spc="-10" baseline="-4340" dirty="0">
                          <a:solidFill>
                            <a:srgbClr val="000000">
                              <a:alpha val="100000"/>
                            </a:srgbClr>
                          </a:solidFill>
                          <a:latin typeface="Times New Roman"/>
                          <a:ea typeface="Times New Roman"/>
                          <a:cs typeface="Times New Roman"/>
                        </a:rPr>
                        <a:t>6</a:t>
                      </a:r>
                      <a:r>
                        <a:rPr sz="1200" kern="0" spc="-10" dirty="0">
                          <a:solidFill>
                            <a:srgbClr val="000000">
                              <a:alpha val="100000"/>
                            </a:srgbClr>
                          </a:solidFill>
                          <a:latin typeface="Times New Roman"/>
                          <a:ea typeface="Times New Roman"/>
                          <a:cs typeface="Times New Roman"/>
                        </a:rPr>
                        <a:t>O</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68000"/>
                        </a:lnSpc>
                        <a:tabLst/>
                      </a:pPr>
                      <a:endParaRPr sz="100" dirty="0">
                        <a:latin typeface="Arial"/>
                        <a:ea typeface="Arial"/>
                        <a:cs typeface="Arial"/>
                      </a:endParaRPr>
                    </a:p>
                    <a:p>
                      <a:pPr marL="85090" algn="l" rtl="0" eaLnBrk="0">
                        <a:lnSpc>
                          <a:spcPct val="90000"/>
                        </a:lnSpc>
                        <a:spcBef>
                          <a:spcPts val="1"/>
                        </a:spcBef>
                        <a:tabLst/>
                      </a:pPr>
                      <a:r>
                        <a:rPr sz="1200" kern="0" spc="-10" dirty="0">
                          <a:solidFill>
                            <a:srgbClr val="000000">
                              <a:alpha val="100000"/>
                            </a:srgbClr>
                          </a:solidFill>
                          <a:latin typeface="Times New Roman"/>
                          <a:ea typeface="Times New Roman"/>
                          <a:cs typeface="Times New Roman"/>
                        </a:rPr>
                        <a:t>1.  </a:t>
                      </a:r>
                      <a:r>
                        <a:rPr sz="1200" b="1" kern="0" spc="-10" dirty="0">
                          <a:solidFill>
                            <a:srgbClr val="000000">
                              <a:alpha val="100000"/>
                            </a:srgbClr>
                          </a:solidFill>
                          <a:latin typeface="KaiTi"/>
                          <a:ea typeface="KaiTi"/>
                          <a:cs typeface="KaiTi"/>
                        </a:rPr>
                        <a:t>弱酸性：</a:t>
                      </a:r>
                      <a:r>
                        <a:rPr sz="1200" kern="0" spc="-10" dirty="0">
                          <a:solidFill>
                            <a:srgbClr val="000000">
                              <a:alpha val="100000"/>
                            </a:srgbClr>
                          </a:solidFill>
                          <a:latin typeface="KaiTi"/>
                          <a:ea typeface="KaiTi"/>
                          <a:cs typeface="KaiTi"/>
                        </a:rPr>
                        <a:t>与</a:t>
                      </a:r>
                      <a:r>
                        <a:rPr sz="1200" kern="0" spc="-32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NaOH</a:t>
                      </a:r>
                      <a:r>
                        <a:rPr sz="1200" kern="0" spc="11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溶液生成苯酚钠和</a:t>
                      </a:r>
                      <a:r>
                        <a:rPr sz="1200" kern="0" spc="-20" dirty="0">
                          <a:solidFill>
                            <a:srgbClr val="000000">
                              <a:alpha val="100000"/>
                            </a:srgbClr>
                          </a:solidFill>
                          <a:latin typeface="KaiTi"/>
                          <a:ea typeface="KaiTi"/>
                          <a:cs typeface="KaiTi"/>
                        </a:rPr>
                        <a:t>水</a:t>
                      </a:r>
                      <a:endParaRPr sz="1200" dirty="0">
                        <a:latin typeface="KaiTi"/>
                        <a:ea typeface="KaiTi"/>
                        <a:cs typeface="KaiTi"/>
                      </a:endParaRPr>
                    </a:p>
                    <a:p>
                      <a:pPr marL="84455" indent="-13970" algn="l" rtl="0" eaLnBrk="0">
                        <a:lnSpc>
                          <a:spcPct val="113000"/>
                        </a:lnSpc>
                        <a:spcBef>
                          <a:spcPts val="575"/>
                        </a:spcBef>
                        <a:tabLst/>
                      </a:pPr>
                      <a:r>
                        <a:rPr sz="1200" kern="0" spc="0" dirty="0">
                          <a:solidFill>
                            <a:srgbClr val="000000">
                              <a:alpha val="100000"/>
                            </a:srgbClr>
                          </a:solidFill>
                          <a:latin typeface="Times New Roman"/>
                          <a:ea typeface="Times New Roman"/>
                          <a:cs typeface="Times New Roman"/>
                        </a:rPr>
                        <a:t>2.  </a:t>
                      </a:r>
                      <a:r>
                        <a:rPr sz="1200" b="1" kern="0" spc="0" dirty="0">
                          <a:solidFill>
                            <a:srgbClr val="000000">
                              <a:alpha val="100000"/>
                            </a:srgbClr>
                          </a:solidFill>
                          <a:latin typeface="KaiTi"/>
                          <a:ea typeface="KaiTi"/>
                          <a:cs typeface="KaiTi"/>
                        </a:rPr>
                        <a:t>取代反应：</a:t>
                      </a:r>
                      <a:r>
                        <a:rPr sz="1200" kern="0" spc="0" dirty="0">
                          <a:solidFill>
                            <a:srgbClr val="000000">
                              <a:alpha val="100000"/>
                            </a:srgbClr>
                          </a:solidFill>
                          <a:latin typeface="KaiTi"/>
                          <a:ea typeface="KaiTi"/>
                          <a:cs typeface="KaiTi"/>
                        </a:rPr>
                        <a:t>与浓溴水反应生成三溴苯酚白</a:t>
                      </a:r>
                      <a:r>
                        <a:rPr sz="1200" kern="0" spc="-10" dirty="0">
                          <a:solidFill>
                            <a:srgbClr val="000000">
                              <a:alpha val="100000"/>
                            </a:srgbClr>
                          </a:solidFill>
                          <a:latin typeface="KaiTi"/>
                          <a:ea typeface="KaiTi"/>
                          <a:cs typeface="KaiTi"/>
                        </a:rPr>
                        <a:t>色沉淀和</a:t>
                      </a:r>
                      <a:r>
                        <a:rPr sz="1200" kern="0" spc="0" dirty="0">
                          <a:solidFill>
                            <a:srgbClr val="000000">
                              <a:alpha val="100000"/>
                            </a:srgbClr>
                          </a:solidFill>
                          <a:latin typeface="KaiTi"/>
                          <a:ea typeface="KaiTi"/>
                          <a:cs typeface="KaiTi"/>
                        </a:rPr>
                        <a:t> </a:t>
                      </a:r>
                      <a:r>
                        <a:rPr sz="1200" kern="0" spc="-40" dirty="0">
                          <a:solidFill>
                            <a:srgbClr val="000000">
                              <a:alpha val="100000"/>
                            </a:srgbClr>
                          </a:solidFill>
                          <a:latin typeface="KaiTi"/>
                          <a:ea typeface="KaiTi"/>
                          <a:cs typeface="KaiTi"/>
                        </a:rPr>
                        <a:t>溴化氢；</a:t>
                      </a:r>
                      <a:endParaRPr sz="1200" dirty="0">
                        <a:latin typeface="KaiTi"/>
                        <a:ea typeface="KaiTi"/>
                        <a:cs typeface="KaiTi"/>
                      </a:endParaRPr>
                    </a:p>
                    <a:p>
                      <a:pPr algn="l" rtl="0" eaLnBrk="0">
                        <a:lnSpc>
                          <a:spcPct val="132000"/>
                        </a:lnSpc>
                        <a:tabLst/>
                      </a:pPr>
                      <a:endParaRPr sz="300" dirty="0">
                        <a:latin typeface="Arial"/>
                        <a:ea typeface="Arial"/>
                        <a:cs typeface="Arial"/>
                      </a:endParaRPr>
                    </a:p>
                    <a:p>
                      <a:pPr marL="76200" indent="-6350" algn="l" rtl="0" eaLnBrk="0">
                        <a:lnSpc>
                          <a:spcPct val="112000"/>
                        </a:lnSpc>
                        <a:spcBef>
                          <a:spcPts val="3"/>
                        </a:spcBef>
                        <a:tabLst/>
                      </a:pPr>
                      <a:r>
                        <a:rPr sz="1200" b="1" kern="0" spc="0" dirty="0">
                          <a:solidFill>
                            <a:srgbClr val="000000">
                              <a:alpha val="100000"/>
                            </a:srgbClr>
                          </a:solidFill>
                          <a:latin typeface="Times New Roman"/>
                          <a:ea typeface="Times New Roman"/>
                          <a:cs typeface="Times New Roman"/>
                        </a:rPr>
                        <a:t>3.  </a:t>
                      </a:r>
                      <a:r>
                        <a:rPr sz="1200" b="1" kern="0" spc="0" dirty="0">
                          <a:solidFill>
                            <a:srgbClr val="000000">
                              <a:alpha val="100000"/>
                            </a:srgbClr>
                          </a:solidFill>
                          <a:latin typeface="KaiTi"/>
                          <a:ea typeface="KaiTi"/>
                          <a:cs typeface="KaiTi"/>
                        </a:rPr>
                        <a:t>显色反应：</a:t>
                      </a:r>
                      <a:r>
                        <a:rPr sz="1200" kern="0" spc="0" dirty="0">
                          <a:solidFill>
                            <a:srgbClr val="000000">
                              <a:alpha val="100000"/>
                            </a:srgbClr>
                          </a:solidFill>
                          <a:latin typeface="KaiTi"/>
                          <a:ea typeface="KaiTi"/>
                          <a:cs typeface="KaiTi"/>
                        </a:rPr>
                        <a:t>苯酚能与</a:t>
                      </a:r>
                      <a:r>
                        <a:rPr sz="1200" kern="0" spc="-28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FeCl</a:t>
                      </a:r>
                      <a:r>
                        <a:rPr sz="1200" kern="0" spc="0" baseline="-4340" dirty="0">
                          <a:solidFill>
                            <a:srgbClr val="000000">
                              <a:alpha val="100000"/>
                            </a:srgbClr>
                          </a:solidFill>
                          <a:latin typeface="Times New Roman"/>
                          <a:ea typeface="Times New Roman"/>
                          <a:cs typeface="Times New Roman"/>
                        </a:rPr>
                        <a:t>3</a:t>
                      </a:r>
                      <a:r>
                        <a:rPr sz="700" kern="0" spc="0" dirty="0">
                          <a:solidFill>
                            <a:srgbClr val="000000">
                              <a:alpha val="100000"/>
                            </a:srgbClr>
                          </a:solidFill>
                          <a:latin typeface="Times New Roman"/>
                          <a:ea typeface="Times New Roman"/>
                          <a:cs typeface="Times New Roman"/>
                        </a:rPr>
                        <a:t> </a:t>
                      </a:r>
                      <a:r>
                        <a:rPr sz="1200" kern="0" spc="0" dirty="0">
                          <a:solidFill>
                            <a:srgbClr val="000000">
                              <a:alpha val="100000"/>
                            </a:srgbClr>
                          </a:solidFill>
                          <a:latin typeface="KaiTi"/>
                          <a:ea typeface="KaiTi"/>
                          <a:cs typeface="KaiTi"/>
                        </a:rPr>
                        <a:t>反应，使溶液呈紫</a:t>
                      </a:r>
                      <a:r>
                        <a:rPr sz="1200" kern="0" spc="-10" dirty="0">
                          <a:solidFill>
                            <a:srgbClr val="000000">
                              <a:alpha val="100000"/>
                            </a:srgbClr>
                          </a:solidFill>
                          <a:latin typeface="KaiTi"/>
                          <a:ea typeface="KaiTi"/>
                          <a:cs typeface="KaiTi"/>
                        </a:rPr>
                        <a:t>色。</a:t>
                      </a:r>
                      <a:r>
                        <a:rPr sz="1200" kern="0" spc="0" dirty="0">
                          <a:solidFill>
                            <a:srgbClr val="000000">
                              <a:alpha val="100000"/>
                            </a:srgbClr>
                          </a:solidFill>
                          <a:latin typeface="KaiTi"/>
                          <a:ea typeface="KaiTi"/>
                          <a:cs typeface="KaiTi"/>
                        </a:rPr>
                        <a:t> </a:t>
                      </a:r>
                      <a:r>
                        <a:rPr sz="1200" kern="0" spc="-10" dirty="0">
                          <a:solidFill>
                            <a:srgbClr val="000000">
                              <a:alpha val="100000"/>
                            </a:srgbClr>
                          </a:solidFill>
                          <a:latin typeface="KaiTi"/>
                          <a:ea typeface="KaiTi"/>
                          <a:cs typeface="KaiTi"/>
                        </a:rPr>
                        <a:t>这一反应常用来检测苯酚的存在。</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1504315">
                <a:tc>
                  <a:txBody>
                    <a:bodyPr/>
                    <a:lstStyle/>
                    <a:p>
                      <a:pPr algn="l" rtl="0" eaLnBrk="0">
                        <a:lnSpc>
                          <a:spcPct val="105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marL="238759" algn="l" rtl="0" eaLnBrk="0">
                        <a:lnSpc>
                          <a:spcPts val="1505"/>
                        </a:lnSpc>
                        <a:spcBef>
                          <a:spcPts val="6"/>
                        </a:spcBef>
                        <a:tabLst/>
                      </a:pPr>
                      <a:r>
                        <a:rPr sz="1200" b="1" kern="0" spc="-10" dirty="0">
                          <a:solidFill>
                            <a:srgbClr val="0101FF">
                              <a:alpha val="100000"/>
                            </a:srgbClr>
                          </a:solidFill>
                          <a:latin typeface="Microsoft YaHei"/>
                          <a:ea typeface="Microsoft YaHei"/>
                          <a:cs typeface="Microsoft YaHei"/>
                        </a:rPr>
                        <a:t>醛</a:t>
                      </a:r>
                      <a:endParaRPr sz="1200" dirty="0">
                        <a:latin typeface="Microsoft YaHei"/>
                        <a:ea typeface="Microsoft YaHei"/>
                        <a:cs typeface="Microsoft YaHe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8058"/>
                        </a:lnSpc>
                        <a:tabLst/>
                      </a:pPr>
                      <a:endParaRPr sz="100" dirty="0">
                        <a:latin typeface="Arial"/>
                        <a:ea typeface="Arial"/>
                        <a:cs typeface="Arial"/>
                      </a:endParaRPr>
                    </a:p>
                    <a:p>
                      <a:pPr marL="520700" algn="l" rtl="0" eaLnBrk="0">
                        <a:lnSpc>
                          <a:spcPct val="69000"/>
                        </a:lnSpc>
                        <a:tabLst/>
                      </a:pPr>
                      <a:r>
                        <a:rPr sz="1200" b="1" kern="0" spc="-10" dirty="0">
                          <a:solidFill>
                            <a:srgbClr val="000000">
                              <a:alpha val="100000"/>
                            </a:srgbClr>
                          </a:solidFill>
                          <a:latin typeface="Times New Roman"/>
                          <a:ea typeface="Times New Roman"/>
                          <a:cs typeface="Times New Roman"/>
                        </a:rPr>
                        <a:t>R-CHO</a:t>
                      </a:r>
                      <a:endParaRPr sz="1200" dirty="0">
                        <a:latin typeface="Times New Roman"/>
                        <a:ea typeface="Times New Roman"/>
                        <a:cs typeface="Times New Roman"/>
                      </a:endParaRPr>
                    </a:p>
                    <a:p>
                      <a:pPr algn="l" rtl="0" eaLnBrk="0">
                        <a:lnSpc>
                          <a:spcPct val="106000"/>
                        </a:lnSpc>
                        <a:tabLst/>
                      </a:pPr>
                      <a:endParaRPr sz="1000" dirty="0">
                        <a:latin typeface="Arial"/>
                        <a:ea typeface="Arial"/>
                        <a:cs typeface="Arial"/>
                      </a:endParaRPr>
                    </a:p>
                    <a:p>
                      <a:pPr algn="l" rtl="0" eaLnBrk="0">
                        <a:lnSpc>
                          <a:spcPct val="100000"/>
                        </a:lnSpc>
                        <a:tabLst/>
                      </a:pPr>
                      <a:endParaRPr sz="300" dirty="0">
                        <a:latin typeface="Arial"/>
                        <a:ea typeface="Arial"/>
                        <a:cs typeface="Arial"/>
                      </a:endParaRPr>
                    </a:p>
                    <a:p>
                      <a:pPr marL="333375" algn="l" rtl="0" eaLnBrk="0">
                        <a:lnSpc>
                          <a:spcPct val="90000"/>
                        </a:lnSpc>
                        <a:spcBef>
                          <a:spcPts val="3"/>
                        </a:spcBef>
                        <a:tabLst/>
                      </a:pPr>
                      <a:r>
                        <a:rPr sz="1200" kern="0" spc="-30" dirty="0">
                          <a:solidFill>
                            <a:srgbClr val="000000">
                              <a:alpha val="100000"/>
                            </a:srgbClr>
                          </a:solidFill>
                          <a:latin typeface="KaiTi"/>
                          <a:ea typeface="KaiTi"/>
                          <a:cs typeface="KaiTi"/>
                        </a:rPr>
                        <a:t>乙醛</a:t>
                      </a:r>
                      <a:r>
                        <a:rPr sz="1200" kern="0" spc="-240" dirty="0">
                          <a:solidFill>
                            <a:srgbClr val="000000">
                              <a:alpha val="100000"/>
                            </a:srgbClr>
                          </a:solidFill>
                          <a:latin typeface="KaiTi"/>
                          <a:ea typeface="KaiTi"/>
                          <a:cs typeface="KaiTi"/>
                        </a:rPr>
                        <a:t> </a:t>
                      </a:r>
                      <a:r>
                        <a:rPr sz="1200" kern="0" spc="-30" dirty="0">
                          <a:solidFill>
                            <a:srgbClr val="000000">
                              <a:alpha val="100000"/>
                            </a:srgbClr>
                          </a:solidFill>
                          <a:latin typeface="Times New Roman"/>
                          <a:ea typeface="Times New Roman"/>
                          <a:cs typeface="Times New Roman"/>
                        </a:rPr>
                        <a:t>CH</a:t>
                      </a:r>
                      <a:r>
                        <a:rPr sz="1200" kern="0" spc="-30" baseline="-4340" dirty="0">
                          <a:solidFill>
                            <a:srgbClr val="000000">
                              <a:alpha val="100000"/>
                            </a:srgbClr>
                          </a:solidFill>
                          <a:latin typeface="Times New Roman"/>
                          <a:ea typeface="Times New Roman"/>
                          <a:cs typeface="Times New Roman"/>
                        </a:rPr>
                        <a:t>3</a:t>
                      </a:r>
                      <a:r>
                        <a:rPr sz="1200" kern="0" spc="-30" dirty="0">
                          <a:solidFill>
                            <a:srgbClr val="000000">
                              <a:alpha val="100000"/>
                            </a:srgbClr>
                          </a:solidFill>
                          <a:latin typeface="Times New Roman"/>
                          <a:ea typeface="Times New Roman"/>
                          <a:cs typeface="Times New Roman"/>
                        </a:rPr>
                        <a:t>CHO</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69000"/>
                        </a:lnSpc>
                        <a:tabLst/>
                      </a:pPr>
                      <a:endParaRPr sz="100" dirty="0">
                        <a:latin typeface="Arial"/>
                        <a:ea typeface="Arial"/>
                        <a:cs typeface="Arial"/>
                      </a:endParaRPr>
                    </a:p>
                    <a:p>
                      <a:pPr marL="85090" algn="l" rtl="0" eaLnBrk="0">
                        <a:lnSpc>
                          <a:spcPct val="90000"/>
                        </a:lnSpc>
                        <a:spcBef>
                          <a:spcPts val="1"/>
                        </a:spcBef>
                        <a:tabLst/>
                      </a:pPr>
                      <a:r>
                        <a:rPr sz="1200" kern="0" spc="-10" dirty="0">
                          <a:solidFill>
                            <a:srgbClr val="000000">
                              <a:alpha val="100000"/>
                            </a:srgbClr>
                          </a:solidFill>
                          <a:latin typeface="Times New Roman"/>
                          <a:ea typeface="Times New Roman"/>
                          <a:cs typeface="Times New Roman"/>
                        </a:rPr>
                        <a:t>1.  </a:t>
                      </a:r>
                      <a:r>
                        <a:rPr sz="1200" b="1" kern="0" spc="-10" dirty="0">
                          <a:solidFill>
                            <a:srgbClr val="000000">
                              <a:alpha val="100000"/>
                            </a:srgbClr>
                          </a:solidFill>
                          <a:latin typeface="KaiTi"/>
                          <a:ea typeface="KaiTi"/>
                          <a:cs typeface="KaiTi"/>
                        </a:rPr>
                        <a:t>加成反应：</a:t>
                      </a:r>
                      <a:r>
                        <a:rPr sz="1200" kern="0" spc="-10" dirty="0">
                          <a:solidFill>
                            <a:srgbClr val="000000">
                              <a:alpha val="100000"/>
                            </a:srgbClr>
                          </a:solidFill>
                          <a:latin typeface="KaiTi"/>
                          <a:ea typeface="KaiTi"/>
                          <a:cs typeface="KaiTi"/>
                        </a:rPr>
                        <a:t>生成乙</a:t>
                      </a:r>
                      <a:r>
                        <a:rPr sz="1200" kern="0" spc="-20" dirty="0">
                          <a:solidFill>
                            <a:srgbClr val="000000">
                              <a:alpha val="100000"/>
                            </a:srgbClr>
                          </a:solidFill>
                          <a:latin typeface="KaiTi"/>
                          <a:ea typeface="KaiTi"/>
                          <a:cs typeface="KaiTi"/>
                        </a:rPr>
                        <a:t>醇</a:t>
                      </a:r>
                      <a:endParaRPr sz="1200" dirty="0">
                        <a:latin typeface="KaiTi"/>
                        <a:ea typeface="KaiTi"/>
                        <a:cs typeface="KaiTi"/>
                      </a:endParaRPr>
                    </a:p>
                    <a:p>
                      <a:pPr marL="1812925" indent="-1742440" algn="l" rtl="0" eaLnBrk="0">
                        <a:lnSpc>
                          <a:spcPct val="111000"/>
                        </a:lnSpc>
                        <a:spcBef>
                          <a:spcPts val="571"/>
                        </a:spcBef>
                        <a:tabLst/>
                      </a:pPr>
                      <a:r>
                        <a:rPr sz="1200" kern="0" spc="0" dirty="0">
                          <a:solidFill>
                            <a:srgbClr val="000000">
                              <a:alpha val="100000"/>
                            </a:srgbClr>
                          </a:solidFill>
                          <a:latin typeface="Times New Roman"/>
                          <a:ea typeface="Times New Roman"/>
                          <a:cs typeface="Times New Roman"/>
                        </a:rPr>
                        <a:t>2.  </a:t>
                      </a:r>
                      <a:r>
                        <a:rPr sz="1200" b="1" kern="0" spc="0" dirty="0">
                          <a:solidFill>
                            <a:srgbClr val="000000">
                              <a:alpha val="100000"/>
                            </a:srgbClr>
                          </a:solidFill>
                          <a:latin typeface="KaiTi"/>
                          <a:ea typeface="KaiTi"/>
                          <a:cs typeface="KaiTi"/>
                        </a:rPr>
                        <a:t>氧化反应：</a:t>
                      </a:r>
                      <a:r>
                        <a:rPr sz="1200" kern="0" spc="0" dirty="0">
                          <a:solidFill>
                            <a:srgbClr val="000000">
                              <a:alpha val="100000"/>
                            </a:srgbClr>
                          </a:solidFill>
                          <a:latin typeface="KaiTi"/>
                          <a:ea typeface="KaiTi"/>
                          <a:cs typeface="KaiTi"/>
                        </a:rPr>
                        <a:t>和氧气反应，</a:t>
                      </a:r>
                      <a:r>
                        <a:rPr sz="1200" kern="0" spc="-10" dirty="0">
                          <a:solidFill>
                            <a:srgbClr val="000000">
                              <a:alpha val="100000"/>
                            </a:srgbClr>
                          </a:solidFill>
                          <a:latin typeface="KaiTi"/>
                          <a:ea typeface="KaiTi"/>
                          <a:cs typeface="KaiTi"/>
                        </a:rPr>
                        <a:t>生成乙酸</a:t>
                      </a:r>
                      <a:r>
                        <a:rPr sz="1200" kern="0" spc="0" dirty="0">
                          <a:solidFill>
                            <a:srgbClr val="000000">
                              <a:alpha val="100000"/>
                            </a:srgbClr>
                          </a:solidFill>
                          <a:latin typeface="KaiTi"/>
                          <a:ea typeface="KaiTi"/>
                          <a:cs typeface="KaiTi"/>
                        </a:rPr>
                        <a:t>                </a:t>
                      </a:r>
                      <a:r>
                        <a:rPr sz="600" kern="0" spc="0" dirty="0">
                          <a:solidFill>
                            <a:srgbClr val="000000">
                              <a:alpha val="100000"/>
                            </a:srgbClr>
                          </a:solidFill>
                          <a:latin typeface="Times New Roman"/>
                          <a:ea typeface="Times New Roman"/>
                          <a:cs typeface="Times New Roman"/>
                        </a:rPr>
                        <a:t>yín</a:t>
                      </a:r>
                      <a:r>
                        <a:rPr sz="600" kern="0" spc="30" dirty="0">
                          <a:solidFill>
                            <a:srgbClr val="000000">
                              <a:alpha val="100000"/>
                            </a:srgbClr>
                          </a:solidFill>
                          <a:latin typeface="Times New Roman"/>
                          <a:ea typeface="Times New Roman"/>
                          <a:cs typeface="Times New Roman"/>
                        </a:rPr>
                        <a:t>   </a:t>
                      </a:r>
                      <a:r>
                        <a:rPr sz="600" kern="0" spc="0" dirty="0">
                          <a:solidFill>
                            <a:srgbClr val="000000">
                              <a:alpha val="100000"/>
                            </a:srgbClr>
                          </a:solidFill>
                          <a:latin typeface="KaiTi"/>
                          <a:ea typeface="KaiTi"/>
                          <a:cs typeface="KaiTi"/>
                        </a:rPr>
                        <a:t>ān</a:t>
                      </a:r>
                      <a:r>
                        <a:rPr sz="600" kern="0" spc="-90" dirty="0">
                          <a:solidFill>
                            <a:srgbClr val="000000">
                              <a:alpha val="100000"/>
                            </a:srgbClr>
                          </a:solidFill>
                          <a:latin typeface="KaiTi"/>
                          <a:ea typeface="KaiTi"/>
                          <a:cs typeface="KaiTi"/>
                        </a:rPr>
                        <a:t> </a:t>
                      </a:r>
                      <a:r>
                        <a:rPr sz="600" kern="0" spc="0" dirty="0">
                          <a:solidFill>
                            <a:srgbClr val="000000">
                              <a:alpha val="100000"/>
                            </a:srgbClr>
                          </a:solidFill>
                          <a:latin typeface="Times New Roman"/>
                          <a:ea typeface="Times New Roman"/>
                          <a:cs typeface="Times New Roman"/>
                        </a:rPr>
                        <a:t>róng</a:t>
                      </a:r>
                      <a:r>
                        <a:rPr sz="600" kern="0" spc="30" dirty="0">
                          <a:solidFill>
                            <a:srgbClr val="000000">
                              <a:alpha val="100000"/>
                            </a:srgbClr>
                          </a:solidFill>
                          <a:latin typeface="Times New Roman"/>
                          <a:ea typeface="Times New Roman"/>
                          <a:cs typeface="Times New Roman"/>
                        </a:rPr>
                        <a:t>  </a:t>
                      </a:r>
                      <a:r>
                        <a:rPr sz="600" kern="0" spc="0" dirty="0">
                          <a:solidFill>
                            <a:srgbClr val="000000">
                              <a:alpha val="100000"/>
                            </a:srgbClr>
                          </a:solidFill>
                          <a:latin typeface="Times New Roman"/>
                          <a:ea typeface="Times New Roman"/>
                          <a:cs typeface="Times New Roman"/>
                        </a:rPr>
                        <a:t>yè</a:t>
                      </a:r>
                      <a:endParaRPr sz="600" dirty="0">
                        <a:latin typeface="Times New Roman"/>
                        <a:ea typeface="Times New Roman"/>
                        <a:cs typeface="Times New Roman"/>
                      </a:endParaRPr>
                    </a:p>
                    <a:p>
                      <a:pPr marL="73660" indent="-3810" algn="l" rtl="0" eaLnBrk="0">
                        <a:lnSpc>
                          <a:spcPct val="112000"/>
                        </a:lnSpc>
                        <a:spcBef>
                          <a:spcPts val="27"/>
                        </a:spcBef>
                        <a:tabLst/>
                      </a:pPr>
                      <a:r>
                        <a:rPr sz="1200" b="1" kern="0" spc="0" dirty="0">
                          <a:solidFill>
                            <a:srgbClr val="000000">
                              <a:alpha val="100000"/>
                            </a:srgbClr>
                          </a:solidFill>
                          <a:latin typeface="Times New Roman"/>
                          <a:ea typeface="Times New Roman"/>
                          <a:cs typeface="Times New Roman"/>
                        </a:rPr>
                        <a:t>3.  </a:t>
                      </a:r>
                      <a:r>
                        <a:rPr sz="1200" b="1" kern="0" spc="0" dirty="0">
                          <a:solidFill>
                            <a:srgbClr val="000000">
                              <a:alpha val="100000"/>
                            </a:srgbClr>
                          </a:solidFill>
                          <a:latin typeface="KaiTi"/>
                          <a:ea typeface="KaiTi"/>
                          <a:cs typeface="KaiTi"/>
                        </a:rPr>
                        <a:t>银镜反应：</a:t>
                      </a:r>
                      <a:r>
                        <a:rPr sz="1200" kern="0" spc="0" dirty="0">
                          <a:solidFill>
                            <a:srgbClr val="000000">
                              <a:alpha val="100000"/>
                            </a:srgbClr>
                          </a:solidFill>
                          <a:latin typeface="KaiTi"/>
                          <a:ea typeface="KaiTi"/>
                          <a:cs typeface="KaiTi"/>
                        </a:rPr>
                        <a:t>乙醛还能被银氨溶液</a:t>
                      </a:r>
                      <a:r>
                        <a:rPr sz="1200" kern="0" spc="0" dirty="0">
                          <a:solidFill>
                            <a:srgbClr val="000000">
                              <a:alpha val="100000"/>
                            </a:srgbClr>
                          </a:solidFill>
                          <a:latin typeface="Times New Roman"/>
                          <a:ea typeface="Times New Roman"/>
                          <a:cs typeface="Times New Roman"/>
                        </a:rPr>
                        <a:t>[Ag(NH</a:t>
                      </a:r>
                      <a:r>
                        <a:rPr sz="1200" kern="0" spc="0" baseline="-4340" dirty="0">
                          <a:solidFill>
                            <a:srgbClr val="000000">
                              <a:alpha val="100000"/>
                            </a:srgbClr>
                          </a:solidFill>
                          <a:latin typeface="Times New Roman"/>
                          <a:ea typeface="Times New Roman"/>
                          <a:cs typeface="Times New Roman"/>
                        </a:rPr>
                        <a:t>3</a:t>
                      </a:r>
                      <a:r>
                        <a:rPr sz="1200" kern="0" spc="0" dirty="0">
                          <a:solidFill>
                            <a:srgbClr val="000000">
                              <a:alpha val="100000"/>
                            </a:srgbClr>
                          </a:solidFill>
                          <a:latin typeface="Times New Roman"/>
                          <a:ea typeface="Times New Roman"/>
                          <a:cs typeface="Times New Roman"/>
                        </a:rPr>
                        <a:t>)</a:t>
                      </a:r>
                      <a:r>
                        <a:rPr sz="1200" kern="0" spc="0" baseline="-4340" dirty="0">
                          <a:solidFill>
                            <a:srgbClr val="000000">
                              <a:alpha val="100000"/>
                            </a:srgbClr>
                          </a:solidFill>
                          <a:latin typeface="Times New Roman"/>
                          <a:ea typeface="Times New Roman"/>
                          <a:cs typeface="Times New Roman"/>
                        </a:rPr>
                        <a:t>2</a:t>
                      </a:r>
                      <a:r>
                        <a:rPr sz="1200" kern="0" spc="0" dirty="0">
                          <a:solidFill>
                            <a:srgbClr val="000000">
                              <a:alpha val="100000"/>
                            </a:srgbClr>
                          </a:solidFill>
                          <a:latin typeface="Times New Roman"/>
                          <a:ea typeface="Times New Roman"/>
                          <a:cs typeface="Times New Roman"/>
                        </a:rPr>
                        <a:t>OH]</a:t>
                      </a:r>
                      <a:r>
                        <a:rPr sz="1200" kern="0" spc="-10" dirty="0">
                          <a:solidFill>
                            <a:srgbClr val="000000">
                              <a:alpha val="100000"/>
                            </a:srgbClr>
                          </a:solidFill>
                          <a:latin typeface="KaiTi"/>
                          <a:ea typeface="KaiTi"/>
                          <a:cs typeface="KaiTi"/>
                        </a:rPr>
                        <a:t>氧化</a:t>
                      </a:r>
                      <a:r>
                        <a:rPr sz="1200" kern="0" spc="0" dirty="0">
                          <a:solidFill>
                            <a:srgbClr val="000000">
                              <a:alpha val="100000"/>
                            </a:srgbClr>
                          </a:solidFill>
                          <a:latin typeface="KaiTi"/>
                          <a:ea typeface="KaiTi"/>
                          <a:cs typeface="KaiTi"/>
                        </a:rPr>
                        <a:t> </a:t>
                      </a:r>
                      <a:r>
                        <a:rPr sz="1200" kern="0" spc="-10" dirty="0">
                          <a:solidFill>
                            <a:srgbClr val="000000">
                              <a:alpha val="100000"/>
                            </a:srgbClr>
                          </a:solidFill>
                          <a:latin typeface="KaiTi"/>
                          <a:ea typeface="KaiTi"/>
                          <a:cs typeface="KaiTi"/>
                        </a:rPr>
                        <a:t>成乙酸，而</a:t>
                      </a:r>
                      <a:r>
                        <a:rPr sz="1200" kern="0" spc="-21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Ag</a:t>
                      </a:r>
                      <a:r>
                        <a:rPr sz="1200" kern="0" spc="-10" baseline="34725"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KaiTi"/>
                          <a:ea typeface="KaiTi"/>
                          <a:cs typeface="KaiTi"/>
                        </a:rPr>
                        <a:t>被还原成银。</a:t>
                      </a:r>
                      <a:endParaRPr sz="1200" dirty="0">
                        <a:latin typeface="KaiTi"/>
                        <a:ea typeface="KaiTi"/>
                        <a:cs typeface="KaiTi"/>
                      </a:endParaRPr>
                    </a:p>
                    <a:p>
                      <a:pPr algn="l" rtl="0" eaLnBrk="0">
                        <a:lnSpc>
                          <a:spcPct val="118000"/>
                        </a:lnSpc>
                        <a:tabLst/>
                      </a:pPr>
                      <a:endParaRPr sz="400" dirty="0">
                        <a:latin typeface="Arial"/>
                        <a:ea typeface="Arial"/>
                        <a:cs typeface="Arial"/>
                      </a:endParaRPr>
                    </a:p>
                    <a:p>
                      <a:pPr marL="73660" indent="-3810" algn="l" rtl="0" eaLnBrk="0">
                        <a:lnSpc>
                          <a:spcPct val="111000"/>
                        </a:lnSpc>
                        <a:spcBef>
                          <a:spcPts val="3"/>
                        </a:spcBef>
                        <a:tabLst/>
                      </a:pPr>
                      <a:r>
                        <a:rPr sz="1200" kern="0" spc="10" dirty="0">
                          <a:solidFill>
                            <a:srgbClr val="000000">
                              <a:alpha val="100000"/>
                            </a:srgbClr>
                          </a:solidFill>
                          <a:latin typeface="Times New Roman"/>
                          <a:ea typeface="Times New Roman"/>
                          <a:cs typeface="Times New Roman"/>
                        </a:rPr>
                        <a:t>4.  </a:t>
                      </a:r>
                      <a:r>
                        <a:rPr sz="1200" kern="0" spc="10" dirty="0">
                          <a:solidFill>
                            <a:srgbClr val="000000">
                              <a:alpha val="100000"/>
                            </a:srgbClr>
                          </a:solidFill>
                          <a:latin typeface="KaiTi"/>
                          <a:ea typeface="KaiTi"/>
                          <a:cs typeface="KaiTi"/>
                        </a:rPr>
                        <a:t>新制的</a:t>
                      </a:r>
                      <a:r>
                        <a:rPr sz="1200" kern="0" spc="1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Cu</a:t>
                      </a:r>
                      <a:r>
                        <a:rPr sz="1200" kern="0" spc="10" dirty="0">
                          <a:solidFill>
                            <a:srgbClr val="000000">
                              <a:alpha val="100000"/>
                            </a:srgbClr>
                          </a:solidFill>
                          <a:latin typeface="Times New Roman"/>
                          <a:ea typeface="Times New Roman"/>
                          <a:cs typeface="Times New Roman"/>
                        </a:rPr>
                        <a:t>(</a:t>
                      </a:r>
                      <a:r>
                        <a:rPr sz="1200" kern="0" spc="0" dirty="0">
                          <a:solidFill>
                            <a:srgbClr val="000000">
                              <a:alpha val="100000"/>
                            </a:srgbClr>
                          </a:solidFill>
                          <a:latin typeface="Times New Roman"/>
                          <a:ea typeface="Times New Roman"/>
                          <a:cs typeface="Times New Roman"/>
                        </a:rPr>
                        <a:t>OH)</a:t>
                      </a:r>
                      <a:r>
                        <a:rPr sz="1200" kern="0" spc="0" baseline="-4340" dirty="0">
                          <a:solidFill>
                            <a:srgbClr val="000000">
                              <a:alpha val="100000"/>
                            </a:srgbClr>
                          </a:solidFill>
                          <a:latin typeface="Times New Roman"/>
                          <a:ea typeface="Times New Roman"/>
                          <a:cs typeface="Times New Roman"/>
                        </a:rPr>
                        <a:t>2</a:t>
                      </a:r>
                      <a:r>
                        <a:rPr sz="700" kern="0" spc="0" dirty="0">
                          <a:solidFill>
                            <a:srgbClr val="000000">
                              <a:alpha val="100000"/>
                            </a:srgbClr>
                          </a:solidFill>
                          <a:latin typeface="Times New Roman"/>
                          <a:ea typeface="Times New Roman"/>
                          <a:cs typeface="Times New Roman"/>
                        </a:rPr>
                        <a:t>   </a:t>
                      </a:r>
                      <a:r>
                        <a:rPr sz="1200" kern="0" spc="0" dirty="0">
                          <a:solidFill>
                            <a:srgbClr val="000000">
                              <a:alpha val="100000"/>
                            </a:srgbClr>
                          </a:solidFill>
                          <a:latin typeface="KaiTi"/>
                          <a:ea typeface="KaiTi"/>
                          <a:cs typeface="KaiTi"/>
                        </a:rPr>
                        <a:t>悬浊液反应也能使乙醛氧化被还原</a:t>
                      </a:r>
                      <a:r>
                        <a:rPr sz="1200" kern="0" spc="0" dirty="0">
                          <a:solidFill>
                            <a:srgbClr val="000000">
                              <a:alpha val="100000"/>
                            </a:srgbClr>
                          </a:solidFill>
                          <a:latin typeface="KaiTi"/>
                          <a:ea typeface="KaiTi"/>
                          <a:cs typeface="KaiTi"/>
                        </a:rPr>
                        <a:t>成红色的氧化亚铜</a:t>
                      </a:r>
                      <a:r>
                        <a:rPr sz="1200" kern="0" spc="0" dirty="0">
                          <a:solidFill>
                            <a:srgbClr val="000000">
                              <a:alpha val="100000"/>
                            </a:srgbClr>
                          </a:solidFill>
                          <a:latin typeface="Times New Roman"/>
                          <a:ea typeface="Times New Roman"/>
                          <a:cs typeface="Times New Roman"/>
                        </a:rPr>
                        <a:t>[Cu</a:t>
                      </a:r>
                      <a:r>
                        <a:rPr sz="1200" kern="0" spc="-10" baseline="-4340"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Times New Roman"/>
                          <a:ea typeface="Times New Roman"/>
                          <a:cs typeface="Times New Roman"/>
                        </a:rPr>
                        <a:t>O]</a:t>
                      </a:r>
                      <a:r>
                        <a:rPr sz="1200" kern="0" spc="-10" dirty="0">
                          <a:solidFill>
                            <a:srgbClr val="000000">
                              <a:alpha val="100000"/>
                            </a:srgbClr>
                          </a:solidFill>
                          <a:latin typeface="KaiTi"/>
                          <a:ea typeface="KaiTi"/>
                          <a:cs typeface="KaiTi"/>
                        </a:rPr>
                        <a:t>沉淀。</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1172210">
                <a:tc>
                  <a:txBody>
                    <a:bodyPr/>
                    <a:lstStyle/>
                    <a:p>
                      <a:pPr algn="l" rtl="0" eaLnBrk="0">
                        <a:lnSpc>
                          <a:spcPct val="104000"/>
                        </a:lnSpc>
                        <a:tabLst/>
                      </a:pPr>
                      <a:endParaRPr sz="1000" dirty="0">
                        <a:latin typeface="Arial"/>
                        <a:ea typeface="Arial"/>
                        <a:cs typeface="Arial"/>
                      </a:endParaRPr>
                    </a:p>
                    <a:p>
                      <a:pPr algn="l" rtl="0" eaLnBrk="0">
                        <a:lnSpc>
                          <a:spcPct val="105000"/>
                        </a:lnSpc>
                        <a:tabLst/>
                      </a:pPr>
                      <a:endParaRPr sz="1000" dirty="0">
                        <a:latin typeface="Arial"/>
                        <a:ea typeface="Arial"/>
                        <a:cs typeface="Arial"/>
                      </a:endParaRPr>
                    </a:p>
                    <a:p>
                      <a:pPr algn="l" rtl="0" eaLnBrk="0">
                        <a:lnSpc>
                          <a:spcPct val="105000"/>
                        </a:lnSpc>
                        <a:tabLst/>
                      </a:pPr>
                      <a:endParaRPr sz="1000" dirty="0">
                        <a:latin typeface="Arial"/>
                        <a:ea typeface="Arial"/>
                        <a:cs typeface="Arial"/>
                      </a:endParaRPr>
                    </a:p>
                    <a:p>
                      <a:pPr marL="160655" algn="l" rtl="0" eaLnBrk="0">
                        <a:lnSpc>
                          <a:spcPts val="1539"/>
                        </a:lnSpc>
                        <a:spcBef>
                          <a:spcPts val="5"/>
                        </a:spcBef>
                        <a:tabLst/>
                      </a:pPr>
                      <a:r>
                        <a:rPr sz="1200" b="1" kern="0" spc="-20" dirty="0">
                          <a:solidFill>
                            <a:srgbClr val="000000">
                              <a:alpha val="100000"/>
                            </a:srgbClr>
                          </a:solidFill>
                          <a:latin typeface="Microsoft YaHei"/>
                          <a:ea typeface="Microsoft YaHei"/>
                          <a:cs typeface="Microsoft YaHei"/>
                        </a:rPr>
                        <a:t>羧酸</a:t>
                      </a:r>
                      <a:endParaRPr sz="1200" dirty="0">
                        <a:latin typeface="Microsoft YaHei"/>
                        <a:ea typeface="Microsoft YaHei"/>
                        <a:cs typeface="Microsoft YaHe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4000"/>
                        </a:lnSpc>
                        <a:tabLst/>
                      </a:pPr>
                      <a:endParaRPr sz="1000" dirty="0">
                        <a:latin typeface="Arial"/>
                        <a:ea typeface="Arial"/>
                        <a:cs typeface="Arial"/>
                      </a:endParaRPr>
                    </a:p>
                    <a:p>
                      <a:pPr algn="l" rtl="0" eaLnBrk="0">
                        <a:lnSpc>
                          <a:spcPct val="115000"/>
                        </a:lnSpc>
                        <a:tabLst/>
                      </a:pPr>
                      <a:endParaRPr sz="1000" dirty="0">
                        <a:latin typeface="Arial"/>
                        <a:ea typeface="Arial"/>
                        <a:cs typeface="Arial"/>
                      </a:endParaRPr>
                    </a:p>
                    <a:p>
                      <a:pPr algn="l" rtl="0" eaLnBrk="0">
                        <a:lnSpc>
                          <a:spcPct val="9621"/>
                        </a:lnSpc>
                        <a:tabLst/>
                      </a:pPr>
                      <a:endParaRPr sz="100" dirty="0">
                        <a:latin typeface="Arial"/>
                        <a:ea typeface="Arial"/>
                        <a:cs typeface="Arial"/>
                      </a:endParaRPr>
                    </a:p>
                    <a:p>
                      <a:pPr marL="461644" algn="l" rtl="0" eaLnBrk="0">
                        <a:lnSpc>
                          <a:spcPct val="69000"/>
                        </a:lnSpc>
                        <a:tabLst/>
                      </a:pPr>
                      <a:r>
                        <a:rPr sz="1200" b="1" kern="0" spc="-10" dirty="0">
                          <a:solidFill>
                            <a:srgbClr val="000000">
                              <a:alpha val="100000"/>
                            </a:srgbClr>
                          </a:solidFill>
                          <a:latin typeface="Times New Roman"/>
                          <a:ea typeface="Times New Roman"/>
                          <a:cs typeface="Times New Roman"/>
                        </a:rPr>
                        <a:t>R-COOH</a:t>
                      </a:r>
                      <a:endParaRPr sz="1200" dirty="0">
                        <a:latin typeface="Times New Roman"/>
                        <a:ea typeface="Times New Roman"/>
                        <a:cs typeface="Times New Roman"/>
                      </a:endParaRPr>
                    </a:p>
                    <a:p>
                      <a:pPr algn="l" rtl="0" eaLnBrk="0">
                        <a:lnSpc>
                          <a:spcPct val="106000"/>
                        </a:lnSpc>
                        <a:tabLst/>
                      </a:pPr>
                      <a:endParaRPr sz="1000" dirty="0">
                        <a:latin typeface="Arial"/>
                        <a:ea typeface="Arial"/>
                        <a:cs typeface="Arial"/>
                      </a:endParaRPr>
                    </a:p>
                    <a:p>
                      <a:pPr algn="l" rtl="0" eaLnBrk="0">
                        <a:lnSpc>
                          <a:spcPct val="100000"/>
                        </a:lnSpc>
                        <a:tabLst/>
                      </a:pPr>
                      <a:endParaRPr sz="300" dirty="0">
                        <a:latin typeface="Arial"/>
                        <a:ea typeface="Arial"/>
                        <a:cs typeface="Arial"/>
                      </a:endParaRPr>
                    </a:p>
                    <a:p>
                      <a:pPr marL="276860" algn="l" rtl="0" eaLnBrk="0">
                        <a:lnSpc>
                          <a:spcPct val="90000"/>
                        </a:lnSpc>
                        <a:spcBef>
                          <a:spcPts val="3"/>
                        </a:spcBef>
                        <a:tabLst/>
                      </a:pPr>
                      <a:r>
                        <a:rPr sz="1200" kern="0" spc="-30" dirty="0">
                          <a:solidFill>
                            <a:srgbClr val="000000">
                              <a:alpha val="100000"/>
                            </a:srgbClr>
                          </a:solidFill>
                          <a:latin typeface="KaiTi"/>
                          <a:ea typeface="KaiTi"/>
                          <a:cs typeface="KaiTi"/>
                        </a:rPr>
                        <a:t>乙酸</a:t>
                      </a:r>
                      <a:r>
                        <a:rPr sz="1200" kern="0" spc="-210" dirty="0">
                          <a:solidFill>
                            <a:srgbClr val="000000">
                              <a:alpha val="100000"/>
                            </a:srgbClr>
                          </a:solidFill>
                          <a:latin typeface="KaiTi"/>
                          <a:ea typeface="KaiTi"/>
                          <a:cs typeface="KaiTi"/>
                        </a:rPr>
                        <a:t> </a:t>
                      </a:r>
                      <a:r>
                        <a:rPr sz="1200" kern="0" spc="-30" dirty="0">
                          <a:solidFill>
                            <a:srgbClr val="000000">
                              <a:alpha val="100000"/>
                            </a:srgbClr>
                          </a:solidFill>
                          <a:latin typeface="Times New Roman"/>
                          <a:ea typeface="Times New Roman"/>
                          <a:cs typeface="Times New Roman"/>
                        </a:rPr>
                        <a:t>CH</a:t>
                      </a:r>
                      <a:r>
                        <a:rPr sz="1200" kern="0" spc="-30" baseline="-4340" dirty="0">
                          <a:solidFill>
                            <a:srgbClr val="000000">
                              <a:alpha val="100000"/>
                            </a:srgbClr>
                          </a:solidFill>
                          <a:latin typeface="Times New Roman"/>
                          <a:ea typeface="Times New Roman"/>
                          <a:cs typeface="Times New Roman"/>
                        </a:rPr>
                        <a:t>3</a:t>
                      </a:r>
                      <a:r>
                        <a:rPr sz="1200" kern="0" spc="-30" dirty="0">
                          <a:solidFill>
                            <a:srgbClr val="000000">
                              <a:alpha val="100000"/>
                            </a:srgbClr>
                          </a:solidFill>
                          <a:latin typeface="Times New Roman"/>
                          <a:ea typeface="Times New Roman"/>
                          <a:cs typeface="Times New Roman"/>
                        </a:rPr>
                        <a:t>COOH</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8000"/>
                        </a:lnSpc>
                        <a:tabLst/>
                      </a:pPr>
                      <a:endParaRPr sz="800" dirty="0">
                        <a:latin typeface="Arial"/>
                        <a:ea typeface="Arial"/>
                        <a:cs typeface="Arial"/>
                      </a:endParaRPr>
                    </a:p>
                    <a:p>
                      <a:pPr algn="l" rtl="0" eaLnBrk="0">
                        <a:lnSpc>
                          <a:spcPct val="7183"/>
                        </a:lnSpc>
                        <a:tabLst/>
                      </a:pPr>
                      <a:endParaRPr sz="100" dirty="0">
                        <a:latin typeface="Arial"/>
                        <a:ea typeface="Arial"/>
                        <a:cs typeface="Arial"/>
                      </a:endParaRPr>
                    </a:p>
                    <a:p>
                      <a:pPr marL="85090" algn="l" rtl="0" eaLnBrk="0">
                        <a:lnSpc>
                          <a:spcPct val="90000"/>
                        </a:lnSpc>
                        <a:tabLst/>
                      </a:pPr>
                      <a:r>
                        <a:rPr sz="1200" kern="0" spc="-10" dirty="0">
                          <a:solidFill>
                            <a:srgbClr val="000000">
                              <a:alpha val="100000"/>
                            </a:srgbClr>
                          </a:solidFill>
                          <a:latin typeface="Times New Roman"/>
                          <a:ea typeface="Times New Roman"/>
                          <a:cs typeface="Times New Roman"/>
                        </a:rPr>
                        <a:t>1.  </a:t>
                      </a:r>
                      <a:r>
                        <a:rPr sz="1200" b="1" kern="0" spc="-10" dirty="0">
                          <a:solidFill>
                            <a:srgbClr val="000000">
                              <a:alpha val="100000"/>
                            </a:srgbClr>
                          </a:solidFill>
                          <a:latin typeface="KaiTi"/>
                          <a:ea typeface="KaiTi"/>
                          <a:cs typeface="KaiTi"/>
                        </a:rPr>
                        <a:t>具有酸的通性：</a:t>
                      </a:r>
                      <a:r>
                        <a:rPr sz="1200" kern="0" spc="-10" dirty="0">
                          <a:solidFill>
                            <a:srgbClr val="000000">
                              <a:alpha val="100000"/>
                            </a:srgbClr>
                          </a:solidFill>
                          <a:latin typeface="KaiTi"/>
                          <a:ea typeface="KaiTi"/>
                          <a:cs typeface="KaiTi"/>
                        </a:rPr>
                        <a:t>使紫色石蕊变红</a:t>
                      </a:r>
                      <a:endParaRPr sz="1200" dirty="0">
                        <a:latin typeface="KaiTi"/>
                        <a:ea typeface="KaiTi"/>
                        <a:cs typeface="KaiTi"/>
                      </a:endParaRPr>
                    </a:p>
                    <a:p>
                      <a:pPr marL="70485" algn="l" rtl="0" eaLnBrk="0">
                        <a:lnSpc>
                          <a:spcPct val="90000"/>
                        </a:lnSpc>
                        <a:spcBef>
                          <a:spcPts val="576"/>
                        </a:spcBef>
                        <a:tabLst/>
                      </a:pPr>
                      <a:r>
                        <a:rPr sz="1200" kern="0" spc="-80" dirty="0">
                          <a:solidFill>
                            <a:srgbClr val="000000">
                              <a:alpha val="100000"/>
                            </a:srgbClr>
                          </a:solidFill>
                          <a:latin typeface="Times New Roman"/>
                          <a:ea typeface="Times New Roman"/>
                          <a:cs typeface="Times New Roman"/>
                        </a:rPr>
                        <a:t>2.</a:t>
                      </a:r>
                      <a:r>
                        <a:rPr sz="1200" kern="0" spc="50" dirty="0">
                          <a:solidFill>
                            <a:srgbClr val="000000">
                              <a:alpha val="100000"/>
                            </a:srgbClr>
                          </a:solidFill>
                          <a:latin typeface="Times New Roman"/>
                          <a:ea typeface="Times New Roman"/>
                          <a:cs typeface="Times New Roman"/>
                        </a:rPr>
                        <a:t>  </a:t>
                      </a:r>
                      <a:r>
                        <a:rPr sz="1200" b="1" kern="0" spc="-80" dirty="0">
                          <a:solidFill>
                            <a:srgbClr val="000000">
                              <a:alpha val="100000"/>
                            </a:srgbClr>
                          </a:solidFill>
                          <a:latin typeface="KaiTi"/>
                          <a:ea typeface="KaiTi"/>
                          <a:cs typeface="KaiTi"/>
                        </a:rPr>
                        <a:t>酯化反应：</a:t>
                      </a:r>
                      <a:endParaRPr sz="1200" dirty="0">
                        <a:latin typeface="KaiTi"/>
                        <a:ea typeface="KaiTi"/>
                        <a:cs typeface="KaiTi"/>
                      </a:endParaRPr>
                    </a:p>
                    <a:p>
                      <a:pPr marL="71755" algn="l" rtl="0" eaLnBrk="0">
                        <a:lnSpc>
                          <a:spcPct val="90000"/>
                        </a:lnSpc>
                        <a:spcBef>
                          <a:spcPts val="575"/>
                        </a:spcBef>
                        <a:tabLst/>
                      </a:pPr>
                      <a:r>
                        <a:rPr sz="1200" kern="0" spc="0" dirty="0">
                          <a:solidFill>
                            <a:srgbClr val="000000">
                              <a:alpha val="100000"/>
                            </a:srgbClr>
                          </a:solidFill>
                          <a:latin typeface="KaiTi"/>
                          <a:ea typeface="KaiTi"/>
                          <a:cs typeface="KaiTi"/>
                        </a:rPr>
                        <a:t>和乙醇生成乙酸乙酯</a:t>
                      </a:r>
                      <a:r>
                        <a:rPr sz="1200" kern="0" spc="-26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CH</a:t>
                      </a:r>
                      <a:r>
                        <a:rPr sz="1200" kern="0" spc="0" baseline="-4340" dirty="0">
                          <a:solidFill>
                            <a:srgbClr val="000000">
                              <a:alpha val="100000"/>
                            </a:srgbClr>
                          </a:solidFill>
                          <a:latin typeface="Times New Roman"/>
                          <a:ea typeface="Times New Roman"/>
                          <a:cs typeface="Times New Roman"/>
                        </a:rPr>
                        <a:t>3</a:t>
                      </a:r>
                      <a:r>
                        <a:rPr sz="1200" kern="0" spc="0" dirty="0">
                          <a:solidFill>
                            <a:srgbClr val="000000">
                              <a:alpha val="100000"/>
                            </a:srgbClr>
                          </a:solidFill>
                          <a:latin typeface="Times New Roman"/>
                          <a:ea typeface="Times New Roman"/>
                          <a:cs typeface="Times New Roman"/>
                        </a:rPr>
                        <a:t>CO</a:t>
                      </a:r>
                      <a:r>
                        <a:rPr sz="1200" kern="0" spc="-10" dirty="0">
                          <a:solidFill>
                            <a:srgbClr val="000000">
                              <a:alpha val="100000"/>
                            </a:srgbClr>
                          </a:solidFill>
                          <a:latin typeface="Times New Roman"/>
                          <a:ea typeface="Times New Roman"/>
                          <a:cs typeface="Times New Roman"/>
                        </a:rPr>
                        <a:t>OC</a:t>
                      </a:r>
                      <a:r>
                        <a:rPr sz="1200" kern="0" spc="-10" baseline="-4340"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Times New Roman"/>
                          <a:ea typeface="Times New Roman"/>
                          <a:cs typeface="Times New Roman"/>
                        </a:rPr>
                        <a:t>H</a:t>
                      </a:r>
                      <a:r>
                        <a:rPr sz="1200" kern="0" spc="-10" baseline="-4340" dirty="0">
                          <a:solidFill>
                            <a:srgbClr val="000000">
                              <a:alpha val="100000"/>
                            </a:srgbClr>
                          </a:solidFill>
                          <a:latin typeface="Times New Roman"/>
                          <a:ea typeface="Times New Roman"/>
                          <a:cs typeface="Times New Roman"/>
                        </a:rPr>
                        <a:t>5</a:t>
                      </a:r>
                      <a:endParaRPr sz="1200" baseline="-4340" dirty="0">
                        <a:latin typeface="Times New Roman"/>
                        <a:ea typeface="Times New Roman"/>
                        <a:cs typeface="Times New Roman"/>
                      </a:endParaRPr>
                    </a:p>
                    <a:p>
                      <a:pPr algn="l" rtl="0" eaLnBrk="0">
                        <a:lnSpc>
                          <a:spcPct val="117000"/>
                        </a:lnSpc>
                        <a:tabLst/>
                      </a:pPr>
                      <a:endParaRPr sz="400" dirty="0">
                        <a:latin typeface="Arial"/>
                        <a:ea typeface="Arial"/>
                        <a:cs typeface="Arial"/>
                      </a:endParaRPr>
                    </a:p>
                    <a:p>
                      <a:pPr marL="91440" algn="l" rtl="0" eaLnBrk="0">
                        <a:lnSpc>
                          <a:spcPct val="86000"/>
                        </a:lnSpc>
                        <a:spcBef>
                          <a:spcPts val="4"/>
                        </a:spcBef>
                        <a:tabLst/>
                      </a:pPr>
                      <a:r>
                        <a:rPr sz="1200" kern="0" spc="-10" dirty="0">
                          <a:solidFill>
                            <a:srgbClr val="000000">
                              <a:alpha val="100000"/>
                            </a:srgbClr>
                          </a:solidFill>
                          <a:latin typeface="KaiTi"/>
                          <a:ea typeface="KaiTi"/>
                          <a:cs typeface="KaiTi"/>
                        </a:rPr>
                        <a:t>乙酸乙酯可发生水解，生成乙酸</a:t>
                      </a:r>
                      <a:r>
                        <a:rPr sz="1200" kern="0" spc="-20" dirty="0">
                          <a:solidFill>
                            <a:srgbClr val="000000">
                              <a:alpha val="100000"/>
                            </a:srgbClr>
                          </a:solidFill>
                          <a:latin typeface="KaiTi"/>
                          <a:ea typeface="KaiTi"/>
                          <a:cs typeface="KaiTi"/>
                        </a:rPr>
                        <a:t>和乙醇</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bl>
          </a:graphicData>
        </a:graphic>
      </p:graphicFrame>
      <p:sp>
        <p:nvSpPr>
          <p:cNvPr id="1262" name="rect 1262"/>
          <p:cNvSpPr/>
          <p:nvPr/>
        </p:nvSpPr>
        <p:spPr>
          <a:xfrm>
            <a:off x="2348027" y="2706879"/>
            <a:ext cx="2575814" cy="198119"/>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1264" name="textbox 1264"/>
          <p:cNvSpPr/>
          <p:nvPr/>
        </p:nvSpPr>
        <p:spPr>
          <a:xfrm>
            <a:off x="2340661" y="924966"/>
            <a:ext cx="6019800" cy="1981835"/>
          </a:xfrm>
          <a:prstGeom prst="rect">
            <a:avLst/>
          </a:prstGeom>
          <a:noFill/>
          <a:ln w="0" cap="flat">
            <a:noFill/>
            <a:prstDash val="solid"/>
            <a:miter lim="0"/>
          </a:ln>
        </p:spPr>
        <p:txBody>
          <a:bodyPr vert="horz" wrap="square" lIns="0" tIns="0" rIns="0" bIns="0"/>
          <a:lstStyle/>
          <a:p>
            <a:pPr algn="l" rtl="0" eaLnBrk="0">
              <a:lnSpc>
                <a:spcPct val="78616"/>
              </a:lnSpc>
              <a:tabLst/>
            </a:pPr>
            <a:endParaRPr sz="100" dirty="0">
              <a:latin typeface="Arial"/>
              <a:ea typeface="Arial"/>
              <a:cs typeface="Arial"/>
            </a:endParaRPr>
          </a:p>
          <a:p>
            <a:pPr marL="19685" algn="l" rtl="0" eaLnBrk="0">
              <a:lnSpc>
                <a:spcPct val="85000"/>
              </a:lnSpc>
              <a:tabLst/>
            </a:pPr>
            <a:r>
              <a:rPr sz="1200" kern="0" spc="0" dirty="0">
                <a:solidFill>
                  <a:srgbClr val="000000">
                    <a:alpha val="100000"/>
                  </a:srgbClr>
                </a:solidFill>
                <a:latin typeface="Wingdings"/>
                <a:ea typeface="Wingdings"/>
                <a:cs typeface="Wingdings"/>
              </a:rPr>
              <a:t>l </a:t>
            </a:r>
            <a:r>
              <a:rPr sz="1200" kern="0" spc="0" dirty="0">
                <a:solidFill>
                  <a:srgbClr val="0101FF">
                    <a:alpha val="100000"/>
                  </a:srgbClr>
                </a:solidFill>
                <a:latin typeface="KaiTi"/>
                <a:ea typeface="KaiTi"/>
                <a:cs typeface="KaiTi"/>
              </a:rPr>
              <a:t>同分异构体</a:t>
            </a:r>
            <a:r>
              <a:rPr sz="1200" kern="0" spc="0" dirty="0">
                <a:solidFill>
                  <a:srgbClr val="000000">
                    <a:alpha val="100000"/>
                  </a:srgbClr>
                </a:solidFill>
                <a:latin typeface="KaiTi"/>
                <a:ea typeface="KaiTi"/>
                <a:cs typeface="KaiTi"/>
              </a:rPr>
              <a:t>：化合物具有相同</a:t>
            </a:r>
            <a:r>
              <a:rPr sz="1200" kern="0" spc="-10" dirty="0">
                <a:solidFill>
                  <a:srgbClr val="000000">
                    <a:alpha val="100000"/>
                  </a:srgbClr>
                </a:solidFill>
                <a:latin typeface="KaiTi"/>
                <a:ea typeface="KaiTi"/>
                <a:cs typeface="KaiTi"/>
              </a:rPr>
              <a:t>的分子式，但具有不同的结构式的化合物</a:t>
            </a:r>
            <a:endParaRPr sz="1200" dirty="0">
              <a:latin typeface="KaiTi"/>
              <a:ea typeface="KaiTi"/>
              <a:cs typeface="KaiTi"/>
            </a:endParaRPr>
          </a:p>
          <a:p>
            <a:pPr marL="280670" indent="-260984" algn="l" rtl="0" eaLnBrk="0">
              <a:lnSpc>
                <a:spcPct val="127000"/>
              </a:lnSpc>
              <a:spcBef>
                <a:spcPts val="1132"/>
              </a:spcBef>
              <a:tabLst/>
            </a:pPr>
            <a:r>
              <a:rPr sz="1200" kern="0" spc="0" dirty="0">
                <a:solidFill>
                  <a:srgbClr val="000000">
                    <a:alpha val="100000"/>
                  </a:srgbClr>
                </a:solidFill>
                <a:latin typeface="Wingdings"/>
                <a:ea typeface="Wingdings"/>
                <a:cs typeface="Wingdings"/>
              </a:rPr>
              <a:t>l </a:t>
            </a:r>
            <a:r>
              <a:rPr sz="1200" kern="0" spc="0" dirty="0">
                <a:solidFill>
                  <a:srgbClr val="000000">
                    <a:alpha val="100000"/>
                  </a:srgbClr>
                </a:solidFill>
                <a:latin typeface="KaiTi"/>
                <a:ea typeface="KaiTi"/>
                <a:cs typeface="KaiTi"/>
              </a:rPr>
              <a:t>甲</a:t>
            </a:r>
            <a:r>
              <a:rPr sz="1200" kern="0" spc="0" dirty="0">
                <a:solidFill>
                  <a:srgbClr val="000000">
                    <a:alpha val="100000"/>
                  </a:srgbClr>
                </a:solidFill>
                <a:latin typeface="Times New Roman"/>
                <a:ea typeface="Times New Roman"/>
                <a:cs typeface="Times New Roman"/>
              </a:rPr>
              <a:t>[first],   </a:t>
            </a:r>
            <a:r>
              <a:rPr sz="1200" kern="0" spc="0" dirty="0">
                <a:solidFill>
                  <a:srgbClr val="000000">
                    <a:alpha val="100000"/>
                  </a:srgbClr>
                </a:solidFill>
                <a:latin typeface="KaiTi"/>
                <a:ea typeface="KaiTi"/>
                <a:cs typeface="KaiTi"/>
              </a:rPr>
              <a:t>乙</a:t>
            </a:r>
            <a:r>
              <a:rPr sz="1200" kern="0" spc="0" dirty="0">
                <a:solidFill>
                  <a:srgbClr val="000000">
                    <a:alpha val="100000"/>
                  </a:srgbClr>
                </a:solidFill>
                <a:latin typeface="Times New Roman"/>
                <a:ea typeface="Times New Roman"/>
                <a:cs typeface="Times New Roman"/>
              </a:rPr>
              <a:t>[second],   </a:t>
            </a:r>
            <a:r>
              <a:rPr sz="1200" kern="0" spc="0" dirty="0">
                <a:solidFill>
                  <a:srgbClr val="000000">
                    <a:alpha val="100000"/>
                  </a:srgbClr>
                </a:solidFill>
                <a:latin typeface="KaiTi"/>
                <a:ea typeface="KaiTi"/>
                <a:cs typeface="KaiTi"/>
              </a:rPr>
              <a:t>丙</a:t>
            </a:r>
            <a:r>
              <a:rPr sz="1200" kern="0" spc="0" dirty="0">
                <a:solidFill>
                  <a:srgbClr val="000000">
                    <a:alpha val="100000"/>
                  </a:srgbClr>
                </a:solidFill>
                <a:latin typeface="Times New Roman"/>
                <a:ea typeface="Times New Roman"/>
                <a:cs typeface="Times New Roman"/>
              </a:rPr>
              <a:t>[third],  </a:t>
            </a:r>
            <a:r>
              <a:rPr sz="1200" kern="0" spc="0" dirty="0">
                <a:solidFill>
                  <a:srgbClr val="000000">
                    <a:alpha val="100000"/>
                  </a:srgbClr>
                </a:solidFill>
                <a:latin typeface="KaiTi"/>
                <a:ea typeface="KaiTi"/>
                <a:cs typeface="KaiTi"/>
              </a:rPr>
              <a:t>丁</a:t>
            </a:r>
            <a:r>
              <a:rPr sz="1200" kern="0" spc="0" dirty="0">
                <a:solidFill>
                  <a:srgbClr val="000000">
                    <a:alpha val="100000"/>
                  </a:srgbClr>
                </a:solidFill>
                <a:latin typeface="Times New Roman"/>
                <a:ea typeface="Times New Roman"/>
                <a:cs typeface="Times New Roman"/>
              </a:rPr>
              <a:t>[fourth],   </a:t>
            </a:r>
            <a:r>
              <a:rPr sz="1200" kern="0" spc="0" dirty="0">
                <a:solidFill>
                  <a:srgbClr val="000000">
                    <a:alpha val="100000"/>
                  </a:srgbClr>
                </a:solidFill>
                <a:latin typeface="KaiTi"/>
                <a:ea typeface="KaiTi"/>
                <a:cs typeface="KaiTi"/>
              </a:rPr>
              <a:t>戊</a:t>
            </a:r>
            <a:r>
              <a:rPr sz="1200" kern="0" spc="0" dirty="0">
                <a:solidFill>
                  <a:srgbClr val="000000">
                    <a:alpha val="100000"/>
                  </a:srgbClr>
                </a:solidFill>
                <a:latin typeface="Times New Roman"/>
                <a:ea typeface="Times New Roman"/>
                <a:cs typeface="Times New Roman"/>
              </a:rPr>
              <a:t>[fifth],</a:t>
            </a:r>
            <a:r>
              <a:rPr sz="1200" kern="0" spc="-1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己</a:t>
            </a:r>
            <a:r>
              <a:rPr sz="1200" kern="0" spc="-10" dirty="0">
                <a:solidFill>
                  <a:srgbClr val="000000">
                    <a:alpha val="100000"/>
                  </a:srgbClr>
                </a:solidFill>
                <a:latin typeface="Times New Roman"/>
                <a:ea typeface="Times New Roman"/>
                <a:cs typeface="Times New Roman"/>
              </a:rPr>
              <a:t>[sixth],  </a:t>
            </a:r>
            <a:r>
              <a:rPr sz="1200" kern="0" spc="-10" dirty="0">
                <a:solidFill>
                  <a:srgbClr val="000000">
                    <a:alpha val="100000"/>
                  </a:srgbClr>
                </a:solidFill>
                <a:latin typeface="KaiTi"/>
                <a:ea typeface="KaiTi"/>
                <a:cs typeface="KaiTi"/>
              </a:rPr>
              <a:t>庚</a:t>
            </a:r>
            <a:r>
              <a:rPr sz="1200" kern="0" spc="-10" dirty="0">
                <a:solidFill>
                  <a:srgbClr val="000000">
                    <a:alpha val="100000"/>
                  </a:srgbClr>
                </a:solidFill>
                <a:latin typeface="Times New Roman"/>
                <a:ea typeface="Times New Roman"/>
                <a:cs typeface="Times New Roman"/>
              </a:rPr>
              <a:t>[seventh],  </a:t>
            </a:r>
            <a:r>
              <a:rPr sz="1200" kern="0" spc="-10" dirty="0">
                <a:solidFill>
                  <a:srgbClr val="000000">
                    <a:alpha val="100000"/>
                  </a:srgbClr>
                </a:solidFill>
                <a:latin typeface="KaiTi"/>
                <a:ea typeface="KaiTi"/>
                <a:cs typeface="KaiTi"/>
              </a:rPr>
              <a:t>辛</a:t>
            </a:r>
            <a:r>
              <a:rPr sz="1200" kern="0" spc="-10" dirty="0">
                <a:solidFill>
                  <a:srgbClr val="000000">
                    <a:alpha val="100000"/>
                  </a:srgbClr>
                </a:solidFill>
                <a:latin typeface="Times New Roman"/>
                <a:ea typeface="Times New Roman"/>
                <a:cs typeface="Times New Roman"/>
              </a:rPr>
              <a:t>[eighth],</a:t>
            </a:r>
            <a:r>
              <a:rPr sz="1200" kern="0" spc="0" dirty="0">
                <a:solidFill>
                  <a:srgbClr val="000000">
                    <a:alpha val="100000"/>
                  </a:srgbClr>
                </a:solidFill>
                <a:latin typeface="KaiTi"/>
                <a:ea typeface="KaiTi"/>
                <a:cs typeface="KaiTi"/>
              </a:rPr>
              <a:t>壬</a:t>
            </a:r>
            <a:r>
              <a:rPr sz="1200" kern="0" spc="0" dirty="0">
                <a:solidFill>
                  <a:srgbClr val="000000">
                    <a:alpha val="100000"/>
                  </a:srgbClr>
                </a:solidFill>
                <a:latin typeface="Times New Roman"/>
                <a:ea typeface="Times New Roman"/>
                <a:cs typeface="Times New Roman"/>
              </a:rPr>
              <a:t>[ninth],</a:t>
            </a:r>
            <a:r>
              <a:rPr sz="1200" kern="0" spc="-1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癸</a:t>
            </a:r>
            <a:r>
              <a:rPr sz="1200" kern="0" spc="-10" dirty="0">
                <a:solidFill>
                  <a:srgbClr val="000000">
                    <a:alpha val="100000"/>
                  </a:srgbClr>
                </a:solidFill>
                <a:latin typeface="Times New Roman"/>
                <a:ea typeface="Times New Roman"/>
                <a:cs typeface="Times New Roman"/>
              </a:rPr>
              <a:t>[tenth]</a:t>
            </a:r>
            <a:endParaRPr sz="1200" dirty="0">
              <a:latin typeface="Times New Roman"/>
              <a:ea typeface="Times New Roman"/>
              <a:cs typeface="Times New Roman"/>
            </a:endParaRPr>
          </a:p>
          <a:p>
            <a:pPr marL="19685" algn="l" rtl="0" eaLnBrk="0">
              <a:lnSpc>
                <a:spcPct val="87000"/>
              </a:lnSpc>
              <a:spcBef>
                <a:spcPts val="999"/>
              </a:spcBef>
              <a:tabLst/>
            </a:pPr>
            <a:r>
              <a:rPr sz="1200" kern="0" spc="0" dirty="0">
                <a:solidFill>
                  <a:srgbClr val="000000">
                    <a:alpha val="100000"/>
                  </a:srgbClr>
                </a:solidFill>
                <a:latin typeface="Wingdings"/>
                <a:ea typeface="Wingdings"/>
                <a:cs typeface="Wingdings"/>
              </a:rPr>
              <a:t>l </a:t>
            </a:r>
            <a:r>
              <a:rPr sz="1200" kern="0" spc="0" dirty="0">
                <a:solidFill>
                  <a:srgbClr val="000000">
                    <a:alpha val="100000"/>
                  </a:srgbClr>
                </a:solidFill>
                <a:latin typeface="KaiTi"/>
                <a:ea typeface="KaiTi"/>
                <a:cs typeface="KaiTi"/>
              </a:rPr>
              <a:t>高锰酸钾褪色的物质有：</a:t>
            </a:r>
            <a:r>
              <a:rPr sz="1200" kern="0" spc="-10" dirty="0">
                <a:solidFill>
                  <a:srgbClr val="000000">
                    <a:alpha val="100000"/>
                  </a:srgbClr>
                </a:solidFill>
                <a:latin typeface="KaiTi"/>
                <a:ea typeface="KaiTi"/>
                <a:cs typeface="KaiTi"/>
              </a:rPr>
              <a:t>烯烃、炔烃、苯的同系物</a:t>
            </a:r>
            <a:endParaRPr sz="1200" dirty="0">
              <a:latin typeface="KaiTi"/>
              <a:ea typeface="KaiTi"/>
              <a:cs typeface="KaiTi"/>
            </a:endParaRPr>
          </a:p>
          <a:p>
            <a:pPr marL="293370" algn="l" rtl="0" eaLnBrk="0">
              <a:lnSpc>
                <a:spcPct val="87000"/>
              </a:lnSpc>
              <a:spcBef>
                <a:spcPts val="1075"/>
              </a:spcBef>
              <a:tabLst/>
            </a:pPr>
            <a:r>
              <a:rPr sz="1200" kern="0" spc="-10" dirty="0">
                <a:solidFill>
                  <a:srgbClr val="000000">
                    <a:alpha val="100000"/>
                  </a:srgbClr>
                </a:solidFill>
                <a:latin typeface="KaiTi"/>
                <a:ea typeface="KaiTi"/>
                <a:cs typeface="KaiTi"/>
              </a:rPr>
              <a:t>高锰酸钾不褪色的物质有：烷烃、苯</a:t>
            </a:r>
            <a:endParaRPr sz="1200" dirty="0">
              <a:latin typeface="KaiTi"/>
              <a:ea typeface="KaiTi"/>
              <a:cs typeface="KaiTi"/>
            </a:endParaRPr>
          </a:p>
          <a:p>
            <a:pPr algn="l" rtl="0" eaLnBrk="0">
              <a:lnSpc>
                <a:spcPct val="131000"/>
              </a:lnSpc>
              <a:tabLst/>
            </a:pPr>
            <a:endParaRPr sz="1000" dirty="0">
              <a:latin typeface="Arial"/>
              <a:ea typeface="Arial"/>
              <a:cs typeface="Arial"/>
            </a:endParaRPr>
          </a:p>
          <a:p>
            <a:pPr algn="l" rtl="0" eaLnBrk="0">
              <a:lnSpc>
                <a:spcPct val="132000"/>
              </a:lnSpc>
              <a:tabLst/>
            </a:pPr>
            <a:endParaRPr sz="1000" dirty="0">
              <a:latin typeface="Arial"/>
              <a:ea typeface="Arial"/>
              <a:cs typeface="Arial"/>
            </a:endParaRPr>
          </a:p>
          <a:p>
            <a:pPr algn="l" rtl="0" eaLnBrk="0">
              <a:lnSpc>
                <a:spcPct val="100000"/>
              </a:lnSpc>
              <a:tabLst/>
            </a:pPr>
            <a:endParaRPr sz="300" dirty="0">
              <a:latin typeface="Arial"/>
              <a:ea typeface="Arial"/>
              <a:cs typeface="Arial"/>
            </a:endParaRPr>
          </a:p>
          <a:p>
            <a:pPr marL="12700" algn="l" rtl="0" eaLnBrk="0">
              <a:lnSpc>
                <a:spcPct val="90000"/>
              </a:lnSpc>
              <a:spcBef>
                <a:spcPts val="3"/>
              </a:spcBef>
              <a:tabLst/>
            </a:pPr>
            <a:r>
              <a:rPr sz="1200" b="1" kern="0" spc="0" dirty="0">
                <a:solidFill>
                  <a:srgbClr val="000000">
                    <a:alpha val="100000"/>
                  </a:srgbClr>
                </a:solidFill>
                <a:latin typeface="KaiTi"/>
                <a:ea typeface="KaiTi"/>
                <a:cs typeface="KaiTi"/>
              </a:rPr>
              <a:t>知识点有机部分</a:t>
            </a:r>
            <a:r>
              <a:rPr sz="1200" b="1" kern="0" spc="0" dirty="0">
                <a:solidFill>
                  <a:srgbClr val="000000">
                    <a:alpha val="100000"/>
                  </a:srgbClr>
                </a:solidFill>
                <a:latin typeface="Times New Roman"/>
                <a:ea typeface="Times New Roman"/>
                <a:cs typeface="Times New Roman"/>
              </a:rPr>
              <a:t>-3</a:t>
            </a:r>
            <a:r>
              <a:rPr sz="1200" b="1" kern="0" spc="0" dirty="0">
                <a:solidFill>
                  <a:srgbClr val="000000">
                    <a:alpha val="100000"/>
                  </a:srgbClr>
                </a:solidFill>
                <a:latin typeface="KaiTi"/>
                <a:ea typeface="KaiTi"/>
                <a:cs typeface="KaiTi"/>
              </a:rPr>
              <a:t>：烃的</a:t>
            </a:r>
            <a:r>
              <a:rPr sz="1200" b="1" kern="0" spc="-10" dirty="0">
                <a:solidFill>
                  <a:srgbClr val="000000">
                    <a:alpha val="100000"/>
                  </a:srgbClr>
                </a:solidFill>
                <a:latin typeface="KaiTi"/>
                <a:ea typeface="KaiTi"/>
                <a:cs typeface="KaiTi"/>
              </a:rPr>
              <a:t>衍生物的性质</a:t>
            </a:r>
            <a:endParaRPr sz="1200" dirty="0">
              <a:latin typeface="KaiTi"/>
              <a:ea typeface="KaiTi"/>
              <a:cs typeface="KaiTi"/>
            </a:endParaRPr>
          </a:p>
        </p:txBody>
      </p:sp>
      <p:sp>
        <p:nvSpPr>
          <p:cNvPr id="1266" name="textbox 1266"/>
          <p:cNvSpPr/>
          <p:nvPr/>
        </p:nvSpPr>
        <p:spPr>
          <a:xfrm>
            <a:off x="2341880" y="9262263"/>
            <a:ext cx="5988050" cy="507365"/>
          </a:xfrm>
          <a:prstGeom prst="rect">
            <a:avLst/>
          </a:prstGeom>
          <a:noFill/>
          <a:ln w="0" cap="flat">
            <a:noFill/>
            <a:prstDash val="solid"/>
            <a:miter lim="0"/>
          </a:ln>
        </p:spPr>
        <p:txBody>
          <a:bodyPr vert="horz" wrap="square" lIns="0" tIns="0" rIns="0" bIns="0"/>
          <a:lstStyle/>
          <a:p>
            <a:pPr algn="l" rtl="0" eaLnBrk="0">
              <a:lnSpc>
                <a:spcPct val="87436"/>
              </a:lnSpc>
              <a:tabLst/>
            </a:pPr>
            <a:endParaRPr sz="100" dirty="0">
              <a:latin typeface="Arial"/>
              <a:ea typeface="Arial"/>
              <a:cs typeface="Arial"/>
            </a:endParaRPr>
          </a:p>
          <a:p>
            <a:pPr marL="12700" algn="l" rtl="0" eaLnBrk="0">
              <a:lnSpc>
                <a:spcPct val="83000"/>
              </a:lnSpc>
              <a:tabLst/>
            </a:pPr>
            <a:r>
              <a:rPr sz="1200" b="1" kern="0" spc="0" dirty="0">
                <a:solidFill>
                  <a:srgbClr val="000000">
                    <a:alpha val="100000"/>
                  </a:srgbClr>
                </a:solidFill>
                <a:latin typeface="KaiTi"/>
                <a:ea typeface="KaiTi"/>
                <a:cs typeface="KaiTi"/>
              </a:rPr>
              <a:t>有机化学反应中，常把有机物分子中</a:t>
            </a:r>
            <a:r>
              <a:rPr sz="1200" b="1" u="sng" kern="0" spc="0" dirty="0">
                <a:solidFill>
                  <a:srgbClr val="FF0000">
                    <a:alpha val="100000"/>
                  </a:srgbClr>
                </a:solidFill>
                <a:latin typeface="KaiTi"/>
                <a:ea typeface="KaiTi"/>
                <a:cs typeface="KaiTi"/>
              </a:rPr>
              <a:t>加入氢原子或失去氧原子的反应</a:t>
            </a:r>
            <a:r>
              <a:rPr sz="1200" b="1" kern="0" spc="0" dirty="0">
                <a:solidFill>
                  <a:srgbClr val="000000">
                    <a:alpha val="100000"/>
                  </a:srgbClr>
                </a:solidFill>
                <a:latin typeface="KaiTi"/>
                <a:ea typeface="KaiTi"/>
                <a:cs typeface="KaiTi"/>
              </a:rPr>
              <a:t>叫</a:t>
            </a:r>
            <a:r>
              <a:rPr sz="1200" b="1" u="sng" kern="0" spc="0" dirty="0">
                <a:solidFill>
                  <a:srgbClr val="FF0000">
                    <a:alpha val="100000"/>
                  </a:srgbClr>
                </a:solidFill>
                <a:latin typeface="KaiTi"/>
                <a:ea typeface="KaiTi"/>
                <a:cs typeface="KaiTi"/>
              </a:rPr>
              <a:t>还原</a:t>
            </a:r>
            <a:r>
              <a:rPr sz="1200" b="1" kern="0" spc="-10" dirty="0">
                <a:solidFill>
                  <a:srgbClr val="000000">
                    <a:alpha val="100000"/>
                  </a:srgbClr>
                </a:solidFill>
                <a:latin typeface="KaiTi"/>
                <a:ea typeface="KaiTi"/>
                <a:cs typeface="KaiTi"/>
              </a:rPr>
              <a:t>反应，把</a:t>
            </a:r>
            <a:r>
              <a:rPr sz="1200" b="1" u="sng" kern="0" spc="-10" dirty="0">
                <a:solidFill>
                  <a:srgbClr val="FF0000">
                    <a:alpha val="100000"/>
                  </a:srgbClr>
                </a:solidFill>
                <a:latin typeface="KaiTi"/>
                <a:ea typeface="KaiTi"/>
                <a:cs typeface="KaiTi"/>
              </a:rPr>
              <a:t>加入</a:t>
            </a:r>
            <a:endParaRPr sz="1200" dirty="0">
              <a:latin typeface="KaiTi"/>
              <a:ea typeface="KaiTi"/>
              <a:cs typeface="KaiTi"/>
            </a:endParaRPr>
          </a:p>
          <a:p>
            <a:pPr marL="15875" algn="l" rtl="0" eaLnBrk="0">
              <a:lnSpc>
                <a:spcPct val="173000"/>
              </a:lnSpc>
              <a:spcBef>
                <a:spcPts val="3"/>
              </a:spcBef>
              <a:tabLst/>
            </a:pPr>
            <a:r>
              <a:rPr sz="1200" b="1" u="sng" kern="0" spc="-30" dirty="0">
                <a:solidFill>
                  <a:srgbClr val="FF0000">
                    <a:alpha val="100000"/>
                  </a:srgbClr>
                </a:solidFill>
                <a:latin typeface="KaiTi"/>
                <a:ea typeface="KaiTi"/>
                <a:cs typeface="KaiTi"/>
              </a:rPr>
              <a:t>氧原子或失去氢原子的反应</a:t>
            </a:r>
            <a:r>
              <a:rPr sz="1200" b="1" kern="0" spc="-30" dirty="0">
                <a:solidFill>
                  <a:srgbClr val="000000">
                    <a:alpha val="100000"/>
                  </a:srgbClr>
                </a:solidFill>
                <a:latin typeface="KaiTi"/>
                <a:ea typeface="KaiTi"/>
                <a:cs typeface="KaiTi"/>
              </a:rPr>
              <a:t>叫</a:t>
            </a:r>
            <a:r>
              <a:rPr sz="1200" b="1" u="sng" kern="0" spc="-30" dirty="0">
                <a:solidFill>
                  <a:srgbClr val="FF0000">
                    <a:alpha val="100000"/>
                  </a:srgbClr>
                </a:solidFill>
                <a:latin typeface="KaiTi"/>
                <a:ea typeface="KaiTi"/>
                <a:cs typeface="KaiTi"/>
              </a:rPr>
              <a:t>氧化</a:t>
            </a:r>
            <a:r>
              <a:rPr sz="1200" b="1" kern="0" spc="-30" dirty="0">
                <a:solidFill>
                  <a:srgbClr val="000000">
                    <a:alpha val="100000"/>
                  </a:srgbClr>
                </a:solidFill>
                <a:latin typeface="KaiTi"/>
                <a:ea typeface="KaiTi"/>
                <a:cs typeface="KaiTi"/>
              </a:rPr>
              <a:t>反应。</a:t>
            </a:r>
            <a:endParaRPr sz="1200" dirty="0">
              <a:latin typeface="KaiTi"/>
              <a:ea typeface="KaiTi"/>
              <a:cs typeface="KaiTi"/>
            </a:endParaRPr>
          </a:p>
        </p:txBody>
      </p:sp>
      <p:sp>
        <p:nvSpPr>
          <p:cNvPr id="1268" name="textbox 1268"/>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1270" name="path 1270"/>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1272" name="textbox 1272"/>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20" dirty="0">
                <a:solidFill>
                  <a:srgbClr val="000000">
                    <a:alpha val="100000"/>
                  </a:srgbClr>
                </a:solidFill>
                <a:latin typeface="Times New Roman"/>
                <a:ea typeface="Times New Roman"/>
                <a:cs typeface="Times New Roman"/>
              </a:rPr>
              <a:t>-</a:t>
            </a:r>
            <a:r>
              <a:rPr sz="900" kern="0" spc="3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45</a:t>
            </a:r>
            <a:r>
              <a:rPr sz="900" kern="0" spc="4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74" name="rect 1274"/>
          <p:cNvSpPr/>
          <p:nvPr/>
        </p:nvSpPr>
        <p:spPr>
          <a:xfrm>
            <a:off x="3815969" y="8500618"/>
            <a:ext cx="382523" cy="198120"/>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1276" name="textbox 1276"/>
          <p:cNvSpPr/>
          <p:nvPr/>
        </p:nvSpPr>
        <p:spPr>
          <a:xfrm>
            <a:off x="2340051" y="6142918"/>
            <a:ext cx="4944110" cy="2557780"/>
          </a:xfrm>
          <a:prstGeom prst="rect">
            <a:avLst/>
          </a:prstGeom>
          <a:noFill/>
          <a:ln w="0" cap="flat">
            <a:noFill/>
            <a:prstDash val="solid"/>
            <a:miter lim="0"/>
          </a:ln>
        </p:spPr>
        <p:txBody>
          <a:bodyPr vert="horz" wrap="square" lIns="0" tIns="0" rIns="0" bIns="0"/>
          <a:lstStyle/>
          <a:p>
            <a:pPr algn="l" rtl="0" eaLnBrk="0">
              <a:lnSpc>
                <a:spcPct val="110000"/>
              </a:lnSpc>
              <a:tabLst/>
            </a:pPr>
            <a:endParaRPr sz="700" dirty="0">
              <a:latin typeface="Arial"/>
              <a:ea typeface="Arial"/>
              <a:cs typeface="Arial"/>
            </a:endParaRPr>
          </a:p>
          <a:p>
            <a:pPr algn="l" rtl="0" eaLnBrk="0">
              <a:lnSpc>
                <a:spcPct val="6359"/>
              </a:lnSpc>
              <a:tabLst/>
            </a:pPr>
            <a:endParaRPr sz="100" dirty="0">
              <a:latin typeface="Arial"/>
              <a:ea typeface="Arial"/>
              <a:cs typeface="Arial"/>
            </a:endParaRPr>
          </a:p>
          <a:p>
            <a:pPr marL="17145" algn="l" rtl="0" eaLnBrk="0">
              <a:lnSpc>
                <a:spcPts val="2132"/>
              </a:lnSpc>
              <a:tabLst/>
            </a:pPr>
            <a:r>
              <a:rPr sz="1800" kern="0" spc="0" baseline="36310" dirty="0">
                <a:solidFill>
                  <a:srgbClr val="000000">
                    <a:alpha val="100000"/>
                  </a:srgbClr>
                </a:solidFill>
                <a:latin typeface="Times New Roman"/>
                <a:ea typeface="Times New Roman"/>
                <a:cs typeface="Times New Roman"/>
              </a:rPr>
              <a:t>8.</a:t>
            </a:r>
            <a:r>
              <a:rPr sz="1100" kern="0" spc="0" dirty="0">
                <a:solidFill>
                  <a:srgbClr val="000000">
                    <a:alpha val="100000"/>
                  </a:srgbClr>
                </a:solidFill>
                <a:latin typeface="Times New Roman"/>
                <a:ea typeface="Times New Roman"/>
                <a:cs typeface="Times New Roman"/>
              </a:rPr>
              <a:t>    </a:t>
            </a:r>
            <a:r>
              <a:rPr sz="1800" kern="0" spc="0" baseline="36310" dirty="0">
                <a:solidFill>
                  <a:srgbClr val="000000">
                    <a:alpha val="100000"/>
                  </a:srgbClr>
                </a:solidFill>
                <a:latin typeface="KaiTi"/>
                <a:ea typeface="KaiTi"/>
                <a:cs typeface="KaiTi"/>
              </a:rPr>
              <a:t>溶质的质量分数</a:t>
            </a:r>
            <a:r>
              <a:rPr sz="1100" kern="0" spc="-260" dirty="0">
                <a:solidFill>
                  <a:srgbClr val="000000">
                    <a:alpha val="100000"/>
                  </a:srgbClr>
                </a:solidFill>
                <a:latin typeface="KaiTi"/>
                <a:ea typeface="KaiTi"/>
                <a:cs typeface="KaiTi"/>
              </a:rPr>
              <a:t> </a:t>
            </a:r>
            <a:r>
              <a:rPr sz="2400" kern="0" spc="0" baseline="27233" dirty="0">
                <a:solidFill>
                  <a:srgbClr val="000000">
                    <a:alpha val="100000"/>
                  </a:srgbClr>
                </a:solidFill>
                <a:latin typeface="Times New Roman"/>
                <a:ea typeface="Times New Roman"/>
                <a:cs typeface="Times New Roman"/>
              </a:rPr>
              <a:t>=</a:t>
            </a:r>
            <a:r>
              <a:rPr sz="1500" kern="0" spc="0" dirty="0">
                <a:solidFill>
                  <a:srgbClr val="000000">
                    <a:alpha val="100000"/>
                  </a:srgbClr>
                </a:solidFill>
                <a:latin typeface="Times New Roman"/>
                <a:ea typeface="Times New Roman"/>
                <a:cs typeface="Times New Roman"/>
              </a:rPr>
              <a:t>                 </a:t>
            </a:r>
            <a:r>
              <a:rPr sz="1800" kern="0" spc="0" baseline="36310" dirty="0">
                <a:solidFill>
                  <a:srgbClr val="000000">
                    <a:alpha val="100000"/>
                  </a:srgbClr>
                </a:solidFill>
                <a:latin typeface="Times New Roman"/>
                <a:ea typeface="Times New Roman"/>
                <a:cs typeface="Times New Roman"/>
              </a:rPr>
              <a:t>×</a:t>
            </a:r>
            <a:r>
              <a:rPr sz="1100" kern="0" spc="160" dirty="0">
                <a:solidFill>
                  <a:srgbClr val="000000">
                    <a:alpha val="100000"/>
                  </a:srgbClr>
                </a:solidFill>
                <a:latin typeface="Times New Roman"/>
                <a:ea typeface="Times New Roman"/>
                <a:cs typeface="Times New Roman"/>
              </a:rPr>
              <a:t> </a:t>
            </a:r>
            <a:r>
              <a:rPr sz="1800" kern="0" spc="0" baseline="36310" dirty="0">
                <a:solidFill>
                  <a:srgbClr val="000000">
                    <a:alpha val="100000"/>
                  </a:srgbClr>
                </a:solidFill>
                <a:latin typeface="Times New Roman"/>
                <a:ea typeface="Times New Roman"/>
                <a:cs typeface="Times New Roman"/>
              </a:rPr>
              <a:t>100%</a:t>
            </a:r>
            <a:r>
              <a:rPr sz="1100" kern="0" spc="0" dirty="0">
                <a:solidFill>
                  <a:srgbClr val="000000">
                    <a:alpha val="100000"/>
                  </a:srgbClr>
                </a:solidFill>
                <a:latin typeface="Times New Roman"/>
                <a:ea typeface="Times New Roman"/>
                <a:cs typeface="Times New Roman"/>
              </a:rPr>
              <a:t> </a:t>
            </a:r>
            <a:r>
              <a:rPr sz="2400" kern="0" spc="0" baseline="27233" dirty="0">
                <a:solidFill>
                  <a:srgbClr val="000000">
                    <a:alpha val="100000"/>
                  </a:srgbClr>
                </a:solidFill>
                <a:latin typeface="Times New Roman"/>
                <a:ea typeface="Times New Roman"/>
                <a:cs typeface="Times New Roman"/>
              </a:rPr>
              <a:t>=</a:t>
            </a:r>
            <a:r>
              <a:rPr sz="1500" kern="0" spc="80" dirty="0">
                <a:solidFill>
                  <a:srgbClr val="000000">
                    <a:alpha val="100000"/>
                  </a:srgbClr>
                </a:solidFill>
                <a:latin typeface="Times New Roman"/>
                <a:ea typeface="Times New Roman"/>
                <a:cs typeface="Times New Roman"/>
              </a:rPr>
              <a:t>  </a:t>
            </a:r>
            <a:r>
              <a:rPr sz="1700" kern="0" spc="0" baseline="-10577" dirty="0">
                <a:solidFill>
                  <a:srgbClr val="000000">
                    <a:alpha val="100000"/>
                  </a:srgbClr>
                </a:solidFill>
                <a:latin typeface="KaiTi"/>
                <a:ea typeface="KaiTi"/>
                <a:cs typeface="KaiTi"/>
              </a:rPr>
              <a:t>溶质质</a:t>
            </a:r>
            <a:r>
              <a:rPr sz="1100" kern="0" spc="-10" dirty="0">
                <a:solidFill>
                  <a:srgbClr val="000000">
                    <a:alpha val="100000"/>
                  </a:srgbClr>
                </a:solidFill>
                <a:latin typeface="KaiTi"/>
                <a:ea typeface="KaiTi"/>
                <a:cs typeface="KaiTi"/>
              </a:rPr>
              <a:t>         </a:t>
            </a:r>
            <a:r>
              <a:rPr sz="1700" kern="0" spc="-10" baseline="-10577" dirty="0">
                <a:solidFill>
                  <a:srgbClr val="000000">
                    <a:alpha val="100000"/>
                  </a:srgbClr>
                </a:solidFill>
                <a:latin typeface="KaiTi"/>
                <a:ea typeface="KaiTi"/>
                <a:cs typeface="KaiTi"/>
              </a:rPr>
              <a:t>质量</a:t>
            </a:r>
            <a:r>
              <a:rPr sz="1100" kern="0" spc="340" dirty="0">
                <a:solidFill>
                  <a:srgbClr val="000000">
                    <a:alpha val="100000"/>
                  </a:srgbClr>
                </a:solidFill>
                <a:latin typeface="KaiTi"/>
                <a:ea typeface="KaiTi"/>
                <a:cs typeface="KaiTi"/>
              </a:rPr>
              <a:t> </a:t>
            </a:r>
            <a:r>
              <a:rPr sz="1800" kern="0" spc="-10" baseline="36310" dirty="0">
                <a:solidFill>
                  <a:srgbClr val="000000">
                    <a:alpha val="100000"/>
                  </a:srgbClr>
                </a:solidFill>
                <a:latin typeface="Times New Roman"/>
                <a:ea typeface="Times New Roman"/>
                <a:cs typeface="Times New Roman"/>
              </a:rPr>
              <a:t>×</a:t>
            </a:r>
            <a:r>
              <a:rPr sz="1100" kern="0" spc="170" dirty="0">
                <a:solidFill>
                  <a:srgbClr val="000000">
                    <a:alpha val="100000"/>
                  </a:srgbClr>
                </a:solidFill>
                <a:latin typeface="Times New Roman"/>
                <a:ea typeface="Times New Roman"/>
                <a:cs typeface="Times New Roman"/>
              </a:rPr>
              <a:t> </a:t>
            </a:r>
            <a:r>
              <a:rPr sz="1800" kern="0" spc="-10" baseline="36310" dirty="0">
                <a:solidFill>
                  <a:srgbClr val="000000">
                    <a:alpha val="100000"/>
                  </a:srgbClr>
                </a:solidFill>
                <a:latin typeface="Times New Roman"/>
                <a:ea typeface="Times New Roman"/>
                <a:cs typeface="Times New Roman"/>
              </a:rPr>
              <a:t>100%</a:t>
            </a:r>
            <a:endParaRPr sz="1800" baseline="36310" dirty="0">
              <a:latin typeface="Times New Roman"/>
              <a:ea typeface="Times New Roman"/>
              <a:cs typeface="Times New Roman"/>
            </a:endParaRPr>
          </a:p>
          <a:p>
            <a:pPr marL="12700" algn="l" rtl="0" eaLnBrk="0">
              <a:lnSpc>
                <a:spcPct val="90000"/>
              </a:lnSpc>
              <a:spcBef>
                <a:spcPts val="1273"/>
              </a:spcBef>
              <a:tabLst/>
            </a:pPr>
            <a:r>
              <a:rPr sz="1200" b="1" kern="0" spc="-60" dirty="0">
                <a:solidFill>
                  <a:srgbClr val="000000">
                    <a:alpha val="100000"/>
                  </a:srgbClr>
                </a:solidFill>
                <a:latin typeface="Times New Roman"/>
                <a:ea typeface="Times New Roman"/>
                <a:cs typeface="Times New Roman"/>
              </a:rPr>
              <a:t>9. pH</a:t>
            </a:r>
            <a:r>
              <a:rPr sz="1200" b="1" kern="0" spc="-60" dirty="0">
                <a:solidFill>
                  <a:srgbClr val="000000">
                    <a:alpha val="100000"/>
                  </a:srgbClr>
                </a:solidFill>
                <a:latin typeface="KaiTi"/>
                <a:ea typeface="KaiTi"/>
                <a:cs typeface="KaiTi"/>
              </a:rPr>
              <a:t>计算公式</a:t>
            </a:r>
            <a:r>
              <a:rPr sz="1200" b="1" kern="0" spc="-70" dirty="0">
                <a:solidFill>
                  <a:srgbClr val="000000">
                    <a:alpha val="100000"/>
                  </a:srgbClr>
                </a:solidFill>
                <a:latin typeface="KaiTi"/>
                <a:ea typeface="KaiTi"/>
                <a:cs typeface="KaiTi"/>
              </a:rPr>
              <a:t>：</a:t>
            </a:r>
            <a:endParaRPr sz="1200" dirty="0">
              <a:latin typeface="KaiTi"/>
              <a:ea typeface="KaiTi"/>
              <a:cs typeface="KaiTi"/>
            </a:endParaRPr>
          </a:p>
          <a:p>
            <a:pPr marL="20320" algn="l" rtl="0" eaLnBrk="0">
              <a:lnSpc>
                <a:spcPct val="90000"/>
              </a:lnSpc>
              <a:spcBef>
                <a:spcPts val="1044"/>
              </a:spcBef>
              <a:tabLst/>
            </a:pPr>
            <a:r>
              <a:rPr sz="1200" kern="0" spc="0" dirty="0">
                <a:solidFill>
                  <a:srgbClr val="000000">
                    <a:alpha val="100000"/>
                  </a:srgbClr>
                </a:solidFill>
                <a:latin typeface="Wingdings"/>
                <a:ea typeface="Wingdings"/>
                <a:cs typeface="Wingdings"/>
              </a:rPr>
              <a:t>l </a:t>
            </a:r>
            <a:r>
              <a:rPr sz="1200" kern="0" spc="0" dirty="0">
                <a:solidFill>
                  <a:srgbClr val="000000">
                    <a:alpha val="100000"/>
                  </a:srgbClr>
                </a:solidFill>
                <a:latin typeface="Times New Roman"/>
                <a:ea typeface="Times New Roman"/>
                <a:cs typeface="Times New Roman"/>
              </a:rPr>
              <a:t>25℃</a:t>
            </a:r>
            <a:r>
              <a:rPr sz="1200" kern="0" spc="0" dirty="0">
                <a:solidFill>
                  <a:srgbClr val="000000">
                    <a:alpha val="100000"/>
                  </a:srgbClr>
                </a:solidFill>
                <a:latin typeface="KaiTi"/>
                <a:ea typeface="KaiTi"/>
                <a:cs typeface="KaiTi"/>
              </a:rPr>
              <a:t>时，在纯水及酸性、碱性的稀溶液里</a:t>
            </a:r>
            <a:r>
              <a:rPr sz="1200" kern="0" spc="-210" dirty="0">
                <a:solidFill>
                  <a:srgbClr val="000000">
                    <a:alpha val="100000"/>
                  </a:srgbClr>
                </a:solidFill>
                <a:latin typeface="KaiTi"/>
                <a:ea typeface="KaiTi"/>
                <a:cs typeface="KaiTi"/>
              </a:rPr>
              <a:t> </a:t>
            </a:r>
            <a:r>
              <a:rPr sz="1200" i="1" kern="0" spc="0" dirty="0">
                <a:solidFill>
                  <a:srgbClr val="000000">
                    <a:alpha val="100000"/>
                  </a:srgbClr>
                </a:solidFill>
                <a:latin typeface="Times New Roman"/>
                <a:ea typeface="Times New Roman"/>
                <a:cs typeface="Times New Roman"/>
              </a:rPr>
              <a:t>c </a:t>
            </a:r>
            <a:r>
              <a:rPr sz="1200" kern="0" spc="0" dirty="0">
                <a:solidFill>
                  <a:srgbClr val="000000">
                    <a:alpha val="100000"/>
                  </a:srgbClr>
                </a:solidFill>
                <a:latin typeface="Times New Roman"/>
                <a:ea typeface="Times New Roman"/>
                <a:cs typeface="Times New Roman"/>
              </a:rPr>
              <a:t>(H</a:t>
            </a:r>
            <a:r>
              <a:rPr sz="1200" kern="0" spc="0" baseline="34725" dirty="0">
                <a:solidFill>
                  <a:srgbClr val="000000">
                    <a:alpha val="100000"/>
                  </a:srgbClr>
                </a:solidFill>
                <a:latin typeface="Times New Roman"/>
                <a:ea typeface="Times New Roman"/>
                <a:cs typeface="Times New Roman"/>
              </a:rPr>
              <a:t>+</a:t>
            </a:r>
            <a:r>
              <a:rPr sz="1200" kern="0" spc="0" dirty="0">
                <a:solidFill>
                  <a:srgbClr val="000000">
                    <a:alpha val="100000"/>
                  </a:srgbClr>
                </a:solidFill>
                <a:latin typeface="Times New Roman"/>
                <a:ea typeface="Times New Roman"/>
                <a:cs typeface="Times New Roman"/>
              </a:rPr>
              <a:t>)×</a:t>
            </a:r>
            <a:r>
              <a:rPr sz="1200" i="1" kern="0" spc="0" dirty="0">
                <a:solidFill>
                  <a:srgbClr val="000000">
                    <a:alpha val="100000"/>
                  </a:srgbClr>
                </a:solidFill>
                <a:latin typeface="Times New Roman"/>
                <a:ea typeface="Times New Roman"/>
                <a:cs typeface="Times New Roman"/>
              </a:rPr>
              <a:t>c </a:t>
            </a:r>
            <a:r>
              <a:rPr sz="1200" kern="0" spc="0" dirty="0">
                <a:solidFill>
                  <a:srgbClr val="000000">
                    <a:alpha val="100000"/>
                  </a:srgbClr>
                </a:solidFill>
                <a:latin typeface="Times New Roman"/>
                <a:ea typeface="Times New Roman"/>
                <a:cs typeface="Times New Roman"/>
              </a:rPr>
              <a:t>(OH</a:t>
            </a:r>
            <a:r>
              <a:rPr sz="1200" kern="0" spc="0" baseline="34725" dirty="0">
                <a:solidFill>
                  <a:srgbClr val="000000">
                    <a:alpha val="100000"/>
                  </a:srgbClr>
                </a:solidFill>
                <a:latin typeface="Times New Roman"/>
                <a:ea typeface="Times New Roman"/>
                <a:cs typeface="Times New Roman"/>
              </a:rPr>
              <a:t>-</a:t>
            </a:r>
            <a:r>
              <a:rPr sz="1200" kern="0" spc="0" dirty="0">
                <a:solidFill>
                  <a:srgbClr val="000000">
                    <a:alpha val="100000"/>
                  </a:srgbClr>
                </a:solidFill>
                <a:latin typeface="Times New Roman"/>
                <a:ea typeface="Times New Roman"/>
                <a:cs typeface="Times New Roman"/>
              </a:rPr>
              <a:t>) =</a:t>
            </a:r>
            <a:r>
              <a:rPr sz="1200" kern="0" spc="130" dirty="0">
                <a:solidFill>
                  <a:srgbClr val="000000">
                    <a:alpha val="100000"/>
                  </a:srgbClr>
                </a:solidFill>
                <a:latin typeface="Times New Roman"/>
                <a:ea typeface="Times New Roman"/>
                <a:cs typeface="Times New Roman"/>
              </a:rPr>
              <a:t> </a:t>
            </a:r>
            <a:r>
              <a:rPr sz="1200" kern="0" spc="0" dirty="0">
                <a:solidFill>
                  <a:srgbClr val="000000">
                    <a:alpha val="100000"/>
                  </a:srgbClr>
                </a:solidFill>
                <a:latin typeface="Times New Roman"/>
                <a:ea typeface="Times New Roman"/>
                <a:cs typeface="Times New Roman"/>
              </a:rPr>
              <a:t>1×10</a:t>
            </a:r>
            <a:r>
              <a:rPr sz="1200" kern="0" spc="0" baseline="34725" dirty="0">
                <a:solidFill>
                  <a:srgbClr val="000000">
                    <a:alpha val="100000"/>
                  </a:srgbClr>
                </a:solidFill>
                <a:latin typeface="Times New Roman"/>
                <a:ea typeface="Times New Roman"/>
                <a:cs typeface="Times New Roman"/>
              </a:rPr>
              <a:t>-14</a:t>
            </a:r>
            <a:endParaRPr sz="1200" baseline="34725" dirty="0">
              <a:latin typeface="Times New Roman"/>
              <a:ea typeface="Times New Roman"/>
              <a:cs typeface="Times New Roman"/>
            </a:endParaRPr>
          </a:p>
          <a:p>
            <a:pPr marL="297815" algn="l" rtl="0" eaLnBrk="0">
              <a:lnSpc>
                <a:spcPct val="90000"/>
              </a:lnSpc>
              <a:spcBef>
                <a:spcPts val="1035"/>
              </a:spcBef>
              <a:tabLst/>
            </a:pPr>
            <a:r>
              <a:rPr sz="1200" kern="0" spc="-10" dirty="0">
                <a:solidFill>
                  <a:srgbClr val="000000">
                    <a:alpha val="100000"/>
                  </a:srgbClr>
                </a:solidFill>
                <a:latin typeface="KaiTi"/>
                <a:ea typeface="KaiTi"/>
                <a:cs typeface="KaiTi"/>
              </a:rPr>
              <a:t>中性溶液：</a:t>
            </a:r>
            <a:r>
              <a:rPr sz="1200" kern="0" spc="-10" dirty="0">
                <a:solidFill>
                  <a:srgbClr val="000000">
                    <a:alpha val="100000"/>
                  </a:srgbClr>
                </a:solidFill>
                <a:latin typeface="KaiTi"/>
                <a:ea typeface="KaiTi"/>
                <a:cs typeface="KaiTi"/>
              </a:rPr>
              <a:t> </a:t>
            </a:r>
            <a:r>
              <a:rPr sz="1200" i="1" kern="0" spc="-10" dirty="0">
                <a:solidFill>
                  <a:srgbClr val="000000">
                    <a:alpha val="100000"/>
                  </a:srgbClr>
                </a:solidFill>
                <a:latin typeface="Times New Roman"/>
                <a:ea typeface="Times New Roman"/>
                <a:cs typeface="Times New Roman"/>
              </a:rPr>
              <a:t>c </a:t>
            </a:r>
            <a:r>
              <a:rPr sz="1200" kern="0" spc="-10" dirty="0">
                <a:solidFill>
                  <a:srgbClr val="000000">
                    <a:alpha val="100000"/>
                  </a:srgbClr>
                </a:solidFill>
                <a:latin typeface="Times New Roman"/>
                <a:ea typeface="Times New Roman"/>
                <a:cs typeface="Times New Roman"/>
              </a:rPr>
              <a:t>(H</a:t>
            </a:r>
            <a:r>
              <a:rPr sz="1200" kern="0" spc="-10" baseline="34725"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Times New Roman"/>
                <a:ea typeface="Times New Roman"/>
                <a:cs typeface="Times New Roman"/>
              </a:rPr>
              <a:t>) = </a:t>
            </a:r>
            <a:r>
              <a:rPr sz="1200" i="1" kern="0" spc="-10" dirty="0">
                <a:solidFill>
                  <a:srgbClr val="000000">
                    <a:alpha val="100000"/>
                  </a:srgbClr>
                </a:solidFill>
                <a:latin typeface="Times New Roman"/>
                <a:ea typeface="Times New Roman"/>
                <a:cs typeface="Times New Roman"/>
              </a:rPr>
              <a:t>c</a:t>
            </a:r>
            <a:r>
              <a:rPr sz="1200" i="1" kern="0" spc="4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Times New Roman"/>
                <a:ea typeface="Times New Roman"/>
                <a:cs typeface="Times New Roman"/>
              </a:rPr>
              <a:t>(OH</a:t>
            </a:r>
            <a:r>
              <a:rPr sz="1200" kern="0" spc="-10" baseline="34725"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Times New Roman"/>
                <a:ea typeface="Times New Roman"/>
                <a:cs typeface="Times New Roman"/>
              </a:rPr>
              <a:t>)</a:t>
            </a:r>
            <a:r>
              <a:rPr sz="1200" kern="0" spc="2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Times New Roman"/>
                <a:ea typeface="Times New Roman"/>
                <a:cs typeface="Times New Roman"/>
              </a:rPr>
              <a:t>=</a:t>
            </a:r>
            <a:r>
              <a:rPr sz="1200" kern="0" spc="13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Times New Roman"/>
                <a:ea typeface="Times New Roman"/>
                <a:cs typeface="Times New Roman"/>
              </a:rPr>
              <a:t>1×10</a:t>
            </a:r>
            <a:r>
              <a:rPr sz="1200" kern="0" spc="-10" baseline="34725" dirty="0">
                <a:solidFill>
                  <a:srgbClr val="000000">
                    <a:alpha val="100000"/>
                  </a:srgbClr>
                </a:solidFill>
                <a:latin typeface="Times New Roman"/>
                <a:ea typeface="Times New Roman"/>
                <a:cs typeface="Times New Roman"/>
              </a:rPr>
              <a:t>-7</a:t>
            </a:r>
            <a:r>
              <a:rPr sz="700" kern="0" spc="-1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Times New Roman"/>
                <a:ea typeface="Times New Roman"/>
                <a:cs typeface="Times New Roman"/>
              </a:rPr>
              <a:t>mo</a:t>
            </a:r>
            <a:r>
              <a:rPr sz="1200" kern="0" spc="-20" dirty="0">
                <a:solidFill>
                  <a:srgbClr val="000000">
                    <a:alpha val="100000"/>
                  </a:srgbClr>
                </a:solidFill>
                <a:latin typeface="Times New Roman"/>
                <a:ea typeface="Times New Roman"/>
                <a:cs typeface="Times New Roman"/>
              </a:rPr>
              <a:t>l·L</a:t>
            </a:r>
            <a:r>
              <a:rPr sz="1200" kern="0" spc="-20" baseline="34725" dirty="0">
                <a:solidFill>
                  <a:srgbClr val="000000">
                    <a:alpha val="100000"/>
                  </a:srgbClr>
                </a:solidFill>
                <a:latin typeface="Times New Roman"/>
                <a:ea typeface="Times New Roman"/>
                <a:cs typeface="Times New Roman"/>
              </a:rPr>
              <a:t>-1</a:t>
            </a:r>
            <a:endParaRPr sz="1200" baseline="34725" dirty="0">
              <a:latin typeface="Times New Roman"/>
              <a:ea typeface="Times New Roman"/>
              <a:cs typeface="Times New Roman"/>
            </a:endParaRPr>
          </a:p>
          <a:p>
            <a:pPr marL="285115" algn="l" rtl="0" eaLnBrk="0">
              <a:lnSpc>
                <a:spcPct val="90000"/>
              </a:lnSpc>
              <a:spcBef>
                <a:spcPts val="1044"/>
              </a:spcBef>
              <a:tabLst/>
            </a:pPr>
            <a:r>
              <a:rPr sz="1200" kern="0" spc="0" dirty="0">
                <a:solidFill>
                  <a:srgbClr val="000000">
                    <a:alpha val="100000"/>
                  </a:srgbClr>
                </a:solidFill>
                <a:latin typeface="KaiTi"/>
                <a:ea typeface="KaiTi"/>
                <a:cs typeface="KaiTi"/>
              </a:rPr>
              <a:t>酸性溶液：</a:t>
            </a:r>
            <a:r>
              <a:rPr sz="1200" kern="0" spc="0" dirty="0">
                <a:solidFill>
                  <a:srgbClr val="000000">
                    <a:alpha val="100000"/>
                  </a:srgbClr>
                </a:solidFill>
                <a:latin typeface="KaiTi"/>
                <a:ea typeface="KaiTi"/>
                <a:cs typeface="KaiTi"/>
              </a:rPr>
              <a:t> </a:t>
            </a:r>
            <a:r>
              <a:rPr sz="1200" i="1" kern="0" spc="0" dirty="0">
                <a:solidFill>
                  <a:srgbClr val="000000">
                    <a:alpha val="100000"/>
                  </a:srgbClr>
                </a:solidFill>
                <a:latin typeface="Times New Roman"/>
                <a:ea typeface="Times New Roman"/>
                <a:cs typeface="Times New Roman"/>
              </a:rPr>
              <a:t>c </a:t>
            </a:r>
            <a:r>
              <a:rPr sz="1200" kern="0" spc="0" dirty="0">
                <a:solidFill>
                  <a:srgbClr val="000000">
                    <a:alpha val="100000"/>
                  </a:srgbClr>
                </a:solidFill>
                <a:latin typeface="Times New Roman"/>
                <a:ea typeface="Times New Roman"/>
                <a:cs typeface="Times New Roman"/>
              </a:rPr>
              <a:t>(H</a:t>
            </a:r>
            <a:r>
              <a:rPr sz="1200" kern="0" spc="0" baseline="34725" dirty="0">
                <a:solidFill>
                  <a:srgbClr val="000000">
                    <a:alpha val="100000"/>
                  </a:srgbClr>
                </a:solidFill>
                <a:latin typeface="Times New Roman"/>
                <a:ea typeface="Times New Roman"/>
                <a:cs typeface="Times New Roman"/>
              </a:rPr>
              <a:t>+</a:t>
            </a:r>
            <a:r>
              <a:rPr sz="1200" kern="0" spc="0" dirty="0">
                <a:solidFill>
                  <a:srgbClr val="000000">
                    <a:alpha val="100000"/>
                  </a:srgbClr>
                </a:solidFill>
                <a:latin typeface="Times New Roman"/>
                <a:ea typeface="Times New Roman"/>
                <a:cs typeface="Times New Roman"/>
              </a:rPr>
              <a:t>) &gt; </a:t>
            </a:r>
            <a:r>
              <a:rPr sz="1200" i="1" kern="0" spc="0" dirty="0">
                <a:solidFill>
                  <a:srgbClr val="000000">
                    <a:alpha val="100000"/>
                  </a:srgbClr>
                </a:solidFill>
                <a:latin typeface="Times New Roman"/>
                <a:ea typeface="Times New Roman"/>
                <a:cs typeface="Times New Roman"/>
              </a:rPr>
              <a:t>c </a:t>
            </a:r>
            <a:r>
              <a:rPr sz="1200" kern="0" spc="0" dirty="0">
                <a:solidFill>
                  <a:srgbClr val="000000">
                    <a:alpha val="100000"/>
                  </a:srgbClr>
                </a:solidFill>
                <a:latin typeface="Times New Roman"/>
                <a:ea typeface="Times New Roman"/>
                <a:cs typeface="Times New Roman"/>
              </a:rPr>
              <a:t>(OH</a:t>
            </a:r>
            <a:r>
              <a:rPr sz="1200" kern="0" spc="0" baseline="34725" dirty="0">
                <a:solidFill>
                  <a:srgbClr val="000000">
                    <a:alpha val="100000"/>
                  </a:srgbClr>
                </a:solidFill>
                <a:latin typeface="Times New Roman"/>
                <a:ea typeface="Times New Roman"/>
                <a:cs typeface="Times New Roman"/>
              </a:rPr>
              <a:t>-</a:t>
            </a:r>
            <a:r>
              <a:rPr sz="1200" kern="0" spc="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碱性溶液：</a:t>
            </a:r>
            <a:r>
              <a:rPr sz="1200" kern="0" spc="50" dirty="0">
                <a:solidFill>
                  <a:srgbClr val="000000">
                    <a:alpha val="100000"/>
                  </a:srgbClr>
                </a:solidFill>
                <a:latin typeface="KaiTi"/>
                <a:ea typeface="KaiTi"/>
                <a:cs typeface="KaiTi"/>
              </a:rPr>
              <a:t> </a:t>
            </a:r>
            <a:r>
              <a:rPr sz="1200" i="1" kern="0" spc="-10" dirty="0">
                <a:solidFill>
                  <a:srgbClr val="000000">
                    <a:alpha val="100000"/>
                  </a:srgbClr>
                </a:solidFill>
                <a:latin typeface="Times New Roman"/>
                <a:ea typeface="Times New Roman"/>
                <a:cs typeface="Times New Roman"/>
              </a:rPr>
              <a:t>c</a:t>
            </a:r>
            <a:r>
              <a:rPr sz="1200" i="1" kern="0" spc="4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Times New Roman"/>
                <a:ea typeface="Times New Roman"/>
                <a:cs typeface="Times New Roman"/>
              </a:rPr>
              <a:t>(H</a:t>
            </a:r>
            <a:r>
              <a:rPr sz="1200" kern="0" spc="-10" baseline="34725"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Times New Roman"/>
                <a:ea typeface="Times New Roman"/>
                <a:cs typeface="Times New Roman"/>
              </a:rPr>
              <a:t>)</a:t>
            </a:r>
            <a:r>
              <a:rPr sz="1200" kern="0" spc="2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Times New Roman"/>
                <a:ea typeface="Times New Roman"/>
                <a:cs typeface="Times New Roman"/>
              </a:rPr>
              <a:t>&lt;</a:t>
            </a:r>
            <a:r>
              <a:rPr sz="1200" kern="0" spc="40" dirty="0">
                <a:solidFill>
                  <a:srgbClr val="000000">
                    <a:alpha val="100000"/>
                  </a:srgbClr>
                </a:solidFill>
                <a:latin typeface="Times New Roman"/>
                <a:ea typeface="Times New Roman"/>
                <a:cs typeface="Times New Roman"/>
              </a:rPr>
              <a:t> </a:t>
            </a:r>
            <a:r>
              <a:rPr sz="1200" i="1" kern="0" spc="-10" dirty="0">
                <a:solidFill>
                  <a:srgbClr val="000000">
                    <a:alpha val="100000"/>
                  </a:srgbClr>
                </a:solidFill>
                <a:latin typeface="Times New Roman"/>
                <a:ea typeface="Times New Roman"/>
                <a:cs typeface="Times New Roman"/>
              </a:rPr>
              <a:t>c</a:t>
            </a:r>
            <a:r>
              <a:rPr sz="1200" i="1" kern="0" spc="4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Times New Roman"/>
                <a:ea typeface="Times New Roman"/>
                <a:cs typeface="Times New Roman"/>
              </a:rPr>
              <a:t>(OH</a:t>
            </a:r>
            <a:r>
              <a:rPr sz="1200" kern="0" spc="-10" baseline="34725"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Times New Roman"/>
                <a:ea typeface="Times New Roman"/>
                <a:cs typeface="Times New Roman"/>
              </a:rPr>
              <a:t>)</a:t>
            </a:r>
            <a:endParaRPr sz="1200" dirty="0">
              <a:latin typeface="Times New Roman"/>
              <a:ea typeface="Times New Roman"/>
              <a:cs typeface="Times New Roman"/>
            </a:endParaRPr>
          </a:p>
          <a:p>
            <a:pPr marL="22860" algn="l" rtl="0" eaLnBrk="0">
              <a:lnSpc>
                <a:spcPct val="90000"/>
              </a:lnSpc>
              <a:spcBef>
                <a:spcPts val="1064"/>
              </a:spcBef>
              <a:tabLst/>
            </a:pPr>
            <a:r>
              <a:rPr sz="1400" kern="0" spc="-10" dirty="0">
                <a:solidFill>
                  <a:srgbClr val="000000">
                    <a:alpha val="100000"/>
                  </a:srgbClr>
                </a:solidFill>
                <a:latin typeface="Wingdings"/>
                <a:ea typeface="Wingdings"/>
                <a:cs typeface="Wingdings"/>
              </a:rPr>
              <a:t>l</a:t>
            </a:r>
            <a:r>
              <a:rPr sz="1400" kern="0" spc="-330" dirty="0">
                <a:solidFill>
                  <a:srgbClr val="000000">
                    <a:alpha val="100000"/>
                  </a:srgbClr>
                </a:solidFill>
                <a:latin typeface="Wingdings"/>
                <a:ea typeface="Wingdings"/>
                <a:cs typeface="Wingdings"/>
              </a:rPr>
              <a:t> </a:t>
            </a:r>
            <a:r>
              <a:rPr sz="1400" b="1" kern="0" spc="-10" dirty="0">
                <a:solidFill>
                  <a:srgbClr val="000000">
                    <a:alpha val="100000"/>
                  </a:srgbClr>
                </a:solidFill>
                <a:latin typeface="Times New Roman"/>
                <a:ea typeface="Times New Roman"/>
                <a:cs typeface="Times New Roman"/>
              </a:rPr>
              <a:t>pH = - lg{ </a:t>
            </a:r>
            <a:r>
              <a:rPr sz="1400" b="1" i="1" kern="0" spc="-10" dirty="0">
                <a:solidFill>
                  <a:srgbClr val="FF0000">
                    <a:alpha val="100000"/>
                  </a:srgbClr>
                </a:solidFill>
                <a:latin typeface="Times New Roman"/>
                <a:ea typeface="Times New Roman"/>
                <a:cs typeface="Times New Roman"/>
              </a:rPr>
              <a:t>c</a:t>
            </a:r>
            <a:r>
              <a:rPr sz="1400" b="1" kern="0" spc="-10" dirty="0">
                <a:solidFill>
                  <a:srgbClr val="FF0000">
                    <a:alpha val="100000"/>
                  </a:srgbClr>
                </a:solidFill>
                <a:latin typeface="Times New Roman"/>
                <a:ea typeface="Times New Roman"/>
                <a:cs typeface="Times New Roman"/>
              </a:rPr>
              <a:t>(H</a:t>
            </a:r>
            <a:r>
              <a:rPr sz="1300" b="1" kern="0" spc="-10" baseline="36061" dirty="0">
                <a:solidFill>
                  <a:srgbClr val="FF0000">
                    <a:alpha val="100000"/>
                  </a:srgbClr>
                </a:solidFill>
                <a:latin typeface="Times New Roman"/>
                <a:ea typeface="Times New Roman"/>
                <a:cs typeface="Times New Roman"/>
              </a:rPr>
              <a:t>+</a:t>
            </a:r>
            <a:r>
              <a:rPr sz="1400" b="1" kern="0" spc="-10" dirty="0">
                <a:solidFill>
                  <a:srgbClr val="FF0000">
                    <a:alpha val="100000"/>
                  </a:srgbClr>
                </a:solidFill>
                <a:latin typeface="Times New Roman"/>
                <a:ea typeface="Times New Roman"/>
                <a:cs typeface="Times New Roman"/>
              </a:rPr>
              <a:t>) </a:t>
            </a:r>
            <a:r>
              <a:rPr sz="1400" b="1" kern="0" spc="-10" dirty="0">
                <a:solidFill>
                  <a:srgbClr val="000000">
                    <a:alpha val="100000"/>
                  </a:srgbClr>
                </a:solidFill>
                <a:latin typeface="Times New Roman"/>
                <a:ea typeface="Times New Roman"/>
                <a:cs typeface="Times New Roman"/>
              </a:rPr>
              <a:t>}        pH&lt;7</a:t>
            </a:r>
            <a:r>
              <a:rPr sz="1400" b="1" kern="0" spc="110" dirty="0">
                <a:solidFill>
                  <a:srgbClr val="000000">
                    <a:alpha val="100000"/>
                  </a:srgbClr>
                </a:solidFill>
                <a:latin typeface="Times New Roman"/>
                <a:ea typeface="Times New Roman"/>
                <a:cs typeface="Times New Roman"/>
              </a:rPr>
              <a:t> </a:t>
            </a:r>
            <a:r>
              <a:rPr sz="1400" b="1" kern="0" spc="-10" dirty="0">
                <a:solidFill>
                  <a:srgbClr val="000000">
                    <a:alpha val="100000"/>
                  </a:srgbClr>
                </a:solidFill>
                <a:latin typeface="KaiTi"/>
                <a:ea typeface="KaiTi"/>
                <a:cs typeface="KaiTi"/>
              </a:rPr>
              <a:t>酸性，</a:t>
            </a:r>
            <a:r>
              <a:rPr sz="1400" b="1" kern="0" spc="-10" dirty="0">
                <a:solidFill>
                  <a:srgbClr val="000000">
                    <a:alpha val="100000"/>
                  </a:srgbClr>
                </a:solidFill>
                <a:latin typeface="Times New Roman"/>
                <a:ea typeface="Times New Roman"/>
                <a:cs typeface="Times New Roman"/>
              </a:rPr>
              <a:t>pH=7</a:t>
            </a:r>
            <a:r>
              <a:rPr sz="1400" b="1" kern="0" spc="230" dirty="0">
                <a:solidFill>
                  <a:srgbClr val="000000">
                    <a:alpha val="100000"/>
                  </a:srgbClr>
                </a:solidFill>
                <a:latin typeface="Times New Roman"/>
                <a:ea typeface="Times New Roman"/>
                <a:cs typeface="Times New Roman"/>
              </a:rPr>
              <a:t> </a:t>
            </a:r>
            <a:r>
              <a:rPr sz="1400" b="1" kern="0" spc="-10" dirty="0">
                <a:solidFill>
                  <a:srgbClr val="000000">
                    <a:alpha val="100000"/>
                  </a:srgbClr>
                </a:solidFill>
                <a:latin typeface="KaiTi"/>
                <a:ea typeface="KaiTi"/>
                <a:cs typeface="KaiTi"/>
              </a:rPr>
              <a:t>中性，</a:t>
            </a:r>
            <a:r>
              <a:rPr sz="1400" b="1" kern="0" spc="-10" dirty="0">
                <a:solidFill>
                  <a:srgbClr val="000000">
                    <a:alpha val="100000"/>
                  </a:srgbClr>
                </a:solidFill>
                <a:latin typeface="Times New Roman"/>
                <a:ea typeface="Times New Roman"/>
                <a:cs typeface="Times New Roman"/>
              </a:rPr>
              <a:t>pH&gt;7 </a:t>
            </a:r>
            <a:r>
              <a:rPr sz="1400" b="1" kern="0" spc="-20" dirty="0">
                <a:solidFill>
                  <a:srgbClr val="000000">
                    <a:alpha val="100000"/>
                  </a:srgbClr>
                </a:solidFill>
                <a:latin typeface="KaiTi"/>
                <a:ea typeface="KaiTi"/>
                <a:cs typeface="KaiTi"/>
              </a:rPr>
              <a:t>碱性</a:t>
            </a:r>
            <a:endParaRPr sz="1400" dirty="0">
              <a:latin typeface="KaiTi"/>
              <a:ea typeface="KaiTi"/>
              <a:cs typeface="KaiTi"/>
            </a:endParaRPr>
          </a:p>
          <a:p>
            <a:pPr marL="20320" algn="l" rtl="0" eaLnBrk="0">
              <a:lnSpc>
                <a:spcPct val="90000"/>
              </a:lnSpc>
              <a:spcBef>
                <a:spcPts val="1180"/>
              </a:spcBef>
              <a:tabLst/>
            </a:pPr>
            <a:r>
              <a:rPr sz="1200" kern="0" spc="-10" dirty="0">
                <a:solidFill>
                  <a:srgbClr val="000000">
                    <a:alpha val="100000"/>
                  </a:srgbClr>
                </a:solidFill>
                <a:latin typeface="Wingdings"/>
                <a:ea typeface="Wingdings"/>
                <a:cs typeface="Wingdings"/>
              </a:rPr>
              <a:t>l </a:t>
            </a:r>
            <a:r>
              <a:rPr sz="1200" kern="0" spc="-10" dirty="0">
                <a:solidFill>
                  <a:srgbClr val="000000">
                    <a:alpha val="100000"/>
                  </a:srgbClr>
                </a:solidFill>
                <a:latin typeface="Times New Roman"/>
                <a:ea typeface="Times New Roman"/>
                <a:cs typeface="Times New Roman"/>
              </a:rPr>
              <a:t>pH</a:t>
            </a:r>
            <a:r>
              <a:rPr sz="1200" kern="0" spc="12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溶液酸性越弱，碱性越强，</a:t>
            </a:r>
            <a:r>
              <a:rPr sz="1200" kern="0" spc="-10" dirty="0">
                <a:solidFill>
                  <a:srgbClr val="000000">
                    <a:alpha val="100000"/>
                  </a:srgbClr>
                </a:solidFill>
                <a:latin typeface="Times New Roman"/>
                <a:ea typeface="Times New Roman"/>
                <a:cs typeface="Times New Roman"/>
              </a:rPr>
              <a:t>pH</a:t>
            </a:r>
            <a:r>
              <a:rPr sz="1200" kern="0" spc="9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KaiTi"/>
                <a:ea typeface="KaiTi"/>
                <a:cs typeface="KaiTi"/>
              </a:rPr>
              <a:t>溶液酸性越强，碱性越弱</a:t>
            </a:r>
            <a:endParaRPr sz="1200" dirty="0">
              <a:latin typeface="KaiTi"/>
              <a:ea typeface="KaiTi"/>
              <a:cs typeface="KaiTi"/>
            </a:endParaRPr>
          </a:p>
          <a:p>
            <a:pPr algn="l" rtl="0" eaLnBrk="0">
              <a:lnSpc>
                <a:spcPct val="108000"/>
              </a:lnSpc>
              <a:tabLst/>
            </a:pPr>
            <a:endParaRPr sz="800" dirty="0">
              <a:latin typeface="Arial"/>
              <a:ea typeface="Arial"/>
              <a:cs typeface="Arial"/>
            </a:endParaRPr>
          </a:p>
          <a:p>
            <a:pPr algn="l" rtl="0" eaLnBrk="0">
              <a:lnSpc>
                <a:spcPct val="6186"/>
              </a:lnSpc>
              <a:tabLst/>
            </a:pPr>
            <a:endParaRPr sz="100" dirty="0">
              <a:latin typeface="Arial"/>
              <a:ea typeface="Arial"/>
              <a:cs typeface="Arial"/>
            </a:endParaRPr>
          </a:p>
          <a:p>
            <a:pPr marL="316865" algn="l" rtl="0" eaLnBrk="0">
              <a:lnSpc>
                <a:spcPct val="90000"/>
              </a:lnSpc>
              <a:tabLst/>
            </a:pPr>
            <a:r>
              <a:rPr sz="1200" b="1" kern="0" spc="0" dirty="0">
                <a:solidFill>
                  <a:srgbClr val="FF0000">
                    <a:alpha val="100000"/>
                  </a:srgbClr>
                </a:solidFill>
                <a:latin typeface="Times New Roman"/>
                <a:ea typeface="Times New Roman"/>
                <a:cs typeface="Times New Roman"/>
              </a:rPr>
              <a:t>pH </a:t>
            </a:r>
            <a:r>
              <a:rPr sz="1200" b="1" kern="0" spc="0" dirty="0">
                <a:solidFill>
                  <a:srgbClr val="FF0000">
                    <a:alpha val="100000"/>
                  </a:srgbClr>
                </a:solidFill>
                <a:latin typeface="KaiTi"/>
                <a:ea typeface="KaiTi"/>
                <a:cs typeface="KaiTi"/>
              </a:rPr>
              <a:t>值计算关键：</a:t>
            </a:r>
            <a:r>
              <a:rPr sz="1200" b="1" i="1" kern="0" spc="0" dirty="0">
                <a:solidFill>
                  <a:srgbClr val="FF0000">
                    <a:alpha val="100000"/>
                  </a:srgbClr>
                </a:solidFill>
                <a:latin typeface="Times New Roman"/>
                <a:ea typeface="Times New Roman"/>
                <a:cs typeface="Times New Roman"/>
              </a:rPr>
              <a:t>c </a:t>
            </a:r>
            <a:r>
              <a:rPr sz="1200" b="1" kern="0" spc="0" dirty="0">
                <a:solidFill>
                  <a:srgbClr val="FF0000">
                    <a:alpha val="100000"/>
                  </a:srgbClr>
                </a:solidFill>
                <a:latin typeface="Times New Roman"/>
                <a:ea typeface="Times New Roman"/>
                <a:cs typeface="Times New Roman"/>
              </a:rPr>
              <a:t>(</a:t>
            </a:r>
            <a:r>
              <a:rPr sz="1200" b="1" kern="0" spc="-10" dirty="0">
                <a:solidFill>
                  <a:srgbClr val="FF0000">
                    <a:alpha val="100000"/>
                  </a:srgbClr>
                </a:solidFill>
                <a:latin typeface="Times New Roman"/>
                <a:ea typeface="Times New Roman"/>
                <a:cs typeface="Times New Roman"/>
              </a:rPr>
              <a:t>H</a:t>
            </a:r>
            <a:r>
              <a:rPr sz="1200" b="1" kern="0" spc="-10" baseline="30384" dirty="0">
                <a:solidFill>
                  <a:srgbClr val="FF0000">
                    <a:alpha val="100000"/>
                  </a:srgbClr>
                </a:solidFill>
                <a:latin typeface="Times New Roman"/>
                <a:ea typeface="Times New Roman"/>
                <a:cs typeface="Times New Roman"/>
              </a:rPr>
              <a:t>+</a:t>
            </a:r>
            <a:r>
              <a:rPr sz="1200" b="1" kern="0" spc="-10" dirty="0">
                <a:solidFill>
                  <a:srgbClr val="FF0000">
                    <a:alpha val="100000"/>
                  </a:srgbClr>
                </a:solidFill>
                <a:latin typeface="Times New Roman"/>
                <a:ea typeface="Times New Roman"/>
                <a:cs typeface="Times New Roman"/>
              </a:rPr>
              <a:t>)</a:t>
            </a:r>
            <a:endParaRPr sz="1200" dirty="0">
              <a:latin typeface="Times New Roman"/>
              <a:ea typeface="Times New Roman"/>
              <a:cs typeface="Times New Roman"/>
            </a:endParaRPr>
          </a:p>
        </p:txBody>
      </p:sp>
      <p:sp>
        <p:nvSpPr>
          <p:cNvPr id="1278" name="textbox 1278"/>
          <p:cNvSpPr/>
          <p:nvPr/>
        </p:nvSpPr>
        <p:spPr>
          <a:xfrm>
            <a:off x="6107262" y="6373042"/>
            <a:ext cx="305435" cy="172085"/>
          </a:xfrm>
          <a:prstGeom prst="rect">
            <a:avLst/>
          </a:prstGeom>
          <a:noFill/>
          <a:ln w="0" cap="flat">
            <a:noFill/>
            <a:prstDash val="solid"/>
            <a:miter lim="0"/>
          </a:ln>
        </p:spPr>
        <p:txBody>
          <a:bodyPr vert="horz" wrap="square" lIns="0" tIns="0" rIns="0" bIns="0"/>
          <a:lstStyle/>
          <a:p>
            <a:pPr algn="l" rtl="0" eaLnBrk="0">
              <a:lnSpc>
                <a:spcPct val="86434"/>
              </a:lnSpc>
              <a:tabLst/>
            </a:pPr>
            <a:endParaRPr sz="100" dirty="0">
              <a:latin typeface="Arial"/>
              <a:ea typeface="Arial"/>
              <a:cs typeface="Arial"/>
            </a:endParaRPr>
          </a:p>
          <a:p>
            <a:pPr marL="12700" algn="l" rtl="0" eaLnBrk="0">
              <a:lnSpc>
                <a:spcPct val="87000"/>
              </a:lnSpc>
              <a:tabLst/>
            </a:pPr>
            <a:r>
              <a:rPr sz="1100" kern="0" spc="-10" dirty="0">
                <a:solidFill>
                  <a:srgbClr val="000000">
                    <a:alpha val="100000"/>
                  </a:srgbClr>
                </a:solidFill>
                <a:latin typeface="KaiTi"/>
                <a:ea typeface="KaiTi"/>
                <a:cs typeface="KaiTi"/>
              </a:rPr>
              <a:t>溶剂</a:t>
            </a:r>
            <a:endParaRPr sz="1100" dirty="0">
              <a:latin typeface="KaiTi"/>
              <a:ea typeface="KaiTi"/>
              <a:cs typeface="KaiTi"/>
            </a:endParaRPr>
          </a:p>
        </p:txBody>
      </p:sp>
      <p:sp>
        <p:nvSpPr>
          <p:cNvPr id="1280" name="textbox 1280"/>
          <p:cNvSpPr/>
          <p:nvPr/>
        </p:nvSpPr>
        <p:spPr>
          <a:xfrm>
            <a:off x="6112354" y="6142918"/>
            <a:ext cx="167005" cy="172085"/>
          </a:xfrm>
          <a:prstGeom prst="rect">
            <a:avLst/>
          </a:prstGeom>
          <a:noFill/>
          <a:ln w="0" cap="flat">
            <a:noFill/>
            <a:prstDash val="solid"/>
            <a:miter lim="0"/>
          </a:ln>
        </p:spPr>
        <p:txBody>
          <a:bodyPr vert="horz" wrap="square" lIns="0" tIns="0" rIns="0" bIns="0"/>
          <a:lstStyle/>
          <a:p>
            <a:pPr algn="l" rtl="0" eaLnBrk="0">
              <a:lnSpc>
                <a:spcPct val="86434"/>
              </a:lnSpc>
              <a:tabLst/>
            </a:pPr>
            <a:endParaRPr sz="100" dirty="0">
              <a:latin typeface="Arial"/>
              <a:ea typeface="Arial"/>
              <a:cs typeface="Arial"/>
            </a:endParaRPr>
          </a:p>
          <a:p>
            <a:pPr marL="12700" algn="l" rtl="0" eaLnBrk="0">
              <a:lnSpc>
                <a:spcPct val="87000"/>
              </a:lnSpc>
              <a:tabLst/>
            </a:pPr>
            <a:r>
              <a:rPr sz="1100" kern="0" spc="0" dirty="0">
                <a:solidFill>
                  <a:srgbClr val="000000">
                    <a:alpha val="100000"/>
                  </a:srgbClr>
                </a:solidFill>
                <a:latin typeface="KaiTi"/>
                <a:ea typeface="KaiTi"/>
                <a:cs typeface="KaiTi"/>
              </a:rPr>
              <a:t>量</a:t>
            </a:r>
            <a:endParaRPr sz="1100" dirty="0">
              <a:latin typeface="KaiTi"/>
              <a:ea typeface="KaiTi"/>
              <a:cs typeface="KaiTi"/>
            </a:endParaRPr>
          </a:p>
        </p:txBody>
      </p:sp>
      <p:pic>
        <p:nvPicPr>
          <p:cNvPr id="1282" name="picture 1282"/>
          <p:cNvPicPr>
            <a:picLocks noChangeAspect="1"/>
          </p:cNvPicPr>
          <p:nvPr/>
        </p:nvPicPr>
        <p:blipFill>
          <a:blip r:embed="rId2"/>
          <a:stretch>
            <a:fillRect/>
          </a:stretch>
        </p:blipFill>
        <p:spPr>
          <a:xfrm rot="21600000">
            <a:off x="5734402" y="6155618"/>
            <a:ext cx="425744" cy="388278"/>
          </a:xfrm>
          <a:prstGeom prst="rect">
            <a:avLst/>
          </a:prstGeom>
        </p:spPr>
      </p:pic>
      <p:sp>
        <p:nvSpPr>
          <p:cNvPr id="1284" name="textbox 1284"/>
          <p:cNvSpPr/>
          <p:nvPr/>
        </p:nvSpPr>
        <p:spPr>
          <a:xfrm>
            <a:off x="3932260" y="6373042"/>
            <a:ext cx="597535" cy="172085"/>
          </a:xfrm>
          <a:prstGeom prst="rect">
            <a:avLst/>
          </a:prstGeom>
          <a:noFill/>
          <a:ln w="0" cap="flat">
            <a:noFill/>
            <a:prstDash val="solid"/>
            <a:miter lim="0"/>
          </a:ln>
        </p:spPr>
        <p:txBody>
          <a:bodyPr vert="horz" wrap="square" lIns="0" tIns="0" rIns="0" bIns="0"/>
          <a:lstStyle/>
          <a:p>
            <a:pPr algn="l" rtl="0" eaLnBrk="0">
              <a:lnSpc>
                <a:spcPct val="86434"/>
              </a:lnSpc>
              <a:tabLst/>
            </a:pPr>
            <a:endParaRPr sz="100" dirty="0">
              <a:latin typeface="Arial"/>
              <a:ea typeface="Arial"/>
              <a:cs typeface="Arial"/>
            </a:endParaRPr>
          </a:p>
          <a:p>
            <a:pPr marL="12700" algn="l" rtl="0" eaLnBrk="0">
              <a:lnSpc>
                <a:spcPct val="87000"/>
              </a:lnSpc>
              <a:tabLst/>
            </a:pPr>
            <a:r>
              <a:rPr sz="1100" kern="0" spc="20" dirty="0">
                <a:solidFill>
                  <a:srgbClr val="000000">
                    <a:alpha val="100000"/>
                  </a:srgbClr>
                </a:solidFill>
                <a:latin typeface="KaiTi"/>
                <a:ea typeface="KaiTi"/>
                <a:cs typeface="KaiTi"/>
              </a:rPr>
              <a:t>溶液质量</a:t>
            </a:r>
            <a:endParaRPr sz="1100" dirty="0">
              <a:latin typeface="KaiTi"/>
              <a:ea typeface="KaiTi"/>
              <a:cs typeface="KaiTi"/>
            </a:endParaRPr>
          </a:p>
        </p:txBody>
      </p:sp>
      <p:sp>
        <p:nvSpPr>
          <p:cNvPr id="1286" name="textbox 1286"/>
          <p:cNvSpPr/>
          <p:nvPr/>
        </p:nvSpPr>
        <p:spPr>
          <a:xfrm>
            <a:off x="3917904" y="6142918"/>
            <a:ext cx="597535" cy="172085"/>
          </a:xfrm>
          <a:prstGeom prst="rect">
            <a:avLst/>
          </a:prstGeom>
          <a:noFill/>
          <a:ln w="0" cap="flat">
            <a:noFill/>
            <a:prstDash val="solid"/>
            <a:miter lim="0"/>
          </a:ln>
        </p:spPr>
        <p:txBody>
          <a:bodyPr vert="horz" wrap="square" lIns="0" tIns="0" rIns="0" bIns="0"/>
          <a:lstStyle/>
          <a:p>
            <a:pPr algn="l" rtl="0" eaLnBrk="0">
              <a:lnSpc>
                <a:spcPct val="86434"/>
              </a:lnSpc>
              <a:tabLst/>
            </a:pPr>
            <a:endParaRPr sz="100" dirty="0">
              <a:latin typeface="Arial"/>
              <a:ea typeface="Arial"/>
              <a:cs typeface="Arial"/>
            </a:endParaRPr>
          </a:p>
          <a:p>
            <a:pPr marL="12700" algn="l" rtl="0" eaLnBrk="0">
              <a:lnSpc>
                <a:spcPct val="87000"/>
              </a:lnSpc>
              <a:tabLst/>
            </a:pPr>
            <a:r>
              <a:rPr sz="1100" kern="0" spc="20" dirty="0">
                <a:solidFill>
                  <a:srgbClr val="000000">
                    <a:alpha val="100000"/>
                  </a:srgbClr>
                </a:solidFill>
                <a:latin typeface="KaiTi"/>
                <a:ea typeface="KaiTi"/>
                <a:cs typeface="KaiTi"/>
              </a:rPr>
              <a:t>溶质质量</a:t>
            </a:r>
            <a:endParaRPr sz="1100" dirty="0">
              <a:latin typeface="KaiTi"/>
              <a:ea typeface="KaiTi"/>
              <a:cs typeface="KaiTi"/>
            </a:endParaRPr>
          </a:p>
        </p:txBody>
      </p:sp>
      <p:sp>
        <p:nvSpPr>
          <p:cNvPr id="1288" name="rect 1288"/>
          <p:cNvSpPr/>
          <p:nvPr/>
        </p:nvSpPr>
        <p:spPr>
          <a:xfrm>
            <a:off x="4271645" y="989025"/>
            <a:ext cx="2152142" cy="247192"/>
          </a:xfrm>
          <a:prstGeom prst="rect">
            <a:avLst/>
          </a:prstGeom>
          <a:solidFill>
            <a:srgbClr val="D9D9D9">
              <a:alpha val="100000"/>
            </a:srgbClr>
          </a:solidFill>
          <a:ln w="0" cap="flat">
            <a:noFill/>
            <a:prstDash val="solid"/>
            <a:miter lim="0"/>
          </a:ln>
        </p:spPr>
        <p:txBody>
          <a:bodyPr rtlCol="0"/>
          <a:lstStyle/>
          <a:p>
            <a:pPr algn="ctr"/>
            <a:endParaRPr lang="zh-CN" altLang="en-US"/>
          </a:p>
        </p:txBody>
      </p:sp>
      <p:sp>
        <p:nvSpPr>
          <p:cNvPr id="1290" name="textbox 1290"/>
          <p:cNvSpPr/>
          <p:nvPr/>
        </p:nvSpPr>
        <p:spPr>
          <a:xfrm>
            <a:off x="2338527" y="1005014"/>
            <a:ext cx="5066665" cy="1223645"/>
          </a:xfrm>
          <a:prstGeom prst="rect">
            <a:avLst/>
          </a:prstGeom>
          <a:noFill/>
          <a:ln w="0" cap="flat">
            <a:noFill/>
            <a:prstDash val="solid"/>
            <a:miter lim="0"/>
          </a:ln>
        </p:spPr>
        <p:txBody>
          <a:bodyPr vert="horz" wrap="square" lIns="0" tIns="0" rIns="0" bIns="0"/>
          <a:lstStyle/>
          <a:p>
            <a:pPr algn="l" rtl="0" eaLnBrk="0">
              <a:lnSpc>
                <a:spcPct val="77219"/>
              </a:lnSpc>
              <a:tabLst/>
            </a:pPr>
            <a:endParaRPr sz="100" dirty="0">
              <a:latin typeface="Arial"/>
              <a:ea typeface="Arial"/>
              <a:cs typeface="Arial"/>
            </a:endParaRPr>
          </a:p>
          <a:p>
            <a:pPr marL="1948179" algn="l" rtl="0" eaLnBrk="0">
              <a:lnSpc>
                <a:spcPct val="90000"/>
              </a:lnSpc>
              <a:tabLst/>
            </a:pPr>
            <a:r>
              <a:rPr sz="1500" b="1" kern="0" spc="-20" dirty="0">
                <a:solidFill>
                  <a:srgbClr val="EE0000">
                    <a:alpha val="100000"/>
                  </a:srgbClr>
                </a:solidFill>
                <a:latin typeface="KaiTi"/>
                <a:ea typeface="KaiTi"/>
                <a:cs typeface="KaiTi"/>
              </a:rPr>
              <a:t>专题</a:t>
            </a:r>
            <a:r>
              <a:rPr sz="1500" kern="0" spc="-220" dirty="0">
                <a:solidFill>
                  <a:srgbClr val="EE0000">
                    <a:alpha val="100000"/>
                  </a:srgbClr>
                </a:solidFill>
                <a:latin typeface="KaiTi"/>
                <a:ea typeface="KaiTi"/>
                <a:cs typeface="KaiTi"/>
              </a:rPr>
              <a:t> </a:t>
            </a:r>
            <a:r>
              <a:rPr sz="1500" b="1" kern="0" spc="-20" dirty="0">
                <a:solidFill>
                  <a:srgbClr val="EE0000">
                    <a:alpha val="100000"/>
                  </a:srgbClr>
                </a:solidFill>
                <a:latin typeface="Times New Roman"/>
                <a:ea typeface="Times New Roman"/>
                <a:cs typeface="Times New Roman"/>
              </a:rPr>
              <a:t>1      </a:t>
            </a:r>
            <a:r>
              <a:rPr sz="1500" b="1" kern="0" spc="-20" dirty="0">
                <a:solidFill>
                  <a:srgbClr val="EE0000">
                    <a:alpha val="100000"/>
                  </a:srgbClr>
                </a:solidFill>
                <a:latin typeface="KaiTi"/>
                <a:ea typeface="KaiTi"/>
                <a:cs typeface="KaiTi"/>
              </a:rPr>
              <a:t>计算题公式汇总</a:t>
            </a:r>
            <a:endParaRPr sz="1500" dirty="0">
              <a:latin typeface="KaiTi"/>
              <a:ea typeface="KaiTi"/>
              <a:cs typeface="KaiTi"/>
            </a:endParaRPr>
          </a:p>
          <a:p>
            <a:pPr marL="27305" algn="l" rtl="0" eaLnBrk="0">
              <a:lnSpc>
                <a:spcPct val="90000"/>
              </a:lnSpc>
              <a:spcBef>
                <a:spcPts val="871"/>
              </a:spcBef>
              <a:tabLst/>
            </a:pPr>
            <a:r>
              <a:rPr sz="1200" kern="0" spc="-10" dirty="0">
                <a:solidFill>
                  <a:srgbClr val="000000">
                    <a:alpha val="100000"/>
                  </a:srgbClr>
                </a:solidFill>
                <a:latin typeface="Times New Roman"/>
                <a:ea typeface="Times New Roman"/>
                <a:cs typeface="Times New Roman"/>
              </a:rPr>
              <a:t>1.    </a:t>
            </a:r>
            <a:r>
              <a:rPr sz="1200" kern="0" spc="-10" dirty="0">
                <a:solidFill>
                  <a:srgbClr val="000000">
                    <a:alpha val="100000"/>
                  </a:srgbClr>
                </a:solidFill>
                <a:latin typeface="KaiTi"/>
                <a:ea typeface="KaiTi"/>
                <a:cs typeface="KaiTi"/>
              </a:rPr>
              <a:t>相对分子质量</a:t>
            </a:r>
            <a:r>
              <a:rPr sz="1200" kern="0" spc="-20" dirty="0">
                <a:solidFill>
                  <a:srgbClr val="000000">
                    <a:alpha val="100000"/>
                  </a:srgbClr>
                </a:solidFill>
                <a:latin typeface="KaiTi"/>
                <a:ea typeface="KaiTi"/>
                <a:cs typeface="KaiTi"/>
              </a:rPr>
              <a:t>：化学式中各原子的相对原子质量的总和。用</a:t>
            </a:r>
            <a:r>
              <a:rPr sz="1200" kern="0" spc="-28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Mr(·)</a:t>
            </a:r>
            <a:r>
              <a:rPr sz="1200" kern="0" spc="-20" dirty="0">
                <a:solidFill>
                  <a:srgbClr val="000000">
                    <a:alpha val="100000"/>
                  </a:srgbClr>
                </a:solidFill>
                <a:latin typeface="KaiTi"/>
                <a:ea typeface="KaiTi"/>
                <a:cs typeface="KaiTi"/>
              </a:rPr>
              <a:t>表示。</a:t>
            </a:r>
            <a:endParaRPr sz="1200" dirty="0">
              <a:latin typeface="KaiTi"/>
              <a:ea typeface="KaiTi"/>
              <a:cs typeface="KaiTi"/>
            </a:endParaRPr>
          </a:p>
          <a:p>
            <a:pPr marL="12700" algn="l" rtl="0" eaLnBrk="0">
              <a:lnSpc>
                <a:spcPts val="1706"/>
              </a:lnSpc>
              <a:spcBef>
                <a:spcPts val="1169"/>
              </a:spcBef>
              <a:tabLst/>
            </a:pPr>
            <a:r>
              <a:rPr sz="1800" kern="0" spc="0" baseline="-6494" dirty="0">
                <a:solidFill>
                  <a:srgbClr val="000000">
                    <a:alpha val="100000"/>
                  </a:srgbClr>
                </a:solidFill>
                <a:latin typeface="Times New Roman"/>
                <a:ea typeface="Times New Roman"/>
                <a:cs typeface="Times New Roman"/>
              </a:rPr>
              <a:t>2.</a:t>
            </a:r>
            <a:r>
              <a:rPr sz="1100" kern="0" spc="0" dirty="0">
                <a:solidFill>
                  <a:srgbClr val="000000">
                    <a:alpha val="100000"/>
                  </a:srgbClr>
                </a:solidFill>
                <a:latin typeface="Times New Roman"/>
                <a:ea typeface="Times New Roman"/>
                <a:cs typeface="Times New Roman"/>
              </a:rPr>
              <a:t>    </a:t>
            </a:r>
            <a:r>
              <a:rPr sz="1800" kern="0" spc="0" baseline="-6494" dirty="0">
                <a:solidFill>
                  <a:srgbClr val="000000">
                    <a:alpha val="100000"/>
                  </a:srgbClr>
                </a:solidFill>
                <a:latin typeface="KaiTi"/>
                <a:ea typeface="KaiTi"/>
                <a:cs typeface="KaiTi"/>
              </a:rPr>
              <a:t>物质中某元素的质量分数</a:t>
            </a:r>
            <a:r>
              <a:rPr sz="1100" kern="0" spc="-130" dirty="0">
                <a:solidFill>
                  <a:srgbClr val="000000">
                    <a:alpha val="100000"/>
                  </a:srgbClr>
                </a:solidFill>
                <a:latin typeface="KaiTi"/>
                <a:ea typeface="KaiTi"/>
                <a:cs typeface="KaiTi"/>
              </a:rPr>
              <a:t> </a:t>
            </a:r>
            <a:r>
              <a:rPr sz="1800" kern="0" spc="0" baseline="-6494" dirty="0">
                <a:solidFill>
                  <a:srgbClr val="000000">
                    <a:alpha val="100000"/>
                  </a:srgbClr>
                </a:solidFill>
                <a:latin typeface="Cambria Math"/>
                <a:ea typeface="Cambria Math"/>
                <a:cs typeface="Cambria Math"/>
              </a:rPr>
              <a:t>=</a:t>
            </a:r>
            <a:r>
              <a:rPr sz="1100" kern="0" spc="0" dirty="0">
                <a:solidFill>
                  <a:srgbClr val="000000">
                    <a:alpha val="100000"/>
                  </a:srgbClr>
                </a:solidFill>
                <a:latin typeface="Cambria Math"/>
                <a:ea typeface="Cambria Math"/>
                <a:cs typeface="Cambria Math"/>
              </a:rPr>
              <a:t>   </a:t>
            </a:r>
            <a:r>
              <a:rPr sz="1300" kern="0" spc="0" baseline="47102" dirty="0">
                <a:solidFill>
                  <a:srgbClr val="000000">
                    <a:alpha val="100000"/>
                  </a:srgbClr>
                </a:solidFill>
                <a:latin typeface="KaiTi"/>
                <a:ea typeface="KaiTi"/>
                <a:cs typeface="KaiTi"/>
              </a:rPr>
              <a:t>物质中元</a:t>
            </a:r>
            <a:r>
              <a:rPr sz="800" kern="0" spc="0" dirty="0">
                <a:solidFill>
                  <a:srgbClr val="000000">
                    <a:alpha val="100000"/>
                  </a:srgbClr>
                </a:solidFill>
                <a:latin typeface="KaiTi"/>
                <a:ea typeface="KaiTi"/>
                <a:cs typeface="KaiTi"/>
              </a:rPr>
              <a:t>              </a:t>
            </a:r>
            <a:r>
              <a:rPr sz="800" kern="0" spc="-10" dirty="0">
                <a:solidFill>
                  <a:srgbClr val="000000">
                    <a:alpha val="100000"/>
                  </a:srgbClr>
                </a:solidFill>
                <a:latin typeface="KaiTi"/>
                <a:ea typeface="KaiTi"/>
                <a:cs typeface="KaiTi"/>
              </a:rPr>
              <a:t>     </a:t>
            </a:r>
            <a:r>
              <a:rPr sz="1300" kern="0" spc="-10" baseline="47102" dirty="0">
                <a:solidFill>
                  <a:srgbClr val="000000">
                    <a:alpha val="100000"/>
                  </a:srgbClr>
                </a:solidFill>
                <a:latin typeface="KaiTi"/>
                <a:ea typeface="KaiTi"/>
                <a:cs typeface="KaiTi"/>
              </a:rPr>
              <a:t>元素个数</a:t>
            </a:r>
            <a:r>
              <a:rPr sz="800" kern="0" spc="220" dirty="0">
                <a:solidFill>
                  <a:srgbClr val="000000">
                    <a:alpha val="100000"/>
                  </a:srgbClr>
                </a:solidFill>
                <a:latin typeface="KaiTi"/>
                <a:ea typeface="KaiTi"/>
                <a:cs typeface="KaiTi"/>
              </a:rPr>
              <a:t> </a:t>
            </a:r>
            <a:r>
              <a:rPr sz="1800" kern="0" spc="-10" baseline="-6494" dirty="0">
                <a:solidFill>
                  <a:srgbClr val="000000">
                    <a:alpha val="100000"/>
                  </a:srgbClr>
                </a:solidFill>
                <a:latin typeface="Cambria Math"/>
                <a:ea typeface="Cambria Math"/>
                <a:cs typeface="Cambria Math"/>
              </a:rPr>
              <a:t>×</a:t>
            </a:r>
            <a:r>
              <a:rPr sz="1100" kern="0" spc="140" dirty="0">
                <a:solidFill>
                  <a:srgbClr val="000000">
                    <a:alpha val="100000"/>
                  </a:srgbClr>
                </a:solidFill>
                <a:latin typeface="Cambria Math"/>
                <a:ea typeface="Cambria Math"/>
                <a:cs typeface="Cambria Math"/>
              </a:rPr>
              <a:t> </a:t>
            </a:r>
            <a:r>
              <a:rPr sz="1800" kern="0" spc="-10" baseline="-6494" dirty="0">
                <a:solidFill>
                  <a:srgbClr val="000000">
                    <a:alpha val="100000"/>
                  </a:srgbClr>
                </a:solidFill>
                <a:latin typeface="Cambria Math"/>
                <a:ea typeface="Cambria Math"/>
                <a:cs typeface="Cambria Math"/>
              </a:rPr>
              <a:t>100%</a:t>
            </a:r>
            <a:endParaRPr sz="1800" baseline="-6494" dirty="0">
              <a:latin typeface="Cambria Math"/>
              <a:ea typeface="Cambria Math"/>
              <a:cs typeface="Cambria Math"/>
            </a:endParaRPr>
          </a:p>
          <a:p>
            <a:pPr algn="l" rtl="0" eaLnBrk="0">
              <a:lnSpc>
                <a:spcPct val="102000"/>
              </a:lnSpc>
              <a:tabLst/>
            </a:pPr>
            <a:endParaRPr sz="1200" dirty="0">
              <a:latin typeface="Arial"/>
              <a:ea typeface="Arial"/>
              <a:cs typeface="Arial"/>
            </a:endParaRPr>
          </a:p>
          <a:p>
            <a:pPr algn="l" rtl="0" eaLnBrk="0">
              <a:lnSpc>
                <a:spcPct val="10220"/>
              </a:lnSpc>
              <a:tabLst/>
            </a:pPr>
            <a:endParaRPr sz="100" dirty="0">
              <a:latin typeface="Arial"/>
              <a:ea typeface="Arial"/>
              <a:cs typeface="Arial"/>
            </a:endParaRPr>
          </a:p>
          <a:p>
            <a:pPr marL="15240" algn="l" rtl="0" eaLnBrk="0">
              <a:lnSpc>
                <a:spcPct val="90000"/>
              </a:lnSpc>
              <a:tabLst/>
            </a:pPr>
            <a:r>
              <a:rPr sz="1200" kern="0" spc="-30" dirty="0">
                <a:solidFill>
                  <a:srgbClr val="000000">
                    <a:alpha val="100000"/>
                  </a:srgbClr>
                </a:solidFill>
                <a:latin typeface="Times New Roman"/>
                <a:ea typeface="Times New Roman"/>
                <a:cs typeface="Times New Roman"/>
              </a:rPr>
              <a:t>3.    </a:t>
            </a:r>
            <a:r>
              <a:rPr sz="1200" kern="0" spc="-30" dirty="0">
                <a:solidFill>
                  <a:srgbClr val="000000">
                    <a:alpha val="100000"/>
                  </a:srgbClr>
                </a:solidFill>
                <a:latin typeface="KaiTi"/>
                <a:ea typeface="KaiTi"/>
                <a:cs typeface="KaiTi"/>
              </a:rPr>
              <a:t>物质的量（</a:t>
            </a:r>
            <a:r>
              <a:rPr sz="1200" kern="0" spc="-30" dirty="0">
                <a:solidFill>
                  <a:srgbClr val="000000">
                    <a:alpha val="100000"/>
                  </a:srgbClr>
                </a:solidFill>
                <a:latin typeface="Times New Roman"/>
                <a:ea typeface="Times New Roman"/>
                <a:cs typeface="Times New Roman"/>
              </a:rPr>
              <a:t>n</a:t>
            </a:r>
            <a:r>
              <a:rPr sz="1200" kern="0" spc="-30" dirty="0">
                <a:solidFill>
                  <a:srgbClr val="000000">
                    <a:alpha val="100000"/>
                  </a:srgbClr>
                </a:solidFill>
                <a:latin typeface="KaiTi"/>
                <a:ea typeface="KaiTi"/>
                <a:cs typeface="KaiTi"/>
              </a:rPr>
              <a:t>）与粒</a:t>
            </a:r>
            <a:r>
              <a:rPr sz="1200" kern="0" spc="-40" dirty="0">
                <a:solidFill>
                  <a:srgbClr val="000000">
                    <a:alpha val="100000"/>
                  </a:srgbClr>
                </a:solidFill>
                <a:latin typeface="KaiTi"/>
                <a:ea typeface="KaiTi"/>
                <a:cs typeface="KaiTi"/>
              </a:rPr>
              <a:t>子数（</a:t>
            </a:r>
            <a:r>
              <a:rPr sz="1200" kern="0" spc="-40" dirty="0">
                <a:solidFill>
                  <a:srgbClr val="000000">
                    <a:alpha val="100000"/>
                  </a:srgbClr>
                </a:solidFill>
                <a:latin typeface="Times New Roman"/>
                <a:ea typeface="Times New Roman"/>
                <a:cs typeface="Times New Roman"/>
              </a:rPr>
              <a:t>N</a:t>
            </a:r>
            <a:r>
              <a:rPr sz="1200" kern="0" spc="-40" dirty="0">
                <a:solidFill>
                  <a:srgbClr val="000000">
                    <a:alpha val="100000"/>
                  </a:srgbClr>
                </a:solidFill>
                <a:latin typeface="KaiTi"/>
                <a:ea typeface="KaiTi"/>
                <a:cs typeface="KaiTi"/>
              </a:rPr>
              <a:t>）的关系</a:t>
            </a:r>
            <a:r>
              <a:rPr sz="1200" kern="0" spc="-80" dirty="0">
                <a:solidFill>
                  <a:srgbClr val="000000">
                    <a:alpha val="100000"/>
                  </a:srgbClr>
                </a:solidFill>
                <a:latin typeface="KaiTi"/>
                <a:ea typeface="KaiTi"/>
                <a:cs typeface="KaiTi"/>
              </a:rPr>
              <a:t>：（</a:t>
            </a:r>
            <a:r>
              <a:rPr sz="1200" kern="0" spc="-40" dirty="0">
                <a:solidFill>
                  <a:srgbClr val="000000">
                    <a:alpha val="100000"/>
                  </a:srgbClr>
                </a:solidFill>
                <a:latin typeface="KaiTi"/>
                <a:ea typeface="KaiTi"/>
                <a:cs typeface="KaiTi"/>
              </a:rPr>
              <a:t>适用于所有物质）</a:t>
            </a:r>
            <a:endParaRPr sz="1200" dirty="0">
              <a:latin typeface="KaiTi"/>
              <a:ea typeface="KaiTi"/>
              <a:cs typeface="KaiTi"/>
            </a:endParaRPr>
          </a:p>
        </p:txBody>
      </p:sp>
      <p:sp>
        <p:nvSpPr>
          <p:cNvPr id="1292" name="textbox 1292"/>
          <p:cNvSpPr/>
          <p:nvPr/>
        </p:nvSpPr>
        <p:spPr>
          <a:xfrm>
            <a:off x="4931975" y="1802655"/>
            <a:ext cx="993775" cy="133985"/>
          </a:xfrm>
          <a:prstGeom prst="rect">
            <a:avLst/>
          </a:prstGeom>
          <a:noFill/>
          <a:ln w="0" cap="flat">
            <a:noFill/>
            <a:prstDash val="solid"/>
            <a:miter lim="0"/>
          </a:ln>
        </p:spPr>
        <p:txBody>
          <a:bodyPr vert="horz" wrap="square" lIns="0" tIns="0" rIns="0" bIns="0"/>
          <a:lstStyle/>
          <a:p>
            <a:pPr algn="l" rtl="0" eaLnBrk="0">
              <a:lnSpc>
                <a:spcPct val="81405"/>
              </a:lnSpc>
              <a:tabLst/>
            </a:pPr>
            <a:endParaRPr sz="100" dirty="0">
              <a:latin typeface="Arial"/>
              <a:ea typeface="Arial"/>
              <a:cs typeface="Arial"/>
            </a:endParaRPr>
          </a:p>
          <a:p>
            <a:pPr marL="12700" algn="l" rtl="0" eaLnBrk="0">
              <a:lnSpc>
                <a:spcPct val="89000"/>
              </a:lnSpc>
              <a:tabLst/>
            </a:pPr>
            <a:r>
              <a:rPr sz="800" kern="0" spc="40" dirty="0">
                <a:solidFill>
                  <a:srgbClr val="000000">
                    <a:alpha val="100000"/>
                  </a:srgbClr>
                </a:solidFill>
                <a:latin typeface="KaiTi"/>
                <a:ea typeface="KaiTi"/>
                <a:cs typeface="KaiTi"/>
              </a:rPr>
              <a:t>物质的相对分子质量</a:t>
            </a:r>
            <a:endParaRPr sz="800" dirty="0">
              <a:latin typeface="KaiTi"/>
              <a:ea typeface="KaiTi"/>
              <a:cs typeface="KaiTi"/>
            </a:endParaRPr>
          </a:p>
        </p:txBody>
      </p:sp>
      <p:sp>
        <p:nvSpPr>
          <p:cNvPr id="1294" name="textbox 1294"/>
          <p:cNvSpPr/>
          <p:nvPr/>
        </p:nvSpPr>
        <p:spPr>
          <a:xfrm>
            <a:off x="4920939" y="1633491"/>
            <a:ext cx="959485" cy="142875"/>
          </a:xfrm>
          <a:prstGeom prst="rect">
            <a:avLst/>
          </a:prstGeom>
          <a:noFill/>
          <a:ln w="0" cap="flat">
            <a:noFill/>
            <a:prstDash val="solid"/>
            <a:miter lim="0"/>
          </a:ln>
        </p:spPr>
        <p:txBody>
          <a:bodyPr vert="horz" wrap="square" lIns="0" tIns="0" rIns="0" bIns="0"/>
          <a:lstStyle/>
          <a:p>
            <a:pPr algn="l" rtl="0" eaLnBrk="0">
              <a:lnSpc>
                <a:spcPct val="82921"/>
              </a:lnSpc>
              <a:tabLst/>
            </a:pPr>
            <a:endParaRPr sz="100" dirty="0">
              <a:latin typeface="Arial"/>
              <a:ea typeface="Arial"/>
              <a:cs typeface="Arial"/>
            </a:endParaRPr>
          </a:p>
          <a:p>
            <a:pPr marL="12700" algn="l" rtl="0" eaLnBrk="0">
              <a:lnSpc>
                <a:spcPct val="96000"/>
              </a:lnSpc>
              <a:tabLst/>
            </a:pPr>
            <a:r>
              <a:rPr sz="800" kern="0" spc="40" dirty="0">
                <a:solidFill>
                  <a:srgbClr val="000000">
                    <a:alpha val="100000"/>
                  </a:srgbClr>
                </a:solidFill>
                <a:latin typeface="KaiTi"/>
                <a:ea typeface="KaiTi"/>
                <a:cs typeface="KaiTi"/>
              </a:rPr>
              <a:t>素的相对原子质量</a:t>
            </a:r>
            <a:r>
              <a:rPr sz="800" kern="0" spc="40" dirty="0">
                <a:solidFill>
                  <a:srgbClr val="000000">
                    <a:alpha val="100000"/>
                  </a:srgbClr>
                </a:solidFill>
                <a:latin typeface="Cambria Math"/>
                <a:ea typeface="Cambria Math"/>
                <a:cs typeface="Cambria Math"/>
              </a:rPr>
              <a:t>×</a:t>
            </a:r>
            <a:endParaRPr sz="800" dirty="0">
              <a:latin typeface="Cambria Math"/>
              <a:ea typeface="Cambria Math"/>
              <a:cs typeface="Cambria Math"/>
            </a:endParaRPr>
          </a:p>
        </p:txBody>
      </p:sp>
      <p:sp>
        <p:nvSpPr>
          <p:cNvPr id="1296" name="textbox 1296"/>
          <p:cNvSpPr/>
          <p:nvPr/>
        </p:nvSpPr>
        <p:spPr>
          <a:xfrm>
            <a:off x="2341880" y="4473220"/>
            <a:ext cx="5500370" cy="189865"/>
          </a:xfrm>
          <a:prstGeom prst="rect">
            <a:avLst/>
          </a:prstGeom>
          <a:noFill/>
          <a:ln w="0" cap="flat">
            <a:noFill/>
            <a:prstDash val="solid"/>
            <a:miter lim="0"/>
          </a:ln>
        </p:spPr>
        <p:txBody>
          <a:bodyPr vert="horz" wrap="square" lIns="0" tIns="0" rIns="0" bIns="0"/>
          <a:lstStyle/>
          <a:p>
            <a:pPr algn="l" rtl="0" eaLnBrk="0">
              <a:lnSpc>
                <a:spcPct val="78445"/>
              </a:lnSpc>
              <a:tabLst/>
            </a:pPr>
            <a:endParaRPr sz="100" dirty="0">
              <a:latin typeface="Arial"/>
              <a:ea typeface="Arial"/>
              <a:cs typeface="Arial"/>
            </a:endParaRPr>
          </a:p>
          <a:p>
            <a:pPr marL="12700" algn="l" rtl="0" eaLnBrk="0">
              <a:lnSpc>
                <a:spcPct val="90000"/>
              </a:lnSpc>
              <a:tabLst/>
            </a:pPr>
            <a:r>
              <a:rPr sz="1200" kern="0" spc="-30" dirty="0">
                <a:solidFill>
                  <a:srgbClr val="000000">
                    <a:alpha val="100000"/>
                  </a:srgbClr>
                </a:solidFill>
                <a:latin typeface="Times New Roman"/>
                <a:ea typeface="Times New Roman"/>
                <a:cs typeface="Times New Roman"/>
              </a:rPr>
              <a:t>6.    </a:t>
            </a:r>
            <a:r>
              <a:rPr sz="1200" kern="0" spc="-30" dirty="0">
                <a:solidFill>
                  <a:srgbClr val="000000">
                    <a:alpha val="100000"/>
                  </a:srgbClr>
                </a:solidFill>
                <a:latin typeface="KaiTi"/>
                <a:ea typeface="KaiTi"/>
                <a:cs typeface="KaiTi"/>
              </a:rPr>
              <a:t>溶质</a:t>
            </a:r>
            <a:r>
              <a:rPr sz="1200" kern="0" spc="-280" dirty="0">
                <a:solidFill>
                  <a:srgbClr val="000000">
                    <a:alpha val="100000"/>
                  </a:srgbClr>
                </a:solidFill>
                <a:latin typeface="KaiTi"/>
                <a:ea typeface="KaiTi"/>
                <a:cs typeface="KaiTi"/>
              </a:rPr>
              <a:t> </a:t>
            </a:r>
            <a:r>
              <a:rPr sz="1200" kern="0" spc="-30" dirty="0">
                <a:solidFill>
                  <a:srgbClr val="000000">
                    <a:alpha val="100000"/>
                  </a:srgbClr>
                </a:solidFill>
                <a:latin typeface="Times New Roman"/>
                <a:ea typeface="Times New Roman"/>
                <a:cs typeface="Times New Roman"/>
              </a:rPr>
              <a:t>B</a:t>
            </a:r>
            <a:r>
              <a:rPr sz="1200" kern="0" spc="120" dirty="0">
                <a:solidFill>
                  <a:srgbClr val="000000">
                    <a:alpha val="100000"/>
                  </a:srgbClr>
                </a:solidFill>
                <a:latin typeface="Times New Roman"/>
                <a:ea typeface="Times New Roman"/>
                <a:cs typeface="Times New Roman"/>
              </a:rPr>
              <a:t> </a:t>
            </a:r>
            <a:r>
              <a:rPr sz="1200" kern="0" spc="-30" dirty="0">
                <a:solidFill>
                  <a:srgbClr val="000000">
                    <a:alpha val="100000"/>
                  </a:srgbClr>
                </a:solidFill>
                <a:latin typeface="KaiTi"/>
                <a:ea typeface="KaiTi"/>
                <a:cs typeface="KaiTi"/>
              </a:rPr>
              <a:t>的物质的量浓度</a:t>
            </a:r>
            <a:r>
              <a:rPr sz="1200" kern="0" spc="-260" dirty="0">
                <a:solidFill>
                  <a:srgbClr val="000000">
                    <a:alpha val="100000"/>
                  </a:srgbClr>
                </a:solidFill>
                <a:latin typeface="KaiTi"/>
                <a:ea typeface="KaiTi"/>
                <a:cs typeface="KaiTi"/>
              </a:rPr>
              <a:t> </a:t>
            </a:r>
            <a:r>
              <a:rPr sz="1200" kern="0" spc="-30" dirty="0">
                <a:solidFill>
                  <a:srgbClr val="000000">
                    <a:alpha val="100000"/>
                  </a:srgbClr>
                </a:solidFill>
                <a:latin typeface="Times New Roman"/>
                <a:ea typeface="Times New Roman"/>
                <a:cs typeface="Times New Roman"/>
              </a:rPr>
              <a:t>c</a:t>
            </a:r>
            <a:r>
              <a:rPr sz="1200" kern="0" spc="-30" baseline="-4340" dirty="0">
                <a:solidFill>
                  <a:srgbClr val="000000">
                    <a:alpha val="100000"/>
                  </a:srgbClr>
                </a:solidFill>
                <a:latin typeface="Times New Roman"/>
                <a:ea typeface="Times New Roman"/>
                <a:cs typeface="Times New Roman"/>
              </a:rPr>
              <a:t>B</a:t>
            </a:r>
            <a:r>
              <a:rPr sz="700" kern="0" spc="-40" dirty="0">
                <a:solidFill>
                  <a:srgbClr val="000000">
                    <a:alpha val="100000"/>
                  </a:srgbClr>
                </a:solidFill>
                <a:latin typeface="Times New Roman"/>
                <a:ea typeface="Times New Roman"/>
                <a:cs typeface="Times New Roman"/>
              </a:rPr>
              <a:t> </a:t>
            </a:r>
            <a:r>
              <a:rPr sz="1200" kern="0" spc="-30" dirty="0">
                <a:solidFill>
                  <a:srgbClr val="000000">
                    <a:alpha val="100000"/>
                  </a:srgbClr>
                </a:solidFill>
                <a:latin typeface="KaiTi"/>
                <a:ea typeface="KaiTi"/>
                <a:cs typeface="KaiTi"/>
              </a:rPr>
              <a:t>、</a:t>
            </a:r>
            <a:r>
              <a:rPr sz="1200" kern="0" spc="-30" dirty="0">
                <a:solidFill>
                  <a:srgbClr val="000000">
                    <a:alpha val="100000"/>
                  </a:srgbClr>
                </a:solidFill>
                <a:latin typeface="Times New Roman"/>
                <a:ea typeface="Times New Roman"/>
                <a:cs typeface="Times New Roman"/>
              </a:rPr>
              <a:t>B</a:t>
            </a:r>
            <a:r>
              <a:rPr sz="1200" kern="0" spc="120" dirty="0">
                <a:solidFill>
                  <a:srgbClr val="000000">
                    <a:alpha val="100000"/>
                  </a:srgbClr>
                </a:solidFill>
                <a:latin typeface="Times New Roman"/>
                <a:ea typeface="Times New Roman"/>
                <a:cs typeface="Times New Roman"/>
              </a:rPr>
              <a:t> </a:t>
            </a:r>
            <a:r>
              <a:rPr sz="1200" kern="0" spc="-30" dirty="0">
                <a:solidFill>
                  <a:srgbClr val="000000">
                    <a:alpha val="100000"/>
                  </a:srgbClr>
                </a:solidFill>
                <a:latin typeface="KaiTi"/>
                <a:ea typeface="KaiTi"/>
                <a:cs typeface="KaiTi"/>
              </a:rPr>
              <a:t>的物质的量</a:t>
            </a:r>
            <a:r>
              <a:rPr sz="1200" kern="0" spc="-290" dirty="0">
                <a:solidFill>
                  <a:srgbClr val="000000">
                    <a:alpha val="100000"/>
                  </a:srgbClr>
                </a:solidFill>
                <a:latin typeface="KaiTi"/>
                <a:ea typeface="KaiTi"/>
                <a:cs typeface="KaiTi"/>
              </a:rPr>
              <a:t> </a:t>
            </a:r>
            <a:r>
              <a:rPr sz="1200" kern="0" spc="-30" dirty="0">
                <a:solidFill>
                  <a:srgbClr val="000000">
                    <a:alpha val="100000"/>
                  </a:srgbClr>
                </a:solidFill>
                <a:latin typeface="Times New Roman"/>
                <a:ea typeface="Times New Roman"/>
                <a:cs typeface="Times New Roman"/>
              </a:rPr>
              <a:t>n</a:t>
            </a:r>
            <a:r>
              <a:rPr sz="1200" kern="0" spc="-30" baseline="-4340" dirty="0">
                <a:solidFill>
                  <a:srgbClr val="000000">
                    <a:alpha val="100000"/>
                  </a:srgbClr>
                </a:solidFill>
                <a:latin typeface="Times New Roman"/>
                <a:ea typeface="Times New Roman"/>
                <a:cs typeface="Times New Roman"/>
              </a:rPr>
              <a:t>B</a:t>
            </a:r>
            <a:r>
              <a:rPr sz="700" kern="0" spc="70" dirty="0">
                <a:solidFill>
                  <a:srgbClr val="000000">
                    <a:alpha val="100000"/>
                  </a:srgbClr>
                </a:solidFill>
                <a:latin typeface="Times New Roman"/>
                <a:ea typeface="Times New Roman"/>
                <a:cs typeface="Times New Roman"/>
              </a:rPr>
              <a:t> </a:t>
            </a:r>
            <a:r>
              <a:rPr sz="1200" kern="0" spc="-30" dirty="0">
                <a:solidFill>
                  <a:srgbClr val="000000">
                    <a:alpha val="100000"/>
                  </a:srgbClr>
                </a:solidFill>
                <a:latin typeface="KaiTi"/>
                <a:ea typeface="KaiTi"/>
                <a:cs typeface="KaiTi"/>
              </a:rPr>
              <a:t>和溶液的体</a:t>
            </a:r>
            <a:r>
              <a:rPr sz="1200" kern="0" spc="-40" dirty="0">
                <a:solidFill>
                  <a:srgbClr val="000000">
                    <a:alpha val="100000"/>
                  </a:srgbClr>
                </a:solidFill>
                <a:latin typeface="KaiTi"/>
                <a:ea typeface="KaiTi"/>
                <a:cs typeface="KaiTi"/>
              </a:rPr>
              <a:t>积</a:t>
            </a:r>
            <a:r>
              <a:rPr sz="1200" kern="0" spc="-290" dirty="0">
                <a:solidFill>
                  <a:srgbClr val="000000">
                    <a:alpha val="100000"/>
                  </a:srgbClr>
                </a:solidFill>
                <a:latin typeface="KaiTi"/>
                <a:ea typeface="KaiTi"/>
                <a:cs typeface="KaiTi"/>
              </a:rPr>
              <a:t> </a:t>
            </a:r>
            <a:r>
              <a:rPr sz="1200" kern="0" spc="-40" dirty="0">
                <a:solidFill>
                  <a:srgbClr val="000000">
                    <a:alpha val="100000"/>
                  </a:srgbClr>
                </a:solidFill>
                <a:latin typeface="Times New Roman"/>
                <a:ea typeface="Times New Roman"/>
                <a:cs typeface="Times New Roman"/>
              </a:rPr>
              <a:t>V</a:t>
            </a:r>
            <a:r>
              <a:rPr sz="1200" kern="0" spc="100" dirty="0">
                <a:solidFill>
                  <a:srgbClr val="000000">
                    <a:alpha val="100000"/>
                  </a:srgbClr>
                </a:solidFill>
                <a:latin typeface="Times New Roman"/>
                <a:ea typeface="Times New Roman"/>
                <a:cs typeface="Times New Roman"/>
              </a:rPr>
              <a:t> </a:t>
            </a:r>
            <a:r>
              <a:rPr sz="1200" kern="0" spc="-40" dirty="0">
                <a:solidFill>
                  <a:srgbClr val="000000">
                    <a:alpha val="100000"/>
                  </a:srgbClr>
                </a:solidFill>
                <a:latin typeface="KaiTi"/>
                <a:ea typeface="KaiTi"/>
                <a:cs typeface="KaiTi"/>
              </a:rPr>
              <a:t>关系为</a:t>
            </a:r>
            <a:r>
              <a:rPr sz="1200" kern="0" spc="-180" dirty="0">
                <a:solidFill>
                  <a:srgbClr val="000000">
                    <a:alpha val="100000"/>
                  </a:srgbClr>
                </a:solidFill>
                <a:latin typeface="KaiTi"/>
                <a:ea typeface="KaiTi"/>
                <a:cs typeface="KaiTi"/>
              </a:rPr>
              <a:t>：（</a:t>
            </a:r>
            <a:r>
              <a:rPr sz="1200" kern="0" spc="-40" dirty="0">
                <a:solidFill>
                  <a:srgbClr val="000000">
                    <a:alpha val="100000"/>
                  </a:srgbClr>
                </a:solidFill>
                <a:latin typeface="KaiTi"/>
                <a:ea typeface="KaiTi"/>
                <a:cs typeface="KaiTi"/>
              </a:rPr>
              <a:t>溶液）</a:t>
            </a:r>
            <a:endParaRPr sz="1200" dirty="0">
              <a:latin typeface="KaiTi"/>
              <a:ea typeface="KaiTi"/>
              <a:cs typeface="KaiTi"/>
            </a:endParaRPr>
          </a:p>
        </p:txBody>
      </p:sp>
      <p:sp>
        <p:nvSpPr>
          <p:cNvPr id="1298" name="textbox 1298"/>
          <p:cNvSpPr/>
          <p:nvPr/>
        </p:nvSpPr>
        <p:spPr>
          <a:xfrm>
            <a:off x="2337765" y="2849778"/>
            <a:ext cx="5482590" cy="189230"/>
          </a:xfrm>
          <a:prstGeom prst="rect">
            <a:avLst/>
          </a:prstGeom>
          <a:noFill/>
          <a:ln w="0" cap="flat">
            <a:noFill/>
            <a:prstDash val="solid"/>
            <a:miter lim="0"/>
          </a:ln>
        </p:spPr>
        <p:txBody>
          <a:bodyPr vert="horz" wrap="square" lIns="0" tIns="0" rIns="0" bIns="0"/>
          <a:lstStyle/>
          <a:p>
            <a:pPr algn="l" rtl="0" eaLnBrk="0">
              <a:lnSpc>
                <a:spcPct val="78440"/>
              </a:lnSpc>
              <a:tabLst/>
            </a:pPr>
            <a:endParaRPr sz="100" dirty="0">
              <a:latin typeface="Arial"/>
              <a:ea typeface="Arial"/>
              <a:cs typeface="Arial"/>
            </a:endParaRPr>
          </a:p>
          <a:p>
            <a:pPr marL="12700" algn="l" rtl="0" eaLnBrk="0">
              <a:lnSpc>
                <a:spcPct val="90000"/>
              </a:lnSpc>
              <a:tabLst/>
            </a:pPr>
            <a:r>
              <a:rPr sz="1200" kern="0" spc="-40" dirty="0">
                <a:solidFill>
                  <a:srgbClr val="000000">
                    <a:alpha val="100000"/>
                  </a:srgbClr>
                </a:solidFill>
                <a:latin typeface="Times New Roman"/>
                <a:ea typeface="Times New Roman"/>
                <a:cs typeface="Times New Roman"/>
              </a:rPr>
              <a:t>4.    </a:t>
            </a:r>
            <a:r>
              <a:rPr sz="1200" kern="0" spc="-40" dirty="0">
                <a:solidFill>
                  <a:srgbClr val="000000">
                    <a:alpha val="100000"/>
                  </a:srgbClr>
                </a:solidFill>
                <a:latin typeface="KaiTi"/>
                <a:ea typeface="KaiTi"/>
                <a:cs typeface="KaiTi"/>
              </a:rPr>
              <a:t>物质的量（</a:t>
            </a:r>
            <a:r>
              <a:rPr sz="1200" kern="0" spc="-40" dirty="0">
                <a:solidFill>
                  <a:srgbClr val="000000">
                    <a:alpha val="100000"/>
                  </a:srgbClr>
                </a:solidFill>
                <a:latin typeface="Times New Roman"/>
                <a:ea typeface="Times New Roman"/>
                <a:cs typeface="Times New Roman"/>
              </a:rPr>
              <a:t>n</a:t>
            </a:r>
            <a:r>
              <a:rPr sz="1200" kern="0" spc="-40" dirty="0">
                <a:solidFill>
                  <a:srgbClr val="000000">
                    <a:alpha val="100000"/>
                  </a:srgbClr>
                </a:solidFill>
                <a:latin typeface="KaiTi"/>
                <a:ea typeface="KaiTi"/>
                <a:cs typeface="KaiTi"/>
              </a:rPr>
              <a:t>）、物质质量（</a:t>
            </a:r>
            <a:r>
              <a:rPr sz="1200" kern="0" spc="-40" dirty="0">
                <a:solidFill>
                  <a:srgbClr val="000000">
                    <a:alpha val="100000"/>
                  </a:srgbClr>
                </a:solidFill>
                <a:latin typeface="Times New Roman"/>
                <a:ea typeface="Times New Roman"/>
                <a:cs typeface="Times New Roman"/>
              </a:rPr>
              <a:t>m</a:t>
            </a:r>
            <a:r>
              <a:rPr sz="1200" kern="0" spc="-40" dirty="0">
                <a:solidFill>
                  <a:srgbClr val="000000">
                    <a:alpha val="100000"/>
                  </a:srgbClr>
                </a:solidFill>
                <a:latin typeface="KaiTi"/>
                <a:ea typeface="KaiTi"/>
                <a:cs typeface="KaiTi"/>
              </a:rPr>
              <a:t>）和摩尔质量（</a:t>
            </a:r>
            <a:r>
              <a:rPr sz="1200" kern="0" spc="-40" dirty="0">
                <a:solidFill>
                  <a:srgbClr val="000000">
                    <a:alpha val="100000"/>
                  </a:srgbClr>
                </a:solidFill>
                <a:latin typeface="Times New Roman"/>
                <a:ea typeface="Times New Roman"/>
                <a:cs typeface="Times New Roman"/>
              </a:rPr>
              <a:t>M</a:t>
            </a:r>
            <a:r>
              <a:rPr sz="1200" kern="0" spc="-40" dirty="0">
                <a:solidFill>
                  <a:srgbClr val="000000">
                    <a:alpha val="100000"/>
                  </a:srgbClr>
                </a:solidFill>
                <a:latin typeface="KaiTi"/>
                <a:ea typeface="KaiTi"/>
                <a:cs typeface="KaiTi"/>
              </a:rPr>
              <a:t>）的关系</a:t>
            </a:r>
            <a:r>
              <a:rPr sz="1200" kern="0" spc="-80" dirty="0">
                <a:solidFill>
                  <a:srgbClr val="000000">
                    <a:alpha val="100000"/>
                  </a:srgbClr>
                </a:solidFill>
                <a:latin typeface="KaiTi"/>
                <a:ea typeface="KaiTi"/>
                <a:cs typeface="KaiTi"/>
              </a:rPr>
              <a:t>：（</a:t>
            </a:r>
            <a:r>
              <a:rPr sz="1200" kern="0" spc="-40" dirty="0">
                <a:solidFill>
                  <a:srgbClr val="000000">
                    <a:alpha val="100000"/>
                  </a:srgbClr>
                </a:solidFill>
                <a:latin typeface="KaiTi"/>
                <a:ea typeface="KaiTi"/>
                <a:cs typeface="KaiTi"/>
              </a:rPr>
              <a:t>适用</a:t>
            </a:r>
            <a:r>
              <a:rPr sz="1200" kern="0" spc="-50" dirty="0">
                <a:solidFill>
                  <a:srgbClr val="000000">
                    <a:alpha val="100000"/>
                  </a:srgbClr>
                </a:solidFill>
                <a:latin typeface="KaiTi"/>
                <a:ea typeface="KaiTi"/>
                <a:cs typeface="KaiTi"/>
              </a:rPr>
              <a:t>于所有物质）</a:t>
            </a:r>
            <a:endParaRPr sz="1200" dirty="0">
              <a:latin typeface="KaiTi"/>
              <a:ea typeface="KaiTi"/>
              <a:cs typeface="KaiTi"/>
            </a:endParaRPr>
          </a:p>
        </p:txBody>
      </p:sp>
      <p:sp>
        <p:nvSpPr>
          <p:cNvPr id="1300" name="textbox 1300"/>
          <p:cNvSpPr/>
          <p:nvPr/>
        </p:nvSpPr>
        <p:spPr>
          <a:xfrm>
            <a:off x="2342642" y="3662451"/>
            <a:ext cx="5375910" cy="189230"/>
          </a:xfrm>
          <a:prstGeom prst="rect">
            <a:avLst/>
          </a:prstGeom>
          <a:noFill/>
          <a:ln w="0" cap="flat">
            <a:noFill/>
            <a:prstDash val="solid"/>
            <a:miter lim="0"/>
          </a:ln>
        </p:spPr>
        <p:txBody>
          <a:bodyPr vert="horz" wrap="square" lIns="0" tIns="0" rIns="0" bIns="0"/>
          <a:lstStyle/>
          <a:p>
            <a:pPr algn="l" rtl="0" eaLnBrk="0">
              <a:lnSpc>
                <a:spcPct val="78440"/>
              </a:lnSpc>
              <a:tabLst/>
            </a:pPr>
            <a:endParaRPr sz="100" dirty="0">
              <a:latin typeface="Arial"/>
              <a:ea typeface="Arial"/>
              <a:cs typeface="Arial"/>
            </a:endParaRPr>
          </a:p>
          <a:p>
            <a:pPr marL="12700" algn="l" rtl="0" eaLnBrk="0">
              <a:lnSpc>
                <a:spcPct val="90000"/>
              </a:lnSpc>
              <a:tabLst/>
            </a:pPr>
            <a:r>
              <a:rPr sz="1200" kern="0" spc="-20" dirty="0">
                <a:solidFill>
                  <a:srgbClr val="000000">
                    <a:alpha val="100000"/>
                  </a:srgbClr>
                </a:solidFill>
                <a:latin typeface="Times New Roman"/>
                <a:ea typeface="Times New Roman"/>
                <a:cs typeface="Times New Roman"/>
              </a:rPr>
              <a:t>5.    </a:t>
            </a:r>
            <a:r>
              <a:rPr sz="1200" kern="0" spc="-20" dirty="0">
                <a:solidFill>
                  <a:srgbClr val="000000">
                    <a:alpha val="100000"/>
                  </a:srgbClr>
                </a:solidFill>
                <a:latin typeface="KaiTi"/>
                <a:ea typeface="KaiTi"/>
                <a:cs typeface="KaiTi"/>
              </a:rPr>
              <a:t>标准状况下，气体的物质的量、气体体积和气体摩尔体积的关系为</a:t>
            </a:r>
            <a:r>
              <a:rPr sz="1200" kern="0" spc="-150" dirty="0">
                <a:solidFill>
                  <a:srgbClr val="000000">
                    <a:alpha val="100000"/>
                  </a:srgbClr>
                </a:solidFill>
                <a:latin typeface="KaiTi"/>
                <a:ea typeface="KaiTi"/>
                <a:cs typeface="KaiTi"/>
              </a:rPr>
              <a:t>：（</a:t>
            </a:r>
            <a:r>
              <a:rPr sz="1200" kern="0" spc="-20" dirty="0">
                <a:solidFill>
                  <a:srgbClr val="000000">
                    <a:alpha val="100000"/>
                  </a:srgbClr>
                </a:solidFill>
                <a:latin typeface="KaiTi"/>
                <a:ea typeface="KaiTi"/>
                <a:cs typeface="KaiTi"/>
              </a:rPr>
              <a:t>气体）</a:t>
            </a:r>
            <a:endParaRPr sz="1200" dirty="0">
              <a:latin typeface="KaiTi"/>
              <a:ea typeface="KaiTi"/>
              <a:cs typeface="KaiTi"/>
            </a:endParaRPr>
          </a:p>
        </p:txBody>
      </p:sp>
      <p:sp>
        <p:nvSpPr>
          <p:cNvPr id="1302" name="textbox 1302"/>
          <p:cNvSpPr/>
          <p:nvPr/>
        </p:nvSpPr>
        <p:spPr>
          <a:xfrm>
            <a:off x="5232781" y="5312338"/>
            <a:ext cx="2191385" cy="406400"/>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algn="r" rtl="0" eaLnBrk="0">
              <a:lnSpc>
                <a:spcPts val="2282"/>
              </a:lnSpc>
              <a:tabLst/>
            </a:pPr>
            <a:r>
              <a:rPr sz="1500" kern="0" spc="10" dirty="0">
                <a:solidFill>
                  <a:srgbClr val="000000">
                    <a:alpha val="100000"/>
                  </a:srgbClr>
                </a:solidFill>
                <a:latin typeface="Times New Roman"/>
                <a:ea typeface="Times New Roman"/>
                <a:cs typeface="Times New Roman"/>
              </a:rPr>
              <a:t>=</a:t>
            </a:r>
            <a:r>
              <a:rPr sz="1500" kern="0" spc="60" dirty="0">
                <a:solidFill>
                  <a:srgbClr val="000000">
                    <a:alpha val="100000"/>
                  </a:srgbClr>
                </a:solidFill>
                <a:latin typeface="Times New Roman"/>
                <a:ea typeface="Times New Roman"/>
                <a:cs typeface="Times New Roman"/>
              </a:rPr>
              <a:t>  </a:t>
            </a:r>
            <a:r>
              <a:rPr sz="1700" kern="0" spc="10" baseline="32026" dirty="0">
                <a:solidFill>
                  <a:srgbClr val="000000">
                    <a:alpha val="100000"/>
                  </a:srgbClr>
                </a:solidFill>
                <a:latin typeface="KaiTi"/>
                <a:ea typeface="KaiTi"/>
                <a:cs typeface="KaiTi"/>
              </a:rPr>
              <a:t>饱</a:t>
            </a:r>
            <a:r>
              <a:rPr sz="1100" kern="0" spc="30" dirty="0">
                <a:solidFill>
                  <a:srgbClr val="000000">
                    <a:alpha val="100000"/>
                  </a:srgbClr>
                </a:solidFill>
                <a:latin typeface="KaiTi"/>
                <a:ea typeface="KaiTi"/>
                <a:cs typeface="KaiTi"/>
              </a:rPr>
              <a:t>          </a:t>
            </a:r>
            <a:r>
              <a:rPr sz="1100" kern="0" spc="20" dirty="0">
                <a:solidFill>
                  <a:srgbClr val="000000">
                    <a:alpha val="100000"/>
                  </a:srgbClr>
                </a:solidFill>
                <a:latin typeface="KaiTi"/>
                <a:ea typeface="KaiTi"/>
                <a:cs typeface="KaiTi"/>
              </a:rPr>
              <a:t>      </a:t>
            </a:r>
            <a:r>
              <a:rPr sz="1700" kern="0" spc="10" baseline="32026" dirty="0">
                <a:solidFill>
                  <a:srgbClr val="000000">
                    <a:alpha val="100000"/>
                  </a:srgbClr>
                </a:solidFill>
                <a:latin typeface="KaiTi"/>
                <a:ea typeface="KaiTi"/>
                <a:cs typeface="KaiTi"/>
              </a:rPr>
              <a:t>量</a:t>
            </a:r>
            <a:endParaRPr sz="1700" baseline="32026" dirty="0">
              <a:latin typeface="KaiTi"/>
              <a:ea typeface="KaiTi"/>
              <a:cs typeface="KaiTi"/>
            </a:endParaRPr>
          </a:p>
        </p:txBody>
      </p:sp>
      <p:sp>
        <p:nvSpPr>
          <p:cNvPr id="1304" name="textbox 1304"/>
          <p:cNvSpPr/>
          <p:nvPr/>
        </p:nvSpPr>
        <p:spPr>
          <a:xfrm>
            <a:off x="6160993" y="5542462"/>
            <a:ext cx="1042670" cy="172085"/>
          </a:xfrm>
          <a:prstGeom prst="rect">
            <a:avLst/>
          </a:prstGeom>
          <a:noFill/>
          <a:ln w="0" cap="flat">
            <a:noFill/>
            <a:prstDash val="solid"/>
            <a:miter lim="0"/>
          </a:ln>
        </p:spPr>
        <p:txBody>
          <a:bodyPr vert="horz" wrap="square" lIns="0" tIns="0" rIns="0" bIns="0"/>
          <a:lstStyle/>
          <a:p>
            <a:pPr algn="l" rtl="0" eaLnBrk="0">
              <a:lnSpc>
                <a:spcPct val="86434"/>
              </a:lnSpc>
              <a:tabLst/>
            </a:pPr>
            <a:endParaRPr sz="100" dirty="0">
              <a:latin typeface="Arial"/>
              <a:ea typeface="Arial"/>
              <a:cs typeface="Arial"/>
            </a:endParaRPr>
          </a:p>
          <a:p>
            <a:pPr marL="12700" algn="l" rtl="0" eaLnBrk="0">
              <a:lnSpc>
                <a:spcPct val="87000"/>
              </a:lnSpc>
              <a:tabLst/>
            </a:pPr>
            <a:r>
              <a:rPr sz="1100" kern="0" spc="40" dirty="0">
                <a:solidFill>
                  <a:srgbClr val="000000">
                    <a:alpha val="100000"/>
                  </a:srgbClr>
                </a:solidFill>
                <a:latin typeface="KaiTi"/>
                <a:ea typeface="KaiTi"/>
                <a:cs typeface="KaiTi"/>
              </a:rPr>
              <a:t>饱和溶液的质量</a:t>
            </a:r>
            <a:endParaRPr sz="1100" dirty="0">
              <a:latin typeface="KaiTi"/>
              <a:ea typeface="KaiTi"/>
              <a:cs typeface="KaiTi"/>
            </a:endParaRPr>
          </a:p>
        </p:txBody>
      </p:sp>
      <p:sp>
        <p:nvSpPr>
          <p:cNvPr id="1306" name="textbox 1306"/>
          <p:cNvSpPr/>
          <p:nvPr/>
        </p:nvSpPr>
        <p:spPr>
          <a:xfrm>
            <a:off x="6101391" y="5312338"/>
            <a:ext cx="1191895" cy="172085"/>
          </a:xfrm>
          <a:prstGeom prst="rect">
            <a:avLst/>
          </a:prstGeom>
          <a:noFill/>
          <a:ln w="0" cap="flat">
            <a:noFill/>
            <a:prstDash val="solid"/>
            <a:miter lim="0"/>
          </a:ln>
        </p:spPr>
        <p:txBody>
          <a:bodyPr vert="horz" wrap="square" lIns="0" tIns="0" rIns="0" bIns="0"/>
          <a:lstStyle/>
          <a:p>
            <a:pPr algn="l" rtl="0" eaLnBrk="0">
              <a:lnSpc>
                <a:spcPct val="86434"/>
              </a:lnSpc>
              <a:tabLst/>
            </a:pPr>
            <a:endParaRPr sz="100" dirty="0">
              <a:latin typeface="Arial"/>
              <a:ea typeface="Arial"/>
              <a:cs typeface="Arial"/>
            </a:endParaRPr>
          </a:p>
          <a:p>
            <a:pPr marL="12700" algn="l" rtl="0" eaLnBrk="0">
              <a:lnSpc>
                <a:spcPct val="87000"/>
              </a:lnSpc>
              <a:tabLst/>
            </a:pPr>
            <a:r>
              <a:rPr sz="1100" kern="0" spc="40" dirty="0">
                <a:solidFill>
                  <a:srgbClr val="000000">
                    <a:alpha val="100000"/>
                  </a:srgbClr>
                </a:solidFill>
                <a:latin typeface="KaiTi"/>
                <a:ea typeface="KaiTi"/>
                <a:cs typeface="KaiTi"/>
              </a:rPr>
              <a:t>和溶液里溶质的质</a:t>
            </a:r>
            <a:endParaRPr sz="1100" dirty="0">
              <a:latin typeface="KaiTi"/>
              <a:ea typeface="KaiTi"/>
              <a:cs typeface="KaiTi"/>
            </a:endParaRPr>
          </a:p>
        </p:txBody>
      </p:sp>
      <p:pic>
        <p:nvPicPr>
          <p:cNvPr id="1308" name="picture 1308"/>
          <p:cNvPicPr>
            <a:picLocks noChangeAspect="1"/>
          </p:cNvPicPr>
          <p:nvPr/>
        </p:nvPicPr>
        <p:blipFill>
          <a:blip r:embed="rId3"/>
          <a:stretch>
            <a:fillRect/>
          </a:stretch>
        </p:blipFill>
        <p:spPr>
          <a:xfrm rot="21600000">
            <a:off x="5245481" y="5355177"/>
            <a:ext cx="443518" cy="350519"/>
          </a:xfrm>
          <a:prstGeom prst="rect">
            <a:avLst/>
          </a:prstGeom>
        </p:spPr>
      </p:pic>
      <p:pic>
        <p:nvPicPr>
          <p:cNvPr id="1310" name="picture 1310"/>
          <p:cNvPicPr>
            <a:picLocks noChangeAspect="1"/>
          </p:cNvPicPr>
          <p:nvPr/>
        </p:nvPicPr>
        <p:blipFill>
          <a:blip r:embed="rId4"/>
          <a:stretch>
            <a:fillRect/>
          </a:stretch>
        </p:blipFill>
        <p:spPr>
          <a:xfrm rot="21600000">
            <a:off x="4621911" y="3947542"/>
            <a:ext cx="1447800" cy="431291"/>
          </a:xfrm>
          <a:prstGeom prst="rect">
            <a:avLst/>
          </a:prstGeom>
        </p:spPr>
      </p:pic>
      <p:sp>
        <p:nvSpPr>
          <p:cNvPr id="1312" name="textbox 1312"/>
          <p:cNvSpPr/>
          <p:nvPr/>
        </p:nvSpPr>
        <p:spPr>
          <a:xfrm>
            <a:off x="3124549" y="5312338"/>
            <a:ext cx="1479550" cy="401955"/>
          </a:xfrm>
          <a:prstGeom prst="rect">
            <a:avLst/>
          </a:prstGeom>
          <a:noFill/>
          <a:ln w="0" cap="flat">
            <a:noFill/>
            <a:prstDash val="solid"/>
            <a:miter lim="0"/>
          </a:ln>
        </p:spPr>
        <p:txBody>
          <a:bodyPr vert="horz" wrap="square" lIns="0" tIns="0" rIns="0" bIns="0"/>
          <a:lstStyle/>
          <a:p>
            <a:pPr algn="l" rtl="0" eaLnBrk="0">
              <a:lnSpc>
                <a:spcPct val="86434"/>
              </a:lnSpc>
              <a:tabLst/>
            </a:pPr>
            <a:endParaRPr sz="100" dirty="0">
              <a:latin typeface="Arial"/>
              <a:ea typeface="Arial"/>
              <a:cs typeface="Arial"/>
            </a:endParaRPr>
          </a:p>
          <a:p>
            <a:pPr marL="12700" algn="l" rtl="0" eaLnBrk="0">
              <a:lnSpc>
                <a:spcPct val="87000"/>
              </a:lnSpc>
              <a:tabLst/>
            </a:pPr>
            <a:r>
              <a:rPr sz="1100" u="sng" kern="0" spc="40" dirty="0">
                <a:solidFill>
                  <a:srgbClr val="000000">
                    <a:alpha val="100000"/>
                  </a:srgbClr>
                </a:solidFill>
                <a:latin typeface="KaiTi"/>
                <a:ea typeface="KaiTi"/>
                <a:cs typeface="KaiTi"/>
              </a:rPr>
              <a:t>饱和溶液里溶质的质量</a:t>
            </a:r>
            <a:endParaRPr sz="1100" dirty="0">
              <a:latin typeface="KaiTi"/>
              <a:ea typeface="KaiTi"/>
              <a:cs typeface="KaiTi"/>
            </a:endParaRPr>
          </a:p>
          <a:p>
            <a:pPr algn="l" rtl="0" eaLnBrk="0">
              <a:lnSpc>
                <a:spcPct val="110000"/>
              </a:lnSpc>
              <a:tabLst/>
            </a:pPr>
            <a:endParaRPr sz="500" dirty="0">
              <a:latin typeface="Arial"/>
              <a:ea typeface="Arial"/>
              <a:cs typeface="Arial"/>
            </a:endParaRPr>
          </a:p>
          <a:p>
            <a:pPr marL="12700" algn="l" rtl="0" eaLnBrk="0">
              <a:lnSpc>
                <a:spcPct val="87000"/>
              </a:lnSpc>
              <a:spcBef>
                <a:spcPts val="4"/>
              </a:spcBef>
              <a:tabLst/>
            </a:pPr>
            <a:r>
              <a:rPr sz="1100" kern="0" spc="40" dirty="0">
                <a:solidFill>
                  <a:srgbClr val="000000">
                    <a:alpha val="100000"/>
                  </a:srgbClr>
                </a:solidFill>
                <a:latin typeface="KaiTi"/>
                <a:ea typeface="KaiTi"/>
                <a:cs typeface="KaiTi"/>
              </a:rPr>
              <a:t>饱和溶液里溶剂的质量</a:t>
            </a:r>
            <a:endParaRPr sz="1100" dirty="0">
              <a:latin typeface="KaiTi"/>
              <a:ea typeface="KaiTi"/>
              <a:cs typeface="KaiTi"/>
            </a:endParaRPr>
          </a:p>
        </p:txBody>
      </p:sp>
      <p:sp>
        <p:nvSpPr>
          <p:cNvPr id="1314" name="rect 1314"/>
          <p:cNvSpPr/>
          <p:nvPr/>
        </p:nvSpPr>
        <p:spPr>
          <a:xfrm>
            <a:off x="2348027" y="8796275"/>
            <a:ext cx="1829054" cy="176783"/>
          </a:xfrm>
          <a:prstGeom prst="rect">
            <a:avLst/>
          </a:prstGeom>
          <a:solidFill>
            <a:srgbClr val="D9D9D9">
              <a:alpha val="100000"/>
            </a:srgbClr>
          </a:solidFill>
          <a:ln w="0" cap="flat">
            <a:noFill/>
            <a:prstDash val="solid"/>
            <a:miter lim="0"/>
          </a:ln>
        </p:spPr>
        <p:txBody>
          <a:bodyPr rtlCol="0"/>
          <a:lstStyle/>
          <a:p>
            <a:pPr algn="ctr"/>
            <a:endParaRPr lang="zh-CN" altLang="en-US"/>
          </a:p>
        </p:txBody>
      </p:sp>
      <p:sp>
        <p:nvSpPr>
          <p:cNvPr id="1316" name="textbox 1316"/>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pic>
        <p:nvPicPr>
          <p:cNvPr id="1318" name="picture 1318"/>
          <p:cNvPicPr>
            <a:picLocks noChangeAspect="1"/>
          </p:cNvPicPr>
          <p:nvPr/>
        </p:nvPicPr>
        <p:blipFill>
          <a:blip r:embed="rId5"/>
          <a:stretch>
            <a:fillRect/>
          </a:stretch>
        </p:blipFill>
        <p:spPr>
          <a:xfrm rot="21600000">
            <a:off x="5060061" y="4759452"/>
            <a:ext cx="571500" cy="431038"/>
          </a:xfrm>
          <a:prstGeom prst="rect">
            <a:avLst/>
          </a:prstGeom>
        </p:spPr>
      </p:pic>
      <p:pic>
        <p:nvPicPr>
          <p:cNvPr id="1320" name="picture 1320"/>
          <p:cNvPicPr>
            <a:picLocks noChangeAspect="1"/>
          </p:cNvPicPr>
          <p:nvPr/>
        </p:nvPicPr>
        <p:blipFill>
          <a:blip r:embed="rId6"/>
          <a:stretch>
            <a:fillRect/>
          </a:stretch>
        </p:blipFill>
        <p:spPr>
          <a:xfrm rot="21600000">
            <a:off x="5098415" y="3136405"/>
            <a:ext cx="487045" cy="431279"/>
          </a:xfrm>
          <a:prstGeom prst="rect">
            <a:avLst/>
          </a:prstGeom>
        </p:spPr>
      </p:pic>
      <p:pic>
        <p:nvPicPr>
          <p:cNvPr id="1322" name="picture 1322"/>
          <p:cNvPicPr>
            <a:picLocks noChangeAspect="1"/>
          </p:cNvPicPr>
          <p:nvPr/>
        </p:nvPicPr>
        <p:blipFill>
          <a:blip r:embed="rId7"/>
          <a:stretch>
            <a:fillRect/>
          </a:stretch>
        </p:blipFill>
        <p:spPr>
          <a:xfrm rot="21600000">
            <a:off x="5104765" y="2325624"/>
            <a:ext cx="482600" cy="430910"/>
          </a:xfrm>
          <a:prstGeom prst="rect">
            <a:avLst/>
          </a:prstGeom>
        </p:spPr>
      </p:pic>
      <p:sp>
        <p:nvSpPr>
          <p:cNvPr id="1324" name="path 1324"/>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1326" name="textbox 1326"/>
          <p:cNvSpPr/>
          <p:nvPr/>
        </p:nvSpPr>
        <p:spPr>
          <a:xfrm>
            <a:off x="2615048" y="5546693"/>
            <a:ext cx="267970" cy="172085"/>
          </a:xfrm>
          <a:prstGeom prst="rect">
            <a:avLst/>
          </a:prstGeom>
          <a:noFill/>
          <a:ln w="0" cap="flat">
            <a:noFill/>
            <a:prstDash val="solid"/>
            <a:miter lim="0"/>
          </a:ln>
        </p:spPr>
        <p:txBody>
          <a:bodyPr vert="horz" wrap="square" lIns="0" tIns="0" rIns="0" bIns="0"/>
          <a:lstStyle/>
          <a:p>
            <a:pPr algn="l" rtl="0" eaLnBrk="0">
              <a:lnSpc>
                <a:spcPct val="86431"/>
              </a:lnSpc>
              <a:tabLst/>
            </a:pPr>
            <a:endParaRPr sz="100" dirty="0">
              <a:latin typeface="Arial"/>
              <a:ea typeface="Arial"/>
              <a:cs typeface="Arial"/>
            </a:endParaRPr>
          </a:p>
          <a:p>
            <a:pPr marL="12700" algn="l" rtl="0" eaLnBrk="0">
              <a:lnSpc>
                <a:spcPct val="87000"/>
              </a:lnSpc>
              <a:tabLst/>
            </a:pPr>
            <a:r>
              <a:rPr sz="1100" kern="0" spc="20" dirty="0">
                <a:solidFill>
                  <a:srgbClr val="000000">
                    <a:alpha val="100000"/>
                  </a:srgbClr>
                </a:solidFill>
                <a:latin typeface="Cambria Math"/>
                <a:ea typeface="Cambria Math"/>
                <a:cs typeface="Cambria Math"/>
              </a:rPr>
              <a:t>100</a:t>
            </a:r>
            <a:endParaRPr sz="1100" dirty="0">
              <a:latin typeface="Cambria Math"/>
              <a:ea typeface="Cambria Math"/>
              <a:cs typeface="Cambria Math"/>
            </a:endParaRPr>
          </a:p>
        </p:txBody>
      </p:sp>
      <p:sp>
        <p:nvSpPr>
          <p:cNvPr id="1328" name="textbox 1328"/>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20" dirty="0">
                <a:solidFill>
                  <a:srgbClr val="000000">
                    <a:alpha val="100000"/>
                  </a:srgbClr>
                </a:solidFill>
                <a:latin typeface="Times New Roman"/>
                <a:ea typeface="Times New Roman"/>
                <a:cs typeface="Times New Roman"/>
              </a:rPr>
              <a:t>-</a:t>
            </a:r>
            <a:r>
              <a:rPr sz="900" kern="0" spc="3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46</a:t>
            </a:r>
            <a:r>
              <a:rPr sz="900" kern="0" spc="4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
        <p:nvSpPr>
          <p:cNvPr id="1330" name="textbox 1330"/>
          <p:cNvSpPr/>
          <p:nvPr/>
        </p:nvSpPr>
        <p:spPr>
          <a:xfrm>
            <a:off x="2904328" y="5417944"/>
            <a:ext cx="136525" cy="210184"/>
          </a:xfrm>
          <a:prstGeom prst="rect">
            <a:avLst/>
          </a:prstGeom>
          <a:noFill/>
          <a:ln w="0" cap="flat">
            <a:noFill/>
            <a:prstDash val="solid"/>
            <a:miter lim="0"/>
          </a:ln>
        </p:spPr>
        <p:txBody>
          <a:bodyPr vert="horz" wrap="square" lIns="0" tIns="0" rIns="0" bIns="0"/>
          <a:lstStyle/>
          <a:p>
            <a:pPr algn="l" rtl="0" eaLnBrk="0">
              <a:lnSpc>
                <a:spcPct val="77425"/>
              </a:lnSpc>
              <a:tabLst/>
            </a:pPr>
            <a:endParaRPr sz="100" dirty="0">
              <a:latin typeface="Arial"/>
              <a:ea typeface="Arial"/>
              <a:cs typeface="Arial"/>
            </a:endParaRPr>
          </a:p>
          <a:p>
            <a:pPr marL="12700" algn="l" rtl="0" eaLnBrk="0">
              <a:lnSpc>
                <a:spcPct val="81000"/>
              </a:lnSpc>
              <a:tabLst/>
            </a:pPr>
            <a:r>
              <a:rPr sz="1500" kern="0" spc="10" dirty="0">
                <a:solidFill>
                  <a:srgbClr val="000000">
                    <a:alpha val="100000"/>
                  </a:srgbClr>
                </a:solidFill>
                <a:latin typeface="Times New Roman"/>
                <a:ea typeface="Times New Roman"/>
                <a:cs typeface="Times New Roman"/>
              </a:rPr>
              <a:t>=</a:t>
            </a:r>
            <a:endParaRPr sz="1500" dirty="0">
              <a:latin typeface="Times New Roman"/>
              <a:ea typeface="Times New Roman"/>
              <a:cs typeface="Times New Roman"/>
            </a:endParaRPr>
          </a:p>
        </p:txBody>
      </p:sp>
      <p:sp>
        <p:nvSpPr>
          <p:cNvPr id="1332" name="textbox 1332"/>
          <p:cNvSpPr/>
          <p:nvPr/>
        </p:nvSpPr>
        <p:spPr>
          <a:xfrm>
            <a:off x="2340965" y="5452796"/>
            <a:ext cx="134620" cy="164465"/>
          </a:xfrm>
          <a:prstGeom prst="rect">
            <a:avLst/>
          </a:prstGeom>
          <a:noFill/>
          <a:ln w="0" cap="flat">
            <a:noFill/>
            <a:prstDash val="solid"/>
            <a:miter lim="0"/>
          </a:ln>
        </p:spPr>
        <p:txBody>
          <a:bodyPr vert="horz" wrap="square" lIns="0" tIns="0" rIns="0" bIns="0"/>
          <a:lstStyle/>
          <a:p>
            <a:pPr algn="l" rtl="0" eaLnBrk="0">
              <a:lnSpc>
                <a:spcPct val="80429"/>
              </a:lnSpc>
              <a:tabLst/>
            </a:pPr>
            <a:endParaRPr sz="100" dirty="0">
              <a:latin typeface="Arial"/>
              <a:ea typeface="Arial"/>
              <a:cs typeface="Arial"/>
            </a:endParaRPr>
          </a:p>
          <a:p>
            <a:pPr marL="12700" algn="l" rtl="0" eaLnBrk="0">
              <a:lnSpc>
                <a:spcPct val="76000"/>
              </a:lnSpc>
              <a:tabLst/>
            </a:pPr>
            <a:r>
              <a:rPr sz="1200" kern="0" spc="-20" dirty="0">
                <a:solidFill>
                  <a:srgbClr val="000000">
                    <a:alpha val="100000"/>
                  </a:srgbClr>
                </a:solidFill>
                <a:latin typeface="Times New Roman"/>
                <a:ea typeface="Times New Roman"/>
                <a:cs typeface="Times New Roman"/>
              </a:rPr>
              <a:t>7.</a:t>
            </a:r>
            <a:endParaRPr sz="1200" dirty="0">
              <a:latin typeface="Times New Roman"/>
              <a:ea typeface="Times New Roman"/>
              <a:cs typeface="Times New Roman"/>
            </a:endParaRPr>
          </a:p>
        </p:txBody>
      </p:sp>
      <p:sp>
        <p:nvSpPr>
          <p:cNvPr id="1334" name="textbox 1334"/>
          <p:cNvSpPr/>
          <p:nvPr/>
        </p:nvSpPr>
        <p:spPr>
          <a:xfrm>
            <a:off x="2688773" y="5342477"/>
            <a:ext cx="103504" cy="141605"/>
          </a:xfrm>
          <a:prstGeom prst="rect">
            <a:avLst/>
          </a:prstGeom>
          <a:noFill/>
          <a:ln w="0" cap="flat">
            <a:noFill/>
            <a:prstDash val="solid"/>
            <a:miter lim="0"/>
          </a:ln>
        </p:spPr>
        <p:txBody>
          <a:bodyPr vert="horz" wrap="square" lIns="0" tIns="0" rIns="0" bIns="0"/>
          <a:lstStyle/>
          <a:p>
            <a:pPr algn="l" rtl="0" eaLnBrk="0">
              <a:lnSpc>
                <a:spcPct val="85006"/>
              </a:lnSpc>
              <a:tabLst/>
            </a:pPr>
            <a:endParaRPr sz="100" dirty="0">
              <a:latin typeface="Arial"/>
              <a:ea typeface="Arial"/>
              <a:cs typeface="Arial"/>
            </a:endParaRPr>
          </a:p>
          <a:p>
            <a:pPr marL="12700" algn="l" rtl="0" eaLnBrk="0">
              <a:lnSpc>
                <a:spcPct val="69000"/>
              </a:lnSpc>
              <a:tabLst/>
            </a:pPr>
            <a:r>
              <a:rPr sz="1100" kern="0" spc="50" dirty="0">
                <a:solidFill>
                  <a:srgbClr val="000000">
                    <a:alpha val="100000"/>
                  </a:srgbClr>
                </a:solidFill>
                <a:latin typeface="Cambria Math"/>
                <a:ea typeface="Cambria Math"/>
                <a:cs typeface="Cambria Math"/>
              </a:rPr>
              <a:t>S</a:t>
            </a:r>
            <a:endParaRPr sz="1100" dirty="0">
              <a:latin typeface="Cambria Math"/>
              <a:ea typeface="Cambria Math"/>
              <a:cs typeface="Cambria Math"/>
            </a:endParaRPr>
          </a:p>
        </p:txBody>
      </p:sp>
      <p:sp>
        <p:nvSpPr>
          <p:cNvPr id="1336" name="path 1336"/>
          <p:cNvSpPr/>
          <p:nvPr/>
        </p:nvSpPr>
        <p:spPr>
          <a:xfrm>
            <a:off x="2614727" y="5507101"/>
            <a:ext cx="252983" cy="13715"/>
          </a:xfrm>
          <a:custGeom>
            <a:avLst/>
            <a:gdLst/>
            <a:ahLst/>
            <a:cxnLst/>
            <a:rect l="0" t="0" r="0" b="0"/>
            <a:pathLst>
              <a:path w="398" h="21">
                <a:moveTo>
                  <a:pt x="0" y="21"/>
                </a:moveTo>
                <a:lnTo>
                  <a:pt x="398" y="21"/>
                </a:lnTo>
                <a:lnTo>
                  <a:pt x="398" y="0"/>
                </a:lnTo>
                <a:lnTo>
                  <a:pt x="0" y="0"/>
                </a:lnTo>
                <a:lnTo>
                  <a:pt x="0" y="21"/>
                </a:lnTo>
                <a:close/>
              </a:path>
            </a:pathLst>
          </a:custGeom>
          <a:solidFill>
            <a:srgbClr val="000000">
              <a:alpha val="100000"/>
            </a:srgbClr>
          </a:solidFill>
          <a:ln w="0" cap="flat">
            <a:noFill/>
            <a:prstDash val="solid"/>
            <a:miter lim="0"/>
          </a:ln>
        </p:spPr>
        <p:txBody>
          <a:bodyPr rtlCol="0"/>
          <a:lstStyle/>
          <a:p>
            <a:pPr algn="ctr"/>
            <a:endParaRPr lang="zh-CN" altLang="en-US"/>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38" name="table 1338"/>
          <p:cNvGraphicFramePr>
            <a:graphicFrameLocks noGrp="1"/>
          </p:cNvGraphicFramePr>
          <p:nvPr/>
        </p:nvGraphicFramePr>
        <p:xfrm>
          <a:off x="2348027" y="1310894"/>
          <a:ext cx="5999479" cy="7879715"/>
        </p:xfrm>
        <a:graphic>
          <a:graphicData uri="http://schemas.openxmlformats.org/drawingml/2006/table">
            <a:tbl>
              <a:tblPr/>
              <a:tblGrid>
                <a:gridCol w="808990"/>
                <a:gridCol w="1975485"/>
                <a:gridCol w="3215005"/>
              </a:tblGrid>
              <a:tr h="207009">
                <a:tc>
                  <a:txBody>
                    <a:bodyPr/>
                    <a:lstStyle/>
                    <a:p>
                      <a:pPr algn="l" rtl="0" eaLnBrk="0">
                        <a:lnSpc>
                          <a:spcPct val="186000"/>
                        </a:lnSpc>
                        <a:tabLst/>
                      </a:pPr>
                      <a:endParaRPr sz="100" dirty="0">
                        <a:latin typeface="Arial"/>
                        <a:ea typeface="Arial"/>
                        <a:cs typeface="Arial"/>
                      </a:endParaRPr>
                    </a:p>
                    <a:p>
                      <a:pPr marL="275590" algn="l" rtl="0" eaLnBrk="0">
                        <a:lnSpc>
                          <a:spcPct val="84000"/>
                        </a:lnSpc>
                        <a:spcBef>
                          <a:spcPts val="1"/>
                        </a:spcBef>
                        <a:tabLst/>
                      </a:pPr>
                      <a:r>
                        <a:rPr sz="1200" b="1" kern="0" spc="-60" dirty="0">
                          <a:solidFill>
                            <a:srgbClr val="000000">
                              <a:alpha val="100000"/>
                            </a:srgbClr>
                          </a:solidFill>
                          <a:latin typeface="KaiTi"/>
                          <a:ea typeface="KaiTi"/>
                          <a:cs typeface="KaiTi"/>
                        </a:rPr>
                        <a:t>气体</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94000"/>
                        </a:lnSpc>
                        <a:tabLst/>
                      </a:pPr>
                      <a:endParaRPr sz="100" dirty="0">
                        <a:latin typeface="Arial"/>
                        <a:ea typeface="Arial"/>
                        <a:cs typeface="Arial"/>
                      </a:endParaRPr>
                    </a:p>
                    <a:p>
                      <a:pPr marL="841375" algn="l" rtl="0" eaLnBrk="0">
                        <a:lnSpc>
                          <a:spcPct val="84000"/>
                        </a:lnSpc>
                        <a:tabLst/>
                      </a:pPr>
                      <a:r>
                        <a:rPr sz="1200" b="1" kern="0" spc="-30" dirty="0">
                          <a:solidFill>
                            <a:srgbClr val="000000">
                              <a:alpha val="100000"/>
                            </a:srgbClr>
                          </a:solidFill>
                          <a:latin typeface="KaiTi"/>
                          <a:ea typeface="KaiTi"/>
                          <a:cs typeface="KaiTi"/>
                        </a:rPr>
                        <a:t>性质</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94000"/>
                        </a:lnSpc>
                        <a:tabLst/>
                      </a:pPr>
                      <a:endParaRPr sz="100" dirty="0">
                        <a:latin typeface="Arial"/>
                        <a:ea typeface="Arial"/>
                        <a:cs typeface="Arial"/>
                      </a:endParaRPr>
                    </a:p>
                    <a:p>
                      <a:pPr marL="1232535" algn="l" rtl="0" eaLnBrk="0">
                        <a:lnSpc>
                          <a:spcPct val="84000"/>
                        </a:lnSpc>
                        <a:tabLst/>
                      </a:pPr>
                      <a:r>
                        <a:rPr sz="1200" b="1" kern="0" spc="-30" dirty="0">
                          <a:solidFill>
                            <a:srgbClr val="000000">
                              <a:alpha val="100000"/>
                            </a:srgbClr>
                          </a:solidFill>
                          <a:latin typeface="KaiTi"/>
                          <a:ea typeface="KaiTi"/>
                          <a:cs typeface="KaiTi"/>
                        </a:rPr>
                        <a:t>实验室制法</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697865">
                <a:tc>
                  <a:txBody>
                    <a:bodyPr/>
                    <a:lstStyle/>
                    <a:p>
                      <a:pPr algn="l" rtl="0" eaLnBrk="0">
                        <a:lnSpc>
                          <a:spcPct val="121000"/>
                        </a:lnSpc>
                        <a:tabLst/>
                      </a:pPr>
                      <a:endParaRPr sz="1000" dirty="0">
                        <a:latin typeface="Arial"/>
                        <a:ea typeface="Arial"/>
                        <a:cs typeface="Arial"/>
                      </a:endParaRPr>
                    </a:p>
                    <a:p>
                      <a:pPr algn="l" rtl="0" eaLnBrk="0">
                        <a:lnSpc>
                          <a:spcPct val="6882"/>
                        </a:lnSpc>
                        <a:tabLst/>
                      </a:pPr>
                      <a:endParaRPr sz="100" dirty="0">
                        <a:latin typeface="Arial"/>
                        <a:ea typeface="Arial"/>
                        <a:cs typeface="Arial"/>
                      </a:endParaRPr>
                    </a:p>
                    <a:p>
                      <a:pPr marL="264795" algn="l" rtl="0" eaLnBrk="0">
                        <a:lnSpc>
                          <a:spcPct val="83000"/>
                        </a:lnSpc>
                        <a:tabLst/>
                      </a:pPr>
                      <a:r>
                        <a:rPr sz="1200" b="1" kern="0" spc="-40" dirty="0">
                          <a:solidFill>
                            <a:srgbClr val="000000">
                              <a:alpha val="100000"/>
                            </a:srgbClr>
                          </a:solidFill>
                          <a:latin typeface="KaiTi"/>
                          <a:ea typeface="KaiTi"/>
                          <a:cs typeface="KaiTi"/>
                        </a:rPr>
                        <a:t>氢气</a:t>
                      </a:r>
                      <a:endParaRPr sz="1200" dirty="0">
                        <a:latin typeface="KaiTi"/>
                        <a:ea typeface="KaiTi"/>
                        <a:cs typeface="KaiTi"/>
                      </a:endParaRPr>
                    </a:p>
                    <a:p>
                      <a:pPr marL="324485" algn="l" rtl="0" eaLnBrk="0">
                        <a:lnSpc>
                          <a:spcPts val="1516"/>
                        </a:lnSpc>
                        <a:tabLst/>
                      </a:pPr>
                      <a:r>
                        <a:rPr sz="1200" b="1" kern="0" spc="-20" dirty="0">
                          <a:solidFill>
                            <a:srgbClr val="000000">
                              <a:alpha val="100000"/>
                            </a:srgbClr>
                          </a:solidFill>
                          <a:latin typeface="Times New Roman"/>
                          <a:ea typeface="Times New Roman"/>
                          <a:cs typeface="Times New Roman"/>
                        </a:rPr>
                        <a:t>H</a:t>
                      </a:r>
                      <a:r>
                        <a:rPr sz="800" b="1" kern="0" spc="-20" dirty="0">
                          <a:solidFill>
                            <a:srgbClr val="000000">
                              <a:alpha val="100000"/>
                            </a:srgbClr>
                          </a:solidFill>
                          <a:latin typeface="Times New Roman"/>
                          <a:ea typeface="Times New Roman"/>
                          <a:cs typeface="Times New Roman"/>
                        </a:rPr>
                        <a:t>2</a:t>
                      </a:r>
                      <a:endParaRPr sz="8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4000"/>
                        </a:lnSpc>
                        <a:tabLst/>
                      </a:pPr>
                      <a:endParaRPr sz="1000" dirty="0">
                        <a:latin typeface="Arial"/>
                        <a:ea typeface="Arial"/>
                        <a:cs typeface="Arial"/>
                      </a:endParaRPr>
                    </a:p>
                    <a:p>
                      <a:pPr marL="383540" algn="l" rtl="0" eaLnBrk="0">
                        <a:lnSpc>
                          <a:spcPct val="87000"/>
                        </a:lnSpc>
                        <a:spcBef>
                          <a:spcPts val="2"/>
                        </a:spcBef>
                        <a:tabLst/>
                      </a:pPr>
                      <a:r>
                        <a:rPr sz="1200" kern="0" spc="-10" dirty="0">
                          <a:solidFill>
                            <a:srgbClr val="000000">
                              <a:alpha val="100000"/>
                            </a:srgbClr>
                          </a:solidFill>
                          <a:latin typeface="KaiTi"/>
                          <a:ea typeface="KaiTi"/>
                          <a:cs typeface="KaiTi"/>
                        </a:rPr>
                        <a:t>无色、无味、无毒</a:t>
                      </a:r>
                      <a:endParaRPr sz="1200" dirty="0">
                        <a:latin typeface="KaiTi"/>
                        <a:ea typeface="KaiTi"/>
                        <a:cs typeface="KaiTi"/>
                      </a:endParaRPr>
                    </a:p>
                    <a:p>
                      <a:pPr marL="160655" algn="l" rtl="0" eaLnBrk="0">
                        <a:lnSpc>
                          <a:spcPct val="85000"/>
                        </a:lnSpc>
                        <a:spcBef>
                          <a:spcPts val="308"/>
                        </a:spcBef>
                        <a:tabLst/>
                      </a:pPr>
                      <a:r>
                        <a:rPr sz="1200" kern="0" spc="-10" dirty="0">
                          <a:solidFill>
                            <a:srgbClr val="000000">
                              <a:alpha val="100000"/>
                            </a:srgbClr>
                          </a:solidFill>
                          <a:latin typeface="KaiTi"/>
                          <a:ea typeface="KaiTi"/>
                          <a:cs typeface="KaiTi"/>
                        </a:rPr>
                        <a:t>密度比空气小，难溶于水</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tabLst/>
                      </a:pPr>
                      <a:endParaRPr sz="500" dirty="0">
                        <a:latin typeface="Arial"/>
                        <a:ea typeface="Arial"/>
                        <a:cs typeface="Arial"/>
                      </a:endParaRPr>
                    </a:p>
                    <a:p>
                      <a:pPr marL="66675" algn="l" rtl="0" eaLnBrk="0">
                        <a:lnSpc>
                          <a:spcPct val="83000"/>
                        </a:lnSpc>
                        <a:spcBef>
                          <a:spcPts val="4"/>
                        </a:spcBef>
                        <a:tabLst/>
                      </a:pPr>
                      <a:r>
                        <a:rPr sz="1700" kern="0" spc="-260" dirty="0">
                          <a:solidFill>
                            <a:srgbClr val="9D0B0B">
                              <a:alpha val="100000"/>
                            </a:srgbClr>
                          </a:solidFill>
                          <a:latin typeface="Arial"/>
                          <a:ea typeface="Arial"/>
                          <a:cs typeface="Arial"/>
                        </a:rPr>
                        <a:t>zn+H,</a:t>
                      </a:r>
                      <a:r>
                        <a:rPr sz="1700" kern="0" spc="-280" dirty="0">
                          <a:solidFill>
                            <a:srgbClr val="9D0B0B">
                              <a:alpha val="100000"/>
                            </a:srgbClr>
                          </a:solidFill>
                          <a:latin typeface="Arial"/>
                          <a:ea typeface="Arial"/>
                          <a:cs typeface="Arial"/>
                        </a:rPr>
                        <a:t> </a:t>
                      </a:r>
                      <a:r>
                        <a:rPr sz="1700" kern="0" spc="-260" dirty="0">
                          <a:solidFill>
                            <a:srgbClr val="9D0B0B">
                              <a:alpha val="100000"/>
                            </a:srgbClr>
                          </a:solidFill>
                          <a:latin typeface="Arial"/>
                          <a:ea typeface="Arial"/>
                          <a:cs typeface="Arial"/>
                        </a:rPr>
                        <a:t>SO3=zn</a:t>
                      </a:r>
                      <a:r>
                        <a:rPr sz="1700" kern="0" spc="-280" dirty="0">
                          <a:solidFill>
                            <a:srgbClr val="9D0B0B">
                              <a:alpha val="100000"/>
                            </a:srgbClr>
                          </a:solidFill>
                          <a:latin typeface="Arial"/>
                          <a:ea typeface="Arial"/>
                          <a:cs typeface="Arial"/>
                        </a:rPr>
                        <a:t> </a:t>
                      </a:r>
                      <a:r>
                        <a:rPr sz="1700" kern="0" spc="-260" dirty="0">
                          <a:solidFill>
                            <a:srgbClr val="9D0B0B">
                              <a:alpha val="100000"/>
                            </a:srgbClr>
                          </a:solidFill>
                          <a:latin typeface="Arial"/>
                          <a:ea typeface="Arial"/>
                          <a:cs typeface="Arial"/>
                        </a:rPr>
                        <a:t>so3+</a:t>
                      </a:r>
                      <a:r>
                        <a:rPr sz="1700" kern="0" spc="-270" dirty="0">
                          <a:solidFill>
                            <a:srgbClr val="9D0B0B">
                              <a:alpha val="100000"/>
                            </a:srgbClr>
                          </a:solidFill>
                          <a:latin typeface="Arial"/>
                          <a:ea typeface="Arial"/>
                          <a:cs typeface="Arial"/>
                        </a:rPr>
                        <a:t>H2t</a:t>
                      </a:r>
                      <a:endParaRPr sz="1700" dirty="0">
                        <a:latin typeface="Arial"/>
                        <a:ea typeface="Arial"/>
                        <a:cs typeface="Arial"/>
                      </a:endParaRPr>
                    </a:p>
                    <a:p>
                      <a:pPr marL="85725" algn="l" rtl="0" eaLnBrk="0">
                        <a:lnSpc>
                          <a:spcPct val="90000"/>
                        </a:lnSpc>
                        <a:spcBef>
                          <a:spcPts val="172"/>
                        </a:spcBef>
                        <a:tabLst/>
                      </a:pPr>
                      <a:r>
                        <a:rPr sz="1200" kern="0" spc="-10" dirty="0">
                          <a:solidFill>
                            <a:srgbClr val="000000">
                              <a:alpha val="100000"/>
                            </a:srgbClr>
                          </a:solidFill>
                          <a:latin typeface="KaiTi"/>
                          <a:ea typeface="KaiTi"/>
                          <a:cs typeface="KaiTi"/>
                        </a:rPr>
                        <a:t>活泼金属（</a:t>
                      </a:r>
                      <a:r>
                        <a:rPr sz="1200" kern="0" spc="-10" dirty="0">
                          <a:solidFill>
                            <a:srgbClr val="000000">
                              <a:alpha val="100000"/>
                            </a:srgbClr>
                          </a:solidFill>
                          <a:latin typeface="Times New Roman"/>
                          <a:ea typeface="Times New Roman"/>
                          <a:cs typeface="Times New Roman"/>
                        </a:rPr>
                        <a:t>Zn/Fe</a:t>
                      </a:r>
                      <a:r>
                        <a:rPr sz="1200" kern="0" spc="-10" dirty="0">
                          <a:solidFill>
                            <a:srgbClr val="000000">
                              <a:alpha val="100000"/>
                            </a:srgbClr>
                          </a:solidFill>
                          <a:latin typeface="KaiTi"/>
                          <a:ea typeface="KaiTi"/>
                          <a:cs typeface="KaiTi"/>
                        </a:rPr>
                        <a:t>）和稀硫酸</a:t>
                      </a:r>
                      <a:r>
                        <a:rPr sz="1200" kern="0" spc="-10"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KaiTi"/>
                          <a:ea typeface="KaiTi"/>
                          <a:cs typeface="KaiTi"/>
                        </a:rPr>
                        <a:t>稀盐酸</a:t>
                      </a:r>
                      <a:endParaRPr sz="1200" dirty="0">
                        <a:latin typeface="KaiTi"/>
                        <a:ea typeface="KaiTi"/>
                        <a:cs typeface="KaiTi"/>
                      </a:endParaRPr>
                    </a:p>
                    <a:p>
                      <a:pPr marL="78105" algn="l" rtl="0" eaLnBrk="0">
                        <a:lnSpc>
                          <a:spcPts val="1470"/>
                        </a:lnSpc>
                        <a:tabLst/>
                      </a:pPr>
                      <a:r>
                        <a:rPr sz="1200" kern="0" spc="-10" dirty="0">
                          <a:solidFill>
                            <a:srgbClr val="000000">
                              <a:alpha val="100000"/>
                            </a:srgbClr>
                          </a:solidFill>
                          <a:latin typeface="KaiTi"/>
                          <a:ea typeface="KaiTi"/>
                          <a:cs typeface="KaiTi"/>
                        </a:rPr>
                        <a:t>收集方法：排水法或向下排空气法</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31469">
                <a:tc rowSpan="2">
                  <a:txBody>
                    <a:bodyPr/>
                    <a:lstStyle/>
                    <a:p>
                      <a:pPr algn="l" rtl="0" eaLnBrk="0">
                        <a:lnSpc>
                          <a:spcPct val="103000"/>
                        </a:lnSpc>
                        <a:tabLst/>
                      </a:pPr>
                      <a:endParaRPr sz="1000" dirty="0">
                        <a:latin typeface="Arial"/>
                        <a:ea typeface="Arial"/>
                        <a:cs typeface="Arial"/>
                      </a:endParaRPr>
                    </a:p>
                    <a:p>
                      <a:pPr algn="l" rtl="0" eaLnBrk="0">
                        <a:lnSpc>
                          <a:spcPct val="6419"/>
                        </a:lnSpc>
                        <a:tabLst/>
                      </a:pPr>
                      <a:endParaRPr sz="100" dirty="0">
                        <a:latin typeface="Arial"/>
                        <a:ea typeface="Arial"/>
                        <a:cs typeface="Arial"/>
                      </a:endParaRPr>
                    </a:p>
                    <a:p>
                      <a:pPr marL="272415" indent="-167005" algn="l" rtl="0" eaLnBrk="0">
                        <a:lnSpc>
                          <a:spcPct val="114000"/>
                        </a:lnSpc>
                        <a:tabLst/>
                      </a:pPr>
                      <a:r>
                        <a:rPr sz="1200" b="1" kern="0" spc="-20" dirty="0">
                          <a:solidFill>
                            <a:srgbClr val="000000">
                              <a:alpha val="100000"/>
                            </a:srgbClr>
                          </a:solidFill>
                          <a:latin typeface="KaiTi"/>
                          <a:ea typeface="KaiTi"/>
                          <a:cs typeface="KaiTi"/>
                        </a:rPr>
                        <a:t>二氧化碳</a:t>
                      </a:r>
                      <a:r>
                        <a:rPr sz="1200" kern="0" spc="0" dirty="0">
                          <a:solidFill>
                            <a:srgbClr val="000000">
                              <a:alpha val="100000"/>
                            </a:srgbClr>
                          </a:solidFill>
                          <a:latin typeface="KaiTi"/>
                          <a:ea typeface="KaiTi"/>
                          <a:cs typeface="KaiTi"/>
                        </a:rPr>
                        <a:t> </a:t>
                      </a:r>
                      <a:r>
                        <a:rPr sz="1200" b="1" kern="0" spc="-20" dirty="0">
                          <a:solidFill>
                            <a:srgbClr val="000000">
                              <a:alpha val="100000"/>
                            </a:srgbClr>
                          </a:solidFill>
                          <a:latin typeface="Times New Roman"/>
                          <a:ea typeface="Times New Roman"/>
                          <a:cs typeface="Times New Roman"/>
                        </a:rPr>
                        <a:t>CO</a:t>
                      </a:r>
                      <a:r>
                        <a:rPr sz="800" b="1" kern="0" spc="-20" dirty="0">
                          <a:solidFill>
                            <a:srgbClr val="000000">
                              <a:alpha val="100000"/>
                            </a:srgbClr>
                          </a:solidFill>
                          <a:latin typeface="Times New Roman"/>
                          <a:ea typeface="Times New Roman"/>
                          <a:cs typeface="Times New Roman"/>
                        </a:rPr>
                        <a:t>2</a:t>
                      </a:r>
                      <a:endParaRPr sz="8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rowSpan="2">
                  <a:txBody>
                    <a:bodyPr/>
                    <a:lstStyle/>
                    <a:p>
                      <a:pPr algn="l" rtl="0" eaLnBrk="0">
                        <a:lnSpc>
                          <a:spcPct val="121000"/>
                        </a:lnSpc>
                        <a:tabLst/>
                      </a:pPr>
                      <a:endParaRPr sz="1000" dirty="0">
                        <a:latin typeface="Arial"/>
                        <a:ea typeface="Arial"/>
                        <a:cs typeface="Arial"/>
                      </a:endParaRPr>
                    </a:p>
                    <a:p>
                      <a:pPr marL="383540" algn="l" rtl="0" eaLnBrk="0">
                        <a:lnSpc>
                          <a:spcPct val="87000"/>
                        </a:lnSpc>
                        <a:spcBef>
                          <a:spcPts val="3"/>
                        </a:spcBef>
                        <a:tabLst/>
                      </a:pPr>
                      <a:r>
                        <a:rPr sz="1200" kern="0" spc="-10" dirty="0">
                          <a:solidFill>
                            <a:srgbClr val="000000">
                              <a:alpha val="100000"/>
                            </a:srgbClr>
                          </a:solidFill>
                          <a:latin typeface="KaiTi"/>
                          <a:ea typeface="KaiTi"/>
                          <a:cs typeface="KaiTi"/>
                        </a:rPr>
                        <a:t>无色、无味、无毒</a:t>
                      </a:r>
                      <a:endParaRPr sz="1200" dirty="0">
                        <a:latin typeface="KaiTi"/>
                        <a:ea typeface="KaiTi"/>
                        <a:cs typeface="KaiTi"/>
                      </a:endParaRPr>
                    </a:p>
                    <a:p>
                      <a:pPr marL="160655" algn="l" rtl="0" eaLnBrk="0">
                        <a:lnSpc>
                          <a:spcPct val="85000"/>
                        </a:lnSpc>
                        <a:spcBef>
                          <a:spcPts val="296"/>
                        </a:spcBef>
                        <a:tabLst/>
                      </a:pPr>
                      <a:r>
                        <a:rPr sz="1200" kern="0" spc="-10" dirty="0">
                          <a:solidFill>
                            <a:srgbClr val="000000">
                              <a:alpha val="100000"/>
                            </a:srgbClr>
                          </a:solidFill>
                          <a:latin typeface="KaiTi"/>
                          <a:ea typeface="KaiTi"/>
                          <a:cs typeface="KaiTi"/>
                        </a:rPr>
                        <a:t>密度比空气大，能溶于水</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a:noFill/>
                    </a:lnB>
                  </a:tcPr>
                </a:tc>
              </a:tr>
              <a:tr h="386715">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73613"/>
                        </a:lnSpc>
                        <a:tabLst/>
                      </a:pPr>
                      <a:endParaRPr sz="100" dirty="0">
                        <a:latin typeface="Arial"/>
                        <a:ea typeface="Arial"/>
                        <a:cs typeface="Arial"/>
                      </a:endParaRPr>
                    </a:p>
                    <a:p>
                      <a:pPr marL="85090" algn="l" rtl="0" eaLnBrk="0">
                        <a:lnSpc>
                          <a:spcPct val="90000"/>
                        </a:lnSpc>
                        <a:tabLst/>
                      </a:pPr>
                      <a:r>
                        <a:rPr sz="1200" kern="0" spc="-20" dirty="0">
                          <a:solidFill>
                            <a:srgbClr val="000000">
                              <a:alpha val="100000"/>
                            </a:srgbClr>
                          </a:solidFill>
                          <a:latin typeface="KaiTi"/>
                          <a:ea typeface="KaiTi"/>
                          <a:cs typeface="KaiTi"/>
                        </a:rPr>
                        <a:t>大理石</a:t>
                      </a:r>
                      <a:r>
                        <a:rPr sz="1200" kern="0" spc="-20" dirty="0">
                          <a:solidFill>
                            <a:srgbClr val="000000">
                              <a:alpha val="100000"/>
                            </a:srgbClr>
                          </a:solidFill>
                          <a:latin typeface="Times New Roman"/>
                          <a:ea typeface="Times New Roman"/>
                          <a:cs typeface="Times New Roman"/>
                        </a:rPr>
                        <a:t>/</a:t>
                      </a:r>
                      <a:r>
                        <a:rPr sz="1200" kern="0" spc="-20" dirty="0">
                          <a:solidFill>
                            <a:srgbClr val="000000">
                              <a:alpha val="100000"/>
                            </a:srgbClr>
                          </a:solidFill>
                          <a:latin typeface="KaiTi"/>
                          <a:ea typeface="KaiTi"/>
                          <a:cs typeface="KaiTi"/>
                        </a:rPr>
                        <a:t>石灰石和盐酸反应</a:t>
                      </a:r>
                      <a:endParaRPr sz="1200" dirty="0">
                        <a:latin typeface="KaiTi"/>
                        <a:ea typeface="KaiTi"/>
                        <a:cs typeface="KaiTi"/>
                      </a:endParaRPr>
                    </a:p>
                    <a:p>
                      <a:pPr marL="78105" algn="l" rtl="0" eaLnBrk="0">
                        <a:lnSpc>
                          <a:spcPct val="85000"/>
                        </a:lnSpc>
                        <a:spcBef>
                          <a:spcPts val="252"/>
                        </a:spcBef>
                        <a:tabLst/>
                      </a:pPr>
                      <a:r>
                        <a:rPr sz="1200" kern="0" spc="-10" dirty="0">
                          <a:solidFill>
                            <a:srgbClr val="000000">
                              <a:alpha val="100000"/>
                            </a:srgbClr>
                          </a:solidFill>
                          <a:latin typeface="KaiTi"/>
                          <a:ea typeface="KaiTi"/>
                          <a:cs typeface="KaiTi"/>
                        </a:rPr>
                        <a:t>收集方法：向上排空气法</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a:noFill/>
                    </a:lnT>
                    <a:lnB w="3175" cap="flat" cmpd="sng" algn="ctr">
                      <a:solidFill>
                        <a:srgbClr val="000000"/>
                      </a:solidFill>
                      <a:prstDash val="solid"/>
                      <a:round/>
                      <a:headEnd type="none" w="med" len="med"/>
                      <a:tailEnd type="none" w="med" len="med"/>
                    </a:lnB>
                  </a:tcPr>
                </a:tc>
              </a:tr>
              <a:tr h="402590">
                <a:tc>
                  <a:txBody>
                    <a:bodyPr/>
                    <a:lstStyle/>
                    <a:p>
                      <a:pPr algn="l" rtl="0" eaLnBrk="0">
                        <a:lnSpc>
                          <a:spcPct val="118000"/>
                        </a:lnSpc>
                        <a:tabLst/>
                      </a:pPr>
                      <a:endParaRPr sz="200" dirty="0">
                        <a:latin typeface="Arial"/>
                        <a:ea typeface="Arial"/>
                        <a:cs typeface="Arial"/>
                      </a:endParaRPr>
                    </a:p>
                    <a:p>
                      <a:pPr marL="107315" algn="l" rtl="0" eaLnBrk="0">
                        <a:lnSpc>
                          <a:spcPct val="85000"/>
                        </a:lnSpc>
                        <a:tabLst/>
                      </a:pPr>
                      <a:r>
                        <a:rPr sz="1200" b="1" kern="0" spc="-20" dirty="0">
                          <a:solidFill>
                            <a:srgbClr val="000000">
                              <a:alpha val="100000"/>
                            </a:srgbClr>
                          </a:solidFill>
                          <a:latin typeface="KaiTi"/>
                          <a:ea typeface="KaiTi"/>
                          <a:cs typeface="KaiTi"/>
                        </a:rPr>
                        <a:t>一氧化碳</a:t>
                      </a:r>
                      <a:endParaRPr sz="1200" dirty="0">
                        <a:latin typeface="KaiTi"/>
                        <a:ea typeface="KaiTi"/>
                        <a:cs typeface="KaiTi"/>
                      </a:endParaRPr>
                    </a:p>
                    <a:p>
                      <a:pPr algn="l" rtl="0" eaLnBrk="0">
                        <a:lnSpc>
                          <a:spcPct val="130000"/>
                        </a:lnSpc>
                        <a:tabLst/>
                      </a:pPr>
                      <a:endParaRPr sz="300" dirty="0">
                        <a:latin typeface="Arial"/>
                        <a:ea typeface="Arial"/>
                        <a:cs typeface="Arial"/>
                      </a:endParaRPr>
                    </a:p>
                    <a:p>
                      <a:pPr marL="297180" algn="l" rtl="0" eaLnBrk="0">
                        <a:lnSpc>
                          <a:spcPct val="69000"/>
                        </a:lnSpc>
                        <a:spcBef>
                          <a:spcPts val="1"/>
                        </a:spcBef>
                        <a:tabLst/>
                      </a:pPr>
                      <a:r>
                        <a:rPr sz="1200" b="1" kern="0" spc="-20" dirty="0">
                          <a:solidFill>
                            <a:srgbClr val="000000">
                              <a:alpha val="100000"/>
                            </a:srgbClr>
                          </a:solidFill>
                          <a:latin typeface="Times New Roman"/>
                          <a:ea typeface="Times New Roman"/>
                          <a:cs typeface="Times New Roman"/>
                        </a:rPr>
                        <a:t>CO</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69000"/>
                        </a:lnSpc>
                        <a:tabLst/>
                      </a:pPr>
                      <a:endParaRPr sz="100" dirty="0">
                        <a:latin typeface="Arial"/>
                        <a:ea typeface="Arial"/>
                        <a:cs typeface="Arial"/>
                      </a:endParaRPr>
                    </a:p>
                    <a:p>
                      <a:pPr marL="383540" algn="l" rtl="0" eaLnBrk="0">
                        <a:lnSpc>
                          <a:spcPct val="87000"/>
                        </a:lnSpc>
                        <a:spcBef>
                          <a:spcPts val="1"/>
                        </a:spcBef>
                        <a:tabLst/>
                      </a:pPr>
                      <a:r>
                        <a:rPr sz="1200" kern="0" spc="-10" dirty="0">
                          <a:solidFill>
                            <a:srgbClr val="000000">
                              <a:alpha val="100000"/>
                            </a:srgbClr>
                          </a:solidFill>
                          <a:latin typeface="KaiTi"/>
                          <a:ea typeface="KaiTi"/>
                          <a:cs typeface="KaiTi"/>
                        </a:rPr>
                        <a:t>无色、无味、有毒</a:t>
                      </a:r>
                      <a:endParaRPr sz="1200" dirty="0">
                        <a:latin typeface="KaiTi"/>
                        <a:ea typeface="KaiTi"/>
                        <a:cs typeface="KaiTi"/>
                      </a:endParaRPr>
                    </a:p>
                    <a:p>
                      <a:pPr marL="84455" algn="l" rtl="0" eaLnBrk="0">
                        <a:lnSpc>
                          <a:spcPct val="85000"/>
                        </a:lnSpc>
                        <a:spcBef>
                          <a:spcPts val="311"/>
                        </a:spcBef>
                        <a:tabLst/>
                      </a:pPr>
                      <a:r>
                        <a:rPr sz="1200" kern="0" spc="-10" dirty="0">
                          <a:solidFill>
                            <a:srgbClr val="000000">
                              <a:alpha val="100000"/>
                            </a:srgbClr>
                          </a:solidFill>
                          <a:latin typeface="KaiTi"/>
                          <a:ea typeface="KaiTi"/>
                          <a:cs typeface="KaiTi"/>
                        </a:rPr>
                        <a:t>密度比空气略小，难溶于水</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897890">
                <a:tc>
                  <a:txBody>
                    <a:bodyPr/>
                    <a:lstStyle/>
                    <a:p>
                      <a:pPr algn="l" rtl="0" eaLnBrk="0">
                        <a:lnSpc>
                          <a:spcPct val="187000"/>
                        </a:lnSpc>
                        <a:tabLst/>
                      </a:pPr>
                      <a:endParaRPr sz="1000" dirty="0">
                        <a:latin typeface="Arial"/>
                        <a:ea typeface="Arial"/>
                        <a:cs typeface="Arial"/>
                      </a:endParaRPr>
                    </a:p>
                    <a:p>
                      <a:pPr algn="l" rtl="0" eaLnBrk="0">
                        <a:lnSpc>
                          <a:spcPct val="6104"/>
                        </a:lnSpc>
                        <a:tabLst/>
                      </a:pPr>
                      <a:endParaRPr sz="100" dirty="0">
                        <a:latin typeface="Arial"/>
                        <a:ea typeface="Arial"/>
                        <a:cs typeface="Arial"/>
                      </a:endParaRPr>
                    </a:p>
                    <a:p>
                      <a:pPr marL="267335" algn="l" rtl="0" eaLnBrk="0">
                        <a:lnSpc>
                          <a:spcPct val="83000"/>
                        </a:lnSpc>
                        <a:tabLst/>
                      </a:pPr>
                      <a:r>
                        <a:rPr sz="1200" b="1" kern="0" spc="-40" dirty="0">
                          <a:solidFill>
                            <a:srgbClr val="000000">
                              <a:alpha val="100000"/>
                            </a:srgbClr>
                          </a:solidFill>
                          <a:latin typeface="KaiTi"/>
                          <a:ea typeface="KaiTi"/>
                          <a:cs typeface="KaiTi"/>
                        </a:rPr>
                        <a:t>氯气</a:t>
                      </a:r>
                      <a:endParaRPr sz="1200" dirty="0">
                        <a:latin typeface="KaiTi"/>
                        <a:ea typeface="KaiTi"/>
                        <a:cs typeface="KaiTi"/>
                      </a:endParaRPr>
                    </a:p>
                    <a:p>
                      <a:pPr marL="310515" algn="l" rtl="0" eaLnBrk="0">
                        <a:lnSpc>
                          <a:spcPts val="1516"/>
                        </a:lnSpc>
                        <a:tabLst/>
                      </a:pPr>
                      <a:r>
                        <a:rPr sz="1200" b="1" kern="0" spc="-20" dirty="0">
                          <a:solidFill>
                            <a:srgbClr val="000000">
                              <a:alpha val="100000"/>
                            </a:srgbClr>
                          </a:solidFill>
                          <a:latin typeface="Times New Roman"/>
                          <a:ea typeface="Times New Roman"/>
                          <a:cs typeface="Times New Roman"/>
                        </a:rPr>
                        <a:t>Cl</a:t>
                      </a:r>
                      <a:r>
                        <a:rPr sz="800" b="1" kern="0" spc="-20" dirty="0">
                          <a:solidFill>
                            <a:srgbClr val="000000">
                              <a:alpha val="100000"/>
                            </a:srgbClr>
                          </a:solidFill>
                          <a:latin typeface="Times New Roman"/>
                          <a:ea typeface="Times New Roman"/>
                          <a:cs typeface="Times New Roman"/>
                        </a:rPr>
                        <a:t>2</a:t>
                      </a:r>
                      <a:endParaRPr sz="8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67000"/>
                        </a:lnSpc>
                        <a:tabLst/>
                      </a:pPr>
                      <a:endParaRPr sz="1000" dirty="0">
                        <a:latin typeface="Arial"/>
                        <a:ea typeface="Arial"/>
                        <a:cs typeface="Arial"/>
                      </a:endParaRPr>
                    </a:p>
                    <a:p>
                      <a:pPr marL="160655" indent="-83820" algn="l" rtl="0" eaLnBrk="0">
                        <a:lnSpc>
                          <a:spcPct val="105000"/>
                        </a:lnSpc>
                        <a:spcBef>
                          <a:spcPts val="2"/>
                        </a:spcBef>
                        <a:tabLst/>
                      </a:pPr>
                      <a:r>
                        <a:rPr sz="1200" kern="0" spc="-10" dirty="0">
                          <a:solidFill>
                            <a:srgbClr val="000000">
                              <a:alpha val="100000"/>
                            </a:srgbClr>
                          </a:solidFill>
                          <a:latin typeface="KaiTi"/>
                          <a:ea typeface="KaiTi"/>
                          <a:cs typeface="KaiTi"/>
                        </a:rPr>
                        <a:t>黄绿色、刺激性气味、剧毒</a:t>
                      </a:r>
                      <a:r>
                        <a:rPr sz="1200" kern="0" spc="-10" dirty="0">
                          <a:solidFill>
                            <a:srgbClr val="000000">
                              <a:alpha val="100000"/>
                            </a:srgbClr>
                          </a:solidFill>
                          <a:latin typeface="KaiTi"/>
                          <a:ea typeface="KaiTi"/>
                          <a:cs typeface="KaiTi"/>
                        </a:rPr>
                        <a:t>密度比空气大，能溶于水</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4000"/>
                        </a:lnSpc>
                        <a:tabLst/>
                      </a:pPr>
                      <a:endParaRPr sz="1000" dirty="0">
                        <a:latin typeface="Arial"/>
                        <a:ea typeface="Arial"/>
                        <a:cs typeface="Arial"/>
                      </a:endParaRPr>
                    </a:p>
                    <a:p>
                      <a:pPr algn="l" rtl="0" eaLnBrk="0">
                        <a:lnSpc>
                          <a:spcPct val="114000"/>
                        </a:lnSpc>
                        <a:tabLst/>
                      </a:pPr>
                      <a:endParaRPr sz="1000" dirty="0">
                        <a:latin typeface="Arial"/>
                        <a:ea typeface="Arial"/>
                        <a:cs typeface="Arial"/>
                      </a:endParaRPr>
                    </a:p>
                    <a:p>
                      <a:pPr algn="l" rtl="0" eaLnBrk="0">
                        <a:lnSpc>
                          <a:spcPct val="114000"/>
                        </a:lnSpc>
                        <a:tabLst/>
                      </a:pPr>
                      <a:endParaRPr sz="1000" dirty="0">
                        <a:latin typeface="Arial"/>
                        <a:ea typeface="Arial"/>
                        <a:cs typeface="Arial"/>
                      </a:endParaRPr>
                    </a:p>
                    <a:p>
                      <a:pPr marL="86360" algn="l" rtl="0" eaLnBrk="0">
                        <a:lnSpc>
                          <a:spcPct val="85000"/>
                        </a:lnSpc>
                        <a:spcBef>
                          <a:spcPts val="2"/>
                        </a:spcBef>
                        <a:tabLst/>
                      </a:pPr>
                      <a:r>
                        <a:rPr sz="1200" kern="0" spc="-10" dirty="0">
                          <a:solidFill>
                            <a:srgbClr val="000000">
                              <a:alpha val="100000"/>
                            </a:srgbClr>
                          </a:solidFill>
                          <a:latin typeface="KaiTi"/>
                          <a:ea typeface="KaiTi"/>
                          <a:cs typeface="KaiTi"/>
                        </a:rPr>
                        <a:t>高锰酸钾或二氧化锰和</a:t>
                      </a:r>
                      <a:r>
                        <a:rPr sz="1200" kern="0" spc="-20" dirty="0">
                          <a:solidFill>
                            <a:srgbClr val="000000">
                              <a:alpha val="100000"/>
                            </a:srgbClr>
                          </a:solidFill>
                          <a:latin typeface="KaiTi"/>
                          <a:ea typeface="KaiTi"/>
                          <a:cs typeface="KaiTi"/>
                        </a:rPr>
                        <a:t>浓盐酸</a:t>
                      </a:r>
                      <a:endParaRPr sz="1200" dirty="0">
                        <a:latin typeface="KaiTi"/>
                        <a:ea typeface="KaiTi"/>
                        <a:cs typeface="KaiTi"/>
                      </a:endParaRPr>
                    </a:p>
                    <a:p>
                      <a:pPr marL="78105" algn="l" rtl="0" eaLnBrk="0">
                        <a:lnSpc>
                          <a:spcPct val="85000"/>
                        </a:lnSpc>
                        <a:spcBef>
                          <a:spcPts val="331"/>
                        </a:spcBef>
                        <a:tabLst/>
                      </a:pPr>
                      <a:r>
                        <a:rPr sz="1200" kern="0" spc="-40" dirty="0">
                          <a:solidFill>
                            <a:srgbClr val="000000">
                              <a:alpha val="100000"/>
                            </a:srgbClr>
                          </a:solidFill>
                          <a:latin typeface="KaiTi"/>
                          <a:ea typeface="KaiTi"/>
                          <a:cs typeface="KaiTi"/>
                        </a:rPr>
                        <a:t>收集方法：向上排空气法（</a:t>
                      </a:r>
                      <a:r>
                        <a:rPr sz="1200" kern="0" spc="-50" dirty="0">
                          <a:solidFill>
                            <a:srgbClr val="000000">
                              <a:alpha val="100000"/>
                            </a:srgbClr>
                          </a:solidFill>
                          <a:latin typeface="KaiTi"/>
                          <a:ea typeface="KaiTi"/>
                          <a:cs typeface="KaiTi"/>
                        </a:rPr>
                        <a:t>浓硫酸干燥）</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877570">
                <a:tc>
                  <a:txBody>
                    <a:bodyPr/>
                    <a:lstStyle/>
                    <a:p>
                      <a:pPr algn="l" rtl="0" eaLnBrk="0">
                        <a:lnSpc>
                          <a:spcPct val="181000"/>
                        </a:lnSpc>
                        <a:tabLst/>
                      </a:pPr>
                      <a:endParaRPr sz="1000" dirty="0">
                        <a:latin typeface="Arial"/>
                        <a:ea typeface="Arial"/>
                        <a:cs typeface="Arial"/>
                      </a:endParaRPr>
                    </a:p>
                    <a:p>
                      <a:pPr marL="262890" algn="l" rtl="0" eaLnBrk="0">
                        <a:lnSpc>
                          <a:spcPct val="83000"/>
                        </a:lnSpc>
                        <a:spcBef>
                          <a:spcPts val="5"/>
                        </a:spcBef>
                        <a:tabLst/>
                      </a:pPr>
                      <a:r>
                        <a:rPr sz="1200" b="1" kern="0" spc="-30" dirty="0">
                          <a:solidFill>
                            <a:srgbClr val="000000">
                              <a:alpha val="100000"/>
                            </a:srgbClr>
                          </a:solidFill>
                          <a:latin typeface="KaiTi"/>
                          <a:ea typeface="KaiTi"/>
                          <a:cs typeface="KaiTi"/>
                        </a:rPr>
                        <a:t>氧气</a:t>
                      </a:r>
                      <a:endParaRPr sz="1200" dirty="0">
                        <a:latin typeface="KaiTi"/>
                        <a:ea typeface="KaiTi"/>
                        <a:cs typeface="KaiTi"/>
                      </a:endParaRPr>
                    </a:p>
                    <a:p>
                      <a:pPr marL="327025" algn="l" rtl="0" eaLnBrk="0">
                        <a:lnSpc>
                          <a:spcPts val="1516"/>
                        </a:lnSpc>
                        <a:tabLst/>
                      </a:pPr>
                      <a:r>
                        <a:rPr sz="1200" b="1" kern="0" spc="-30" dirty="0">
                          <a:solidFill>
                            <a:srgbClr val="000000">
                              <a:alpha val="100000"/>
                            </a:srgbClr>
                          </a:solidFill>
                          <a:latin typeface="Times New Roman"/>
                          <a:ea typeface="Times New Roman"/>
                          <a:cs typeface="Times New Roman"/>
                        </a:rPr>
                        <a:t>O</a:t>
                      </a:r>
                      <a:r>
                        <a:rPr sz="800" b="1" kern="0" spc="-30" dirty="0">
                          <a:solidFill>
                            <a:srgbClr val="000000">
                              <a:alpha val="100000"/>
                            </a:srgbClr>
                          </a:solidFill>
                          <a:latin typeface="Times New Roman"/>
                          <a:ea typeface="Times New Roman"/>
                          <a:cs typeface="Times New Roman"/>
                        </a:rPr>
                        <a:t>2</a:t>
                      </a:r>
                      <a:endParaRPr sz="8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72000"/>
                        </a:lnSpc>
                        <a:tabLst/>
                      </a:pPr>
                      <a:endParaRPr sz="1000" dirty="0">
                        <a:latin typeface="Arial"/>
                        <a:ea typeface="Arial"/>
                        <a:cs typeface="Arial"/>
                      </a:endParaRPr>
                    </a:p>
                    <a:p>
                      <a:pPr algn="l" rtl="0" eaLnBrk="0">
                        <a:lnSpc>
                          <a:spcPct val="8951"/>
                        </a:lnSpc>
                        <a:tabLst/>
                      </a:pPr>
                      <a:endParaRPr sz="100" dirty="0">
                        <a:latin typeface="Arial"/>
                        <a:ea typeface="Arial"/>
                        <a:cs typeface="Arial"/>
                      </a:endParaRPr>
                    </a:p>
                    <a:p>
                      <a:pPr marL="383540" algn="l" rtl="0" eaLnBrk="0">
                        <a:lnSpc>
                          <a:spcPct val="87000"/>
                        </a:lnSpc>
                        <a:tabLst/>
                      </a:pPr>
                      <a:r>
                        <a:rPr sz="1200" kern="0" spc="-10" dirty="0">
                          <a:solidFill>
                            <a:srgbClr val="000000">
                              <a:alpha val="100000"/>
                            </a:srgbClr>
                          </a:solidFill>
                          <a:latin typeface="KaiTi"/>
                          <a:ea typeface="KaiTi"/>
                          <a:cs typeface="KaiTi"/>
                        </a:rPr>
                        <a:t>无色、无味、无毒</a:t>
                      </a:r>
                      <a:endParaRPr sz="1200" dirty="0">
                        <a:latin typeface="KaiTi"/>
                        <a:ea typeface="KaiTi"/>
                        <a:cs typeface="KaiTi"/>
                      </a:endParaRPr>
                    </a:p>
                    <a:p>
                      <a:pPr marL="84455" algn="l" rtl="0" eaLnBrk="0">
                        <a:lnSpc>
                          <a:spcPct val="85000"/>
                        </a:lnSpc>
                        <a:spcBef>
                          <a:spcPts val="308"/>
                        </a:spcBef>
                        <a:tabLst/>
                      </a:pPr>
                      <a:r>
                        <a:rPr sz="1200" kern="0" spc="-10" dirty="0">
                          <a:solidFill>
                            <a:srgbClr val="000000">
                              <a:alpha val="100000"/>
                            </a:srgbClr>
                          </a:solidFill>
                          <a:latin typeface="KaiTi"/>
                          <a:ea typeface="KaiTi"/>
                          <a:cs typeface="KaiTi"/>
                        </a:rPr>
                        <a:t>密度比空气略大，难溶于水</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7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algn="l" rtl="0" eaLnBrk="0">
                        <a:lnSpc>
                          <a:spcPct val="108000"/>
                        </a:lnSpc>
                        <a:tabLst/>
                      </a:pPr>
                      <a:endParaRPr sz="1000" dirty="0">
                        <a:latin typeface="Arial"/>
                        <a:ea typeface="Arial"/>
                        <a:cs typeface="Arial"/>
                      </a:endParaRPr>
                    </a:p>
                    <a:p>
                      <a:pPr algn="l" rtl="0" eaLnBrk="0">
                        <a:lnSpc>
                          <a:spcPct val="8694"/>
                        </a:lnSpc>
                        <a:tabLst/>
                      </a:pPr>
                      <a:endParaRPr sz="100" dirty="0">
                        <a:latin typeface="Arial"/>
                        <a:ea typeface="Arial"/>
                        <a:cs typeface="Arial"/>
                      </a:endParaRPr>
                    </a:p>
                    <a:p>
                      <a:pPr marL="77470" indent="-8255" algn="l" rtl="0" eaLnBrk="0">
                        <a:lnSpc>
                          <a:spcPct val="98000"/>
                        </a:lnSpc>
                        <a:tabLst/>
                      </a:pPr>
                      <a:r>
                        <a:rPr sz="1200" kern="0" spc="0" dirty="0">
                          <a:solidFill>
                            <a:srgbClr val="000000">
                              <a:alpha val="100000"/>
                            </a:srgbClr>
                          </a:solidFill>
                          <a:latin typeface="KaiTi"/>
                          <a:ea typeface="KaiTi"/>
                          <a:cs typeface="KaiTi"/>
                        </a:rPr>
                        <a:t>加热氯酸钾（</a:t>
                      </a:r>
                      <a:r>
                        <a:rPr sz="1200" kern="0" spc="0" dirty="0">
                          <a:solidFill>
                            <a:srgbClr val="000000">
                              <a:alpha val="100000"/>
                            </a:srgbClr>
                          </a:solidFill>
                          <a:latin typeface="Times New Roman"/>
                          <a:ea typeface="Times New Roman"/>
                          <a:cs typeface="Times New Roman"/>
                        </a:rPr>
                        <a:t>MnO</a:t>
                      </a:r>
                      <a:r>
                        <a:rPr sz="1200" kern="0" spc="0" baseline="-4340" dirty="0">
                          <a:solidFill>
                            <a:srgbClr val="000000">
                              <a:alpha val="100000"/>
                            </a:srgbClr>
                          </a:solidFill>
                          <a:latin typeface="Times New Roman"/>
                          <a:ea typeface="Times New Roman"/>
                          <a:cs typeface="Times New Roman"/>
                        </a:rPr>
                        <a:t>2</a:t>
                      </a:r>
                      <a:r>
                        <a:rPr sz="700" kern="0" spc="80" dirty="0">
                          <a:solidFill>
                            <a:srgbClr val="000000">
                              <a:alpha val="100000"/>
                            </a:srgbClr>
                          </a:solidFill>
                          <a:latin typeface="Times New Roman"/>
                          <a:ea typeface="Times New Roman"/>
                          <a:cs typeface="Times New Roman"/>
                        </a:rPr>
                        <a:t> </a:t>
                      </a:r>
                      <a:r>
                        <a:rPr sz="1200" kern="0" spc="0" dirty="0">
                          <a:solidFill>
                            <a:srgbClr val="000000">
                              <a:alpha val="100000"/>
                            </a:srgbClr>
                          </a:solidFill>
                          <a:latin typeface="KaiTi"/>
                          <a:ea typeface="KaiTi"/>
                          <a:cs typeface="KaiTi"/>
                        </a:rPr>
                        <a:t>做催</a:t>
                      </a:r>
                      <a:r>
                        <a:rPr sz="1200" kern="0" spc="-10" dirty="0">
                          <a:solidFill>
                            <a:srgbClr val="000000">
                              <a:alpha val="100000"/>
                            </a:srgbClr>
                          </a:solidFill>
                          <a:latin typeface="KaiTi"/>
                          <a:ea typeface="KaiTi"/>
                          <a:cs typeface="KaiTi"/>
                        </a:rPr>
                        <a:t>化剂）或高锰酸钾</a:t>
                      </a:r>
                      <a:r>
                        <a:rPr sz="1200" kern="0" spc="0" dirty="0">
                          <a:solidFill>
                            <a:srgbClr val="000000">
                              <a:alpha val="100000"/>
                            </a:srgbClr>
                          </a:solidFill>
                          <a:latin typeface="KaiTi"/>
                          <a:ea typeface="KaiTi"/>
                          <a:cs typeface="KaiTi"/>
                        </a:rPr>
                        <a:t>   </a:t>
                      </a:r>
                      <a:r>
                        <a:rPr sz="1200" kern="0" spc="0" dirty="0">
                          <a:solidFill>
                            <a:srgbClr val="000000">
                              <a:alpha val="100000"/>
                            </a:srgbClr>
                          </a:solidFill>
                          <a:latin typeface="KaiTi"/>
                          <a:ea typeface="KaiTi"/>
                          <a:cs typeface="KaiTi"/>
                        </a:rPr>
                        <a:t>收集方法：排水法（</a:t>
                      </a:r>
                      <a:r>
                        <a:rPr sz="1200" kern="0" spc="-10" dirty="0">
                          <a:solidFill>
                            <a:srgbClr val="000000">
                              <a:alpha val="100000"/>
                            </a:srgbClr>
                          </a:solidFill>
                          <a:latin typeface="KaiTi"/>
                          <a:ea typeface="KaiTi"/>
                          <a:cs typeface="KaiTi"/>
                        </a:rPr>
                        <a:t>常用）或向上排空气法</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402590">
                <a:tc>
                  <a:txBody>
                    <a:bodyPr/>
                    <a:lstStyle/>
                    <a:p>
                      <a:pPr algn="l" rtl="0" eaLnBrk="0">
                        <a:lnSpc>
                          <a:spcPct val="8248"/>
                        </a:lnSpc>
                        <a:tabLst/>
                      </a:pPr>
                      <a:endParaRPr sz="100" dirty="0">
                        <a:latin typeface="Arial"/>
                        <a:ea typeface="Arial"/>
                        <a:cs typeface="Arial"/>
                      </a:endParaRPr>
                    </a:p>
                    <a:p>
                      <a:pPr marL="286385" indent="-180975" algn="l" rtl="0" eaLnBrk="0">
                        <a:lnSpc>
                          <a:spcPct val="108000"/>
                        </a:lnSpc>
                        <a:tabLst/>
                      </a:pPr>
                      <a:r>
                        <a:rPr sz="1200" b="1" kern="0" spc="-20" dirty="0">
                          <a:solidFill>
                            <a:srgbClr val="000000">
                              <a:alpha val="100000"/>
                            </a:srgbClr>
                          </a:solidFill>
                          <a:latin typeface="KaiTi"/>
                          <a:ea typeface="KaiTi"/>
                          <a:cs typeface="KaiTi"/>
                        </a:rPr>
                        <a:t>二氧化硫</a:t>
                      </a:r>
                      <a:r>
                        <a:rPr sz="1200" kern="0" spc="0" dirty="0">
                          <a:solidFill>
                            <a:srgbClr val="000000">
                              <a:alpha val="100000"/>
                            </a:srgbClr>
                          </a:solidFill>
                          <a:latin typeface="KaiTi"/>
                          <a:ea typeface="KaiTi"/>
                          <a:cs typeface="KaiTi"/>
                        </a:rPr>
                        <a:t> </a:t>
                      </a:r>
                      <a:r>
                        <a:rPr sz="1200" b="1" kern="0" spc="-30" dirty="0">
                          <a:solidFill>
                            <a:srgbClr val="000000">
                              <a:alpha val="100000"/>
                            </a:srgbClr>
                          </a:solidFill>
                          <a:latin typeface="Times New Roman"/>
                          <a:ea typeface="Times New Roman"/>
                          <a:cs typeface="Times New Roman"/>
                        </a:rPr>
                        <a:t>SO</a:t>
                      </a:r>
                      <a:r>
                        <a:rPr sz="800" b="1" kern="0" spc="-30" dirty="0">
                          <a:solidFill>
                            <a:srgbClr val="000000">
                              <a:alpha val="100000"/>
                            </a:srgbClr>
                          </a:solidFill>
                          <a:latin typeface="Times New Roman"/>
                          <a:ea typeface="Times New Roman"/>
                          <a:cs typeface="Times New Roman"/>
                        </a:rPr>
                        <a:t>2</a:t>
                      </a:r>
                      <a:endParaRPr sz="8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29094"/>
                        </a:lnSpc>
                        <a:tabLst/>
                      </a:pPr>
                      <a:endParaRPr sz="100" dirty="0">
                        <a:latin typeface="Arial"/>
                        <a:ea typeface="Arial"/>
                        <a:cs typeface="Arial"/>
                      </a:endParaRPr>
                    </a:p>
                    <a:p>
                      <a:pPr marL="160655" indent="-5715" algn="l" rtl="0" eaLnBrk="0">
                        <a:lnSpc>
                          <a:spcPct val="106000"/>
                        </a:lnSpc>
                        <a:tabLst/>
                      </a:pPr>
                      <a:r>
                        <a:rPr sz="1200" kern="0" spc="-10" dirty="0">
                          <a:solidFill>
                            <a:srgbClr val="000000">
                              <a:alpha val="100000"/>
                            </a:srgbClr>
                          </a:solidFill>
                          <a:latin typeface="KaiTi"/>
                          <a:ea typeface="KaiTi"/>
                          <a:cs typeface="KaiTi"/>
                        </a:rPr>
                        <a:t>无色、刺激性气味、有毒</a:t>
                      </a:r>
                      <a:r>
                        <a:rPr sz="1200" kern="0" spc="10" dirty="0">
                          <a:solidFill>
                            <a:srgbClr val="000000">
                              <a:alpha val="100000"/>
                            </a:srgbClr>
                          </a:solidFill>
                          <a:latin typeface="KaiTi"/>
                          <a:ea typeface="KaiTi"/>
                          <a:cs typeface="KaiTi"/>
                        </a:rPr>
                        <a:t> </a:t>
                      </a:r>
                      <a:r>
                        <a:rPr sz="1200" kern="0" spc="-10" dirty="0">
                          <a:solidFill>
                            <a:srgbClr val="000000">
                              <a:alpha val="100000"/>
                            </a:srgbClr>
                          </a:solidFill>
                          <a:latin typeface="KaiTi"/>
                          <a:ea typeface="KaiTi"/>
                          <a:cs typeface="KaiTi"/>
                        </a:rPr>
                        <a:t>密度比空气大，易溶于</a:t>
                      </a:r>
                      <a:r>
                        <a:rPr sz="1200" kern="0" spc="-20" dirty="0">
                          <a:solidFill>
                            <a:srgbClr val="000000">
                              <a:alpha val="100000"/>
                            </a:srgbClr>
                          </a:solidFill>
                          <a:latin typeface="KaiTi"/>
                          <a:ea typeface="KaiTi"/>
                          <a:cs typeface="KaiTi"/>
                        </a:rPr>
                        <a:t>水</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400685">
                <a:tc>
                  <a:txBody>
                    <a:bodyPr/>
                    <a:lstStyle/>
                    <a:p>
                      <a:pPr algn="l" rtl="0" eaLnBrk="0">
                        <a:lnSpc>
                          <a:spcPct val="120000"/>
                        </a:lnSpc>
                        <a:tabLst/>
                      </a:pPr>
                      <a:endParaRPr sz="200" dirty="0">
                        <a:latin typeface="Arial"/>
                        <a:ea typeface="Arial"/>
                        <a:cs typeface="Arial"/>
                      </a:endParaRPr>
                    </a:p>
                    <a:p>
                      <a:pPr marL="266700" algn="l" rtl="0" eaLnBrk="0">
                        <a:lnSpc>
                          <a:spcPct val="85000"/>
                        </a:lnSpc>
                        <a:spcBef>
                          <a:spcPts val="1"/>
                        </a:spcBef>
                        <a:tabLst/>
                      </a:pPr>
                      <a:r>
                        <a:rPr sz="1200" b="1" kern="0" spc="-40" dirty="0">
                          <a:solidFill>
                            <a:srgbClr val="000000">
                              <a:alpha val="100000"/>
                            </a:srgbClr>
                          </a:solidFill>
                          <a:latin typeface="KaiTi"/>
                          <a:ea typeface="KaiTi"/>
                          <a:cs typeface="KaiTi"/>
                        </a:rPr>
                        <a:t>氮气</a:t>
                      </a:r>
                      <a:endParaRPr sz="1200" dirty="0">
                        <a:latin typeface="KaiTi"/>
                        <a:ea typeface="KaiTi"/>
                        <a:cs typeface="KaiTi"/>
                      </a:endParaRPr>
                    </a:p>
                    <a:p>
                      <a:pPr algn="l" rtl="0" eaLnBrk="0">
                        <a:lnSpc>
                          <a:spcPct val="130000"/>
                        </a:lnSpc>
                        <a:tabLst/>
                      </a:pPr>
                      <a:endParaRPr sz="300" dirty="0">
                        <a:latin typeface="Arial"/>
                        <a:ea typeface="Arial"/>
                        <a:cs typeface="Arial"/>
                      </a:endParaRPr>
                    </a:p>
                    <a:p>
                      <a:pPr marL="326390" algn="l" rtl="0" eaLnBrk="0">
                        <a:lnSpc>
                          <a:spcPct val="71000"/>
                        </a:lnSpc>
                        <a:spcBef>
                          <a:spcPts val="3"/>
                        </a:spcBef>
                        <a:tabLst/>
                      </a:pPr>
                      <a:r>
                        <a:rPr sz="1200" b="1" kern="0" spc="-20" dirty="0">
                          <a:solidFill>
                            <a:srgbClr val="000000">
                              <a:alpha val="100000"/>
                            </a:srgbClr>
                          </a:solidFill>
                          <a:latin typeface="Times New Roman"/>
                          <a:ea typeface="Times New Roman"/>
                          <a:cs typeface="Times New Roman"/>
                        </a:rPr>
                        <a:t>N</a:t>
                      </a:r>
                      <a:r>
                        <a:rPr sz="800" b="1" kern="0" spc="-20" dirty="0">
                          <a:solidFill>
                            <a:srgbClr val="000000">
                              <a:alpha val="100000"/>
                            </a:srgbClr>
                          </a:solidFill>
                          <a:latin typeface="Times New Roman"/>
                          <a:ea typeface="Times New Roman"/>
                          <a:cs typeface="Times New Roman"/>
                        </a:rPr>
                        <a:t>2</a:t>
                      </a:r>
                      <a:endParaRPr sz="8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70000"/>
                        </a:lnSpc>
                        <a:tabLst/>
                      </a:pPr>
                      <a:endParaRPr sz="100" dirty="0">
                        <a:latin typeface="Arial"/>
                        <a:ea typeface="Arial"/>
                        <a:cs typeface="Arial"/>
                      </a:endParaRPr>
                    </a:p>
                    <a:p>
                      <a:pPr marL="383540" algn="l" rtl="0" eaLnBrk="0">
                        <a:lnSpc>
                          <a:spcPct val="87000"/>
                        </a:lnSpc>
                        <a:spcBef>
                          <a:spcPts val="1"/>
                        </a:spcBef>
                        <a:tabLst/>
                      </a:pPr>
                      <a:r>
                        <a:rPr sz="1200" kern="0" spc="-10" dirty="0">
                          <a:solidFill>
                            <a:srgbClr val="000000">
                              <a:alpha val="100000"/>
                            </a:srgbClr>
                          </a:solidFill>
                          <a:latin typeface="KaiTi"/>
                          <a:ea typeface="KaiTi"/>
                          <a:cs typeface="KaiTi"/>
                        </a:rPr>
                        <a:t>无色、无味、无毒</a:t>
                      </a:r>
                      <a:endParaRPr sz="1200" dirty="0">
                        <a:latin typeface="KaiTi"/>
                        <a:ea typeface="KaiTi"/>
                        <a:cs typeface="KaiTi"/>
                      </a:endParaRPr>
                    </a:p>
                    <a:p>
                      <a:pPr marL="84455" algn="l" rtl="0" eaLnBrk="0">
                        <a:lnSpc>
                          <a:spcPct val="85000"/>
                        </a:lnSpc>
                        <a:spcBef>
                          <a:spcPts val="296"/>
                        </a:spcBef>
                        <a:tabLst/>
                      </a:pPr>
                      <a:r>
                        <a:rPr sz="1200" kern="0" spc="-10" dirty="0">
                          <a:solidFill>
                            <a:srgbClr val="000000">
                              <a:alpha val="100000"/>
                            </a:srgbClr>
                          </a:solidFill>
                          <a:latin typeface="KaiTi"/>
                          <a:ea typeface="KaiTi"/>
                          <a:cs typeface="KaiTi"/>
                        </a:rPr>
                        <a:t>密度比空气略小，难溶于水</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598805">
                <a:tc>
                  <a:txBody>
                    <a:bodyPr/>
                    <a:lstStyle/>
                    <a:p>
                      <a:pPr algn="l" rtl="0" eaLnBrk="0">
                        <a:lnSpc>
                          <a:spcPct val="111000"/>
                        </a:lnSpc>
                        <a:tabLst/>
                      </a:pPr>
                      <a:endParaRPr sz="800" dirty="0">
                        <a:latin typeface="Arial"/>
                        <a:ea typeface="Arial"/>
                        <a:cs typeface="Arial"/>
                      </a:endParaRPr>
                    </a:p>
                    <a:p>
                      <a:pPr marL="107315" algn="l" rtl="0" eaLnBrk="0">
                        <a:lnSpc>
                          <a:spcPct val="85000"/>
                        </a:lnSpc>
                        <a:spcBef>
                          <a:spcPts val="5"/>
                        </a:spcBef>
                        <a:tabLst/>
                      </a:pPr>
                      <a:r>
                        <a:rPr sz="1200" b="1" kern="0" spc="-20" dirty="0">
                          <a:solidFill>
                            <a:srgbClr val="000000">
                              <a:alpha val="100000"/>
                            </a:srgbClr>
                          </a:solidFill>
                          <a:latin typeface="KaiTi"/>
                          <a:ea typeface="KaiTi"/>
                          <a:cs typeface="KaiTi"/>
                        </a:rPr>
                        <a:t>一氧化氮</a:t>
                      </a:r>
                      <a:endParaRPr sz="1200" dirty="0">
                        <a:latin typeface="KaiTi"/>
                        <a:ea typeface="KaiTi"/>
                        <a:cs typeface="KaiTi"/>
                      </a:endParaRPr>
                    </a:p>
                    <a:p>
                      <a:pPr algn="l" rtl="0" eaLnBrk="0">
                        <a:lnSpc>
                          <a:spcPct val="128000"/>
                        </a:lnSpc>
                        <a:tabLst/>
                      </a:pPr>
                      <a:endParaRPr sz="300" dirty="0">
                        <a:latin typeface="Arial"/>
                        <a:ea typeface="Arial"/>
                        <a:cs typeface="Arial"/>
                      </a:endParaRPr>
                    </a:p>
                    <a:p>
                      <a:pPr marL="292735" algn="l" rtl="0" eaLnBrk="0">
                        <a:lnSpc>
                          <a:spcPct val="69000"/>
                        </a:lnSpc>
                        <a:tabLst/>
                      </a:pPr>
                      <a:r>
                        <a:rPr sz="1200" b="1" kern="0" spc="-20" dirty="0">
                          <a:solidFill>
                            <a:srgbClr val="000000">
                              <a:alpha val="100000"/>
                            </a:srgbClr>
                          </a:solidFill>
                          <a:latin typeface="Times New Roman"/>
                          <a:ea typeface="Times New Roman"/>
                          <a:cs typeface="Times New Roman"/>
                        </a:rPr>
                        <a:t>NO</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71000"/>
                        </a:lnSpc>
                        <a:tabLst/>
                      </a:pPr>
                      <a:endParaRPr sz="100" dirty="0">
                        <a:latin typeface="Arial"/>
                        <a:ea typeface="Arial"/>
                        <a:cs typeface="Arial"/>
                      </a:endParaRPr>
                    </a:p>
                    <a:p>
                      <a:pPr marL="612140" algn="l" rtl="0" eaLnBrk="0">
                        <a:lnSpc>
                          <a:spcPct val="87000"/>
                        </a:lnSpc>
                        <a:tabLst/>
                      </a:pPr>
                      <a:r>
                        <a:rPr sz="1200" kern="0" spc="-20" dirty="0">
                          <a:solidFill>
                            <a:srgbClr val="000000">
                              <a:alpha val="100000"/>
                            </a:srgbClr>
                          </a:solidFill>
                          <a:latin typeface="KaiTi"/>
                          <a:ea typeface="KaiTi"/>
                          <a:cs typeface="KaiTi"/>
                        </a:rPr>
                        <a:t>无色、有毒</a:t>
                      </a:r>
                      <a:endParaRPr sz="1200" dirty="0">
                        <a:latin typeface="KaiTi"/>
                        <a:ea typeface="KaiTi"/>
                        <a:cs typeface="KaiTi"/>
                      </a:endParaRPr>
                    </a:p>
                    <a:p>
                      <a:pPr marL="239395" indent="-154940" algn="l" rtl="0" eaLnBrk="0">
                        <a:lnSpc>
                          <a:spcPct val="106000"/>
                        </a:lnSpc>
                        <a:spcBef>
                          <a:spcPts val="154"/>
                        </a:spcBef>
                        <a:tabLst/>
                      </a:pPr>
                      <a:r>
                        <a:rPr sz="1200" kern="0" spc="-10" dirty="0">
                          <a:solidFill>
                            <a:srgbClr val="000000">
                              <a:alpha val="100000"/>
                            </a:srgbClr>
                          </a:solidFill>
                          <a:latin typeface="KaiTi"/>
                          <a:ea typeface="KaiTi"/>
                          <a:cs typeface="KaiTi"/>
                        </a:rPr>
                        <a:t>密度比空气略大，不溶于水</a:t>
                      </a:r>
                      <a:r>
                        <a:rPr sz="1200" kern="0" spc="-20" dirty="0">
                          <a:solidFill>
                            <a:srgbClr val="000000">
                              <a:alpha val="100000"/>
                            </a:srgbClr>
                          </a:solidFill>
                          <a:latin typeface="KaiTi"/>
                          <a:ea typeface="KaiTi"/>
                          <a:cs typeface="KaiTi"/>
                        </a:rPr>
                        <a:t>易和空气中的氧气反应</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402590">
                <a:tc>
                  <a:txBody>
                    <a:bodyPr/>
                    <a:lstStyle/>
                    <a:p>
                      <a:pPr algn="l" rtl="0" eaLnBrk="0">
                        <a:lnSpc>
                          <a:spcPct val="8248"/>
                        </a:lnSpc>
                        <a:tabLst/>
                      </a:pPr>
                      <a:endParaRPr sz="100" dirty="0">
                        <a:latin typeface="Arial"/>
                        <a:ea typeface="Arial"/>
                        <a:cs typeface="Arial"/>
                      </a:endParaRPr>
                    </a:p>
                    <a:p>
                      <a:pPr marL="268605" indent="-163195" algn="l" rtl="0" eaLnBrk="0">
                        <a:lnSpc>
                          <a:spcPct val="108000"/>
                        </a:lnSpc>
                        <a:tabLst/>
                      </a:pPr>
                      <a:r>
                        <a:rPr sz="1200" b="1" kern="0" spc="-20" dirty="0">
                          <a:solidFill>
                            <a:srgbClr val="000000">
                              <a:alpha val="100000"/>
                            </a:srgbClr>
                          </a:solidFill>
                          <a:latin typeface="KaiTi"/>
                          <a:ea typeface="KaiTi"/>
                          <a:cs typeface="KaiTi"/>
                        </a:rPr>
                        <a:t>二氧化氮</a:t>
                      </a:r>
                      <a:r>
                        <a:rPr sz="1200" kern="0" spc="0" dirty="0">
                          <a:solidFill>
                            <a:srgbClr val="000000">
                              <a:alpha val="100000"/>
                            </a:srgbClr>
                          </a:solidFill>
                          <a:latin typeface="KaiTi"/>
                          <a:ea typeface="KaiTi"/>
                          <a:cs typeface="KaiTi"/>
                        </a:rPr>
                        <a:t> </a:t>
                      </a:r>
                      <a:r>
                        <a:rPr sz="1200" b="1" kern="0" spc="-10" dirty="0">
                          <a:solidFill>
                            <a:srgbClr val="000000">
                              <a:alpha val="100000"/>
                            </a:srgbClr>
                          </a:solidFill>
                          <a:latin typeface="Times New Roman"/>
                          <a:ea typeface="Times New Roman"/>
                          <a:cs typeface="Times New Roman"/>
                        </a:rPr>
                        <a:t>NO</a:t>
                      </a:r>
                      <a:r>
                        <a:rPr sz="800" b="1" kern="0" spc="-10" dirty="0">
                          <a:solidFill>
                            <a:srgbClr val="000000">
                              <a:alpha val="100000"/>
                            </a:srgbClr>
                          </a:solidFill>
                          <a:latin typeface="Times New Roman"/>
                          <a:ea typeface="Times New Roman"/>
                          <a:cs typeface="Times New Roman"/>
                        </a:rPr>
                        <a:t>2</a:t>
                      </a:r>
                      <a:endParaRPr sz="8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29094"/>
                        </a:lnSpc>
                        <a:tabLst/>
                      </a:pPr>
                      <a:endParaRPr sz="100" dirty="0">
                        <a:latin typeface="Arial"/>
                        <a:ea typeface="Arial"/>
                        <a:cs typeface="Arial"/>
                      </a:endParaRPr>
                    </a:p>
                    <a:p>
                      <a:pPr marL="160655" indent="-73660" algn="l" rtl="0" eaLnBrk="0">
                        <a:lnSpc>
                          <a:spcPct val="106000"/>
                        </a:lnSpc>
                        <a:tabLst/>
                      </a:pPr>
                      <a:r>
                        <a:rPr sz="1200" kern="0" spc="-10" dirty="0">
                          <a:solidFill>
                            <a:srgbClr val="000000">
                              <a:alpha val="100000"/>
                            </a:srgbClr>
                          </a:solidFill>
                          <a:latin typeface="KaiTi"/>
                          <a:ea typeface="KaiTi"/>
                          <a:cs typeface="KaiTi"/>
                        </a:rPr>
                        <a:t>红棕色、刺激性气味、</a:t>
                      </a:r>
                      <a:r>
                        <a:rPr sz="1200" kern="0" spc="-20" dirty="0">
                          <a:solidFill>
                            <a:srgbClr val="000000">
                              <a:alpha val="100000"/>
                            </a:srgbClr>
                          </a:solidFill>
                          <a:latin typeface="KaiTi"/>
                          <a:ea typeface="KaiTi"/>
                          <a:cs typeface="KaiTi"/>
                        </a:rPr>
                        <a:t>有毒</a:t>
                      </a:r>
                      <a:r>
                        <a:rPr sz="1200" kern="0" spc="-10" dirty="0">
                          <a:solidFill>
                            <a:srgbClr val="000000">
                              <a:alpha val="100000"/>
                            </a:srgbClr>
                          </a:solidFill>
                          <a:latin typeface="KaiTi"/>
                          <a:ea typeface="KaiTi"/>
                          <a:cs typeface="KaiTi"/>
                        </a:rPr>
                        <a:t>密度比空气大，易溶于水</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693420">
                <a:tc>
                  <a:txBody>
                    <a:bodyPr/>
                    <a:lstStyle/>
                    <a:p>
                      <a:pPr algn="l" rtl="0" eaLnBrk="0">
                        <a:lnSpc>
                          <a:spcPct val="120000"/>
                        </a:lnSpc>
                        <a:tabLst/>
                      </a:pPr>
                      <a:endParaRPr sz="1000" dirty="0">
                        <a:latin typeface="Arial"/>
                        <a:ea typeface="Arial"/>
                        <a:cs typeface="Arial"/>
                      </a:endParaRPr>
                    </a:p>
                    <a:p>
                      <a:pPr algn="l" rtl="0" eaLnBrk="0">
                        <a:lnSpc>
                          <a:spcPct val="6039"/>
                        </a:lnSpc>
                        <a:tabLst/>
                      </a:pPr>
                      <a:endParaRPr sz="100" dirty="0">
                        <a:latin typeface="Arial"/>
                        <a:ea typeface="Arial"/>
                        <a:cs typeface="Arial"/>
                      </a:endParaRPr>
                    </a:p>
                    <a:p>
                      <a:pPr marL="268605" algn="l" rtl="0" eaLnBrk="0">
                        <a:lnSpc>
                          <a:spcPct val="83000"/>
                        </a:lnSpc>
                        <a:tabLst/>
                      </a:pPr>
                      <a:r>
                        <a:rPr sz="1200" b="1" kern="0" spc="-40" dirty="0">
                          <a:solidFill>
                            <a:srgbClr val="000000">
                              <a:alpha val="100000"/>
                            </a:srgbClr>
                          </a:solidFill>
                          <a:latin typeface="KaiTi"/>
                          <a:ea typeface="KaiTi"/>
                          <a:cs typeface="KaiTi"/>
                        </a:rPr>
                        <a:t>氨气</a:t>
                      </a:r>
                      <a:endParaRPr sz="1200" dirty="0">
                        <a:latin typeface="KaiTi"/>
                        <a:ea typeface="KaiTi"/>
                        <a:cs typeface="KaiTi"/>
                      </a:endParaRPr>
                    </a:p>
                    <a:p>
                      <a:pPr marL="268605" algn="l" rtl="0" eaLnBrk="0">
                        <a:lnSpc>
                          <a:spcPts val="1519"/>
                        </a:lnSpc>
                        <a:tabLst/>
                      </a:pPr>
                      <a:r>
                        <a:rPr sz="1200" b="1" kern="0" spc="-10" dirty="0">
                          <a:solidFill>
                            <a:srgbClr val="000000">
                              <a:alpha val="100000"/>
                            </a:srgbClr>
                          </a:solidFill>
                          <a:latin typeface="Times New Roman"/>
                          <a:ea typeface="Times New Roman"/>
                          <a:cs typeface="Times New Roman"/>
                        </a:rPr>
                        <a:t>NH</a:t>
                      </a:r>
                      <a:r>
                        <a:rPr sz="800" b="1" kern="0" spc="-10" dirty="0">
                          <a:solidFill>
                            <a:srgbClr val="000000">
                              <a:alpha val="100000"/>
                            </a:srgbClr>
                          </a:solidFill>
                          <a:latin typeface="Times New Roman"/>
                          <a:ea typeface="Times New Roman"/>
                          <a:cs typeface="Times New Roman"/>
                        </a:rPr>
                        <a:t>3</a:t>
                      </a:r>
                      <a:endParaRPr sz="8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3000"/>
                        </a:lnSpc>
                        <a:tabLst/>
                      </a:pPr>
                      <a:endParaRPr sz="1000" dirty="0">
                        <a:latin typeface="Arial"/>
                        <a:ea typeface="Arial"/>
                        <a:cs typeface="Arial"/>
                      </a:endParaRPr>
                    </a:p>
                    <a:p>
                      <a:pPr marL="383540" algn="l" rtl="0" eaLnBrk="0">
                        <a:lnSpc>
                          <a:spcPct val="87000"/>
                        </a:lnSpc>
                        <a:spcBef>
                          <a:spcPts val="1"/>
                        </a:spcBef>
                        <a:tabLst/>
                      </a:pPr>
                      <a:r>
                        <a:rPr sz="1200" kern="0" spc="-10" dirty="0">
                          <a:solidFill>
                            <a:srgbClr val="000000">
                              <a:alpha val="100000"/>
                            </a:srgbClr>
                          </a:solidFill>
                          <a:latin typeface="KaiTi"/>
                          <a:ea typeface="KaiTi"/>
                          <a:cs typeface="KaiTi"/>
                        </a:rPr>
                        <a:t>无色、刺激性气味</a:t>
                      </a:r>
                      <a:endParaRPr sz="1200" dirty="0">
                        <a:latin typeface="KaiTi"/>
                        <a:ea typeface="KaiTi"/>
                        <a:cs typeface="KaiTi"/>
                      </a:endParaRPr>
                    </a:p>
                    <a:p>
                      <a:pPr marL="84455" algn="l" rtl="0" eaLnBrk="0">
                        <a:lnSpc>
                          <a:spcPct val="85000"/>
                        </a:lnSpc>
                        <a:spcBef>
                          <a:spcPts val="299"/>
                        </a:spcBef>
                        <a:tabLst/>
                      </a:pPr>
                      <a:r>
                        <a:rPr sz="1200" kern="0" spc="-10" dirty="0">
                          <a:solidFill>
                            <a:srgbClr val="000000">
                              <a:alpha val="100000"/>
                            </a:srgbClr>
                          </a:solidFill>
                          <a:latin typeface="KaiTi"/>
                          <a:ea typeface="KaiTi"/>
                          <a:cs typeface="KaiTi"/>
                        </a:rPr>
                        <a:t>密度比空气小，极易溶于水</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400" dirty="0">
                        <a:latin typeface="Arial"/>
                        <a:ea typeface="Arial"/>
                        <a:cs typeface="Arial"/>
                      </a:endParaRPr>
                    </a:p>
                    <a:p>
                      <a:pPr marL="81280" algn="l" rtl="0" eaLnBrk="0">
                        <a:lnSpc>
                          <a:spcPct val="85000"/>
                        </a:lnSpc>
                        <a:spcBef>
                          <a:spcPts val="4"/>
                        </a:spcBef>
                        <a:tabLst/>
                      </a:pPr>
                      <a:r>
                        <a:rPr sz="1800" kern="0" spc="-170" dirty="0">
                          <a:solidFill>
                            <a:srgbClr val="800000">
                              <a:alpha val="100000"/>
                            </a:srgbClr>
                          </a:solidFill>
                          <a:latin typeface="Arial"/>
                          <a:ea typeface="Arial"/>
                          <a:cs typeface="Arial"/>
                        </a:rPr>
                        <a:t>2NH,</a:t>
                      </a:r>
                      <a:r>
                        <a:rPr sz="1800" kern="0" spc="-170" dirty="0">
                          <a:solidFill>
                            <a:srgbClr val="800000">
                              <a:alpha val="100000"/>
                            </a:srgbClr>
                          </a:solidFill>
                          <a:latin typeface="Arial Unicode MS"/>
                          <a:ea typeface="Arial Unicode MS"/>
                          <a:cs typeface="Arial Unicode MS"/>
                        </a:rPr>
                        <a:t>C1+ca(O),</a:t>
                      </a:r>
                      <a:r>
                        <a:rPr sz="1800" kern="0" spc="-180" dirty="0">
                          <a:solidFill>
                            <a:srgbClr val="800000">
                              <a:alpha val="100000"/>
                            </a:srgbClr>
                          </a:solidFill>
                          <a:latin typeface="Arial Unicode MS"/>
                          <a:ea typeface="Arial Unicode MS"/>
                          <a:cs typeface="Arial Unicode MS"/>
                        </a:rPr>
                        <a:t>⃞ca</a:t>
                      </a:r>
                      <a:r>
                        <a:rPr sz="1800" kern="0" spc="-310" dirty="0">
                          <a:solidFill>
                            <a:srgbClr val="800000">
                              <a:alpha val="100000"/>
                            </a:srgbClr>
                          </a:solidFill>
                          <a:latin typeface="Arial Unicode MS"/>
                          <a:ea typeface="Arial Unicode MS"/>
                          <a:cs typeface="Arial Unicode MS"/>
                        </a:rPr>
                        <a:t> </a:t>
                      </a:r>
                      <a:r>
                        <a:rPr sz="1800" kern="0" spc="-180" dirty="0">
                          <a:solidFill>
                            <a:srgbClr val="800000">
                              <a:alpha val="100000"/>
                            </a:srgbClr>
                          </a:solidFill>
                          <a:latin typeface="Arial"/>
                          <a:ea typeface="Arial"/>
                          <a:cs typeface="Arial"/>
                        </a:rPr>
                        <a:t>cl,+2NH,t+2H,0</a:t>
                      </a:r>
                      <a:endParaRPr sz="1800" dirty="0">
                        <a:latin typeface="Arial"/>
                        <a:ea typeface="Arial"/>
                        <a:cs typeface="Arial"/>
                      </a:endParaRPr>
                    </a:p>
                    <a:p>
                      <a:pPr marL="81915" algn="l" rtl="0" eaLnBrk="0">
                        <a:lnSpc>
                          <a:spcPct val="83000"/>
                        </a:lnSpc>
                        <a:spcBef>
                          <a:spcPts val="195"/>
                        </a:spcBef>
                        <a:tabLst/>
                      </a:pPr>
                      <a:r>
                        <a:rPr sz="1200" kern="0" spc="-10" dirty="0">
                          <a:solidFill>
                            <a:srgbClr val="000000">
                              <a:alpha val="100000"/>
                            </a:srgbClr>
                          </a:solidFill>
                          <a:latin typeface="KaiTi"/>
                          <a:ea typeface="KaiTi"/>
                          <a:cs typeface="KaiTi"/>
                        </a:rPr>
                        <a:t>氯化铵和熟石灰（氢氧化钙）共热</a:t>
                      </a:r>
                      <a:endParaRPr sz="1200" dirty="0">
                        <a:latin typeface="KaiTi"/>
                        <a:ea typeface="KaiTi"/>
                        <a:cs typeface="KaiTi"/>
                      </a:endParaRPr>
                    </a:p>
                    <a:p>
                      <a:pPr marL="78105" algn="l" rtl="0" eaLnBrk="0">
                        <a:lnSpc>
                          <a:spcPts val="1550"/>
                        </a:lnSpc>
                        <a:tabLst/>
                      </a:pPr>
                      <a:r>
                        <a:rPr sz="1200" kern="0" spc="-10" dirty="0">
                          <a:solidFill>
                            <a:srgbClr val="000000">
                              <a:alpha val="100000"/>
                            </a:srgbClr>
                          </a:solidFill>
                          <a:latin typeface="KaiTi"/>
                          <a:ea typeface="KaiTi"/>
                          <a:cs typeface="KaiTi"/>
                        </a:rPr>
                        <a:t>收集方法：向下排空气法</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402590">
                <a:tc>
                  <a:txBody>
                    <a:bodyPr/>
                    <a:lstStyle/>
                    <a:p>
                      <a:pPr algn="l" rtl="0" eaLnBrk="0">
                        <a:lnSpc>
                          <a:spcPct val="124000"/>
                        </a:lnSpc>
                        <a:tabLst/>
                      </a:pPr>
                      <a:endParaRPr sz="200" dirty="0">
                        <a:latin typeface="Arial"/>
                        <a:ea typeface="Arial"/>
                        <a:cs typeface="Arial"/>
                      </a:endParaRPr>
                    </a:p>
                    <a:p>
                      <a:pPr marL="277495" algn="l" rtl="0" eaLnBrk="0">
                        <a:lnSpc>
                          <a:spcPct val="83000"/>
                        </a:lnSpc>
                        <a:spcBef>
                          <a:spcPts val="1"/>
                        </a:spcBef>
                        <a:tabLst/>
                      </a:pPr>
                      <a:r>
                        <a:rPr sz="1200" b="1" kern="0" spc="-60" dirty="0">
                          <a:solidFill>
                            <a:srgbClr val="000000">
                              <a:alpha val="100000"/>
                            </a:srgbClr>
                          </a:solidFill>
                          <a:latin typeface="KaiTi"/>
                          <a:ea typeface="KaiTi"/>
                          <a:cs typeface="KaiTi"/>
                        </a:rPr>
                        <a:t>甲烷</a:t>
                      </a:r>
                      <a:endParaRPr sz="1200" dirty="0">
                        <a:latin typeface="KaiTi"/>
                        <a:ea typeface="KaiTi"/>
                        <a:cs typeface="KaiTi"/>
                      </a:endParaRPr>
                    </a:p>
                    <a:p>
                      <a:pPr marL="272415" algn="l" rtl="0" eaLnBrk="0">
                        <a:lnSpc>
                          <a:spcPts val="1516"/>
                        </a:lnSpc>
                        <a:tabLst/>
                      </a:pPr>
                      <a:r>
                        <a:rPr sz="1200" b="1" kern="0" spc="-20" dirty="0">
                          <a:solidFill>
                            <a:srgbClr val="000000">
                              <a:alpha val="100000"/>
                            </a:srgbClr>
                          </a:solidFill>
                          <a:latin typeface="Times New Roman"/>
                          <a:ea typeface="Times New Roman"/>
                          <a:cs typeface="Times New Roman"/>
                        </a:rPr>
                        <a:t>CH</a:t>
                      </a:r>
                      <a:r>
                        <a:rPr sz="800" b="1" kern="0" spc="-20" dirty="0">
                          <a:solidFill>
                            <a:srgbClr val="000000">
                              <a:alpha val="100000"/>
                            </a:srgbClr>
                          </a:solidFill>
                          <a:latin typeface="Times New Roman"/>
                          <a:ea typeface="Times New Roman"/>
                          <a:cs typeface="Times New Roman"/>
                        </a:rPr>
                        <a:t>4</a:t>
                      </a:r>
                      <a:endParaRPr sz="8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72000"/>
                        </a:lnSpc>
                        <a:tabLst/>
                      </a:pPr>
                      <a:endParaRPr sz="100" dirty="0">
                        <a:latin typeface="Arial"/>
                        <a:ea typeface="Arial"/>
                        <a:cs typeface="Arial"/>
                      </a:endParaRPr>
                    </a:p>
                    <a:p>
                      <a:pPr marL="612140" algn="l" rtl="0" eaLnBrk="0">
                        <a:lnSpc>
                          <a:spcPct val="87000"/>
                        </a:lnSpc>
                        <a:spcBef>
                          <a:spcPts val="1"/>
                        </a:spcBef>
                        <a:tabLst/>
                      </a:pPr>
                      <a:r>
                        <a:rPr sz="1200" kern="0" spc="-20" dirty="0">
                          <a:solidFill>
                            <a:srgbClr val="000000">
                              <a:alpha val="100000"/>
                            </a:srgbClr>
                          </a:solidFill>
                          <a:latin typeface="KaiTi"/>
                          <a:ea typeface="KaiTi"/>
                          <a:cs typeface="KaiTi"/>
                        </a:rPr>
                        <a:t>无色、无味</a:t>
                      </a:r>
                      <a:endParaRPr sz="1200" dirty="0">
                        <a:latin typeface="KaiTi"/>
                        <a:ea typeface="KaiTi"/>
                        <a:cs typeface="KaiTi"/>
                      </a:endParaRPr>
                    </a:p>
                    <a:p>
                      <a:pPr marL="160655" algn="l" rtl="0" eaLnBrk="0">
                        <a:lnSpc>
                          <a:spcPct val="85000"/>
                        </a:lnSpc>
                        <a:spcBef>
                          <a:spcPts val="308"/>
                        </a:spcBef>
                        <a:tabLst/>
                      </a:pPr>
                      <a:r>
                        <a:rPr sz="1200" kern="0" spc="-10" dirty="0">
                          <a:solidFill>
                            <a:srgbClr val="000000">
                              <a:alpha val="100000"/>
                            </a:srgbClr>
                          </a:solidFill>
                          <a:latin typeface="KaiTi"/>
                          <a:ea typeface="KaiTi"/>
                          <a:cs typeface="KaiTi"/>
                        </a:rPr>
                        <a:t>密度比空气小，难溶于水</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743585">
                <a:tc>
                  <a:txBody>
                    <a:bodyPr/>
                    <a:lstStyle/>
                    <a:p>
                      <a:pPr algn="l" rtl="0" eaLnBrk="0">
                        <a:lnSpc>
                          <a:spcPct val="136000"/>
                        </a:lnSpc>
                        <a:tabLst/>
                      </a:pPr>
                      <a:endParaRPr sz="1000" dirty="0">
                        <a:latin typeface="Arial"/>
                        <a:ea typeface="Arial"/>
                        <a:cs typeface="Arial"/>
                      </a:endParaRPr>
                    </a:p>
                    <a:p>
                      <a:pPr algn="l" rtl="0" eaLnBrk="0">
                        <a:lnSpc>
                          <a:spcPct val="6890"/>
                        </a:lnSpc>
                        <a:tabLst/>
                      </a:pPr>
                      <a:endParaRPr sz="100" dirty="0">
                        <a:latin typeface="Arial"/>
                        <a:ea typeface="Arial"/>
                        <a:cs typeface="Arial"/>
                      </a:endParaRPr>
                    </a:p>
                    <a:p>
                      <a:pPr marL="276860" algn="l" rtl="0" eaLnBrk="0">
                        <a:lnSpc>
                          <a:spcPct val="83000"/>
                        </a:lnSpc>
                        <a:tabLst/>
                      </a:pPr>
                      <a:r>
                        <a:rPr sz="1200" b="1" kern="0" spc="-60" dirty="0">
                          <a:solidFill>
                            <a:srgbClr val="000000">
                              <a:alpha val="100000"/>
                            </a:srgbClr>
                          </a:solidFill>
                          <a:latin typeface="KaiTi"/>
                          <a:ea typeface="KaiTi"/>
                          <a:cs typeface="KaiTi"/>
                        </a:rPr>
                        <a:t>乙烯</a:t>
                      </a:r>
                      <a:endParaRPr sz="1200" dirty="0">
                        <a:latin typeface="KaiTi"/>
                        <a:ea typeface="KaiTi"/>
                        <a:cs typeface="KaiTi"/>
                      </a:endParaRPr>
                    </a:p>
                    <a:p>
                      <a:pPr algn="l" rtl="0" eaLnBrk="0">
                        <a:lnSpc>
                          <a:spcPct val="133000"/>
                        </a:lnSpc>
                        <a:tabLst/>
                      </a:pPr>
                      <a:endParaRPr sz="300" dirty="0">
                        <a:latin typeface="Arial"/>
                        <a:ea typeface="Arial"/>
                        <a:cs typeface="Arial"/>
                      </a:endParaRPr>
                    </a:p>
                    <a:p>
                      <a:pPr marL="85090" algn="l" rtl="0" eaLnBrk="0">
                        <a:lnSpc>
                          <a:spcPct val="72000"/>
                        </a:lnSpc>
                        <a:spcBef>
                          <a:spcPts val="1"/>
                        </a:spcBef>
                        <a:tabLst/>
                      </a:pPr>
                      <a:r>
                        <a:rPr sz="1200" b="1" kern="0" spc="-10" dirty="0">
                          <a:solidFill>
                            <a:srgbClr val="000000">
                              <a:alpha val="100000"/>
                            </a:srgbClr>
                          </a:solidFill>
                          <a:latin typeface="Times New Roman"/>
                          <a:ea typeface="Times New Roman"/>
                          <a:cs typeface="Times New Roman"/>
                        </a:rPr>
                        <a:t>H</a:t>
                      </a:r>
                      <a:r>
                        <a:rPr sz="800" b="1" kern="0" spc="-10" dirty="0">
                          <a:solidFill>
                            <a:srgbClr val="000000">
                              <a:alpha val="100000"/>
                            </a:srgbClr>
                          </a:solidFill>
                          <a:latin typeface="Times New Roman"/>
                          <a:ea typeface="Times New Roman"/>
                          <a:cs typeface="Times New Roman"/>
                        </a:rPr>
                        <a:t>2</a:t>
                      </a:r>
                      <a:r>
                        <a:rPr sz="1200" b="1" kern="0" spc="-10" dirty="0">
                          <a:solidFill>
                            <a:srgbClr val="000000">
                              <a:alpha val="100000"/>
                            </a:srgbClr>
                          </a:solidFill>
                          <a:latin typeface="Times New Roman"/>
                          <a:ea typeface="Times New Roman"/>
                          <a:cs typeface="Times New Roman"/>
                        </a:rPr>
                        <a:t>C=CH</a:t>
                      </a:r>
                      <a:r>
                        <a:rPr sz="800" b="1" kern="0" spc="-10" dirty="0">
                          <a:solidFill>
                            <a:srgbClr val="000000">
                              <a:alpha val="100000"/>
                            </a:srgbClr>
                          </a:solidFill>
                          <a:latin typeface="Times New Roman"/>
                          <a:ea typeface="Times New Roman"/>
                          <a:cs typeface="Times New Roman"/>
                        </a:rPr>
                        <a:t>2</a:t>
                      </a:r>
                      <a:endParaRPr sz="8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29000"/>
                        </a:lnSpc>
                        <a:tabLst/>
                      </a:pPr>
                      <a:endParaRPr sz="1000" dirty="0">
                        <a:latin typeface="Arial"/>
                        <a:ea typeface="Arial"/>
                        <a:cs typeface="Arial"/>
                      </a:endParaRPr>
                    </a:p>
                    <a:p>
                      <a:pPr marL="612140" algn="l" rtl="0" eaLnBrk="0">
                        <a:lnSpc>
                          <a:spcPct val="87000"/>
                        </a:lnSpc>
                        <a:spcBef>
                          <a:spcPts val="2"/>
                        </a:spcBef>
                        <a:tabLst/>
                      </a:pPr>
                      <a:r>
                        <a:rPr sz="1200" kern="0" spc="-20" dirty="0">
                          <a:solidFill>
                            <a:srgbClr val="000000">
                              <a:alpha val="100000"/>
                            </a:srgbClr>
                          </a:solidFill>
                          <a:latin typeface="KaiTi"/>
                          <a:ea typeface="KaiTi"/>
                          <a:cs typeface="KaiTi"/>
                        </a:rPr>
                        <a:t>无色、无味</a:t>
                      </a:r>
                      <a:endParaRPr sz="1200" dirty="0">
                        <a:latin typeface="KaiTi"/>
                        <a:ea typeface="KaiTi"/>
                        <a:cs typeface="KaiTi"/>
                      </a:endParaRPr>
                    </a:p>
                    <a:p>
                      <a:pPr marL="160655" algn="l" rtl="0" eaLnBrk="0">
                        <a:lnSpc>
                          <a:spcPct val="85000"/>
                        </a:lnSpc>
                        <a:spcBef>
                          <a:spcPts val="308"/>
                        </a:spcBef>
                        <a:tabLst/>
                      </a:pPr>
                      <a:r>
                        <a:rPr sz="1200" kern="0" spc="-10" dirty="0">
                          <a:solidFill>
                            <a:srgbClr val="000000">
                              <a:alpha val="100000"/>
                            </a:srgbClr>
                          </a:solidFill>
                          <a:latin typeface="KaiTi"/>
                          <a:ea typeface="KaiTi"/>
                          <a:cs typeface="KaiTi"/>
                        </a:rPr>
                        <a:t>密度比空气小，不溶于水</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23000"/>
                        </a:lnSpc>
                        <a:tabLst/>
                      </a:pPr>
                      <a:endParaRPr sz="1000" dirty="0">
                        <a:latin typeface="Arial"/>
                        <a:ea typeface="Arial"/>
                        <a:cs typeface="Arial"/>
                      </a:endParaRPr>
                    </a:p>
                    <a:p>
                      <a:pPr algn="l" rtl="0" eaLnBrk="0">
                        <a:lnSpc>
                          <a:spcPct val="124000"/>
                        </a:lnSpc>
                        <a:tabLst/>
                      </a:pPr>
                      <a:endParaRPr sz="1000" dirty="0">
                        <a:latin typeface="Arial"/>
                        <a:ea typeface="Arial"/>
                        <a:cs typeface="Arial"/>
                      </a:endParaRPr>
                    </a:p>
                    <a:p>
                      <a:pPr algn="l" rtl="0" eaLnBrk="0">
                        <a:lnSpc>
                          <a:spcPct val="124000"/>
                        </a:lnSpc>
                        <a:tabLst/>
                      </a:pPr>
                      <a:endParaRPr sz="1000" dirty="0">
                        <a:latin typeface="Arial"/>
                        <a:ea typeface="Arial"/>
                        <a:cs typeface="Arial"/>
                      </a:endParaRPr>
                    </a:p>
                    <a:p>
                      <a:pPr algn="l" rtl="0" eaLnBrk="0">
                        <a:lnSpc>
                          <a:spcPct val="6106"/>
                        </a:lnSpc>
                        <a:tabLst/>
                      </a:pPr>
                      <a:endParaRPr sz="100" dirty="0">
                        <a:latin typeface="Arial"/>
                        <a:ea typeface="Arial"/>
                        <a:cs typeface="Arial"/>
                      </a:endParaRPr>
                    </a:p>
                    <a:p>
                      <a:pPr marL="69215" algn="l" rtl="0" eaLnBrk="0">
                        <a:lnSpc>
                          <a:spcPct val="85000"/>
                        </a:lnSpc>
                        <a:tabLst/>
                      </a:pPr>
                      <a:r>
                        <a:rPr sz="1200" kern="0" spc="0" dirty="0">
                          <a:solidFill>
                            <a:srgbClr val="000000">
                              <a:alpha val="100000"/>
                            </a:srgbClr>
                          </a:solidFill>
                          <a:latin typeface="KaiTi"/>
                          <a:ea typeface="KaiTi"/>
                          <a:cs typeface="KaiTi"/>
                        </a:rPr>
                        <a:t>加热乙醇，浓硫酸起催化剂和</a:t>
                      </a:r>
                      <a:r>
                        <a:rPr sz="1200" kern="0" spc="-10" dirty="0">
                          <a:solidFill>
                            <a:srgbClr val="000000">
                              <a:alpha val="100000"/>
                            </a:srgbClr>
                          </a:solidFill>
                          <a:latin typeface="KaiTi"/>
                          <a:ea typeface="KaiTi"/>
                          <a:cs typeface="KaiTi"/>
                        </a:rPr>
                        <a:t>脱水剂</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434340">
                <a:tc>
                  <a:txBody>
                    <a:bodyPr/>
                    <a:lstStyle/>
                    <a:p>
                      <a:pPr algn="l" rtl="0" eaLnBrk="0">
                        <a:lnSpc>
                          <a:spcPct val="115000"/>
                        </a:lnSpc>
                        <a:tabLst/>
                      </a:pPr>
                      <a:endParaRPr sz="300" dirty="0">
                        <a:latin typeface="Arial"/>
                        <a:ea typeface="Arial"/>
                        <a:cs typeface="Arial"/>
                      </a:endParaRPr>
                    </a:p>
                    <a:p>
                      <a:pPr marL="276860" algn="l" rtl="0" eaLnBrk="0">
                        <a:lnSpc>
                          <a:spcPct val="83000"/>
                        </a:lnSpc>
                        <a:spcBef>
                          <a:spcPts val="3"/>
                        </a:spcBef>
                        <a:tabLst/>
                      </a:pPr>
                      <a:r>
                        <a:rPr sz="1200" b="1" kern="0" spc="-60" dirty="0">
                          <a:solidFill>
                            <a:srgbClr val="000000">
                              <a:alpha val="100000"/>
                            </a:srgbClr>
                          </a:solidFill>
                          <a:latin typeface="KaiTi"/>
                          <a:ea typeface="KaiTi"/>
                          <a:cs typeface="KaiTi"/>
                        </a:rPr>
                        <a:t>乙炔</a:t>
                      </a:r>
                      <a:endParaRPr sz="1200" dirty="0">
                        <a:latin typeface="KaiTi"/>
                        <a:ea typeface="KaiTi"/>
                        <a:cs typeface="KaiTi"/>
                      </a:endParaRPr>
                    </a:p>
                    <a:p>
                      <a:pPr algn="l" rtl="0" eaLnBrk="0">
                        <a:lnSpc>
                          <a:spcPct val="130000"/>
                        </a:lnSpc>
                        <a:tabLst/>
                      </a:pPr>
                      <a:endParaRPr sz="300" dirty="0">
                        <a:latin typeface="Arial"/>
                        <a:ea typeface="Arial"/>
                        <a:cs typeface="Arial"/>
                      </a:endParaRPr>
                    </a:p>
                    <a:p>
                      <a:pPr marL="137160" algn="l" rtl="0" eaLnBrk="0">
                        <a:lnSpc>
                          <a:spcPct val="70000"/>
                        </a:lnSpc>
                        <a:spcBef>
                          <a:spcPts val="2"/>
                        </a:spcBef>
                        <a:tabLst/>
                      </a:pPr>
                      <a:r>
                        <a:rPr sz="1200" b="1" kern="0" spc="-10" dirty="0">
                          <a:solidFill>
                            <a:srgbClr val="000000">
                              <a:alpha val="100000"/>
                            </a:srgbClr>
                          </a:solidFill>
                          <a:latin typeface="Times New Roman"/>
                          <a:ea typeface="Times New Roman"/>
                          <a:cs typeface="Times New Roman"/>
                        </a:rPr>
                        <a:t>HC≡CH</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31000"/>
                        </a:lnSpc>
                        <a:tabLst/>
                      </a:pPr>
                      <a:endParaRPr sz="200" dirty="0">
                        <a:latin typeface="Arial"/>
                        <a:ea typeface="Arial"/>
                        <a:cs typeface="Arial"/>
                      </a:endParaRPr>
                    </a:p>
                    <a:p>
                      <a:pPr marL="612140" algn="l" rtl="0" eaLnBrk="0">
                        <a:lnSpc>
                          <a:spcPct val="87000"/>
                        </a:lnSpc>
                        <a:tabLst/>
                      </a:pPr>
                      <a:r>
                        <a:rPr sz="1200" kern="0" spc="-20" dirty="0">
                          <a:solidFill>
                            <a:srgbClr val="000000">
                              <a:alpha val="100000"/>
                            </a:srgbClr>
                          </a:solidFill>
                          <a:latin typeface="KaiTi"/>
                          <a:ea typeface="KaiTi"/>
                          <a:cs typeface="KaiTi"/>
                        </a:rPr>
                        <a:t>无色、无味</a:t>
                      </a:r>
                      <a:endParaRPr sz="1200" dirty="0">
                        <a:latin typeface="KaiTi"/>
                        <a:ea typeface="KaiTi"/>
                        <a:cs typeface="KaiTi"/>
                      </a:endParaRPr>
                    </a:p>
                    <a:p>
                      <a:pPr marL="160655" algn="l" rtl="0" eaLnBrk="0">
                        <a:lnSpc>
                          <a:spcPct val="85000"/>
                        </a:lnSpc>
                        <a:spcBef>
                          <a:spcPts val="308"/>
                        </a:spcBef>
                        <a:tabLst/>
                      </a:pPr>
                      <a:r>
                        <a:rPr sz="1200" kern="0" spc="-10" dirty="0">
                          <a:solidFill>
                            <a:srgbClr val="000000">
                              <a:alpha val="100000"/>
                            </a:srgbClr>
                          </a:solidFill>
                          <a:latin typeface="KaiTi"/>
                          <a:ea typeface="KaiTi"/>
                          <a:cs typeface="KaiTi"/>
                        </a:rPr>
                        <a:t>密度比空气小，微溶于水</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79000"/>
                        </a:lnSpc>
                        <a:tabLst/>
                      </a:pPr>
                      <a:endParaRPr sz="1000" dirty="0">
                        <a:latin typeface="Arial"/>
                        <a:ea typeface="Arial"/>
                        <a:cs typeface="Arial"/>
                      </a:endParaRPr>
                    </a:p>
                    <a:p>
                      <a:pPr algn="l" rtl="0" eaLnBrk="0">
                        <a:lnSpc>
                          <a:spcPct val="6832"/>
                        </a:lnSpc>
                        <a:tabLst/>
                      </a:pPr>
                      <a:endParaRPr sz="100" dirty="0">
                        <a:latin typeface="Arial"/>
                        <a:ea typeface="Arial"/>
                        <a:cs typeface="Arial"/>
                      </a:endParaRPr>
                    </a:p>
                    <a:p>
                      <a:pPr marL="85090" algn="l" rtl="0" eaLnBrk="0">
                        <a:lnSpc>
                          <a:spcPct val="88000"/>
                        </a:lnSpc>
                        <a:tabLst/>
                      </a:pPr>
                      <a:r>
                        <a:rPr sz="1000" kern="0" spc="30" dirty="0">
                          <a:solidFill>
                            <a:srgbClr val="000000">
                              <a:alpha val="100000"/>
                            </a:srgbClr>
                          </a:solidFill>
                          <a:latin typeface="KaiTi"/>
                          <a:ea typeface="KaiTi"/>
                          <a:cs typeface="KaiTi"/>
                        </a:rPr>
                        <a:t>电石遇水生成乙炔</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bl>
          </a:graphicData>
        </a:graphic>
      </p:graphicFrame>
      <p:pic>
        <p:nvPicPr>
          <p:cNvPr id="1340" name="picture 1340"/>
          <p:cNvPicPr>
            <a:picLocks noChangeAspect="1"/>
          </p:cNvPicPr>
          <p:nvPr/>
        </p:nvPicPr>
        <p:blipFill>
          <a:blip r:embed="rId2"/>
          <a:stretch>
            <a:fillRect/>
          </a:stretch>
        </p:blipFill>
        <p:spPr>
          <a:xfrm rot="21600000">
            <a:off x="5199380" y="8014678"/>
            <a:ext cx="2479802" cy="539661"/>
          </a:xfrm>
          <a:prstGeom prst="rect">
            <a:avLst/>
          </a:prstGeom>
        </p:spPr>
      </p:pic>
      <p:pic>
        <p:nvPicPr>
          <p:cNvPr id="1342" name="picture 1342"/>
          <p:cNvPicPr>
            <a:picLocks noChangeAspect="1"/>
          </p:cNvPicPr>
          <p:nvPr/>
        </p:nvPicPr>
        <p:blipFill>
          <a:blip r:embed="rId3"/>
          <a:stretch>
            <a:fillRect/>
          </a:stretch>
        </p:blipFill>
        <p:spPr>
          <a:xfrm rot="21600000">
            <a:off x="5199380" y="3397377"/>
            <a:ext cx="3072891" cy="431800"/>
          </a:xfrm>
          <a:prstGeom prst="rect">
            <a:avLst/>
          </a:prstGeom>
        </p:spPr>
      </p:pic>
      <p:pic>
        <p:nvPicPr>
          <p:cNvPr id="1344" name="picture 1344"/>
          <p:cNvPicPr>
            <a:picLocks noChangeAspect="1"/>
          </p:cNvPicPr>
          <p:nvPr/>
        </p:nvPicPr>
        <p:blipFill>
          <a:blip r:embed="rId4"/>
          <a:stretch>
            <a:fillRect/>
          </a:stretch>
        </p:blipFill>
        <p:spPr>
          <a:xfrm rot="21600000">
            <a:off x="5199380" y="4237152"/>
            <a:ext cx="2044700" cy="467944"/>
          </a:xfrm>
          <a:prstGeom prst="rect">
            <a:avLst/>
          </a:prstGeom>
        </p:spPr>
      </p:pic>
      <p:sp>
        <p:nvSpPr>
          <p:cNvPr id="1346" name="rect 1346"/>
          <p:cNvSpPr/>
          <p:nvPr/>
        </p:nvSpPr>
        <p:spPr>
          <a:xfrm>
            <a:off x="3696716" y="989025"/>
            <a:ext cx="3300349" cy="247192"/>
          </a:xfrm>
          <a:prstGeom prst="rect">
            <a:avLst/>
          </a:prstGeom>
          <a:solidFill>
            <a:srgbClr val="D9D9D9">
              <a:alpha val="100000"/>
            </a:srgbClr>
          </a:solidFill>
          <a:ln w="0" cap="flat">
            <a:noFill/>
            <a:prstDash val="solid"/>
            <a:miter lim="0"/>
          </a:ln>
        </p:spPr>
        <p:txBody>
          <a:bodyPr rtlCol="0"/>
          <a:lstStyle/>
          <a:p>
            <a:pPr algn="ctr"/>
            <a:endParaRPr lang="zh-CN" altLang="en-US"/>
          </a:p>
        </p:txBody>
      </p:sp>
      <p:pic>
        <p:nvPicPr>
          <p:cNvPr id="1348" name="picture 1348"/>
          <p:cNvPicPr>
            <a:picLocks noChangeAspect="1"/>
          </p:cNvPicPr>
          <p:nvPr/>
        </p:nvPicPr>
        <p:blipFill>
          <a:blip r:embed="rId5"/>
          <a:stretch>
            <a:fillRect/>
          </a:stretch>
        </p:blipFill>
        <p:spPr>
          <a:xfrm rot="21600000">
            <a:off x="5199380" y="8758492"/>
            <a:ext cx="2682239" cy="251396"/>
          </a:xfrm>
          <a:prstGeom prst="rect">
            <a:avLst/>
          </a:prstGeom>
        </p:spPr>
      </p:pic>
      <p:sp>
        <p:nvSpPr>
          <p:cNvPr id="1350" name="textbox 1350"/>
          <p:cNvSpPr/>
          <p:nvPr/>
        </p:nvSpPr>
        <p:spPr>
          <a:xfrm>
            <a:off x="3699637" y="1005014"/>
            <a:ext cx="3309620" cy="230505"/>
          </a:xfrm>
          <a:prstGeom prst="rect">
            <a:avLst/>
          </a:prstGeom>
          <a:noFill/>
          <a:ln w="0" cap="flat">
            <a:noFill/>
            <a:prstDash val="solid"/>
            <a:miter lim="0"/>
          </a:ln>
        </p:spPr>
        <p:txBody>
          <a:bodyPr vert="horz" wrap="square" lIns="0" tIns="0" rIns="0" bIns="0"/>
          <a:lstStyle/>
          <a:p>
            <a:pPr algn="l" rtl="0" eaLnBrk="0">
              <a:lnSpc>
                <a:spcPct val="77219"/>
              </a:lnSpc>
              <a:tabLst/>
            </a:pPr>
            <a:endParaRPr sz="100" dirty="0">
              <a:latin typeface="Arial"/>
              <a:ea typeface="Arial"/>
              <a:cs typeface="Arial"/>
            </a:endParaRPr>
          </a:p>
          <a:p>
            <a:pPr marL="12700" algn="l" rtl="0" eaLnBrk="0">
              <a:lnSpc>
                <a:spcPct val="90000"/>
              </a:lnSpc>
              <a:tabLst/>
            </a:pPr>
            <a:r>
              <a:rPr sz="1500" b="1" kern="0" spc="-30" dirty="0">
                <a:solidFill>
                  <a:srgbClr val="EE0000">
                    <a:alpha val="100000"/>
                  </a:srgbClr>
                </a:solidFill>
                <a:latin typeface="KaiTi"/>
                <a:ea typeface="KaiTi"/>
                <a:cs typeface="KaiTi"/>
              </a:rPr>
              <a:t>专题</a:t>
            </a:r>
            <a:r>
              <a:rPr sz="1500" kern="0" spc="-300" dirty="0">
                <a:solidFill>
                  <a:srgbClr val="EE0000">
                    <a:alpha val="100000"/>
                  </a:srgbClr>
                </a:solidFill>
                <a:latin typeface="KaiTi"/>
                <a:ea typeface="KaiTi"/>
                <a:cs typeface="KaiTi"/>
              </a:rPr>
              <a:t> </a:t>
            </a:r>
            <a:r>
              <a:rPr sz="1500" b="1" kern="0" spc="-30" dirty="0">
                <a:solidFill>
                  <a:srgbClr val="EE0000">
                    <a:alpha val="100000"/>
                  </a:srgbClr>
                </a:solidFill>
                <a:latin typeface="Times New Roman"/>
                <a:ea typeface="Times New Roman"/>
                <a:cs typeface="Times New Roman"/>
              </a:rPr>
              <a:t>2</a:t>
            </a:r>
            <a:r>
              <a:rPr sz="1500" b="1" kern="0" spc="30" dirty="0">
                <a:solidFill>
                  <a:srgbClr val="EE0000">
                    <a:alpha val="100000"/>
                  </a:srgbClr>
                </a:solidFill>
                <a:latin typeface="Times New Roman"/>
                <a:ea typeface="Times New Roman"/>
                <a:cs typeface="Times New Roman"/>
              </a:rPr>
              <a:t>      </a:t>
            </a:r>
            <a:r>
              <a:rPr sz="1500" b="1" kern="0" spc="-30" dirty="0">
                <a:solidFill>
                  <a:srgbClr val="EE0000">
                    <a:alpha val="100000"/>
                  </a:srgbClr>
                </a:solidFill>
                <a:latin typeface="KaiTi"/>
                <a:ea typeface="KaiTi"/>
                <a:cs typeface="KaiTi"/>
              </a:rPr>
              <a:t>气体性质总结及制备收集方法</a:t>
            </a:r>
            <a:endParaRPr sz="1500" dirty="0">
              <a:latin typeface="KaiTi"/>
              <a:ea typeface="KaiTi"/>
              <a:cs typeface="KaiTi"/>
            </a:endParaRPr>
          </a:p>
        </p:txBody>
      </p:sp>
      <p:pic>
        <p:nvPicPr>
          <p:cNvPr id="1352" name="picture 1352"/>
          <p:cNvPicPr>
            <a:picLocks noChangeAspect="1"/>
          </p:cNvPicPr>
          <p:nvPr/>
        </p:nvPicPr>
        <p:blipFill>
          <a:blip r:embed="rId6"/>
          <a:stretch>
            <a:fillRect/>
          </a:stretch>
        </p:blipFill>
        <p:spPr>
          <a:xfrm rot="21600000">
            <a:off x="5199380" y="2248027"/>
            <a:ext cx="2137790" cy="287655"/>
          </a:xfrm>
          <a:prstGeom prst="rect">
            <a:avLst/>
          </a:prstGeom>
        </p:spPr>
      </p:pic>
      <p:sp>
        <p:nvSpPr>
          <p:cNvPr id="1354" name="textbox 1354"/>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1356" name="path 1356"/>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1358" name="textbox 1358"/>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20" dirty="0">
                <a:solidFill>
                  <a:srgbClr val="000000">
                    <a:alpha val="100000"/>
                  </a:srgbClr>
                </a:solidFill>
                <a:latin typeface="Times New Roman"/>
                <a:ea typeface="Times New Roman"/>
                <a:cs typeface="Times New Roman"/>
              </a:rPr>
              <a:t>-</a:t>
            </a:r>
            <a:r>
              <a:rPr sz="900" kern="0" spc="3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47</a:t>
            </a:r>
            <a:r>
              <a:rPr sz="900" kern="0" spc="4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60" name="textbox 1360"/>
          <p:cNvSpPr/>
          <p:nvPr/>
        </p:nvSpPr>
        <p:spPr>
          <a:xfrm>
            <a:off x="2348128" y="1247597"/>
            <a:ext cx="5671820" cy="3462020"/>
          </a:xfrm>
          <a:prstGeom prst="rect">
            <a:avLst/>
          </a:prstGeom>
          <a:noFill/>
          <a:ln w="0" cap="flat">
            <a:noFill/>
            <a:prstDash val="solid"/>
            <a:miter lim="0"/>
          </a:ln>
        </p:spPr>
        <p:txBody>
          <a:bodyPr vert="horz" wrap="square" lIns="0" tIns="0" rIns="0" bIns="0"/>
          <a:lstStyle/>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marL="12700" algn="l" rtl="0" eaLnBrk="0">
              <a:lnSpc>
                <a:spcPct val="83000"/>
              </a:lnSpc>
              <a:spcBef>
                <a:spcPts val="2"/>
              </a:spcBef>
              <a:tabLst/>
            </a:pPr>
            <a:r>
              <a:rPr sz="1300" kern="0" spc="-40" dirty="0">
                <a:solidFill>
                  <a:srgbClr val="000000">
                    <a:alpha val="100000"/>
                  </a:srgbClr>
                </a:solidFill>
                <a:latin typeface="Wingdings"/>
                <a:ea typeface="Wingdings"/>
                <a:cs typeface="Wingdings"/>
              </a:rPr>
              <a:t>l </a:t>
            </a:r>
            <a:r>
              <a:rPr sz="1200" b="1" kern="0" spc="-40" dirty="0">
                <a:solidFill>
                  <a:srgbClr val="ED7D31">
                    <a:alpha val="100000"/>
                  </a:srgbClr>
                </a:solidFill>
                <a:latin typeface="KaiTi"/>
                <a:ea typeface="KaiTi"/>
                <a:cs typeface="KaiTi"/>
              </a:rPr>
              <a:t>排水法</a:t>
            </a:r>
            <a:r>
              <a:rPr sz="1200" kern="0" spc="-40" dirty="0">
                <a:solidFill>
                  <a:srgbClr val="000000">
                    <a:alpha val="100000"/>
                  </a:srgbClr>
                </a:solidFill>
                <a:latin typeface="KaiTi"/>
                <a:ea typeface="KaiTi"/>
                <a:cs typeface="KaiTi"/>
              </a:rPr>
              <a:t>：难溶于水的气</a:t>
            </a:r>
            <a:r>
              <a:rPr sz="1200" kern="0" spc="-50" dirty="0">
                <a:solidFill>
                  <a:srgbClr val="000000">
                    <a:alpha val="100000"/>
                  </a:srgbClr>
                </a:solidFill>
                <a:latin typeface="KaiTi"/>
                <a:ea typeface="KaiTi"/>
                <a:cs typeface="KaiTi"/>
              </a:rPr>
              <a:t>体（如</a:t>
            </a:r>
            <a:r>
              <a:rPr sz="1200" kern="0" spc="-210" dirty="0">
                <a:solidFill>
                  <a:srgbClr val="000000">
                    <a:alpha val="100000"/>
                  </a:srgbClr>
                </a:solidFill>
                <a:latin typeface="KaiTi"/>
                <a:ea typeface="KaiTi"/>
                <a:cs typeface="KaiTi"/>
              </a:rPr>
              <a:t> </a:t>
            </a:r>
            <a:r>
              <a:rPr sz="1300" kern="0" spc="-50" dirty="0">
                <a:solidFill>
                  <a:srgbClr val="000000">
                    <a:alpha val="100000"/>
                  </a:srgbClr>
                </a:solidFill>
                <a:latin typeface="Times New Roman"/>
                <a:ea typeface="Times New Roman"/>
                <a:cs typeface="Times New Roman"/>
              </a:rPr>
              <a:t>H</a:t>
            </a:r>
            <a:r>
              <a:rPr sz="1300" kern="0" spc="-50" baseline="-4006" dirty="0">
                <a:solidFill>
                  <a:srgbClr val="000000">
                    <a:alpha val="100000"/>
                  </a:srgbClr>
                </a:solidFill>
                <a:latin typeface="Times New Roman"/>
                <a:ea typeface="Times New Roman"/>
                <a:cs typeface="Times New Roman"/>
              </a:rPr>
              <a:t>2</a:t>
            </a:r>
            <a:r>
              <a:rPr sz="800" kern="0" spc="-60" dirty="0">
                <a:solidFill>
                  <a:srgbClr val="000000">
                    <a:alpha val="100000"/>
                  </a:srgbClr>
                </a:solidFill>
                <a:latin typeface="Times New Roman"/>
                <a:ea typeface="Times New Roman"/>
                <a:cs typeface="Times New Roman"/>
              </a:rPr>
              <a:t> </a:t>
            </a:r>
            <a:r>
              <a:rPr sz="1200" kern="0" spc="-50" dirty="0">
                <a:solidFill>
                  <a:srgbClr val="000000">
                    <a:alpha val="100000"/>
                  </a:srgbClr>
                </a:solidFill>
                <a:latin typeface="KaiTi"/>
                <a:ea typeface="KaiTi"/>
                <a:cs typeface="KaiTi"/>
              </a:rPr>
              <a:t>、</a:t>
            </a:r>
            <a:r>
              <a:rPr sz="1300" kern="0" spc="-50" dirty="0">
                <a:solidFill>
                  <a:srgbClr val="000000">
                    <a:alpha val="100000"/>
                  </a:srgbClr>
                </a:solidFill>
                <a:latin typeface="Times New Roman"/>
                <a:ea typeface="Times New Roman"/>
                <a:cs typeface="Times New Roman"/>
              </a:rPr>
              <a:t>O</a:t>
            </a:r>
            <a:r>
              <a:rPr sz="1300" kern="0" spc="-50" baseline="-4006" dirty="0">
                <a:solidFill>
                  <a:srgbClr val="000000">
                    <a:alpha val="100000"/>
                  </a:srgbClr>
                </a:solidFill>
                <a:latin typeface="Times New Roman"/>
                <a:ea typeface="Times New Roman"/>
                <a:cs typeface="Times New Roman"/>
              </a:rPr>
              <a:t>2</a:t>
            </a:r>
            <a:r>
              <a:rPr sz="800" kern="0" spc="-70" dirty="0">
                <a:solidFill>
                  <a:srgbClr val="000000">
                    <a:alpha val="100000"/>
                  </a:srgbClr>
                </a:solidFill>
                <a:latin typeface="Times New Roman"/>
                <a:ea typeface="Times New Roman"/>
                <a:cs typeface="Times New Roman"/>
              </a:rPr>
              <a:t> </a:t>
            </a:r>
            <a:r>
              <a:rPr sz="1200" kern="0" spc="-50" dirty="0">
                <a:solidFill>
                  <a:srgbClr val="000000">
                    <a:alpha val="100000"/>
                  </a:srgbClr>
                </a:solidFill>
                <a:latin typeface="KaiTi"/>
                <a:ea typeface="KaiTi"/>
                <a:cs typeface="KaiTi"/>
              </a:rPr>
              <a:t>、</a:t>
            </a:r>
            <a:r>
              <a:rPr sz="1300" kern="0" spc="-50" dirty="0">
                <a:solidFill>
                  <a:srgbClr val="000000">
                    <a:alpha val="100000"/>
                  </a:srgbClr>
                </a:solidFill>
                <a:latin typeface="Times New Roman"/>
                <a:ea typeface="Times New Roman"/>
                <a:cs typeface="Times New Roman"/>
              </a:rPr>
              <a:t>N</a:t>
            </a:r>
            <a:r>
              <a:rPr sz="1300" kern="0" spc="-50" baseline="-4006" dirty="0">
                <a:solidFill>
                  <a:srgbClr val="000000">
                    <a:alpha val="100000"/>
                  </a:srgbClr>
                </a:solidFill>
                <a:latin typeface="Times New Roman"/>
                <a:ea typeface="Times New Roman"/>
                <a:cs typeface="Times New Roman"/>
              </a:rPr>
              <a:t>2</a:t>
            </a:r>
            <a:r>
              <a:rPr sz="800" kern="0" spc="-50" dirty="0">
                <a:solidFill>
                  <a:srgbClr val="000000">
                    <a:alpha val="100000"/>
                  </a:srgbClr>
                </a:solidFill>
                <a:latin typeface="Times New Roman"/>
                <a:ea typeface="Times New Roman"/>
                <a:cs typeface="Times New Roman"/>
              </a:rPr>
              <a:t> </a:t>
            </a:r>
            <a:r>
              <a:rPr sz="1200" kern="0" spc="-50" dirty="0">
                <a:solidFill>
                  <a:srgbClr val="000000">
                    <a:alpha val="100000"/>
                  </a:srgbClr>
                </a:solidFill>
                <a:latin typeface="KaiTi"/>
                <a:ea typeface="KaiTi"/>
                <a:cs typeface="KaiTi"/>
              </a:rPr>
              <a:t>）</a:t>
            </a:r>
            <a:r>
              <a:rPr sz="1200" kern="0" spc="0" dirty="0">
                <a:solidFill>
                  <a:srgbClr val="000000">
                    <a:alpha val="100000"/>
                  </a:srgbClr>
                </a:solidFill>
                <a:latin typeface="KaiTi"/>
                <a:ea typeface="KaiTi"/>
                <a:cs typeface="KaiTi"/>
              </a:rPr>
              <a:t>  </a:t>
            </a:r>
            <a:endParaRPr sz="1200" dirty="0">
              <a:latin typeface="KaiTi"/>
              <a:ea typeface="KaiTi"/>
              <a:cs typeface="KaiTi"/>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marL="12700" algn="l" rtl="0" eaLnBrk="0">
              <a:lnSpc>
                <a:spcPct val="89000"/>
              </a:lnSpc>
              <a:spcBef>
                <a:spcPts val="363"/>
              </a:spcBef>
              <a:tabLst/>
            </a:pPr>
            <a:r>
              <a:rPr sz="1200" kern="0" spc="-10" dirty="0">
                <a:solidFill>
                  <a:srgbClr val="000000">
                    <a:alpha val="100000"/>
                  </a:srgbClr>
                </a:solidFill>
                <a:latin typeface="Wingdings"/>
                <a:ea typeface="Wingdings"/>
                <a:cs typeface="Wingdings"/>
              </a:rPr>
              <a:t>l </a:t>
            </a:r>
            <a:r>
              <a:rPr sz="1200" b="1" kern="0" spc="-10" dirty="0">
                <a:solidFill>
                  <a:srgbClr val="ED7D31">
                    <a:alpha val="100000"/>
                  </a:srgbClr>
                </a:solidFill>
                <a:latin typeface="KaiTi"/>
                <a:ea typeface="KaiTi"/>
                <a:cs typeface="KaiTi"/>
              </a:rPr>
              <a:t>向下排空气法</a:t>
            </a:r>
            <a:r>
              <a:rPr sz="1200" kern="0" spc="-10" dirty="0">
                <a:solidFill>
                  <a:srgbClr val="000000">
                    <a:alpha val="100000"/>
                  </a:srgbClr>
                </a:solidFill>
                <a:latin typeface="KaiTi"/>
                <a:ea typeface="KaiTi"/>
                <a:cs typeface="KaiTi"/>
              </a:rPr>
              <a:t>：密度比空气小的气体（不能和空气反应</a:t>
            </a:r>
            <a:r>
              <a:rPr sz="1200" kern="0" spc="10" dirty="0">
                <a:solidFill>
                  <a:srgbClr val="000000">
                    <a:alpha val="100000"/>
                  </a:srgbClr>
                </a:solidFill>
                <a:latin typeface="KaiTi"/>
                <a:ea typeface="KaiTi"/>
                <a:cs typeface="KaiTi"/>
              </a:rPr>
              <a:t>）（</a:t>
            </a:r>
            <a:r>
              <a:rPr sz="1200" kern="0" spc="-10" dirty="0">
                <a:solidFill>
                  <a:srgbClr val="000000">
                    <a:alpha val="100000"/>
                  </a:srgbClr>
                </a:solidFill>
                <a:latin typeface="KaiTi"/>
                <a:ea typeface="KaiTi"/>
                <a:cs typeface="KaiTi"/>
              </a:rPr>
              <a:t>如</a:t>
            </a:r>
            <a:r>
              <a:rPr sz="1200" kern="0" spc="-21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H</a:t>
            </a:r>
            <a:r>
              <a:rPr sz="1200" kern="0" spc="-10" baseline="-4340" dirty="0">
                <a:solidFill>
                  <a:srgbClr val="000000">
                    <a:alpha val="100000"/>
                  </a:srgbClr>
                </a:solidFill>
                <a:latin typeface="Times New Roman"/>
                <a:ea typeface="Times New Roman"/>
                <a:cs typeface="Times New Roman"/>
              </a:rPr>
              <a:t>2</a:t>
            </a:r>
            <a:r>
              <a:rPr sz="700" kern="0" spc="-4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a:t>
            </a:r>
            <a:r>
              <a:rPr sz="1200" kern="0" spc="-10" dirty="0">
                <a:solidFill>
                  <a:srgbClr val="000000">
                    <a:alpha val="100000"/>
                  </a:srgbClr>
                </a:solidFill>
                <a:latin typeface="Times New Roman"/>
                <a:ea typeface="Times New Roman"/>
                <a:cs typeface="Times New Roman"/>
              </a:rPr>
              <a:t>NH</a:t>
            </a:r>
            <a:r>
              <a:rPr sz="1200" kern="0" spc="-10" baseline="-4340" dirty="0">
                <a:solidFill>
                  <a:srgbClr val="000000">
                    <a:alpha val="100000"/>
                  </a:srgbClr>
                </a:solidFill>
                <a:latin typeface="Times New Roman"/>
                <a:ea typeface="Times New Roman"/>
                <a:cs typeface="Times New Roman"/>
              </a:rPr>
              <a:t>3</a:t>
            </a:r>
            <a:r>
              <a:rPr sz="1200" kern="0" spc="-10" dirty="0">
                <a:solidFill>
                  <a:srgbClr val="000000">
                    <a:alpha val="100000"/>
                  </a:srgbClr>
                </a:solidFill>
                <a:latin typeface="KaiTi"/>
                <a:ea typeface="KaiTi"/>
                <a:cs typeface="KaiTi"/>
              </a:rPr>
              <a:t>）</a:t>
            </a:r>
            <a:endParaRPr sz="1200" dirty="0">
              <a:latin typeface="KaiTi"/>
              <a:ea typeface="KaiTi"/>
              <a:cs typeface="KaiTi"/>
            </a:endParaRPr>
          </a:p>
          <a:p>
            <a:pPr algn="l" rtl="0" eaLnBrk="0">
              <a:lnSpc>
                <a:spcPct val="105000"/>
              </a:lnSpc>
              <a:tabLst/>
            </a:pPr>
            <a:endParaRPr sz="1000" dirty="0">
              <a:latin typeface="Arial"/>
              <a:ea typeface="Arial"/>
              <a:cs typeface="Arial"/>
            </a:endParaRPr>
          </a:p>
          <a:p>
            <a:pPr algn="l" rtl="0" eaLnBrk="0">
              <a:lnSpc>
                <a:spcPct val="105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11000"/>
              </a:lnSpc>
              <a:tabLst/>
            </a:pPr>
            <a:endParaRPr sz="300" dirty="0">
              <a:latin typeface="Arial"/>
              <a:ea typeface="Arial"/>
              <a:cs typeface="Arial"/>
            </a:endParaRPr>
          </a:p>
          <a:p>
            <a:pPr marL="12700" algn="l" rtl="0" eaLnBrk="0">
              <a:lnSpc>
                <a:spcPct val="83000"/>
              </a:lnSpc>
              <a:spcBef>
                <a:spcPts val="1"/>
              </a:spcBef>
              <a:tabLst/>
            </a:pPr>
            <a:r>
              <a:rPr sz="1300" kern="0" spc="-10" dirty="0">
                <a:solidFill>
                  <a:srgbClr val="000000">
                    <a:alpha val="100000"/>
                  </a:srgbClr>
                </a:solidFill>
                <a:latin typeface="Wingdings"/>
                <a:ea typeface="Wingdings"/>
                <a:cs typeface="Wingdings"/>
              </a:rPr>
              <a:t>l </a:t>
            </a:r>
            <a:r>
              <a:rPr sz="1200" b="1" kern="0" spc="-10" dirty="0">
                <a:solidFill>
                  <a:srgbClr val="ED7D31">
                    <a:alpha val="100000"/>
                  </a:srgbClr>
                </a:solidFill>
                <a:latin typeface="KaiTi"/>
                <a:ea typeface="KaiTi"/>
                <a:cs typeface="KaiTi"/>
              </a:rPr>
              <a:t>向上排空气法</a:t>
            </a:r>
            <a:r>
              <a:rPr sz="1200" kern="0" spc="-10" dirty="0">
                <a:solidFill>
                  <a:srgbClr val="000000">
                    <a:alpha val="100000"/>
                  </a:srgbClr>
                </a:solidFill>
                <a:latin typeface="KaiTi"/>
                <a:ea typeface="KaiTi"/>
                <a:cs typeface="KaiTi"/>
              </a:rPr>
              <a:t>：密度</a:t>
            </a:r>
            <a:r>
              <a:rPr sz="1200" kern="0" spc="-20" dirty="0">
                <a:solidFill>
                  <a:srgbClr val="000000">
                    <a:alpha val="100000"/>
                  </a:srgbClr>
                </a:solidFill>
                <a:latin typeface="KaiTi"/>
                <a:ea typeface="KaiTi"/>
                <a:cs typeface="KaiTi"/>
              </a:rPr>
              <a:t>比空气大的气体（不能和空气反应</a:t>
            </a:r>
            <a:r>
              <a:rPr sz="1200" kern="0" spc="-10" dirty="0">
                <a:solidFill>
                  <a:srgbClr val="000000">
                    <a:alpha val="100000"/>
                  </a:srgbClr>
                </a:solidFill>
                <a:latin typeface="KaiTi"/>
                <a:ea typeface="KaiTi"/>
                <a:cs typeface="KaiTi"/>
              </a:rPr>
              <a:t>）（</a:t>
            </a:r>
            <a:r>
              <a:rPr sz="1200" kern="0" spc="-20" dirty="0">
                <a:solidFill>
                  <a:srgbClr val="000000">
                    <a:alpha val="100000"/>
                  </a:srgbClr>
                </a:solidFill>
                <a:latin typeface="KaiTi"/>
                <a:ea typeface="KaiTi"/>
                <a:cs typeface="KaiTi"/>
              </a:rPr>
              <a:t>如</a:t>
            </a:r>
            <a:r>
              <a:rPr sz="1200" kern="0" spc="-170" dirty="0">
                <a:solidFill>
                  <a:srgbClr val="000000">
                    <a:alpha val="100000"/>
                  </a:srgbClr>
                </a:solidFill>
                <a:latin typeface="KaiTi"/>
                <a:ea typeface="KaiTi"/>
                <a:cs typeface="KaiTi"/>
              </a:rPr>
              <a:t> </a:t>
            </a:r>
            <a:r>
              <a:rPr sz="1300" kern="0" spc="-20" dirty="0">
                <a:solidFill>
                  <a:srgbClr val="000000">
                    <a:alpha val="100000"/>
                  </a:srgbClr>
                </a:solidFill>
                <a:latin typeface="Times New Roman"/>
                <a:ea typeface="Times New Roman"/>
                <a:cs typeface="Times New Roman"/>
              </a:rPr>
              <a:t>Cl</a:t>
            </a:r>
            <a:r>
              <a:rPr sz="1300" kern="0" spc="-20" baseline="-4006" dirty="0">
                <a:solidFill>
                  <a:srgbClr val="000000">
                    <a:alpha val="100000"/>
                  </a:srgbClr>
                </a:solidFill>
                <a:latin typeface="Times New Roman"/>
                <a:ea typeface="Times New Roman"/>
                <a:cs typeface="Times New Roman"/>
              </a:rPr>
              <a:t>2</a:t>
            </a:r>
            <a:r>
              <a:rPr sz="800" kern="0" spc="-6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a:t>
            </a:r>
            <a:endParaRPr sz="1200" dirty="0">
              <a:latin typeface="KaiTi"/>
              <a:ea typeface="KaiTi"/>
              <a:cs typeface="KaiTi"/>
            </a:endParaRPr>
          </a:p>
        </p:txBody>
      </p:sp>
      <p:pic>
        <p:nvPicPr>
          <p:cNvPr id="1362" name="picture 1362"/>
          <p:cNvPicPr>
            <a:picLocks noChangeAspect="1"/>
          </p:cNvPicPr>
          <p:nvPr/>
        </p:nvPicPr>
        <p:blipFill>
          <a:blip r:embed="rId2"/>
          <a:stretch>
            <a:fillRect/>
          </a:stretch>
        </p:blipFill>
        <p:spPr>
          <a:xfrm rot="21600000">
            <a:off x="7131898" y="3616960"/>
            <a:ext cx="889291" cy="1079500"/>
          </a:xfrm>
          <a:prstGeom prst="rect">
            <a:avLst/>
          </a:prstGeom>
        </p:spPr>
      </p:pic>
      <p:pic>
        <p:nvPicPr>
          <p:cNvPr id="1364" name="picture 1364"/>
          <p:cNvPicPr>
            <a:picLocks noChangeAspect="1"/>
          </p:cNvPicPr>
          <p:nvPr/>
        </p:nvPicPr>
        <p:blipFill>
          <a:blip r:embed="rId3"/>
          <a:stretch>
            <a:fillRect/>
          </a:stretch>
        </p:blipFill>
        <p:spPr>
          <a:xfrm rot="21600000">
            <a:off x="5589617" y="1260297"/>
            <a:ext cx="1284097" cy="1079424"/>
          </a:xfrm>
          <a:prstGeom prst="rect">
            <a:avLst/>
          </a:prstGeom>
        </p:spPr>
      </p:pic>
      <p:sp>
        <p:nvSpPr>
          <p:cNvPr id="1366" name="rect 1366"/>
          <p:cNvSpPr/>
          <p:nvPr/>
        </p:nvSpPr>
        <p:spPr>
          <a:xfrm>
            <a:off x="2348027" y="4802759"/>
            <a:ext cx="714756" cy="231647"/>
          </a:xfrm>
          <a:prstGeom prst="rect">
            <a:avLst/>
          </a:prstGeom>
          <a:solidFill>
            <a:srgbClr val="D9D9D9">
              <a:alpha val="100000"/>
            </a:srgbClr>
          </a:solidFill>
          <a:ln w="0" cap="flat">
            <a:noFill/>
            <a:prstDash val="solid"/>
            <a:miter lim="0"/>
          </a:ln>
        </p:spPr>
        <p:txBody>
          <a:bodyPr rtlCol="0"/>
          <a:lstStyle/>
          <a:p>
            <a:pPr algn="ctr"/>
            <a:endParaRPr lang="zh-CN" altLang="en-US"/>
          </a:p>
        </p:txBody>
      </p:sp>
      <p:sp>
        <p:nvSpPr>
          <p:cNvPr id="1368" name="textbox 1368"/>
          <p:cNvSpPr/>
          <p:nvPr/>
        </p:nvSpPr>
        <p:spPr>
          <a:xfrm>
            <a:off x="2348128" y="4816725"/>
            <a:ext cx="5934075" cy="3208655"/>
          </a:xfrm>
          <a:prstGeom prst="rect">
            <a:avLst/>
          </a:prstGeom>
          <a:noFill/>
          <a:ln w="0" cap="flat">
            <a:noFill/>
            <a:prstDash val="solid"/>
            <a:miter lim="0"/>
          </a:ln>
        </p:spPr>
        <p:txBody>
          <a:bodyPr vert="horz" wrap="square" lIns="0" tIns="0" rIns="0" bIns="0"/>
          <a:lstStyle/>
          <a:p>
            <a:pPr algn="l" rtl="0" eaLnBrk="0">
              <a:lnSpc>
                <a:spcPct val="77453"/>
              </a:lnSpc>
              <a:tabLst/>
            </a:pPr>
            <a:endParaRPr sz="100" dirty="0">
              <a:latin typeface="Arial"/>
              <a:ea typeface="Arial"/>
              <a:cs typeface="Arial"/>
            </a:endParaRPr>
          </a:p>
          <a:p>
            <a:pPr marL="26669" algn="l" rtl="0" eaLnBrk="0">
              <a:lnSpc>
                <a:spcPct val="84000"/>
              </a:lnSpc>
              <a:tabLst/>
            </a:pPr>
            <a:r>
              <a:rPr sz="1400" b="1" kern="0" spc="-60" dirty="0">
                <a:solidFill>
                  <a:srgbClr val="FF0000">
                    <a:alpha val="100000"/>
                  </a:srgbClr>
                </a:solidFill>
                <a:latin typeface="KaiTi"/>
                <a:ea typeface="KaiTi"/>
                <a:cs typeface="KaiTi"/>
              </a:rPr>
              <a:t>气体干燥</a:t>
            </a:r>
            <a:endParaRPr sz="1400" dirty="0">
              <a:latin typeface="KaiTi"/>
              <a:ea typeface="KaiTi"/>
              <a:cs typeface="KaiTi"/>
            </a:endParaRPr>
          </a:p>
          <a:p>
            <a:pPr marL="12700" algn="l" rtl="0" eaLnBrk="0">
              <a:lnSpc>
                <a:spcPct val="86000"/>
              </a:lnSpc>
              <a:spcBef>
                <a:spcPts val="1287"/>
              </a:spcBef>
              <a:tabLst/>
            </a:pPr>
            <a:r>
              <a:rPr sz="1200" kern="0" spc="0" dirty="0">
                <a:solidFill>
                  <a:srgbClr val="000000">
                    <a:alpha val="100000"/>
                  </a:srgbClr>
                </a:solidFill>
                <a:latin typeface="Wingdings"/>
                <a:ea typeface="Wingdings"/>
                <a:cs typeface="Wingdings"/>
              </a:rPr>
              <a:t>l </a:t>
            </a:r>
            <a:r>
              <a:rPr sz="1200" kern="0" spc="0" dirty="0">
                <a:solidFill>
                  <a:srgbClr val="000000">
                    <a:alpha val="100000"/>
                  </a:srgbClr>
                </a:solidFill>
                <a:latin typeface="KaiTi"/>
                <a:ea typeface="KaiTi"/>
                <a:cs typeface="KaiTi"/>
              </a:rPr>
              <a:t>干燥剂的选择原则：</a:t>
            </a:r>
            <a:r>
              <a:rPr sz="1200" b="1" kern="0" spc="0" dirty="0">
                <a:solidFill>
                  <a:srgbClr val="000000">
                    <a:alpha val="100000"/>
                  </a:srgbClr>
                </a:solidFill>
                <a:latin typeface="KaiTi"/>
                <a:ea typeface="KaiTi"/>
                <a:cs typeface="KaiTi"/>
              </a:rPr>
              <a:t>干燥剂不能跟这种气体发生反应，</a:t>
            </a:r>
            <a:r>
              <a:rPr sz="1200" b="1" kern="0" spc="-10" dirty="0">
                <a:solidFill>
                  <a:srgbClr val="000000">
                    <a:alpha val="100000"/>
                  </a:srgbClr>
                </a:solidFill>
                <a:latin typeface="KaiTi"/>
                <a:ea typeface="KaiTi"/>
                <a:cs typeface="KaiTi"/>
              </a:rPr>
              <a:t>且干燥之后不能带入新的气体</a:t>
            </a:r>
            <a:endParaRPr sz="1200" dirty="0">
              <a:latin typeface="KaiTi"/>
              <a:ea typeface="KaiTi"/>
              <a:cs typeface="KaiTi"/>
            </a:endParaRPr>
          </a:p>
          <a:p>
            <a:pPr marL="12700" algn="l" rtl="0" eaLnBrk="0">
              <a:lnSpc>
                <a:spcPct val="86000"/>
              </a:lnSpc>
              <a:spcBef>
                <a:spcPts val="1094"/>
              </a:spcBef>
              <a:tabLst/>
            </a:pPr>
            <a:r>
              <a:rPr sz="1200" kern="0" spc="-30" dirty="0">
                <a:solidFill>
                  <a:srgbClr val="000000">
                    <a:alpha val="100000"/>
                  </a:srgbClr>
                </a:solidFill>
                <a:latin typeface="Wingdings"/>
                <a:ea typeface="Wingdings"/>
                <a:cs typeface="Wingdings"/>
              </a:rPr>
              <a:t>l </a:t>
            </a:r>
            <a:r>
              <a:rPr sz="1200" b="1" kern="0" spc="-30" dirty="0">
                <a:solidFill>
                  <a:srgbClr val="000000">
                    <a:alpha val="100000"/>
                  </a:srgbClr>
                </a:solidFill>
                <a:latin typeface="KaiTi"/>
                <a:ea typeface="KaiTi"/>
                <a:cs typeface="KaiTi"/>
              </a:rPr>
              <a:t>气体类别：</a:t>
            </a:r>
            <a:r>
              <a:rPr sz="1200" kern="0" spc="-30" dirty="0">
                <a:solidFill>
                  <a:srgbClr val="000000">
                    <a:alpha val="100000"/>
                  </a:srgbClr>
                </a:solidFill>
                <a:latin typeface="KaiTi"/>
                <a:ea typeface="KaiTi"/>
                <a:cs typeface="KaiTi"/>
              </a:rPr>
              <a:t>根据气体的酸碱性，可将常见的气体分为以下三类：</a:t>
            </a:r>
            <a:endParaRPr sz="1200" dirty="0">
              <a:latin typeface="KaiTi"/>
              <a:ea typeface="KaiTi"/>
              <a:cs typeface="KaiTi"/>
            </a:endParaRPr>
          </a:p>
          <a:p>
            <a:pPr marL="272415" algn="l" rtl="0" eaLnBrk="0">
              <a:lnSpc>
                <a:spcPct val="90000"/>
              </a:lnSpc>
              <a:spcBef>
                <a:spcPts val="1108"/>
              </a:spcBef>
              <a:tabLst/>
            </a:pPr>
            <a:r>
              <a:rPr sz="1200" kern="0" spc="-10" dirty="0">
                <a:solidFill>
                  <a:srgbClr val="000000">
                    <a:alpha val="100000"/>
                  </a:srgbClr>
                </a:solidFill>
                <a:latin typeface="KaiTi"/>
                <a:ea typeface="KaiTi"/>
                <a:cs typeface="KaiTi"/>
              </a:rPr>
              <a:t>①酸性气体：</a:t>
            </a:r>
            <a:r>
              <a:rPr sz="1200" kern="0" spc="-10" dirty="0">
                <a:solidFill>
                  <a:srgbClr val="000000">
                    <a:alpha val="100000"/>
                  </a:srgbClr>
                </a:solidFill>
                <a:latin typeface="Times New Roman"/>
                <a:ea typeface="Times New Roman"/>
                <a:cs typeface="Times New Roman"/>
              </a:rPr>
              <a:t>Cl</a:t>
            </a:r>
            <a:r>
              <a:rPr sz="1200" kern="0" spc="-17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a:t>
            </a:r>
            <a:r>
              <a:rPr sz="1200" kern="0" spc="-10" dirty="0">
                <a:solidFill>
                  <a:srgbClr val="000000">
                    <a:alpha val="100000"/>
                  </a:srgbClr>
                </a:solidFill>
                <a:latin typeface="Times New Roman"/>
                <a:ea typeface="Times New Roman"/>
                <a:cs typeface="Times New Roman"/>
              </a:rPr>
              <a:t>C</a:t>
            </a:r>
            <a:r>
              <a:rPr sz="1200" kern="0" spc="-20" dirty="0">
                <a:solidFill>
                  <a:srgbClr val="000000">
                    <a:alpha val="100000"/>
                  </a:srgbClr>
                </a:solidFill>
                <a:latin typeface="Times New Roman"/>
                <a:ea typeface="Times New Roman"/>
                <a:cs typeface="Times New Roman"/>
              </a:rPr>
              <a:t>O</a:t>
            </a:r>
            <a:r>
              <a:rPr sz="1200" kern="0" spc="-20" baseline="-4340" dirty="0">
                <a:solidFill>
                  <a:srgbClr val="000000">
                    <a:alpha val="100000"/>
                  </a:srgbClr>
                </a:solidFill>
                <a:latin typeface="Times New Roman"/>
                <a:ea typeface="Times New Roman"/>
                <a:cs typeface="Times New Roman"/>
              </a:rPr>
              <a:t>2</a:t>
            </a:r>
            <a:r>
              <a:rPr sz="700" kern="0" spc="-5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a:t>
            </a:r>
            <a:r>
              <a:rPr sz="1200" kern="0" spc="-20" dirty="0">
                <a:solidFill>
                  <a:srgbClr val="000000">
                    <a:alpha val="100000"/>
                  </a:srgbClr>
                </a:solidFill>
                <a:latin typeface="Times New Roman"/>
                <a:ea typeface="Times New Roman"/>
                <a:cs typeface="Times New Roman"/>
              </a:rPr>
              <a:t>SO</a:t>
            </a:r>
            <a:r>
              <a:rPr sz="1200" kern="0" spc="-20" baseline="-4340" dirty="0">
                <a:solidFill>
                  <a:srgbClr val="000000">
                    <a:alpha val="100000"/>
                  </a:srgbClr>
                </a:solidFill>
                <a:latin typeface="Times New Roman"/>
                <a:ea typeface="Times New Roman"/>
                <a:cs typeface="Times New Roman"/>
              </a:rPr>
              <a:t>2</a:t>
            </a:r>
            <a:r>
              <a:rPr sz="700" kern="0" spc="-4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a:t>
            </a:r>
            <a:r>
              <a:rPr sz="1200" kern="0" spc="-20" dirty="0">
                <a:solidFill>
                  <a:srgbClr val="000000">
                    <a:alpha val="100000"/>
                  </a:srgbClr>
                </a:solidFill>
                <a:latin typeface="Times New Roman"/>
                <a:ea typeface="Times New Roman"/>
                <a:cs typeface="Times New Roman"/>
              </a:rPr>
              <a:t>NO</a:t>
            </a:r>
            <a:r>
              <a:rPr sz="1200" kern="0" spc="-20" baseline="-4340" dirty="0">
                <a:solidFill>
                  <a:srgbClr val="000000">
                    <a:alpha val="100000"/>
                  </a:srgbClr>
                </a:solidFill>
                <a:latin typeface="Times New Roman"/>
                <a:ea typeface="Times New Roman"/>
                <a:cs typeface="Times New Roman"/>
              </a:rPr>
              <a:t>2</a:t>
            </a:r>
            <a:r>
              <a:rPr sz="700" kern="0" spc="-4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a:t>
            </a:r>
            <a:r>
              <a:rPr sz="1200" i="1" kern="0" spc="-20" dirty="0">
                <a:solidFill>
                  <a:srgbClr val="FF0000">
                    <a:alpha val="100000"/>
                  </a:srgbClr>
                </a:solidFill>
                <a:latin typeface="Times New Roman"/>
                <a:ea typeface="Times New Roman"/>
                <a:cs typeface="Times New Roman"/>
              </a:rPr>
              <a:t>H</a:t>
            </a:r>
            <a:r>
              <a:rPr sz="1200" i="1" kern="0" spc="-20" baseline="-4340" dirty="0">
                <a:solidFill>
                  <a:srgbClr val="FF0000">
                    <a:alpha val="100000"/>
                  </a:srgbClr>
                </a:solidFill>
                <a:latin typeface="Times New Roman"/>
                <a:ea typeface="Times New Roman"/>
                <a:cs typeface="Times New Roman"/>
              </a:rPr>
              <a:t>2</a:t>
            </a:r>
            <a:r>
              <a:rPr sz="1200" i="1" kern="0" spc="-20" dirty="0">
                <a:solidFill>
                  <a:srgbClr val="FF0000">
                    <a:alpha val="100000"/>
                  </a:srgbClr>
                </a:solidFill>
                <a:latin typeface="Times New Roman"/>
                <a:ea typeface="Times New Roman"/>
                <a:cs typeface="Times New Roman"/>
              </a:rPr>
              <a:t>S</a:t>
            </a:r>
            <a:r>
              <a:rPr sz="1200" kern="0" spc="-20" dirty="0">
                <a:solidFill>
                  <a:srgbClr val="000000">
                    <a:alpha val="100000"/>
                  </a:srgbClr>
                </a:solidFill>
                <a:latin typeface="KaiTi"/>
                <a:ea typeface="KaiTi"/>
                <a:cs typeface="KaiTi"/>
              </a:rPr>
              <a:t>、</a:t>
            </a:r>
            <a:r>
              <a:rPr sz="1200" kern="0" spc="-20" dirty="0">
                <a:solidFill>
                  <a:srgbClr val="000000">
                    <a:alpha val="100000"/>
                  </a:srgbClr>
                </a:solidFill>
                <a:latin typeface="Times New Roman"/>
                <a:ea typeface="Times New Roman"/>
                <a:cs typeface="Times New Roman"/>
              </a:rPr>
              <a:t>HX </a:t>
            </a:r>
            <a:r>
              <a:rPr sz="1200" kern="0" spc="-20" dirty="0">
                <a:solidFill>
                  <a:srgbClr val="000000">
                    <a:alpha val="100000"/>
                  </a:srgbClr>
                </a:solidFill>
                <a:latin typeface="KaiTi"/>
                <a:ea typeface="KaiTi"/>
                <a:cs typeface="KaiTi"/>
              </a:rPr>
              <a:t>等</a:t>
            </a:r>
            <a:endParaRPr sz="1200" dirty="0">
              <a:latin typeface="KaiTi"/>
              <a:ea typeface="KaiTi"/>
              <a:cs typeface="KaiTi"/>
            </a:endParaRPr>
          </a:p>
          <a:p>
            <a:pPr marL="272415" algn="l" rtl="0" eaLnBrk="0">
              <a:lnSpc>
                <a:spcPct val="90000"/>
              </a:lnSpc>
              <a:spcBef>
                <a:spcPts val="1032"/>
              </a:spcBef>
              <a:tabLst/>
            </a:pPr>
            <a:r>
              <a:rPr sz="1200" kern="0" spc="-10" dirty="0">
                <a:solidFill>
                  <a:srgbClr val="000000">
                    <a:alpha val="100000"/>
                  </a:srgbClr>
                </a:solidFill>
                <a:latin typeface="KaiTi"/>
                <a:ea typeface="KaiTi"/>
                <a:cs typeface="KaiTi"/>
              </a:rPr>
              <a:t>②碱性气体：</a:t>
            </a:r>
            <a:r>
              <a:rPr sz="1200" kern="0" spc="-10" dirty="0">
                <a:solidFill>
                  <a:srgbClr val="000000">
                    <a:alpha val="100000"/>
                  </a:srgbClr>
                </a:solidFill>
                <a:latin typeface="Times New Roman"/>
                <a:ea typeface="Times New Roman"/>
                <a:cs typeface="Times New Roman"/>
              </a:rPr>
              <a:t>NH</a:t>
            </a:r>
            <a:r>
              <a:rPr sz="1200" kern="0" spc="-10" baseline="-4340" dirty="0">
                <a:solidFill>
                  <a:srgbClr val="000000">
                    <a:alpha val="100000"/>
                  </a:srgbClr>
                </a:solidFill>
                <a:latin typeface="Times New Roman"/>
                <a:ea typeface="Times New Roman"/>
                <a:cs typeface="Times New Roman"/>
              </a:rPr>
              <a:t>3</a:t>
            </a:r>
            <a:endParaRPr sz="1200" baseline="-4340" dirty="0">
              <a:latin typeface="Times New Roman"/>
              <a:ea typeface="Times New Roman"/>
              <a:cs typeface="Times New Roman"/>
            </a:endParaRPr>
          </a:p>
          <a:p>
            <a:pPr marL="272415" algn="l" rtl="0" eaLnBrk="0">
              <a:lnSpc>
                <a:spcPct val="90000"/>
              </a:lnSpc>
              <a:spcBef>
                <a:spcPts val="1044"/>
              </a:spcBef>
              <a:tabLst/>
            </a:pPr>
            <a:r>
              <a:rPr sz="1200" kern="0" spc="-20" dirty="0">
                <a:solidFill>
                  <a:srgbClr val="000000">
                    <a:alpha val="100000"/>
                  </a:srgbClr>
                </a:solidFill>
                <a:latin typeface="KaiTi"/>
                <a:ea typeface="KaiTi"/>
                <a:cs typeface="KaiTi"/>
              </a:rPr>
              <a:t>③中性气体：</a:t>
            </a:r>
            <a:r>
              <a:rPr sz="1200" kern="0" spc="-20" dirty="0">
                <a:solidFill>
                  <a:srgbClr val="000000">
                    <a:alpha val="100000"/>
                  </a:srgbClr>
                </a:solidFill>
                <a:latin typeface="Times New Roman"/>
                <a:ea typeface="Times New Roman"/>
                <a:cs typeface="Times New Roman"/>
              </a:rPr>
              <a:t>O</a:t>
            </a:r>
            <a:r>
              <a:rPr sz="1200" kern="0" spc="-20" baseline="-4340" dirty="0">
                <a:solidFill>
                  <a:srgbClr val="000000">
                    <a:alpha val="100000"/>
                  </a:srgbClr>
                </a:solidFill>
                <a:latin typeface="Times New Roman"/>
                <a:ea typeface="Times New Roman"/>
                <a:cs typeface="Times New Roman"/>
              </a:rPr>
              <a:t>2</a:t>
            </a:r>
            <a:r>
              <a:rPr sz="700" kern="0" spc="-4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a:t>
            </a:r>
            <a:r>
              <a:rPr sz="1200" kern="0" spc="-20" dirty="0">
                <a:solidFill>
                  <a:srgbClr val="000000">
                    <a:alpha val="100000"/>
                  </a:srgbClr>
                </a:solidFill>
                <a:latin typeface="Times New Roman"/>
                <a:ea typeface="Times New Roman"/>
                <a:cs typeface="Times New Roman"/>
              </a:rPr>
              <a:t>H</a:t>
            </a:r>
            <a:r>
              <a:rPr sz="1200" kern="0" spc="-20" baseline="-4340" dirty="0">
                <a:solidFill>
                  <a:srgbClr val="000000">
                    <a:alpha val="100000"/>
                  </a:srgbClr>
                </a:solidFill>
                <a:latin typeface="Times New Roman"/>
                <a:ea typeface="Times New Roman"/>
                <a:cs typeface="Times New Roman"/>
              </a:rPr>
              <a:t>2</a:t>
            </a:r>
            <a:r>
              <a:rPr sz="700" kern="0" spc="-4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a:t>
            </a:r>
            <a:r>
              <a:rPr sz="1200" kern="0" spc="-20" dirty="0">
                <a:solidFill>
                  <a:srgbClr val="000000">
                    <a:alpha val="100000"/>
                  </a:srgbClr>
                </a:solidFill>
                <a:latin typeface="Times New Roman"/>
                <a:ea typeface="Times New Roman"/>
                <a:cs typeface="Times New Roman"/>
              </a:rPr>
              <a:t>N</a:t>
            </a:r>
            <a:r>
              <a:rPr sz="1200" kern="0" spc="-20" baseline="-4340" dirty="0">
                <a:solidFill>
                  <a:srgbClr val="000000">
                    <a:alpha val="100000"/>
                  </a:srgbClr>
                </a:solidFill>
                <a:latin typeface="Times New Roman"/>
                <a:ea typeface="Times New Roman"/>
                <a:cs typeface="Times New Roman"/>
              </a:rPr>
              <a:t>2</a:t>
            </a:r>
            <a:r>
              <a:rPr sz="700" kern="0" spc="-4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a:t>
            </a:r>
            <a:r>
              <a:rPr sz="1200" kern="0" spc="-30" dirty="0">
                <a:solidFill>
                  <a:srgbClr val="000000">
                    <a:alpha val="100000"/>
                  </a:srgbClr>
                </a:solidFill>
                <a:latin typeface="Times New Roman"/>
                <a:ea typeface="Times New Roman"/>
                <a:cs typeface="Times New Roman"/>
              </a:rPr>
              <a:t>CO</a:t>
            </a:r>
            <a:r>
              <a:rPr sz="1200" kern="0" spc="-170" dirty="0">
                <a:solidFill>
                  <a:srgbClr val="000000">
                    <a:alpha val="100000"/>
                  </a:srgbClr>
                </a:solidFill>
                <a:latin typeface="Times New Roman"/>
                <a:ea typeface="Times New Roman"/>
                <a:cs typeface="Times New Roman"/>
              </a:rPr>
              <a:t> </a:t>
            </a:r>
            <a:r>
              <a:rPr sz="1200" kern="0" spc="-30" dirty="0">
                <a:solidFill>
                  <a:srgbClr val="000000">
                    <a:alpha val="100000"/>
                  </a:srgbClr>
                </a:solidFill>
                <a:latin typeface="KaiTi"/>
                <a:ea typeface="KaiTi"/>
                <a:cs typeface="KaiTi"/>
              </a:rPr>
              <a:t>、</a:t>
            </a:r>
            <a:r>
              <a:rPr sz="1200" kern="0" spc="-30" dirty="0">
                <a:solidFill>
                  <a:srgbClr val="000000">
                    <a:alpha val="100000"/>
                  </a:srgbClr>
                </a:solidFill>
                <a:latin typeface="Times New Roman"/>
                <a:ea typeface="Times New Roman"/>
                <a:cs typeface="Times New Roman"/>
              </a:rPr>
              <a:t>NO</a:t>
            </a:r>
            <a:r>
              <a:rPr sz="1200" kern="0" spc="-170" dirty="0">
                <a:solidFill>
                  <a:srgbClr val="000000">
                    <a:alpha val="100000"/>
                  </a:srgbClr>
                </a:solidFill>
                <a:latin typeface="Times New Roman"/>
                <a:ea typeface="Times New Roman"/>
                <a:cs typeface="Times New Roman"/>
              </a:rPr>
              <a:t> </a:t>
            </a:r>
            <a:r>
              <a:rPr sz="1200" kern="0" spc="-30" dirty="0">
                <a:solidFill>
                  <a:srgbClr val="000000">
                    <a:alpha val="100000"/>
                  </a:srgbClr>
                </a:solidFill>
                <a:latin typeface="KaiTi"/>
                <a:ea typeface="KaiTi"/>
                <a:cs typeface="KaiTi"/>
              </a:rPr>
              <a:t>、</a:t>
            </a:r>
            <a:r>
              <a:rPr sz="1200" kern="0" spc="-30" dirty="0">
                <a:solidFill>
                  <a:srgbClr val="000000">
                    <a:alpha val="100000"/>
                  </a:srgbClr>
                </a:solidFill>
                <a:latin typeface="Times New Roman"/>
                <a:ea typeface="Times New Roman"/>
                <a:cs typeface="Times New Roman"/>
              </a:rPr>
              <a:t>CH</a:t>
            </a:r>
            <a:r>
              <a:rPr sz="1200" kern="0" spc="-30" baseline="-4340" dirty="0">
                <a:solidFill>
                  <a:srgbClr val="000000">
                    <a:alpha val="100000"/>
                  </a:srgbClr>
                </a:solidFill>
                <a:latin typeface="Times New Roman"/>
                <a:ea typeface="Times New Roman"/>
                <a:cs typeface="Times New Roman"/>
              </a:rPr>
              <a:t>4</a:t>
            </a:r>
            <a:r>
              <a:rPr sz="700" kern="0" spc="-40" dirty="0">
                <a:solidFill>
                  <a:srgbClr val="000000">
                    <a:alpha val="100000"/>
                  </a:srgbClr>
                </a:solidFill>
                <a:latin typeface="Times New Roman"/>
                <a:ea typeface="Times New Roman"/>
                <a:cs typeface="Times New Roman"/>
              </a:rPr>
              <a:t> </a:t>
            </a:r>
            <a:r>
              <a:rPr sz="1200" kern="0" spc="-30" dirty="0">
                <a:solidFill>
                  <a:srgbClr val="000000">
                    <a:alpha val="100000"/>
                  </a:srgbClr>
                </a:solidFill>
                <a:latin typeface="KaiTi"/>
                <a:ea typeface="KaiTi"/>
                <a:cs typeface="KaiTi"/>
              </a:rPr>
              <a:t>、</a:t>
            </a:r>
            <a:r>
              <a:rPr sz="1200" kern="0" spc="-30" dirty="0">
                <a:solidFill>
                  <a:srgbClr val="000000">
                    <a:alpha val="100000"/>
                  </a:srgbClr>
                </a:solidFill>
                <a:latin typeface="Times New Roman"/>
                <a:ea typeface="Times New Roman"/>
                <a:cs typeface="Times New Roman"/>
              </a:rPr>
              <a:t>C</a:t>
            </a:r>
            <a:r>
              <a:rPr sz="1200" kern="0" spc="-30" baseline="-4340" dirty="0">
                <a:solidFill>
                  <a:srgbClr val="000000">
                    <a:alpha val="100000"/>
                  </a:srgbClr>
                </a:solidFill>
                <a:latin typeface="Times New Roman"/>
                <a:ea typeface="Times New Roman"/>
                <a:cs typeface="Times New Roman"/>
              </a:rPr>
              <a:t>2</a:t>
            </a:r>
            <a:r>
              <a:rPr sz="1200" kern="0" spc="-30" dirty="0">
                <a:solidFill>
                  <a:srgbClr val="000000">
                    <a:alpha val="100000"/>
                  </a:srgbClr>
                </a:solidFill>
                <a:latin typeface="Times New Roman"/>
                <a:ea typeface="Times New Roman"/>
                <a:cs typeface="Times New Roman"/>
              </a:rPr>
              <a:t>H</a:t>
            </a:r>
            <a:r>
              <a:rPr sz="1200" kern="0" spc="-30" baseline="-4340" dirty="0">
                <a:solidFill>
                  <a:srgbClr val="000000">
                    <a:alpha val="100000"/>
                  </a:srgbClr>
                </a:solidFill>
                <a:latin typeface="Times New Roman"/>
                <a:ea typeface="Times New Roman"/>
                <a:cs typeface="Times New Roman"/>
              </a:rPr>
              <a:t>4</a:t>
            </a:r>
            <a:r>
              <a:rPr sz="700" kern="0" spc="-40" dirty="0">
                <a:solidFill>
                  <a:srgbClr val="000000">
                    <a:alpha val="100000"/>
                  </a:srgbClr>
                </a:solidFill>
                <a:latin typeface="Times New Roman"/>
                <a:ea typeface="Times New Roman"/>
                <a:cs typeface="Times New Roman"/>
              </a:rPr>
              <a:t> </a:t>
            </a:r>
            <a:r>
              <a:rPr sz="1200" kern="0" spc="-30" dirty="0">
                <a:solidFill>
                  <a:srgbClr val="000000">
                    <a:alpha val="100000"/>
                  </a:srgbClr>
                </a:solidFill>
                <a:latin typeface="KaiTi"/>
                <a:ea typeface="KaiTi"/>
                <a:cs typeface="KaiTi"/>
              </a:rPr>
              <a:t>、</a:t>
            </a:r>
            <a:r>
              <a:rPr sz="1200" kern="0" spc="-30" dirty="0">
                <a:solidFill>
                  <a:srgbClr val="000000">
                    <a:alpha val="100000"/>
                  </a:srgbClr>
                </a:solidFill>
                <a:latin typeface="Times New Roman"/>
                <a:ea typeface="Times New Roman"/>
                <a:cs typeface="Times New Roman"/>
              </a:rPr>
              <a:t>C</a:t>
            </a:r>
            <a:r>
              <a:rPr sz="1200" kern="0" spc="-30" baseline="-4340" dirty="0">
                <a:solidFill>
                  <a:srgbClr val="000000">
                    <a:alpha val="100000"/>
                  </a:srgbClr>
                </a:solidFill>
                <a:latin typeface="Times New Roman"/>
                <a:ea typeface="Times New Roman"/>
                <a:cs typeface="Times New Roman"/>
              </a:rPr>
              <a:t>2</a:t>
            </a:r>
            <a:r>
              <a:rPr sz="1200" kern="0" spc="-30" dirty="0">
                <a:solidFill>
                  <a:srgbClr val="000000">
                    <a:alpha val="100000"/>
                  </a:srgbClr>
                </a:solidFill>
                <a:latin typeface="Times New Roman"/>
                <a:ea typeface="Times New Roman"/>
                <a:cs typeface="Times New Roman"/>
              </a:rPr>
              <a:t>H</a:t>
            </a:r>
            <a:r>
              <a:rPr sz="1200" kern="0" spc="-30" baseline="-4340" dirty="0">
                <a:solidFill>
                  <a:srgbClr val="000000">
                    <a:alpha val="100000"/>
                  </a:srgbClr>
                </a:solidFill>
                <a:latin typeface="Times New Roman"/>
                <a:ea typeface="Times New Roman"/>
                <a:cs typeface="Times New Roman"/>
              </a:rPr>
              <a:t>2</a:t>
            </a:r>
            <a:r>
              <a:rPr sz="700" kern="0" spc="90" dirty="0">
                <a:solidFill>
                  <a:srgbClr val="000000">
                    <a:alpha val="100000"/>
                  </a:srgbClr>
                </a:solidFill>
                <a:latin typeface="Times New Roman"/>
                <a:ea typeface="Times New Roman"/>
                <a:cs typeface="Times New Roman"/>
              </a:rPr>
              <a:t> </a:t>
            </a:r>
            <a:r>
              <a:rPr sz="1200" kern="0" spc="-30" dirty="0">
                <a:solidFill>
                  <a:srgbClr val="000000">
                    <a:alpha val="100000"/>
                  </a:srgbClr>
                </a:solidFill>
                <a:latin typeface="KaiTi"/>
                <a:ea typeface="KaiTi"/>
                <a:cs typeface="KaiTi"/>
              </a:rPr>
              <a:t>等</a:t>
            </a:r>
            <a:endParaRPr sz="1200" dirty="0">
              <a:latin typeface="KaiTi"/>
              <a:ea typeface="KaiTi"/>
              <a:cs typeface="KaiTi"/>
            </a:endParaRPr>
          </a:p>
          <a:p>
            <a:pPr marL="12700" algn="l" rtl="0" eaLnBrk="0">
              <a:lnSpc>
                <a:spcPct val="85000"/>
              </a:lnSpc>
              <a:spcBef>
                <a:spcPts val="1027"/>
              </a:spcBef>
              <a:tabLst/>
            </a:pPr>
            <a:r>
              <a:rPr sz="1200" kern="0" spc="0" dirty="0">
                <a:solidFill>
                  <a:srgbClr val="000000">
                    <a:alpha val="100000"/>
                  </a:srgbClr>
                </a:solidFill>
                <a:latin typeface="Wingdings"/>
                <a:ea typeface="Wingdings"/>
                <a:cs typeface="Wingdings"/>
              </a:rPr>
              <a:t>l </a:t>
            </a:r>
            <a:r>
              <a:rPr sz="1200" b="1" kern="0" spc="0" dirty="0">
                <a:solidFill>
                  <a:srgbClr val="000000">
                    <a:alpha val="100000"/>
                  </a:srgbClr>
                </a:solidFill>
                <a:latin typeface="KaiTi"/>
                <a:ea typeface="KaiTi"/>
                <a:cs typeface="KaiTi"/>
              </a:rPr>
              <a:t>干燥剂类别：</a:t>
            </a:r>
            <a:r>
              <a:rPr sz="1200" kern="0" spc="0" dirty="0">
                <a:solidFill>
                  <a:srgbClr val="000000">
                    <a:alpha val="100000"/>
                  </a:srgbClr>
                </a:solidFill>
                <a:latin typeface="KaiTi"/>
                <a:ea typeface="KaiTi"/>
                <a:cs typeface="KaiTi"/>
              </a:rPr>
              <a:t>与气体分类相似，据其</a:t>
            </a:r>
            <a:r>
              <a:rPr sz="1200" kern="0" spc="-10" dirty="0">
                <a:solidFill>
                  <a:srgbClr val="000000">
                    <a:alpha val="100000"/>
                  </a:srgbClr>
                </a:solidFill>
                <a:latin typeface="KaiTi"/>
                <a:ea typeface="KaiTi"/>
                <a:cs typeface="KaiTi"/>
              </a:rPr>
              <a:t>酸碱性，可分为以下三类：</a:t>
            </a:r>
            <a:endParaRPr sz="1200" dirty="0">
              <a:latin typeface="KaiTi"/>
              <a:ea typeface="KaiTi"/>
              <a:cs typeface="KaiTi"/>
            </a:endParaRPr>
          </a:p>
          <a:p>
            <a:pPr marL="272415" algn="l" rtl="0" eaLnBrk="0">
              <a:lnSpc>
                <a:spcPct val="88000"/>
              </a:lnSpc>
              <a:spcBef>
                <a:spcPts val="1110"/>
              </a:spcBef>
              <a:tabLst/>
            </a:pPr>
            <a:r>
              <a:rPr sz="1200" kern="0" spc="0" dirty="0">
                <a:solidFill>
                  <a:srgbClr val="000000">
                    <a:alpha val="100000"/>
                  </a:srgbClr>
                </a:solidFill>
                <a:latin typeface="KaiTi"/>
                <a:ea typeface="KaiTi"/>
                <a:cs typeface="KaiTi"/>
              </a:rPr>
              <a:t>①酸性干燥剂：浓硫酸</a:t>
            </a:r>
            <a:r>
              <a:rPr sz="1200" kern="0" spc="-10" dirty="0">
                <a:solidFill>
                  <a:srgbClr val="000000">
                    <a:alpha val="100000"/>
                  </a:srgbClr>
                </a:solidFill>
                <a:latin typeface="KaiTi"/>
                <a:ea typeface="KaiTi"/>
                <a:cs typeface="KaiTi"/>
              </a:rPr>
              <a:t>、五氧化二磷</a:t>
            </a:r>
            <a:endParaRPr sz="1200" dirty="0">
              <a:latin typeface="KaiTi"/>
              <a:ea typeface="KaiTi"/>
              <a:cs typeface="KaiTi"/>
            </a:endParaRPr>
          </a:p>
          <a:p>
            <a:pPr marL="272415" algn="l" rtl="0" eaLnBrk="0">
              <a:lnSpc>
                <a:spcPct val="88000"/>
              </a:lnSpc>
              <a:spcBef>
                <a:spcPts val="1061"/>
              </a:spcBef>
              <a:tabLst/>
            </a:pPr>
            <a:r>
              <a:rPr sz="1200" kern="0" spc="0" dirty="0">
                <a:solidFill>
                  <a:srgbClr val="000000">
                    <a:alpha val="100000"/>
                  </a:srgbClr>
                </a:solidFill>
                <a:latin typeface="KaiTi"/>
                <a:ea typeface="KaiTi"/>
                <a:cs typeface="KaiTi"/>
              </a:rPr>
              <a:t>②碱性干燥剂：碱石灰、生石灰、</a:t>
            </a:r>
            <a:r>
              <a:rPr sz="1200" kern="0" spc="-10" dirty="0">
                <a:solidFill>
                  <a:srgbClr val="000000">
                    <a:alpha val="100000"/>
                  </a:srgbClr>
                </a:solidFill>
                <a:latin typeface="KaiTi"/>
                <a:ea typeface="KaiTi"/>
                <a:cs typeface="KaiTi"/>
              </a:rPr>
              <a:t>固体氢氧化钠</a:t>
            </a:r>
            <a:endParaRPr sz="1200" dirty="0">
              <a:latin typeface="KaiTi"/>
              <a:ea typeface="KaiTi"/>
              <a:cs typeface="KaiTi"/>
            </a:endParaRPr>
          </a:p>
          <a:p>
            <a:pPr algn="l" rtl="0" eaLnBrk="0">
              <a:lnSpc>
                <a:spcPct val="100000"/>
              </a:lnSpc>
              <a:tabLst/>
            </a:pPr>
            <a:endParaRPr sz="900" dirty="0">
              <a:latin typeface="Arial"/>
              <a:ea typeface="Arial"/>
              <a:cs typeface="Arial"/>
            </a:endParaRPr>
          </a:p>
          <a:p>
            <a:pPr marL="18415" indent="253365" algn="l" rtl="0" eaLnBrk="0">
              <a:lnSpc>
                <a:spcPct val="128000"/>
              </a:lnSpc>
              <a:spcBef>
                <a:spcPts val="6"/>
              </a:spcBef>
              <a:tabLst/>
            </a:pPr>
            <a:r>
              <a:rPr sz="1200" kern="0" spc="0" dirty="0">
                <a:solidFill>
                  <a:srgbClr val="000000">
                    <a:alpha val="100000"/>
                  </a:srgbClr>
                </a:solidFill>
                <a:latin typeface="KaiTi"/>
                <a:ea typeface="KaiTi"/>
                <a:cs typeface="KaiTi"/>
              </a:rPr>
              <a:t>③中性干燥剂：无水氯化钙</a:t>
            </a:r>
            <a:r>
              <a:rPr sz="1200" kern="0" spc="-10" dirty="0">
                <a:solidFill>
                  <a:srgbClr val="000000">
                    <a:alpha val="100000"/>
                  </a:srgbClr>
                </a:solidFill>
                <a:latin typeface="KaiTi"/>
                <a:ea typeface="KaiTi"/>
                <a:cs typeface="KaiTi"/>
              </a:rPr>
              <a:t>、无水硫酸铜</a:t>
            </a:r>
            <a:r>
              <a:rPr sz="1200" kern="0" spc="0" dirty="0">
                <a:solidFill>
                  <a:srgbClr val="000000">
                    <a:alpha val="100000"/>
                  </a:srgbClr>
                </a:solidFill>
                <a:latin typeface="KaiTi"/>
                <a:ea typeface="KaiTi"/>
                <a:cs typeface="KaiTi"/>
              </a:rPr>
              <a:t>                                     </a:t>
            </a:r>
            <a:r>
              <a:rPr sz="1200" kern="0" spc="-30" dirty="0">
                <a:solidFill>
                  <a:srgbClr val="000000">
                    <a:alpha val="100000"/>
                  </a:srgbClr>
                </a:solidFill>
                <a:latin typeface="KaiTi"/>
                <a:ea typeface="KaiTi"/>
                <a:cs typeface="KaiTi"/>
              </a:rPr>
              <a:t>常见干燥剂能干燥的气体如下：</a:t>
            </a:r>
            <a:endParaRPr sz="1200" dirty="0">
              <a:latin typeface="KaiTi"/>
              <a:ea typeface="KaiTi"/>
              <a:cs typeface="KaiTi"/>
            </a:endParaRPr>
          </a:p>
        </p:txBody>
      </p:sp>
      <p:graphicFrame>
        <p:nvGraphicFramePr>
          <p:cNvPr id="1370" name="table 1370"/>
          <p:cNvGraphicFramePr>
            <a:graphicFrameLocks noGrp="1"/>
          </p:cNvGraphicFramePr>
          <p:nvPr/>
        </p:nvGraphicFramePr>
        <p:xfrm>
          <a:off x="2329739" y="8113522"/>
          <a:ext cx="6035675" cy="889635"/>
        </p:xfrm>
        <a:graphic>
          <a:graphicData uri="http://schemas.openxmlformats.org/drawingml/2006/table">
            <a:tbl>
              <a:tblPr/>
              <a:tblGrid>
                <a:gridCol w="1350010"/>
                <a:gridCol w="1560830"/>
                <a:gridCol w="1560830"/>
                <a:gridCol w="1564005"/>
              </a:tblGrid>
              <a:tr h="297180">
                <a:tc>
                  <a:txBody>
                    <a:bodyPr/>
                    <a:lstStyle/>
                    <a:p>
                      <a:pPr algn="l" rtl="0" eaLnBrk="0">
                        <a:lnSpc>
                          <a:spcPct val="122000"/>
                        </a:lnSpc>
                        <a:tabLst/>
                      </a:pPr>
                      <a:endParaRPr sz="400" dirty="0">
                        <a:latin typeface="Arial"/>
                        <a:ea typeface="Arial"/>
                        <a:cs typeface="Arial"/>
                      </a:endParaRPr>
                    </a:p>
                    <a:p>
                      <a:pPr marL="313055" algn="l" rtl="0" eaLnBrk="0">
                        <a:lnSpc>
                          <a:spcPct val="86000"/>
                        </a:lnSpc>
                        <a:spcBef>
                          <a:spcPts val="2"/>
                        </a:spcBef>
                        <a:tabLst/>
                      </a:pPr>
                      <a:r>
                        <a:rPr sz="1200" b="1" kern="0" spc="-40" dirty="0">
                          <a:solidFill>
                            <a:srgbClr val="000000">
                              <a:alpha val="100000"/>
                            </a:srgbClr>
                          </a:solidFill>
                          <a:latin typeface="KaiTi"/>
                          <a:ea typeface="KaiTi"/>
                          <a:cs typeface="KaiTi"/>
                        </a:rPr>
                        <a:t>常见干燥剂</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21000"/>
                        </a:lnSpc>
                        <a:tabLst/>
                      </a:pPr>
                      <a:endParaRPr sz="400" dirty="0">
                        <a:latin typeface="Arial"/>
                        <a:ea typeface="Arial"/>
                        <a:cs typeface="Arial"/>
                      </a:endParaRPr>
                    </a:p>
                    <a:p>
                      <a:pPr marL="102235" algn="l" rtl="0" eaLnBrk="0">
                        <a:lnSpc>
                          <a:spcPct val="84000"/>
                        </a:lnSpc>
                        <a:spcBef>
                          <a:spcPts val="3"/>
                        </a:spcBef>
                        <a:tabLst/>
                      </a:pPr>
                      <a:r>
                        <a:rPr sz="1200" b="1" kern="0" spc="-10" dirty="0">
                          <a:solidFill>
                            <a:srgbClr val="000000">
                              <a:alpha val="100000"/>
                            </a:srgbClr>
                          </a:solidFill>
                          <a:latin typeface="KaiTi"/>
                          <a:ea typeface="KaiTi"/>
                          <a:cs typeface="KaiTi"/>
                        </a:rPr>
                        <a:t>酸性干燥剂—浓硫酸</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22000"/>
                        </a:lnSpc>
                        <a:tabLst/>
                      </a:pPr>
                      <a:endParaRPr sz="400" dirty="0">
                        <a:latin typeface="Arial"/>
                        <a:ea typeface="Arial"/>
                        <a:cs typeface="Arial"/>
                      </a:endParaRPr>
                    </a:p>
                    <a:p>
                      <a:pPr marL="90805" algn="l" rtl="0" eaLnBrk="0">
                        <a:lnSpc>
                          <a:spcPct val="84000"/>
                        </a:lnSpc>
                        <a:spcBef>
                          <a:spcPts val="3"/>
                        </a:spcBef>
                        <a:tabLst/>
                      </a:pPr>
                      <a:r>
                        <a:rPr sz="1200" b="1" kern="0" spc="0" dirty="0">
                          <a:solidFill>
                            <a:srgbClr val="000000">
                              <a:alpha val="100000"/>
                            </a:srgbClr>
                          </a:solidFill>
                          <a:latin typeface="KaiTi"/>
                          <a:ea typeface="KaiTi"/>
                          <a:cs typeface="KaiTi"/>
                        </a:rPr>
                        <a:t>碱性干燥剂—碱石灰</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23000"/>
                        </a:lnSpc>
                        <a:tabLst/>
                      </a:pPr>
                      <a:endParaRPr sz="400" dirty="0">
                        <a:latin typeface="Arial"/>
                        <a:ea typeface="Arial"/>
                        <a:cs typeface="Arial"/>
                      </a:endParaRPr>
                    </a:p>
                    <a:p>
                      <a:pPr marL="114300" algn="l" rtl="0" eaLnBrk="0">
                        <a:lnSpc>
                          <a:spcPct val="86000"/>
                        </a:lnSpc>
                        <a:spcBef>
                          <a:spcPts val="2"/>
                        </a:spcBef>
                        <a:tabLst/>
                      </a:pPr>
                      <a:r>
                        <a:rPr sz="1200" b="1" kern="0" spc="-30" dirty="0">
                          <a:solidFill>
                            <a:srgbClr val="000000">
                              <a:alpha val="100000"/>
                            </a:srgbClr>
                          </a:solidFill>
                          <a:latin typeface="KaiTi"/>
                          <a:ea typeface="KaiTi"/>
                          <a:cs typeface="KaiTi"/>
                        </a:rPr>
                        <a:t>中性干燥剂—氯化钙</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295275">
                <a:tc>
                  <a:txBody>
                    <a:bodyPr/>
                    <a:lstStyle/>
                    <a:p>
                      <a:pPr algn="l" rtl="0" eaLnBrk="0">
                        <a:lnSpc>
                          <a:spcPct val="102000"/>
                        </a:lnSpc>
                        <a:tabLst/>
                      </a:pPr>
                      <a:endParaRPr sz="500" dirty="0">
                        <a:latin typeface="Arial"/>
                        <a:ea typeface="Arial"/>
                        <a:cs typeface="Arial"/>
                      </a:endParaRPr>
                    </a:p>
                    <a:p>
                      <a:pPr marL="201930" algn="l" rtl="0" eaLnBrk="0">
                        <a:lnSpc>
                          <a:spcPct val="84000"/>
                        </a:lnSpc>
                        <a:spcBef>
                          <a:spcPts val="1"/>
                        </a:spcBef>
                        <a:tabLst/>
                      </a:pPr>
                      <a:r>
                        <a:rPr sz="1100" b="1" kern="0" spc="-30" dirty="0">
                          <a:solidFill>
                            <a:srgbClr val="000000">
                              <a:alpha val="100000"/>
                            </a:srgbClr>
                          </a:solidFill>
                          <a:latin typeface="KaiTi"/>
                          <a:ea typeface="KaiTi"/>
                          <a:cs typeface="KaiTi"/>
                        </a:rPr>
                        <a:t>能干燥的气体</a:t>
                      </a:r>
                      <a:r>
                        <a:rPr sz="1100" kern="0" spc="-190" dirty="0">
                          <a:solidFill>
                            <a:srgbClr val="000000">
                              <a:alpha val="100000"/>
                            </a:srgbClr>
                          </a:solidFill>
                          <a:latin typeface="KaiTi"/>
                          <a:ea typeface="KaiTi"/>
                          <a:cs typeface="KaiTi"/>
                        </a:rPr>
                        <a:t> </a:t>
                      </a:r>
                      <a:r>
                        <a:rPr sz="1100" b="1" kern="0" spc="-30" dirty="0">
                          <a:solidFill>
                            <a:srgbClr val="000000">
                              <a:alpha val="100000"/>
                            </a:srgbClr>
                          </a:solidFill>
                          <a:latin typeface="KaiTi"/>
                          <a:ea typeface="KaiTi"/>
                          <a:cs typeface="KaiTi"/>
                        </a:rPr>
                        <a:t>√</a:t>
                      </a:r>
                      <a:endParaRPr sz="11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5000"/>
                        </a:lnSpc>
                        <a:tabLst/>
                      </a:pPr>
                      <a:endParaRPr sz="600" dirty="0">
                        <a:latin typeface="Arial"/>
                        <a:ea typeface="Arial"/>
                        <a:cs typeface="Arial"/>
                      </a:endParaRPr>
                    </a:p>
                    <a:p>
                      <a:pPr marL="73660" algn="l" rtl="0" eaLnBrk="0">
                        <a:lnSpc>
                          <a:spcPct val="77000"/>
                        </a:lnSpc>
                        <a:tabLst/>
                      </a:pPr>
                      <a:r>
                        <a:rPr sz="1200" kern="0" spc="0" dirty="0">
                          <a:solidFill>
                            <a:srgbClr val="000000">
                              <a:alpha val="100000"/>
                            </a:srgbClr>
                          </a:solidFill>
                          <a:latin typeface="Times New Roman"/>
                          <a:ea typeface="Times New Roman"/>
                          <a:cs typeface="Times New Roman"/>
                        </a:rPr>
                        <a:t>Cl</a:t>
                      </a:r>
                      <a:r>
                        <a:rPr sz="1200" kern="0" spc="0" baseline="-4340" dirty="0">
                          <a:solidFill>
                            <a:srgbClr val="000000">
                              <a:alpha val="100000"/>
                            </a:srgbClr>
                          </a:solidFill>
                          <a:latin typeface="Times New Roman"/>
                          <a:ea typeface="Times New Roman"/>
                          <a:cs typeface="Times New Roman"/>
                        </a:rPr>
                        <a:t>2</a:t>
                      </a:r>
                      <a:r>
                        <a:rPr sz="1800" kern="0" spc="0" baseline="-2893" dirty="0">
                          <a:solidFill>
                            <a:srgbClr val="000000">
                              <a:alpha val="100000"/>
                            </a:srgbClr>
                          </a:solidFill>
                          <a:latin typeface="Times New Roman"/>
                          <a:ea typeface="Times New Roman"/>
                          <a:cs typeface="Times New Roman"/>
                        </a:rPr>
                        <a:t>,</a:t>
                      </a:r>
                      <a:r>
                        <a:rPr sz="1100" kern="0" spc="90" dirty="0">
                          <a:solidFill>
                            <a:srgbClr val="000000">
                              <a:alpha val="100000"/>
                            </a:srgbClr>
                          </a:solidFill>
                          <a:latin typeface="Times New Roman"/>
                          <a:ea typeface="Times New Roman"/>
                          <a:cs typeface="Times New Roman"/>
                        </a:rPr>
                        <a:t> </a:t>
                      </a:r>
                      <a:r>
                        <a:rPr sz="1200" kern="0" spc="0" dirty="0">
                          <a:solidFill>
                            <a:srgbClr val="000000">
                              <a:alpha val="100000"/>
                            </a:srgbClr>
                          </a:solidFill>
                          <a:latin typeface="Times New Roman"/>
                          <a:ea typeface="Times New Roman"/>
                          <a:cs typeface="Times New Roman"/>
                        </a:rPr>
                        <a:t>SO</a:t>
                      </a:r>
                      <a:r>
                        <a:rPr sz="1200" kern="0" spc="0" baseline="-4340" dirty="0">
                          <a:solidFill>
                            <a:srgbClr val="000000">
                              <a:alpha val="100000"/>
                            </a:srgbClr>
                          </a:solidFill>
                          <a:latin typeface="Times New Roman"/>
                          <a:ea typeface="Times New Roman"/>
                          <a:cs typeface="Times New Roman"/>
                        </a:rPr>
                        <a:t>2</a:t>
                      </a:r>
                      <a:r>
                        <a:rPr sz="1800" kern="0" spc="0" baseline="-2893" dirty="0">
                          <a:solidFill>
                            <a:srgbClr val="000000">
                              <a:alpha val="100000"/>
                            </a:srgbClr>
                          </a:solidFill>
                          <a:latin typeface="Times New Roman"/>
                          <a:ea typeface="Times New Roman"/>
                          <a:cs typeface="Times New Roman"/>
                        </a:rPr>
                        <a:t>,</a:t>
                      </a:r>
                      <a:r>
                        <a:rPr sz="1100" kern="0" spc="0" dirty="0">
                          <a:solidFill>
                            <a:srgbClr val="000000">
                              <a:alpha val="100000"/>
                            </a:srgbClr>
                          </a:solidFill>
                          <a:latin typeface="Times New Roman"/>
                          <a:ea typeface="Times New Roman"/>
                          <a:cs typeface="Times New Roman"/>
                        </a:rPr>
                        <a:t> </a:t>
                      </a:r>
                      <a:r>
                        <a:rPr sz="1200" kern="0" spc="0" dirty="0">
                          <a:solidFill>
                            <a:srgbClr val="000000">
                              <a:alpha val="100000"/>
                            </a:srgbClr>
                          </a:solidFill>
                          <a:latin typeface="Times New Roman"/>
                          <a:ea typeface="Times New Roman"/>
                          <a:cs typeface="Times New Roman"/>
                        </a:rPr>
                        <a:t>HCl,</a:t>
                      </a:r>
                      <a:r>
                        <a:rPr sz="1200" kern="0" spc="-10" dirty="0">
                          <a:solidFill>
                            <a:srgbClr val="000000">
                              <a:alpha val="100000"/>
                            </a:srgbClr>
                          </a:solidFill>
                          <a:latin typeface="Times New Roman"/>
                          <a:ea typeface="Times New Roman"/>
                          <a:cs typeface="Times New Roman"/>
                        </a:rPr>
                        <a:t> H</a:t>
                      </a:r>
                      <a:r>
                        <a:rPr sz="1200" kern="0" spc="-10" baseline="-4340" dirty="0">
                          <a:solidFill>
                            <a:srgbClr val="000000">
                              <a:alpha val="100000"/>
                            </a:srgbClr>
                          </a:solidFill>
                          <a:latin typeface="Times New Roman"/>
                          <a:ea typeface="Times New Roman"/>
                          <a:cs typeface="Times New Roman"/>
                        </a:rPr>
                        <a:t>2</a:t>
                      </a:r>
                      <a:r>
                        <a:rPr sz="1800" kern="0" spc="-10" baseline="-2893" dirty="0">
                          <a:solidFill>
                            <a:srgbClr val="000000">
                              <a:alpha val="100000"/>
                            </a:srgbClr>
                          </a:solidFill>
                          <a:latin typeface="Times New Roman"/>
                          <a:ea typeface="Times New Roman"/>
                          <a:cs typeface="Times New Roman"/>
                        </a:rPr>
                        <a:t>,</a:t>
                      </a:r>
                      <a:r>
                        <a:rPr sz="1100" kern="0" spc="6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Times New Roman"/>
                          <a:ea typeface="Times New Roman"/>
                          <a:cs typeface="Times New Roman"/>
                        </a:rPr>
                        <a:t>CH</a:t>
                      </a:r>
                      <a:r>
                        <a:rPr sz="1200" kern="0" spc="-10" baseline="-4340" dirty="0">
                          <a:solidFill>
                            <a:srgbClr val="000000">
                              <a:alpha val="100000"/>
                            </a:srgbClr>
                          </a:solidFill>
                          <a:latin typeface="Times New Roman"/>
                          <a:ea typeface="Times New Roman"/>
                          <a:cs typeface="Times New Roman"/>
                        </a:rPr>
                        <a:t>4</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tabLst/>
                      </a:pPr>
                      <a:endParaRPr sz="600" dirty="0">
                        <a:latin typeface="Arial"/>
                        <a:ea typeface="Arial"/>
                        <a:cs typeface="Arial"/>
                      </a:endParaRPr>
                    </a:p>
                    <a:p>
                      <a:pPr marL="354965" algn="l" rtl="0" eaLnBrk="0">
                        <a:lnSpc>
                          <a:spcPct val="77000"/>
                        </a:lnSpc>
                        <a:spcBef>
                          <a:spcPts val="3"/>
                        </a:spcBef>
                        <a:tabLst/>
                      </a:pPr>
                      <a:r>
                        <a:rPr sz="1200" kern="0" spc="0" dirty="0">
                          <a:solidFill>
                            <a:srgbClr val="000000">
                              <a:alpha val="100000"/>
                            </a:srgbClr>
                          </a:solidFill>
                          <a:latin typeface="Times New Roman"/>
                          <a:ea typeface="Times New Roman"/>
                          <a:cs typeface="Times New Roman"/>
                        </a:rPr>
                        <a:t>NH</a:t>
                      </a:r>
                      <a:r>
                        <a:rPr sz="1200" kern="0" spc="0" baseline="-4340" dirty="0">
                          <a:solidFill>
                            <a:srgbClr val="000000">
                              <a:alpha val="100000"/>
                            </a:srgbClr>
                          </a:solidFill>
                          <a:latin typeface="Times New Roman"/>
                          <a:ea typeface="Times New Roman"/>
                          <a:cs typeface="Times New Roman"/>
                        </a:rPr>
                        <a:t>3</a:t>
                      </a:r>
                      <a:r>
                        <a:rPr sz="1200" kern="0" spc="0" dirty="0">
                          <a:solidFill>
                            <a:srgbClr val="000000">
                              <a:alpha val="100000"/>
                            </a:srgbClr>
                          </a:solidFill>
                          <a:latin typeface="Times New Roman"/>
                          <a:ea typeface="Times New Roman"/>
                          <a:cs typeface="Times New Roman"/>
                        </a:rPr>
                        <a:t>, </a:t>
                      </a:r>
                      <a:r>
                        <a:rPr sz="1200" kern="0" spc="0" dirty="0">
                          <a:solidFill>
                            <a:srgbClr val="000000">
                              <a:alpha val="100000"/>
                            </a:srgbClr>
                          </a:solidFill>
                          <a:latin typeface="Times New Roman"/>
                          <a:ea typeface="Times New Roman"/>
                          <a:cs typeface="Times New Roman"/>
                        </a:rPr>
                        <a:t>H</a:t>
                      </a:r>
                      <a:r>
                        <a:rPr sz="1200" kern="0" spc="0" baseline="-4340" dirty="0">
                          <a:solidFill>
                            <a:srgbClr val="000000">
                              <a:alpha val="100000"/>
                            </a:srgbClr>
                          </a:solidFill>
                          <a:latin typeface="Times New Roman"/>
                          <a:ea typeface="Times New Roman"/>
                          <a:cs typeface="Times New Roman"/>
                        </a:rPr>
                        <a:t>2</a:t>
                      </a:r>
                      <a:r>
                        <a:rPr sz="1200" kern="0" spc="0" dirty="0">
                          <a:solidFill>
                            <a:srgbClr val="000000">
                              <a:alpha val="100000"/>
                            </a:srgbClr>
                          </a:solidFill>
                          <a:latin typeface="Times New Roman"/>
                          <a:ea typeface="Times New Roman"/>
                          <a:cs typeface="Times New Roman"/>
                        </a:rPr>
                        <a:t>,</a:t>
                      </a:r>
                      <a:r>
                        <a:rPr sz="1200" kern="0" spc="40" dirty="0">
                          <a:solidFill>
                            <a:srgbClr val="000000">
                              <a:alpha val="100000"/>
                            </a:srgbClr>
                          </a:solidFill>
                          <a:latin typeface="Times New Roman"/>
                          <a:ea typeface="Times New Roman"/>
                          <a:cs typeface="Times New Roman"/>
                        </a:rPr>
                        <a:t> </a:t>
                      </a:r>
                      <a:r>
                        <a:rPr sz="1200" kern="0" spc="0" dirty="0">
                          <a:solidFill>
                            <a:srgbClr val="000000">
                              <a:alpha val="100000"/>
                            </a:srgbClr>
                          </a:solidFill>
                          <a:latin typeface="Times New Roman"/>
                          <a:ea typeface="Times New Roman"/>
                          <a:cs typeface="Times New Roman"/>
                        </a:rPr>
                        <a:t>CH</a:t>
                      </a:r>
                      <a:r>
                        <a:rPr sz="1200" kern="0" spc="0" baseline="-4340" dirty="0">
                          <a:solidFill>
                            <a:srgbClr val="000000">
                              <a:alpha val="100000"/>
                            </a:srgbClr>
                          </a:solidFill>
                          <a:latin typeface="Times New Roman"/>
                          <a:ea typeface="Times New Roman"/>
                          <a:cs typeface="Times New Roman"/>
                        </a:rPr>
                        <a:t>4</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5000"/>
                        </a:lnSpc>
                        <a:tabLst/>
                      </a:pPr>
                      <a:endParaRPr sz="600" dirty="0">
                        <a:latin typeface="Arial"/>
                        <a:ea typeface="Arial"/>
                        <a:cs typeface="Arial"/>
                      </a:endParaRPr>
                    </a:p>
                    <a:p>
                      <a:pPr marL="73025" algn="l" rtl="0" eaLnBrk="0">
                        <a:lnSpc>
                          <a:spcPct val="77000"/>
                        </a:lnSpc>
                        <a:tabLst/>
                      </a:pPr>
                      <a:r>
                        <a:rPr sz="1200" kern="0" spc="0" dirty="0">
                          <a:solidFill>
                            <a:srgbClr val="000000">
                              <a:alpha val="100000"/>
                            </a:srgbClr>
                          </a:solidFill>
                          <a:latin typeface="Times New Roman"/>
                          <a:ea typeface="Times New Roman"/>
                          <a:cs typeface="Times New Roman"/>
                        </a:rPr>
                        <a:t>Cl</a:t>
                      </a:r>
                      <a:r>
                        <a:rPr sz="1200" kern="0" spc="0" baseline="-4340" dirty="0">
                          <a:solidFill>
                            <a:srgbClr val="000000">
                              <a:alpha val="100000"/>
                            </a:srgbClr>
                          </a:solidFill>
                          <a:latin typeface="Times New Roman"/>
                          <a:ea typeface="Times New Roman"/>
                          <a:cs typeface="Times New Roman"/>
                        </a:rPr>
                        <a:t>2</a:t>
                      </a:r>
                      <a:r>
                        <a:rPr sz="1800" kern="0" spc="0" baseline="-2893" dirty="0">
                          <a:solidFill>
                            <a:srgbClr val="000000">
                              <a:alpha val="100000"/>
                            </a:srgbClr>
                          </a:solidFill>
                          <a:latin typeface="Times New Roman"/>
                          <a:ea typeface="Times New Roman"/>
                          <a:cs typeface="Times New Roman"/>
                        </a:rPr>
                        <a:t>,</a:t>
                      </a:r>
                      <a:r>
                        <a:rPr sz="1100" kern="0" spc="80" dirty="0">
                          <a:solidFill>
                            <a:srgbClr val="000000">
                              <a:alpha val="100000"/>
                            </a:srgbClr>
                          </a:solidFill>
                          <a:latin typeface="Times New Roman"/>
                          <a:ea typeface="Times New Roman"/>
                          <a:cs typeface="Times New Roman"/>
                        </a:rPr>
                        <a:t> </a:t>
                      </a:r>
                      <a:r>
                        <a:rPr sz="1200" kern="0" spc="0" dirty="0">
                          <a:solidFill>
                            <a:srgbClr val="000000">
                              <a:alpha val="100000"/>
                            </a:srgbClr>
                          </a:solidFill>
                          <a:latin typeface="Times New Roman"/>
                          <a:ea typeface="Times New Roman"/>
                          <a:cs typeface="Times New Roman"/>
                        </a:rPr>
                        <a:t>SO</a:t>
                      </a:r>
                      <a:r>
                        <a:rPr sz="1200" kern="0" spc="0" baseline="-4340" dirty="0">
                          <a:solidFill>
                            <a:srgbClr val="000000">
                              <a:alpha val="100000"/>
                            </a:srgbClr>
                          </a:solidFill>
                          <a:latin typeface="Times New Roman"/>
                          <a:ea typeface="Times New Roman"/>
                          <a:cs typeface="Times New Roman"/>
                        </a:rPr>
                        <a:t>2</a:t>
                      </a:r>
                      <a:r>
                        <a:rPr sz="1800" kern="0" spc="0" baseline="-2893" dirty="0">
                          <a:solidFill>
                            <a:srgbClr val="000000">
                              <a:alpha val="100000"/>
                            </a:srgbClr>
                          </a:solidFill>
                          <a:latin typeface="Times New Roman"/>
                          <a:ea typeface="Times New Roman"/>
                          <a:cs typeface="Times New Roman"/>
                        </a:rPr>
                        <a:t>,</a:t>
                      </a:r>
                      <a:r>
                        <a:rPr sz="1100" kern="0" spc="0" dirty="0">
                          <a:solidFill>
                            <a:srgbClr val="000000">
                              <a:alpha val="100000"/>
                            </a:srgbClr>
                          </a:solidFill>
                          <a:latin typeface="Times New Roman"/>
                          <a:ea typeface="Times New Roman"/>
                          <a:cs typeface="Times New Roman"/>
                        </a:rPr>
                        <a:t> </a:t>
                      </a:r>
                      <a:r>
                        <a:rPr sz="1200" kern="0" spc="0" dirty="0">
                          <a:solidFill>
                            <a:srgbClr val="000000">
                              <a:alpha val="100000"/>
                            </a:srgbClr>
                          </a:solidFill>
                          <a:latin typeface="Times New Roman"/>
                          <a:ea typeface="Times New Roman"/>
                          <a:cs typeface="Times New Roman"/>
                        </a:rPr>
                        <a:t>HCl,</a:t>
                      </a:r>
                      <a:r>
                        <a:rPr sz="1200" kern="0" spc="-10" dirty="0">
                          <a:solidFill>
                            <a:srgbClr val="000000">
                              <a:alpha val="100000"/>
                            </a:srgbClr>
                          </a:solidFill>
                          <a:latin typeface="Times New Roman"/>
                          <a:ea typeface="Times New Roman"/>
                          <a:cs typeface="Times New Roman"/>
                        </a:rPr>
                        <a:t> H</a:t>
                      </a:r>
                      <a:r>
                        <a:rPr sz="1200" kern="0" spc="-10" baseline="-4340" dirty="0">
                          <a:solidFill>
                            <a:srgbClr val="000000">
                              <a:alpha val="100000"/>
                            </a:srgbClr>
                          </a:solidFill>
                          <a:latin typeface="Times New Roman"/>
                          <a:ea typeface="Times New Roman"/>
                          <a:cs typeface="Times New Roman"/>
                        </a:rPr>
                        <a:t>2</a:t>
                      </a:r>
                      <a:r>
                        <a:rPr sz="1800" kern="0" spc="-10" baseline="-2893" dirty="0">
                          <a:solidFill>
                            <a:srgbClr val="000000">
                              <a:alpha val="100000"/>
                            </a:srgbClr>
                          </a:solidFill>
                          <a:latin typeface="Times New Roman"/>
                          <a:ea typeface="Times New Roman"/>
                          <a:cs typeface="Times New Roman"/>
                        </a:rPr>
                        <a:t>,</a:t>
                      </a:r>
                      <a:r>
                        <a:rPr sz="1100" kern="0" spc="7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Times New Roman"/>
                          <a:ea typeface="Times New Roman"/>
                          <a:cs typeface="Times New Roman"/>
                        </a:rPr>
                        <a:t>CH</a:t>
                      </a:r>
                      <a:r>
                        <a:rPr sz="1200" kern="0" spc="-10" baseline="-4340" dirty="0">
                          <a:solidFill>
                            <a:srgbClr val="000000">
                              <a:alpha val="100000"/>
                            </a:srgbClr>
                          </a:solidFill>
                          <a:latin typeface="Times New Roman"/>
                          <a:ea typeface="Times New Roman"/>
                          <a:cs typeface="Times New Roman"/>
                        </a:rPr>
                        <a:t>4</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297180">
                <a:tc>
                  <a:txBody>
                    <a:bodyPr/>
                    <a:lstStyle/>
                    <a:p>
                      <a:pPr algn="l" rtl="0" eaLnBrk="0">
                        <a:lnSpc>
                          <a:spcPct val="102000"/>
                        </a:lnSpc>
                        <a:tabLst/>
                      </a:pPr>
                      <a:endParaRPr sz="500" dirty="0">
                        <a:latin typeface="Arial"/>
                        <a:ea typeface="Arial"/>
                        <a:cs typeface="Arial"/>
                      </a:endParaRPr>
                    </a:p>
                    <a:p>
                      <a:pPr marL="122554" algn="l" rtl="0" eaLnBrk="0">
                        <a:lnSpc>
                          <a:spcPct val="84000"/>
                        </a:lnSpc>
                        <a:spcBef>
                          <a:spcPts val="4"/>
                        </a:spcBef>
                        <a:tabLst/>
                      </a:pPr>
                      <a:r>
                        <a:rPr sz="1100" b="1" kern="0" spc="-10" dirty="0">
                          <a:solidFill>
                            <a:srgbClr val="000000">
                              <a:alpha val="100000"/>
                            </a:srgbClr>
                          </a:solidFill>
                          <a:latin typeface="KaiTi"/>
                          <a:ea typeface="KaiTi"/>
                          <a:cs typeface="KaiTi"/>
                        </a:rPr>
                        <a:t>不能干燥的气体×</a:t>
                      </a:r>
                      <a:endParaRPr sz="11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7000"/>
                        </a:lnSpc>
                        <a:tabLst/>
                      </a:pPr>
                      <a:endParaRPr sz="600" dirty="0">
                        <a:latin typeface="Arial"/>
                        <a:ea typeface="Arial"/>
                        <a:cs typeface="Arial"/>
                      </a:endParaRPr>
                    </a:p>
                    <a:p>
                      <a:pPr marL="481330" algn="l" rtl="0" eaLnBrk="0">
                        <a:lnSpc>
                          <a:spcPct val="75000"/>
                        </a:lnSpc>
                        <a:spcBef>
                          <a:spcPts val="6"/>
                        </a:spcBef>
                        <a:tabLst/>
                      </a:pPr>
                      <a:r>
                        <a:rPr sz="1200" kern="0" spc="0" dirty="0">
                          <a:solidFill>
                            <a:srgbClr val="000000">
                              <a:alpha val="100000"/>
                            </a:srgbClr>
                          </a:solidFill>
                          <a:latin typeface="Times New Roman"/>
                          <a:ea typeface="Times New Roman"/>
                          <a:cs typeface="Times New Roman"/>
                        </a:rPr>
                        <a:t>NH</a:t>
                      </a:r>
                      <a:r>
                        <a:rPr sz="1200" kern="0" spc="0" baseline="-4340" dirty="0">
                          <a:solidFill>
                            <a:srgbClr val="000000">
                              <a:alpha val="100000"/>
                            </a:srgbClr>
                          </a:solidFill>
                          <a:latin typeface="Times New Roman"/>
                          <a:ea typeface="Times New Roman"/>
                          <a:cs typeface="Times New Roman"/>
                        </a:rPr>
                        <a:t>3</a:t>
                      </a:r>
                      <a:r>
                        <a:rPr sz="1200" kern="0" spc="0" dirty="0">
                          <a:solidFill>
                            <a:srgbClr val="000000">
                              <a:alpha val="100000"/>
                            </a:srgbClr>
                          </a:solidFill>
                          <a:latin typeface="Times New Roman"/>
                          <a:ea typeface="Times New Roman"/>
                          <a:cs typeface="Times New Roman"/>
                        </a:rPr>
                        <a:t>, H</a:t>
                      </a:r>
                      <a:r>
                        <a:rPr sz="1200" kern="0" spc="0" baseline="-4340" dirty="0">
                          <a:solidFill>
                            <a:srgbClr val="000000">
                              <a:alpha val="100000"/>
                            </a:srgbClr>
                          </a:solidFill>
                          <a:latin typeface="Times New Roman"/>
                          <a:ea typeface="Times New Roman"/>
                          <a:cs typeface="Times New Roman"/>
                        </a:rPr>
                        <a:t>2</a:t>
                      </a:r>
                      <a:r>
                        <a:rPr sz="700" kern="0" spc="-70" dirty="0">
                          <a:solidFill>
                            <a:srgbClr val="000000">
                              <a:alpha val="100000"/>
                            </a:srgbClr>
                          </a:solidFill>
                          <a:latin typeface="Times New Roman"/>
                          <a:ea typeface="Times New Roman"/>
                          <a:cs typeface="Times New Roman"/>
                        </a:rPr>
                        <a:t> </a:t>
                      </a:r>
                      <a:r>
                        <a:rPr sz="1200" kern="0" spc="0" dirty="0">
                          <a:solidFill>
                            <a:srgbClr val="000000">
                              <a:alpha val="100000"/>
                            </a:srgbClr>
                          </a:solidFill>
                          <a:latin typeface="Times New Roman"/>
                          <a:ea typeface="Times New Roman"/>
                          <a:cs typeface="Times New Roman"/>
                        </a:rPr>
                        <a:t>S</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5000"/>
                        </a:lnSpc>
                        <a:tabLst/>
                      </a:pPr>
                      <a:endParaRPr sz="600" dirty="0">
                        <a:latin typeface="Arial"/>
                        <a:ea typeface="Arial"/>
                        <a:cs typeface="Arial"/>
                      </a:endParaRPr>
                    </a:p>
                    <a:p>
                      <a:pPr marL="362585" algn="l" rtl="0" eaLnBrk="0">
                        <a:lnSpc>
                          <a:spcPct val="77000"/>
                        </a:lnSpc>
                        <a:spcBef>
                          <a:spcPts val="3"/>
                        </a:spcBef>
                        <a:tabLst/>
                      </a:pPr>
                      <a:r>
                        <a:rPr sz="1200" kern="0" spc="-10" dirty="0">
                          <a:solidFill>
                            <a:srgbClr val="000000">
                              <a:alpha val="100000"/>
                            </a:srgbClr>
                          </a:solidFill>
                          <a:latin typeface="Times New Roman"/>
                          <a:ea typeface="Times New Roman"/>
                          <a:cs typeface="Times New Roman"/>
                        </a:rPr>
                        <a:t>Cl</a:t>
                      </a:r>
                      <a:r>
                        <a:rPr sz="1200" kern="0" spc="-10" baseline="-4340" dirty="0">
                          <a:solidFill>
                            <a:srgbClr val="000000">
                              <a:alpha val="100000"/>
                            </a:srgbClr>
                          </a:solidFill>
                          <a:latin typeface="Times New Roman"/>
                          <a:ea typeface="Times New Roman"/>
                          <a:cs typeface="Times New Roman"/>
                        </a:rPr>
                        <a:t>2</a:t>
                      </a:r>
                      <a:r>
                        <a:rPr sz="1800" kern="0" spc="-10" baseline="-2893" dirty="0">
                          <a:solidFill>
                            <a:srgbClr val="000000">
                              <a:alpha val="100000"/>
                            </a:srgbClr>
                          </a:solidFill>
                          <a:latin typeface="Times New Roman"/>
                          <a:ea typeface="Times New Roman"/>
                          <a:cs typeface="Times New Roman"/>
                        </a:rPr>
                        <a:t>,</a:t>
                      </a:r>
                      <a:r>
                        <a:rPr sz="1100" kern="0" spc="15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Times New Roman"/>
                          <a:ea typeface="Times New Roman"/>
                          <a:cs typeface="Times New Roman"/>
                        </a:rPr>
                        <a:t>SO</a:t>
                      </a:r>
                      <a:r>
                        <a:rPr sz="1200" kern="0" spc="-10" baseline="-4340" dirty="0">
                          <a:solidFill>
                            <a:srgbClr val="000000">
                              <a:alpha val="100000"/>
                            </a:srgbClr>
                          </a:solidFill>
                          <a:latin typeface="Times New Roman"/>
                          <a:ea typeface="Times New Roman"/>
                          <a:cs typeface="Times New Roman"/>
                        </a:rPr>
                        <a:t>2</a:t>
                      </a:r>
                      <a:r>
                        <a:rPr sz="1800" kern="0" spc="-10" baseline="-2893" dirty="0">
                          <a:solidFill>
                            <a:srgbClr val="000000">
                              <a:alpha val="100000"/>
                            </a:srgbClr>
                          </a:solidFill>
                          <a:latin typeface="Times New Roman"/>
                          <a:ea typeface="Times New Roman"/>
                          <a:cs typeface="Times New Roman"/>
                        </a:rPr>
                        <a:t>,</a:t>
                      </a:r>
                      <a:r>
                        <a:rPr sz="1100" kern="0" spc="-1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Times New Roman"/>
                          <a:ea typeface="Times New Roman"/>
                          <a:cs typeface="Times New Roman"/>
                        </a:rPr>
                        <a:t>HCl</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641985" algn="l" rtl="0" eaLnBrk="0">
                        <a:lnSpc>
                          <a:spcPct val="74000"/>
                        </a:lnSpc>
                        <a:spcBef>
                          <a:spcPts val="6"/>
                        </a:spcBef>
                        <a:tabLst/>
                      </a:pPr>
                      <a:r>
                        <a:rPr sz="1200" kern="0" spc="0" dirty="0">
                          <a:solidFill>
                            <a:srgbClr val="000000">
                              <a:alpha val="100000"/>
                            </a:srgbClr>
                          </a:solidFill>
                          <a:latin typeface="Times New Roman"/>
                          <a:ea typeface="Times New Roman"/>
                          <a:cs typeface="Times New Roman"/>
                        </a:rPr>
                        <a:t>NH</a:t>
                      </a:r>
                      <a:r>
                        <a:rPr sz="1200" kern="0" spc="10" baseline="-4340" dirty="0">
                          <a:solidFill>
                            <a:srgbClr val="000000">
                              <a:alpha val="100000"/>
                            </a:srgbClr>
                          </a:solidFill>
                          <a:latin typeface="Times New Roman"/>
                          <a:ea typeface="Times New Roman"/>
                          <a:cs typeface="Times New Roman"/>
                        </a:rPr>
                        <a:t>3</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bl>
          </a:graphicData>
        </a:graphic>
      </p:graphicFrame>
      <p:pic>
        <p:nvPicPr>
          <p:cNvPr id="1372" name="picture 1372"/>
          <p:cNvPicPr>
            <a:picLocks noChangeAspect="1"/>
          </p:cNvPicPr>
          <p:nvPr/>
        </p:nvPicPr>
        <p:blipFill>
          <a:blip r:embed="rId4"/>
          <a:stretch>
            <a:fillRect/>
          </a:stretch>
        </p:blipFill>
        <p:spPr>
          <a:xfrm rot="21600000">
            <a:off x="7525766" y="2438654"/>
            <a:ext cx="811898" cy="1079500"/>
          </a:xfrm>
          <a:prstGeom prst="rect">
            <a:avLst/>
          </a:prstGeom>
        </p:spPr>
      </p:pic>
      <p:sp>
        <p:nvSpPr>
          <p:cNvPr id="1374" name="rect 1374"/>
          <p:cNvSpPr/>
          <p:nvPr/>
        </p:nvSpPr>
        <p:spPr>
          <a:xfrm>
            <a:off x="2348027" y="9434780"/>
            <a:ext cx="1829054" cy="235000"/>
          </a:xfrm>
          <a:prstGeom prst="rect">
            <a:avLst/>
          </a:prstGeom>
          <a:solidFill>
            <a:srgbClr val="D9D9D9">
              <a:alpha val="100000"/>
            </a:srgbClr>
          </a:solidFill>
          <a:ln w="0" cap="flat">
            <a:noFill/>
            <a:prstDash val="solid"/>
            <a:miter lim="0"/>
          </a:ln>
        </p:spPr>
        <p:txBody>
          <a:bodyPr rtlCol="0"/>
          <a:lstStyle/>
          <a:p>
            <a:pPr algn="ctr"/>
            <a:endParaRPr lang="zh-CN" altLang="en-US"/>
          </a:p>
        </p:txBody>
      </p:sp>
      <p:sp>
        <p:nvSpPr>
          <p:cNvPr id="1376" name="textbox 1376"/>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1378" name="rect 1378"/>
          <p:cNvSpPr/>
          <p:nvPr/>
        </p:nvSpPr>
        <p:spPr>
          <a:xfrm>
            <a:off x="2348027" y="914350"/>
            <a:ext cx="1071372" cy="231952"/>
          </a:xfrm>
          <a:prstGeom prst="rect">
            <a:avLst/>
          </a:prstGeom>
          <a:solidFill>
            <a:srgbClr val="D9D9D9">
              <a:alpha val="100000"/>
            </a:srgbClr>
          </a:solidFill>
          <a:ln w="0" cap="flat">
            <a:noFill/>
            <a:prstDash val="solid"/>
            <a:miter lim="0"/>
          </a:ln>
        </p:spPr>
        <p:txBody>
          <a:bodyPr rtlCol="0"/>
          <a:lstStyle/>
          <a:p>
            <a:pPr algn="ctr"/>
            <a:endParaRPr lang="zh-CN" altLang="en-US"/>
          </a:p>
        </p:txBody>
      </p:sp>
      <p:sp>
        <p:nvSpPr>
          <p:cNvPr id="1380" name="textbox 1380"/>
          <p:cNvSpPr/>
          <p:nvPr/>
        </p:nvSpPr>
        <p:spPr>
          <a:xfrm>
            <a:off x="2362429" y="930144"/>
            <a:ext cx="1069975" cy="205105"/>
          </a:xfrm>
          <a:prstGeom prst="rect">
            <a:avLst/>
          </a:prstGeom>
          <a:noFill/>
          <a:ln w="0" cap="flat">
            <a:noFill/>
            <a:prstDash val="solid"/>
            <a:miter lim="0"/>
          </a:ln>
        </p:spPr>
        <p:txBody>
          <a:bodyPr vert="horz" wrap="square" lIns="0" tIns="0" rIns="0" bIns="0"/>
          <a:lstStyle/>
          <a:p>
            <a:pPr algn="l" rtl="0" eaLnBrk="0">
              <a:lnSpc>
                <a:spcPct val="83465"/>
              </a:lnSpc>
              <a:tabLst/>
            </a:pPr>
            <a:endParaRPr sz="100" dirty="0">
              <a:latin typeface="Arial"/>
              <a:ea typeface="Arial"/>
              <a:cs typeface="Arial"/>
            </a:endParaRPr>
          </a:p>
          <a:p>
            <a:pPr marL="12700" algn="l" rtl="0" eaLnBrk="0">
              <a:lnSpc>
                <a:spcPct val="84000"/>
              </a:lnSpc>
              <a:tabLst/>
            </a:pPr>
            <a:r>
              <a:rPr sz="1400" b="1" kern="0" spc="-50" dirty="0">
                <a:solidFill>
                  <a:srgbClr val="FF0000">
                    <a:alpha val="100000"/>
                  </a:srgbClr>
                </a:solidFill>
                <a:latin typeface="KaiTi"/>
                <a:ea typeface="KaiTi"/>
                <a:cs typeface="KaiTi"/>
              </a:rPr>
              <a:t>气体收集方法</a:t>
            </a:r>
            <a:endParaRPr sz="1400" dirty="0">
              <a:latin typeface="KaiTi"/>
              <a:ea typeface="KaiTi"/>
              <a:cs typeface="KaiTi"/>
            </a:endParaRPr>
          </a:p>
        </p:txBody>
      </p:sp>
      <p:sp>
        <p:nvSpPr>
          <p:cNvPr id="1382" name="path 1382"/>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1384" name="textbox 1384"/>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20" dirty="0">
                <a:solidFill>
                  <a:srgbClr val="000000">
                    <a:alpha val="100000"/>
                  </a:srgbClr>
                </a:solidFill>
                <a:latin typeface="Times New Roman"/>
                <a:ea typeface="Times New Roman"/>
                <a:cs typeface="Times New Roman"/>
              </a:rPr>
              <a:t>-</a:t>
            </a:r>
            <a:r>
              <a:rPr sz="900" kern="0" spc="3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48</a:t>
            </a:r>
            <a:r>
              <a:rPr sz="900" kern="0" spc="4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0" name="textbox 140"/>
          <p:cNvSpPr/>
          <p:nvPr/>
        </p:nvSpPr>
        <p:spPr>
          <a:xfrm>
            <a:off x="2345385" y="3168676"/>
            <a:ext cx="6013450" cy="6474460"/>
          </a:xfrm>
          <a:prstGeom prst="rect">
            <a:avLst/>
          </a:prstGeom>
          <a:noFill/>
          <a:ln w="0" cap="flat">
            <a:noFill/>
            <a:prstDash val="solid"/>
            <a:miter lim="0"/>
          </a:ln>
        </p:spPr>
        <p:txBody>
          <a:bodyPr vert="horz" wrap="square" lIns="0" tIns="0" rIns="0" bIns="0"/>
          <a:lstStyle/>
          <a:p>
            <a:pPr algn="l" rtl="0" eaLnBrk="0">
              <a:lnSpc>
                <a:spcPct val="78440"/>
              </a:lnSpc>
              <a:tabLst/>
            </a:pPr>
            <a:endParaRPr sz="100" dirty="0">
              <a:latin typeface="Arial"/>
              <a:ea typeface="Arial"/>
              <a:cs typeface="Arial"/>
            </a:endParaRPr>
          </a:p>
          <a:p>
            <a:pPr marL="12700" algn="l" rtl="0" eaLnBrk="0">
              <a:lnSpc>
                <a:spcPct val="90000"/>
              </a:lnSpc>
              <a:tabLst/>
            </a:pPr>
            <a:r>
              <a:rPr sz="1200" b="1" kern="0" spc="0" dirty="0">
                <a:solidFill>
                  <a:srgbClr val="0101FF">
                    <a:alpha val="100000"/>
                  </a:srgbClr>
                </a:solidFill>
                <a:latin typeface="Times New Roman"/>
                <a:ea typeface="Times New Roman"/>
                <a:cs typeface="Times New Roman"/>
              </a:rPr>
              <a:t>1-4-2  </a:t>
            </a:r>
            <a:r>
              <a:rPr sz="1200" b="1" kern="0" spc="0" dirty="0">
                <a:solidFill>
                  <a:srgbClr val="0101FF">
                    <a:alpha val="100000"/>
                  </a:srgbClr>
                </a:solidFill>
                <a:latin typeface="KaiTi"/>
                <a:ea typeface="KaiTi"/>
                <a:cs typeface="KaiTi"/>
              </a:rPr>
              <a:t>核电荷数、质子数、</a:t>
            </a:r>
            <a:r>
              <a:rPr sz="1200" b="1" kern="0" spc="-10" dirty="0">
                <a:solidFill>
                  <a:srgbClr val="0101FF">
                    <a:alpha val="100000"/>
                  </a:srgbClr>
                </a:solidFill>
                <a:latin typeface="KaiTi"/>
                <a:ea typeface="KaiTi"/>
                <a:cs typeface="KaiTi"/>
              </a:rPr>
              <a:t>中子数、电子数的关系</a:t>
            </a:r>
            <a:endParaRPr sz="1200" dirty="0">
              <a:latin typeface="KaiTi"/>
              <a:ea typeface="KaiTi"/>
              <a:cs typeface="KaiTi"/>
            </a:endParaRPr>
          </a:p>
          <a:p>
            <a:pPr marL="15240" algn="l" rtl="0" eaLnBrk="0">
              <a:lnSpc>
                <a:spcPct val="90000"/>
              </a:lnSpc>
              <a:spcBef>
                <a:spcPts val="1440"/>
              </a:spcBef>
              <a:tabLst/>
            </a:pPr>
            <a:r>
              <a:rPr sz="1200" kern="0" spc="-20" dirty="0">
                <a:solidFill>
                  <a:srgbClr val="000000">
                    <a:alpha val="100000"/>
                  </a:srgbClr>
                </a:solidFill>
                <a:latin typeface="Wingdings"/>
                <a:ea typeface="Wingdings"/>
                <a:cs typeface="Wingdings"/>
              </a:rPr>
              <a:t>l </a:t>
            </a:r>
            <a:r>
              <a:rPr sz="1200" kern="0" spc="-20" dirty="0">
                <a:solidFill>
                  <a:srgbClr val="000000">
                    <a:alpha val="100000"/>
                  </a:srgbClr>
                </a:solidFill>
                <a:latin typeface="KaiTi"/>
                <a:ea typeface="KaiTi"/>
                <a:cs typeface="KaiTi"/>
              </a:rPr>
              <a:t>对于原子而言，核电荷数</a:t>
            </a:r>
            <a:r>
              <a:rPr sz="1200" kern="0" spc="-20" dirty="0">
                <a:solidFill>
                  <a:srgbClr val="000000">
                    <a:alpha val="100000"/>
                  </a:srgbClr>
                </a:solidFill>
                <a:latin typeface="Times New Roman"/>
                <a:ea typeface="Times New Roman"/>
                <a:cs typeface="Times New Roman"/>
              </a:rPr>
              <a:t>=</a:t>
            </a:r>
            <a:r>
              <a:rPr sz="1200" kern="0" spc="-20" dirty="0">
                <a:solidFill>
                  <a:srgbClr val="000000">
                    <a:alpha val="100000"/>
                  </a:srgbClr>
                </a:solidFill>
                <a:latin typeface="KaiTi"/>
                <a:ea typeface="KaiTi"/>
                <a:cs typeface="KaiTi"/>
              </a:rPr>
              <a:t>核内质子数</a:t>
            </a:r>
            <a:r>
              <a:rPr sz="1200" kern="0" spc="-20" dirty="0">
                <a:solidFill>
                  <a:srgbClr val="000000">
                    <a:alpha val="100000"/>
                  </a:srgbClr>
                </a:solidFill>
                <a:latin typeface="Times New Roman"/>
                <a:ea typeface="Times New Roman"/>
                <a:cs typeface="Times New Roman"/>
              </a:rPr>
              <a:t>=</a:t>
            </a:r>
            <a:r>
              <a:rPr sz="1200" kern="0" spc="-20" dirty="0">
                <a:solidFill>
                  <a:srgbClr val="000000">
                    <a:alpha val="100000"/>
                  </a:srgbClr>
                </a:solidFill>
                <a:latin typeface="KaiTi"/>
                <a:ea typeface="KaiTi"/>
                <a:cs typeface="KaiTi"/>
              </a:rPr>
              <a:t>核外</a:t>
            </a:r>
            <a:r>
              <a:rPr sz="1200" kern="0" spc="-30" dirty="0">
                <a:solidFill>
                  <a:srgbClr val="000000">
                    <a:alpha val="100000"/>
                  </a:srgbClr>
                </a:solidFill>
                <a:latin typeface="KaiTi"/>
                <a:ea typeface="KaiTi"/>
                <a:cs typeface="KaiTi"/>
              </a:rPr>
              <a:t>电子数；</a:t>
            </a:r>
            <a:endParaRPr sz="1200" dirty="0">
              <a:latin typeface="KaiTi"/>
              <a:ea typeface="KaiTi"/>
              <a:cs typeface="KaiTi"/>
            </a:endParaRPr>
          </a:p>
          <a:p>
            <a:pPr marL="15240" algn="l" rtl="0" eaLnBrk="0">
              <a:lnSpc>
                <a:spcPct val="86000"/>
              </a:lnSpc>
              <a:spcBef>
                <a:spcPts val="1044"/>
              </a:spcBef>
              <a:tabLst/>
            </a:pPr>
            <a:r>
              <a:rPr sz="1200" kern="0" spc="-70" dirty="0">
                <a:solidFill>
                  <a:srgbClr val="000000">
                    <a:alpha val="100000"/>
                  </a:srgbClr>
                </a:solidFill>
                <a:latin typeface="Wingdings"/>
                <a:ea typeface="Wingdings"/>
                <a:cs typeface="Wingdings"/>
              </a:rPr>
              <a:t>l</a:t>
            </a:r>
            <a:r>
              <a:rPr sz="1200" kern="0" spc="190" dirty="0">
                <a:solidFill>
                  <a:srgbClr val="000000">
                    <a:alpha val="100000"/>
                  </a:srgbClr>
                </a:solidFill>
                <a:latin typeface="Wingdings"/>
                <a:ea typeface="Wingdings"/>
                <a:cs typeface="Wingdings"/>
              </a:rPr>
              <a:t> </a:t>
            </a:r>
            <a:r>
              <a:rPr sz="1200" kern="0" spc="-70" dirty="0">
                <a:solidFill>
                  <a:srgbClr val="000000">
                    <a:alpha val="100000"/>
                  </a:srgbClr>
                </a:solidFill>
                <a:latin typeface="KaiTi"/>
                <a:ea typeface="KaiTi"/>
                <a:cs typeface="KaiTi"/>
              </a:rPr>
              <a:t>质子数不一定等于中子数；</a:t>
            </a:r>
            <a:endParaRPr sz="1200" dirty="0">
              <a:latin typeface="KaiTi"/>
              <a:ea typeface="KaiTi"/>
              <a:cs typeface="KaiTi"/>
            </a:endParaRPr>
          </a:p>
          <a:p>
            <a:pPr marL="15240" algn="l" rtl="0" eaLnBrk="0">
              <a:lnSpc>
                <a:spcPct val="85000"/>
              </a:lnSpc>
              <a:spcBef>
                <a:spcPts val="1111"/>
              </a:spcBef>
              <a:tabLst/>
            </a:pPr>
            <a:r>
              <a:rPr sz="1200" kern="0" spc="-20" dirty="0">
                <a:solidFill>
                  <a:srgbClr val="000000">
                    <a:alpha val="100000"/>
                  </a:srgbClr>
                </a:solidFill>
                <a:latin typeface="Wingdings"/>
                <a:ea typeface="Wingdings"/>
                <a:cs typeface="Wingdings"/>
              </a:rPr>
              <a:t>l </a:t>
            </a:r>
            <a:r>
              <a:rPr sz="1200" kern="0" spc="-20" dirty="0">
                <a:solidFill>
                  <a:srgbClr val="000000">
                    <a:alpha val="100000"/>
                  </a:srgbClr>
                </a:solidFill>
                <a:latin typeface="KaiTi"/>
                <a:ea typeface="KaiTi"/>
                <a:cs typeface="KaiTi"/>
              </a:rPr>
              <a:t>不是所有原子核中</a:t>
            </a:r>
            <a:r>
              <a:rPr sz="1200" kern="0" spc="-30" dirty="0">
                <a:solidFill>
                  <a:srgbClr val="000000">
                    <a:alpha val="100000"/>
                  </a:srgbClr>
                </a:solidFill>
                <a:latin typeface="KaiTi"/>
                <a:ea typeface="KaiTi"/>
                <a:cs typeface="KaiTi"/>
              </a:rPr>
              <a:t>都有中子，氢原子的原子核中没有中子。</a:t>
            </a:r>
            <a:endParaRPr sz="1200" dirty="0">
              <a:latin typeface="KaiTi"/>
              <a:ea typeface="KaiTi"/>
              <a:cs typeface="KaiTi"/>
            </a:endParaRPr>
          </a:p>
          <a:p>
            <a:pPr marL="15240" algn="l" rtl="0" eaLnBrk="0">
              <a:lnSpc>
                <a:spcPct val="86000"/>
              </a:lnSpc>
              <a:spcBef>
                <a:spcPts val="1106"/>
              </a:spcBef>
              <a:tabLst/>
            </a:pPr>
            <a:r>
              <a:rPr sz="1200" kern="0" spc="-20" dirty="0">
                <a:solidFill>
                  <a:srgbClr val="000000">
                    <a:alpha val="100000"/>
                  </a:srgbClr>
                </a:solidFill>
                <a:latin typeface="Wingdings"/>
                <a:ea typeface="Wingdings"/>
                <a:cs typeface="Wingdings"/>
              </a:rPr>
              <a:t>l </a:t>
            </a:r>
            <a:r>
              <a:rPr sz="1200" kern="0" spc="-20" dirty="0">
                <a:solidFill>
                  <a:srgbClr val="000000">
                    <a:alpha val="100000"/>
                  </a:srgbClr>
                </a:solidFill>
                <a:latin typeface="KaiTi"/>
                <a:ea typeface="KaiTi"/>
                <a:cs typeface="KaiTi"/>
              </a:rPr>
              <a:t>不同种类的原子，质子数不同，这也意味着，原子</a:t>
            </a:r>
            <a:r>
              <a:rPr sz="1200" kern="0" spc="-30" dirty="0">
                <a:solidFill>
                  <a:srgbClr val="000000">
                    <a:alpha val="100000"/>
                  </a:srgbClr>
                </a:solidFill>
                <a:latin typeface="KaiTi"/>
                <a:ea typeface="KaiTi"/>
                <a:cs typeface="KaiTi"/>
              </a:rPr>
              <a:t>种类取决于质子数。</a:t>
            </a:r>
            <a:endParaRPr sz="1200" dirty="0">
              <a:latin typeface="KaiTi"/>
              <a:ea typeface="KaiTi"/>
              <a:cs typeface="KaiTi"/>
            </a:endParaRPr>
          </a:p>
          <a:p>
            <a:pPr algn="l" rtl="0" eaLnBrk="0">
              <a:lnSpc>
                <a:spcPct val="128000"/>
              </a:lnSpc>
              <a:tabLst/>
            </a:pPr>
            <a:endParaRPr sz="1000" dirty="0">
              <a:latin typeface="Arial"/>
              <a:ea typeface="Arial"/>
              <a:cs typeface="Arial"/>
            </a:endParaRPr>
          </a:p>
          <a:p>
            <a:pPr algn="l" rtl="0" eaLnBrk="0">
              <a:lnSpc>
                <a:spcPct val="128000"/>
              </a:lnSpc>
              <a:tabLst/>
            </a:pPr>
            <a:endParaRPr sz="1000" dirty="0">
              <a:latin typeface="Arial"/>
              <a:ea typeface="Arial"/>
              <a:cs typeface="Arial"/>
            </a:endParaRPr>
          </a:p>
          <a:p>
            <a:pPr marL="12700" algn="l" rtl="0" eaLnBrk="0">
              <a:lnSpc>
                <a:spcPct val="90000"/>
              </a:lnSpc>
              <a:spcBef>
                <a:spcPts val="370"/>
              </a:spcBef>
              <a:tabLst/>
            </a:pPr>
            <a:r>
              <a:rPr sz="1200" b="1" kern="0" spc="-30" dirty="0">
                <a:solidFill>
                  <a:srgbClr val="0101FF">
                    <a:alpha val="100000"/>
                  </a:srgbClr>
                </a:solidFill>
                <a:latin typeface="Times New Roman"/>
                <a:ea typeface="Times New Roman"/>
                <a:cs typeface="Times New Roman"/>
              </a:rPr>
              <a:t>1-4-3</a:t>
            </a:r>
            <a:r>
              <a:rPr sz="1200" b="1" kern="0" spc="90" dirty="0">
                <a:solidFill>
                  <a:srgbClr val="0101FF">
                    <a:alpha val="100000"/>
                  </a:srgbClr>
                </a:solidFill>
                <a:latin typeface="Times New Roman"/>
                <a:ea typeface="Times New Roman"/>
                <a:cs typeface="Times New Roman"/>
              </a:rPr>
              <a:t>  </a:t>
            </a:r>
            <a:r>
              <a:rPr sz="1200" b="1" kern="0" spc="-30" dirty="0">
                <a:solidFill>
                  <a:srgbClr val="0101FF">
                    <a:alpha val="100000"/>
                  </a:srgbClr>
                </a:solidFill>
                <a:latin typeface="KaiTi"/>
                <a:ea typeface="KaiTi"/>
                <a:cs typeface="KaiTi"/>
              </a:rPr>
              <a:t>同位素</a:t>
            </a:r>
            <a:endParaRPr sz="1200" dirty="0">
              <a:latin typeface="KaiTi"/>
              <a:ea typeface="KaiTi"/>
              <a:cs typeface="KaiTi"/>
            </a:endParaRPr>
          </a:p>
          <a:p>
            <a:pPr marL="4103370" algn="l" rtl="0" eaLnBrk="0">
              <a:lnSpc>
                <a:spcPct val="71000"/>
              </a:lnSpc>
              <a:spcBef>
                <a:spcPts val="1187"/>
              </a:spcBef>
              <a:tabLst/>
            </a:pPr>
            <a:r>
              <a:rPr sz="600" kern="0" spc="20" dirty="0">
                <a:solidFill>
                  <a:srgbClr val="000000">
                    <a:alpha val="100000"/>
                  </a:srgbClr>
                </a:solidFill>
                <a:latin typeface="Times New Roman"/>
                <a:ea typeface="Times New Roman"/>
                <a:cs typeface="Times New Roman"/>
              </a:rPr>
              <a:t>tó</a:t>
            </a:r>
            <a:r>
              <a:rPr sz="600" kern="0" spc="0" dirty="0">
                <a:solidFill>
                  <a:srgbClr val="000000">
                    <a:alpha val="100000"/>
                  </a:srgbClr>
                </a:solidFill>
                <a:latin typeface="Times New Roman"/>
                <a:ea typeface="Times New Roman"/>
                <a:cs typeface="Times New Roman"/>
              </a:rPr>
              <a:t>ng</a:t>
            </a:r>
            <a:r>
              <a:rPr sz="600" kern="0" spc="130" dirty="0">
                <a:solidFill>
                  <a:srgbClr val="000000">
                    <a:alpha val="100000"/>
                  </a:srgbClr>
                </a:solidFill>
                <a:latin typeface="Times New Roman"/>
                <a:ea typeface="Times New Roman"/>
                <a:cs typeface="Times New Roman"/>
              </a:rPr>
              <a:t> </a:t>
            </a:r>
            <a:r>
              <a:rPr sz="600" kern="0" spc="0" dirty="0">
                <a:solidFill>
                  <a:srgbClr val="000000">
                    <a:alpha val="100000"/>
                  </a:srgbClr>
                </a:solidFill>
                <a:latin typeface="Times New Roman"/>
                <a:ea typeface="Times New Roman"/>
                <a:cs typeface="Times New Roman"/>
              </a:rPr>
              <a:t>w</a:t>
            </a:r>
            <a:r>
              <a:rPr sz="600" kern="0" spc="20" dirty="0">
                <a:solidFill>
                  <a:srgbClr val="000000">
                    <a:alpha val="100000"/>
                  </a:srgbClr>
                </a:solidFill>
                <a:latin typeface="Times New Roman"/>
                <a:ea typeface="Times New Roman"/>
                <a:cs typeface="Times New Roman"/>
              </a:rPr>
              <a:t>è</a:t>
            </a:r>
            <a:r>
              <a:rPr sz="600" kern="0" spc="0" dirty="0">
                <a:solidFill>
                  <a:srgbClr val="000000">
                    <a:alpha val="100000"/>
                  </a:srgbClr>
                </a:solidFill>
                <a:latin typeface="Times New Roman"/>
                <a:ea typeface="Times New Roman"/>
                <a:cs typeface="Times New Roman"/>
              </a:rPr>
              <a:t>i</a:t>
            </a:r>
            <a:r>
              <a:rPr sz="600" kern="0" spc="20" dirty="0">
                <a:solidFill>
                  <a:srgbClr val="000000">
                    <a:alpha val="100000"/>
                  </a:srgbClr>
                </a:solidFill>
                <a:latin typeface="Times New Roman"/>
                <a:ea typeface="Times New Roman"/>
                <a:cs typeface="Times New Roman"/>
              </a:rPr>
              <a:t>   </a:t>
            </a:r>
            <a:r>
              <a:rPr sz="600" kern="0" spc="0" dirty="0">
                <a:solidFill>
                  <a:srgbClr val="000000">
                    <a:alpha val="100000"/>
                  </a:srgbClr>
                </a:solidFill>
                <a:latin typeface="Times New Roman"/>
                <a:ea typeface="Times New Roman"/>
                <a:cs typeface="Times New Roman"/>
              </a:rPr>
              <a:t>s</a:t>
            </a:r>
            <a:r>
              <a:rPr sz="600" kern="0" spc="20" dirty="0">
                <a:solidFill>
                  <a:srgbClr val="000000">
                    <a:alpha val="100000"/>
                  </a:srgbClr>
                </a:solidFill>
                <a:latin typeface="Times New Roman"/>
                <a:ea typeface="Times New Roman"/>
                <a:cs typeface="Times New Roman"/>
              </a:rPr>
              <a:t>ù</a:t>
            </a:r>
            <a:endParaRPr sz="600" dirty="0">
              <a:latin typeface="Times New Roman"/>
              <a:ea typeface="Times New Roman"/>
              <a:cs typeface="Times New Roman"/>
            </a:endParaRPr>
          </a:p>
          <a:p>
            <a:pPr algn="r" rtl="0" eaLnBrk="0">
              <a:lnSpc>
                <a:spcPct val="87000"/>
              </a:lnSpc>
              <a:spcBef>
                <a:spcPts val="3"/>
              </a:spcBef>
              <a:tabLst/>
            </a:pPr>
            <a:r>
              <a:rPr sz="1200" kern="0" spc="0" dirty="0">
                <a:solidFill>
                  <a:srgbClr val="000000">
                    <a:alpha val="100000"/>
                  </a:srgbClr>
                </a:solidFill>
                <a:latin typeface="Wingdings"/>
                <a:ea typeface="Wingdings"/>
                <a:cs typeface="Wingdings"/>
              </a:rPr>
              <a:t>l </a:t>
            </a:r>
            <a:r>
              <a:rPr sz="1200" kern="0" spc="0" dirty="0">
                <a:solidFill>
                  <a:srgbClr val="000000">
                    <a:alpha val="100000"/>
                  </a:srgbClr>
                </a:solidFill>
                <a:latin typeface="KaiTi"/>
                <a:ea typeface="KaiTi"/>
                <a:cs typeface="KaiTi"/>
              </a:rPr>
              <a:t>质子数相同而中子数不同</a:t>
            </a:r>
            <a:r>
              <a:rPr sz="1200" kern="0" spc="-10" dirty="0">
                <a:solidFill>
                  <a:srgbClr val="000000">
                    <a:alpha val="100000"/>
                  </a:srgbClr>
                </a:solidFill>
                <a:latin typeface="KaiTi"/>
                <a:ea typeface="KaiTi"/>
                <a:cs typeface="KaiTi"/>
              </a:rPr>
              <a:t>的</a:t>
            </a:r>
            <a:r>
              <a:rPr sz="1200" b="1" u="sng" kern="0" spc="-10" dirty="0">
                <a:solidFill>
                  <a:srgbClr val="000000">
                    <a:alpha val="100000"/>
                  </a:srgbClr>
                </a:solidFill>
                <a:latin typeface="KaiTi"/>
                <a:ea typeface="KaiTi"/>
                <a:cs typeface="KaiTi"/>
              </a:rPr>
              <a:t>同一种元素</a:t>
            </a:r>
            <a:r>
              <a:rPr sz="1200" kern="0" spc="-10" dirty="0">
                <a:solidFill>
                  <a:srgbClr val="000000">
                    <a:alpha val="100000"/>
                  </a:srgbClr>
                </a:solidFill>
                <a:latin typeface="KaiTi"/>
                <a:ea typeface="KaiTi"/>
                <a:cs typeface="KaiTi"/>
              </a:rPr>
              <a:t>的不同核素互称为同位素</a:t>
            </a:r>
            <a:r>
              <a:rPr sz="1200" kern="0" spc="-10" dirty="0">
                <a:solidFill>
                  <a:srgbClr val="000000">
                    <a:alpha val="100000"/>
                  </a:srgbClr>
                </a:solidFill>
                <a:latin typeface="Times New Roman"/>
                <a:ea typeface="Times New Roman"/>
                <a:cs typeface="Times New Roman"/>
              </a:rPr>
              <a:t>[isotope]</a:t>
            </a:r>
            <a:r>
              <a:rPr sz="1200" kern="0" spc="-16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。例如：</a:t>
            </a:r>
            <a:r>
              <a:rPr sz="1200" kern="0" spc="-10" dirty="0">
                <a:solidFill>
                  <a:srgbClr val="000000">
                    <a:alpha val="100000"/>
                  </a:srgbClr>
                </a:solidFill>
                <a:latin typeface="Times New Roman"/>
                <a:ea typeface="Times New Roman"/>
                <a:cs typeface="Times New Roman"/>
              </a:rPr>
              <a:t>H</a:t>
            </a:r>
            <a:r>
              <a:rPr sz="1200" kern="0" spc="12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的</a:t>
            </a:r>
            <a:endParaRPr sz="1200" dirty="0">
              <a:latin typeface="KaiTi"/>
              <a:ea typeface="KaiTi"/>
              <a:cs typeface="KaiTi"/>
            </a:endParaRPr>
          </a:p>
          <a:p>
            <a:pPr marL="1061085" algn="l" rtl="0" eaLnBrk="0">
              <a:lnSpc>
                <a:spcPct val="72000"/>
              </a:lnSpc>
              <a:spcBef>
                <a:spcPts val="1214"/>
              </a:spcBef>
              <a:tabLst/>
            </a:pPr>
            <a:r>
              <a:rPr sz="600" kern="0" spc="0" dirty="0">
                <a:solidFill>
                  <a:srgbClr val="000000">
                    <a:alpha val="100000"/>
                  </a:srgbClr>
                </a:solidFill>
                <a:latin typeface="Times New Roman"/>
                <a:ea typeface="Times New Roman"/>
                <a:cs typeface="Times New Roman"/>
              </a:rPr>
              <a:t>piē                                                           dāo                                                              </a:t>
            </a:r>
            <a:r>
              <a:rPr sz="600" kern="0" spc="-10" dirty="0">
                <a:solidFill>
                  <a:srgbClr val="000000">
                    <a:alpha val="100000"/>
                  </a:srgbClr>
                </a:solidFill>
                <a:latin typeface="Times New Roman"/>
                <a:ea typeface="Times New Roman"/>
                <a:cs typeface="Times New Roman"/>
              </a:rPr>
              <a:t>                    chuān</a:t>
            </a:r>
            <a:endParaRPr sz="600" dirty="0">
              <a:latin typeface="Times New Roman"/>
              <a:ea typeface="Times New Roman"/>
              <a:cs typeface="Times New Roman"/>
            </a:endParaRPr>
          </a:p>
          <a:p>
            <a:pPr marL="304165" algn="l" rtl="0" eaLnBrk="0">
              <a:lnSpc>
                <a:spcPct val="88000"/>
              </a:lnSpc>
              <a:spcBef>
                <a:spcPts val="6"/>
              </a:spcBef>
              <a:tabLst/>
            </a:pPr>
            <a:r>
              <a:rPr sz="1200" kern="0" spc="-20" dirty="0">
                <a:solidFill>
                  <a:srgbClr val="000000">
                    <a:alpha val="100000"/>
                  </a:srgbClr>
                </a:solidFill>
                <a:latin typeface="KaiTi"/>
                <a:ea typeface="KaiTi"/>
                <a:cs typeface="KaiTi"/>
              </a:rPr>
              <a:t>同位素有：氕</a:t>
            </a:r>
            <a:r>
              <a:rPr sz="1200" kern="0" spc="-20" dirty="0">
                <a:solidFill>
                  <a:srgbClr val="000000">
                    <a:alpha val="100000"/>
                  </a:srgbClr>
                </a:solidFill>
                <a:latin typeface="Times New Roman"/>
                <a:ea typeface="Times New Roman"/>
                <a:cs typeface="Times New Roman"/>
              </a:rPr>
              <a:t>[protium,    </a:t>
            </a:r>
            <a:r>
              <a:rPr sz="1200" kern="0" spc="-20" dirty="0">
                <a:solidFill>
                  <a:srgbClr val="000000">
                    <a:alpha val="100000"/>
                  </a:srgbClr>
                </a:solidFill>
                <a:latin typeface="Arial"/>
                <a:ea typeface="Arial"/>
                <a:cs typeface="Arial"/>
              </a:rPr>
              <a:t>H</a:t>
            </a:r>
            <a:r>
              <a:rPr sz="1200" kern="0" spc="-20" dirty="0">
                <a:solidFill>
                  <a:srgbClr val="000000">
                    <a:alpha val="100000"/>
                  </a:srgbClr>
                </a:solidFill>
                <a:latin typeface="Arial"/>
                <a:ea typeface="Arial"/>
                <a:cs typeface="Arial"/>
              </a:rPr>
              <a:t> </a:t>
            </a:r>
            <a:r>
              <a:rPr sz="1200" kern="0" spc="-20" dirty="0">
                <a:solidFill>
                  <a:srgbClr val="000000">
                    <a:alpha val="100000"/>
                  </a:srgbClr>
                </a:solidFill>
                <a:latin typeface="Times New Roman"/>
                <a:ea typeface="Times New Roman"/>
                <a:cs typeface="Times New Roman"/>
              </a:rPr>
              <a:t>]</a:t>
            </a:r>
            <a:r>
              <a:rPr sz="1200" kern="0" spc="-18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、氘</a:t>
            </a:r>
            <a:r>
              <a:rPr sz="1200" kern="0" spc="-20" dirty="0">
                <a:solidFill>
                  <a:srgbClr val="000000">
                    <a:alpha val="100000"/>
                  </a:srgbClr>
                </a:solidFill>
                <a:latin typeface="Times New Roman"/>
                <a:ea typeface="Times New Roman"/>
                <a:cs typeface="Times New Roman"/>
              </a:rPr>
              <a:t>[deuterium,   </a:t>
            </a:r>
            <a:r>
              <a:rPr sz="1200" kern="0" spc="-20" dirty="0">
                <a:solidFill>
                  <a:srgbClr val="000000">
                    <a:alpha val="100000"/>
                  </a:srgbClr>
                </a:solidFill>
                <a:latin typeface="Arial"/>
                <a:ea typeface="Arial"/>
                <a:cs typeface="Arial"/>
              </a:rPr>
              <a:t>2H</a:t>
            </a:r>
            <a:r>
              <a:rPr sz="1200" kern="0" spc="-20" dirty="0">
                <a:solidFill>
                  <a:srgbClr val="000000">
                    <a:alpha val="100000"/>
                  </a:srgbClr>
                </a:solidFill>
                <a:latin typeface="Arial"/>
                <a:ea typeface="Arial"/>
                <a:cs typeface="Arial"/>
              </a:rPr>
              <a:t> </a:t>
            </a:r>
            <a:r>
              <a:rPr sz="1200" kern="0" spc="-20" dirty="0">
                <a:solidFill>
                  <a:srgbClr val="000000">
                    <a:alpha val="100000"/>
                  </a:srgbClr>
                </a:solidFill>
                <a:latin typeface="KaiTi"/>
                <a:ea typeface="KaiTi"/>
                <a:cs typeface="KaiTi"/>
              </a:rPr>
              <a:t>或</a:t>
            </a:r>
            <a:r>
              <a:rPr sz="1200" kern="0" spc="-28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D]</a:t>
            </a:r>
            <a:r>
              <a:rPr sz="1200" kern="0" spc="-17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、氚</a:t>
            </a:r>
            <a:r>
              <a:rPr sz="1200" kern="0" spc="-20" dirty="0">
                <a:solidFill>
                  <a:srgbClr val="000000">
                    <a:alpha val="100000"/>
                  </a:srgbClr>
                </a:solidFill>
                <a:latin typeface="Times New Roman"/>
                <a:ea typeface="Times New Roman"/>
                <a:cs typeface="Times New Roman"/>
              </a:rPr>
              <a:t>[tritium,   </a:t>
            </a:r>
            <a:r>
              <a:rPr sz="1200" kern="0" spc="-20" dirty="0">
                <a:solidFill>
                  <a:srgbClr val="000000">
                    <a:alpha val="100000"/>
                  </a:srgbClr>
                </a:solidFill>
                <a:latin typeface="Arial"/>
                <a:ea typeface="Arial"/>
                <a:cs typeface="Arial"/>
              </a:rPr>
              <a:t>3H</a:t>
            </a:r>
            <a:r>
              <a:rPr sz="1200" kern="0" spc="-20" dirty="0">
                <a:solidFill>
                  <a:srgbClr val="000000">
                    <a:alpha val="100000"/>
                  </a:srgbClr>
                </a:solidFill>
                <a:latin typeface="Arial"/>
                <a:ea typeface="Arial"/>
                <a:cs typeface="Arial"/>
              </a:rPr>
              <a:t> </a:t>
            </a:r>
            <a:r>
              <a:rPr sz="1200" kern="0" spc="-20" dirty="0">
                <a:solidFill>
                  <a:srgbClr val="000000">
                    <a:alpha val="100000"/>
                  </a:srgbClr>
                </a:solidFill>
                <a:latin typeface="KaiTi"/>
                <a:ea typeface="KaiTi"/>
                <a:cs typeface="KaiTi"/>
              </a:rPr>
              <a:t>或</a:t>
            </a:r>
            <a:r>
              <a:rPr sz="1200" kern="0" spc="-27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T]</a:t>
            </a:r>
            <a:r>
              <a:rPr sz="1200" kern="0" spc="-170" dirty="0">
                <a:solidFill>
                  <a:srgbClr val="000000">
                    <a:alpha val="100000"/>
                  </a:srgbClr>
                </a:solidFill>
                <a:latin typeface="Times New Roman"/>
                <a:ea typeface="Times New Roman"/>
                <a:cs typeface="Times New Roman"/>
              </a:rPr>
              <a:t> </a:t>
            </a:r>
            <a:r>
              <a:rPr sz="1200" kern="0" spc="-30" dirty="0">
                <a:solidFill>
                  <a:srgbClr val="000000">
                    <a:alpha val="100000"/>
                  </a:srgbClr>
                </a:solidFill>
                <a:latin typeface="KaiTi"/>
                <a:ea typeface="KaiTi"/>
                <a:cs typeface="KaiTi"/>
              </a:rPr>
              <a:t>，氧元素有</a:t>
            </a:r>
            <a:endParaRPr sz="1200" dirty="0">
              <a:latin typeface="KaiTi"/>
              <a:ea typeface="KaiTi"/>
              <a:cs typeface="KaiTi"/>
            </a:endParaRPr>
          </a:p>
          <a:p>
            <a:pPr algn="l" rtl="0" eaLnBrk="0">
              <a:lnSpc>
                <a:spcPct val="103000"/>
              </a:lnSpc>
              <a:tabLst/>
            </a:pPr>
            <a:endParaRPr sz="1000" dirty="0">
              <a:latin typeface="Arial"/>
              <a:ea typeface="Arial"/>
              <a:cs typeface="Arial"/>
            </a:endParaRPr>
          </a:p>
          <a:p>
            <a:pPr marL="284480" algn="l" rtl="0" eaLnBrk="0">
              <a:lnSpc>
                <a:spcPct val="98000"/>
              </a:lnSpc>
              <a:spcBef>
                <a:spcPts val="367"/>
              </a:spcBef>
              <a:tabLst/>
            </a:pPr>
            <a:r>
              <a:rPr sz="1800" kern="0" spc="-40" baseline="-2893" dirty="0">
                <a:solidFill>
                  <a:srgbClr val="000000">
                    <a:alpha val="100000"/>
                  </a:srgbClr>
                </a:solidFill>
                <a:latin typeface="KaiTi"/>
                <a:ea typeface="KaiTi"/>
                <a:cs typeface="KaiTi"/>
              </a:rPr>
              <a:t>三种同位素：</a:t>
            </a:r>
            <a:r>
              <a:rPr sz="1100" kern="0" spc="320" dirty="0">
                <a:solidFill>
                  <a:srgbClr val="000000">
                    <a:alpha val="100000"/>
                  </a:srgbClr>
                </a:solidFill>
                <a:latin typeface="KaiTi"/>
                <a:ea typeface="KaiTi"/>
                <a:cs typeface="KaiTi"/>
              </a:rPr>
              <a:t> </a:t>
            </a:r>
            <a:r>
              <a:rPr sz="1200" kern="0" spc="-40" dirty="0">
                <a:solidFill>
                  <a:srgbClr val="000000">
                    <a:alpha val="100000"/>
                  </a:srgbClr>
                </a:solidFill>
                <a:latin typeface="Arial"/>
                <a:ea typeface="Arial"/>
                <a:cs typeface="Arial"/>
              </a:rPr>
              <a:t>8o</a:t>
            </a:r>
            <a:r>
              <a:rPr sz="1200" kern="0" spc="-40" dirty="0">
                <a:solidFill>
                  <a:srgbClr val="000000">
                    <a:alpha val="100000"/>
                  </a:srgbClr>
                </a:solidFill>
                <a:latin typeface="Arial"/>
                <a:ea typeface="Arial"/>
                <a:cs typeface="Arial"/>
              </a:rPr>
              <a:t> </a:t>
            </a:r>
            <a:r>
              <a:rPr sz="1800" kern="0" spc="-40" baseline="-2893" dirty="0">
                <a:solidFill>
                  <a:srgbClr val="000000">
                    <a:alpha val="100000"/>
                  </a:srgbClr>
                </a:solidFill>
                <a:latin typeface="KaiTi"/>
                <a:ea typeface="KaiTi"/>
                <a:cs typeface="KaiTi"/>
              </a:rPr>
              <a:t>、</a:t>
            </a:r>
            <a:r>
              <a:rPr sz="1100" kern="0" spc="-40" dirty="0">
                <a:solidFill>
                  <a:srgbClr val="000000">
                    <a:alpha val="100000"/>
                  </a:srgbClr>
                </a:solidFill>
                <a:latin typeface="KaiTi"/>
                <a:ea typeface="KaiTi"/>
                <a:cs typeface="KaiTi"/>
              </a:rPr>
              <a:t> </a:t>
            </a:r>
            <a:r>
              <a:rPr sz="1200" kern="0" spc="-40" dirty="0">
                <a:solidFill>
                  <a:srgbClr val="000000">
                    <a:alpha val="100000"/>
                  </a:srgbClr>
                </a:solidFill>
                <a:latin typeface="Arial"/>
                <a:ea typeface="Arial"/>
                <a:cs typeface="Arial"/>
              </a:rPr>
              <a:t>7</a:t>
            </a:r>
            <a:r>
              <a:rPr sz="1200" kern="0" spc="-40" dirty="0">
                <a:solidFill>
                  <a:srgbClr val="000000">
                    <a:alpha val="100000"/>
                  </a:srgbClr>
                </a:solidFill>
                <a:latin typeface="Arial"/>
                <a:ea typeface="Arial"/>
                <a:cs typeface="Arial"/>
              </a:rPr>
              <a:t>8o</a:t>
            </a:r>
            <a:r>
              <a:rPr sz="1800" kern="0" spc="-40" baseline="-2893" dirty="0">
                <a:solidFill>
                  <a:srgbClr val="000000">
                    <a:alpha val="100000"/>
                  </a:srgbClr>
                </a:solidFill>
                <a:latin typeface="KaiTi"/>
                <a:ea typeface="KaiTi"/>
                <a:cs typeface="KaiTi"/>
              </a:rPr>
              <a:t>和</a:t>
            </a:r>
            <a:r>
              <a:rPr sz="1100" kern="0" spc="-40" dirty="0">
                <a:solidFill>
                  <a:srgbClr val="000000">
                    <a:alpha val="100000"/>
                  </a:srgbClr>
                </a:solidFill>
                <a:latin typeface="KaiTi"/>
                <a:ea typeface="KaiTi"/>
                <a:cs typeface="KaiTi"/>
              </a:rPr>
              <a:t> </a:t>
            </a:r>
            <a:r>
              <a:rPr sz="1200" kern="0" spc="-40" dirty="0">
                <a:solidFill>
                  <a:srgbClr val="000000">
                    <a:alpha val="100000"/>
                  </a:srgbClr>
                </a:solidFill>
                <a:latin typeface="Arial"/>
                <a:ea typeface="Arial"/>
                <a:cs typeface="Arial"/>
              </a:rPr>
              <a:t>8o</a:t>
            </a:r>
            <a:r>
              <a:rPr sz="1200" kern="0" spc="-90" dirty="0">
                <a:solidFill>
                  <a:srgbClr val="000000">
                    <a:alpha val="100000"/>
                  </a:srgbClr>
                </a:solidFill>
                <a:latin typeface="Arial"/>
                <a:ea typeface="Arial"/>
                <a:cs typeface="Arial"/>
              </a:rPr>
              <a:t> </a:t>
            </a:r>
            <a:r>
              <a:rPr sz="1800" kern="0" spc="-40" baseline="-2893" dirty="0">
                <a:solidFill>
                  <a:srgbClr val="000000">
                    <a:alpha val="100000"/>
                  </a:srgbClr>
                </a:solidFill>
                <a:latin typeface="KaiTi"/>
                <a:ea typeface="KaiTi"/>
                <a:cs typeface="KaiTi"/>
              </a:rPr>
              <a:t>。</a:t>
            </a:r>
            <a:endParaRPr sz="1800" baseline="-2893" dirty="0">
              <a:latin typeface="KaiTi"/>
              <a:ea typeface="KaiTi"/>
              <a:cs typeface="KaiTi"/>
            </a:endParaRPr>
          </a:p>
          <a:p>
            <a:pPr algn="l" rtl="0" eaLnBrk="0">
              <a:lnSpc>
                <a:spcPct val="142000"/>
              </a:lnSpc>
              <a:tabLst/>
            </a:pPr>
            <a:endParaRPr sz="1000" dirty="0">
              <a:latin typeface="Arial"/>
              <a:ea typeface="Arial"/>
              <a:cs typeface="Arial"/>
            </a:endParaRPr>
          </a:p>
          <a:p>
            <a:pPr algn="l" rtl="0" eaLnBrk="0">
              <a:lnSpc>
                <a:spcPct val="142000"/>
              </a:lnSpc>
              <a:tabLst/>
            </a:pPr>
            <a:endParaRPr sz="1000" dirty="0">
              <a:latin typeface="Arial"/>
              <a:ea typeface="Arial"/>
              <a:cs typeface="Arial"/>
            </a:endParaRPr>
          </a:p>
          <a:p>
            <a:pPr marL="12700" algn="l" rtl="0" eaLnBrk="0">
              <a:lnSpc>
                <a:spcPct val="90000"/>
              </a:lnSpc>
              <a:spcBef>
                <a:spcPts val="366"/>
              </a:spcBef>
              <a:tabLst/>
            </a:pPr>
            <a:r>
              <a:rPr sz="1200" b="1" kern="0" spc="-10" dirty="0">
                <a:solidFill>
                  <a:srgbClr val="0101FF">
                    <a:alpha val="100000"/>
                  </a:srgbClr>
                </a:solidFill>
                <a:latin typeface="Times New Roman"/>
                <a:ea typeface="Times New Roman"/>
                <a:cs typeface="Times New Roman"/>
              </a:rPr>
              <a:t>1-4-4  </a:t>
            </a:r>
            <a:r>
              <a:rPr sz="1200" b="1" kern="0" spc="-10" dirty="0">
                <a:solidFill>
                  <a:srgbClr val="0101FF">
                    <a:alpha val="100000"/>
                  </a:srgbClr>
                </a:solidFill>
                <a:latin typeface="KaiTi"/>
                <a:ea typeface="KaiTi"/>
                <a:cs typeface="KaiTi"/>
              </a:rPr>
              <a:t>相对原子质量</a:t>
            </a:r>
            <a:endParaRPr sz="1200" dirty="0">
              <a:latin typeface="KaiTi"/>
              <a:ea typeface="KaiTi"/>
              <a:cs typeface="KaiTi"/>
            </a:endParaRPr>
          </a:p>
          <a:p>
            <a:pPr marL="298450" indent="-283210" algn="l" rtl="0" eaLnBrk="0">
              <a:lnSpc>
                <a:spcPct val="127000"/>
              </a:lnSpc>
              <a:spcBef>
                <a:spcPts val="1057"/>
              </a:spcBef>
              <a:tabLst/>
            </a:pPr>
            <a:r>
              <a:rPr sz="1200" kern="0" spc="-30" dirty="0">
                <a:solidFill>
                  <a:srgbClr val="000000">
                    <a:alpha val="100000"/>
                  </a:srgbClr>
                </a:solidFill>
                <a:latin typeface="Wingdings"/>
                <a:ea typeface="Wingdings"/>
                <a:cs typeface="Wingdings"/>
              </a:rPr>
              <a:t>l</a:t>
            </a:r>
            <a:r>
              <a:rPr sz="1200" kern="0" spc="300" dirty="0">
                <a:solidFill>
                  <a:srgbClr val="000000">
                    <a:alpha val="100000"/>
                  </a:srgbClr>
                </a:solidFill>
                <a:latin typeface="Wingdings"/>
                <a:ea typeface="Wingdings"/>
                <a:cs typeface="Wingdings"/>
              </a:rPr>
              <a:t> </a:t>
            </a:r>
            <a:r>
              <a:rPr sz="1200" kern="0" spc="-30" dirty="0">
                <a:solidFill>
                  <a:srgbClr val="000000">
                    <a:alpha val="100000"/>
                  </a:srgbClr>
                </a:solidFill>
                <a:latin typeface="KaiTi"/>
                <a:ea typeface="KaiTi"/>
                <a:cs typeface="KaiTi"/>
              </a:rPr>
              <a:t>以一种碳原子质量的</a:t>
            </a:r>
            <a:r>
              <a:rPr sz="1200" kern="0" spc="-160" dirty="0">
                <a:solidFill>
                  <a:srgbClr val="000000">
                    <a:alpha val="100000"/>
                  </a:srgbClr>
                </a:solidFill>
                <a:latin typeface="KaiTi"/>
                <a:ea typeface="KaiTi"/>
                <a:cs typeface="KaiTi"/>
              </a:rPr>
              <a:t> </a:t>
            </a:r>
            <a:r>
              <a:rPr sz="1200" kern="0" spc="-30" dirty="0">
                <a:solidFill>
                  <a:srgbClr val="000000">
                    <a:alpha val="100000"/>
                  </a:srgbClr>
                </a:solidFill>
                <a:latin typeface="Times New Roman"/>
                <a:ea typeface="Times New Roman"/>
                <a:cs typeface="Times New Roman"/>
              </a:rPr>
              <a:t>1/12</a:t>
            </a:r>
            <a:r>
              <a:rPr sz="1200" kern="0" spc="100" dirty="0">
                <a:solidFill>
                  <a:srgbClr val="000000">
                    <a:alpha val="100000"/>
                  </a:srgbClr>
                </a:solidFill>
                <a:latin typeface="Times New Roman"/>
                <a:ea typeface="Times New Roman"/>
                <a:cs typeface="Times New Roman"/>
              </a:rPr>
              <a:t> </a:t>
            </a:r>
            <a:r>
              <a:rPr sz="1200" kern="0" spc="-30" dirty="0">
                <a:solidFill>
                  <a:srgbClr val="000000">
                    <a:alpha val="100000"/>
                  </a:srgbClr>
                </a:solidFill>
                <a:latin typeface="KaiTi"/>
                <a:ea typeface="KaiTi"/>
                <a:cs typeface="KaiTi"/>
              </a:rPr>
              <a:t>为标准</a:t>
            </a:r>
            <a:r>
              <a:rPr sz="1200" kern="0" spc="-40" dirty="0">
                <a:solidFill>
                  <a:srgbClr val="000000">
                    <a:alpha val="100000"/>
                  </a:srgbClr>
                </a:solidFill>
                <a:latin typeface="KaiTi"/>
                <a:ea typeface="KaiTi"/>
                <a:cs typeface="KaiTi"/>
              </a:rPr>
              <a:t>，其他原子的质量与它相比较所得到的比。没有单位，</a:t>
            </a:r>
            <a:r>
              <a:rPr sz="1200" kern="0" spc="-10" dirty="0">
                <a:solidFill>
                  <a:srgbClr val="000000">
                    <a:alpha val="100000"/>
                  </a:srgbClr>
                </a:solidFill>
                <a:latin typeface="KaiTi"/>
                <a:ea typeface="KaiTi"/>
                <a:cs typeface="KaiTi"/>
              </a:rPr>
              <a:t>用符号为</a:t>
            </a:r>
            <a:r>
              <a:rPr sz="1200" kern="0" spc="-30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Ar(*)</a:t>
            </a:r>
            <a:r>
              <a:rPr sz="1200" kern="0" spc="-10" dirty="0">
                <a:solidFill>
                  <a:srgbClr val="000000">
                    <a:alpha val="100000"/>
                  </a:srgbClr>
                </a:solidFill>
                <a:latin typeface="KaiTi"/>
                <a:ea typeface="KaiTi"/>
                <a:cs typeface="KaiTi"/>
              </a:rPr>
              <a:t>表示，如</a:t>
            </a:r>
            <a:r>
              <a:rPr sz="1200" kern="0" spc="-28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Ar(H)=1</a:t>
            </a:r>
            <a:r>
              <a:rPr sz="1200" kern="0" spc="-17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a:t>
            </a:r>
            <a:r>
              <a:rPr sz="1200" kern="0" spc="-10" dirty="0">
                <a:solidFill>
                  <a:srgbClr val="000000">
                    <a:alpha val="100000"/>
                  </a:srgbClr>
                </a:solidFill>
                <a:latin typeface="Times New Roman"/>
                <a:ea typeface="Times New Roman"/>
                <a:cs typeface="Times New Roman"/>
              </a:rPr>
              <a:t>Ar(O)=1</a:t>
            </a:r>
            <a:r>
              <a:rPr sz="1200" kern="0" spc="-20" dirty="0">
                <a:solidFill>
                  <a:srgbClr val="000000">
                    <a:alpha val="100000"/>
                  </a:srgbClr>
                </a:solidFill>
                <a:latin typeface="Times New Roman"/>
                <a:ea typeface="Times New Roman"/>
                <a:cs typeface="Times New Roman"/>
              </a:rPr>
              <a:t>6</a:t>
            </a:r>
            <a:endParaRPr sz="1200" dirty="0">
              <a:latin typeface="Times New Roman"/>
              <a:ea typeface="Times New Roman"/>
              <a:cs typeface="Times New Roman"/>
            </a:endParaRPr>
          </a:p>
          <a:p>
            <a:pPr marL="15240" algn="l" rtl="0" eaLnBrk="0">
              <a:lnSpc>
                <a:spcPct val="90000"/>
              </a:lnSpc>
              <a:spcBef>
                <a:spcPts val="1013"/>
              </a:spcBef>
              <a:tabLst/>
            </a:pPr>
            <a:r>
              <a:rPr sz="1200" kern="0" spc="-50" dirty="0">
                <a:solidFill>
                  <a:srgbClr val="000000">
                    <a:alpha val="100000"/>
                  </a:srgbClr>
                </a:solidFill>
                <a:latin typeface="Wingdings"/>
                <a:ea typeface="Wingdings"/>
                <a:cs typeface="Wingdings"/>
              </a:rPr>
              <a:t>l</a:t>
            </a:r>
            <a:r>
              <a:rPr sz="1200" kern="0" spc="210" dirty="0">
                <a:solidFill>
                  <a:srgbClr val="000000">
                    <a:alpha val="100000"/>
                  </a:srgbClr>
                </a:solidFill>
                <a:latin typeface="Wingdings"/>
                <a:ea typeface="Wingdings"/>
                <a:cs typeface="Wingdings"/>
              </a:rPr>
              <a:t> </a:t>
            </a:r>
            <a:r>
              <a:rPr sz="1200" kern="0" spc="-50" dirty="0">
                <a:solidFill>
                  <a:srgbClr val="000000">
                    <a:alpha val="100000"/>
                  </a:srgbClr>
                </a:solidFill>
                <a:latin typeface="KaiTi"/>
                <a:ea typeface="KaiTi"/>
                <a:cs typeface="KaiTi"/>
              </a:rPr>
              <a:t>相对原子质量</a:t>
            </a:r>
            <a:r>
              <a:rPr sz="1200" kern="0" spc="-50" dirty="0">
                <a:solidFill>
                  <a:srgbClr val="000000">
                    <a:alpha val="100000"/>
                  </a:srgbClr>
                </a:solidFill>
                <a:latin typeface="Times New Roman"/>
                <a:ea typeface="Times New Roman"/>
                <a:cs typeface="Times New Roman"/>
              </a:rPr>
              <a:t>≈</a:t>
            </a:r>
            <a:r>
              <a:rPr sz="1200" kern="0" spc="-50" dirty="0">
                <a:solidFill>
                  <a:srgbClr val="000000">
                    <a:alpha val="100000"/>
                  </a:srgbClr>
                </a:solidFill>
                <a:latin typeface="KaiTi"/>
                <a:ea typeface="KaiTi"/>
                <a:cs typeface="KaiTi"/>
              </a:rPr>
              <a:t>质子数</a:t>
            </a:r>
            <a:r>
              <a:rPr sz="1200" kern="0" spc="-50" dirty="0">
                <a:solidFill>
                  <a:srgbClr val="000000">
                    <a:alpha val="100000"/>
                  </a:srgbClr>
                </a:solidFill>
                <a:latin typeface="Times New Roman"/>
                <a:ea typeface="Times New Roman"/>
                <a:cs typeface="Times New Roman"/>
              </a:rPr>
              <a:t>+</a:t>
            </a:r>
            <a:r>
              <a:rPr sz="1200" kern="0" spc="-50" dirty="0">
                <a:solidFill>
                  <a:srgbClr val="000000">
                    <a:alpha val="100000"/>
                  </a:srgbClr>
                </a:solidFill>
                <a:latin typeface="KaiTi"/>
                <a:ea typeface="KaiTi"/>
                <a:cs typeface="KaiTi"/>
              </a:rPr>
              <a:t>中子数。</a:t>
            </a:r>
            <a:endParaRPr sz="1200" dirty="0">
              <a:latin typeface="KaiTi"/>
              <a:ea typeface="KaiTi"/>
              <a:cs typeface="KaiTi"/>
            </a:endParaRPr>
          </a:p>
          <a:p>
            <a:pPr algn="l" rtl="0" eaLnBrk="0">
              <a:lnSpc>
                <a:spcPct val="126000"/>
              </a:lnSpc>
              <a:tabLst/>
            </a:pPr>
            <a:endParaRPr sz="1000" dirty="0">
              <a:latin typeface="Arial"/>
              <a:ea typeface="Arial"/>
              <a:cs typeface="Arial"/>
            </a:endParaRPr>
          </a:p>
          <a:p>
            <a:pPr algn="l" rtl="0" eaLnBrk="0">
              <a:lnSpc>
                <a:spcPct val="126000"/>
              </a:lnSpc>
              <a:tabLst/>
            </a:pPr>
            <a:endParaRPr sz="1000" dirty="0">
              <a:latin typeface="Arial"/>
              <a:ea typeface="Arial"/>
              <a:cs typeface="Arial"/>
            </a:endParaRPr>
          </a:p>
          <a:p>
            <a:pPr marL="12700" algn="l" rtl="0" eaLnBrk="0">
              <a:lnSpc>
                <a:spcPct val="90000"/>
              </a:lnSpc>
              <a:spcBef>
                <a:spcPts val="360"/>
              </a:spcBef>
              <a:tabLst/>
            </a:pPr>
            <a:r>
              <a:rPr sz="1200" b="1" kern="0" spc="-10" dirty="0">
                <a:solidFill>
                  <a:srgbClr val="0101FF">
                    <a:alpha val="100000"/>
                  </a:srgbClr>
                </a:solidFill>
                <a:latin typeface="Times New Roman"/>
                <a:ea typeface="Times New Roman"/>
                <a:cs typeface="Times New Roman"/>
              </a:rPr>
              <a:t>1-4-5  </a:t>
            </a:r>
            <a:r>
              <a:rPr sz="1200" b="1" kern="0" spc="-10" dirty="0">
                <a:solidFill>
                  <a:srgbClr val="0101FF">
                    <a:alpha val="100000"/>
                  </a:srgbClr>
                </a:solidFill>
                <a:latin typeface="KaiTi"/>
                <a:ea typeface="KaiTi"/>
                <a:cs typeface="KaiTi"/>
              </a:rPr>
              <a:t>核外电子排布规则</a:t>
            </a:r>
            <a:endParaRPr sz="1200" dirty="0">
              <a:latin typeface="KaiTi"/>
              <a:ea typeface="KaiTi"/>
              <a:cs typeface="KaiTi"/>
            </a:endParaRPr>
          </a:p>
          <a:p>
            <a:pPr marL="15240" algn="l" rtl="0" eaLnBrk="0">
              <a:lnSpc>
                <a:spcPct val="90000"/>
              </a:lnSpc>
              <a:spcBef>
                <a:spcPts val="1044"/>
              </a:spcBef>
              <a:tabLst/>
            </a:pPr>
            <a:r>
              <a:rPr sz="1200" kern="0" spc="-20" dirty="0">
                <a:solidFill>
                  <a:srgbClr val="000000">
                    <a:alpha val="100000"/>
                  </a:srgbClr>
                </a:solidFill>
                <a:latin typeface="Wingdings"/>
                <a:ea typeface="Wingdings"/>
                <a:cs typeface="Wingdings"/>
              </a:rPr>
              <a:t>l </a:t>
            </a:r>
            <a:r>
              <a:rPr sz="1200" kern="0" spc="-20" dirty="0">
                <a:solidFill>
                  <a:srgbClr val="000000">
                    <a:alpha val="100000"/>
                  </a:srgbClr>
                </a:solidFill>
                <a:latin typeface="KaiTi"/>
                <a:ea typeface="KaiTi"/>
                <a:cs typeface="KaiTi"/>
              </a:rPr>
              <a:t>核外电子排布的规律如下：</a:t>
            </a:r>
            <a:r>
              <a:rPr sz="1200" kern="0" spc="-20" dirty="0">
                <a:solidFill>
                  <a:srgbClr val="000000">
                    <a:alpha val="100000"/>
                  </a:srgbClr>
                </a:solidFill>
                <a:latin typeface="Times New Roman"/>
                <a:ea typeface="Times New Roman"/>
                <a:cs typeface="Times New Roman"/>
              </a:rPr>
              <a:t>(1)  </a:t>
            </a:r>
            <a:r>
              <a:rPr sz="1200" kern="0" spc="-20" dirty="0">
                <a:solidFill>
                  <a:srgbClr val="000000">
                    <a:alpha val="100000"/>
                  </a:srgbClr>
                </a:solidFill>
                <a:latin typeface="KaiTi"/>
                <a:ea typeface="KaiTi"/>
                <a:cs typeface="KaiTi"/>
              </a:rPr>
              <a:t>第一层最多排</a:t>
            </a:r>
            <a:r>
              <a:rPr sz="1200" kern="0" spc="-20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2</a:t>
            </a:r>
            <a:r>
              <a:rPr sz="1200" kern="0" spc="8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个电子；</a:t>
            </a:r>
            <a:r>
              <a:rPr sz="1200" kern="0" spc="-20" dirty="0">
                <a:solidFill>
                  <a:srgbClr val="000000">
                    <a:alpha val="100000"/>
                  </a:srgbClr>
                </a:solidFill>
                <a:latin typeface="Times New Roman"/>
                <a:ea typeface="Times New Roman"/>
                <a:cs typeface="Times New Roman"/>
              </a:rPr>
              <a:t>(2)</a:t>
            </a:r>
            <a:r>
              <a:rPr sz="1200" kern="0" spc="5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第二层最多排</a:t>
            </a:r>
            <a:r>
              <a:rPr sz="1200" kern="0" spc="-16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8</a:t>
            </a:r>
            <a:r>
              <a:rPr sz="1200" kern="0" spc="9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个电子</a:t>
            </a:r>
            <a:r>
              <a:rPr sz="1200" kern="0" spc="-30" dirty="0">
                <a:solidFill>
                  <a:srgbClr val="000000">
                    <a:alpha val="100000"/>
                  </a:srgbClr>
                </a:solidFill>
                <a:latin typeface="KaiTi"/>
                <a:ea typeface="KaiTi"/>
                <a:cs typeface="KaiTi"/>
              </a:rPr>
              <a:t>；</a:t>
            </a:r>
            <a:endParaRPr sz="1200" dirty="0">
              <a:latin typeface="KaiTi"/>
              <a:ea typeface="KaiTi"/>
              <a:cs typeface="KaiTi"/>
            </a:endParaRPr>
          </a:p>
          <a:p>
            <a:pPr marL="286385" indent="635" algn="l" rtl="0" eaLnBrk="0">
              <a:lnSpc>
                <a:spcPct val="155000"/>
              </a:lnSpc>
              <a:spcBef>
                <a:spcPts val="246"/>
              </a:spcBef>
              <a:tabLst/>
            </a:pPr>
            <a:r>
              <a:rPr sz="1200" kern="0" spc="-10" dirty="0">
                <a:solidFill>
                  <a:srgbClr val="000000">
                    <a:alpha val="100000"/>
                  </a:srgbClr>
                </a:solidFill>
                <a:latin typeface="Times New Roman"/>
                <a:ea typeface="Times New Roman"/>
                <a:cs typeface="Times New Roman"/>
              </a:rPr>
              <a:t>(3)  </a:t>
            </a:r>
            <a:r>
              <a:rPr sz="1200" kern="0" spc="-10" dirty="0">
                <a:solidFill>
                  <a:srgbClr val="000000">
                    <a:alpha val="100000"/>
                  </a:srgbClr>
                </a:solidFill>
                <a:latin typeface="KaiTi"/>
                <a:ea typeface="KaiTi"/>
                <a:cs typeface="KaiTi"/>
              </a:rPr>
              <a:t>最外层最多排</a:t>
            </a:r>
            <a:r>
              <a:rPr sz="1200" kern="0" spc="-17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8</a:t>
            </a:r>
            <a:r>
              <a:rPr sz="1200" kern="0" spc="9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个电子（只有一层的，电子不超过</a:t>
            </a:r>
            <a:r>
              <a:rPr sz="1200" kern="0" spc="-23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2</a:t>
            </a:r>
            <a:r>
              <a:rPr sz="1200" kern="0" spc="8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个</a:t>
            </a:r>
            <a:r>
              <a:rPr sz="1200" kern="0" spc="20" dirty="0">
                <a:solidFill>
                  <a:srgbClr val="000000">
                    <a:alpha val="100000"/>
                  </a:srgbClr>
                </a:solidFill>
                <a:latin typeface="KaiTi"/>
                <a:ea typeface="KaiTi"/>
                <a:cs typeface="KaiTi"/>
              </a:rPr>
              <a:t>）；</a:t>
            </a:r>
            <a:r>
              <a:rPr sz="1200" kern="0" spc="-10" dirty="0">
                <a:solidFill>
                  <a:srgbClr val="000000">
                    <a:alpha val="100000"/>
                  </a:srgbClr>
                </a:solidFill>
                <a:latin typeface="Times New Roman"/>
                <a:ea typeface="Times New Roman"/>
                <a:cs typeface="Times New Roman"/>
              </a:rPr>
              <a:t>(4)</a:t>
            </a:r>
            <a:r>
              <a:rPr sz="1200" kern="0" spc="7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电子尽量先排满能</a:t>
            </a:r>
            <a:r>
              <a:rPr sz="1200" kern="0" spc="0" dirty="0">
                <a:solidFill>
                  <a:srgbClr val="000000">
                    <a:alpha val="100000"/>
                  </a:srgbClr>
                </a:solidFill>
                <a:latin typeface="KaiTi"/>
                <a:ea typeface="KaiTi"/>
                <a:cs typeface="KaiTi"/>
              </a:rPr>
              <a:t>量低的内层，再逐步排能量高的外层。</a:t>
            </a:r>
            <a:r>
              <a:rPr sz="1200" kern="0" spc="0" dirty="0">
                <a:solidFill>
                  <a:srgbClr val="0101FF">
                    <a:alpha val="100000"/>
                  </a:srgbClr>
                </a:solidFill>
                <a:latin typeface="KaiTi"/>
                <a:ea typeface="KaiTi"/>
                <a:cs typeface="KaiTi"/>
              </a:rPr>
              <a:t>能量最</a:t>
            </a:r>
            <a:r>
              <a:rPr sz="1200" kern="0" spc="-10" dirty="0">
                <a:solidFill>
                  <a:srgbClr val="0101FF">
                    <a:alpha val="100000"/>
                  </a:srgbClr>
                </a:solidFill>
                <a:latin typeface="KaiTi"/>
                <a:ea typeface="KaiTi"/>
                <a:cs typeface="KaiTi"/>
              </a:rPr>
              <a:t>低原则</a:t>
            </a:r>
            <a:endParaRPr sz="1200" dirty="0">
              <a:latin typeface="KaiTi"/>
              <a:ea typeface="KaiTi"/>
              <a:cs typeface="KaiTi"/>
            </a:endParaRPr>
          </a:p>
          <a:p>
            <a:pPr algn="l" rtl="0" eaLnBrk="0">
              <a:lnSpc>
                <a:spcPct val="106000"/>
              </a:lnSpc>
              <a:tabLst/>
            </a:pPr>
            <a:endParaRPr sz="800" dirty="0">
              <a:latin typeface="Arial"/>
              <a:ea typeface="Arial"/>
              <a:cs typeface="Arial"/>
            </a:endParaRPr>
          </a:p>
          <a:p>
            <a:pPr marL="300355" algn="l" rtl="0" eaLnBrk="0">
              <a:lnSpc>
                <a:spcPct val="86000"/>
              </a:lnSpc>
              <a:spcBef>
                <a:spcPts val="4"/>
              </a:spcBef>
              <a:tabLst/>
            </a:pPr>
            <a:r>
              <a:rPr sz="1200" kern="0" spc="-50" dirty="0">
                <a:solidFill>
                  <a:srgbClr val="000000">
                    <a:alpha val="100000"/>
                  </a:srgbClr>
                </a:solidFill>
                <a:latin typeface="KaiTi"/>
                <a:ea typeface="KaiTi"/>
                <a:cs typeface="KaiTi"/>
              </a:rPr>
              <a:t>常见原子的原子结构</a:t>
            </a:r>
            <a:r>
              <a:rPr sz="1200" kern="0" spc="-60" dirty="0">
                <a:solidFill>
                  <a:srgbClr val="000000">
                    <a:alpha val="100000"/>
                  </a:srgbClr>
                </a:solidFill>
                <a:latin typeface="KaiTi"/>
                <a:ea typeface="KaiTi"/>
                <a:cs typeface="KaiTi"/>
              </a:rPr>
              <a:t>排布如下图所示：</a:t>
            </a:r>
            <a:endParaRPr sz="1200" dirty="0">
              <a:latin typeface="KaiTi"/>
              <a:ea typeface="KaiTi"/>
              <a:cs typeface="KaiTi"/>
            </a:endParaRPr>
          </a:p>
        </p:txBody>
      </p:sp>
      <p:sp>
        <p:nvSpPr>
          <p:cNvPr id="142" name="path 142"/>
          <p:cNvSpPr/>
          <p:nvPr/>
        </p:nvSpPr>
        <p:spPr>
          <a:xfrm>
            <a:off x="4436238" y="6146747"/>
            <a:ext cx="25301" cy="59027"/>
          </a:xfrm>
          <a:custGeom>
            <a:avLst/>
            <a:gdLst/>
            <a:ahLst/>
            <a:cxnLst/>
            <a:rect l="0" t="0" r="0" b="0"/>
            <a:pathLst>
              <a:path w="39" h="92">
                <a:moveTo>
                  <a:pt x="0" y="11"/>
                </a:moveTo>
                <a:lnTo>
                  <a:pt x="24" y="0"/>
                </a:lnTo>
                <a:lnTo>
                  <a:pt x="26" y="0"/>
                </a:lnTo>
                <a:lnTo>
                  <a:pt x="26" y="76"/>
                </a:lnTo>
                <a:lnTo>
                  <a:pt x="26" y="80"/>
                </a:lnTo>
                <a:lnTo>
                  <a:pt x="27" y="83"/>
                </a:lnTo>
                <a:lnTo>
                  <a:pt x="27" y="85"/>
                </a:lnTo>
                <a:lnTo>
                  <a:pt x="28" y="86"/>
                </a:lnTo>
                <a:lnTo>
                  <a:pt x="28" y="88"/>
                </a:lnTo>
                <a:lnTo>
                  <a:pt x="30" y="89"/>
                </a:lnTo>
                <a:lnTo>
                  <a:pt x="32" y="90"/>
                </a:lnTo>
                <a:lnTo>
                  <a:pt x="33" y="90"/>
                </a:lnTo>
                <a:lnTo>
                  <a:pt x="39" y="90"/>
                </a:lnTo>
                <a:lnTo>
                  <a:pt x="39" y="92"/>
                </a:lnTo>
                <a:lnTo>
                  <a:pt x="1" y="92"/>
                </a:lnTo>
                <a:lnTo>
                  <a:pt x="1" y="90"/>
                </a:lnTo>
                <a:lnTo>
                  <a:pt x="5" y="90"/>
                </a:lnTo>
                <a:lnTo>
                  <a:pt x="7" y="90"/>
                </a:lnTo>
                <a:lnTo>
                  <a:pt x="9" y="90"/>
                </a:lnTo>
                <a:lnTo>
                  <a:pt x="11" y="89"/>
                </a:lnTo>
                <a:lnTo>
                  <a:pt x="12" y="88"/>
                </a:lnTo>
                <a:lnTo>
                  <a:pt x="14" y="87"/>
                </a:lnTo>
                <a:lnTo>
                  <a:pt x="14" y="85"/>
                </a:lnTo>
                <a:lnTo>
                  <a:pt x="14" y="83"/>
                </a:lnTo>
                <a:lnTo>
                  <a:pt x="14" y="80"/>
                </a:lnTo>
                <a:lnTo>
                  <a:pt x="14" y="76"/>
                </a:lnTo>
                <a:lnTo>
                  <a:pt x="14" y="28"/>
                </a:lnTo>
                <a:lnTo>
                  <a:pt x="14" y="23"/>
                </a:lnTo>
                <a:lnTo>
                  <a:pt x="14" y="19"/>
                </a:lnTo>
                <a:lnTo>
                  <a:pt x="14" y="17"/>
                </a:lnTo>
                <a:lnTo>
                  <a:pt x="14" y="15"/>
                </a:lnTo>
                <a:lnTo>
                  <a:pt x="12" y="12"/>
                </a:lnTo>
                <a:lnTo>
                  <a:pt x="8" y="11"/>
                </a:lnTo>
                <a:lnTo>
                  <a:pt x="5" y="11"/>
                </a:lnTo>
                <a:lnTo>
                  <a:pt x="0" y="12"/>
                </a:lnTo>
                <a:lnTo>
                  <a:pt x="0" y="11"/>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144" name="path 144"/>
          <p:cNvSpPr/>
          <p:nvPr/>
        </p:nvSpPr>
        <p:spPr>
          <a:xfrm>
            <a:off x="3991725" y="6146747"/>
            <a:ext cx="25301" cy="59027"/>
          </a:xfrm>
          <a:custGeom>
            <a:avLst/>
            <a:gdLst/>
            <a:ahLst/>
            <a:cxnLst/>
            <a:rect l="0" t="0" r="0" b="0"/>
            <a:pathLst>
              <a:path w="39" h="92">
                <a:moveTo>
                  <a:pt x="0" y="11"/>
                </a:moveTo>
                <a:lnTo>
                  <a:pt x="24" y="0"/>
                </a:lnTo>
                <a:lnTo>
                  <a:pt x="26" y="0"/>
                </a:lnTo>
                <a:lnTo>
                  <a:pt x="26" y="76"/>
                </a:lnTo>
                <a:lnTo>
                  <a:pt x="26" y="80"/>
                </a:lnTo>
                <a:lnTo>
                  <a:pt x="27" y="83"/>
                </a:lnTo>
                <a:lnTo>
                  <a:pt x="27" y="85"/>
                </a:lnTo>
                <a:lnTo>
                  <a:pt x="28" y="86"/>
                </a:lnTo>
                <a:lnTo>
                  <a:pt x="28" y="88"/>
                </a:lnTo>
                <a:lnTo>
                  <a:pt x="30" y="89"/>
                </a:lnTo>
                <a:lnTo>
                  <a:pt x="32" y="90"/>
                </a:lnTo>
                <a:lnTo>
                  <a:pt x="33" y="90"/>
                </a:lnTo>
                <a:lnTo>
                  <a:pt x="39" y="90"/>
                </a:lnTo>
                <a:lnTo>
                  <a:pt x="39" y="92"/>
                </a:lnTo>
                <a:lnTo>
                  <a:pt x="1" y="92"/>
                </a:lnTo>
                <a:lnTo>
                  <a:pt x="1" y="90"/>
                </a:lnTo>
                <a:lnTo>
                  <a:pt x="5" y="90"/>
                </a:lnTo>
                <a:lnTo>
                  <a:pt x="7" y="90"/>
                </a:lnTo>
                <a:lnTo>
                  <a:pt x="9" y="90"/>
                </a:lnTo>
                <a:lnTo>
                  <a:pt x="11" y="89"/>
                </a:lnTo>
                <a:lnTo>
                  <a:pt x="12" y="88"/>
                </a:lnTo>
                <a:lnTo>
                  <a:pt x="14" y="87"/>
                </a:lnTo>
                <a:lnTo>
                  <a:pt x="14" y="85"/>
                </a:lnTo>
                <a:lnTo>
                  <a:pt x="14" y="83"/>
                </a:lnTo>
                <a:lnTo>
                  <a:pt x="14" y="80"/>
                </a:lnTo>
                <a:lnTo>
                  <a:pt x="14" y="76"/>
                </a:lnTo>
                <a:lnTo>
                  <a:pt x="14" y="28"/>
                </a:lnTo>
                <a:lnTo>
                  <a:pt x="14" y="23"/>
                </a:lnTo>
                <a:lnTo>
                  <a:pt x="14" y="19"/>
                </a:lnTo>
                <a:lnTo>
                  <a:pt x="14" y="17"/>
                </a:lnTo>
                <a:lnTo>
                  <a:pt x="14" y="15"/>
                </a:lnTo>
                <a:lnTo>
                  <a:pt x="12" y="12"/>
                </a:lnTo>
                <a:lnTo>
                  <a:pt x="8" y="11"/>
                </a:lnTo>
                <a:lnTo>
                  <a:pt x="5" y="11"/>
                </a:lnTo>
                <a:lnTo>
                  <a:pt x="0" y="12"/>
                </a:lnTo>
                <a:lnTo>
                  <a:pt x="0" y="11"/>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146" name="path 146"/>
          <p:cNvSpPr/>
          <p:nvPr/>
        </p:nvSpPr>
        <p:spPr>
          <a:xfrm>
            <a:off x="3557715" y="6146747"/>
            <a:ext cx="25301" cy="59027"/>
          </a:xfrm>
          <a:custGeom>
            <a:avLst/>
            <a:gdLst/>
            <a:ahLst/>
            <a:cxnLst/>
            <a:rect l="0" t="0" r="0" b="0"/>
            <a:pathLst>
              <a:path w="39" h="92">
                <a:moveTo>
                  <a:pt x="0" y="11"/>
                </a:moveTo>
                <a:lnTo>
                  <a:pt x="24" y="0"/>
                </a:lnTo>
                <a:lnTo>
                  <a:pt x="26" y="0"/>
                </a:lnTo>
                <a:lnTo>
                  <a:pt x="26" y="76"/>
                </a:lnTo>
                <a:lnTo>
                  <a:pt x="26" y="80"/>
                </a:lnTo>
                <a:lnTo>
                  <a:pt x="27" y="83"/>
                </a:lnTo>
                <a:lnTo>
                  <a:pt x="27" y="85"/>
                </a:lnTo>
                <a:lnTo>
                  <a:pt x="28" y="86"/>
                </a:lnTo>
                <a:lnTo>
                  <a:pt x="28" y="88"/>
                </a:lnTo>
                <a:lnTo>
                  <a:pt x="30" y="89"/>
                </a:lnTo>
                <a:lnTo>
                  <a:pt x="32" y="90"/>
                </a:lnTo>
                <a:lnTo>
                  <a:pt x="33" y="90"/>
                </a:lnTo>
                <a:lnTo>
                  <a:pt x="39" y="90"/>
                </a:lnTo>
                <a:lnTo>
                  <a:pt x="39" y="92"/>
                </a:lnTo>
                <a:lnTo>
                  <a:pt x="1" y="92"/>
                </a:lnTo>
                <a:lnTo>
                  <a:pt x="1" y="90"/>
                </a:lnTo>
                <a:lnTo>
                  <a:pt x="5" y="90"/>
                </a:lnTo>
                <a:lnTo>
                  <a:pt x="7" y="90"/>
                </a:lnTo>
                <a:lnTo>
                  <a:pt x="9" y="90"/>
                </a:lnTo>
                <a:lnTo>
                  <a:pt x="11" y="89"/>
                </a:lnTo>
                <a:lnTo>
                  <a:pt x="12" y="88"/>
                </a:lnTo>
                <a:lnTo>
                  <a:pt x="14" y="87"/>
                </a:lnTo>
                <a:lnTo>
                  <a:pt x="14" y="85"/>
                </a:lnTo>
                <a:lnTo>
                  <a:pt x="14" y="83"/>
                </a:lnTo>
                <a:lnTo>
                  <a:pt x="14" y="80"/>
                </a:lnTo>
                <a:lnTo>
                  <a:pt x="14" y="76"/>
                </a:lnTo>
                <a:lnTo>
                  <a:pt x="14" y="28"/>
                </a:lnTo>
                <a:lnTo>
                  <a:pt x="14" y="23"/>
                </a:lnTo>
                <a:lnTo>
                  <a:pt x="14" y="19"/>
                </a:lnTo>
                <a:lnTo>
                  <a:pt x="14" y="17"/>
                </a:lnTo>
                <a:lnTo>
                  <a:pt x="14" y="15"/>
                </a:lnTo>
                <a:lnTo>
                  <a:pt x="12" y="12"/>
                </a:lnTo>
                <a:lnTo>
                  <a:pt x="8" y="11"/>
                </a:lnTo>
                <a:lnTo>
                  <a:pt x="5" y="11"/>
                </a:lnTo>
                <a:lnTo>
                  <a:pt x="0" y="12"/>
                </a:lnTo>
                <a:lnTo>
                  <a:pt x="0" y="11"/>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148" name="path 148"/>
          <p:cNvSpPr/>
          <p:nvPr/>
        </p:nvSpPr>
        <p:spPr>
          <a:xfrm>
            <a:off x="4222138" y="5780603"/>
            <a:ext cx="26724" cy="139132"/>
          </a:xfrm>
          <a:custGeom>
            <a:avLst/>
            <a:gdLst/>
            <a:ahLst/>
            <a:cxnLst/>
            <a:rect l="0" t="0" r="0" b="0"/>
            <a:pathLst>
              <a:path w="42" h="219">
                <a:moveTo>
                  <a:pt x="0" y="10"/>
                </a:moveTo>
                <a:lnTo>
                  <a:pt x="25" y="0"/>
                </a:lnTo>
                <a:lnTo>
                  <a:pt x="28" y="0"/>
                </a:lnTo>
                <a:lnTo>
                  <a:pt x="28" y="74"/>
                </a:lnTo>
                <a:lnTo>
                  <a:pt x="28" y="78"/>
                </a:lnTo>
                <a:lnTo>
                  <a:pt x="28" y="80"/>
                </a:lnTo>
                <a:lnTo>
                  <a:pt x="28" y="82"/>
                </a:lnTo>
                <a:lnTo>
                  <a:pt x="28" y="83"/>
                </a:lnTo>
                <a:lnTo>
                  <a:pt x="30" y="85"/>
                </a:lnTo>
                <a:lnTo>
                  <a:pt x="32" y="86"/>
                </a:lnTo>
                <a:lnTo>
                  <a:pt x="35" y="87"/>
                </a:lnTo>
                <a:lnTo>
                  <a:pt x="42" y="87"/>
                </a:lnTo>
                <a:lnTo>
                  <a:pt x="42" y="90"/>
                </a:lnTo>
                <a:lnTo>
                  <a:pt x="1" y="90"/>
                </a:lnTo>
                <a:lnTo>
                  <a:pt x="1" y="87"/>
                </a:lnTo>
                <a:lnTo>
                  <a:pt x="5" y="87"/>
                </a:lnTo>
                <a:lnTo>
                  <a:pt x="7" y="87"/>
                </a:lnTo>
                <a:lnTo>
                  <a:pt x="10" y="87"/>
                </a:lnTo>
                <a:lnTo>
                  <a:pt x="11" y="86"/>
                </a:lnTo>
                <a:lnTo>
                  <a:pt x="13" y="85"/>
                </a:lnTo>
                <a:lnTo>
                  <a:pt x="14" y="84"/>
                </a:lnTo>
                <a:lnTo>
                  <a:pt x="14" y="83"/>
                </a:lnTo>
                <a:lnTo>
                  <a:pt x="15" y="80"/>
                </a:lnTo>
                <a:lnTo>
                  <a:pt x="15" y="78"/>
                </a:lnTo>
                <a:lnTo>
                  <a:pt x="15" y="74"/>
                </a:lnTo>
                <a:lnTo>
                  <a:pt x="15" y="27"/>
                </a:lnTo>
                <a:lnTo>
                  <a:pt x="15" y="22"/>
                </a:lnTo>
                <a:lnTo>
                  <a:pt x="15" y="19"/>
                </a:lnTo>
                <a:lnTo>
                  <a:pt x="15" y="16"/>
                </a:lnTo>
                <a:lnTo>
                  <a:pt x="14" y="14"/>
                </a:lnTo>
                <a:lnTo>
                  <a:pt x="12" y="12"/>
                </a:lnTo>
                <a:lnTo>
                  <a:pt x="9" y="10"/>
                </a:lnTo>
                <a:lnTo>
                  <a:pt x="5" y="11"/>
                </a:lnTo>
                <a:lnTo>
                  <a:pt x="0" y="12"/>
                </a:lnTo>
                <a:lnTo>
                  <a:pt x="0" y="10"/>
                </a:lnTo>
                <a:close/>
              </a:path>
              <a:path w="42" h="219">
                <a:moveTo>
                  <a:pt x="0" y="139"/>
                </a:moveTo>
                <a:lnTo>
                  <a:pt x="25" y="128"/>
                </a:lnTo>
                <a:lnTo>
                  <a:pt x="28" y="128"/>
                </a:lnTo>
                <a:lnTo>
                  <a:pt x="28" y="203"/>
                </a:lnTo>
                <a:lnTo>
                  <a:pt x="28" y="206"/>
                </a:lnTo>
                <a:lnTo>
                  <a:pt x="28" y="208"/>
                </a:lnTo>
                <a:lnTo>
                  <a:pt x="28" y="211"/>
                </a:lnTo>
                <a:lnTo>
                  <a:pt x="28" y="212"/>
                </a:lnTo>
                <a:lnTo>
                  <a:pt x="30" y="214"/>
                </a:lnTo>
                <a:lnTo>
                  <a:pt x="32" y="215"/>
                </a:lnTo>
                <a:lnTo>
                  <a:pt x="35" y="216"/>
                </a:lnTo>
                <a:lnTo>
                  <a:pt x="42" y="216"/>
                </a:lnTo>
                <a:lnTo>
                  <a:pt x="42" y="219"/>
                </a:lnTo>
                <a:lnTo>
                  <a:pt x="1" y="219"/>
                </a:lnTo>
                <a:lnTo>
                  <a:pt x="1" y="216"/>
                </a:lnTo>
                <a:lnTo>
                  <a:pt x="5" y="216"/>
                </a:lnTo>
                <a:lnTo>
                  <a:pt x="7" y="216"/>
                </a:lnTo>
                <a:lnTo>
                  <a:pt x="10" y="215"/>
                </a:lnTo>
                <a:lnTo>
                  <a:pt x="11" y="215"/>
                </a:lnTo>
                <a:lnTo>
                  <a:pt x="13" y="214"/>
                </a:lnTo>
                <a:lnTo>
                  <a:pt x="14" y="212"/>
                </a:lnTo>
                <a:lnTo>
                  <a:pt x="14" y="211"/>
                </a:lnTo>
                <a:lnTo>
                  <a:pt x="15" y="209"/>
                </a:lnTo>
                <a:lnTo>
                  <a:pt x="15" y="206"/>
                </a:lnTo>
                <a:lnTo>
                  <a:pt x="15" y="203"/>
                </a:lnTo>
                <a:lnTo>
                  <a:pt x="15" y="155"/>
                </a:lnTo>
                <a:lnTo>
                  <a:pt x="15" y="151"/>
                </a:lnTo>
                <a:lnTo>
                  <a:pt x="15" y="147"/>
                </a:lnTo>
                <a:lnTo>
                  <a:pt x="15" y="145"/>
                </a:lnTo>
                <a:lnTo>
                  <a:pt x="14" y="143"/>
                </a:lnTo>
                <a:lnTo>
                  <a:pt x="12" y="140"/>
                </a:lnTo>
                <a:lnTo>
                  <a:pt x="9" y="139"/>
                </a:lnTo>
                <a:lnTo>
                  <a:pt x="5" y="140"/>
                </a:lnTo>
                <a:lnTo>
                  <a:pt x="0" y="140"/>
                </a:lnTo>
                <a:lnTo>
                  <a:pt x="0" y="139"/>
                </a:lnTo>
                <a:close/>
              </a:path>
            </a:pathLst>
          </a:custGeom>
          <a:solidFill>
            <a:srgbClr val="000000">
              <a:alpha val="100000"/>
            </a:srgbClr>
          </a:solidFill>
          <a:ln w="0" cap="flat">
            <a:noFill/>
            <a:prstDash val="solid"/>
            <a:miter lim="0"/>
          </a:ln>
        </p:spPr>
        <p:txBody>
          <a:bodyPr rtlCol="0"/>
          <a:lstStyle/>
          <a:p>
            <a:pPr algn="ctr"/>
            <a:endParaRPr lang="zh-CN" altLang="en-US"/>
          </a:p>
        </p:txBody>
      </p:sp>
      <p:pic>
        <p:nvPicPr>
          <p:cNvPr id="150" name="picture 150"/>
          <p:cNvPicPr>
            <a:picLocks noChangeAspect="1"/>
          </p:cNvPicPr>
          <p:nvPr/>
        </p:nvPicPr>
        <p:blipFill>
          <a:blip r:embed="rId2"/>
          <a:stretch>
            <a:fillRect/>
          </a:stretch>
        </p:blipFill>
        <p:spPr>
          <a:xfrm rot="21600000">
            <a:off x="2346960" y="1005205"/>
            <a:ext cx="5650356" cy="1799590"/>
          </a:xfrm>
          <a:prstGeom prst="rect">
            <a:avLst/>
          </a:prstGeom>
        </p:spPr>
      </p:pic>
      <p:sp>
        <p:nvSpPr>
          <p:cNvPr id="152" name="textbox 152"/>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154" name="path 154"/>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156" name="textbox 156"/>
          <p:cNvSpPr/>
          <p:nvPr/>
        </p:nvSpPr>
        <p:spPr>
          <a:xfrm>
            <a:off x="5243563" y="9946679"/>
            <a:ext cx="213359"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30" dirty="0">
                <a:solidFill>
                  <a:srgbClr val="000000">
                    <a:alpha val="100000"/>
                  </a:srgbClr>
                </a:solidFill>
                <a:latin typeface="Times New Roman"/>
                <a:ea typeface="Times New Roman"/>
                <a:cs typeface="Times New Roman"/>
              </a:rPr>
              <a:t>-</a:t>
            </a:r>
            <a:r>
              <a:rPr sz="900" kern="0" spc="40" dirty="0">
                <a:solidFill>
                  <a:srgbClr val="000000">
                    <a:alpha val="100000"/>
                  </a:srgbClr>
                </a:solidFill>
                <a:latin typeface="Times New Roman"/>
                <a:ea typeface="Times New Roman"/>
                <a:cs typeface="Times New Roman"/>
              </a:rPr>
              <a:t> </a:t>
            </a:r>
            <a:r>
              <a:rPr sz="900" kern="0" spc="-30" dirty="0">
                <a:solidFill>
                  <a:srgbClr val="000000">
                    <a:alpha val="100000"/>
                  </a:srgbClr>
                </a:solidFill>
                <a:latin typeface="Times New Roman"/>
                <a:ea typeface="Times New Roman"/>
                <a:cs typeface="Times New Roman"/>
              </a:rPr>
              <a:t>4</a:t>
            </a:r>
            <a:r>
              <a:rPr sz="900" kern="0" spc="40" dirty="0">
                <a:solidFill>
                  <a:srgbClr val="000000">
                    <a:alpha val="100000"/>
                  </a:srgbClr>
                </a:solidFill>
                <a:latin typeface="Times New Roman"/>
                <a:ea typeface="Times New Roman"/>
                <a:cs typeface="Times New Roman"/>
              </a:rPr>
              <a:t> </a:t>
            </a:r>
            <a:r>
              <a:rPr sz="900" kern="0" spc="-3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386" name="table 1386"/>
          <p:cNvGraphicFramePr>
            <a:graphicFrameLocks noGrp="1"/>
          </p:cNvGraphicFramePr>
          <p:nvPr/>
        </p:nvGraphicFramePr>
        <p:xfrm>
          <a:off x="2695499" y="4886579"/>
          <a:ext cx="5302884" cy="4354195"/>
        </p:xfrm>
        <a:graphic>
          <a:graphicData uri="http://schemas.openxmlformats.org/drawingml/2006/table">
            <a:tbl>
              <a:tblPr/>
              <a:tblGrid>
                <a:gridCol w="775335"/>
                <a:gridCol w="791210"/>
                <a:gridCol w="900430"/>
                <a:gridCol w="151130"/>
                <a:gridCol w="772795"/>
                <a:gridCol w="793115"/>
                <a:gridCol w="1118870"/>
              </a:tblGrid>
              <a:tr h="152400">
                <a:tc rowSpan="2">
                  <a:txBody>
                    <a:bodyPr/>
                    <a:lstStyle/>
                    <a:p>
                      <a:pPr algn="l" rtl="0" eaLnBrk="0">
                        <a:lnSpc>
                          <a:spcPct val="53083"/>
                        </a:lnSpc>
                        <a:tabLst/>
                      </a:pPr>
                      <a:endParaRPr sz="100" dirty="0">
                        <a:latin typeface="Arial"/>
                        <a:ea typeface="Arial"/>
                        <a:cs typeface="Arial"/>
                      </a:endParaRPr>
                    </a:p>
                    <a:p>
                      <a:pPr marL="174625" indent="-78740" algn="l" rtl="0" eaLnBrk="0">
                        <a:lnSpc>
                          <a:spcPct val="107000"/>
                        </a:lnSpc>
                        <a:tabLst/>
                      </a:pPr>
                      <a:r>
                        <a:rPr sz="1200" b="1" kern="0" spc="-30" dirty="0">
                          <a:solidFill>
                            <a:srgbClr val="0101FF">
                              <a:alpha val="100000"/>
                            </a:srgbClr>
                          </a:solidFill>
                          <a:latin typeface="KaiTi"/>
                          <a:ea typeface="KaiTi"/>
                          <a:cs typeface="KaiTi"/>
                        </a:rPr>
                        <a:t>元素和根</a:t>
                      </a:r>
                      <a:r>
                        <a:rPr sz="1200" b="1" kern="0" spc="-50" dirty="0">
                          <a:solidFill>
                            <a:srgbClr val="0101FF">
                              <a:alpha val="100000"/>
                            </a:srgbClr>
                          </a:solidFill>
                          <a:latin typeface="KaiTi"/>
                          <a:ea typeface="KaiTi"/>
                          <a:cs typeface="KaiTi"/>
                        </a:rPr>
                        <a:t>的名称</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rowSpan="2">
                  <a:txBody>
                    <a:bodyPr/>
                    <a:lstStyle/>
                    <a:p>
                      <a:pPr algn="l" rtl="0" eaLnBrk="0">
                        <a:lnSpc>
                          <a:spcPct val="49947"/>
                        </a:lnSpc>
                        <a:tabLst/>
                      </a:pPr>
                      <a:endParaRPr sz="100" dirty="0">
                        <a:latin typeface="Arial"/>
                        <a:ea typeface="Arial"/>
                        <a:cs typeface="Arial"/>
                      </a:endParaRPr>
                    </a:p>
                    <a:p>
                      <a:pPr marL="180340" indent="-76835" algn="l" rtl="0" eaLnBrk="0">
                        <a:lnSpc>
                          <a:spcPct val="107000"/>
                        </a:lnSpc>
                        <a:tabLst/>
                      </a:pPr>
                      <a:r>
                        <a:rPr sz="1200" b="1" kern="0" spc="-30" dirty="0">
                          <a:solidFill>
                            <a:srgbClr val="0101FF">
                              <a:alpha val="100000"/>
                            </a:srgbClr>
                          </a:solidFill>
                          <a:latin typeface="KaiTi"/>
                          <a:ea typeface="KaiTi"/>
                          <a:cs typeface="KaiTi"/>
                        </a:rPr>
                        <a:t>元素和根</a:t>
                      </a:r>
                      <a:r>
                        <a:rPr sz="1200" b="1" kern="0" spc="-50" dirty="0">
                          <a:solidFill>
                            <a:srgbClr val="0101FF">
                              <a:alpha val="100000"/>
                            </a:srgbClr>
                          </a:solidFill>
                          <a:latin typeface="KaiTi"/>
                          <a:ea typeface="KaiTi"/>
                          <a:cs typeface="KaiTi"/>
                        </a:rPr>
                        <a:t>的符号</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rowSpan="2">
                  <a:txBody>
                    <a:bodyPr/>
                    <a:lstStyle/>
                    <a:p>
                      <a:pPr algn="l" rtl="0" eaLnBrk="0">
                        <a:lnSpc>
                          <a:spcPct val="53083"/>
                        </a:lnSpc>
                        <a:tabLst/>
                      </a:pPr>
                      <a:endParaRPr sz="100" dirty="0">
                        <a:latin typeface="Arial"/>
                        <a:ea typeface="Arial"/>
                        <a:cs typeface="Arial"/>
                      </a:endParaRPr>
                    </a:p>
                    <a:p>
                      <a:pPr marL="300355" indent="-137795" algn="l" rtl="0" eaLnBrk="0">
                        <a:lnSpc>
                          <a:spcPct val="107000"/>
                        </a:lnSpc>
                        <a:tabLst/>
                      </a:pPr>
                      <a:r>
                        <a:rPr sz="1200" b="1" kern="0" spc="-40" dirty="0">
                          <a:solidFill>
                            <a:srgbClr val="0101FF">
                              <a:alpha val="100000"/>
                            </a:srgbClr>
                          </a:solidFill>
                          <a:latin typeface="KaiTi"/>
                          <a:ea typeface="KaiTi"/>
                          <a:cs typeface="KaiTi"/>
                        </a:rPr>
                        <a:t>常见的化</a:t>
                      </a:r>
                      <a:r>
                        <a:rPr sz="1200" kern="0" spc="-10" dirty="0">
                          <a:solidFill>
                            <a:srgbClr val="0101FF">
                              <a:alpha val="100000"/>
                            </a:srgbClr>
                          </a:solidFill>
                          <a:latin typeface="KaiTi"/>
                          <a:ea typeface="KaiTi"/>
                          <a:cs typeface="KaiTi"/>
                        </a:rPr>
                        <a:t> </a:t>
                      </a:r>
                      <a:r>
                        <a:rPr sz="1200" b="1" kern="0" spc="-20" dirty="0">
                          <a:solidFill>
                            <a:srgbClr val="0101FF">
                              <a:alpha val="100000"/>
                            </a:srgbClr>
                          </a:solidFill>
                          <a:latin typeface="KaiTi"/>
                          <a:ea typeface="KaiTi"/>
                          <a:cs typeface="KaiTi"/>
                        </a:rPr>
                        <a:t>合价</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ts val="1150"/>
                        </a:lnSpc>
                        <a:tabLst/>
                      </a:pPr>
                      <a:endParaRPr sz="9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F2F2F2"/>
                      </a:solidFill>
                      <a:prstDash val="solid"/>
                      <a:round/>
                      <a:headEnd type="none" w="med" len="med"/>
                      <a:tailEnd type="none" w="med" len="med"/>
                    </a:lnT>
                    <a:lnB>
                      <a:noFill/>
                    </a:lnB>
                  </a:tcPr>
                </a:tc>
                <a:tc rowSpan="2">
                  <a:txBody>
                    <a:bodyPr/>
                    <a:lstStyle/>
                    <a:p>
                      <a:pPr algn="l" rtl="0" eaLnBrk="0">
                        <a:lnSpc>
                          <a:spcPct val="53083"/>
                        </a:lnSpc>
                        <a:tabLst/>
                      </a:pPr>
                      <a:endParaRPr sz="100" dirty="0">
                        <a:latin typeface="Arial"/>
                        <a:ea typeface="Arial"/>
                        <a:cs typeface="Arial"/>
                      </a:endParaRPr>
                    </a:p>
                    <a:p>
                      <a:pPr marL="170180" indent="-76835" algn="l" rtl="0" eaLnBrk="0">
                        <a:lnSpc>
                          <a:spcPct val="107000"/>
                        </a:lnSpc>
                        <a:tabLst/>
                      </a:pPr>
                      <a:r>
                        <a:rPr sz="1200" b="1" kern="0" spc="-30" dirty="0">
                          <a:solidFill>
                            <a:srgbClr val="0101FF">
                              <a:alpha val="100000"/>
                            </a:srgbClr>
                          </a:solidFill>
                          <a:latin typeface="KaiTi"/>
                          <a:ea typeface="KaiTi"/>
                          <a:cs typeface="KaiTi"/>
                        </a:rPr>
                        <a:t>元素和根</a:t>
                      </a:r>
                      <a:r>
                        <a:rPr sz="1200" b="1" kern="0" spc="-50" dirty="0">
                          <a:solidFill>
                            <a:srgbClr val="0101FF">
                              <a:alpha val="100000"/>
                            </a:srgbClr>
                          </a:solidFill>
                          <a:latin typeface="KaiTi"/>
                          <a:ea typeface="KaiTi"/>
                          <a:cs typeface="KaiTi"/>
                        </a:rPr>
                        <a:t>的名称</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rowSpan="2">
                  <a:txBody>
                    <a:bodyPr/>
                    <a:lstStyle/>
                    <a:p>
                      <a:pPr algn="l" rtl="0" eaLnBrk="0">
                        <a:lnSpc>
                          <a:spcPct val="49947"/>
                        </a:lnSpc>
                        <a:tabLst/>
                      </a:pPr>
                      <a:endParaRPr sz="100" dirty="0">
                        <a:latin typeface="Arial"/>
                        <a:ea typeface="Arial"/>
                        <a:cs typeface="Arial"/>
                      </a:endParaRPr>
                    </a:p>
                    <a:p>
                      <a:pPr marL="180975" indent="-76835" algn="l" rtl="0" eaLnBrk="0">
                        <a:lnSpc>
                          <a:spcPct val="107000"/>
                        </a:lnSpc>
                        <a:tabLst/>
                      </a:pPr>
                      <a:r>
                        <a:rPr sz="1200" b="1" kern="0" spc="-30" dirty="0">
                          <a:solidFill>
                            <a:srgbClr val="0101FF">
                              <a:alpha val="100000"/>
                            </a:srgbClr>
                          </a:solidFill>
                          <a:latin typeface="KaiTi"/>
                          <a:ea typeface="KaiTi"/>
                          <a:cs typeface="KaiTi"/>
                        </a:rPr>
                        <a:t>元素和根</a:t>
                      </a:r>
                      <a:r>
                        <a:rPr sz="1200" b="1" kern="0" spc="-50" dirty="0">
                          <a:solidFill>
                            <a:srgbClr val="0101FF">
                              <a:alpha val="100000"/>
                            </a:srgbClr>
                          </a:solidFill>
                          <a:latin typeface="KaiTi"/>
                          <a:ea typeface="KaiTi"/>
                          <a:cs typeface="KaiTi"/>
                        </a:rPr>
                        <a:t>的符号</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rowSpan="2">
                  <a:txBody>
                    <a:bodyPr/>
                    <a:lstStyle/>
                    <a:p>
                      <a:pPr algn="l" rtl="0" eaLnBrk="0">
                        <a:lnSpc>
                          <a:spcPct val="104000"/>
                        </a:lnSpc>
                        <a:tabLst/>
                      </a:pPr>
                      <a:endParaRPr sz="800" dirty="0">
                        <a:latin typeface="Arial"/>
                        <a:ea typeface="Arial"/>
                        <a:cs typeface="Arial"/>
                      </a:endParaRPr>
                    </a:p>
                    <a:p>
                      <a:pPr algn="l" rtl="0" eaLnBrk="0">
                        <a:lnSpc>
                          <a:spcPct val="7982"/>
                        </a:lnSpc>
                        <a:tabLst/>
                      </a:pPr>
                      <a:endParaRPr sz="100" dirty="0">
                        <a:latin typeface="Arial"/>
                        <a:ea typeface="Arial"/>
                        <a:cs typeface="Arial"/>
                      </a:endParaRPr>
                    </a:p>
                    <a:p>
                      <a:pPr marL="118110" algn="l" rtl="0" eaLnBrk="0">
                        <a:lnSpc>
                          <a:spcPct val="86000"/>
                        </a:lnSpc>
                        <a:tabLst/>
                      </a:pPr>
                      <a:r>
                        <a:rPr sz="1200" b="1" kern="0" spc="-30" dirty="0">
                          <a:solidFill>
                            <a:srgbClr val="0101FF">
                              <a:alpha val="100000"/>
                            </a:srgbClr>
                          </a:solidFill>
                          <a:latin typeface="KaiTi"/>
                          <a:ea typeface="KaiTi"/>
                          <a:cs typeface="KaiTi"/>
                        </a:rPr>
                        <a:t>常见的化合价</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r>
              <a:tr h="253364">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a:noFill/>
                    </a:lnT>
                    <a:lnB>
                      <a:noFill/>
                    </a:lnB>
                    <a:solidFill>
                      <a:srgbClr val="F2F2F2"/>
                    </a:solidFill>
                  </a:tcPr>
                </a:tc>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02895">
                <a:tc>
                  <a:txBody>
                    <a:bodyPr/>
                    <a:lstStyle/>
                    <a:p>
                      <a:pPr algn="l" rtl="0" eaLnBrk="0">
                        <a:lnSpc>
                          <a:spcPct val="124000"/>
                        </a:lnSpc>
                        <a:tabLst/>
                      </a:pPr>
                      <a:endParaRPr sz="400" dirty="0">
                        <a:latin typeface="Arial"/>
                        <a:ea typeface="Arial"/>
                        <a:cs typeface="Arial"/>
                      </a:endParaRPr>
                    </a:p>
                    <a:p>
                      <a:pPr marL="311150" algn="l" rtl="0" eaLnBrk="0">
                        <a:lnSpc>
                          <a:spcPct val="85000"/>
                        </a:lnSpc>
                        <a:spcBef>
                          <a:spcPts val="4"/>
                        </a:spcBef>
                        <a:tabLst/>
                      </a:pPr>
                      <a:r>
                        <a:rPr sz="1200" kern="0" spc="-10" dirty="0">
                          <a:solidFill>
                            <a:srgbClr val="000000">
                              <a:alpha val="100000"/>
                            </a:srgbClr>
                          </a:solidFill>
                          <a:latin typeface="KaiTi"/>
                          <a:ea typeface="KaiTi"/>
                          <a:cs typeface="KaiTi"/>
                        </a:rPr>
                        <a:t>钾</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4000"/>
                        </a:lnSpc>
                        <a:tabLst/>
                      </a:pPr>
                      <a:endParaRPr sz="600" dirty="0">
                        <a:latin typeface="Arial"/>
                        <a:ea typeface="Arial"/>
                        <a:cs typeface="Arial"/>
                      </a:endParaRPr>
                    </a:p>
                    <a:p>
                      <a:pPr marL="344170" algn="l" rtl="0" eaLnBrk="0">
                        <a:lnSpc>
                          <a:spcPct val="68000"/>
                        </a:lnSpc>
                        <a:spcBef>
                          <a:spcPts val="3"/>
                        </a:spcBef>
                        <a:tabLst/>
                      </a:pPr>
                      <a:r>
                        <a:rPr sz="1200" kern="0" spc="-10" dirty="0">
                          <a:solidFill>
                            <a:srgbClr val="000000">
                              <a:alpha val="100000"/>
                            </a:srgbClr>
                          </a:solidFill>
                          <a:latin typeface="Times New Roman"/>
                          <a:ea typeface="Times New Roman"/>
                          <a:cs typeface="Times New Roman"/>
                        </a:rPr>
                        <a:t>K</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8000"/>
                        </a:lnSpc>
                        <a:tabLst/>
                      </a:pPr>
                      <a:endParaRPr sz="600" dirty="0">
                        <a:latin typeface="Arial"/>
                        <a:ea typeface="Arial"/>
                        <a:cs typeface="Arial"/>
                      </a:endParaRPr>
                    </a:p>
                    <a:p>
                      <a:pPr marL="371475" algn="l" rtl="0" eaLnBrk="0">
                        <a:lnSpc>
                          <a:spcPct val="76000"/>
                        </a:lnSpc>
                        <a:spcBef>
                          <a:spcPts val="6"/>
                        </a:spcBef>
                        <a:tabLst/>
                      </a:pPr>
                      <a:r>
                        <a:rPr sz="1200" kern="0" spc="-20" dirty="0">
                          <a:solidFill>
                            <a:srgbClr val="000000">
                              <a:alpha val="100000"/>
                            </a:srgbClr>
                          </a:solidFill>
                          <a:latin typeface="Times New Roman"/>
                          <a:ea typeface="Times New Roman"/>
                          <a:cs typeface="Times New Roman"/>
                        </a:rPr>
                        <a:t>+1</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rowSpan="13">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a:noFill/>
                    </a:lnT>
                    <a:lnB>
                      <a:noFill/>
                    </a:lnB>
                  </a:tcPr>
                </a:tc>
                <a:tc>
                  <a:txBody>
                    <a:bodyPr/>
                    <a:lstStyle/>
                    <a:p>
                      <a:pPr algn="l" rtl="0" eaLnBrk="0">
                        <a:lnSpc>
                          <a:spcPct val="100000"/>
                        </a:lnSpc>
                        <a:tabLst/>
                      </a:pPr>
                      <a:endParaRPr sz="500" dirty="0">
                        <a:latin typeface="Arial"/>
                        <a:ea typeface="Arial"/>
                        <a:cs typeface="Arial"/>
                      </a:endParaRPr>
                    </a:p>
                    <a:p>
                      <a:pPr marL="324485" algn="l" rtl="0" eaLnBrk="0">
                        <a:lnSpc>
                          <a:spcPct val="84000"/>
                        </a:lnSpc>
                        <a:spcBef>
                          <a:spcPts val="4"/>
                        </a:spcBef>
                        <a:tabLst/>
                      </a:pPr>
                      <a:r>
                        <a:rPr sz="1200" kern="0" spc="-10" dirty="0">
                          <a:solidFill>
                            <a:srgbClr val="000000">
                              <a:alpha val="100000"/>
                            </a:srgbClr>
                          </a:solidFill>
                          <a:latin typeface="KaiTi"/>
                          <a:ea typeface="KaiTi"/>
                          <a:cs typeface="KaiTi"/>
                        </a:rPr>
                        <a:t>氯</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330200" algn="l" rtl="0" eaLnBrk="0">
                        <a:lnSpc>
                          <a:spcPct val="71000"/>
                        </a:lnSpc>
                        <a:spcBef>
                          <a:spcPts val="3"/>
                        </a:spcBef>
                        <a:tabLst/>
                      </a:pPr>
                      <a:r>
                        <a:rPr sz="1200" kern="0" spc="-30" dirty="0">
                          <a:solidFill>
                            <a:srgbClr val="000000">
                              <a:alpha val="100000"/>
                            </a:srgbClr>
                          </a:solidFill>
                          <a:latin typeface="Times New Roman"/>
                          <a:ea typeface="Times New Roman"/>
                          <a:cs typeface="Times New Roman"/>
                        </a:rPr>
                        <a:t>Cl</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8000"/>
                        </a:lnSpc>
                        <a:tabLst/>
                      </a:pPr>
                      <a:endParaRPr sz="600" dirty="0">
                        <a:latin typeface="Arial"/>
                        <a:ea typeface="Arial"/>
                        <a:cs typeface="Arial"/>
                      </a:endParaRPr>
                    </a:p>
                    <a:p>
                      <a:pPr marL="200025" algn="l" rtl="0" eaLnBrk="0">
                        <a:lnSpc>
                          <a:spcPct val="76000"/>
                        </a:lnSpc>
                        <a:spcBef>
                          <a:spcPts val="6"/>
                        </a:spcBef>
                        <a:tabLst/>
                      </a:pPr>
                      <a:r>
                        <a:rPr sz="1200" kern="0" spc="-10" dirty="0">
                          <a:solidFill>
                            <a:srgbClr val="000000">
                              <a:alpha val="100000"/>
                            </a:srgbClr>
                          </a:solidFill>
                          <a:latin typeface="Times New Roman"/>
                          <a:ea typeface="Times New Roman"/>
                          <a:cs typeface="Times New Roman"/>
                        </a:rPr>
                        <a:t>-1,+1,+5,+7</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02895">
                <a:tc>
                  <a:txBody>
                    <a:bodyPr/>
                    <a:lstStyle/>
                    <a:p>
                      <a:pPr algn="l" rtl="0" eaLnBrk="0">
                        <a:lnSpc>
                          <a:spcPct val="101000"/>
                        </a:lnSpc>
                        <a:tabLst/>
                      </a:pPr>
                      <a:endParaRPr sz="500" dirty="0">
                        <a:latin typeface="Arial"/>
                        <a:ea typeface="Arial"/>
                        <a:cs typeface="Arial"/>
                      </a:endParaRPr>
                    </a:p>
                    <a:p>
                      <a:pPr marL="314325" algn="l" rtl="0" eaLnBrk="0">
                        <a:lnSpc>
                          <a:spcPct val="83000"/>
                        </a:lnSpc>
                        <a:spcBef>
                          <a:spcPts val="2"/>
                        </a:spcBef>
                        <a:tabLst/>
                      </a:pPr>
                      <a:r>
                        <a:rPr sz="1200" kern="0" spc="-10" dirty="0">
                          <a:solidFill>
                            <a:srgbClr val="000000">
                              <a:alpha val="100000"/>
                            </a:srgbClr>
                          </a:solidFill>
                          <a:latin typeface="KaiTi"/>
                          <a:ea typeface="KaiTi"/>
                          <a:cs typeface="KaiTi"/>
                        </a:rPr>
                        <a:t>钠</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4000"/>
                        </a:lnSpc>
                        <a:tabLst/>
                      </a:pPr>
                      <a:endParaRPr sz="600" dirty="0">
                        <a:latin typeface="Arial"/>
                        <a:ea typeface="Arial"/>
                        <a:cs typeface="Arial"/>
                      </a:endParaRPr>
                    </a:p>
                    <a:p>
                      <a:pPr marL="304800" algn="l" rtl="0" eaLnBrk="0">
                        <a:lnSpc>
                          <a:spcPct val="68000"/>
                        </a:lnSpc>
                        <a:spcBef>
                          <a:spcPts val="6"/>
                        </a:spcBef>
                        <a:tabLst/>
                      </a:pPr>
                      <a:r>
                        <a:rPr sz="1200" kern="0" spc="-10" dirty="0">
                          <a:solidFill>
                            <a:srgbClr val="000000">
                              <a:alpha val="100000"/>
                            </a:srgbClr>
                          </a:solidFill>
                          <a:latin typeface="Times New Roman"/>
                          <a:ea typeface="Times New Roman"/>
                          <a:cs typeface="Times New Roman"/>
                        </a:rPr>
                        <a:t>Na</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371475" algn="l" rtl="0" eaLnBrk="0">
                        <a:lnSpc>
                          <a:spcPct val="76000"/>
                        </a:lnSpc>
                        <a:spcBef>
                          <a:spcPts val="2"/>
                        </a:spcBef>
                        <a:tabLst/>
                      </a:pPr>
                      <a:r>
                        <a:rPr sz="1200" kern="0" spc="-20" dirty="0">
                          <a:solidFill>
                            <a:srgbClr val="000000">
                              <a:alpha val="100000"/>
                            </a:srgbClr>
                          </a:solidFill>
                          <a:latin typeface="Times New Roman"/>
                          <a:ea typeface="Times New Roman"/>
                          <a:cs typeface="Times New Roman"/>
                        </a:rPr>
                        <a:t>+1</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a:noFill/>
                    </a:lnT>
                    <a:lnB>
                      <a:noFill/>
                    </a:lnB>
                  </a:tcPr>
                </a:tc>
                <a:tc>
                  <a:txBody>
                    <a:bodyPr/>
                    <a:lstStyle/>
                    <a:p>
                      <a:pPr algn="l" rtl="0" eaLnBrk="0">
                        <a:lnSpc>
                          <a:spcPct val="101000"/>
                        </a:lnSpc>
                        <a:tabLst/>
                      </a:pPr>
                      <a:endParaRPr sz="500" dirty="0">
                        <a:latin typeface="Arial"/>
                        <a:ea typeface="Arial"/>
                        <a:cs typeface="Arial"/>
                      </a:endParaRPr>
                    </a:p>
                    <a:p>
                      <a:pPr marL="327025" algn="l" rtl="0" eaLnBrk="0">
                        <a:lnSpc>
                          <a:spcPct val="85000"/>
                        </a:lnSpc>
                        <a:spcBef>
                          <a:spcPts val="1"/>
                        </a:spcBef>
                        <a:tabLst/>
                      </a:pPr>
                      <a:r>
                        <a:rPr sz="1200" kern="0" spc="-10" dirty="0">
                          <a:solidFill>
                            <a:srgbClr val="000000">
                              <a:alpha val="100000"/>
                            </a:srgbClr>
                          </a:solidFill>
                          <a:latin typeface="KaiTi"/>
                          <a:ea typeface="KaiTi"/>
                          <a:cs typeface="KaiTi"/>
                        </a:rPr>
                        <a:t>溴</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4000"/>
                        </a:lnSpc>
                        <a:tabLst/>
                      </a:pPr>
                      <a:endParaRPr sz="600" dirty="0">
                        <a:latin typeface="Arial"/>
                        <a:ea typeface="Arial"/>
                        <a:cs typeface="Arial"/>
                      </a:endParaRPr>
                    </a:p>
                    <a:p>
                      <a:pPr marL="323215" algn="l" rtl="0" eaLnBrk="0">
                        <a:lnSpc>
                          <a:spcPct val="68000"/>
                        </a:lnSpc>
                        <a:spcBef>
                          <a:spcPts val="6"/>
                        </a:spcBef>
                        <a:tabLst/>
                      </a:pPr>
                      <a:r>
                        <a:rPr sz="1200" kern="0" spc="-10" dirty="0">
                          <a:solidFill>
                            <a:srgbClr val="000000">
                              <a:alpha val="100000"/>
                            </a:srgbClr>
                          </a:solidFill>
                          <a:latin typeface="Times New Roman"/>
                          <a:ea typeface="Times New Roman"/>
                          <a:cs typeface="Times New Roman"/>
                        </a:rPr>
                        <a:t>Br</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499744" algn="l" rtl="0" eaLnBrk="0">
                        <a:lnSpc>
                          <a:spcPct val="76000"/>
                        </a:lnSpc>
                        <a:spcBef>
                          <a:spcPts val="2"/>
                        </a:spcBef>
                        <a:tabLst/>
                      </a:pPr>
                      <a:r>
                        <a:rPr sz="1200" kern="0" spc="-30" dirty="0">
                          <a:solidFill>
                            <a:srgbClr val="000000">
                              <a:alpha val="100000"/>
                            </a:srgbClr>
                          </a:solidFill>
                          <a:latin typeface="Times New Roman"/>
                          <a:ea typeface="Times New Roman"/>
                          <a:cs typeface="Times New Roman"/>
                        </a:rPr>
                        <a:t>-1</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03530">
                <a:tc>
                  <a:txBody>
                    <a:bodyPr/>
                    <a:lstStyle/>
                    <a:p>
                      <a:pPr algn="l" rtl="0" eaLnBrk="0">
                        <a:lnSpc>
                          <a:spcPct val="101000"/>
                        </a:lnSpc>
                        <a:tabLst/>
                      </a:pPr>
                      <a:endParaRPr sz="500" dirty="0">
                        <a:latin typeface="Arial"/>
                        <a:ea typeface="Arial"/>
                        <a:cs typeface="Arial"/>
                      </a:endParaRPr>
                    </a:p>
                    <a:p>
                      <a:pPr marL="318770" algn="l" rtl="0" eaLnBrk="0">
                        <a:lnSpc>
                          <a:spcPct val="83000"/>
                        </a:lnSpc>
                        <a:spcBef>
                          <a:spcPts val="5"/>
                        </a:spcBef>
                        <a:tabLst/>
                      </a:pPr>
                      <a:r>
                        <a:rPr sz="1200" kern="0" spc="-10" dirty="0">
                          <a:solidFill>
                            <a:srgbClr val="000000">
                              <a:alpha val="100000"/>
                            </a:srgbClr>
                          </a:solidFill>
                          <a:latin typeface="KaiTi"/>
                          <a:ea typeface="KaiTi"/>
                          <a:cs typeface="KaiTi"/>
                        </a:rPr>
                        <a:t>银</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304800" algn="l" rtl="0" eaLnBrk="0">
                        <a:lnSpc>
                          <a:spcPct val="78000"/>
                        </a:lnSpc>
                        <a:spcBef>
                          <a:spcPts val="4"/>
                        </a:spcBef>
                        <a:tabLst/>
                      </a:pPr>
                      <a:r>
                        <a:rPr sz="1200" kern="0" spc="-10" dirty="0">
                          <a:solidFill>
                            <a:srgbClr val="000000">
                              <a:alpha val="100000"/>
                            </a:srgbClr>
                          </a:solidFill>
                          <a:latin typeface="Times New Roman"/>
                          <a:ea typeface="Times New Roman"/>
                          <a:cs typeface="Times New Roman"/>
                        </a:rPr>
                        <a:t>Ag</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371475" algn="l" rtl="0" eaLnBrk="0">
                        <a:lnSpc>
                          <a:spcPct val="76000"/>
                        </a:lnSpc>
                        <a:spcBef>
                          <a:spcPts val="5"/>
                        </a:spcBef>
                        <a:tabLst/>
                      </a:pPr>
                      <a:r>
                        <a:rPr sz="1200" kern="0" spc="-20" dirty="0">
                          <a:solidFill>
                            <a:srgbClr val="000000">
                              <a:alpha val="100000"/>
                            </a:srgbClr>
                          </a:solidFill>
                          <a:latin typeface="Times New Roman"/>
                          <a:ea typeface="Times New Roman"/>
                          <a:cs typeface="Times New Roman"/>
                        </a:rPr>
                        <a:t>+1</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a:noFill/>
                    </a:lnT>
                    <a:lnB>
                      <a:noFill/>
                    </a:lnB>
                  </a:tcPr>
                </a:tc>
                <a:tc>
                  <a:txBody>
                    <a:bodyPr/>
                    <a:lstStyle/>
                    <a:p>
                      <a:pPr algn="l" rtl="0" eaLnBrk="0">
                        <a:lnSpc>
                          <a:spcPct val="100000"/>
                        </a:lnSpc>
                        <a:tabLst/>
                      </a:pPr>
                      <a:endParaRPr sz="500" dirty="0">
                        <a:latin typeface="Arial"/>
                        <a:ea typeface="Arial"/>
                        <a:cs typeface="Arial"/>
                      </a:endParaRPr>
                    </a:p>
                    <a:p>
                      <a:pPr marL="320040" algn="l" rtl="0" eaLnBrk="0">
                        <a:lnSpc>
                          <a:spcPct val="85000"/>
                        </a:lnSpc>
                        <a:spcBef>
                          <a:spcPts val="1"/>
                        </a:spcBef>
                        <a:tabLst/>
                      </a:pPr>
                      <a:r>
                        <a:rPr sz="1200" kern="0" spc="-10" dirty="0">
                          <a:solidFill>
                            <a:srgbClr val="000000">
                              <a:alpha val="100000"/>
                            </a:srgbClr>
                          </a:solidFill>
                          <a:latin typeface="KaiTi"/>
                          <a:ea typeface="KaiTi"/>
                          <a:cs typeface="KaiTi"/>
                        </a:rPr>
                        <a:t>氧</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3000"/>
                        </a:lnSpc>
                        <a:tabLst/>
                      </a:pPr>
                      <a:endParaRPr sz="600" dirty="0">
                        <a:latin typeface="Arial"/>
                        <a:ea typeface="Arial"/>
                        <a:cs typeface="Arial"/>
                      </a:endParaRPr>
                    </a:p>
                    <a:p>
                      <a:pPr marL="346710" algn="l" rtl="0" eaLnBrk="0">
                        <a:lnSpc>
                          <a:spcPct val="69000"/>
                        </a:lnSpc>
                        <a:spcBef>
                          <a:spcPts val="1"/>
                        </a:spcBef>
                        <a:tabLst/>
                      </a:pPr>
                      <a:r>
                        <a:rPr sz="1200" kern="0" spc="-10" dirty="0">
                          <a:solidFill>
                            <a:srgbClr val="000000">
                              <a:alpha val="100000"/>
                            </a:srgbClr>
                          </a:solidFill>
                          <a:latin typeface="Times New Roman"/>
                          <a:ea typeface="Times New Roman"/>
                          <a:cs typeface="Times New Roman"/>
                        </a:rPr>
                        <a:t>O</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499744" algn="l" rtl="0" eaLnBrk="0">
                        <a:lnSpc>
                          <a:spcPct val="76000"/>
                        </a:lnSpc>
                        <a:spcBef>
                          <a:spcPts val="5"/>
                        </a:spcBef>
                        <a:tabLst/>
                      </a:pPr>
                      <a:r>
                        <a:rPr sz="1200" kern="0" spc="-30" dirty="0">
                          <a:solidFill>
                            <a:srgbClr val="000000">
                              <a:alpha val="100000"/>
                            </a:srgbClr>
                          </a:solidFill>
                          <a:latin typeface="Times New Roman"/>
                          <a:ea typeface="Times New Roman"/>
                          <a:cs typeface="Times New Roman"/>
                        </a:rPr>
                        <a:t>-2</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04800">
                <a:tc>
                  <a:txBody>
                    <a:bodyPr/>
                    <a:lstStyle/>
                    <a:p>
                      <a:pPr algn="l" rtl="0" eaLnBrk="0">
                        <a:lnSpc>
                          <a:spcPct val="103000"/>
                        </a:lnSpc>
                        <a:tabLst/>
                      </a:pPr>
                      <a:endParaRPr sz="500" dirty="0">
                        <a:latin typeface="Arial"/>
                        <a:ea typeface="Arial"/>
                        <a:cs typeface="Arial"/>
                      </a:endParaRPr>
                    </a:p>
                    <a:p>
                      <a:pPr marL="317500" algn="l" rtl="0" eaLnBrk="0">
                        <a:lnSpc>
                          <a:spcPct val="86000"/>
                        </a:lnSpc>
                        <a:spcBef>
                          <a:spcPts val="2"/>
                        </a:spcBef>
                        <a:tabLst/>
                      </a:pPr>
                      <a:r>
                        <a:rPr sz="1200" kern="0" spc="-10" dirty="0">
                          <a:solidFill>
                            <a:srgbClr val="000000">
                              <a:alpha val="100000"/>
                            </a:srgbClr>
                          </a:solidFill>
                          <a:latin typeface="KaiTi"/>
                          <a:ea typeface="KaiTi"/>
                          <a:cs typeface="KaiTi"/>
                        </a:rPr>
                        <a:t>钙</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4000"/>
                        </a:lnSpc>
                        <a:tabLst/>
                      </a:pPr>
                      <a:endParaRPr sz="600" dirty="0">
                        <a:latin typeface="Arial"/>
                        <a:ea typeface="Arial"/>
                        <a:cs typeface="Arial"/>
                      </a:endParaRPr>
                    </a:p>
                    <a:p>
                      <a:pPr marL="316230" algn="l" rtl="0" eaLnBrk="0">
                        <a:lnSpc>
                          <a:spcPct val="69000"/>
                        </a:lnSpc>
                        <a:spcBef>
                          <a:spcPts val="4"/>
                        </a:spcBef>
                        <a:tabLst/>
                      </a:pPr>
                      <a:r>
                        <a:rPr sz="1200" kern="0" spc="-20" dirty="0">
                          <a:solidFill>
                            <a:srgbClr val="000000">
                              <a:alpha val="100000"/>
                            </a:srgbClr>
                          </a:solidFill>
                          <a:latin typeface="Times New Roman"/>
                          <a:ea typeface="Times New Roman"/>
                          <a:cs typeface="Times New Roman"/>
                        </a:rPr>
                        <a:t>Ca</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1000"/>
                        </a:lnSpc>
                        <a:tabLst/>
                      </a:pPr>
                      <a:endParaRPr sz="600" dirty="0">
                        <a:latin typeface="Arial"/>
                        <a:ea typeface="Arial"/>
                        <a:cs typeface="Arial"/>
                      </a:endParaRPr>
                    </a:p>
                    <a:p>
                      <a:pPr marL="371475" algn="l" rtl="0" eaLnBrk="0">
                        <a:lnSpc>
                          <a:spcPct val="76000"/>
                        </a:lnSpc>
                        <a:spcBef>
                          <a:spcPts val="1"/>
                        </a:spcBef>
                        <a:tabLst/>
                      </a:pPr>
                      <a:r>
                        <a:rPr sz="1200" kern="0" spc="-20" dirty="0">
                          <a:solidFill>
                            <a:srgbClr val="000000">
                              <a:alpha val="100000"/>
                            </a:srgbClr>
                          </a:solidFill>
                          <a:latin typeface="Times New Roman"/>
                          <a:ea typeface="Times New Roman"/>
                          <a:cs typeface="Times New Roman"/>
                        </a:rPr>
                        <a:t>+2</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a:noFill/>
                    </a:lnT>
                    <a:lnB>
                      <a:noFill/>
                    </a:lnB>
                  </a:tcPr>
                </a:tc>
                <a:tc>
                  <a:txBody>
                    <a:bodyPr/>
                    <a:lstStyle/>
                    <a:p>
                      <a:pPr algn="l" rtl="0" eaLnBrk="0">
                        <a:lnSpc>
                          <a:spcPct val="103000"/>
                        </a:lnSpc>
                        <a:tabLst/>
                      </a:pPr>
                      <a:endParaRPr sz="500" dirty="0">
                        <a:latin typeface="Arial"/>
                        <a:ea typeface="Arial"/>
                        <a:cs typeface="Arial"/>
                      </a:endParaRPr>
                    </a:p>
                    <a:p>
                      <a:pPr marL="310515" algn="l" rtl="0" eaLnBrk="0">
                        <a:lnSpc>
                          <a:spcPct val="83000"/>
                        </a:lnSpc>
                        <a:spcBef>
                          <a:spcPts val="3"/>
                        </a:spcBef>
                        <a:tabLst/>
                      </a:pPr>
                      <a:r>
                        <a:rPr sz="1200" kern="0" spc="-10" dirty="0">
                          <a:solidFill>
                            <a:srgbClr val="000000">
                              <a:alpha val="100000"/>
                            </a:srgbClr>
                          </a:solidFill>
                          <a:latin typeface="KaiTi"/>
                          <a:ea typeface="KaiTi"/>
                          <a:cs typeface="KaiTi"/>
                        </a:rPr>
                        <a:t>硫</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4000"/>
                        </a:lnSpc>
                        <a:tabLst/>
                      </a:pPr>
                      <a:endParaRPr sz="600" dirty="0">
                        <a:latin typeface="Arial"/>
                        <a:ea typeface="Arial"/>
                        <a:cs typeface="Arial"/>
                      </a:endParaRPr>
                    </a:p>
                    <a:p>
                      <a:pPr marL="363220" algn="l" rtl="0" eaLnBrk="0">
                        <a:lnSpc>
                          <a:spcPct val="69000"/>
                        </a:lnSpc>
                        <a:spcBef>
                          <a:spcPts val="4"/>
                        </a:spcBef>
                        <a:tabLst/>
                      </a:pPr>
                      <a:r>
                        <a:rPr sz="1200" kern="0" spc="-10" dirty="0">
                          <a:solidFill>
                            <a:srgbClr val="000000">
                              <a:alpha val="100000"/>
                            </a:srgbClr>
                          </a:solidFill>
                          <a:latin typeface="Times New Roman"/>
                          <a:ea typeface="Times New Roman"/>
                          <a:cs typeface="Times New Roman"/>
                        </a:rPr>
                        <a:t>S</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1000"/>
                        </a:lnSpc>
                        <a:tabLst/>
                      </a:pPr>
                      <a:endParaRPr sz="600" dirty="0">
                        <a:latin typeface="Arial"/>
                        <a:ea typeface="Arial"/>
                        <a:cs typeface="Arial"/>
                      </a:endParaRPr>
                    </a:p>
                    <a:p>
                      <a:pPr marL="300355" algn="l" rtl="0" eaLnBrk="0">
                        <a:lnSpc>
                          <a:spcPct val="76000"/>
                        </a:lnSpc>
                        <a:spcBef>
                          <a:spcPts val="1"/>
                        </a:spcBef>
                        <a:tabLst/>
                      </a:pPr>
                      <a:r>
                        <a:rPr sz="1200" kern="0" spc="-10" dirty="0">
                          <a:solidFill>
                            <a:srgbClr val="000000">
                              <a:alpha val="100000"/>
                            </a:srgbClr>
                          </a:solidFill>
                          <a:latin typeface="Times New Roman"/>
                          <a:ea typeface="Times New Roman"/>
                          <a:cs typeface="Times New Roman"/>
                        </a:rPr>
                        <a:t>-2,+4,+6</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03530">
                <a:tc>
                  <a:txBody>
                    <a:bodyPr/>
                    <a:lstStyle/>
                    <a:p>
                      <a:pPr algn="l" rtl="0" eaLnBrk="0">
                        <a:lnSpc>
                          <a:spcPct val="101000"/>
                        </a:lnSpc>
                        <a:tabLst/>
                      </a:pPr>
                      <a:endParaRPr sz="500" dirty="0">
                        <a:latin typeface="Arial"/>
                        <a:ea typeface="Arial"/>
                        <a:cs typeface="Arial"/>
                      </a:endParaRPr>
                    </a:p>
                    <a:p>
                      <a:pPr marL="313055" algn="l" rtl="0" eaLnBrk="0">
                        <a:lnSpc>
                          <a:spcPct val="84000"/>
                        </a:lnSpc>
                        <a:spcBef>
                          <a:spcPts val="2"/>
                        </a:spcBef>
                        <a:tabLst/>
                      </a:pPr>
                      <a:r>
                        <a:rPr sz="1200" kern="0" spc="-10" dirty="0">
                          <a:solidFill>
                            <a:srgbClr val="000000">
                              <a:alpha val="100000"/>
                            </a:srgbClr>
                          </a:solidFill>
                          <a:latin typeface="KaiTi"/>
                          <a:ea typeface="KaiTi"/>
                          <a:cs typeface="KaiTi"/>
                        </a:rPr>
                        <a:t>镁</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292100" algn="l" rtl="0" eaLnBrk="0">
                        <a:lnSpc>
                          <a:spcPct val="78000"/>
                        </a:lnSpc>
                        <a:spcBef>
                          <a:spcPts val="2"/>
                        </a:spcBef>
                        <a:tabLst/>
                      </a:pPr>
                      <a:r>
                        <a:rPr sz="1200" kern="0" spc="-20" dirty="0">
                          <a:solidFill>
                            <a:srgbClr val="000000">
                              <a:alpha val="100000"/>
                            </a:srgbClr>
                          </a:solidFill>
                          <a:latin typeface="Times New Roman"/>
                          <a:ea typeface="Times New Roman"/>
                          <a:cs typeface="Times New Roman"/>
                        </a:rPr>
                        <a:t>Mg</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371475" algn="l" rtl="0" eaLnBrk="0">
                        <a:lnSpc>
                          <a:spcPct val="76000"/>
                        </a:lnSpc>
                        <a:spcBef>
                          <a:spcPts val="3"/>
                        </a:spcBef>
                        <a:tabLst/>
                      </a:pPr>
                      <a:r>
                        <a:rPr sz="1200" kern="0" spc="-20" dirty="0">
                          <a:solidFill>
                            <a:srgbClr val="000000">
                              <a:alpha val="100000"/>
                            </a:srgbClr>
                          </a:solidFill>
                          <a:latin typeface="Times New Roman"/>
                          <a:ea typeface="Times New Roman"/>
                          <a:cs typeface="Times New Roman"/>
                        </a:rPr>
                        <a:t>+2</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a:noFill/>
                    </a:lnT>
                    <a:lnB>
                      <a:noFill/>
                    </a:lnB>
                  </a:tcPr>
                </a:tc>
                <a:tc>
                  <a:txBody>
                    <a:bodyPr/>
                    <a:lstStyle/>
                    <a:p>
                      <a:pPr algn="l" rtl="0" eaLnBrk="0">
                        <a:lnSpc>
                          <a:spcPct val="101000"/>
                        </a:lnSpc>
                        <a:tabLst/>
                      </a:pPr>
                      <a:endParaRPr sz="500" dirty="0">
                        <a:latin typeface="Arial"/>
                        <a:ea typeface="Arial"/>
                        <a:cs typeface="Arial"/>
                      </a:endParaRPr>
                    </a:p>
                    <a:p>
                      <a:pPr marL="309245" algn="l" rtl="0" eaLnBrk="0">
                        <a:lnSpc>
                          <a:spcPct val="83000"/>
                        </a:lnSpc>
                        <a:spcBef>
                          <a:spcPts val="3"/>
                        </a:spcBef>
                        <a:tabLst/>
                      </a:pPr>
                      <a:r>
                        <a:rPr sz="1200" kern="0" spc="-10" dirty="0">
                          <a:solidFill>
                            <a:srgbClr val="000000">
                              <a:alpha val="100000"/>
                            </a:srgbClr>
                          </a:solidFill>
                          <a:latin typeface="KaiTi"/>
                          <a:ea typeface="KaiTi"/>
                          <a:cs typeface="KaiTi"/>
                        </a:rPr>
                        <a:t>碳</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2000"/>
                        </a:lnSpc>
                        <a:tabLst/>
                      </a:pPr>
                      <a:endParaRPr sz="600" dirty="0">
                        <a:latin typeface="Arial"/>
                        <a:ea typeface="Arial"/>
                        <a:cs typeface="Arial"/>
                      </a:endParaRPr>
                    </a:p>
                    <a:p>
                      <a:pPr marL="349885" algn="l" rtl="0" eaLnBrk="0">
                        <a:lnSpc>
                          <a:spcPct val="69000"/>
                        </a:lnSpc>
                        <a:spcBef>
                          <a:spcPts val="6"/>
                        </a:spcBef>
                        <a:tabLst/>
                      </a:pPr>
                      <a:r>
                        <a:rPr sz="1200" kern="0" spc="-10" dirty="0">
                          <a:solidFill>
                            <a:srgbClr val="000000">
                              <a:alpha val="100000"/>
                            </a:srgbClr>
                          </a:solidFill>
                          <a:latin typeface="Times New Roman"/>
                          <a:ea typeface="Times New Roman"/>
                          <a:cs typeface="Times New Roman"/>
                        </a:rPr>
                        <a:t>C</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379095" algn="l" rtl="0" eaLnBrk="0">
                        <a:lnSpc>
                          <a:spcPct val="76000"/>
                        </a:lnSpc>
                        <a:spcBef>
                          <a:spcPts val="3"/>
                        </a:spcBef>
                        <a:tabLst/>
                      </a:pPr>
                      <a:r>
                        <a:rPr sz="1200" kern="0" spc="-10" dirty="0">
                          <a:solidFill>
                            <a:srgbClr val="000000">
                              <a:alpha val="100000"/>
                            </a:srgbClr>
                          </a:solidFill>
                          <a:latin typeface="Times New Roman"/>
                          <a:ea typeface="Times New Roman"/>
                          <a:cs typeface="Times New Roman"/>
                        </a:rPr>
                        <a:t>+2,+4</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02895">
                <a:tc>
                  <a:txBody>
                    <a:bodyPr/>
                    <a:lstStyle/>
                    <a:p>
                      <a:pPr algn="l" rtl="0" eaLnBrk="0">
                        <a:lnSpc>
                          <a:spcPct val="101000"/>
                        </a:lnSpc>
                        <a:tabLst/>
                      </a:pPr>
                      <a:endParaRPr sz="500" dirty="0">
                        <a:latin typeface="Arial"/>
                        <a:ea typeface="Arial"/>
                        <a:cs typeface="Arial"/>
                      </a:endParaRPr>
                    </a:p>
                    <a:p>
                      <a:pPr marL="320675" algn="l" rtl="0" eaLnBrk="0">
                        <a:lnSpc>
                          <a:spcPct val="83000"/>
                        </a:lnSpc>
                        <a:spcBef>
                          <a:spcPts val="1"/>
                        </a:spcBef>
                        <a:tabLst/>
                      </a:pPr>
                      <a:r>
                        <a:rPr sz="1200" kern="0" spc="-10" dirty="0">
                          <a:solidFill>
                            <a:srgbClr val="000000">
                              <a:alpha val="100000"/>
                            </a:srgbClr>
                          </a:solidFill>
                          <a:latin typeface="KaiTi"/>
                          <a:ea typeface="KaiTi"/>
                          <a:cs typeface="KaiTi"/>
                        </a:rPr>
                        <a:t>钡</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4000"/>
                        </a:lnSpc>
                        <a:tabLst/>
                      </a:pPr>
                      <a:endParaRPr sz="600" dirty="0">
                        <a:latin typeface="Arial"/>
                        <a:ea typeface="Arial"/>
                        <a:cs typeface="Arial"/>
                      </a:endParaRPr>
                    </a:p>
                    <a:p>
                      <a:pPr marL="313690" algn="l" rtl="0" eaLnBrk="0">
                        <a:lnSpc>
                          <a:spcPct val="68000"/>
                        </a:lnSpc>
                        <a:spcBef>
                          <a:spcPts val="3"/>
                        </a:spcBef>
                        <a:tabLst/>
                      </a:pPr>
                      <a:r>
                        <a:rPr sz="1200" kern="0" spc="-20" dirty="0">
                          <a:solidFill>
                            <a:srgbClr val="000000">
                              <a:alpha val="100000"/>
                            </a:srgbClr>
                          </a:solidFill>
                          <a:latin typeface="Times New Roman"/>
                          <a:ea typeface="Times New Roman"/>
                          <a:cs typeface="Times New Roman"/>
                        </a:rPr>
                        <a:t>Ba</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371475" algn="l" rtl="0" eaLnBrk="0">
                        <a:lnSpc>
                          <a:spcPct val="76000"/>
                        </a:lnSpc>
                        <a:spcBef>
                          <a:spcPts val="1"/>
                        </a:spcBef>
                        <a:tabLst/>
                      </a:pPr>
                      <a:r>
                        <a:rPr sz="1200" kern="0" spc="-20" dirty="0">
                          <a:solidFill>
                            <a:srgbClr val="000000">
                              <a:alpha val="100000"/>
                            </a:srgbClr>
                          </a:solidFill>
                          <a:latin typeface="Times New Roman"/>
                          <a:ea typeface="Times New Roman"/>
                          <a:cs typeface="Times New Roman"/>
                        </a:rPr>
                        <a:t>+2</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a:noFill/>
                    </a:lnT>
                    <a:lnB>
                      <a:noFill/>
                    </a:lnB>
                  </a:tcPr>
                </a:tc>
                <a:tc>
                  <a:txBody>
                    <a:bodyPr/>
                    <a:lstStyle/>
                    <a:p>
                      <a:pPr algn="l" rtl="0" eaLnBrk="0">
                        <a:lnSpc>
                          <a:spcPct val="101000"/>
                        </a:lnSpc>
                        <a:tabLst/>
                      </a:pPr>
                      <a:endParaRPr sz="500" dirty="0">
                        <a:latin typeface="Arial"/>
                        <a:ea typeface="Arial"/>
                        <a:cs typeface="Arial"/>
                      </a:endParaRPr>
                    </a:p>
                    <a:p>
                      <a:pPr marL="314960" algn="l" rtl="0" eaLnBrk="0">
                        <a:lnSpc>
                          <a:spcPct val="83000"/>
                        </a:lnSpc>
                        <a:spcBef>
                          <a:spcPts val="1"/>
                        </a:spcBef>
                        <a:tabLst/>
                      </a:pPr>
                      <a:r>
                        <a:rPr sz="1200" kern="0" spc="-10" dirty="0">
                          <a:solidFill>
                            <a:srgbClr val="000000">
                              <a:alpha val="100000"/>
                            </a:srgbClr>
                          </a:solidFill>
                          <a:latin typeface="KaiTi"/>
                          <a:ea typeface="KaiTi"/>
                          <a:cs typeface="KaiTi"/>
                        </a:rPr>
                        <a:t>硅</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342265" algn="l" rtl="0" eaLnBrk="0">
                        <a:lnSpc>
                          <a:spcPct val="71000"/>
                        </a:lnSpc>
                        <a:spcBef>
                          <a:spcPts val="5"/>
                        </a:spcBef>
                        <a:tabLst/>
                      </a:pPr>
                      <a:r>
                        <a:rPr sz="1200" kern="0" spc="-30" dirty="0">
                          <a:solidFill>
                            <a:srgbClr val="000000">
                              <a:alpha val="100000"/>
                            </a:srgbClr>
                          </a:solidFill>
                          <a:latin typeface="Times New Roman"/>
                          <a:ea typeface="Times New Roman"/>
                          <a:cs typeface="Times New Roman"/>
                        </a:rPr>
                        <a:t>Si</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480060" algn="l" rtl="0" eaLnBrk="0">
                        <a:lnSpc>
                          <a:spcPct val="76000"/>
                        </a:lnSpc>
                        <a:spcBef>
                          <a:spcPts val="1"/>
                        </a:spcBef>
                        <a:tabLst/>
                      </a:pPr>
                      <a:r>
                        <a:rPr sz="1200" kern="0" spc="-20" dirty="0">
                          <a:solidFill>
                            <a:srgbClr val="000000">
                              <a:alpha val="100000"/>
                            </a:srgbClr>
                          </a:solidFill>
                          <a:latin typeface="Times New Roman"/>
                          <a:ea typeface="Times New Roman"/>
                          <a:cs typeface="Times New Roman"/>
                        </a:rPr>
                        <a:t>+4</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03530">
                <a:tc>
                  <a:txBody>
                    <a:bodyPr/>
                    <a:lstStyle/>
                    <a:p>
                      <a:pPr algn="l" rtl="0" eaLnBrk="0">
                        <a:lnSpc>
                          <a:spcPct val="101000"/>
                        </a:lnSpc>
                        <a:tabLst/>
                      </a:pPr>
                      <a:endParaRPr sz="500" dirty="0">
                        <a:latin typeface="Arial"/>
                        <a:ea typeface="Arial"/>
                        <a:cs typeface="Arial"/>
                      </a:endParaRPr>
                    </a:p>
                    <a:p>
                      <a:pPr marL="316230" algn="l" rtl="0" eaLnBrk="0">
                        <a:lnSpc>
                          <a:spcPct val="83000"/>
                        </a:lnSpc>
                        <a:spcBef>
                          <a:spcPts val="4"/>
                        </a:spcBef>
                        <a:tabLst/>
                      </a:pPr>
                      <a:r>
                        <a:rPr sz="1200" kern="0" spc="-10" dirty="0">
                          <a:solidFill>
                            <a:srgbClr val="000000">
                              <a:alpha val="100000"/>
                            </a:srgbClr>
                          </a:solidFill>
                          <a:latin typeface="KaiTi"/>
                          <a:ea typeface="KaiTi"/>
                          <a:cs typeface="KaiTi"/>
                        </a:rPr>
                        <a:t>铜</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12000"/>
                        </a:lnSpc>
                        <a:tabLst/>
                      </a:pPr>
                      <a:endParaRPr sz="600" dirty="0">
                        <a:latin typeface="Arial"/>
                        <a:ea typeface="Arial"/>
                        <a:cs typeface="Arial"/>
                      </a:endParaRPr>
                    </a:p>
                    <a:p>
                      <a:pPr marL="311785" algn="l" rtl="0" eaLnBrk="0">
                        <a:lnSpc>
                          <a:spcPct val="69000"/>
                        </a:lnSpc>
                        <a:spcBef>
                          <a:spcPts val="7"/>
                        </a:spcBef>
                        <a:tabLst/>
                      </a:pPr>
                      <a:r>
                        <a:rPr sz="1200" kern="0" spc="-20" dirty="0">
                          <a:solidFill>
                            <a:srgbClr val="000000">
                              <a:alpha val="100000"/>
                            </a:srgbClr>
                          </a:solidFill>
                          <a:latin typeface="Times New Roman"/>
                          <a:ea typeface="Times New Roman"/>
                          <a:cs typeface="Times New Roman"/>
                        </a:rPr>
                        <a:t>Cu</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271145" algn="l" rtl="0" eaLnBrk="0">
                        <a:lnSpc>
                          <a:spcPct val="76000"/>
                        </a:lnSpc>
                        <a:spcBef>
                          <a:spcPts val="4"/>
                        </a:spcBef>
                        <a:tabLst/>
                      </a:pPr>
                      <a:r>
                        <a:rPr sz="1200" kern="0" spc="-10" dirty="0">
                          <a:solidFill>
                            <a:srgbClr val="000000">
                              <a:alpha val="100000"/>
                            </a:srgbClr>
                          </a:solidFill>
                          <a:latin typeface="Times New Roman"/>
                          <a:ea typeface="Times New Roman"/>
                          <a:cs typeface="Times New Roman"/>
                        </a:rPr>
                        <a:t>+1,+2</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a:noFill/>
                    </a:lnT>
                    <a:lnB>
                      <a:noFill/>
                    </a:lnB>
                  </a:tcPr>
                </a:tc>
                <a:tc>
                  <a:txBody>
                    <a:bodyPr/>
                    <a:lstStyle/>
                    <a:p>
                      <a:pPr algn="l" rtl="0" eaLnBrk="0">
                        <a:lnSpc>
                          <a:spcPct val="100000"/>
                        </a:lnSpc>
                        <a:tabLst/>
                      </a:pPr>
                      <a:endParaRPr sz="500" dirty="0">
                        <a:latin typeface="Arial"/>
                        <a:ea typeface="Arial"/>
                        <a:cs typeface="Arial"/>
                      </a:endParaRPr>
                    </a:p>
                    <a:p>
                      <a:pPr marL="323850" algn="l" rtl="0" eaLnBrk="0">
                        <a:lnSpc>
                          <a:spcPct val="85000"/>
                        </a:lnSpc>
                        <a:spcBef>
                          <a:spcPts val="4"/>
                        </a:spcBef>
                        <a:tabLst/>
                      </a:pPr>
                      <a:r>
                        <a:rPr sz="1200" kern="0" spc="-10" dirty="0">
                          <a:solidFill>
                            <a:srgbClr val="000000">
                              <a:alpha val="100000"/>
                            </a:srgbClr>
                          </a:solidFill>
                          <a:latin typeface="KaiTi"/>
                          <a:ea typeface="KaiTi"/>
                          <a:cs typeface="KaiTi"/>
                        </a:rPr>
                        <a:t>氮</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15000"/>
                        </a:lnSpc>
                        <a:tabLst/>
                      </a:pPr>
                      <a:endParaRPr sz="600" dirty="0">
                        <a:latin typeface="Arial"/>
                        <a:ea typeface="Arial"/>
                        <a:cs typeface="Arial"/>
                      </a:endParaRPr>
                    </a:p>
                    <a:p>
                      <a:pPr marL="339725" algn="l" rtl="0" eaLnBrk="0">
                        <a:lnSpc>
                          <a:spcPct val="68000"/>
                        </a:lnSpc>
                        <a:spcBef>
                          <a:spcPts val="1"/>
                        </a:spcBef>
                        <a:tabLst/>
                      </a:pPr>
                      <a:r>
                        <a:rPr sz="1200" kern="0" spc="0" dirty="0">
                          <a:solidFill>
                            <a:srgbClr val="000000">
                              <a:alpha val="100000"/>
                            </a:srgbClr>
                          </a:solidFill>
                          <a:latin typeface="Times New Roman"/>
                          <a:ea typeface="Times New Roman"/>
                          <a:cs typeface="Times New Roman"/>
                        </a:rPr>
                        <a:t>N</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99060" algn="l" rtl="0" eaLnBrk="0">
                        <a:lnSpc>
                          <a:spcPct val="76000"/>
                        </a:lnSpc>
                        <a:spcBef>
                          <a:spcPts val="4"/>
                        </a:spcBef>
                        <a:tabLst/>
                      </a:pPr>
                      <a:r>
                        <a:rPr sz="1200" kern="0" spc="-10" dirty="0">
                          <a:solidFill>
                            <a:srgbClr val="000000">
                              <a:alpha val="100000"/>
                            </a:srgbClr>
                          </a:solidFill>
                          <a:latin typeface="Times New Roman"/>
                          <a:ea typeface="Times New Roman"/>
                          <a:cs typeface="Times New Roman"/>
                        </a:rPr>
                        <a:t>-3,+2,+3,+4,+5</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03530">
                <a:tc>
                  <a:txBody>
                    <a:bodyPr/>
                    <a:lstStyle/>
                    <a:p>
                      <a:pPr algn="l" rtl="0" eaLnBrk="0">
                        <a:lnSpc>
                          <a:spcPct val="101000"/>
                        </a:lnSpc>
                        <a:tabLst/>
                      </a:pPr>
                      <a:endParaRPr sz="500" dirty="0">
                        <a:latin typeface="Arial"/>
                        <a:ea typeface="Arial"/>
                        <a:cs typeface="Arial"/>
                      </a:endParaRPr>
                    </a:p>
                    <a:p>
                      <a:pPr marL="314325" algn="l" rtl="0" eaLnBrk="0">
                        <a:lnSpc>
                          <a:spcPct val="83000"/>
                        </a:lnSpc>
                        <a:spcBef>
                          <a:spcPts val="5"/>
                        </a:spcBef>
                        <a:tabLst/>
                      </a:pPr>
                      <a:r>
                        <a:rPr sz="1200" kern="0" spc="-10" dirty="0">
                          <a:solidFill>
                            <a:srgbClr val="000000">
                              <a:alpha val="100000"/>
                            </a:srgbClr>
                          </a:solidFill>
                          <a:latin typeface="KaiTi"/>
                          <a:ea typeface="KaiTi"/>
                          <a:cs typeface="KaiTi"/>
                        </a:rPr>
                        <a:t>铁</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5000"/>
                        </a:lnSpc>
                        <a:tabLst/>
                      </a:pPr>
                      <a:endParaRPr sz="600" dirty="0">
                        <a:latin typeface="Arial"/>
                        <a:ea typeface="Arial"/>
                        <a:cs typeface="Arial"/>
                      </a:endParaRPr>
                    </a:p>
                    <a:p>
                      <a:pPr marL="322580" algn="l" rtl="0" eaLnBrk="0">
                        <a:lnSpc>
                          <a:spcPct val="68000"/>
                        </a:lnSpc>
                        <a:spcBef>
                          <a:spcPts val="5"/>
                        </a:spcBef>
                        <a:tabLst/>
                      </a:pPr>
                      <a:r>
                        <a:rPr sz="1200" kern="0" spc="-20" dirty="0">
                          <a:solidFill>
                            <a:srgbClr val="000000">
                              <a:alpha val="100000"/>
                            </a:srgbClr>
                          </a:solidFill>
                          <a:latin typeface="Times New Roman"/>
                          <a:ea typeface="Times New Roman"/>
                          <a:cs typeface="Times New Roman"/>
                        </a:rPr>
                        <a:t>Fe</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271145" algn="l" rtl="0" eaLnBrk="0">
                        <a:lnSpc>
                          <a:spcPct val="76000"/>
                        </a:lnSpc>
                        <a:spcBef>
                          <a:spcPts val="5"/>
                        </a:spcBef>
                        <a:tabLst/>
                      </a:pPr>
                      <a:r>
                        <a:rPr sz="1200" kern="0" spc="-10" dirty="0">
                          <a:solidFill>
                            <a:srgbClr val="000000">
                              <a:alpha val="100000"/>
                            </a:srgbClr>
                          </a:solidFill>
                          <a:latin typeface="Times New Roman"/>
                          <a:ea typeface="Times New Roman"/>
                          <a:cs typeface="Times New Roman"/>
                        </a:rPr>
                        <a:t>+2,+3</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a:noFill/>
                    </a:lnT>
                    <a:lnB>
                      <a:noFill/>
                    </a:lnB>
                  </a:tcPr>
                </a:tc>
                <a:tc>
                  <a:txBody>
                    <a:bodyPr/>
                    <a:lstStyle/>
                    <a:p>
                      <a:pPr algn="l" rtl="0" eaLnBrk="0">
                        <a:lnSpc>
                          <a:spcPct val="100000"/>
                        </a:lnSpc>
                        <a:tabLst/>
                      </a:pPr>
                      <a:endParaRPr sz="500" dirty="0">
                        <a:latin typeface="Arial"/>
                        <a:ea typeface="Arial"/>
                        <a:cs typeface="Arial"/>
                      </a:endParaRPr>
                    </a:p>
                    <a:p>
                      <a:pPr marL="311785" algn="l" rtl="0" eaLnBrk="0">
                        <a:lnSpc>
                          <a:spcPct val="86000"/>
                        </a:lnSpc>
                        <a:tabLst/>
                      </a:pPr>
                      <a:r>
                        <a:rPr sz="1200" kern="0" spc="-10" dirty="0">
                          <a:solidFill>
                            <a:srgbClr val="000000">
                              <a:alpha val="100000"/>
                            </a:srgbClr>
                          </a:solidFill>
                          <a:latin typeface="KaiTi"/>
                          <a:ea typeface="KaiTi"/>
                          <a:cs typeface="KaiTi"/>
                        </a:rPr>
                        <a:t>磷</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5000"/>
                        </a:lnSpc>
                        <a:tabLst/>
                      </a:pPr>
                      <a:endParaRPr sz="600" dirty="0">
                        <a:latin typeface="Arial"/>
                        <a:ea typeface="Arial"/>
                        <a:cs typeface="Arial"/>
                      </a:endParaRPr>
                    </a:p>
                    <a:p>
                      <a:pPr marL="356235" algn="l" rtl="0" eaLnBrk="0">
                        <a:lnSpc>
                          <a:spcPct val="68000"/>
                        </a:lnSpc>
                        <a:spcBef>
                          <a:spcPts val="2"/>
                        </a:spcBef>
                        <a:tabLst/>
                      </a:pPr>
                      <a:r>
                        <a:rPr sz="1200" kern="0" spc="-10" dirty="0">
                          <a:solidFill>
                            <a:srgbClr val="000000">
                              <a:alpha val="100000"/>
                            </a:srgbClr>
                          </a:solidFill>
                          <a:latin typeface="Times New Roman"/>
                          <a:ea typeface="Times New Roman"/>
                          <a:cs typeface="Times New Roman"/>
                        </a:rPr>
                        <a:t>P</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300355" algn="l" rtl="0" eaLnBrk="0">
                        <a:lnSpc>
                          <a:spcPct val="76000"/>
                        </a:lnSpc>
                        <a:spcBef>
                          <a:spcPts val="5"/>
                        </a:spcBef>
                        <a:tabLst/>
                      </a:pPr>
                      <a:r>
                        <a:rPr sz="1200" kern="0" spc="-10" dirty="0">
                          <a:solidFill>
                            <a:srgbClr val="000000">
                              <a:alpha val="100000"/>
                            </a:srgbClr>
                          </a:solidFill>
                          <a:latin typeface="Times New Roman"/>
                          <a:ea typeface="Times New Roman"/>
                          <a:cs typeface="Times New Roman"/>
                        </a:rPr>
                        <a:t>-3,+3,+5</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03530">
                <a:tc>
                  <a:txBody>
                    <a:bodyPr/>
                    <a:lstStyle/>
                    <a:p>
                      <a:pPr algn="l" rtl="0" eaLnBrk="0">
                        <a:lnSpc>
                          <a:spcPct val="101000"/>
                        </a:lnSpc>
                        <a:tabLst/>
                      </a:pPr>
                      <a:endParaRPr sz="500" dirty="0">
                        <a:latin typeface="Arial"/>
                        <a:ea typeface="Arial"/>
                        <a:cs typeface="Arial"/>
                      </a:endParaRPr>
                    </a:p>
                    <a:p>
                      <a:pPr marL="318770" algn="l" rtl="0" eaLnBrk="0">
                        <a:lnSpc>
                          <a:spcPct val="83000"/>
                        </a:lnSpc>
                        <a:spcBef>
                          <a:spcPts val="3"/>
                        </a:spcBef>
                        <a:tabLst/>
                      </a:pPr>
                      <a:r>
                        <a:rPr sz="1200" kern="0" spc="-10" dirty="0">
                          <a:solidFill>
                            <a:srgbClr val="000000">
                              <a:alpha val="100000"/>
                            </a:srgbClr>
                          </a:solidFill>
                          <a:latin typeface="KaiTi"/>
                          <a:ea typeface="KaiTi"/>
                          <a:cs typeface="KaiTi"/>
                        </a:rPr>
                        <a:t>铝</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321945" algn="l" rtl="0" eaLnBrk="0">
                        <a:lnSpc>
                          <a:spcPct val="71000"/>
                        </a:lnSpc>
                        <a:spcBef>
                          <a:spcPts val="2"/>
                        </a:spcBef>
                        <a:tabLst/>
                      </a:pPr>
                      <a:r>
                        <a:rPr sz="1200" kern="0" spc="-20" dirty="0">
                          <a:solidFill>
                            <a:srgbClr val="000000">
                              <a:alpha val="100000"/>
                            </a:srgbClr>
                          </a:solidFill>
                          <a:latin typeface="Times New Roman"/>
                          <a:ea typeface="Times New Roman"/>
                          <a:cs typeface="Times New Roman"/>
                        </a:rPr>
                        <a:t>Al</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371475" algn="l" rtl="0" eaLnBrk="0">
                        <a:lnSpc>
                          <a:spcPct val="76000"/>
                        </a:lnSpc>
                        <a:spcBef>
                          <a:spcPts val="3"/>
                        </a:spcBef>
                        <a:tabLst/>
                      </a:pPr>
                      <a:r>
                        <a:rPr sz="1200" kern="0" spc="-20" dirty="0">
                          <a:solidFill>
                            <a:srgbClr val="000000">
                              <a:alpha val="100000"/>
                            </a:srgbClr>
                          </a:solidFill>
                          <a:latin typeface="Times New Roman"/>
                          <a:ea typeface="Times New Roman"/>
                          <a:cs typeface="Times New Roman"/>
                        </a:rPr>
                        <a:t>+3</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a:noFill/>
                    </a:lnT>
                    <a:lnB>
                      <a:noFill/>
                    </a:lnB>
                  </a:tcPr>
                </a:tc>
                <a:tc>
                  <a:txBody>
                    <a:bodyPr/>
                    <a:lstStyle/>
                    <a:p>
                      <a:pPr algn="l" rtl="0" eaLnBrk="0">
                        <a:lnSpc>
                          <a:spcPct val="101000"/>
                        </a:lnSpc>
                        <a:tabLst/>
                      </a:pPr>
                      <a:endParaRPr sz="500" dirty="0">
                        <a:latin typeface="Arial"/>
                        <a:ea typeface="Arial"/>
                        <a:cs typeface="Arial"/>
                      </a:endParaRPr>
                    </a:p>
                    <a:p>
                      <a:pPr marL="169545" algn="l" rtl="0" eaLnBrk="0">
                        <a:lnSpc>
                          <a:spcPct val="85000"/>
                        </a:lnSpc>
                        <a:spcBef>
                          <a:spcPts val="2"/>
                        </a:spcBef>
                        <a:tabLst/>
                      </a:pPr>
                      <a:r>
                        <a:rPr sz="1200" kern="0" spc="-30" dirty="0">
                          <a:solidFill>
                            <a:srgbClr val="000000">
                              <a:alpha val="100000"/>
                            </a:srgbClr>
                          </a:solidFill>
                          <a:latin typeface="KaiTi"/>
                          <a:ea typeface="KaiTi"/>
                          <a:cs typeface="KaiTi"/>
                        </a:rPr>
                        <a:t>氢氧根</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2000"/>
                        </a:lnSpc>
                        <a:tabLst/>
                      </a:pPr>
                      <a:endParaRPr sz="600" dirty="0">
                        <a:latin typeface="Arial"/>
                        <a:ea typeface="Arial"/>
                        <a:cs typeface="Arial"/>
                      </a:endParaRPr>
                    </a:p>
                    <a:p>
                      <a:pPr marL="273685" algn="l" rtl="0" eaLnBrk="0">
                        <a:lnSpc>
                          <a:spcPct val="69000"/>
                        </a:lnSpc>
                        <a:spcBef>
                          <a:spcPts val="6"/>
                        </a:spcBef>
                        <a:tabLst/>
                      </a:pPr>
                      <a:r>
                        <a:rPr sz="1200" kern="0" spc="-20" dirty="0">
                          <a:solidFill>
                            <a:srgbClr val="000000">
                              <a:alpha val="100000"/>
                            </a:srgbClr>
                          </a:solidFill>
                          <a:latin typeface="Times New Roman"/>
                          <a:ea typeface="Times New Roman"/>
                          <a:cs typeface="Times New Roman"/>
                        </a:rPr>
                        <a:t>OH</a:t>
                      </a:r>
                      <a:r>
                        <a:rPr sz="1200" kern="0" spc="-20" baseline="39066" dirty="0">
                          <a:solidFill>
                            <a:srgbClr val="000000">
                              <a:alpha val="100000"/>
                            </a:srgbClr>
                          </a:solidFill>
                          <a:latin typeface="Times New Roman"/>
                          <a:ea typeface="Times New Roman"/>
                          <a:cs typeface="Times New Roman"/>
                        </a:rPr>
                        <a:t>-</a:t>
                      </a:r>
                      <a:endParaRPr sz="1200" baseline="39066"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499744" algn="l" rtl="0" eaLnBrk="0">
                        <a:lnSpc>
                          <a:spcPct val="76000"/>
                        </a:lnSpc>
                        <a:spcBef>
                          <a:spcPts val="3"/>
                        </a:spcBef>
                        <a:tabLst/>
                      </a:pPr>
                      <a:r>
                        <a:rPr sz="1200" kern="0" spc="-30" dirty="0">
                          <a:solidFill>
                            <a:srgbClr val="000000">
                              <a:alpha val="100000"/>
                            </a:srgbClr>
                          </a:solidFill>
                          <a:latin typeface="Times New Roman"/>
                          <a:ea typeface="Times New Roman"/>
                          <a:cs typeface="Times New Roman"/>
                        </a:rPr>
                        <a:t>-1</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04800">
                <a:tc>
                  <a:txBody>
                    <a:bodyPr/>
                    <a:lstStyle/>
                    <a:p>
                      <a:pPr algn="l" rtl="0" eaLnBrk="0">
                        <a:lnSpc>
                          <a:spcPct val="103000"/>
                        </a:lnSpc>
                        <a:tabLst/>
                      </a:pPr>
                      <a:endParaRPr sz="500" dirty="0">
                        <a:latin typeface="Arial"/>
                        <a:ea typeface="Arial"/>
                        <a:cs typeface="Arial"/>
                      </a:endParaRPr>
                    </a:p>
                    <a:p>
                      <a:pPr marL="315595" algn="l" rtl="0" eaLnBrk="0">
                        <a:lnSpc>
                          <a:spcPct val="83000"/>
                        </a:lnSpc>
                        <a:spcBef>
                          <a:spcPts val="1"/>
                        </a:spcBef>
                        <a:tabLst/>
                      </a:pPr>
                      <a:r>
                        <a:rPr sz="1200" kern="0" spc="-10" dirty="0">
                          <a:solidFill>
                            <a:srgbClr val="000000">
                              <a:alpha val="100000"/>
                            </a:srgbClr>
                          </a:solidFill>
                          <a:latin typeface="KaiTi"/>
                          <a:ea typeface="KaiTi"/>
                          <a:cs typeface="KaiTi"/>
                        </a:rPr>
                        <a:t>锰</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6000"/>
                        </a:lnSpc>
                        <a:tabLst/>
                      </a:pPr>
                      <a:endParaRPr sz="600" dirty="0">
                        <a:latin typeface="Arial"/>
                        <a:ea typeface="Arial"/>
                        <a:cs typeface="Arial"/>
                      </a:endParaRPr>
                    </a:p>
                    <a:p>
                      <a:pPr marL="292100" algn="l" rtl="0" eaLnBrk="0">
                        <a:lnSpc>
                          <a:spcPct val="68000"/>
                        </a:lnSpc>
                        <a:spcBef>
                          <a:spcPts val="3"/>
                        </a:spcBef>
                        <a:tabLst/>
                      </a:pPr>
                      <a:r>
                        <a:rPr sz="1200" kern="0" spc="-20" dirty="0">
                          <a:solidFill>
                            <a:srgbClr val="000000">
                              <a:alpha val="100000"/>
                            </a:srgbClr>
                          </a:solidFill>
                          <a:latin typeface="Times New Roman"/>
                          <a:ea typeface="Times New Roman"/>
                          <a:cs typeface="Times New Roman"/>
                        </a:rPr>
                        <a:t>Mn</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tabLst/>
                      </a:pPr>
                      <a:endParaRPr sz="600" dirty="0">
                        <a:latin typeface="Arial"/>
                        <a:ea typeface="Arial"/>
                        <a:cs typeface="Arial"/>
                      </a:endParaRPr>
                    </a:p>
                    <a:p>
                      <a:pPr marL="71755" algn="l" rtl="0" eaLnBrk="0">
                        <a:lnSpc>
                          <a:spcPct val="76000"/>
                        </a:lnSpc>
                        <a:spcBef>
                          <a:spcPts val="6"/>
                        </a:spcBef>
                        <a:tabLst/>
                      </a:pPr>
                      <a:r>
                        <a:rPr sz="1200" kern="0" spc="-10" dirty="0">
                          <a:solidFill>
                            <a:srgbClr val="000000">
                              <a:alpha val="100000"/>
                            </a:srgbClr>
                          </a:solidFill>
                          <a:latin typeface="Times New Roman"/>
                          <a:ea typeface="Times New Roman"/>
                          <a:cs typeface="Times New Roman"/>
                        </a:rPr>
                        <a:t>+2,+4,+6,+7</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a:noFill/>
                    </a:lnT>
                    <a:lnB>
                      <a:noFill/>
                    </a:lnB>
                  </a:tcPr>
                </a:tc>
                <a:tc>
                  <a:txBody>
                    <a:bodyPr/>
                    <a:lstStyle/>
                    <a:p>
                      <a:pPr algn="l" rtl="0" eaLnBrk="0">
                        <a:lnSpc>
                          <a:spcPct val="102000"/>
                        </a:lnSpc>
                        <a:tabLst/>
                      </a:pPr>
                      <a:endParaRPr sz="500" dirty="0">
                        <a:latin typeface="Arial"/>
                        <a:ea typeface="Arial"/>
                        <a:cs typeface="Arial"/>
                      </a:endParaRPr>
                    </a:p>
                    <a:p>
                      <a:pPr marL="161290" algn="l" rtl="0" eaLnBrk="0">
                        <a:lnSpc>
                          <a:spcPct val="85000"/>
                        </a:lnSpc>
                        <a:spcBef>
                          <a:spcPts val="1"/>
                        </a:spcBef>
                        <a:tabLst/>
                      </a:pPr>
                      <a:r>
                        <a:rPr sz="1200" kern="0" spc="-20" dirty="0">
                          <a:solidFill>
                            <a:srgbClr val="000000">
                              <a:alpha val="100000"/>
                            </a:srgbClr>
                          </a:solidFill>
                          <a:latin typeface="KaiTi"/>
                          <a:ea typeface="KaiTi"/>
                          <a:cs typeface="KaiTi"/>
                        </a:rPr>
                        <a:t>硝酸根</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3000"/>
                        </a:lnSpc>
                        <a:tabLst/>
                      </a:pPr>
                      <a:endParaRPr sz="600" dirty="0">
                        <a:latin typeface="Arial"/>
                        <a:ea typeface="Arial"/>
                        <a:cs typeface="Arial"/>
                      </a:endParaRPr>
                    </a:p>
                    <a:p>
                      <a:pPr marL="254634" algn="l" rtl="0" eaLnBrk="0">
                        <a:lnSpc>
                          <a:spcPct val="89000"/>
                        </a:lnSpc>
                        <a:spcBef>
                          <a:spcPts val="6"/>
                        </a:spcBef>
                        <a:tabLst/>
                      </a:pPr>
                      <a:r>
                        <a:rPr sz="1800" kern="0" spc="0" baseline="2893" dirty="0">
                          <a:solidFill>
                            <a:srgbClr val="000000">
                              <a:alpha val="100000"/>
                            </a:srgbClr>
                          </a:solidFill>
                          <a:latin typeface="Times New Roman"/>
                          <a:ea typeface="Times New Roman"/>
                          <a:cs typeface="Times New Roman"/>
                        </a:rPr>
                        <a:t>NO</a:t>
                      </a:r>
                      <a:r>
                        <a:rPr sz="1300" kern="0" spc="10" baseline="-12020" dirty="0">
                          <a:solidFill>
                            <a:srgbClr val="000000">
                              <a:alpha val="100000"/>
                            </a:srgbClr>
                          </a:solidFill>
                          <a:latin typeface="Times New Roman"/>
                          <a:ea typeface="Times New Roman"/>
                          <a:cs typeface="Times New Roman"/>
                        </a:rPr>
                        <a:t>3</a:t>
                      </a:r>
                      <a:r>
                        <a:rPr sz="1300" kern="0" spc="10" baseline="48081" dirty="0">
                          <a:solidFill>
                            <a:srgbClr val="000000">
                              <a:alpha val="100000"/>
                            </a:srgbClr>
                          </a:solidFill>
                          <a:latin typeface="Times New Roman"/>
                          <a:ea typeface="Times New Roman"/>
                          <a:cs typeface="Times New Roman"/>
                        </a:rPr>
                        <a:t>-</a:t>
                      </a:r>
                      <a:endParaRPr sz="1300" baseline="48081"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tabLst/>
                      </a:pPr>
                      <a:endParaRPr sz="600" dirty="0">
                        <a:latin typeface="Arial"/>
                        <a:ea typeface="Arial"/>
                        <a:cs typeface="Arial"/>
                      </a:endParaRPr>
                    </a:p>
                    <a:p>
                      <a:pPr marL="499744" algn="l" rtl="0" eaLnBrk="0">
                        <a:lnSpc>
                          <a:spcPct val="76000"/>
                        </a:lnSpc>
                        <a:spcBef>
                          <a:spcPts val="6"/>
                        </a:spcBef>
                        <a:tabLst/>
                      </a:pPr>
                      <a:r>
                        <a:rPr sz="1200" kern="0" spc="-30" dirty="0">
                          <a:solidFill>
                            <a:srgbClr val="000000">
                              <a:alpha val="100000"/>
                            </a:srgbClr>
                          </a:solidFill>
                          <a:latin typeface="Times New Roman"/>
                          <a:ea typeface="Times New Roman"/>
                          <a:cs typeface="Times New Roman"/>
                        </a:rPr>
                        <a:t>-1</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02895">
                <a:tc>
                  <a:txBody>
                    <a:bodyPr/>
                    <a:lstStyle/>
                    <a:p>
                      <a:pPr algn="l" rtl="0" eaLnBrk="0">
                        <a:lnSpc>
                          <a:spcPct val="100000"/>
                        </a:lnSpc>
                        <a:tabLst/>
                      </a:pPr>
                      <a:endParaRPr sz="500" dirty="0">
                        <a:latin typeface="Arial"/>
                        <a:ea typeface="Arial"/>
                        <a:cs typeface="Arial"/>
                      </a:endParaRPr>
                    </a:p>
                    <a:p>
                      <a:pPr marL="315595" algn="l" rtl="0" eaLnBrk="0">
                        <a:lnSpc>
                          <a:spcPct val="84000"/>
                        </a:lnSpc>
                        <a:spcBef>
                          <a:spcPts val="2"/>
                        </a:spcBef>
                        <a:tabLst/>
                      </a:pPr>
                      <a:r>
                        <a:rPr sz="1200" kern="0" spc="-10" dirty="0">
                          <a:solidFill>
                            <a:srgbClr val="000000">
                              <a:alpha val="100000"/>
                            </a:srgbClr>
                          </a:solidFill>
                          <a:latin typeface="KaiTi"/>
                          <a:ea typeface="KaiTi"/>
                          <a:cs typeface="KaiTi"/>
                        </a:rPr>
                        <a:t>锌</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4000"/>
                        </a:lnSpc>
                        <a:tabLst/>
                      </a:pPr>
                      <a:endParaRPr sz="600" dirty="0">
                        <a:latin typeface="Arial"/>
                        <a:ea typeface="Arial"/>
                        <a:cs typeface="Arial"/>
                      </a:endParaRPr>
                    </a:p>
                    <a:p>
                      <a:pPr marL="313055" algn="l" rtl="0" eaLnBrk="0">
                        <a:lnSpc>
                          <a:spcPct val="68000"/>
                        </a:lnSpc>
                        <a:spcBef>
                          <a:spcPts val="5"/>
                        </a:spcBef>
                        <a:tabLst/>
                      </a:pPr>
                      <a:r>
                        <a:rPr sz="1200" kern="0" spc="-20" dirty="0">
                          <a:solidFill>
                            <a:srgbClr val="000000">
                              <a:alpha val="100000"/>
                            </a:srgbClr>
                          </a:solidFill>
                          <a:latin typeface="Times New Roman"/>
                          <a:ea typeface="Times New Roman"/>
                          <a:cs typeface="Times New Roman"/>
                        </a:rPr>
                        <a:t>Zn</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371475" algn="l" rtl="0" eaLnBrk="0">
                        <a:lnSpc>
                          <a:spcPct val="76000"/>
                        </a:lnSpc>
                        <a:spcBef>
                          <a:spcPts val="1"/>
                        </a:spcBef>
                        <a:tabLst/>
                      </a:pPr>
                      <a:r>
                        <a:rPr sz="1200" kern="0" spc="-20" dirty="0">
                          <a:solidFill>
                            <a:srgbClr val="000000">
                              <a:alpha val="100000"/>
                            </a:srgbClr>
                          </a:solidFill>
                          <a:latin typeface="Times New Roman"/>
                          <a:ea typeface="Times New Roman"/>
                          <a:cs typeface="Times New Roman"/>
                        </a:rPr>
                        <a:t>+2</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a:noFill/>
                    </a:lnT>
                    <a:lnB>
                      <a:noFill/>
                    </a:lnB>
                  </a:tcPr>
                </a:tc>
                <a:tc>
                  <a:txBody>
                    <a:bodyPr/>
                    <a:lstStyle/>
                    <a:p>
                      <a:pPr algn="l" rtl="0" eaLnBrk="0">
                        <a:lnSpc>
                          <a:spcPct val="100000"/>
                        </a:lnSpc>
                        <a:tabLst/>
                      </a:pPr>
                      <a:endParaRPr sz="500" dirty="0">
                        <a:latin typeface="Arial"/>
                        <a:ea typeface="Arial"/>
                        <a:cs typeface="Arial"/>
                      </a:endParaRPr>
                    </a:p>
                    <a:p>
                      <a:pPr marL="158115" algn="l" rtl="0" eaLnBrk="0">
                        <a:lnSpc>
                          <a:spcPct val="85000"/>
                        </a:lnSpc>
                        <a:spcBef>
                          <a:spcPts val="1"/>
                        </a:spcBef>
                        <a:tabLst/>
                      </a:pPr>
                      <a:r>
                        <a:rPr sz="1200" kern="0" spc="-10" dirty="0">
                          <a:solidFill>
                            <a:srgbClr val="000000">
                              <a:alpha val="100000"/>
                            </a:srgbClr>
                          </a:solidFill>
                          <a:latin typeface="KaiTi"/>
                          <a:ea typeface="KaiTi"/>
                          <a:cs typeface="KaiTi"/>
                        </a:rPr>
                        <a:t>硫酸根</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tabLst/>
                      </a:pPr>
                      <a:endParaRPr sz="700" dirty="0">
                        <a:latin typeface="Arial"/>
                        <a:ea typeface="Arial"/>
                        <a:cs typeface="Arial"/>
                      </a:endParaRPr>
                    </a:p>
                    <a:p>
                      <a:pPr marL="259715" algn="l" rtl="0" eaLnBrk="0">
                        <a:lnSpc>
                          <a:spcPct val="66000"/>
                        </a:lnSpc>
                        <a:spcBef>
                          <a:spcPts val="5"/>
                        </a:spcBef>
                        <a:tabLst/>
                      </a:pPr>
                      <a:r>
                        <a:rPr sz="1800" kern="0" spc="-20" baseline="-2893" dirty="0">
                          <a:solidFill>
                            <a:srgbClr val="000000">
                              <a:alpha val="100000"/>
                            </a:srgbClr>
                          </a:solidFill>
                          <a:latin typeface="Times New Roman"/>
                          <a:ea typeface="Times New Roman"/>
                          <a:cs typeface="Times New Roman"/>
                        </a:rPr>
                        <a:t>SO</a:t>
                      </a:r>
                      <a:r>
                        <a:rPr sz="1100" kern="0" spc="150" dirty="0">
                          <a:solidFill>
                            <a:srgbClr val="000000">
                              <a:alpha val="100000"/>
                            </a:srgbClr>
                          </a:solidFill>
                          <a:latin typeface="Times New Roman"/>
                          <a:ea typeface="Times New Roman"/>
                          <a:cs typeface="Times New Roman"/>
                        </a:rPr>
                        <a:t> </a:t>
                      </a:r>
                      <a:r>
                        <a:rPr sz="1300" kern="0" spc="-20" baseline="36061" dirty="0">
                          <a:solidFill>
                            <a:srgbClr val="000000">
                              <a:alpha val="100000"/>
                            </a:srgbClr>
                          </a:solidFill>
                          <a:latin typeface="Times New Roman"/>
                          <a:ea typeface="Times New Roman"/>
                          <a:cs typeface="Times New Roman"/>
                        </a:rPr>
                        <a:t>-</a:t>
                      </a:r>
                      <a:endParaRPr sz="1300" baseline="36061"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499744" algn="l" rtl="0" eaLnBrk="0">
                        <a:lnSpc>
                          <a:spcPct val="76000"/>
                        </a:lnSpc>
                        <a:spcBef>
                          <a:spcPts val="1"/>
                        </a:spcBef>
                        <a:tabLst/>
                      </a:pPr>
                      <a:r>
                        <a:rPr sz="1200" kern="0" spc="-30" dirty="0">
                          <a:solidFill>
                            <a:srgbClr val="000000">
                              <a:alpha val="100000"/>
                            </a:srgbClr>
                          </a:solidFill>
                          <a:latin typeface="Times New Roman"/>
                          <a:ea typeface="Times New Roman"/>
                          <a:cs typeface="Times New Roman"/>
                        </a:rPr>
                        <a:t>-2</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03530">
                <a:tc>
                  <a:txBody>
                    <a:bodyPr/>
                    <a:lstStyle/>
                    <a:p>
                      <a:pPr algn="l" rtl="0" eaLnBrk="0">
                        <a:lnSpc>
                          <a:spcPct val="101000"/>
                        </a:lnSpc>
                        <a:tabLst/>
                      </a:pPr>
                      <a:endParaRPr sz="500" dirty="0">
                        <a:latin typeface="Arial"/>
                        <a:ea typeface="Arial"/>
                        <a:cs typeface="Arial"/>
                      </a:endParaRPr>
                    </a:p>
                    <a:p>
                      <a:pPr marL="323850" algn="l" rtl="0" eaLnBrk="0">
                        <a:lnSpc>
                          <a:spcPct val="85000"/>
                        </a:lnSpc>
                        <a:spcBef>
                          <a:spcPts val="3"/>
                        </a:spcBef>
                        <a:tabLst/>
                      </a:pPr>
                      <a:r>
                        <a:rPr sz="1200" kern="0" spc="-10" dirty="0">
                          <a:solidFill>
                            <a:srgbClr val="000000">
                              <a:alpha val="100000"/>
                            </a:srgbClr>
                          </a:solidFill>
                          <a:latin typeface="KaiTi"/>
                          <a:ea typeface="KaiTi"/>
                          <a:cs typeface="KaiTi"/>
                        </a:rPr>
                        <a:t>氢</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5000"/>
                        </a:lnSpc>
                        <a:tabLst/>
                      </a:pPr>
                      <a:endParaRPr sz="600" dirty="0">
                        <a:latin typeface="Arial"/>
                        <a:ea typeface="Arial"/>
                        <a:cs typeface="Arial"/>
                      </a:endParaRPr>
                    </a:p>
                    <a:p>
                      <a:pPr marL="344170" algn="l" rtl="0" eaLnBrk="0">
                        <a:lnSpc>
                          <a:spcPct val="68000"/>
                        </a:lnSpc>
                        <a:spcBef>
                          <a:spcPts val="1"/>
                        </a:spcBef>
                        <a:tabLst/>
                      </a:pPr>
                      <a:r>
                        <a:rPr sz="1200" kern="0" spc="-10" dirty="0">
                          <a:solidFill>
                            <a:srgbClr val="000000">
                              <a:alpha val="100000"/>
                            </a:srgbClr>
                          </a:solidFill>
                          <a:latin typeface="Times New Roman"/>
                          <a:ea typeface="Times New Roman"/>
                          <a:cs typeface="Times New Roman"/>
                        </a:rPr>
                        <a:t>H</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371475" algn="l" rtl="0" eaLnBrk="0">
                        <a:lnSpc>
                          <a:spcPct val="76000"/>
                        </a:lnSpc>
                        <a:spcBef>
                          <a:spcPts val="4"/>
                        </a:spcBef>
                        <a:tabLst/>
                      </a:pPr>
                      <a:r>
                        <a:rPr sz="1200" kern="0" spc="-20" dirty="0">
                          <a:solidFill>
                            <a:srgbClr val="000000">
                              <a:alpha val="100000"/>
                            </a:srgbClr>
                          </a:solidFill>
                          <a:latin typeface="Times New Roman"/>
                          <a:ea typeface="Times New Roman"/>
                          <a:cs typeface="Times New Roman"/>
                        </a:rPr>
                        <a:t>+1</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a:noFill/>
                    </a:lnT>
                    <a:lnB>
                      <a:noFill/>
                    </a:lnB>
                  </a:tcPr>
                </a:tc>
                <a:tc>
                  <a:txBody>
                    <a:bodyPr/>
                    <a:lstStyle/>
                    <a:p>
                      <a:pPr algn="l" rtl="0" eaLnBrk="0">
                        <a:lnSpc>
                          <a:spcPct val="100000"/>
                        </a:lnSpc>
                        <a:tabLst/>
                      </a:pPr>
                      <a:endParaRPr sz="500" dirty="0">
                        <a:latin typeface="Arial"/>
                        <a:ea typeface="Arial"/>
                        <a:cs typeface="Arial"/>
                      </a:endParaRPr>
                    </a:p>
                    <a:p>
                      <a:pPr marL="156845" algn="l" rtl="0" eaLnBrk="0">
                        <a:lnSpc>
                          <a:spcPct val="85000"/>
                        </a:lnSpc>
                        <a:spcBef>
                          <a:spcPts val="4"/>
                        </a:spcBef>
                        <a:tabLst/>
                      </a:pPr>
                      <a:r>
                        <a:rPr sz="1200" kern="0" spc="-10" dirty="0">
                          <a:solidFill>
                            <a:srgbClr val="000000">
                              <a:alpha val="100000"/>
                            </a:srgbClr>
                          </a:solidFill>
                          <a:latin typeface="KaiTi"/>
                          <a:ea typeface="KaiTi"/>
                          <a:cs typeface="KaiTi"/>
                        </a:rPr>
                        <a:t>碳酸根</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tabLst/>
                      </a:pPr>
                      <a:endParaRPr sz="700" dirty="0">
                        <a:latin typeface="Arial"/>
                        <a:ea typeface="Arial"/>
                        <a:cs typeface="Arial"/>
                      </a:endParaRPr>
                    </a:p>
                    <a:p>
                      <a:pPr algn="l" rtl="0" eaLnBrk="0">
                        <a:lnSpc>
                          <a:spcPct val="6933"/>
                        </a:lnSpc>
                        <a:tabLst/>
                      </a:pPr>
                      <a:endParaRPr sz="100" dirty="0">
                        <a:latin typeface="Arial"/>
                        <a:ea typeface="Arial"/>
                        <a:cs typeface="Arial"/>
                      </a:endParaRPr>
                    </a:p>
                    <a:p>
                      <a:pPr marL="248284" algn="l" rtl="0" eaLnBrk="0">
                        <a:lnSpc>
                          <a:spcPct val="66000"/>
                        </a:lnSpc>
                        <a:tabLst/>
                      </a:pPr>
                      <a:r>
                        <a:rPr sz="1800" kern="0" spc="-10" baseline="-2893" dirty="0">
                          <a:solidFill>
                            <a:srgbClr val="000000">
                              <a:alpha val="100000"/>
                            </a:srgbClr>
                          </a:solidFill>
                          <a:latin typeface="Times New Roman"/>
                          <a:ea typeface="Times New Roman"/>
                          <a:cs typeface="Times New Roman"/>
                        </a:rPr>
                        <a:t>CO</a:t>
                      </a:r>
                      <a:r>
                        <a:rPr sz="1100" kern="0" spc="160" dirty="0">
                          <a:solidFill>
                            <a:srgbClr val="000000">
                              <a:alpha val="100000"/>
                            </a:srgbClr>
                          </a:solidFill>
                          <a:latin typeface="Times New Roman"/>
                          <a:ea typeface="Times New Roman"/>
                          <a:cs typeface="Times New Roman"/>
                        </a:rPr>
                        <a:t> </a:t>
                      </a:r>
                      <a:r>
                        <a:rPr sz="1300" kern="0" spc="-10" baseline="36061" dirty="0">
                          <a:solidFill>
                            <a:srgbClr val="000000">
                              <a:alpha val="100000"/>
                            </a:srgbClr>
                          </a:solidFill>
                          <a:latin typeface="Times New Roman"/>
                          <a:ea typeface="Times New Roman"/>
                          <a:cs typeface="Times New Roman"/>
                        </a:rPr>
                        <a:t>-</a:t>
                      </a:r>
                      <a:endParaRPr sz="1300" baseline="36061"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499744" algn="l" rtl="0" eaLnBrk="0">
                        <a:lnSpc>
                          <a:spcPct val="76000"/>
                        </a:lnSpc>
                        <a:spcBef>
                          <a:spcPts val="4"/>
                        </a:spcBef>
                        <a:tabLst/>
                      </a:pPr>
                      <a:r>
                        <a:rPr sz="1200" kern="0" spc="-30" dirty="0">
                          <a:solidFill>
                            <a:srgbClr val="000000">
                              <a:alpha val="100000"/>
                            </a:srgbClr>
                          </a:solidFill>
                          <a:latin typeface="Times New Roman"/>
                          <a:ea typeface="Times New Roman"/>
                          <a:cs typeface="Times New Roman"/>
                        </a:rPr>
                        <a:t>-2</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06070">
                <a:tc>
                  <a:txBody>
                    <a:bodyPr/>
                    <a:lstStyle/>
                    <a:p>
                      <a:pPr algn="l" rtl="0" eaLnBrk="0">
                        <a:lnSpc>
                          <a:spcPct val="100000"/>
                        </a:lnSpc>
                        <a:tabLst/>
                      </a:pPr>
                      <a:endParaRPr sz="500" dirty="0">
                        <a:latin typeface="Arial"/>
                        <a:ea typeface="Arial"/>
                        <a:cs typeface="Arial"/>
                      </a:endParaRPr>
                    </a:p>
                    <a:p>
                      <a:pPr marL="331470" algn="l" rtl="0" eaLnBrk="0">
                        <a:lnSpc>
                          <a:spcPct val="85000"/>
                        </a:lnSpc>
                        <a:spcBef>
                          <a:spcPts val="2"/>
                        </a:spcBef>
                        <a:tabLst/>
                      </a:pPr>
                      <a:r>
                        <a:rPr sz="1200" kern="0" spc="-10" dirty="0">
                          <a:solidFill>
                            <a:srgbClr val="000000">
                              <a:alpha val="100000"/>
                            </a:srgbClr>
                          </a:solidFill>
                          <a:latin typeface="KaiTi"/>
                          <a:ea typeface="KaiTi"/>
                          <a:cs typeface="KaiTi"/>
                        </a:rPr>
                        <a:t>氟</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4000"/>
                        </a:lnSpc>
                        <a:tabLst/>
                      </a:pPr>
                      <a:endParaRPr sz="600" dirty="0">
                        <a:latin typeface="Arial"/>
                        <a:ea typeface="Arial"/>
                        <a:cs typeface="Arial"/>
                      </a:endParaRPr>
                    </a:p>
                    <a:p>
                      <a:pPr marL="356235" algn="l" rtl="0" eaLnBrk="0">
                        <a:lnSpc>
                          <a:spcPct val="68000"/>
                        </a:lnSpc>
                        <a:spcBef>
                          <a:spcPts val="6"/>
                        </a:spcBef>
                        <a:tabLst/>
                      </a:pPr>
                      <a:r>
                        <a:rPr sz="1200" kern="0" spc="-10" dirty="0">
                          <a:solidFill>
                            <a:srgbClr val="000000">
                              <a:alpha val="100000"/>
                            </a:srgbClr>
                          </a:solidFill>
                          <a:latin typeface="Times New Roman"/>
                          <a:ea typeface="Times New Roman"/>
                          <a:cs typeface="Times New Roman"/>
                        </a:rPr>
                        <a:t>F</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393700" algn="l" rtl="0" eaLnBrk="0">
                        <a:lnSpc>
                          <a:spcPct val="76000"/>
                        </a:lnSpc>
                        <a:spcBef>
                          <a:spcPts val="2"/>
                        </a:spcBef>
                        <a:tabLst/>
                      </a:pPr>
                      <a:r>
                        <a:rPr sz="1200" kern="0" spc="-30" dirty="0">
                          <a:solidFill>
                            <a:srgbClr val="000000">
                              <a:alpha val="100000"/>
                            </a:srgbClr>
                          </a:solidFill>
                          <a:latin typeface="Times New Roman"/>
                          <a:ea typeface="Times New Roman"/>
                          <a:cs typeface="Times New Roman"/>
                        </a:rPr>
                        <a:t>-1</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vMerge="1">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a:noFill/>
                    </a:lnT>
                    <a:lnB>
                      <a:noFill/>
                    </a:lnB>
                  </a:tcPr>
                </a:tc>
                <a:tc>
                  <a:txBody>
                    <a:bodyPr/>
                    <a:lstStyle/>
                    <a:p>
                      <a:pPr algn="l" rtl="0" eaLnBrk="0">
                        <a:lnSpc>
                          <a:spcPct val="100000"/>
                        </a:lnSpc>
                        <a:tabLst/>
                      </a:pPr>
                      <a:endParaRPr sz="500" dirty="0">
                        <a:latin typeface="Arial"/>
                        <a:ea typeface="Arial"/>
                        <a:cs typeface="Arial"/>
                      </a:endParaRPr>
                    </a:p>
                    <a:p>
                      <a:pPr marL="236220" algn="l" rtl="0" eaLnBrk="0">
                        <a:lnSpc>
                          <a:spcPct val="85000"/>
                        </a:lnSpc>
                        <a:spcBef>
                          <a:spcPts val="2"/>
                        </a:spcBef>
                        <a:tabLst/>
                      </a:pPr>
                      <a:r>
                        <a:rPr sz="1200" kern="0" spc="-10" dirty="0">
                          <a:solidFill>
                            <a:srgbClr val="000000">
                              <a:alpha val="100000"/>
                            </a:srgbClr>
                          </a:solidFill>
                          <a:latin typeface="KaiTi"/>
                          <a:ea typeface="KaiTi"/>
                          <a:cs typeface="KaiTi"/>
                        </a:rPr>
                        <a:t>铵根</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2000"/>
                        </a:lnSpc>
                        <a:tabLst/>
                      </a:pPr>
                      <a:endParaRPr sz="700" dirty="0">
                        <a:latin typeface="Arial"/>
                        <a:ea typeface="Arial"/>
                        <a:cs typeface="Arial"/>
                      </a:endParaRPr>
                    </a:p>
                    <a:p>
                      <a:pPr marL="251459" algn="l" rtl="0" eaLnBrk="0">
                        <a:lnSpc>
                          <a:spcPts val="912"/>
                        </a:lnSpc>
                        <a:spcBef>
                          <a:spcPts val="7"/>
                        </a:spcBef>
                        <a:tabLst/>
                      </a:pPr>
                      <a:r>
                        <a:rPr sz="1800" kern="0" spc="10" baseline="-6209" dirty="0">
                          <a:solidFill>
                            <a:srgbClr val="000000">
                              <a:alpha val="100000"/>
                            </a:srgbClr>
                          </a:solidFill>
                          <a:latin typeface="Times New Roman"/>
                          <a:ea typeface="Times New Roman"/>
                          <a:cs typeface="Times New Roman"/>
                        </a:rPr>
                        <a:t>NH</a:t>
                      </a:r>
                      <a:endParaRPr sz="1800" baseline="-6209"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600" dirty="0">
                        <a:latin typeface="Arial"/>
                        <a:ea typeface="Arial"/>
                        <a:cs typeface="Arial"/>
                      </a:endParaRPr>
                    </a:p>
                    <a:p>
                      <a:pPr marL="480060" algn="l" rtl="0" eaLnBrk="0">
                        <a:lnSpc>
                          <a:spcPct val="76000"/>
                        </a:lnSpc>
                        <a:spcBef>
                          <a:spcPts val="2"/>
                        </a:spcBef>
                        <a:tabLst/>
                      </a:pPr>
                      <a:r>
                        <a:rPr sz="1200" kern="0" spc="-20" dirty="0">
                          <a:solidFill>
                            <a:srgbClr val="000000">
                              <a:alpha val="100000"/>
                            </a:srgbClr>
                          </a:solidFill>
                          <a:latin typeface="Times New Roman"/>
                          <a:ea typeface="Times New Roman"/>
                          <a:cs typeface="Times New Roman"/>
                        </a:rPr>
                        <a:t>+1</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bl>
          </a:graphicData>
        </a:graphic>
      </p:graphicFrame>
      <p:sp>
        <p:nvSpPr>
          <p:cNvPr id="1388" name="textbox 1388"/>
          <p:cNvSpPr/>
          <p:nvPr/>
        </p:nvSpPr>
        <p:spPr>
          <a:xfrm>
            <a:off x="6548454" y="9089589"/>
            <a:ext cx="78105" cy="123825"/>
          </a:xfrm>
          <a:prstGeom prst="rect">
            <a:avLst/>
          </a:prstGeom>
          <a:noFill/>
          <a:ln w="0" cap="flat">
            <a:noFill/>
            <a:prstDash val="solid"/>
            <a:miter lim="0"/>
          </a:ln>
        </p:spPr>
        <p:txBody>
          <a:bodyPr vert="horz" wrap="square" lIns="0" tIns="0" rIns="0" bIns="0"/>
          <a:lstStyle/>
          <a:p>
            <a:pPr algn="l" rtl="0" eaLnBrk="0">
              <a:lnSpc>
                <a:spcPct val="80792"/>
              </a:lnSpc>
              <a:tabLst/>
            </a:pPr>
            <a:endParaRPr sz="100" dirty="0">
              <a:latin typeface="Arial"/>
              <a:ea typeface="Arial"/>
              <a:cs typeface="Arial"/>
            </a:endParaRPr>
          </a:p>
          <a:p>
            <a:pPr marL="12700" algn="l" rtl="0" eaLnBrk="0">
              <a:lnSpc>
                <a:spcPct val="81000"/>
              </a:lnSpc>
              <a:tabLst/>
            </a:pPr>
            <a:r>
              <a:rPr sz="800" kern="0" spc="0" dirty="0">
                <a:solidFill>
                  <a:srgbClr val="000000">
                    <a:alpha val="100000"/>
                  </a:srgbClr>
                </a:solidFill>
                <a:latin typeface="Times New Roman"/>
                <a:ea typeface="Times New Roman"/>
                <a:cs typeface="Times New Roman"/>
              </a:rPr>
              <a:t>4</a:t>
            </a:r>
            <a:endParaRPr sz="800" dirty="0">
              <a:latin typeface="Times New Roman"/>
              <a:ea typeface="Times New Roman"/>
              <a:cs typeface="Times New Roman"/>
            </a:endParaRPr>
          </a:p>
        </p:txBody>
      </p:sp>
      <p:sp>
        <p:nvSpPr>
          <p:cNvPr id="1390" name="textbox 1390"/>
          <p:cNvSpPr/>
          <p:nvPr/>
        </p:nvSpPr>
        <p:spPr>
          <a:xfrm>
            <a:off x="6558004" y="8992053"/>
            <a:ext cx="85090" cy="123825"/>
          </a:xfrm>
          <a:prstGeom prst="rect">
            <a:avLst/>
          </a:prstGeom>
          <a:noFill/>
          <a:ln w="0" cap="flat">
            <a:noFill/>
            <a:prstDash val="solid"/>
            <a:miter lim="0"/>
          </a:ln>
        </p:spPr>
        <p:txBody>
          <a:bodyPr vert="horz" wrap="square" lIns="0" tIns="0" rIns="0" bIns="0"/>
          <a:lstStyle/>
          <a:p>
            <a:pPr algn="l" rtl="0" eaLnBrk="0">
              <a:lnSpc>
                <a:spcPct val="80793"/>
              </a:lnSpc>
              <a:tabLst/>
            </a:pPr>
            <a:endParaRPr sz="100" dirty="0">
              <a:latin typeface="Arial"/>
              <a:ea typeface="Arial"/>
              <a:cs typeface="Arial"/>
            </a:endParaRPr>
          </a:p>
          <a:p>
            <a:pPr marL="12700" algn="l" rtl="0" eaLnBrk="0">
              <a:lnSpc>
                <a:spcPct val="81000"/>
              </a:lnSpc>
              <a:tabLst/>
            </a:pPr>
            <a:r>
              <a:rPr sz="800" kern="0" spc="0" dirty="0">
                <a:solidFill>
                  <a:srgbClr val="000000">
                    <a:alpha val="100000"/>
                  </a:srgbClr>
                </a:solidFill>
                <a:latin typeface="Times New Roman"/>
                <a:ea typeface="Times New Roman"/>
                <a:cs typeface="Times New Roman"/>
              </a:rPr>
              <a:t>+</a:t>
            </a:r>
            <a:endParaRPr sz="800" dirty="0">
              <a:latin typeface="Times New Roman"/>
              <a:ea typeface="Times New Roman"/>
              <a:cs typeface="Times New Roman"/>
            </a:endParaRPr>
          </a:p>
        </p:txBody>
      </p:sp>
      <p:sp>
        <p:nvSpPr>
          <p:cNvPr id="1392" name="textbox 1392"/>
          <p:cNvSpPr/>
          <p:nvPr/>
        </p:nvSpPr>
        <p:spPr>
          <a:xfrm>
            <a:off x="6532872" y="8792409"/>
            <a:ext cx="75565" cy="123825"/>
          </a:xfrm>
          <a:prstGeom prst="rect">
            <a:avLst/>
          </a:prstGeom>
          <a:noFill/>
          <a:ln w="0" cap="flat">
            <a:noFill/>
            <a:prstDash val="solid"/>
            <a:miter lim="0"/>
          </a:ln>
        </p:spPr>
        <p:txBody>
          <a:bodyPr vert="horz" wrap="square" lIns="0" tIns="0" rIns="0" bIns="0"/>
          <a:lstStyle/>
          <a:p>
            <a:pPr algn="l" rtl="0" eaLnBrk="0">
              <a:lnSpc>
                <a:spcPct val="80792"/>
              </a:lnSpc>
              <a:tabLst/>
            </a:pPr>
            <a:endParaRPr sz="100" dirty="0">
              <a:latin typeface="Arial"/>
              <a:ea typeface="Arial"/>
              <a:cs typeface="Arial"/>
            </a:endParaRPr>
          </a:p>
          <a:p>
            <a:pPr marL="12700" algn="l" rtl="0" eaLnBrk="0">
              <a:lnSpc>
                <a:spcPct val="81000"/>
              </a:lnSpc>
              <a:tabLst/>
            </a:pPr>
            <a:r>
              <a:rPr sz="800" kern="0" spc="-10" dirty="0">
                <a:solidFill>
                  <a:srgbClr val="000000">
                    <a:alpha val="100000"/>
                  </a:srgbClr>
                </a:solidFill>
                <a:latin typeface="Times New Roman"/>
                <a:ea typeface="Times New Roman"/>
                <a:cs typeface="Times New Roman"/>
              </a:rPr>
              <a:t>3</a:t>
            </a:r>
            <a:endParaRPr sz="800" dirty="0">
              <a:latin typeface="Times New Roman"/>
              <a:ea typeface="Times New Roman"/>
              <a:cs typeface="Times New Roman"/>
            </a:endParaRPr>
          </a:p>
        </p:txBody>
      </p:sp>
      <p:sp>
        <p:nvSpPr>
          <p:cNvPr id="1394" name="textbox 1394"/>
          <p:cNvSpPr/>
          <p:nvPr/>
        </p:nvSpPr>
        <p:spPr>
          <a:xfrm>
            <a:off x="6541223" y="8691825"/>
            <a:ext cx="77470" cy="123825"/>
          </a:xfrm>
          <a:prstGeom prst="rect">
            <a:avLst/>
          </a:prstGeom>
          <a:noFill/>
          <a:ln w="0" cap="flat">
            <a:noFill/>
            <a:prstDash val="solid"/>
            <a:miter lim="0"/>
          </a:ln>
        </p:spPr>
        <p:txBody>
          <a:bodyPr vert="horz" wrap="square" lIns="0" tIns="0" rIns="0" bIns="0"/>
          <a:lstStyle/>
          <a:p>
            <a:pPr algn="l" rtl="0" eaLnBrk="0">
              <a:lnSpc>
                <a:spcPct val="80792"/>
              </a:lnSpc>
              <a:tabLst/>
            </a:pPr>
            <a:endParaRPr sz="100" dirty="0">
              <a:latin typeface="Arial"/>
              <a:ea typeface="Arial"/>
              <a:cs typeface="Arial"/>
            </a:endParaRPr>
          </a:p>
          <a:p>
            <a:pPr marL="12700" algn="l" rtl="0" eaLnBrk="0">
              <a:lnSpc>
                <a:spcPct val="81000"/>
              </a:lnSpc>
              <a:tabLst/>
            </a:pPr>
            <a:r>
              <a:rPr sz="800" kern="0" spc="-10" dirty="0">
                <a:solidFill>
                  <a:srgbClr val="000000">
                    <a:alpha val="100000"/>
                  </a:srgbClr>
                </a:solidFill>
                <a:latin typeface="Times New Roman"/>
                <a:ea typeface="Times New Roman"/>
                <a:cs typeface="Times New Roman"/>
              </a:rPr>
              <a:t>2</a:t>
            </a:r>
            <a:endParaRPr sz="800" dirty="0">
              <a:latin typeface="Times New Roman"/>
              <a:ea typeface="Times New Roman"/>
              <a:cs typeface="Times New Roman"/>
            </a:endParaRPr>
          </a:p>
        </p:txBody>
      </p:sp>
      <p:sp>
        <p:nvSpPr>
          <p:cNvPr id="1396" name="textbox 1396"/>
          <p:cNvSpPr/>
          <p:nvPr/>
        </p:nvSpPr>
        <p:spPr>
          <a:xfrm>
            <a:off x="6521022" y="8489133"/>
            <a:ext cx="78105" cy="123825"/>
          </a:xfrm>
          <a:prstGeom prst="rect">
            <a:avLst/>
          </a:prstGeom>
          <a:noFill/>
          <a:ln w="0" cap="flat">
            <a:noFill/>
            <a:prstDash val="solid"/>
            <a:miter lim="0"/>
          </a:ln>
        </p:spPr>
        <p:txBody>
          <a:bodyPr vert="horz" wrap="square" lIns="0" tIns="0" rIns="0" bIns="0"/>
          <a:lstStyle/>
          <a:p>
            <a:pPr algn="l" rtl="0" eaLnBrk="0">
              <a:lnSpc>
                <a:spcPct val="80792"/>
              </a:lnSpc>
              <a:tabLst/>
            </a:pPr>
            <a:endParaRPr sz="100" dirty="0">
              <a:latin typeface="Arial"/>
              <a:ea typeface="Arial"/>
              <a:cs typeface="Arial"/>
            </a:endParaRPr>
          </a:p>
          <a:p>
            <a:pPr marL="12700" algn="l" rtl="0" eaLnBrk="0">
              <a:lnSpc>
                <a:spcPct val="81000"/>
              </a:lnSpc>
              <a:tabLst/>
            </a:pPr>
            <a:r>
              <a:rPr sz="800" kern="0" spc="0" dirty="0">
                <a:solidFill>
                  <a:srgbClr val="000000">
                    <a:alpha val="100000"/>
                  </a:srgbClr>
                </a:solidFill>
                <a:latin typeface="Times New Roman"/>
                <a:ea typeface="Times New Roman"/>
                <a:cs typeface="Times New Roman"/>
              </a:rPr>
              <a:t>4</a:t>
            </a:r>
            <a:endParaRPr sz="800" dirty="0">
              <a:latin typeface="Times New Roman"/>
              <a:ea typeface="Times New Roman"/>
              <a:cs typeface="Times New Roman"/>
            </a:endParaRPr>
          </a:p>
        </p:txBody>
      </p:sp>
      <p:sp>
        <p:nvSpPr>
          <p:cNvPr id="1398" name="textbox 1398"/>
          <p:cNvSpPr/>
          <p:nvPr/>
        </p:nvSpPr>
        <p:spPr>
          <a:xfrm>
            <a:off x="6533367" y="8388549"/>
            <a:ext cx="77470" cy="123825"/>
          </a:xfrm>
          <a:prstGeom prst="rect">
            <a:avLst/>
          </a:prstGeom>
          <a:noFill/>
          <a:ln w="0" cap="flat">
            <a:noFill/>
            <a:prstDash val="solid"/>
            <a:miter lim="0"/>
          </a:ln>
        </p:spPr>
        <p:txBody>
          <a:bodyPr vert="horz" wrap="square" lIns="0" tIns="0" rIns="0" bIns="0"/>
          <a:lstStyle/>
          <a:p>
            <a:pPr algn="l" rtl="0" eaLnBrk="0">
              <a:lnSpc>
                <a:spcPct val="80792"/>
              </a:lnSpc>
              <a:tabLst/>
            </a:pPr>
            <a:endParaRPr sz="100" dirty="0">
              <a:latin typeface="Arial"/>
              <a:ea typeface="Arial"/>
              <a:cs typeface="Arial"/>
            </a:endParaRPr>
          </a:p>
          <a:p>
            <a:pPr marL="12700" algn="l" rtl="0" eaLnBrk="0">
              <a:lnSpc>
                <a:spcPct val="81000"/>
              </a:lnSpc>
              <a:tabLst/>
            </a:pPr>
            <a:r>
              <a:rPr sz="800" kern="0" spc="-10" dirty="0">
                <a:solidFill>
                  <a:srgbClr val="000000">
                    <a:alpha val="100000"/>
                  </a:srgbClr>
                </a:solidFill>
                <a:latin typeface="Times New Roman"/>
                <a:ea typeface="Times New Roman"/>
                <a:cs typeface="Times New Roman"/>
              </a:rPr>
              <a:t>2</a:t>
            </a:r>
            <a:endParaRPr sz="800" dirty="0">
              <a:latin typeface="Times New Roman"/>
              <a:ea typeface="Times New Roman"/>
              <a:cs typeface="Times New Roman"/>
            </a:endParaRPr>
          </a:p>
        </p:txBody>
      </p:sp>
      <p:pic>
        <p:nvPicPr>
          <p:cNvPr id="1400" name="picture 1400"/>
          <p:cNvPicPr>
            <a:picLocks noChangeAspect="1"/>
          </p:cNvPicPr>
          <p:nvPr/>
        </p:nvPicPr>
        <p:blipFill>
          <a:blip r:embed="rId2"/>
          <a:stretch>
            <a:fillRect/>
          </a:stretch>
        </p:blipFill>
        <p:spPr>
          <a:xfrm rot="21600000">
            <a:off x="2840922" y="1361316"/>
            <a:ext cx="5009778" cy="2989830"/>
          </a:xfrm>
          <a:prstGeom prst="rect">
            <a:avLst/>
          </a:prstGeom>
        </p:spPr>
      </p:pic>
      <p:sp>
        <p:nvSpPr>
          <p:cNvPr id="1402" name="rect 1402"/>
          <p:cNvSpPr/>
          <p:nvPr/>
        </p:nvSpPr>
        <p:spPr>
          <a:xfrm>
            <a:off x="3889121" y="989025"/>
            <a:ext cx="2917190" cy="247192"/>
          </a:xfrm>
          <a:prstGeom prst="rect">
            <a:avLst/>
          </a:prstGeom>
          <a:solidFill>
            <a:srgbClr val="D9D9D9">
              <a:alpha val="100000"/>
            </a:srgbClr>
          </a:solidFill>
          <a:ln w="0" cap="flat">
            <a:noFill/>
            <a:prstDash val="solid"/>
            <a:miter lim="0"/>
          </a:ln>
        </p:spPr>
        <p:txBody>
          <a:bodyPr rtlCol="0"/>
          <a:lstStyle/>
          <a:p>
            <a:pPr algn="ctr"/>
            <a:endParaRPr lang="zh-CN" altLang="en-US"/>
          </a:p>
        </p:txBody>
      </p:sp>
      <p:sp>
        <p:nvSpPr>
          <p:cNvPr id="1404" name="rect 1404"/>
          <p:cNvSpPr/>
          <p:nvPr/>
        </p:nvSpPr>
        <p:spPr>
          <a:xfrm>
            <a:off x="3985133" y="4565015"/>
            <a:ext cx="2725165" cy="246888"/>
          </a:xfrm>
          <a:prstGeom prst="rect">
            <a:avLst/>
          </a:prstGeom>
          <a:solidFill>
            <a:srgbClr val="D9D9D9">
              <a:alpha val="100000"/>
            </a:srgbClr>
          </a:solidFill>
          <a:ln w="0" cap="flat">
            <a:noFill/>
            <a:prstDash val="solid"/>
            <a:miter lim="0"/>
          </a:ln>
        </p:spPr>
        <p:txBody>
          <a:bodyPr rtlCol="0"/>
          <a:lstStyle/>
          <a:p>
            <a:pPr algn="ctr"/>
            <a:endParaRPr lang="zh-CN" altLang="en-US"/>
          </a:p>
        </p:txBody>
      </p:sp>
      <p:sp>
        <p:nvSpPr>
          <p:cNvPr id="1406" name="textbox 1406"/>
          <p:cNvSpPr/>
          <p:nvPr/>
        </p:nvSpPr>
        <p:spPr>
          <a:xfrm>
            <a:off x="3892042" y="1005014"/>
            <a:ext cx="2925445" cy="230505"/>
          </a:xfrm>
          <a:prstGeom prst="rect">
            <a:avLst/>
          </a:prstGeom>
          <a:noFill/>
          <a:ln w="0" cap="flat">
            <a:noFill/>
            <a:prstDash val="solid"/>
            <a:miter lim="0"/>
          </a:ln>
        </p:spPr>
        <p:txBody>
          <a:bodyPr vert="horz" wrap="square" lIns="0" tIns="0" rIns="0" bIns="0"/>
          <a:lstStyle/>
          <a:p>
            <a:pPr algn="l" rtl="0" eaLnBrk="0">
              <a:lnSpc>
                <a:spcPct val="77219"/>
              </a:lnSpc>
              <a:tabLst/>
            </a:pPr>
            <a:endParaRPr sz="100" dirty="0">
              <a:latin typeface="Arial"/>
              <a:ea typeface="Arial"/>
              <a:cs typeface="Arial"/>
            </a:endParaRPr>
          </a:p>
          <a:p>
            <a:pPr marL="12700" algn="l" rtl="0" eaLnBrk="0">
              <a:lnSpc>
                <a:spcPct val="90000"/>
              </a:lnSpc>
              <a:tabLst/>
            </a:pPr>
            <a:r>
              <a:rPr sz="1500" b="1" kern="0" spc="-10" dirty="0">
                <a:solidFill>
                  <a:srgbClr val="EE0000">
                    <a:alpha val="100000"/>
                  </a:srgbClr>
                </a:solidFill>
                <a:latin typeface="KaiTi"/>
                <a:ea typeface="KaiTi"/>
                <a:cs typeface="KaiTi"/>
              </a:rPr>
              <a:t>专题</a:t>
            </a:r>
            <a:r>
              <a:rPr sz="1500" kern="0" spc="-350" dirty="0">
                <a:solidFill>
                  <a:srgbClr val="EE0000">
                    <a:alpha val="100000"/>
                  </a:srgbClr>
                </a:solidFill>
                <a:latin typeface="KaiTi"/>
                <a:ea typeface="KaiTi"/>
                <a:cs typeface="KaiTi"/>
              </a:rPr>
              <a:t> </a:t>
            </a:r>
            <a:r>
              <a:rPr sz="1500" b="1" kern="0" spc="-10" dirty="0">
                <a:solidFill>
                  <a:srgbClr val="EE0000">
                    <a:alpha val="100000"/>
                  </a:srgbClr>
                </a:solidFill>
                <a:latin typeface="Times New Roman"/>
                <a:ea typeface="Times New Roman"/>
                <a:cs typeface="Times New Roman"/>
              </a:rPr>
              <a:t>3      </a:t>
            </a:r>
            <a:r>
              <a:rPr sz="1500" b="1" kern="0" spc="-10" dirty="0">
                <a:solidFill>
                  <a:srgbClr val="EE0000">
                    <a:alpha val="100000"/>
                  </a:srgbClr>
                </a:solidFill>
                <a:latin typeface="KaiTi"/>
                <a:ea typeface="KaiTi"/>
                <a:cs typeface="KaiTi"/>
              </a:rPr>
              <a:t>化学常见元素名称对</a:t>
            </a:r>
            <a:r>
              <a:rPr sz="1500" b="1" kern="0" spc="-20" dirty="0">
                <a:solidFill>
                  <a:srgbClr val="EE0000">
                    <a:alpha val="100000"/>
                  </a:srgbClr>
                </a:solidFill>
                <a:latin typeface="KaiTi"/>
                <a:ea typeface="KaiTi"/>
                <a:cs typeface="KaiTi"/>
              </a:rPr>
              <a:t>照表</a:t>
            </a:r>
            <a:endParaRPr sz="1500" dirty="0">
              <a:latin typeface="KaiTi"/>
              <a:ea typeface="KaiTi"/>
              <a:cs typeface="KaiTi"/>
            </a:endParaRPr>
          </a:p>
        </p:txBody>
      </p:sp>
      <p:sp>
        <p:nvSpPr>
          <p:cNvPr id="1408" name="textbox 1408"/>
          <p:cNvSpPr/>
          <p:nvPr/>
        </p:nvSpPr>
        <p:spPr>
          <a:xfrm>
            <a:off x="3988054" y="4580700"/>
            <a:ext cx="2734945" cy="230505"/>
          </a:xfrm>
          <a:prstGeom prst="rect">
            <a:avLst/>
          </a:prstGeom>
          <a:noFill/>
          <a:ln w="0" cap="flat">
            <a:noFill/>
            <a:prstDash val="solid"/>
            <a:miter lim="0"/>
          </a:ln>
        </p:spPr>
        <p:txBody>
          <a:bodyPr vert="horz" wrap="square" lIns="0" tIns="0" rIns="0" bIns="0"/>
          <a:lstStyle/>
          <a:p>
            <a:pPr algn="l" rtl="0" eaLnBrk="0">
              <a:lnSpc>
                <a:spcPct val="77219"/>
              </a:lnSpc>
              <a:tabLst/>
            </a:pPr>
            <a:endParaRPr sz="100" dirty="0">
              <a:latin typeface="Arial"/>
              <a:ea typeface="Arial"/>
              <a:cs typeface="Arial"/>
            </a:endParaRPr>
          </a:p>
          <a:p>
            <a:pPr marL="12700" algn="l" rtl="0" eaLnBrk="0">
              <a:lnSpc>
                <a:spcPct val="90000"/>
              </a:lnSpc>
              <a:tabLst/>
            </a:pPr>
            <a:r>
              <a:rPr sz="1500" b="1" kern="0" spc="-10" dirty="0">
                <a:solidFill>
                  <a:srgbClr val="EE0000">
                    <a:alpha val="100000"/>
                  </a:srgbClr>
                </a:solidFill>
                <a:latin typeface="KaiTi"/>
                <a:ea typeface="KaiTi"/>
                <a:cs typeface="KaiTi"/>
              </a:rPr>
              <a:t>专题</a:t>
            </a:r>
            <a:r>
              <a:rPr sz="1500" kern="0" spc="-340" dirty="0">
                <a:solidFill>
                  <a:srgbClr val="EE0000">
                    <a:alpha val="100000"/>
                  </a:srgbClr>
                </a:solidFill>
                <a:latin typeface="KaiTi"/>
                <a:ea typeface="KaiTi"/>
                <a:cs typeface="KaiTi"/>
              </a:rPr>
              <a:t> </a:t>
            </a:r>
            <a:r>
              <a:rPr sz="1500" b="1" kern="0" spc="-10" dirty="0">
                <a:solidFill>
                  <a:srgbClr val="EE0000">
                    <a:alpha val="100000"/>
                  </a:srgbClr>
                </a:solidFill>
                <a:latin typeface="Times New Roman"/>
                <a:ea typeface="Times New Roman"/>
                <a:cs typeface="Times New Roman"/>
              </a:rPr>
              <a:t>4      </a:t>
            </a:r>
            <a:r>
              <a:rPr sz="1500" b="1" kern="0" spc="-10" dirty="0">
                <a:solidFill>
                  <a:srgbClr val="EE0000">
                    <a:alpha val="100000"/>
                  </a:srgbClr>
                </a:solidFill>
                <a:latin typeface="KaiTi"/>
                <a:ea typeface="KaiTi"/>
                <a:cs typeface="KaiTi"/>
              </a:rPr>
              <a:t>化学常见元素的</a:t>
            </a:r>
            <a:r>
              <a:rPr sz="1500" b="1" kern="0" spc="-20" dirty="0">
                <a:solidFill>
                  <a:srgbClr val="EE0000">
                    <a:alpha val="100000"/>
                  </a:srgbClr>
                </a:solidFill>
                <a:latin typeface="KaiTi"/>
                <a:ea typeface="KaiTi"/>
                <a:cs typeface="KaiTi"/>
              </a:rPr>
              <a:t>氧化数</a:t>
            </a:r>
            <a:endParaRPr sz="1500" dirty="0">
              <a:latin typeface="KaiTi"/>
              <a:ea typeface="KaiTi"/>
              <a:cs typeface="KaiTi"/>
            </a:endParaRPr>
          </a:p>
        </p:txBody>
      </p:sp>
      <p:sp>
        <p:nvSpPr>
          <p:cNvPr id="1410" name="rect 1410"/>
          <p:cNvSpPr/>
          <p:nvPr/>
        </p:nvSpPr>
        <p:spPr>
          <a:xfrm>
            <a:off x="2348027" y="9322004"/>
            <a:ext cx="1829054" cy="235000"/>
          </a:xfrm>
          <a:prstGeom prst="rect">
            <a:avLst/>
          </a:prstGeom>
          <a:solidFill>
            <a:srgbClr val="D9D9D9">
              <a:alpha val="100000"/>
            </a:srgbClr>
          </a:solidFill>
          <a:ln w="0" cap="flat">
            <a:noFill/>
            <a:prstDash val="solid"/>
            <a:miter lim="0"/>
          </a:ln>
        </p:spPr>
        <p:txBody>
          <a:bodyPr rtlCol="0"/>
          <a:lstStyle/>
          <a:p>
            <a:pPr algn="ctr"/>
            <a:endParaRPr lang="zh-CN" altLang="en-US"/>
          </a:p>
        </p:txBody>
      </p:sp>
      <p:sp>
        <p:nvSpPr>
          <p:cNvPr id="1412" name="textbox 1412"/>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1414" name="path 1414"/>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1416" name="textbox 1416"/>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20" dirty="0">
                <a:solidFill>
                  <a:srgbClr val="000000">
                    <a:alpha val="100000"/>
                  </a:srgbClr>
                </a:solidFill>
                <a:latin typeface="Times New Roman"/>
                <a:ea typeface="Times New Roman"/>
                <a:cs typeface="Times New Roman"/>
              </a:rPr>
              <a:t>-</a:t>
            </a:r>
            <a:r>
              <a:rPr sz="900" kern="0" spc="3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49</a:t>
            </a:r>
            <a:r>
              <a:rPr sz="900" kern="0" spc="40" dirty="0">
                <a:solidFill>
                  <a:srgbClr val="000000">
                    <a:alpha val="100000"/>
                  </a:srgbClr>
                </a:solidFill>
                <a:latin typeface="Times New Roman"/>
                <a:ea typeface="Times New Roman"/>
                <a:cs typeface="Times New Roman"/>
              </a:rPr>
              <a:t> </a:t>
            </a:r>
            <a:r>
              <a:rPr sz="900" kern="0" spc="-2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
        <p:nvSpPr>
          <p:cNvPr id="1418" name="path 1418"/>
          <p:cNvSpPr/>
          <p:nvPr/>
        </p:nvSpPr>
        <p:spPr>
          <a:xfrm>
            <a:off x="5231765" y="4892675"/>
            <a:ext cx="12191" cy="198120"/>
          </a:xfrm>
          <a:custGeom>
            <a:avLst/>
            <a:gdLst/>
            <a:ahLst/>
            <a:cxnLst/>
            <a:rect l="0" t="0" r="0" b="0"/>
            <a:pathLst>
              <a:path w="19" h="312">
                <a:moveTo>
                  <a:pt x="0" y="312"/>
                </a:moveTo>
                <a:lnTo>
                  <a:pt x="19" y="312"/>
                </a:lnTo>
                <a:lnTo>
                  <a:pt x="19" y="0"/>
                </a:lnTo>
                <a:lnTo>
                  <a:pt x="0" y="0"/>
                </a:lnTo>
                <a:lnTo>
                  <a:pt x="0" y="312"/>
                </a:lnTo>
                <a:close/>
              </a:path>
            </a:pathLst>
          </a:custGeom>
          <a:solidFill>
            <a:srgbClr val="F2F2F2">
              <a:alpha val="100000"/>
            </a:srgbClr>
          </a:solidFill>
          <a:ln w="0" cap="flat">
            <a:noFill/>
            <a:prstDash val="solid"/>
            <a:miter lim="0"/>
          </a:ln>
        </p:spPr>
        <p:txBody>
          <a:bodyPr rtlCol="0"/>
          <a:lstStyle/>
          <a:p>
            <a:pPr algn="ctr"/>
            <a:endParaRPr lang="zh-CN" altLang="en-US"/>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20" name="table 1420"/>
          <p:cNvGraphicFramePr>
            <a:graphicFrameLocks noGrp="1"/>
          </p:cNvGraphicFramePr>
          <p:nvPr/>
        </p:nvGraphicFramePr>
        <p:xfrm>
          <a:off x="2348027" y="4600067"/>
          <a:ext cx="5874385" cy="2439669"/>
        </p:xfrm>
        <a:graphic>
          <a:graphicData uri="http://schemas.openxmlformats.org/drawingml/2006/table">
            <a:tbl>
              <a:tblPr/>
              <a:tblGrid>
                <a:gridCol w="586740"/>
                <a:gridCol w="2084070"/>
                <a:gridCol w="685800"/>
                <a:gridCol w="2517775"/>
              </a:tblGrid>
              <a:tr h="307975">
                <a:tc gridSpan="2">
                  <a:txBody>
                    <a:bodyPr/>
                    <a:lstStyle/>
                    <a:p>
                      <a:pPr algn="l" rtl="0" eaLnBrk="0">
                        <a:lnSpc>
                          <a:spcPct val="109000"/>
                        </a:lnSpc>
                        <a:tabLst/>
                      </a:pPr>
                      <a:endParaRPr sz="500" dirty="0">
                        <a:latin typeface="Arial"/>
                        <a:ea typeface="Arial"/>
                        <a:cs typeface="Arial"/>
                      </a:endParaRPr>
                    </a:p>
                    <a:p>
                      <a:pPr marL="77470" algn="l" rtl="0" eaLnBrk="0">
                        <a:lnSpc>
                          <a:spcPct val="90000"/>
                        </a:lnSpc>
                        <a:spcBef>
                          <a:spcPts val="1"/>
                        </a:spcBef>
                        <a:tabLst/>
                      </a:pPr>
                      <a:r>
                        <a:rPr sz="1200" kern="0" spc="0" dirty="0">
                          <a:solidFill>
                            <a:srgbClr val="000000">
                              <a:alpha val="100000"/>
                            </a:srgbClr>
                          </a:solidFill>
                          <a:latin typeface="Times New Roman"/>
                          <a:ea typeface="Times New Roman"/>
                          <a:cs typeface="Times New Roman"/>
                        </a:rPr>
                        <a:t>-ide </a:t>
                      </a:r>
                      <a:r>
                        <a:rPr sz="1200" kern="0" spc="0" dirty="0">
                          <a:solidFill>
                            <a:srgbClr val="000000">
                              <a:alpha val="100000"/>
                            </a:srgbClr>
                          </a:solidFill>
                          <a:latin typeface="KaiTi"/>
                          <a:ea typeface="KaiTi"/>
                          <a:cs typeface="KaiTi"/>
                        </a:rPr>
                        <a:t>后缀，简单阴离子，</a:t>
                      </a:r>
                      <a:r>
                        <a:rPr sz="1200" kern="0" spc="0" dirty="0">
                          <a:solidFill>
                            <a:srgbClr val="000000">
                              <a:alpha val="100000"/>
                            </a:srgbClr>
                          </a:solidFill>
                          <a:latin typeface="Times New Roman"/>
                          <a:ea typeface="Times New Roman"/>
                          <a:cs typeface="Times New Roman"/>
                        </a:rPr>
                        <a:t>simp</a:t>
                      </a:r>
                      <a:r>
                        <a:rPr sz="1200" kern="0" spc="-10" dirty="0">
                          <a:solidFill>
                            <a:srgbClr val="000000">
                              <a:alpha val="100000"/>
                            </a:srgbClr>
                          </a:solidFill>
                          <a:latin typeface="Times New Roman"/>
                          <a:ea typeface="Times New Roman"/>
                          <a:cs typeface="Times New Roman"/>
                        </a:rPr>
                        <a:t>le  anion</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2">
                  <a:txBody>
                    <a:bodyPr/>
                    <a:lstStyle/>
                    <a:p>
                      <a:pPr algn="l" rtl="0" eaLnBrk="0">
                        <a:lnSpc>
                          <a:spcPct val="109000"/>
                        </a:lnSpc>
                        <a:tabLst/>
                      </a:pPr>
                      <a:endParaRPr sz="500" dirty="0">
                        <a:latin typeface="Arial"/>
                        <a:ea typeface="Arial"/>
                        <a:cs typeface="Arial"/>
                      </a:endParaRPr>
                    </a:p>
                    <a:p>
                      <a:pPr marL="74295" algn="l" rtl="0" eaLnBrk="0">
                        <a:lnSpc>
                          <a:spcPct val="90000"/>
                        </a:lnSpc>
                        <a:spcBef>
                          <a:spcPts val="1"/>
                        </a:spcBef>
                        <a:tabLst/>
                      </a:pPr>
                      <a:r>
                        <a:rPr sz="1200" kern="0" spc="0" dirty="0">
                          <a:solidFill>
                            <a:srgbClr val="000000">
                              <a:alpha val="100000"/>
                            </a:srgbClr>
                          </a:solidFill>
                          <a:latin typeface="Times New Roman"/>
                          <a:ea typeface="Times New Roman"/>
                          <a:cs typeface="Times New Roman"/>
                        </a:rPr>
                        <a:t>-ate </a:t>
                      </a:r>
                      <a:r>
                        <a:rPr sz="1200" kern="0" spc="0" dirty="0">
                          <a:solidFill>
                            <a:srgbClr val="000000">
                              <a:alpha val="100000"/>
                            </a:srgbClr>
                          </a:solidFill>
                          <a:latin typeface="KaiTi"/>
                          <a:ea typeface="KaiTi"/>
                          <a:cs typeface="KaiTi"/>
                        </a:rPr>
                        <a:t>后缀，含氧的复合阴离子</a:t>
                      </a:r>
                      <a:r>
                        <a:rPr sz="1200" kern="0" spc="-26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c</a:t>
                      </a:r>
                      <a:r>
                        <a:rPr sz="1200" kern="0" spc="-10" dirty="0">
                          <a:solidFill>
                            <a:srgbClr val="000000">
                              <a:alpha val="100000"/>
                            </a:srgbClr>
                          </a:solidFill>
                          <a:latin typeface="Times New Roman"/>
                          <a:ea typeface="Times New Roman"/>
                          <a:cs typeface="Times New Roman"/>
                        </a:rPr>
                        <a:t>ompound  anion</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03530">
                <a:tc>
                  <a:txBody>
                    <a:bodyPr/>
                    <a:lstStyle/>
                    <a:p>
                      <a:pPr algn="l" rtl="0" eaLnBrk="0">
                        <a:lnSpc>
                          <a:spcPct val="113000"/>
                        </a:lnSpc>
                        <a:tabLst/>
                      </a:pPr>
                      <a:endParaRPr sz="600" dirty="0">
                        <a:latin typeface="Arial"/>
                        <a:ea typeface="Arial"/>
                        <a:cs typeface="Arial"/>
                      </a:endParaRPr>
                    </a:p>
                    <a:p>
                      <a:pPr marL="323850" algn="l" rtl="0" eaLnBrk="0">
                        <a:lnSpc>
                          <a:spcPts val="61"/>
                        </a:lnSpc>
                        <a:spcBef>
                          <a:spcPts val="4"/>
                        </a:spcBef>
                        <a:tabLst/>
                      </a:pPr>
                      <a:r>
                        <a:rPr sz="800" kern="0" spc="-10" dirty="0">
                          <a:solidFill>
                            <a:srgbClr val="000000">
                              <a:alpha val="100000"/>
                            </a:srgbClr>
                          </a:solidFill>
                          <a:latin typeface="Times New Roman"/>
                          <a:ea typeface="Times New Roman"/>
                          <a:cs typeface="Times New Roman"/>
                        </a:rPr>
                        <a:t>-</a:t>
                      </a:r>
                      <a:endParaRPr sz="800" dirty="0">
                        <a:latin typeface="Times New Roman"/>
                        <a:ea typeface="Times New Roman"/>
                        <a:cs typeface="Times New Roman"/>
                      </a:endParaRPr>
                    </a:p>
                    <a:p>
                      <a:pPr marL="236855" algn="l" rtl="0" eaLnBrk="0">
                        <a:lnSpc>
                          <a:spcPct val="69000"/>
                        </a:lnSpc>
                        <a:spcBef>
                          <a:spcPts val="13"/>
                        </a:spcBef>
                        <a:tabLst/>
                      </a:pPr>
                      <a:r>
                        <a:rPr sz="1200" kern="0" spc="-10" dirty="0">
                          <a:solidFill>
                            <a:srgbClr val="000000">
                              <a:alpha val="100000"/>
                            </a:srgbClr>
                          </a:solidFill>
                          <a:latin typeface="Times New Roman"/>
                          <a:ea typeface="Times New Roman"/>
                          <a:cs typeface="Times New Roman"/>
                        </a:rPr>
                        <a:t>F</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5000"/>
                        </a:lnSpc>
                        <a:tabLst/>
                      </a:pPr>
                      <a:endParaRPr sz="500" dirty="0">
                        <a:latin typeface="Arial"/>
                        <a:ea typeface="Arial"/>
                        <a:cs typeface="Arial"/>
                      </a:endParaRPr>
                    </a:p>
                    <a:p>
                      <a:pPr marL="87630" algn="l" rtl="0" eaLnBrk="0">
                        <a:lnSpc>
                          <a:spcPct val="90000"/>
                        </a:lnSpc>
                        <a:tabLst/>
                      </a:pPr>
                      <a:r>
                        <a:rPr sz="1200" kern="0" spc="-20" dirty="0">
                          <a:solidFill>
                            <a:srgbClr val="000000">
                              <a:alpha val="100000"/>
                            </a:srgbClr>
                          </a:solidFill>
                          <a:latin typeface="KaiTi"/>
                          <a:ea typeface="KaiTi"/>
                          <a:cs typeface="KaiTi"/>
                        </a:rPr>
                        <a:t>氟离子</a:t>
                      </a:r>
                      <a:r>
                        <a:rPr sz="1200" kern="0" spc="-2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fluor</a:t>
                      </a:r>
                      <a:r>
                        <a:rPr sz="1200" b="1" kern="0" spc="-20" dirty="0">
                          <a:solidFill>
                            <a:srgbClr val="000000">
                              <a:alpha val="100000"/>
                            </a:srgbClr>
                          </a:solidFill>
                          <a:latin typeface="Times New Roman"/>
                          <a:ea typeface="Times New Roman"/>
                          <a:cs typeface="Times New Roman"/>
                        </a:rPr>
                        <a:t>ide</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tabLst/>
                      </a:pPr>
                      <a:endParaRPr sz="500" dirty="0">
                        <a:latin typeface="Arial"/>
                        <a:ea typeface="Arial"/>
                        <a:cs typeface="Arial"/>
                      </a:endParaRPr>
                    </a:p>
                    <a:p>
                      <a:pPr marL="343535" algn="l" rtl="0" eaLnBrk="0">
                        <a:lnSpc>
                          <a:spcPts val="56"/>
                        </a:lnSpc>
                        <a:spcBef>
                          <a:spcPts val="2"/>
                        </a:spcBef>
                        <a:tabLst/>
                      </a:pPr>
                      <a:r>
                        <a:rPr sz="800" kern="0" spc="-10" dirty="0">
                          <a:solidFill>
                            <a:srgbClr val="000000">
                              <a:alpha val="100000"/>
                            </a:srgbClr>
                          </a:solidFill>
                          <a:latin typeface="Times New Roman"/>
                          <a:ea typeface="Times New Roman"/>
                          <a:cs typeface="Times New Roman"/>
                        </a:rPr>
                        <a:t>-</a:t>
                      </a:r>
                      <a:endParaRPr sz="800" dirty="0">
                        <a:latin typeface="Times New Roman"/>
                        <a:ea typeface="Times New Roman"/>
                        <a:cs typeface="Times New Roman"/>
                      </a:endParaRPr>
                    </a:p>
                    <a:p>
                      <a:pPr marL="66040" algn="l" rtl="0" eaLnBrk="0">
                        <a:lnSpc>
                          <a:spcPts val="888"/>
                        </a:lnSpc>
                        <a:tabLst/>
                      </a:pPr>
                      <a:r>
                        <a:rPr sz="1200" kern="0" spc="0" dirty="0">
                          <a:solidFill>
                            <a:srgbClr val="000000">
                              <a:alpha val="100000"/>
                            </a:srgbClr>
                          </a:solidFill>
                          <a:latin typeface="Times New Roman"/>
                          <a:ea typeface="Times New Roman"/>
                          <a:cs typeface="Times New Roman"/>
                        </a:rPr>
                        <a:t>NO</a:t>
                      </a:r>
                      <a:endParaRPr sz="1200" dirty="0">
                        <a:latin typeface="Times New Roman"/>
                        <a:ea typeface="Times New Roman"/>
                        <a:cs typeface="Times New Roman"/>
                      </a:endParaRPr>
                    </a:p>
                    <a:p>
                      <a:pPr marL="291465" algn="l" rtl="0" eaLnBrk="0">
                        <a:lnSpc>
                          <a:spcPct val="71000"/>
                        </a:lnSpc>
                        <a:spcBef>
                          <a:spcPts val="6"/>
                        </a:spcBef>
                        <a:tabLst/>
                      </a:pPr>
                      <a:r>
                        <a:rPr sz="800" kern="0" spc="-10" dirty="0">
                          <a:solidFill>
                            <a:srgbClr val="000000">
                              <a:alpha val="100000"/>
                            </a:srgbClr>
                          </a:solidFill>
                          <a:latin typeface="Times New Roman"/>
                          <a:ea typeface="Times New Roman"/>
                          <a:cs typeface="Times New Roman"/>
                        </a:rPr>
                        <a:t>3</a:t>
                      </a:r>
                      <a:endParaRPr sz="8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5000"/>
                        </a:lnSpc>
                        <a:tabLst/>
                      </a:pPr>
                      <a:endParaRPr sz="500" dirty="0">
                        <a:latin typeface="Arial"/>
                        <a:ea typeface="Arial"/>
                        <a:cs typeface="Arial"/>
                      </a:endParaRPr>
                    </a:p>
                    <a:p>
                      <a:pPr marL="72390" algn="l" rtl="0" eaLnBrk="0">
                        <a:lnSpc>
                          <a:spcPct val="90000"/>
                        </a:lnSpc>
                        <a:tabLst/>
                      </a:pPr>
                      <a:r>
                        <a:rPr sz="1200" kern="0" spc="-10" dirty="0">
                          <a:solidFill>
                            <a:srgbClr val="000000">
                              <a:alpha val="100000"/>
                            </a:srgbClr>
                          </a:solidFill>
                          <a:latin typeface="KaiTi"/>
                          <a:ea typeface="KaiTi"/>
                          <a:cs typeface="KaiTi"/>
                        </a:rPr>
                        <a:t>硝酸根离子</a:t>
                      </a:r>
                      <a:r>
                        <a:rPr sz="1200" kern="0" spc="-1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nitrate</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04800">
                <a:tc>
                  <a:txBody>
                    <a:bodyPr/>
                    <a:lstStyle/>
                    <a:p>
                      <a:pPr algn="l" rtl="0" eaLnBrk="0">
                        <a:lnSpc>
                          <a:spcPct val="113000"/>
                        </a:lnSpc>
                        <a:tabLst/>
                      </a:pPr>
                      <a:endParaRPr sz="600" dirty="0">
                        <a:latin typeface="Arial"/>
                        <a:ea typeface="Arial"/>
                        <a:cs typeface="Arial"/>
                      </a:endParaRPr>
                    </a:p>
                    <a:p>
                      <a:pPr marL="210820" algn="l" rtl="0" eaLnBrk="0">
                        <a:lnSpc>
                          <a:spcPct val="85000"/>
                        </a:lnSpc>
                        <a:spcBef>
                          <a:spcPts val="3"/>
                        </a:spcBef>
                        <a:tabLst/>
                      </a:pPr>
                      <a:r>
                        <a:rPr sz="1200" kern="0" spc="-20" dirty="0">
                          <a:solidFill>
                            <a:srgbClr val="000000">
                              <a:alpha val="100000"/>
                            </a:srgbClr>
                          </a:solidFill>
                          <a:latin typeface="Times New Roman"/>
                          <a:ea typeface="Times New Roman"/>
                          <a:cs typeface="Times New Roman"/>
                        </a:rPr>
                        <a:t>Cl</a:t>
                      </a:r>
                      <a:r>
                        <a:rPr sz="1200" kern="0" spc="-20" baseline="69451" dirty="0">
                          <a:solidFill>
                            <a:srgbClr val="000000">
                              <a:alpha val="100000"/>
                            </a:srgbClr>
                          </a:solidFill>
                          <a:latin typeface="Times New Roman"/>
                          <a:ea typeface="Times New Roman"/>
                          <a:cs typeface="Times New Roman"/>
                        </a:rPr>
                        <a:t>-</a:t>
                      </a:r>
                      <a:endParaRPr sz="1200" baseline="69451"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5000"/>
                        </a:lnSpc>
                        <a:tabLst/>
                      </a:pPr>
                      <a:endParaRPr sz="500" dirty="0">
                        <a:latin typeface="Arial"/>
                        <a:ea typeface="Arial"/>
                        <a:cs typeface="Arial"/>
                      </a:endParaRPr>
                    </a:p>
                    <a:p>
                      <a:pPr marL="83185" algn="l" rtl="0" eaLnBrk="0">
                        <a:lnSpc>
                          <a:spcPct val="90000"/>
                        </a:lnSpc>
                        <a:tabLst/>
                      </a:pPr>
                      <a:r>
                        <a:rPr sz="1200" kern="0" spc="-20" dirty="0">
                          <a:solidFill>
                            <a:srgbClr val="000000">
                              <a:alpha val="100000"/>
                            </a:srgbClr>
                          </a:solidFill>
                          <a:latin typeface="KaiTi"/>
                          <a:ea typeface="KaiTi"/>
                          <a:cs typeface="KaiTi"/>
                        </a:rPr>
                        <a:t>氯离子</a:t>
                      </a:r>
                      <a:r>
                        <a:rPr sz="1200" kern="0" spc="-25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chlor</a:t>
                      </a:r>
                      <a:r>
                        <a:rPr sz="1200" b="1" kern="0" spc="-20" dirty="0">
                          <a:solidFill>
                            <a:srgbClr val="000000">
                              <a:alpha val="100000"/>
                            </a:srgbClr>
                          </a:solidFill>
                          <a:latin typeface="Times New Roman"/>
                          <a:ea typeface="Times New Roman"/>
                          <a:cs typeface="Times New Roman"/>
                        </a:rPr>
                        <a:t>ide</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38000"/>
                        </a:lnSpc>
                        <a:tabLst/>
                      </a:pPr>
                      <a:endParaRPr sz="200" dirty="0">
                        <a:latin typeface="Arial"/>
                        <a:ea typeface="Arial"/>
                        <a:cs typeface="Arial"/>
                      </a:endParaRPr>
                    </a:p>
                    <a:p>
                      <a:pPr marL="334010" algn="l" rtl="0" eaLnBrk="0">
                        <a:lnSpc>
                          <a:spcPct val="71000"/>
                        </a:lnSpc>
                        <a:spcBef>
                          <a:spcPts val="1"/>
                        </a:spcBef>
                        <a:tabLst/>
                      </a:pPr>
                      <a:r>
                        <a:rPr sz="800" kern="0" spc="-10" dirty="0">
                          <a:solidFill>
                            <a:srgbClr val="000000">
                              <a:alpha val="100000"/>
                            </a:srgbClr>
                          </a:solidFill>
                          <a:latin typeface="Times New Roman"/>
                          <a:ea typeface="Times New Roman"/>
                          <a:cs typeface="Times New Roman"/>
                        </a:rPr>
                        <a:t>2-</a:t>
                      </a:r>
                      <a:endParaRPr sz="800" dirty="0">
                        <a:latin typeface="Times New Roman"/>
                        <a:ea typeface="Times New Roman"/>
                        <a:cs typeface="Times New Roman"/>
                      </a:endParaRPr>
                    </a:p>
                    <a:p>
                      <a:pPr marL="73025" algn="l" rtl="0" eaLnBrk="0">
                        <a:lnSpc>
                          <a:spcPts val="520"/>
                        </a:lnSpc>
                        <a:spcBef>
                          <a:spcPts val="84"/>
                        </a:spcBef>
                        <a:tabLst/>
                      </a:pPr>
                      <a:r>
                        <a:rPr sz="1200" kern="0" spc="-20" dirty="0">
                          <a:solidFill>
                            <a:srgbClr val="000000">
                              <a:alpha val="100000"/>
                            </a:srgbClr>
                          </a:solidFill>
                          <a:latin typeface="Times New Roman"/>
                          <a:ea typeface="Times New Roman"/>
                          <a:cs typeface="Times New Roman"/>
                        </a:rPr>
                        <a:t>CO</a:t>
                      </a:r>
                      <a:endParaRPr sz="1200" dirty="0">
                        <a:latin typeface="Times New Roman"/>
                        <a:ea typeface="Times New Roman"/>
                        <a:cs typeface="Times New Roman"/>
                      </a:endParaRPr>
                    </a:p>
                    <a:p>
                      <a:pPr marL="283845" algn="l" rtl="0" eaLnBrk="0">
                        <a:lnSpc>
                          <a:spcPct val="71000"/>
                        </a:lnSpc>
                        <a:spcBef>
                          <a:spcPts val="6"/>
                        </a:spcBef>
                        <a:tabLst/>
                      </a:pPr>
                      <a:r>
                        <a:rPr sz="800" kern="0" spc="-10" dirty="0">
                          <a:solidFill>
                            <a:srgbClr val="000000">
                              <a:alpha val="100000"/>
                            </a:srgbClr>
                          </a:solidFill>
                          <a:latin typeface="Times New Roman"/>
                          <a:ea typeface="Times New Roman"/>
                          <a:cs typeface="Times New Roman"/>
                        </a:rPr>
                        <a:t>3</a:t>
                      </a:r>
                      <a:endParaRPr sz="8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5000"/>
                        </a:lnSpc>
                        <a:tabLst/>
                      </a:pPr>
                      <a:endParaRPr sz="500" dirty="0">
                        <a:latin typeface="Arial"/>
                        <a:ea typeface="Arial"/>
                        <a:cs typeface="Arial"/>
                      </a:endParaRPr>
                    </a:p>
                    <a:p>
                      <a:pPr marL="67945" algn="l" rtl="0" eaLnBrk="0">
                        <a:lnSpc>
                          <a:spcPct val="90000"/>
                        </a:lnSpc>
                        <a:tabLst/>
                      </a:pPr>
                      <a:r>
                        <a:rPr sz="1200" kern="0" spc="0" dirty="0">
                          <a:solidFill>
                            <a:srgbClr val="000000">
                              <a:alpha val="100000"/>
                            </a:srgbClr>
                          </a:solidFill>
                          <a:latin typeface="KaiTi"/>
                          <a:ea typeface="KaiTi"/>
                          <a:cs typeface="KaiTi"/>
                        </a:rPr>
                        <a:t>碳酸根离子</a:t>
                      </a:r>
                      <a:r>
                        <a:rPr sz="1200" kern="0" spc="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carbo</a:t>
                      </a:r>
                      <a:r>
                        <a:rPr sz="1200" kern="0" spc="-10" dirty="0">
                          <a:solidFill>
                            <a:srgbClr val="000000">
                              <a:alpha val="100000"/>
                            </a:srgbClr>
                          </a:solidFill>
                          <a:latin typeface="Times New Roman"/>
                          <a:ea typeface="Times New Roman"/>
                          <a:cs typeface="Times New Roman"/>
                        </a:rPr>
                        <a:t>nate</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04800">
                <a:tc>
                  <a:txBody>
                    <a:bodyPr/>
                    <a:lstStyle/>
                    <a:p>
                      <a:pPr algn="l" rtl="0" eaLnBrk="0">
                        <a:lnSpc>
                          <a:spcPct val="112000"/>
                        </a:lnSpc>
                        <a:tabLst/>
                      </a:pPr>
                      <a:endParaRPr sz="600" dirty="0">
                        <a:latin typeface="Arial"/>
                        <a:ea typeface="Arial"/>
                        <a:cs typeface="Arial"/>
                      </a:endParaRPr>
                    </a:p>
                    <a:p>
                      <a:pPr marL="203200" algn="l" rtl="0" eaLnBrk="0">
                        <a:lnSpc>
                          <a:spcPct val="85000"/>
                        </a:lnSpc>
                        <a:spcBef>
                          <a:spcPts val="5"/>
                        </a:spcBef>
                        <a:tabLst/>
                      </a:pPr>
                      <a:r>
                        <a:rPr sz="1200" kern="0" spc="-10" dirty="0">
                          <a:solidFill>
                            <a:srgbClr val="000000">
                              <a:alpha val="100000"/>
                            </a:srgbClr>
                          </a:solidFill>
                          <a:latin typeface="Times New Roman"/>
                          <a:ea typeface="Times New Roman"/>
                          <a:cs typeface="Times New Roman"/>
                        </a:rPr>
                        <a:t>Br</a:t>
                      </a:r>
                      <a:r>
                        <a:rPr sz="1200" kern="0" spc="-10" baseline="69451" dirty="0">
                          <a:solidFill>
                            <a:srgbClr val="000000">
                              <a:alpha val="100000"/>
                            </a:srgbClr>
                          </a:solidFill>
                          <a:latin typeface="Times New Roman"/>
                          <a:ea typeface="Times New Roman"/>
                          <a:cs typeface="Times New Roman"/>
                        </a:rPr>
                        <a:t>-</a:t>
                      </a:r>
                      <a:endParaRPr sz="1200" baseline="69451"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5000"/>
                        </a:lnSpc>
                        <a:tabLst/>
                      </a:pPr>
                      <a:endParaRPr sz="500" dirty="0">
                        <a:latin typeface="Arial"/>
                        <a:ea typeface="Arial"/>
                        <a:cs typeface="Arial"/>
                      </a:endParaRPr>
                    </a:p>
                    <a:p>
                      <a:pPr marL="85725" algn="l" rtl="0" eaLnBrk="0">
                        <a:lnSpc>
                          <a:spcPct val="90000"/>
                        </a:lnSpc>
                        <a:tabLst/>
                      </a:pPr>
                      <a:r>
                        <a:rPr sz="1200" kern="0" spc="-20" dirty="0">
                          <a:solidFill>
                            <a:srgbClr val="000000">
                              <a:alpha val="100000"/>
                            </a:srgbClr>
                          </a:solidFill>
                          <a:latin typeface="KaiTi"/>
                          <a:ea typeface="KaiTi"/>
                          <a:cs typeface="KaiTi"/>
                        </a:rPr>
                        <a:t>溴离子</a:t>
                      </a:r>
                      <a:r>
                        <a:rPr sz="1200" kern="0" spc="-2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brom</a:t>
                      </a:r>
                      <a:r>
                        <a:rPr sz="1200" b="1" kern="0" spc="-20" dirty="0">
                          <a:solidFill>
                            <a:srgbClr val="000000">
                              <a:alpha val="100000"/>
                            </a:srgbClr>
                          </a:solidFill>
                          <a:latin typeface="Times New Roman"/>
                          <a:ea typeface="Times New Roman"/>
                          <a:cs typeface="Times New Roman"/>
                        </a:rPr>
                        <a:t>ide</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33000"/>
                        </a:lnSpc>
                        <a:tabLst/>
                      </a:pPr>
                      <a:endParaRPr sz="200" dirty="0">
                        <a:latin typeface="Arial"/>
                        <a:ea typeface="Arial"/>
                        <a:cs typeface="Arial"/>
                      </a:endParaRPr>
                    </a:p>
                    <a:p>
                      <a:pPr marL="316865" algn="l" rtl="0" eaLnBrk="0">
                        <a:lnSpc>
                          <a:spcPct val="71000"/>
                        </a:lnSpc>
                        <a:spcBef>
                          <a:spcPts val="1"/>
                        </a:spcBef>
                        <a:tabLst/>
                      </a:pPr>
                      <a:r>
                        <a:rPr sz="800" kern="0" spc="-10" dirty="0">
                          <a:solidFill>
                            <a:srgbClr val="000000">
                              <a:alpha val="100000"/>
                            </a:srgbClr>
                          </a:solidFill>
                          <a:latin typeface="Times New Roman"/>
                          <a:ea typeface="Times New Roman"/>
                          <a:cs typeface="Times New Roman"/>
                        </a:rPr>
                        <a:t>2-</a:t>
                      </a:r>
                      <a:endParaRPr sz="800" dirty="0">
                        <a:latin typeface="Times New Roman"/>
                        <a:ea typeface="Times New Roman"/>
                        <a:cs typeface="Times New Roman"/>
                      </a:endParaRPr>
                    </a:p>
                    <a:p>
                      <a:pPr marL="77470" algn="l" rtl="0" eaLnBrk="0">
                        <a:lnSpc>
                          <a:spcPts val="520"/>
                        </a:lnSpc>
                        <a:spcBef>
                          <a:spcPts val="84"/>
                        </a:spcBef>
                        <a:tabLst/>
                      </a:pPr>
                      <a:r>
                        <a:rPr sz="1200" kern="0" spc="-20" dirty="0">
                          <a:solidFill>
                            <a:srgbClr val="000000">
                              <a:alpha val="100000"/>
                            </a:srgbClr>
                          </a:solidFill>
                          <a:latin typeface="Times New Roman"/>
                          <a:ea typeface="Times New Roman"/>
                          <a:cs typeface="Times New Roman"/>
                        </a:rPr>
                        <a:t>SO</a:t>
                      </a:r>
                      <a:endParaRPr sz="1200" dirty="0">
                        <a:latin typeface="Times New Roman"/>
                        <a:ea typeface="Times New Roman"/>
                        <a:cs typeface="Times New Roman"/>
                      </a:endParaRPr>
                    </a:p>
                    <a:p>
                      <a:pPr marL="264795" algn="l" rtl="0" eaLnBrk="0">
                        <a:lnSpc>
                          <a:spcPct val="71000"/>
                        </a:lnSpc>
                        <a:spcBef>
                          <a:spcPts val="6"/>
                        </a:spcBef>
                        <a:tabLst/>
                      </a:pPr>
                      <a:r>
                        <a:rPr sz="800" kern="0" spc="-10" dirty="0">
                          <a:solidFill>
                            <a:srgbClr val="000000">
                              <a:alpha val="100000"/>
                            </a:srgbClr>
                          </a:solidFill>
                          <a:latin typeface="Times New Roman"/>
                          <a:ea typeface="Times New Roman"/>
                          <a:cs typeface="Times New Roman"/>
                        </a:rPr>
                        <a:t>4</a:t>
                      </a:r>
                      <a:endParaRPr sz="8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5000"/>
                        </a:lnSpc>
                        <a:tabLst/>
                      </a:pPr>
                      <a:endParaRPr sz="500" dirty="0">
                        <a:latin typeface="Arial"/>
                        <a:ea typeface="Arial"/>
                        <a:cs typeface="Arial"/>
                      </a:endParaRPr>
                    </a:p>
                    <a:p>
                      <a:pPr marL="68580" algn="l" rtl="0" eaLnBrk="0">
                        <a:lnSpc>
                          <a:spcPct val="90000"/>
                        </a:lnSpc>
                        <a:tabLst/>
                      </a:pPr>
                      <a:r>
                        <a:rPr sz="1200" kern="0" spc="0" dirty="0">
                          <a:solidFill>
                            <a:srgbClr val="000000">
                              <a:alpha val="100000"/>
                            </a:srgbClr>
                          </a:solidFill>
                          <a:latin typeface="KaiTi"/>
                          <a:ea typeface="KaiTi"/>
                          <a:cs typeface="KaiTi"/>
                        </a:rPr>
                        <a:t>硫酸根离子</a:t>
                      </a:r>
                      <a:r>
                        <a:rPr sz="1200" kern="0" spc="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sul</a:t>
                      </a:r>
                      <a:r>
                        <a:rPr sz="1200" kern="0" spc="-10" dirty="0">
                          <a:solidFill>
                            <a:srgbClr val="000000">
                              <a:alpha val="100000"/>
                            </a:srgbClr>
                          </a:solidFill>
                          <a:latin typeface="Times New Roman"/>
                          <a:ea typeface="Times New Roman"/>
                          <a:cs typeface="Times New Roman"/>
                        </a:rPr>
                        <a:t>fate</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02895">
                <a:tc>
                  <a:txBody>
                    <a:bodyPr/>
                    <a:lstStyle/>
                    <a:p>
                      <a:pPr algn="l" rtl="0" eaLnBrk="0">
                        <a:lnSpc>
                          <a:spcPct val="113000"/>
                        </a:lnSpc>
                        <a:tabLst/>
                      </a:pPr>
                      <a:endParaRPr sz="600" dirty="0">
                        <a:latin typeface="Arial"/>
                        <a:ea typeface="Arial"/>
                        <a:cs typeface="Arial"/>
                      </a:endParaRPr>
                    </a:p>
                    <a:p>
                      <a:pPr marL="305435" algn="l" rtl="0" eaLnBrk="0">
                        <a:lnSpc>
                          <a:spcPts val="185"/>
                        </a:lnSpc>
                        <a:spcBef>
                          <a:spcPts val="4"/>
                        </a:spcBef>
                        <a:tabLst/>
                      </a:pPr>
                      <a:r>
                        <a:rPr sz="800" kern="0" spc="-10" dirty="0">
                          <a:solidFill>
                            <a:srgbClr val="000000">
                              <a:alpha val="100000"/>
                            </a:srgbClr>
                          </a:solidFill>
                          <a:latin typeface="Times New Roman"/>
                          <a:ea typeface="Times New Roman"/>
                          <a:cs typeface="Times New Roman"/>
                        </a:rPr>
                        <a:t>-</a:t>
                      </a:r>
                      <a:endParaRPr sz="800" dirty="0">
                        <a:latin typeface="Times New Roman"/>
                        <a:ea typeface="Times New Roman"/>
                        <a:cs typeface="Times New Roman"/>
                      </a:endParaRPr>
                    </a:p>
                    <a:p>
                      <a:pPr marL="255270" algn="l" rtl="0" eaLnBrk="0">
                        <a:lnSpc>
                          <a:spcPct val="75000"/>
                        </a:lnSpc>
                        <a:spcBef>
                          <a:spcPts val="11"/>
                        </a:spcBef>
                        <a:tabLst/>
                      </a:pPr>
                      <a:r>
                        <a:rPr sz="1200" kern="0" spc="-20" dirty="0">
                          <a:solidFill>
                            <a:srgbClr val="000000">
                              <a:alpha val="100000"/>
                            </a:srgbClr>
                          </a:solidFill>
                          <a:latin typeface="Times New Roman"/>
                          <a:ea typeface="Times New Roman"/>
                          <a:cs typeface="Times New Roman"/>
                        </a:rPr>
                        <a:t>I</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3000"/>
                        </a:lnSpc>
                        <a:tabLst/>
                      </a:pPr>
                      <a:endParaRPr sz="500" dirty="0">
                        <a:latin typeface="Arial"/>
                        <a:ea typeface="Arial"/>
                        <a:cs typeface="Arial"/>
                      </a:endParaRPr>
                    </a:p>
                    <a:p>
                      <a:pPr marL="67310" algn="l" rtl="0" eaLnBrk="0">
                        <a:lnSpc>
                          <a:spcPct val="90000"/>
                        </a:lnSpc>
                        <a:tabLst/>
                      </a:pPr>
                      <a:r>
                        <a:rPr sz="1200" kern="0" spc="-10" dirty="0">
                          <a:solidFill>
                            <a:srgbClr val="000000">
                              <a:alpha val="100000"/>
                            </a:srgbClr>
                          </a:solidFill>
                          <a:latin typeface="KaiTi"/>
                          <a:ea typeface="KaiTi"/>
                          <a:cs typeface="KaiTi"/>
                        </a:rPr>
                        <a:t>碘离子</a:t>
                      </a:r>
                      <a:r>
                        <a:rPr sz="1200" kern="0" spc="-1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iod</a:t>
                      </a:r>
                      <a:r>
                        <a:rPr sz="1200" b="1" kern="0" spc="0" dirty="0">
                          <a:solidFill>
                            <a:srgbClr val="000000">
                              <a:alpha val="100000"/>
                            </a:srgbClr>
                          </a:solidFill>
                          <a:latin typeface="Times New Roman"/>
                          <a:ea typeface="Times New Roman"/>
                          <a:cs typeface="Times New Roman"/>
                        </a:rPr>
                        <a:t>ide</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tabLst/>
                      </a:pPr>
                      <a:endParaRPr sz="500" dirty="0">
                        <a:latin typeface="Arial"/>
                        <a:ea typeface="Arial"/>
                        <a:cs typeface="Arial"/>
                      </a:endParaRPr>
                    </a:p>
                    <a:p>
                      <a:pPr marL="445769" algn="l" rtl="0" eaLnBrk="0">
                        <a:lnSpc>
                          <a:spcPts val="56"/>
                        </a:lnSpc>
                        <a:spcBef>
                          <a:spcPts val="2"/>
                        </a:spcBef>
                        <a:tabLst/>
                      </a:pPr>
                      <a:r>
                        <a:rPr sz="800" kern="0" spc="-10" dirty="0">
                          <a:solidFill>
                            <a:srgbClr val="000000">
                              <a:alpha val="100000"/>
                            </a:srgbClr>
                          </a:solidFill>
                          <a:latin typeface="Times New Roman"/>
                          <a:ea typeface="Times New Roman"/>
                          <a:cs typeface="Times New Roman"/>
                        </a:rPr>
                        <a:t>-</a:t>
                      </a:r>
                      <a:endParaRPr sz="800" dirty="0">
                        <a:latin typeface="Times New Roman"/>
                        <a:ea typeface="Times New Roman"/>
                        <a:cs typeface="Times New Roman"/>
                      </a:endParaRPr>
                    </a:p>
                    <a:p>
                      <a:pPr marL="70485" algn="l" rtl="0" eaLnBrk="0">
                        <a:lnSpc>
                          <a:spcPts val="888"/>
                        </a:lnSpc>
                        <a:tabLst/>
                      </a:pPr>
                      <a:r>
                        <a:rPr sz="1200" kern="0" spc="-10" dirty="0">
                          <a:solidFill>
                            <a:srgbClr val="000000">
                              <a:alpha val="100000"/>
                            </a:srgbClr>
                          </a:solidFill>
                          <a:latin typeface="Times New Roman"/>
                          <a:ea typeface="Times New Roman"/>
                          <a:cs typeface="Times New Roman"/>
                        </a:rPr>
                        <a:t>HCO</a:t>
                      </a:r>
                      <a:endParaRPr sz="1200" dirty="0">
                        <a:latin typeface="Times New Roman"/>
                        <a:ea typeface="Times New Roman"/>
                        <a:cs typeface="Times New Roman"/>
                      </a:endParaRPr>
                    </a:p>
                    <a:p>
                      <a:pPr marL="393700" algn="l" rtl="0" eaLnBrk="0">
                        <a:lnSpc>
                          <a:spcPct val="71000"/>
                        </a:lnSpc>
                        <a:spcBef>
                          <a:spcPts val="6"/>
                        </a:spcBef>
                        <a:tabLst/>
                      </a:pPr>
                      <a:r>
                        <a:rPr sz="800" kern="0" spc="-10" dirty="0">
                          <a:solidFill>
                            <a:srgbClr val="000000">
                              <a:alpha val="100000"/>
                            </a:srgbClr>
                          </a:solidFill>
                          <a:latin typeface="Times New Roman"/>
                          <a:ea typeface="Times New Roman"/>
                          <a:cs typeface="Times New Roman"/>
                        </a:rPr>
                        <a:t>3</a:t>
                      </a:r>
                      <a:endParaRPr sz="8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3000"/>
                        </a:lnSpc>
                        <a:tabLst/>
                      </a:pPr>
                      <a:endParaRPr sz="500" dirty="0">
                        <a:latin typeface="Arial"/>
                        <a:ea typeface="Arial"/>
                        <a:cs typeface="Arial"/>
                      </a:endParaRPr>
                    </a:p>
                    <a:p>
                      <a:pPr marL="67945" algn="l" rtl="0" eaLnBrk="0">
                        <a:lnSpc>
                          <a:spcPct val="90000"/>
                        </a:lnSpc>
                        <a:tabLst/>
                      </a:pPr>
                      <a:r>
                        <a:rPr sz="1200" kern="0" spc="0" dirty="0">
                          <a:solidFill>
                            <a:srgbClr val="000000">
                              <a:alpha val="100000"/>
                            </a:srgbClr>
                          </a:solidFill>
                          <a:latin typeface="KaiTi"/>
                          <a:ea typeface="KaiTi"/>
                          <a:cs typeface="KaiTi"/>
                        </a:rPr>
                        <a:t>碳酸氢根</a:t>
                      </a:r>
                      <a:r>
                        <a:rPr sz="1200" kern="0" spc="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hydrogen carbo</a:t>
                      </a:r>
                      <a:r>
                        <a:rPr sz="1200" kern="0" spc="-10" dirty="0">
                          <a:solidFill>
                            <a:srgbClr val="000000">
                              <a:alpha val="100000"/>
                            </a:srgbClr>
                          </a:solidFill>
                          <a:latin typeface="Times New Roman"/>
                          <a:ea typeface="Times New Roman"/>
                          <a:cs typeface="Times New Roman"/>
                        </a:rPr>
                        <a:t>nate</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04800">
                <a:tc>
                  <a:txBody>
                    <a:bodyPr/>
                    <a:lstStyle/>
                    <a:p>
                      <a:pPr algn="l" rtl="0" eaLnBrk="0">
                        <a:lnSpc>
                          <a:spcPct val="132000"/>
                        </a:lnSpc>
                        <a:tabLst/>
                      </a:pPr>
                      <a:endParaRPr sz="300" dirty="0">
                        <a:latin typeface="Arial"/>
                        <a:ea typeface="Arial"/>
                        <a:cs typeface="Arial"/>
                      </a:endParaRPr>
                    </a:p>
                    <a:p>
                      <a:pPr marL="307975" algn="l" rtl="0" eaLnBrk="0">
                        <a:lnSpc>
                          <a:spcPct val="76000"/>
                        </a:lnSpc>
                        <a:spcBef>
                          <a:spcPts val="3"/>
                        </a:spcBef>
                        <a:tabLst/>
                      </a:pPr>
                      <a:r>
                        <a:rPr sz="800" kern="0" spc="-10" dirty="0">
                          <a:solidFill>
                            <a:srgbClr val="000000">
                              <a:alpha val="100000"/>
                            </a:srgbClr>
                          </a:solidFill>
                          <a:latin typeface="Times New Roman"/>
                          <a:ea typeface="Times New Roman"/>
                          <a:cs typeface="Times New Roman"/>
                        </a:rPr>
                        <a:t>2-</a:t>
                      </a:r>
                      <a:endParaRPr sz="800" dirty="0">
                        <a:latin typeface="Times New Roman"/>
                        <a:ea typeface="Times New Roman"/>
                        <a:cs typeface="Times New Roman"/>
                      </a:endParaRPr>
                    </a:p>
                    <a:p>
                      <a:pPr marL="201295" algn="l" rtl="0" eaLnBrk="0">
                        <a:lnSpc>
                          <a:spcPct val="66000"/>
                        </a:lnSpc>
                        <a:spcBef>
                          <a:spcPts val="91"/>
                        </a:spcBef>
                        <a:tabLst/>
                      </a:pPr>
                      <a:r>
                        <a:rPr sz="1200" kern="0" spc="-10" dirty="0">
                          <a:solidFill>
                            <a:srgbClr val="000000">
                              <a:alpha val="100000"/>
                            </a:srgbClr>
                          </a:solidFill>
                          <a:latin typeface="Times New Roman"/>
                          <a:ea typeface="Times New Roman"/>
                          <a:cs typeface="Times New Roman"/>
                        </a:rPr>
                        <a:t>O</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5000"/>
                        </a:lnSpc>
                        <a:tabLst/>
                      </a:pPr>
                      <a:endParaRPr sz="500" dirty="0">
                        <a:latin typeface="Arial"/>
                        <a:ea typeface="Arial"/>
                        <a:cs typeface="Arial"/>
                      </a:endParaRPr>
                    </a:p>
                    <a:p>
                      <a:pPr marL="78105" algn="l" rtl="0" eaLnBrk="0">
                        <a:lnSpc>
                          <a:spcPct val="90000"/>
                        </a:lnSpc>
                        <a:spcBef>
                          <a:spcPts val="3"/>
                        </a:spcBef>
                        <a:tabLst/>
                      </a:pPr>
                      <a:r>
                        <a:rPr sz="1200" kern="0" spc="-10" dirty="0">
                          <a:solidFill>
                            <a:srgbClr val="000000">
                              <a:alpha val="100000"/>
                            </a:srgbClr>
                          </a:solidFill>
                          <a:latin typeface="KaiTi"/>
                          <a:ea typeface="KaiTi"/>
                          <a:cs typeface="KaiTi"/>
                        </a:rPr>
                        <a:t>氧离子</a:t>
                      </a:r>
                      <a:r>
                        <a:rPr sz="1200" kern="0" spc="-1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oxide</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02895">
                <a:tc>
                  <a:txBody>
                    <a:bodyPr/>
                    <a:lstStyle/>
                    <a:p>
                      <a:pPr algn="l" rtl="0" eaLnBrk="0">
                        <a:lnSpc>
                          <a:spcPct val="132000"/>
                        </a:lnSpc>
                        <a:tabLst/>
                      </a:pPr>
                      <a:endParaRPr sz="300" dirty="0">
                        <a:latin typeface="Arial"/>
                        <a:ea typeface="Arial"/>
                        <a:cs typeface="Arial"/>
                      </a:endParaRPr>
                    </a:p>
                    <a:p>
                      <a:pPr marL="297180" algn="l" rtl="0" eaLnBrk="0">
                        <a:lnSpc>
                          <a:spcPct val="76000"/>
                        </a:lnSpc>
                        <a:spcBef>
                          <a:spcPts val="3"/>
                        </a:spcBef>
                        <a:tabLst/>
                      </a:pPr>
                      <a:r>
                        <a:rPr sz="800" kern="0" spc="-10" dirty="0">
                          <a:solidFill>
                            <a:srgbClr val="000000">
                              <a:alpha val="100000"/>
                            </a:srgbClr>
                          </a:solidFill>
                          <a:latin typeface="Times New Roman"/>
                          <a:ea typeface="Times New Roman"/>
                          <a:cs typeface="Times New Roman"/>
                        </a:rPr>
                        <a:t>2-</a:t>
                      </a:r>
                      <a:endParaRPr sz="800" dirty="0">
                        <a:latin typeface="Times New Roman"/>
                        <a:ea typeface="Times New Roman"/>
                        <a:cs typeface="Times New Roman"/>
                      </a:endParaRPr>
                    </a:p>
                    <a:p>
                      <a:pPr marL="219709" algn="l" rtl="0" eaLnBrk="0">
                        <a:lnSpc>
                          <a:spcPct val="66000"/>
                        </a:lnSpc>
                        <a:spcBef>
                          <a:spcPts val="91"/>
                        </a:spcBef>
                        <a:tabLst/>
                      </a:pPr>
                      <a:r>
                        <a:rPr sz="1200" kern="0" spc="-10" dirty="0">
                          <a:solidFill>
                            <a:srgbClr val="000000">
                              <a:alpha val="100000"/>
                            </a:srgbClr>
                          </a:solidFill>
                          <a:latin typeface="Times New Roman"/>
                          <a:ea typeface="Times New Roman"/>
                          <a:cs typeface="Times New Roman"/>
                        </a:rPr>
                        <a:t>S</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5000"/>
                        </a:lnSpc>
                        <a:tabLst/>
                      </a:pPr>
                      <a:endParaRPr sz="500" dirty="0">
                        <a:latin typeface="Arial"/>
                        <a:ea typeface="Arial"/>
                        <a:cs typeface="Arial"/>
                      </a:endParaRPr>
                    </a:p>
                    <a:p>
                      <a:pPr marL="68580" algn="l" rtl="0" eaLnBrk="0">
                        <a:lnSpc>
                          <a:spcPct val="90000"/>
                        </a:lnSpc>
                        <a:spcBef>
                          <a:spcPts val="3"/>
                        </a:spcBef>
                        <a:tabLst/>
                      </a:pPr>
                      <a:r>
                        <a:rPr sz="1200" kern="0" spc="0" dirty="0">
                          <a:solidFill>
                            <a:srgbClr val="000000">
                              <a:alpha val="100000"/>
                            </a:srgbClr>
                          </a:solidFill>
                          <a:latin typeface="KaiTi"/>
                          <a:ea typeface="KaiTi"/>
                          <a:cs typeface="KaiTi"/>
                        </a:rPr>
                        <a:t>硫离子</a:t>
                      </a:r>
                      <a:r>
                        <a:rPr sz="1200" kern="0" spc="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sulfi</a:t>
                      </a:r>
                      <a:r>
                        <a:rPr sz="1200" kern="0" spc="-10" dirty="0">
                          <a:solidFill>
                            <a:srgbClr val="000000">
                              <a:alpha val="100000"/>
                            </a:srgbClr>
                          </a:solidFill>
                          <a:latin typeface="Times New Roman"/>
                          <a:ea typeface="Times New Roman"/>
                          <a:cs typeface="Times New Roman"/>
                        </a:rPr>
                        <a:t>de</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07975">
                <a:tc>
                  <a:txBody>
                    <a:bodyPr/>
                    <a:lstStyle/>
                    <a:p>
                      <a:pPr algn="l" rtl="0" eaLnBrk="0">
                        <a:lnSpc>
                          <a:spcPct val="101000"/>
                        </a:lnSpc>
                        <a:tabLst/>
                      </a:pPr>
                      <a:endParaRPr sz="700" dirty="0">
                        <a:latin typeface="Arial"/>
                        <a:ea typeface="Arial"/>
                        <a:cs typeface="Arial"/>
                      </a:endParaRPr>
                    </a:p>
                    <a:p>
                      <a:pPr marL="163830" algn="l" rtl="0" eaLnBrk="0">
                        <a:lnSpc>
                          <a:spcPct val="82000"/>
                        </a:lnSpc>
                        <a:spcBef>
                          <a:spcPts val="6"/>
                        </a:spcBef>
                        <a:tabLst/>
                      </a:pPr>
                      <a:r>
                        <a:rPr sz="1200" b="1" kern="0" spc="-20" dirty="0">
                          <a:solidFill>
                            <a:srgbClr val="FF0000">
                              <a:alpha val="100000"/>
                            </a:srgbClr>
                          </a:solidFill>
                          <a:latin typeface="Times New Roman"/>
                          <a:ea typeface="Times New Roman"/>
                          <a:cs typeface="Times New Roman"/>
                        </a:rPr>
                        <a:t>OH</a:t>
                      </a:r>
                      <a:r>
                        <a:rPr sz="1200" b="1" kern="0" spc="-20" baseline="65110" dirty="0">
                          <a:solidFill>
                            <a:srgbClr val="FF0000">
                              <a:alpha val="100000"/>
                            </a:srgbClr>
                          </a:solidFill>
                          <a:latin typeface="Times New Roman"/>
                          <a:ea typeface="Times New Roman"/>
                          <a:cs typeface="Times New Roman"/>
                        </a:rPr>
                        <a:t>-</a:t>
                      </a:r>
                      <a:endParaRPr sz="1200" baseline="6511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5000"/>
                        </a:lnSpc>
                        <a:tabLst/>
                      </a:pPr>
                      <a:endParaRPr sz="500" dirty="0">
                        <a:latin typeface="Arial"/>
                        <a:ea typeface="Arial"/>
                        <a:cs typeface="Arial"/>
                      </a:endParaRPr>
                    </a:p>
                    <a:p>
                      <a:pPr marL="80010" algn="l" rtl="0" eaLnBrk="0">
                        <a:lnSpc>
                          <a:spcPct val="90000"/>
                        </a:lnSpc>
                        <a:spcBef>
                          <a:spcPts val="5"/>
                        </a:spcBef>
                        <a:tabLst/>
                      </a:pPr>
                      <a:r>
                        <a:rPr sz="1200" b="1" kern="0" spc="-10" dirty="0">
                          <a:solidFill>
                            <a:srgbClr val="FF0000">
                              <a:alpha val="100000"/>
                            </a:srgbClr>
                          </a:solidFill>
                          <a:latin typeface="KaiTi"/>
                          <a:ea typeface="KaiTi"/>
                          <a:cs typeface="KaiTi"/>
                        </a:rPr>
                        <a:t>氢氧根</a:t>
                      </a:r>
                      <a:r>
                        <a:rPr sz="1200" kern="0" spc="-10" dirty="0">
                          <a:solidFill>
                            <a:srgbClr val="FF0000">
                              <a:alpha val="100000"/>
                            </a:srgbClr>
                          </a:solidFill>
                          <a:latin typeface="KaiTi"/>
                          <a:ea typeface="KaiTi"/>
                          <a:cs typeface="KaiTi"/>
                        </a:rPr>
                        <a:t> </a:t>
                      </a:r>
                      <a:r>
                        <a:rPr sz="1200" b="1" kern="0" spc="-10" dirty="0">
                          <a:solidFill>
                            <a:srgbClr val="FF0000">
                              <a:alpha val="100000"/>
                            </a:srgbClr>
                          </a:solidFill>
                          <a:latin typeface="Times New Roman"/>
                          <a:ea typeface="Times New Roman"/>
                          <a:cs typeface="Times New Roman"/>
                        </a:rPr>
                        <a:t>hydroxide</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bl>
          </a:graphicData>
        </a:graphic>
      </p:graphicFrame>
      <p:pic>
        <p:nvPicPr>
          <p:cNvPr id="1422" name="picture 1422"/>
          <p:cNvPicPr>
            <a:picLocks noChangeAspect="1"/>
          </p:cNvPicPr>
          <p:nvPr/>
        </p:nvPicPr>
        <p:blipFill>
          <a:blip r:embed="rId2"/>
          <a:stretch>
            <a:fillRect/>
          </a:stretch>
        </p:blipFill>
        <p:spPr>
          <a:xfrm rot="21600000">
            <a:off x="2346960" y="2350008"/>
            <a:ext cx="3713099" cy="2159508"/>
          </a:xfrm>
          <a:prstGeom prst="rect">
            <a:avLst/>
          </a:prstGeom>
        </p:spPr>
      </p:pic>
      <p:graphicFrame>
        <p:nvGraphicFramePr>
          <p:cNvPr id="1424" name="table 1424"/>
          <p:cNvGraphicFramePr>
            <a:graphicFrameLocks noGrp="1"/>
          </p:cNvGraphicFramePr>
          <p:nvPr/>
        </p:nvGraphicFramePr>
        <p:xfrm>
          <a:off x="2348027" y="8034274"/>
          <a:ext cx="5680710" cy="944880"/>
        </p:xfrm>
        <a:graphic>
          <a:graphicData uri="http://schemas.openxmlformats.org/drawingml/2006/table">
            <a:tbl>
              <a:tblPr/>
              <a:tblGrid>
                <a:gridCol w="545465"/>
                <a:gridCol w="2286635"/>
                <a:gridCol w="541020"/>
                <a:gridCol w="2307590"/>
              </a:tblGrid>
              <a:tr h="316865">
                <a:tc>
                  <a:txBody>
                    <a:bodyPr/>
                    <a:lstStyle/>
                    <a:p>
                      <a:pPr algn="l" rtl="0" eaLnBrk="0">
                        <a:lnSpc>
                          <a:spcPct val="108000"/>
                        </a:lnSpc>
                        <a:tabLst/>
                      </a:pPr>
                      <a:endParaRPr sz="700" dirty="0">
                        <a:latin typeface="Arial"/>
                        <a:ea typeface="Arial"/>
                        <a:cs typeface="Arial"/>
                      </a:endParaRPr>
                    </a:p>
                    <a:p>
                      <a:pPr algn="l" rtl="0" eaLnBrk="0">
                        <a:lnSpc>
                          <a:spcPct val="6478"/>
                        </a:lnSpc>
                        <a:tabLst/>
                      </a:pPr>
                      <a:endParaRPr sz="100" dirty="0">
                        <a:latin typeface="Arial"/>
                        <a:ea typeface="Arial"/>
                        <a:cs typeface="Arial"/>
                      </a:endParaRPr>
                    </a:p>
                    <a:p>
                      <a:pPr marL="174625" algn="l" rtl="0" eaLnBrk="0">
                        <a:lnSpc>
                          <a:spcPct val="70000"/>
                        </a:lnSpc>
                        <a:tabLst/>
                      </a:pPr>
                      <a:r>
                        <a:rPr sz="1200" kern="0" spc="-20" dirty="0">
                          <a:solidFill>
                            <a:srgbClr val="000000">
                              <a:alpha val="100000"/>
                            </a:srgbClr>
                          </a:solidFill>
                          <a:latin typeface="Times New Roman"/>
                          <a:ea typeface="Times New Roman"/>
                          <a:cs typeface="Times New Roman"/>
                        </a:rPr>
                        <a:t>CO</a:t>
                      </a:r>
                      <a:endParaRPr sz="1200" dirty="0">
                        <a:latin typeface="Times New Roman"/>
                        <a:ea typeface="Times New Roman"/>
                        <a:cs typeface="Times New Roman"/>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eaLnBrk="0">
                        <a:lnSpc>
                          <a:spcPct val="117000"/>
                        </a:lnSpc>
                        <a:tabLst/>
                      </a:pPr>
                      <a:endParaRPr sz="500" dirty="0">
                        <a:latin typeface="Arial"/>
                        <a:ea typeface="Arial"/>
                        <a:cs typeface="Arial"/>
                      </a:endParaRPr>
                    </a:p>
                    <a:p>
                      <a:pPr marL="76835" algn="l" rtl="0" eaLnBrk="0">
                        <a:lnSpc>
                          <a:spcPct val="90000"/>
                        </a:lnSpc>
                        <a:spcBef>
                          <a:spcPts val="1"/>
                        </a:spcBef>
                        <a:tabLst/>
                      </a:pPr>
                      <a:r>
                        <a:rPr sz="1200" kern="0" spc="0" dirty="0">
                          <a:solidFill>
                            <a:srgbClr val="000000">
                              <a:alpha val="100000"/>
                            </a:srgbClr>
                          </a:solidFill>
                          <a:latin typeface="KaiTi"/>
                          <a:ea typeface="KaiTi"/>
                          <a:cs typeface="KaiTi"/>
                        </a:rPr>
                        <a:t>一氧化碳</a:t>
                      </a:r>
                      <a:r>
                        <a:rPr sz="1200" kern="0" spc="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carbo</a:t>
                      </a:r>
                      <a:r>
                        <a:rPr sz="1200" kern="0" spc="-10" dirty="0">
                          <a:solidFill>
                            <a:srgbClr val="000000">
                              <a:alpha val="100000"/>
                            </a:srgbClr>
                          </a:solidFill>
                          <a:latin typeface="Times New Roman"/>
                          <a:ea typeface="Times New Roman"/>
                          <a:cs typeface="Times New Roman"/>
                        </a:rPr>
                        <a:t>n monoxide</a:t>
                      </a:r>
                      <a:endParaRPr sz="1200" dirty="0">
                        <a:latin typeface="Times New Roman"/>
                        <a:ea typeface="Times New Roman"/>
                        <a:cs typeface="Times New Roman"/>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eaLnBrk="0">
                        <a:lnSpc>
                          <a:spcPct val="108000"/>
                        </a:lnSpc>
                        <a:tabLst/>
                      </a:pPr>
                      <a:endParaRPr sz="700" dirty="0">
                        <a:latin typeface="Arial"/>
                        <a:ea typeface="Arial"/>
                        <a:cs typeface="Arial"/>
                      </a:endParaRPr>
                    </a:p>
                    <a:p>
                      <a:pPr algn="l" rtl="0" eaLnBrk="0">
                        <a:lnSpc>
                          <a:spcPct val="6478"/>
                        </a:lnSpc>
                        <a:tabLst/>
                      </a:pPr>
                      <a:endParaRPr sz="100" dirty="0">
                        <a:latin typeface="Arial"/>
                        <a:ea typeface="Arial"/>
                        <a:cs typeface="Arial"/>
                      </a:endParaRPr>
                    </a:p>
                    <a:p>
                      <a:pPr marL="158115" algn="l" rtl="0" eaLnBrk="0">
                        <a:lnSpc>
                          <a:spcPct val="70000"/>
                        </a:lnSpc>
                        <a:tabLst/>
                      </a:pPr>
                      <a:r>
                        <a:rPr sz="1200" kern="0" spc="0" dirty="0">
                          <a:solidFill>
                            <a:srgbClr val="000000">
                              <a:alpha val="100000"/>
                            </a:srgbClr>
                          </a:solidFill>
                          <a:latin typeface="Times New Roman"/>
                          <a:ea typeface="Times New Roman"/>
                          <a:cs typeface="Times New Roman"/>
                        </a:rPr>
                        <a:t>NO</a:t>
                      </a:r>
                      <a:endParaRPr sz="1200" dirty="0">
                        <a:latin typeface="Times New Roman"/>
                        <a:ea typeface="Times New Roman"/>
                        <a:cs typeface="Times New Roman"/>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eaLnBrk="0">
                        <a:lnSpc>
                          <a:spcPct val="117000"/>
                        </a:lnSpc>
                        <a:tabLst/>
                      </a:pPr>
                      <a:endParaRPr sz="500" dirty="0">
                        <a:latin typeface="Arial"/>
                        <a:ea typeface="Arial"/>
                        <a:cs typeface="Arial"/>
                      </a:endParaRPr>
                    </a:p>
                    <a:p>
                      <a:pPr marL="12700" algn="l" rtl="0" eaLnBrk="0">
                        <a:lnSpc>
                          <a:spcPct val="90000"/>
                        </a:lnSpc>
                        <a:spcBef>
                          <a:spcPts val="1"/>
                        </a:spcBef>
                        <a:tabLst/>
                      </a:pPr>
                      <a:r>
                        <a:rPr sz="1200" kern="0" spc="0" dirty="0">
                          <a:solidFill>
                            <a:srgbClr val="000000">
                              <a:alpha val="100000"/>
                            </a:srgbClr>
                          </a:solidFill>
                          <a:latin typeface="KaiTi"/>
                          <a:ea typeface="KaiTi"/>
                          <a:cs typeface="KaiTi"/>
                        </a:rPr>
                        <a:t>一氧化氮</a:t>
                      </a:r>
                      <a:r>
                        <a:rPr sz="1200" kern="0" spc="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nitroge</a:t>
                      </a:r>
                      <a:r>
                        <a:rPr sz="1200" kern="0" spc="-10" dirty="0">
                          <a:solidFill>
                            <a:srgbClr val="000000">
                              <a:alpha val="100000"/>
                            </a:srgbClr>
                          </a:solidFill>
                          <a:latin typeface="Times New Roman"/>
                          <a:ea typeface="Times New Roman"/>
                          <a:cs typeface="Times New Roman"/>
                        </a:rPr>
                        <a:t>n monoxide</a:t>
                      </a:r>
                      <a:endParaRPr sz="1200" dirty="0">
                        <a:latin typeface="Times New Roman"/>
                        <a:ea typeface="Times New Roman"/>
                        <a:cs typeface="Times New Roman"/>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311150">
                <a:tc>
                  <a:txBody>
                    <a:bodyPr/>
                    <a:lstStyle/>
                    <a:p>
                      <a:pPr algn="l" rtl="0" eaLnBrk="0">
                        <a:lnSpc>
                          <a:spcPct val="119000"/>
                        </a:lnSpc>
                        <a:tabLst/>
                      </a:pPr>
                      <a:endParaRPr sz="500" dirty="0">
                        <a:latin typeface="Arial"/>
                        <a:ea typeface="Arial"/>
                        <a:cs typeface="Arial"/>
                      </a:endParaRPr>
                    </a:p>
                    <a:p>
                      <a:pPr marL="149860" algn="l" rtl="0" eaLnBrk="0">
                        <a:lnSpc>
                          <a:spcPct val="99000"/>
                        </a:lnSpc>
                        <a:spcBef>
                          <a:spcPts val="3"/>
                        </a:spcBef>
                        <a:tabLst/>
                      </a:pPr>
                      <a:r>
                        <a:rPr sz="1800" kern="0" spc="0" baseline="5787" dirty="0">
                          <a:solidFill>
                            <a:srgbClr val="000000">
                              <a:alpha val="100000"/>
                            </a:srgbClr>
                          </a:solidFill>
                          <a:latin typeface="Times New Roman"/>
                          <a:ea typeface="Times New Roman"/>
                          <a:cs typeface="Times New Roman"/>
                        </a:rPr>
                        <a:t>CO</a:t>
                      </a:r>
                      <a:r>
                        <a:rPr sz="1200" kern="0" spc="-10" baseline="-21703" dirty="0">
                          <a:solidFill>
                            <a:srgbClr val="000000">
                              <a:alpha val="100000"/>
                            </a:srgbClr>
                          </a:solidFill>
                          <a:latin typeface="Times New Roman"/>
                          <a:ea typeface="Times New Roman"/>
                          <a:cs typeface="Times New Roman"/>
                        </a:rPr>
                        <a:t>2</a:t>
                      </a:r>
                      <a:endParaRPr sz="1200" baseline="-21703" dirty="0">
                        <a:latin typeface="Times New Roman"/>
                        <a:ea typeface="Times New Roman"/>
                        <a:cs typeface="Times New Roman"/>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500" dirty="0">
                        <a:latin typeface="Arial"/>
                        <a:ea typeface="Arial"/>
                        <a:cs typeface="Arial"/>
                      </a:endParaRPr>
                    </a:p>
                    <a:p>
                      <a:pPr marL="74930" algn="l" rtl="0" eaLnBrk="0">
                        <a:lnSpc>
                          <a:spcPct val="90000"/>
                        </a:lnSpc>
                        <a:spcBef>
                          <a:spcPts val="2"/>
                        </a:spcBef>
                        <a:tabLst/>
                      </a:pPr>
                      <a:r>
                        <a:rPr sz="1200" kern="0" spc="0" dirty="0">
                          <a:solidFill>
                            <a:srgbClr val="000000">
                              <a:alpha val="100000"/>
                            </a:srgbClr>
                          </a:solidFill>
                          <a:latin typeface="KaiTi"/>
                          <a:ea typeface="KaiTi"/>
                          <a:cs typeface="KaiTi"/>
                        </a:rPr>
                        <a:t>二氧化碳</a:t>
                      </a:r>
                      <a:r>
                        <a:rPr sz="1200" kern="0" spc="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carbon</a:t>
                      </a:r>
                      <a:r>
                        <a:rPr sz="1200" kern="0" spc="-10" dirty="0">
                          <a:solidFill>
                            <a:srgbClr val="000000">
                              <a:alpha val="100000"/>
                            </a:srgbClr>
                          </a:solidFill>
                          <a:latin typeface="Times New Roman"/>
                          <a:ea typeface="Times New Roman"/>
                          <a:cs typeface="Times New Roman"/>
                        </a:rPr>
                        <a:t> dioxide</a:t>
                      </a:r>
                      <a:endParaRPr sz="1200" dirty="0">
                        <a:latin typeface="Times New Roman"/>
                        <a:ea typeface="Times New Roman"/>
                        <a:cs typeface="Times New Roman"/>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eaLnBrk="0">
                        <a:lnSpc>
                          <a:spcPct val="119000"/>
                        </a:lnSpc>
                        <a:tabLst/>
                      </a:pPr>
                      <a:endParaRPr sz="500" dirty="0">
                        <a:latin typeface="Arial"/>
                        <a:ea typeface="Arial"/>
                        <a:cs typeface="Arial"/>
                      </a:endParaRPr>
                    </a:p>
                    <a:p>
                      <a:pPr marL="132080" algn="l" rtl="0" eaLnBrk="0">
                        <a:lnSpc>
                          <a:spcPct val="99000"/>
                        </a:lnSpc>
                        <a:spcBef>
                          <a:spcPts val="3"/>
                        </a:spcBef>
                        <a:tabLst/>
                      </a:pPr>
                      <a:r>
                        <a:rPr sz="1800" kern="0" spc="0" baseline="5787" dirty="0">
                          <a:solidFill>
                            <a:srgbClr val="000000">
                              <a:alpha val="100000"/>
                            </a:srgbClr>
                          </a:solidFill>
                          <a:latin typeface="Times New Roman"/>
                          <a:ea typeface="Times New Roman"/>
                          <a:cs typeface="Times New Roman"/>
                        </a:rPr>
                        <a:t>NO</a:t>
                      </a:r>
                      <a:r>
                        <a:rPr sz="1200" kern="0" spc="40" baseline="-21703" dirty="0">
                          <a:solidFill>
                            <a:srgbClr val="000000">
                              <a:alpha val="100000"/>
                            </a:srgbClr>
                          </a:solidFill>
                          <a:latin typeface="Times New Roman"/>
                          <a:ea typeface="Times New Roman"/>
                          <a:cs typeface="Times New Roman"/>
                        </a:rPr>
                        <a:t>2</a:t>
                      </a:r>
                      <a:endParaRPr sz="1200" baseline="-21703" dirty="0">
                        <a:latin typeface="Times New Roman"/>
                        <a:ea typeface="Times New Roman"/>
                        <a:cs typeface="Times New Roman"/>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500" dirty="0">
                        <a:latin typeface="Arial"/>
                        <a:ea typeface="Arial"/>
                        <a:cs typeface="Arial"/>
                      </a:endParaRPr>
                    </a:p>
                    <a:p>
                      <a:pPr marL="10795" algn="l" rtl="0" eaLnBrk="0">
                        <a:lnSpc>
                          <a:spcPct val="90000"/>
                        </a:lnSpc>
                        <a:spcBef>
                          <a:spcPts val="2"/>
                        </a:spcBef>
                        <a:tabLst/>
                      </a:pPr>
                      <a:r>
                        <a:rPr sz="1200" kern="0" spc="0" dirty="0">
                          <a:solidFill>
                            <a:srgbClr val="000000">
                              <a:alpha val="100000"/>
                            </a:srgbClr>
                          </a:solidFill>
                          <a:latin typeface="KaiTi"/>
                          <a:ea typeface="KaiTi"/>
                          <a:cs typeface="KaiTi"/>
                        </a:rPr>
                        <a:t>二氧化氮</a:t>
                      </a:r>
                      <a:r>
                        <a:rPr sz="1200" kern="0" spc="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nitroge</a:t>
                      </a:r>
                      <a:r>
                        <a:rPr sz="1200" kern="0" spc="-10" dirty="0">
                          <a:solidFill>
                            <a:srgbClr val="000000">
                              <a:alpha val="100000"/>
                            </a:srgbClr>
                          </a:solidFill>
                          <a:latin typeface="Times New Roman"/>
                          <a:ea typeface="Times New Roman"/>
                          <a:cs typeface="Times New Roman"/>
                        </a:rPr>
                        <a:t>n dioxide</a:t>
                      </a:r>
                      <a:endParaRPr sz="1200" dirty="0">
                        <a:latin typeface="Times New Roman"/>
                        <a:ea typeface="Times New Roman"/>
                        <a:cs typeface="Times New Roman"/>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316865">
                <a:tc>
                  <a:txBody>
                    <a:bodyPr/>
                    <a:lstStyle/>
                    <a:p>
                      <a:pPr algn="l" rtl="0" eaLnBrk="0">
                        <a:lnSpc>
                          <a:spcPct val="118000"/>
                        </a:lnSpc>
                        <a:tabLst/>
                      </a:pPr>
                      <a:endParaRPr sz="500" dirty="0">
                        <a:latin typeface="Arial"/>
                        <a:ea typeface="Arial"/>
                        <a:cs typeface="Arial"/>
                      </a:endParaRPr>
                    </a:p>
                    <a:p>
                      <a:pPr marL="161925" algn="l" rtl="0" eaLnBrk="0">
                        <a:lnSpc>
                          <a:spcPts val="936"/>
                        </a:lnSpc>
                        <a:spcBef>
                          <a:spcPts val="3"/>
                        </a:spcBef>
                        <a:tabLst/>
                      </a:pPr>
                      <a:r>
                        <a:rPr sz="1200" kern="0" spc="-20" dirty="0">
                          <a:solidFill>
                            <a:srgbClr val="000000">
                              <a:alpha val="100000"/>
                            </a:srgbClr>
                          </a:solidFill>
                          <a:latin typeface="Times New Roman"/>
                          <a:ea typeface="Times New Roman"/>
                          <a:cs typeface="Times New Roman"/>
                        </a:rPr>
                        <a:t>SO</a:t>
                      </a:r>
                      <a:endParaRPr sz="1200" dirty="0">
                        <a:latin typeface="Times New Roman"/>
                        <a:ea typeface="Times New Roman"/>
                        <a:cs typeface="Times New Roman"/>
                      </a:endParaRPr>
                    </a:p>
                    <a:p>
                      <a:pPr marL="349250" algn="l" rtl="0" eaLnBrk="0">
                        <a:lnSpc>
                          <a:spcPct val="68000"/>
                        </a:lnSpc>
                        <a:spcBef>
                          <a:spcPts val="3"/>
                        </a:spcBef>
                        <a:tabLst/>
                      </a:pPr>
                      <a:r>
                        <a:rPr sz="800" kern="0" spc="-10" dirty="0">
                          <a:solidFill>
                            <a:srgbClr val="000000">
                              <a:alpha val="100000"/>
                            </a:srgbClr>
                          </a:solidFill>
                          <a:latin typeface="Times New Roman"/>
                          <a:ea typeface="Times New Roman"/>
                          <a:cs typeface="Times New Roman"/>
                        </a:rPr>
                        <a:t>2</a:t>
                      </a:r>
                      <a:endParaRPr sz="800" dirty="0">
                        <a:latin typeface="Times New Roman"/>
                        <a:ea typeface="Times New Roman"/>
                        <a:cs typeface="Times New Roman"/>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500" dirty="0">
                        <a:latin typeface="Arial"/>
                        <a:ea typeface="Arial"/>
                        <a:cs typeface="Arial"/>
                      </a:endParaRPr>
                    </a:p>
                    <a:p>
                      <a:pPr marL="74930" algn="l" rtl="0" eaLnBrk="0">
                        <a:lnSpc>
                          <a:spcPct val="90000"/>
                        </a:lnSpc>
                        <a:tabLst/>
                      </a:pPr>
                      <a:r>
                        <a:rPr sz="1200" kern="0" spc="0" dirty="0">
                          <a:solidFill>
                            <a:srgbClr val="000000">
                              <a:alpha val="100000"/>
                            </a:srgbClr>
                          </a:solidFill>
                          <a:latin typeface="KaiTi"/>
                          <a:ea typeface="KaiTi"/>
                          <a:cs typeface="KaiTi"/>
                        </a:rPr>
                        <a:t>二氧化硫</a:t>
                      </a:r>
                      <a:r>
                        <a:rPr sz="1200" kern="0" spc="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sulfur</a:t>
                      </a:r>
                      <a:r>
                        <a:rPr sz="1200" kern="0" spc="-10" dirty="0">
                          <a:solidFill>
                            <a:srgbClr val="000000">
                              <a:alpha val="100000"/>
                            </a:srgbClr>
                          </a:solidFill>
                          <a:latin typeface="Times New Roman"/>
                          <a:ea typeface="Times New Roman"/>
                          <a:cs typeface="Times New Roman"/>
                        </a:rPr>
                        <a:t> dioxide</a:t>
                      </a:r>
                      <a:endParaRPr sz="1200" dirty="0">
                        <a:latin typeface="Times New Roman"/>
                        <a:ea typeface="Times New Roman"/>
                        <a:cs typeface="Times New Roman"/>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eaLnBrk="0">
                        <a:lnSpc>
                          <a:spcPct val="118000"/>
                        </a:lnSpc>
                        <a:tabLst/>
                      </a:pPr>
                      <a:endParaRPr sz="500" dirty="0">
                        <a:latin typeface="Arial"/>
                        <a:ea typeface="Arial"/>
                        <a:cs typeface="Arial"/>
                      </a:endParaRPr>
                    </a:p>
                    <a:p>
                      <a:pPr marL="155575" algn="l" rtl="0" eaLnBrk="0">
                        <a:lnSpc>
                          <a:spcPts val="936"/>
                        </a:lnSpc>
                        <a:spcBef>
                          <a:spcPts val="3"/>
                        </a:spcBef>
                        <a:tabLst/>
                      </a:pPr>
                      <a:r>
                        <a:rPr sz="1200" kern="0" spc="-20" dirty="0">
                          <a:solidFill>
                            <a:srgbClr val="000000">
                              <a:alpha val="100000"/>
                            </a:srgbClr>
                          </a:solidFill>
                          <a:latin typeface="Times New Roman"/>
                          <a:ea typeface="Times New Roman"/>
                          <a:cs typeface="Times New Roman"/>
                        </a:rPr>
                        <a:t>SO</a:t>
                      </a:r>
                      <a:endParaRPr sz="1200" dirty="0">
                        <a:latin typeface="Times New Roman"/>
                        <a:ea typeface="Times New Roman"/>
                        <a:cs typeface="Times New Roman"/>
                      </a:endParaRPr>
                    </a:p>
                    <a:p>
                      <a:pPr marL="345440" algn="l" rtl="0" eaLnBrk="0">
                        <a:lnSpc>
                          <a:spcPct val="68000"/>
                        </a:lnSpc>
                        <a:spcBef>
                          <a:spcPts val="3"/>
                        </a:spcBef>
                        <a:tabLst/>
                      </a:pPr>
                      <a:r>
                        <a:rPr sz="800" kern="0" spc="-10" dirty="0">
                          <a:solidFill>
                            <a:srgbClr val="000000">
                              <a:alpha val="100000"/>
                            </a:srgbClr>
                          </a:solidFill>
                          <a:latin typeface="Times New Roman"/>
                          <a:ea typeface="Times New Roman"/>
                          <a:cs typeface="Times New Roman"/>
                        </a:rPr>
                        <a:t>3</a:t>
                      </a:r>
                      <a:endParaRPr sz="800" dirty="0">
                        <a:latin typeface="Times New Roman"/>
                        <a:ea typeface="Times New Roman"/>
                        <a:cs typeface="Times New Roman"/>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500" dirty="0">
                        <a:latin typeface="Arial"/>
                        <a:ea typeface="Arial"/>
                        <a:cs typeface="Arial"/>
                      </a:endParaRPr>
                    </a:p>
                    <a:p>
                      <a:pPr marL="7620" algn="l" rtl="0" eaLnBrk="0">
                        <a:lnSpc>
                          <a:spcPct val="90000"/>
                        </a:lnSpc>
                        <a:tabLst/>
                      </a:pPr>
                      <a:r>
                        <a:rPr sz="1200" kern="0" spc="0" dirty="0">
                          <a:solidFill>
                            <a:srgbClr val="000000">
                              <a:alpha val="100000"/>
                            </a:srgbClr>
                          </a:solidFill>
                          <a:latin typeface="KaiTi"/>
                          <a:ea typeface="KaiTi"/>
                          <a:cs typeface="KaiTi"/>
                        </a:rPr>
                        <a:t>三氧化硫</a:t>
                      </a:r>
                      <a:r>
                        <a:rPr sz="1200" kern="0" spc="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sulfur tr</a:t>
                      </a:r>
                      <a:r>
                        <a:rPr sz="1200" kern="0" spc="-10" dirty="0">
                          <a:solidFill>
                            <a:srgbClr val="000000">
                              <a:alpha val="100000"/>
                            </a:srgbClr>
                          </a:solidFill>
                          <a:latin typeface="Times New Roman"/>
                          <a:ea typeface="Times New Roman"/>
                          <a:cs typeface="Times New Roman"/>
                        </a:rPr>
                        <a:t>ioxide</a:t>
                      </a:r>
                      <a:endParaRPr sz="1200" dirty="0">
                        <a:latin typeface="Times New Roman"/>
                        <a:ea typeface="Times New Roman"/>
                        <a:cs typeface="Times New Roman"/>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bl>
          </a:graphicData>
        </a:graphic>
      </p:graphicFrame>
      <p:sp>
        <p:nvSpPr>
          <p:cNvPr id="1426" name="textbox 1426"/>
          <p:cNvSpPr/>
          <p:nvPr/>
        </p:nvSpPr>
        <p:spPr>
          <a:xfrm>
            <a:off x="2348128" y="1705969"/>
            <a:ext cx="6014085" cy="592455"/>
          </a:xfrm>
          <a:prstGeom prst="rect">
            <a:avLst/>
          </a:prstGeom>
          <a:noFill/>
          <a:ln w="0" cap="flat">
            <a:noFill/>
            <a:prstDash val="solid"/>
            <a:miter lim="0"/>
          </a:ln>
        </p:spPr>
        <p:txBody>
          <a:bodyPr vert="horz" wrap="square" lIns="0" tIns="0" rIns="0" bIns="0"/>
          <a:lstStyle/>
          <a:p>
            <a:pPr algn="l" rtl="0" eaLnBrk="0">
              <a:lnSpc>
                <a:spcPct val="83341"/>
              </a:lnSpc>
              <a:tabLst/>
            </a:pPr>
            <a:endParaRPr sz="100" dirty="0">
              <a:latin typeface="Arial"/>
              <a:ea typeface="Arial"/>
              <a:cs typeface="Arial"/>
            </a:endParaRPr>
          </a:p>
          <a:p>
            <a:pPr marL="4387850" algn="l" rtl="0" eaLnBrk="0">
              <a:lnSpc>
                <a:spcPts val="626"/>
              </a:lnSpc>
              <a:tabLst/>
            </a:pPr>
            <a:r>
              <a:rPr sz="800" kern="0" spc="-10" dirty="0">
                <a:solidFill>
                  <a:srgbClr val="000000">
                    <a:alpha val="100000"/>
                  </a:srgbClr>
                </a:solidFill>
                <a:latin typeface="Times New Roman"/>
                <a:ea typeface="Times New Roman"/>
                <a:cs typeface="Times New Roman"/>
              </a:rPr>
              <a:t>+</a:t>
            </a:r>
            <a:endParaRPr sz="800" dirty="0">
              <a:latin typeface="Times New Roman"/>
              <a:ea typeface="Times New Roman"/>
              <a:cs typeface="Times New Roman"/>
            </a:endParaRPr>
          </a:p>
          <a:p>
            <a:pPr marL="12700" algn="l" rtl="0" eaLnBrk="0">
              <a:lnSpc>
                <a:spcPct val="82000"/>
              </a:lnSpc>
              <a:spcBef>
                <a:spcPts val="5"/>
              </a:spcBef>
              <a:tabLst/>
            </a:pPr>
            <a:r>
              <a:rPr sz="1200" kern="0" spc="-10" dirty="0">
                <a:solidFill>
                  <a:srgbClr val="000000">
                    <a:alpha val="100000"/>
                  </a:srgbClr>
                </a:solidFill>
                <a:latin typeface="Wingdings"/>
                <a:ea typeface="Wingdings"/>
                <a:cs typeface="Wingdings"/>
              </a:rPr>
              <a:t>l </a:t>
            </a:r>
            <a:r>
              <a:rPr sz="1200" kern="0" spc="-10" dirty="0">
                <a:solidFill>
                  <a:srgbClr val="000000">
                    <a:alpha val="100000"/>
                  </a:srgbClr>
                </a:solidFill>
                <a:latin typeface="KaiTi"/>
                <a:ea typeface="KaiTi"/>
                <a:cs typeface="KaiTi"/>
              </a:rPr>
              <a:t>阳离子在前，且</a:t>
            </a:r>
            <a:r>
              <a:rPr sz="1200" kern="0" spc="-10" dirty="0">
                <a:solidFill>
                  <a:srgbClr val="FF0000">
                    <a:alpha val="100000"/>
                  </a:srgbClr>
                </a:solidFill>
                <a:latin typeface="KaiTi"/>
                <a:ea typeface="KaiTi"/>
                <a:cs typeface="KaiTi"/>
              </a:rPr>
              <a:t>阳离子名字和元素名字一样</a:t>
            </a:r>
            <a:r>
              <a:rPr sz="1200" kern="0" spc="-10" dirty="0">
                <a:solidFill>
                  <a:srgbClr val="000000">
                    <a:alpha val="100000"/>
                  </a:srgbClr>
                </a:solidFill>
                <a:latin typeface="SimSun"/>
                <a:ea typeface="SimSun"/>
                <a:cs typeface="SimSun"/>
              </a:rPr>
              <a:t>，</a:t>
            </a:r>
            <a:r>
              <a:rPr sz="1200" kern="0" spc="-10" dirty="0">
                <a:solidFill>
                  <a:srgbClr val="000000">
                    <a:alpha val="100000"/>
                  </a:srgbClr>
                </a:solidFill>
                <a:latin typeface="KaiTi"/>
                <a:ea typeface="KaiTi"/>
                <a:cs typeface="KaiTi"/>
              </a:rPr>
              <a:t>特殊阳离子</a:t>
            </a:r>
            <a:r>
              <a:rPr sz="1200" kern="0" spc="-31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NH    </a:t>
            </a:r>
            <a:r>
              <a:rPr sz="1200" kern="0" spc="-10" dirty="0">
                <a:solidFill>
                  <a:srgbClr val="000000">
                    <a:alpha val="100000"/>
                  </a:srgbClr>
                </a:solidFill>
                <a:latin typeface="KaiTi"/>
                <a:ea typeface="KaiTi"/>
                <a:cs typeface="KaiTi"/>
              </a:rPr>
              <a:t>，铵根离子</a:t>
            </a:r>
            <a:r>
              <a:rPr sz="1200" kern="0" spc="-10" dirty="0">
                <a:solidFill>
                  <a:srgbClr val="000000">
                    <a:alpha val="100000"/>
                  </a:srgbClr>
                </a:solidFill>
                <a:latin typeface="Times New Roman"/>
                <a:ea typeface="Times New Roman"/>
                <a:cs typeface="Times New Roman"/>
              </a:rPr>
              <a:t>[ammonium]</a:t>
            </a:r>
            <a:endParaRPr sz="1200" dirty="0">
              <a:latin typeface="Times New Roman"/>
              <a:ea typeface="Times New Roman"/>
              <a:cs typeface="Times New Roman"/>
            </a:endParaRPr>
          </a:p>
          <a:p>
            <a:pPr algn="l" rtl="0" eaLnBrk="0">
              <a:lnSpc>
                <a:spcPct val="105000"/>
              </a:lnSpc>
              <a:tabLst/>
            </a:pPr>
            <a:endParaRPr sz="1100" dirty="0">
              <a:latin typeface="Arial"/>
              <a:ea typeface="Arial"/>
              <a:cs typeface="Arial"/>
            </a:endParaRPr>
          </a:p>
          <a:p>
            <a:pPr algn="l" rtl="0" eaLnBrk="0">
              <a:lnSpc>
                <a:spcPct val="8735"/>
              </a:lnSpc>
              <a:tabLst/>
            </a:pPr>
            <a:endParaRPr sz="100" dirty="0">
              <a:latin typeface="Arial"/>
              <a:ea typeface="Arial"/>
              <a:cs typeface="Arial"/>
            </a:endParaRPr>
          </a:p>
          <a:p>
            <a:pPr marL="12700" algn="l" rtl="0" eaLnBrk="0">
              <a:lnSpc>
                <a:spcPct val="87000"/>
              </a:lnSpc>
              <a:tabLst/>
            </a:pPr>
            <a:r>
              <a:rPr sz="1200" kern="0" spc="-20" dirty="0">
                <a:solidFill>
                  <a:srgbClr val="000000">
                    <a:alpha val="100000"/>
                  </a:srgbClr>
                </a:solidFill>
                <a:latin typeface="Wingdings"/>
                <a:ea typeface="Wingdings"/>
                <a:cs typeface="Wingdings"/>
              </a:rPr>
              <a:t>l</a:t>
            </a:r>
            <a:r>
              <a:rPr sz="1200" kern="0" spc="240" dirty="0">
                <a:solidFill>
                  <a:srgbClr val="000000">
                    <a:alpha val="100000"/>
                  </a:srgbClr>
                </a:solidFill>
                <a:latin typeface="Wingdings"/>
                <a:ea typeface="Wingdings"/>
                <a:cs typeface="Wingdings"/>
              </a:rPr>
              <a:t> </a:t>
            </a:r>
            <a:r>
              <a:rPr sz="1200" kern="0" spc="-20" dirty="0">
                <a:solidFill>
                  <a:srgbClr val="FF0000">
                    <a:alpha val="100000"/>
                  </a:srgbClr>
                </a:solidFill>
                <a:latin typeface="KaiTi"/>
                <a:ea typeface="KaiTi"/>
                <a:cs typeface="KaiTi"/>
              </a:rPr>
              <a:t>阴离子在后，且阴离子后缀会存在差异</a:t>
            </a:r>
            <a:endParaRPr sz="1200" dirty="0">
              <a:latin typeface="KaiTi"/>
              <a:ea typeface="KaiTi"/>
              <a:cs typeface="KaiTi"/>
            </a:endParaRPr>
          </a:p>
        </p:txBody>
      </p:sp>
      <p:sp>
        <p:nvSpPr>
          <p:cNvPr id="1428" name="rect 1428"/>
          <p:cNvSpPr/>
          <p:nvPr/>
        </p:nvSpPr>
        <p:spPr>
          <a:xfrm>
            <a:off x="2348027" y="7390842"/>
            <a:ext cx="2321305" cy="231952"/>
          </a:xfrm>
          <a:prstGeom prst="rect">
            <a:avLst/>
          </a:prstGeom>
          <a:solidFill>
            <a:srgbClr val="D9D9D9">
              <a:alpha val="100000"/>
            </a:srgbClr>
          </a:solidFill>
          <a:ln w="0" cap="flat">
            <a:noFill/>
            <a:prstDash val="solid"/>
            <a:miter lim="0"/>
          </a:ln>
        </p:spPr>
        <p:txBody>
          <a:bodyPr rtlCol="0"/>
          <a:lstStyle/>
          <a:p>
            <a:pPr algn="ctr"/>
            <a:endParaRPr lang="zh-CN" altLang="en-US"/>
          </a:p>
        </p:txBody>
      </p:sp>
      <p:sp>
        <p:nvSpPr>
          <p:cNvPr id="1430" name="textbox 1430"/>
          <p:cNvSpPr/>
          <p:nvPr/>
        </p:nvSpPr>
        <p:spPr>
          <a:xfrm>
            <a:off x="2340141" y="7405112"/>
            <a:ext cx="3910965" cy="579755"/>
          </a:xfrm>
          <a:prstGeom prst="rect">
            <a:avLst/>
          </a:prstGeom>
          <a:noFill/>
          <a:ln w="0" cap="flat">
            <a:noFill/>
            <a:prstDash val="solid"/>
            <a:miter lim="0"/>
          </a:ln>
        </p:spPr>
        <p:txBody>
          <a:bodyPr vert="horz" wrap="square" lIns="0" tIns="0" rIns="0" bIns="0"/>
          <a:lstStyle/>
          <a:p>
            <a:pPr algn="l" rtl="0" eaLnBrk="0">
              <a:lnSpc>
                <a:spcPct val="87699"/>
              </a:lnSpc>
              <a:tabLst/>
            </a:pPr>
            <a:endParaRPr sz="100" dirty="0">
              <a:latin typeface="Arial"/>
              <a:ea typeface="Arial"/>
              <a:cs typeface="Arial"/>
            </a:endParaRPr>
          </a:p>
          <a:p>
            <a:pPr marL="12700" algn="l" rtl="0" eaLnBrk="0">
              <a:lnSpc>
                <a:spcPct val="85000"/>
              </a:lnSpc>
              <a:tabLst/>
            </a:pPr>
            <a:r>
              <a:rPr sz="1400" b="1" kern="0" spc="-10" dirty="0">
                <a:solidFill>
                  <a:srgbClr val="FF0000">
                    <a:alpha val="100000"/>
                  </a:srgbClr>
                </a:solidFill>
                <a:latin typeface="KaiTi"/>
                <a:ea typeface="KaiTi"/>
                <a:cs typeface="KaiTi"/>
              </a:rPr>
              <a:t>共价化合物命名的一般规则：</a:t>
            </a:r>
            <a:endParaRPr sz="1400" dirty="0">
              <a:latin typeface="KaiTi"/>
              <a:ea typeface="KaiTi"/>
              <a:cs typeface="KaiTi"/>
            </a:endParaRPr>
          </a:p>
          <a:p>
            <a:pPr algn="l" rtl="0" eaLnBrk="0">
              <a:lnSpc>
                <a:spcPct val="108000"/>
              </a:lnSpc>
              <a:tabLst/>
            </a:pPr>
            <a:endParaRPr sz="1000" dirty="0">
              <a:latin typeface="Arial"/>
              <a:ea typeface="Arial"/>
              <a:cs typeface="Arial"/>
            </a:endParaRPr>
          </a:p>
          <a:p>
            <a:pPr algn="l" rtl="0" eaLnBrk="0">
              <a:lnSpc>
                <a:spcPct val="101000"/>
              </a:lnSpc>
              <a:tabLst/>
            </a:pPr>
            <a:endParaRPr sz="300" dirty="0">
              <a:latin typeface="Arial"/>
              <a:ea typeface="Arial"/>
              <a:cs typeface="Arial"/>
            </a:endParaRPr>
          </a:p>
          <a:p>
            <a:pPr marL="20320" algn="l" rtl="0" eaLnBrk="0">
              <a:lnSpc>
                <a:spcPct val="88000"/>
              </a:lnSpc>
              <a:spcBef>
                <a:spcPts val="3"/>
              </a:spcBef>
              <a:tabLst/>
            </a:pPr>
            <a:r>
              <a:rPr sz="1200" kern="0" spc="0" dirty="0">
                <a:solidFill>
                  <a:srgbClr val="000000">
                    <a:alpha val="100000"/>
                  </a:srgbClr>
                </a:solidFill>
                <a:latin typeface="Wingdings"/>
                <a:ea typeface="Wingdings"/>
                <a:cs typeface="Wingdings"/>
              </a:rPr>
              <a:t>l </a:t>
            </a:r>
            <a:r>
              <a:rPr sz="1200" kern="0" spc="0" dirty="0">
                <a:solidFill>
                  <a:srgbClr val="000000">
                    <a:alpha val="100000"/>
                  </a:srgbClr>
                </a:solidFill>
                <a:latin typeface="KaiTi"/>
                <a:ea typeface="KaiTi"/>
                <a:cs typeface="KaiTi"/>
              </a:rPr>
              <a:t>照着化学式去读，</a:t>
            </a:r>
            <a:r>
              <a:rPr sz="1200" kern="0" spc="0" dirty="0">
                <a:solidFill>
                  <a:srgbClr val="000000">
                    <a:alpha val="100000"/>
                  </a:srgbClr>
                </a:solidFill>
                <a:latin typeface="Times New Roman"/>
                <a:ea typeface="Times New Roman"/>
                <a:cs typeface="Times New Roman"/>
              </a:rPr>
              <a:t>Mono-,  </a:t>
            </a:r>
            <a:r>
              <a:rPr sz="1200" kern="0" spc="0" dirty="0">
                <a:solidFill>
                  <a:srgbClr val="000000">
                    <a:alpha val="100000"/>
                  </a:srgbClr>
                </a:solidFill>
                <a:latin typeface="KaiTi"/>
                <a:ea typeface="KaiTi"/>
                <a:cs typeface="KaiTi"/>
              </a:rPr>
              <a:t>单个，</a:t>
            </a:r>
            <a:r>
              <a:rPr sz="1200" kern="0" spc="-10" dirty="0">
                <a:solidFill>
                  <a:srgbClr val="000000">
                    <a:alpha val="100000"/>
                  </a:srgbClr>
                </a:solidFill>
                <a:latin typeface="KaiTi"/>
                <a:ea typeface="KaiTi"/>
                <a:cs typeface="KaiTi"/>
              </a:rPr>
              <a:t>一，</a:t>
            </a:r>
            <a:r>
              <a:rPr sz="1200" kern="0" spc="-10" dirty="0">
                <a:solidFill>
                  <a:srgbClr val="000000">
                    <a:alpha val="100000"/>
                  </a:srgbClr>
                </a:solidFill>
                <a:latin typeface="Times New Roman"/>
                <a:ea typeface="Times New Roman"/>
                <a:cs typeface="Times New Roman"/>
              </a:rPr>
              <a:t>Bi-,  </a:t>
            </a:r>
            <a:r>
              <a:rPr sz="1200" kern="0" spc="-10" dirty="0">
                <a:solidFill>
                  <a:srgbClr val="000000">
                    <a:alpha val="100000"/>
                  </a:srgbClr>
                </a:solidFill>
                <a:latin typeface="KaiTi"/>
                <a:ea typeface="KaiTi"/>
                <a:cs typeface="KaiTi"/>
              </a:rPr>
              <a:t>二，</a:t>
            </a:r>
            <a:r>
              <a:rPr sz="1200" kern="0" spc="-10" dirty="0">
                <a:solidFill>
                  <a:srgbClr val="000000">
                    <a:alpha val="100000"/>
                  </a:srgbClr>
                </a:solidFill>
                <a:latin typeface="Times New Roman"/>
                <a:ea typeface="Times New Roman"/>
                <a:cs typeface="Times New Roman"/>
              </a:rPr>
              <a:t>Tri-,</a:t>
            </a:r>
            <a:r>
              <a:rPr sz="1200" kern="0" spc="1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三</a:t>
            </a:r>
            <a:endParaRPr sz="1200" dirty="0">
              <a:latin typeface="KaiTi"/>
              <a:ea typeface="KaiTi"/>
              <a:cs typeface="KaiTi"/>
            </a:endParaRPr>
          </a:p>
        </p:txBody>
      </p:sp>
      <p:sp>
        <p:nvSpPr>
          <p:cNvPr id="1432" name="rect 1432"/>
          <p:cNvSpPr/>
          <p:nvPr/>
        </p:nvSpPr>
        <p:spPr>
          <a:xfrm>
            <a:off x="2348027" y="1310894"/>
            <a:ext cx="2321305" cy="231647"/>
          </a:xfrm>
          <a:prstGeom prst="rect">
            <a:avLst/>
          </a:prstGeom>
          <a:solidFill>
            <a:srgbClr val="D9D9D9">
              <a:alpha val="100000"/>
            </a:srgbClr>
          </a:solidFill>
          <a:ln w="0" cap="flat">
            <a:noFill/>
            <a:prstDash val="solid"/>
            <a:miter lim="0"/>
          </a:ln>
        </p:spPr>
        <p:txBody>
          <a:bodyPr rtlCol="0"/>
          <a:lstStyle/>
          <a:p>
            <a:pPr algn="ctr"/>
            <a:endParaRPr lang="zh-CN" altLang="en-US"/>
          </a:p>
        </p:txBody>
      </p:sp>
      <p:sp>
        <p:nvSpPr>
          <p:cNvPr id="1434" name="rect 1434"/>
          <p:cNvSpPr/>
          <p:nvPr/>
        </p:nvSpPr>
        <p:spPr>
          <a:xfrm>
            <a:off x="4079621" y="989025"/>
            <a:ext cx="2534666" cy="247192"/>
          </a:xfrm>
          <a:prstGeom prst="rect">
            <a:avLst/>
          </a:prstGeom>
          <a:solidFill>
            <a:srgbClr val="D9D9D9">
              <a:alpha val="100000"/>
            </a:srgbClr>
          </a:solidFill>
          <a:ln w="0" cap="flat">
            <a:noFill/>
            <a:prstDash val="solid"/>
            <a:miter lim="0"/>
          </a:ln>
        </p:spPr>
        <p:txBody>
          <a:bodyPr rtlCol="0"/>
          <a:lstStyle/>
          <a:p>
            <a:pPr algn="ctr"/>
            <a:endParaRPr lang="zh-CN" altLang="en-US"/>
          </a:p>
        </p:txBody>
      </p:sp>
      <p:sp>
        <p:nvSpPr>
          <p:cNvPr id="1436" name="textbox 1436"/>
          <p:cNvSpPr/>
          <p:nvPr/>
        </p:nvSpPr>
        <p:spPr>
          <a:xfrm>
            <a:off x="2359042" y="1005014"/>
            <a:ext cx="4266565" cy="527685"/>
          </a:xfrm>
          <a:prstGeom prst="rect">
            <a:avLst/>
          </a:prstGeom>
          <a:noFill/>
          <a:ln w="0" cap="flat">
            <a:noFill/>
            <a:prstDash val="solid"/>
            <a:miter lim="0"/>
          </a:ln>
        </p:spPr>
        <p:txBody>
          <a:bodyPr vert="horz" wrap="square" lIns="0" tIns="0" rIns="0" bIns="0"/>
          <a:lstStyle/>
          <a:p>
            <a:pPr algn="l" rtl="0" eaLnBrk="0">
              <a:lnSpc>
                <a:spcPct val="77219"/>
              </a:lnSpc>
              <a:tabLst/>
            </a:pPr>
            <a:endParaRPr sz="100" dirty="0">
              <a:latin typeface="Arial"/>
              <a:ea typeface="Arial"/>
              <a:cs typeface="Arial"/>
            </a:endParaRPr>
          </a:p>
          <a:p>
            <a:pPr algn="r" rtl="0" eaLnBrk="0">
              <a:lnSpc>
                <a:spcPct val="90000"/>
              </a:lnSpc>
              <a:tabLst/>
            </a:pPr>
            <a:r>
              <a:rPr sz="1500" b="1" kern="0" spc="-40" dirty="0">
                <a:solidFill>
                  <a:srgbClr val="EE0000">
                    <a:alpha val="100000"/>
                  </a:srgbClr>
                </a:solidFill>
                <a:latin typeface="KaiTi"/>
                <a:ea typeface="KaiTi"/>
                <a:cs typeface="KaiTi"/>
              </a:rPr>
              <a:t>专题</a:t>
            </a:r>
            <a:r>
              <a:rPr sz="1500" kern="0" spc="-250" dirty="0">
                <a:solidFill>
                  <a:srgbClr val="EE0000">
                    <a:alpha val="100000"/>
                  </a:srgbClr>
                </a:solidFill>
                <a:latin typeface="KaiTi"/>
                <a:ea typeface="KaiTi"/>
                <a:cs typeface="KaiTi"/>
              </a:rPr>
              <a:t> </a:t>
            </a:r>
            <a:r>
              <a:rPr sz="1500" b="1" kern="0" spc="-40" dirty="0">
                <a:solidFill>
                  <a:srgbClr val="EE0000">
                    <a:alpha val="100000"/>
                  </a:srgbClr>
                </a:solidFill>
                <a:latin typeface="Times New Roman"/>
                <a:ea typeface="Times New Roman"/>
                <a:cs typeface="Times New Roman"/>
              </a:rPr>
              <a:t>5</a:t>
            </a:r>
            <a:r>
              <a:rPr sz="1500" b="1" kern="0" spc="20" dirty="0">
                <a:solidFill>
                  <a:srgbClr val="EE0000">
                    <a:alpha val="100000"/>
                  </a:srgbClr>
                </a:solidFill>
                <a:latin typeface="Times New Roman"/>
                <a:ea typeface="Times New Roman"/>
                <a:cs typeface="Times New Roman"/>
              </a:rPr>
              <a:t>      </a:t>
            </a:r>
            <a:r>
              <a:rPr sz="1500" b="1" kern="0" spc="-40" dirty="0">
                <a:solidFill>
                  <a:srgbClr val="EE0000">
                    <a:alpha val="100000"/>
                  </a:srgbClr>
                </a:solidFill>
                <a:latin typeface="KaiTi"/>
                <a:ea typeface="KaiTi"/>
                <a:cs typeface="KaiTi"/>
              </a:rPr>
              <a:t>常见化合物命名规则</a:t>
            </a:r>
            <a:endParaRPr sz="1500" dirty="0">
              <a:latin typeface="KaiTi"/>
              <a:ea typeface="KaiTi"/>
              <a:cs typeface="KaiTi"/>
            </a:endParaRPr>
          </a:p>
          <a:p>
            <a:pPr algn="l" rtl="0" eaLnBrk="0">
              <a:lnSpc>
                <a:spcPct val="108000"/>
              </a:lnSpc>
              <a:tabLst/>
            </a:pPr>
            <a:endParaRPr sz="700" dirty="0">
              <a:latin typeface="Arial"/>
              <a:ea typeface="Arial"/>
              <a:cs typeface="Arial"/>
            </a:endParaRPr>
          </a:p>
          <a:p>
            <a:pPr marL="12700" algn="l" rtl="0" eaLnBrk="0">
              <a:lnSpc>
                <a:spcPct val="85000"/>
              </a:lnSpc>
              <a:spcBef>
                <a:spcPts val="4"/>
              </a:spcBef>
              <a:tabLst/>
            </a:pPr>
            <a:r>
              <a:rPr sz="1400" b="1" kern="0" spc="-20" dirty="0">
                <a:solidFill>
                  <a:srgbClr val="FF0000">
                    <a:alpha val="100000"/>
                  </a:srgbClr>
                </a:solidFill>
                <a:latin typeface="KaiTi"/>
                <a:ea typeface="KaiTi"/>
                <a:cs typeface="KaiTi"/>
              </a:rPr>
              <a:t>离子化合物命名的一般规则：</a:t>
            </a:r>
            <a:endParaRPr sz="1400" dirty="0">
              <a:latin typeface="KaiTi"/>
              <a:ea typeface="KaiTi"/>
              <a:cs typeface="KaiTi"/>
            </a:endParaRPr>
          </a:p>
        </p:txBody>
      </p:sp>
      <p:sp>
        <p:nvSpPr>
          <p:cNvPr id="1438" name="textbox 1438"/>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1440" name="path 1440"/>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1442" name="textbox 1442"/>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30" dirty="0">
                <a:solidFill>
                  <a:srgbClr val="000000">
                    <a:alpha val="100000"/>
                  </a:srgbClr>
                </a:solidFill>
                <a:latin typeface="Times New Roman"/>
                <a:ea typeface="Times New Roman"/>
                <a:cs typeface="Times New Roman"/>
              </a:rPr>
              <a:t>-</a:t>
            </a:r>
            <a:r>
              <a:rPr sz="900" kern="0" spc="70" dirty="0">
                <a:solidFill>
                  <a:srgbClr val="000000">
                    <a:alpha val="100000"/>
                  </a:srgbClr>
                </a:solidFill>
                <a:latin typeface="Times New Roman"/>
                <a:ea typeface="Times New Roman"/>
                <a:cs typeface="Times New Roman"/>
              </a:rPr>
              <a:t> </a:t>
            </a:r>
            <a:r>
              <a:rPr sz="900" kern="0" spc="-30" dirty="0">
                <a:solidFill>
                  <a:srgbClr val="000000">
                    <a:alpha val="100000"/>
                  </a:srgbClr>
                </a:solidFill>
                <a:latin typeface="Times New Roman"/>
                <a:ea typeface="Times New Roman"/>
                <a:cs typeface="Times New Roman"/>
              </a:rPr>
              <a:t>50</a:t>
            </a:r>
            <a:r>
              <a:rPr sz="900" kern="0" spc="40" dirty="0">
                <a:solidFill>
                  <a:srgbClr val="000000">
                    <a:alpha val="100000"/>
                  </a:srgbClr>
                </a:solidFill>
                <a:latin typeface="Times New Roman"/>
                <a:ea typeface="Times New Roman"/>
                <a:cs typeface="Times New Roman"/>
              </a:rPr>
              <a:t> </a:t>
            </a:r>
            <a:r>
              <a:rPr sz="900" kern="0" spc="-3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
        <p:nvSpPr>
          <p:cNvPr id="1444" name="textbox 1444"/>
          <p:cNvSpPr/>
          <p:nvPr/>
        </p:nvSpPr>
        <p:spPr>
          <a:xfrm>
            <a:off x="6671800" y="1902566"/>
            <a:ext cx="74930" cy="118745"/>
          </a:xfrm>
          <a:prstGeom prst="rect">
            <a:avLst/>
          </a:prstGeom>
          <a:noFill/>
          <a:ln w="0" cap="flat">
            <a:noFill/>
            <a:prstDash val="solid"/>
            <a:miter lim="0"/>
          </a:ln>
        </p:spPr>
        <p:txBody>
          <a:bodyPr vert="horz" wrap="square" lIns="0" tIns="0" rIns="0" bIns="0"/>
          <a:lstStyle/>
          <a:p>
            <a:pPr algn="l" rtl="0" eaLnBrk="0">
              <a:lnSpc>
                <a:spcPct val="84428"/>
              </a:lnSpc>
              <a:tabLst/>
            </a:pPr>
            <a:endParaRPr sz="100" dirty="0">
              <a:latin typeface="Arial"/>
              <a:ea typeface="Arial"/>
              <a:cs typeface="Arial"/>
            </a:endParaRPr>
          </a:p>
          <a:p>
            <a:pPr marL="12700" algn="l" rtl="0" eaLnBrk="0">
              <a:lnSpc>
                <a:spcPct val="76000"/>
              </a:lnSpc>
              <a:tabLst/>
            </a:pPr>
            <a:r>
              <a:rPr sz="800" kern="0" spc="-10" dirty="0">
                <a:solidFill>
                  <a:srgbClr val="000000">
                    <a:alpha val="100000"/>
                  </a:srgbClr>
                </a:solidFill>
                <a:latin typeface="Times New Roman"/>
                <a:ea typeface="Times New Roman"/>
                <a:cs typeface="Times New Roman"/>
              </a:rPr>
              <a:t>4</a:t>
            </a:r>
            <a:endParaRPr sz="800" dirty="0">
              <a:latin typeface="Times New Roman"/>
              <a:ea typeface="Times New Roman"/>
              <a:cs typeface="Times New Roman"/>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46" name="table 1446"/>
          <p:cNvGraphicFramePr>
            <a:graphicFrameLocks noGrp="1"/>
          </p:cNvGraphicFramePr>
          <p:nvPr/>
        </p:nvGraphicFramePr>
        <p:xfrm>
          <a:off x="2348027" y="1310894"/>
          <a:ext cx="5999479" cy="8434705"/>
        </p:xfrm>
        <a:graphic>
          <a:graphicData uri="http://schemas.openxmlformats.org/drawingml/2006/table">
            <a:tbl>
              <a:tblPr/>
              <a:tblGrid>
                <a:gridCol w="1711960"/>
                <a:gridCol w="1287780"/>
                <a:gridCol w="1592580"/>
                <a:gridCol w="1407160"/>
              </a:tblGrid>
              <a:tr h="368935">
                <a:tc>
                  <a:txBody>
                    <a:bodyPr/>
                    <a:lstStyle/>
                    <a:p>
                      <a:pPr algn="l" rtl="0" eaLnBrk="0">
                        <a:lnSpc>
                          <a:spcPct val="102000"/>
                        </a:lnSpc>
                        <a:tabLst/>
                      </a:pPr>
                      <a:endParaRPr sz="700" dirty="0">
                        <a:latin typeface="Arial"/>
                        <a:ea typeface="Arial"/>
                        <a:cs typeface="Arial"/>
                      </a:endParaRPr>
                    </a:p>
                    <a:p>
                      <a:pPr marL="476885" algn="l" rtl="0" eaLnBrk="0">
                        <a:lnSpc>
                          <a:spcPct val="86000"/>
                        </a:lnSpc>
                        <a:spcBef>
                          <a:spcPts val="2"/>
                        </a:spcBef>
                        <a:tabLst/>
                      </a:pPr>
                      <a:r>
                        <a:rPr sz="1200" b="1" kern="0" spc="-10" dirty="0">
                          <a:solidFill>
                            <a:srgbClr val="000000">
                              <a:alpha val="100000"/>
                            </a:srgbClr>
                          </a:solidFill>
                          <a:latin typeface="KaiTi"/>
                          <a:ea typeface="KaiTi"/>
                          <a:cs typeface="KaiTi"/>
                        </a:rPr>
                        <a:t>化合物名称</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3000"/>
                        </a:lnSpc>
                        <a:tabLst/>
                      </a:pPr>
                      <a:endParaRPr sz="700" dirty="0">
                        <a:latin typeface="Arial"/>
                        <a:ea typeface="Arial"/>
                        <a:cs typeface="Arial"/>
                      </a:endParaRPr>
                    </a:p>
                    <a:p>
                      <a:pPr marL="415925" algn="l" rtl="0" eaLnBrk="0">
                        <a:lnSpc>
                          <a:spcPct val="86000"/>
                        </a:lnSpc>
                        <a:spcBef>
                          <a:spcPts val="3"/>
                        </a:spcBef>
                        <a:tabLst/>
                      </a:pPr>
                      <a:r>
                        <a:rPr sz="1200" b="1" kern="0" spc="-20" dirty="0">
                          <a:solidFill>
                            <a:srgbClr val="000000">
                              <a:alpha val="100000"/>
                            </a:srgbClr>
                          </a:solidFill>
                          <a:latin typeface="KaiTi"/>
                          <a:ea typeface="KaiTi"/>
                          <a:cs typeface="KaiTi"/>
                        </a:rPr>
                        <a:t>化学式</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2000"/>
                        </a:lnSpc>
                        <a:tabLst/>
                      </a:pPr>
                      <a:endParaRPr sz="700" dirty="0">
                        <a:latin typeface="Arial"/>
                        <a:ea typeface="Arial"/>
                        <a:cs typeface="Arial"/>
                      </a:endParaRPr>
                    </a:p>
                    <a:p>
                      <a:pPr marL="414655" algn="l" rtl="0" eaLnBrk="0">
                        <a:lnSpc>
                          <a:spcPct val="86000"/>
                        </a:lnSpc>
                        <a:spcBef>
                          <a:spcPts val="2"/>
                        </a:spcBef>
                        <a:tabLst/>
                      </a:pPr>
                      <a:r>
                        <a:rPr sz="1200" b="1" kern="0" spc="-10" dirty="0">
                          <a:solidFill>
                            <a:srgbClr val="000000">
                              <a:alpha val="100000"/>
                            </a:srgbClr>
                          </a:solidFill>
                          <a:latin typeface="KaiTi"/>
                          <a:ea typeface="KaiTi"/>
                          <a:cs typeface="KaiTi"/>
                        </a:rPr>
                        <a:t>化合物名称</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3000"/>
                        </a:lnSpc>
                        <a:tabLst/>
                      </a:pPr>
                      <a:endParaRPr sz="700" dirty="0">
                        <a:latin typeface="Arial"/>
                        <a:ea typeface="Arial"/>
                        <a:cs typeface="Arial"/>
                      </a:endParaRPr>
                    </a:p>
                    <a:p>
                      <a:pPr marL="474344" algn="l" rtl="0" eaLnBrk="0">
                        <a:lnSpc>
                          <a:spcPct val="86000"/>
                        </a:lnSpc>
                        <a:spcBef>
                          <a:spcPts val="3"/>
                        </a:spcBef>
                        <a:tabLst/>
                      </a:pPr>
                      <a:r>
                        <a:rPr sz="1200" b="1" kern="0" spc="-20" dirty="0">
                          <a:solidFill>
                            <a:srgbClr val="000000">
                              <a:alpha val="100000"/>
                            </a:srgbClr>
                          </a:solidFill>
                          <a:latin typeface="KaiTi"/>
                          <a:ea typeface="KaiTi"/>
                          <a:cs typeface="KaiTi"/>
                        </a:rPr>
                        <a:t>化学式</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67030">
                <a:tc gridSpan="4">
                  <a:txBody>
                    <a:bodyPr/>
                    <a:lstStyle/>
                    <a:p>
                      <a:pPr algn="l" rtl="0" eaLnBrk="0">
                        <a:lnSpc>
                          <a:spcPct val="100000"/>
                        </a:lnSpc>
                        <a:tabLst/>
                      </a:pPr>
                      <a:endParaRPr sz="700" dirty="0">
                        <a:latin typeface="Arial"/>
                        <a:ea typeface="Arial"/>
                        <a:cs typeface="Arial"/>
                      </a:endParaRPr>
                    </a:p>
                    <a:p>
                      <a:pPr marL="2708275" algn="l" rtl="0" eaLnBrk="0">
                        <a:lnSpc>
                          <a:spcPct val="90000"/>
                        </a:lnSpc>
                        <a:spcBef>
                          <a:spcPts val="6"/>
                        </a:spcBef>
                        <a:tabLst/>
                      </a:pPr>
                      <a:r>
                        <a:rPr sz="1200" b="1" kern="0" spc="-40" dirty="0">
                          <a:solidFill>
                            <a:srgbClr val="000000">
                              <a:alpha val="100000"/>
                            </a:srgbClr>
                          </a:solidFill>
                          <a:latin typeface="KaiTi"/>
                          <a:ea typeface="KaiTi"/>
                          <a:cs typeface="KaiTi"/>
                        </a:rPr>
                        <a:t>酸</a:t>
                      </a:r>
                      <a:r>
                        <a:rPr sz="1200" kern="0" spc="170" dirty="0">
                          <a:solidFill>
                            <a:srgbClr val="000000">
                              <a:alpha val="100000"/>
                            </a:srgbClr>
                          </a:solidFill>
                          <a:latin typeface="KaiTi"/>
                          <a:ea typeface="KaiTi"/>
                          <a:cs typeface="KaiTi"/>
                        </a:rPr>
                        <a:t> </a:t>
                      </a:r>
                      <a:r>
                        <a:rPr sz="1200" b="1" kern="0" spc="-40" dirty="0">
                          <a:solidFill>
                            <a:srgbClr val="000000">
                              <a:alpha val="100000"/>
                            </a:srgbClr>
                          </a:solidFill>
                          <a:latin typeface="Times New Roman"/>
                          <a:ea typeface="Times New Roman"/>
                          <a:cs typeface="Times New Roman"/>
                        </a:rPr>
                        <a:t>[acid]</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65760">
                <a:tc>
                  <a:txBody>
                    <a:bodyPr/>
                    <a:lstStyle/>
                    <a:p>
                      <a:pPr algn="l" rtl="0" eaLnBrk="0">
                        <a:lnSpc>
                          <a:spcPct val="100000"/>
                        </a:lnSpc>
                        <a:tabLst/>
                      </a:pPr>
                      <a:endParaRPr sz="700" dirty="0">
                        <a:latin typeface="Arial"/>
                        <a:ea typeface="Arial"/>
                        <a:cs typeface="Arial"/>
                      </a:endParaRPr>
                    </a:p>
                    <a:p>
                      <a:pPr marL="636270" algn="l" rtl="0" eaLnBrk="0">
                        <a:lnSpc>
                          <a:spcPct val="84000"/>
                        </a:lnSpc>
                        <a:spcBef>
                          <a:spcPts val="6"/>
                        </a:spcBef>
                        <a:tabLst/>
                      </a:pPr>
                      <a:r>
                        <a:rPr sz="1200" kern="0" spc="-20" dirty="0">
                          <a:solidFill>
                            <a:srgbClr val="000000">
                              <a:alpha val="100000"/>
                            </a:srgbClr>
                          </a:solidFill>
                          <a:latin typeface="KaiTi"/>
                          <a:ea typeface="KaiTi"/>
                          <a:cs typeface="KaiTi"/>
                        </a:rPr>
                        <a:t>次氯酸</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8000"/>
                        </a:lnSpc>
                        <a:tabLst/>
                      </a:pPr>
                      <a:endParaRPr sz="800" dirty="0">
                        <a:latin typeface="Arial"/>
                        <a:ea typeface="Arial"/>
                        <a:cs typeface="Arial"/>
                      </a:endParaRPr>
                    </a:p>
                    <a:p>
                      <a:pPr marL="462280" algn="l" rtl="0" eaLnBrk="0">
                        <a:lnSpc>
                          <a:spcPct val="71000"/>
                        </a:lnSpc>
                        <a:spcBef>
                          <a:spcPts val="5"/>
                        </a:spcBef>
                        <a:tabLst/>
                      </a:pPr>
                      <a:r>
                        <a:rPr sz="1200" kern="0" spc="-10" dirty="0">
                          <a:solidFill>
                            <a:srgbClr val="000000">
                              <a:alpha val="100000"/>
                            </a:srgbClr>
                          </a:solidFill>
                          <a:latin typeface="Times New Roman"/>
                          <a:ea typeface="Times New Roman"/>
                          <a:cs typeface="Times New Roman"/>
                        </a:rPr>
                        <a:t>HClO</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6000"/>
                        </a:lnSpc>
                        <a:tabLst/>
                      </a:pPr>
                      <a:endParaRPr sz="600" dirty="0">
                        <a:latin typeface="Arial"/>
                        <a:ea typeface="Arial"/>
                        <a:cs typeface="Arial"/>
                      </a:endParaRPr>
                    </a:p>
                    <a:p>
                      <a:pPr marL="645795" algn="l" rtl="0" eaLnBrk="0">
                        <a:lnSpc>
                          <a:spcPct val="84000"/>
                        </a:lnSpc>
                        <a:spcBef>
                          <a:spcPts val="2"/>
                        </a:spcBef>
                        <a:tabLst/>
                      </a:pPr>
                      <a:r>
                        <a:rPr sz="1200" kern="0" spc="-20" dirty="0">
                          <a:solidFill>
                            <a:srgbClr val="000000">
                              <a:alpha val="100000"/>
                            </a:srgbClr>
                          </a:solidFill>
                          <a:latin typeface="KaiTi"/>
                          <a:ea typeface="KaiTi"/>
                          <a:cs typeface="KaiTi"/>
                        </a:rPr>
                        <a:t>硝酸</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tabLst/>
                      </a:pPr>
                      <a:endParaRPr sz="800" dirty="0">
                        <a:latin typeface="Arial"/>
                        <a:ea typeface="Arial"/>
                        <a:cs typeface="Arial"/>
                      </a:endParaRPr>
                    </a:p>
                    <a:p>
                      <a:pPr marL="511810" algn="l" rtl="0" eaLnBrk="0">
                        <a:lnSpc>
                          <a:spcPct val="75000"/>
                        </a:lnSpc>
                        <a:spcBef>
                          <a:spcPts val="7"/>
                        </a:spcBef>
                        <a:tabLst/>
                      </a:pPr>
                      <a:r>
                        <a:rPr sz="1200" kern="0" spc="-10" dirty="0">
                          <a:solidFill>
                            <a:srgbClr val="000000">
                              <a:alpha val="100000"/>
                            </a:srgbClr>
                          </a:solidFill>
                          <a:latin typeface="Times New Roman"/>
                          <a:ea typeface="Times New Roman"/>
                          <a:cs typeface="Times New Roman"/>
                        </a:rPr>
                        <a:t>HNO</a:t>
                      </a:r>
                      <a:r>
                        <a:rPr sz="1200" kern="0" spc="-10" baseline="-4340" dirty="0">
                          <a:solidFill>
                            <a:srgbClr val="000000">
                              <a:alpha val="100000"/>
                            </a:srgbClr>
                          </a:solidFill>
                          <a:latin typeface="Times New Roman"/>
                          <a:ea typeface="Times New Roman"/>
                          <a:cs typeface="Times New Roman"/>
                        </a:rPr>
                        <a:t>3</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67030">
                <a:tc>
                  <a:txBody>
                    <a:bodyPr/>
                    <a:lstStyle/>
                    <a:p>
                      <a:pPr algn="l" rtl="0" eaLnBrk="0">
                        <a:lnSpc>
                          <a:spcPct val="116000"/>
                        </a:lnSpc>
                        <a:tabLst/>
                      </a:pPr>
                      <a:endParaRPr sz="600" dirty="0">
                        <a:latin typeface="Arial"/>
                        <a:ea typeface="Arial"/>
                        <a:cs typeface="Arial"/>
                      </a:endParaRPr>
                    </a:p>
                    <a:p>
                      <a:pPr marL="711200" algn="l" rtl="0" eaLnBrk="0">
                        <a:lnSpc>
                          <a:spcPct val="84000"/>
                        </a:lnSpc>
                        <a:spcBef>
                          <a:spcPts val="2"/>
                        </a:spcBef>
                        <a:tabLst/>
                      </a:pPr>
                      <a:r>
                        <a:rPr sz="1200" kern="0" spc="-30" dirty="0">
                          <a:solidFill>
                            <a:srgbClr val="000000">
                              <a:alpha val="100000"/>
                            </a:srgbClr>
                          </a:solidFill>
                          <a:latin typeface="KaiTi"/>
                          <a:ea typeface="KaiTi"/>
                          <a:cs typeface="KaiTi"/>
                        </a:rPr>
                        <a:t>盐酸</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700" dirty="0">
                        <a:latin typeface="Arial"/>
                        <a:ea typeface="Arial"/>
                        <a:cs typeface="Arial"/>
                      </a:endParaRPr>
                    </a:p>
                    <a:p>
                      <a:pPr marL="136525" algn="l" rtl="0" eaLnBrk="0">
                        <a:lnSpc>
                          <a:spcPct val="84000"/>
                        </a:lnSpc>
                        <a:spcBef>
                          <a:spcPts val="2"/>
                        </a:spcBef>
                        <a:tabLst/>
                      </a:pPr>
                      <a:r>
                        <a:rPr sz="1200" kern="0" spc="-80" dirty="0">
                          <a:solidFill>
                            <a:srgbClr val="000000">
                              <a:alpha val="100000"/>
                            </a:srgbClr>
                          </a:solidFill>
                          <a:latin typeface="Times New Roman"/>
                          <a:ea typeface="Times New Roman"/>
                          <a:cs typeface="Times New Roman"/>
                        </a:rPr>
                        <a:t>HCl</a:t>
                      </a:r>
                      <a:r>
                        <a:rPr sz="1200" kern="0" spc="-80" dirty="0">
                          <a:solidFill>
                            <a:srgbClr val="000000">
                              <a:alpha val="100000"/>
                            </a:srgbClr>
                          </a:solidFill>
                          <a:latin typeface="KaiTi"/>
                          <a:ea typeface="KaiTi"/>
                          <a:cs typeface="KaiTi"/>
                        </a:rPr>
                        <a:t>（水溶液）</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6000"/>
                        </a:lnSpc>
                        <a:tabLst/>
                      </a:pPr>
                      <a:endParaRPr sz="600" dirty="0">
                        <a:latin typeface="Arial"/>
                        <a:ea typeface="Arial"/>
                        <a:cs typeface="Arial"/>
                      </a:endParaRPr>
                    </a:p>
                    <a:p>
                      <a:pPr marL="640715" algn="l" rtl="0" eaLnBrk="0">
                        <a:lnSpc>
                          <a:spcPct val="84000"/>
                        </a:lnSpc>
                        <a:spcBef>
                          <a:spcPts val="2"/>
                        </a:spcBef>
                        <a:tabLst/>
                      </a:pPr>
                      <a:r>
                        <a:rPr sz="1200" kern="0" spc="-10" dirty="0">
                          <a:solidFill>
                            <a:srgbClr val="000000">
                              <a:alpha val="100000"/>
                            </a:srgbClr>
                          </a:solidFill>
                          <a:latin typeface="KaiTi"/>
                          <a:ea typeface="KaiTi"/>
                          <a:cs typeface="KaiTi"/>
                        </a:rPr>
                        <a:t>碳酸</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tabLst/>
                      </a:pPr>
                      <a:endParaRPr sz="800" dirty="0">
                        <a:latin typeface="Arial"/>
                        <a:ea typeface="Arial"/>
                        <a:cs typeface="Arial"/>
                      </a:endParaRPr>
                    </a:p>
                    <a:p>
                      <a:pPr marL="490219" algn="l" rtl="0" eaLnBrk="0">
                        <a:lnSpc>
                          <a:spcPct val="75000"/>
                        </a:lnSpc>
                        <a:spcBef>
                          <a:spcPts val="7"/>
                        </a:spcBef>
                        <a:tabLst/>
                      </a:pPr>
                      <a:r>
                        <a:rPr sz="1200" kern="0" spc="0" dirty="0">
                          <a:solidFill>
                            <a:srgbClr val="000000">
                              <a:alpha val="100000"/>
                            </a:srgbClr>
                          </a:solidFill>
                          <a:latin typeface="Times New Roman"/>
                          <a:ea typeface="Times New Roman"/>
                          <a:cs typeface="Times New Roman"/>
                        </a:rPr>
                        <a:t>H</a:t>
                      </a:r>
                      <a:r>
                        <a:rPr sz="1200" kern="0" spc="0" baseline="-4340" dirty="0">
                          <a:solidFill>
                            <a:srgbClr val="000000">
                              <a:alpha val="100000"/>
                            </a:srgbClr>
                          </a:solidFill>
                          <a:latin typeface="Times New Roman"/>
                          <a:ea typeface="Times New Roman"/>
                          <a:cs typeface="Times New Roman"/>
                        </a:rPr>
                        <a:t>2</a:t>
                      </a:r>
                      <a:r>
                        <a:rPr sz="1200" kern="0" spc="0" dirty="0">
                          <a:solidFill>
                            <a:srgbClr val="000000">
                              <a:alpha val="100000"/>
                            </a:srgbClr>
                          </a:solidFill>
                          <a:latin typeface="Times New Roman"/>
                          <a:ea typeface="Times New Roman"/>
                          <a:cs typeface="Times New Roman"/>
                        </a:rPr>
                        <a:t>CO</a:t>
                      </a:r>
                      <a:r>
                        <a:rPr sz="1200" kern="0" spc="0" baseline="-4340" dirty="0">
                          <a:solidFill>
                            <a:srgbClr val="000000">
                              <a:alpha val="100000"/>
                            </a:srgbClr>
                          </a:solidFill>
                          <a:latin typeface="Times New Roman"/>
                          <a:ea typeface="Times New Roman"/>
                          <a:cs typeface="Times New Roman"/>
                        </a:rPr>
                        <a:t>3</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66394">
                <a:tc>
                  <a:txBody>
                    <a:bodyPr/>
                    <a:lstStyle/>
                    <a:p>
                      <a:pPr algn="l" rtl="0" eaLnBrk="0">
                        <a:lnSpc>
                          <a:spcPct val="116000"/>
                        </a:lnSpc>
                        <a:tabLst/>
                      </a:pPr>
                      <a:endParaRPr sz="600" dirty="0">
                        <a:latin typeface="Arial"/>
                        <a:ea typeface="Arial"/>
                        <a:cs typeface="Arial"/>
                      </a:endParaRPr>
                    </a:p>
                    <a:p>
                      <a:pPr marL="704215" algn="l" rtl="0" eaLnBrk="0">
                        <a:lnSpc>
                          <a:spcPct val="84000"/>
                        </a:lnSpc>
                        <a:spcBef>
                          <a:spcPts val="4"/>
                        </a:spcBef>
                        <a:tabLst/>
                      </a:pPr>
                      <a:r>
                        <a:rPr sz="1200" kern="0" spc="-10" dirty="0">
                          <a:solidFill>
                            <a:srgbClr val="000000">
                              <a:alpha val="100000"/>
                            </a:srgbClr>
                          </a:solidFill>
                          <a:latin typeface="KaiTi"/>
                          <a:ea typeface="KaiTi"/>
                          <a:cs typeface="KaiTi"/>
                        </a:rPr>
                        <a:t>硫酸</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800" dirty="0">
                        <a:latin typeface="Arial"/>
                        <a:ea typeface="Arial"/>
                        <a:cs typeface="Arial"/>
                      </a:endParaRPr>
                    </a:p>
                    <a:p>
                      <a:pPr marL="441325" algn="l" rtl="0" eaLnBrk="0">
                        <a:lnSpc>
                          <a:spcPct val="75000"/>
                        </a:lnSpc>
                        <a:spcBef>
                          <a:spcPts val="6"/>
                        </a:spcBef>
                        <a:tabLst/>
                      </a:pPr>
                      <a:r>
                        <a:rPr sz="1200" kern="0" spc="-20" dirty="0">
                          <a:solidFill>
                            <a:srgbClr val="000000">
                              <a:alpha val="100000"/>
                            </a:srgbClr>
                          </a:solidFill>
                          <a:latin typeface="Times New Roman"/>
                          <a:ea typeface="Times New Roman"/>
                          <a:cs typeface="Times New Roman"/>
                        </a:rPr>
                        <a:t>H</a:t>
                      </a:r>
                      <a:r>
                        <a:rPr sz="1200" kern="0" spc="-20" baseline="-4340" dirty="0">
                          <a:solidFill>
                            <a:srgbClr val="000000">
                              <a:alpha val="100000"/>
                            </a:srgbClr>
                          </a:solidFill>
                          <a:latin typeface="Times New Roman"/>
                          <a:ea typeface="Times New Roman"/>
                          <a:cs typeface="Times New Roman"/>
                        </a:rPr>
                        <a:t>2</a:t>
                      </a:r>
                      <a:r>
                        <a:rPr sz="700" kern="0" spc="-8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Times New Roman"/>
                          <a:ea typeface="Times New Roman"/>
                          <a:cs typeface="Times New Roman"/>
                        </a:rPr>
                        <a:t>SO</a:t>
                      </a:r>
                      <a:r>
                        <a:rPr sz="1200" kern="0" spc="-20" baseline="-4340" dirty="0">
                          <a:solidFill>
                            <a:srgbClr val="000000">
                              <a:alpha val="100000"/>
                            </a:srgbClr>
                          </a:solidFill>
                          <a:latin typeface="Times New Roman"/>
                          <a:ea typeface="Times New Roman"/>
                          <a:cs typeface="Times New Roman"/>
                        </a:rPr>
                        <a:t>4</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6000"/>
                        </a:lnSpc>
                        <a:tabLst/>
                      </a:pPr>
                      <a:endParaRPr sz="600" dirty="0">
                        <a:latin typeface="Arial"/>
                        <a:ea typeface="Arial"/>
                        <a:cs typeface="Arial"/>
                      </a:endParaRPr>
                    </a:p>
                    <a:p>
                      <a:pPr marL="648335" algn="l" rtl="0" eaLnBrk="0">
                        <a:lnSpc>
                          <a:spcPct val="84000"/>
                        </a:lnSpc>
                        <a:spcBef>
                          <a:spcPts val="4"/>
                        </a:spcBef>
                        <a:tabLst/>
                      </a:pPr>
                      <a:r>
                        <a:rPr sz="1200" kern="0" spc="-20" dirty="0">
                          <a:solidFill>
                            <a:srgbClr val="000000">
                              <a:alpha val="100000"/>
                            </a:srgbClr>
                          </a:solidFill>
                          <a:latin typeface="KaiTi"/>
                          <a:ea typeface="KaiTi"/>
                          <a:cs typeface="KaiTi"/>
                        </a:rPr>
                        <a:t>醋酸</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7000"/>
                        </a:lnSpc>
                        <a:tabLst/>
                      </a:pPr>
                      <a:endParaRPr sz="800" dirty="0">
                        <a:latin typeface="Arial"/>
                        <a:ea typeface="Arial"/>
                        <a:cs typeface="Arial"/>
                      </a:endParaRPr>
                    </a:p>
                    <a:p>
                      <a:pPr marL="89535" algn="l" rtl="0" eaLnBrk="0">
                        <a:lnSpc>
                          <a:spcPct val="77000"/>
                        </a:lnSpc>
                        <a:spcBef>
                          <a:spcPts val="4"/>
                        </a:spcBef>
                        <a:tabLst/>
                      </a:pPr>
                      <a:r>
                        <a:rPr sz="1200" kern="0" spc="-10" dirty="0">
                          <a:solidFill>
                            <a:srgbClr val="000000">
                              <a:alpha val="100000"/>
                            </a:srgbClr>
                          </a:solidFill>
                          <a:latin typeface="Times New Roman"/>
                          <a:ea typeface="Times New Roman"/>
                          <a:cs typeface="Times New Roman"/>
                        </a:rPr>
                        <a:t>CH</a:t>
                      </a:r>
                      <a:r>
                        <a:rPr sz="1200" kern="0" spc="-10" baseline="-4340" dirty="0">
                          <a:solidFill>
                            <a:srgbClr val="000000">
                              <a:alpha val="100000"/>
                            </a:srgbClr>
                          </a:solidFill>
                          <a:latin typeface="Times New Roman"/>
                          <a:ea typeface="Times New Roman"/>
                          <a:cs typeface="Times New Roman"/>
                        </a:rPr>
                        <a:t>3</a:t>
                      </a:r>
                      <a:r>
                        <a:rPr sz="1200" kern="0" spc="-10" dirty="0">
                          <a:solidFill>
                            <a:srgbClr val="000000">
                              <a:alpha val="100000"/>
                            </a:srgbClr>
                          </a:solidFill>
                          <a:latin typeface="Times New Roman"/>
                          <a:ea typeface="Times New Roman"/>
                          <a:cs typeface="Times New Roman"/>
                        </a:rPr>
                        <a:t>COOH</a:t>
                      </a:r>
                      <a:r>
                        <a:rPr sz="1200" kern="0" spc="10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Times New Roman"/>
                          <a:ea typeface="Times New Roman"/>
                          <a:cs typeface="Times New Roman"/>
                        </a:rPr>
                        <a:t>[HOA</a:t>
                      </a:r>
                      <a:r>
                        <a:rPr sz="1200" kern="0" spc="-20" dirty="0">
                          <a:solidFill>
                            <a:srgbClr val="000000">
                              <a:alpha val="100000"/>
                            </a:srgbClr>
                          </a:solidFill>
                          <a:latin typeface="Times New Roman"/>
                          <a:ea typeface="Times New Roman"/>
                          <a:cs typeface="Times New Roman"/>
                        </a:rPr>
                        <a:t>c]</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67030">
                <a:tc>
                  <a:txBody>
                    <a:bodyPr/>
                    <a:lstStyle/>
                    <a:p>
                      <a:pPr algn="l" rtl="0" eaLnBrk="0">
                        <a:lnSpc>
                          <a:spcPct val="116000"/>
                        </a:lnSpc>
                        <a:tabLst/>
                      </a:pPr>
                      <a:endParaRPr sz="600" dirty="0">
                        <a:latin typeface="Arial"/>
                        <a:ea typeface="Arial"/>
                        <a:cs typeface="Arial"/>
                      </a:endParaRPr>
                    </a:p>
                    <a:p>
                      <a:pPr marL="638175" algn="l" rtl="0" eaLnBrk="0">
                        <a:lnSpc>
                          <a:spcPct val="84000"/>
                        </a:lnSpc>
                        <a:spcBef>
                          <a:spcPts val="2"/>
                        </a:spcBef>
                        <a:tabLst/>
                      </a:pPr>
                      <a:r>
                        <a:rPr sz="1200" kern="0" spc="-30" dirty="0">
                          <a:solidFill>
                            <a:srgbClr val="000000">
                              <a:alpha val="100000"/>
                            </a:srgbClr>
                          </a:solidFill>
                          <a:latin typeface="KaiTi"/>
                          <a:ea typeface="KaiTi"/>
                          <a:cs typeface="KaiTi"/>
                        </a:rPr>
                        <a:t>亚硫酸</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tabLst/>
                      </a:pPr>
                      <a:endParaRPr sz="800" dirty="0">
                        <a:latin typeface="Arial"/>
                        <a:ea typeface="Arial"/>
                        <a:cs typeface="Arial"/>
                      </a:endParaRPr>
                    </a:p>
                    <a:p>
                      <a:pPr marL="441325" algn="l" rtl="0" eaLnBrk="0">
                        <a:lnSpc>
                          <a:spcPct val="75000"/>
                        </a:lnSpc>
                        <a:spcBef>
                          <a:spcPts val="7"/>
                        </a:spcBef>
                        <a:tabLst/>
                      </a:pPr>
                      <a:r>
                        <a:rPr sz="1200" kern="0" spc="-20" dirty="0">
                          <a:solidFill>
                            <a:srgbClr val="000000">
                              <a:alpha val="100000"/>
                            </a:srgbClr>
                          </a:solidFill>
                          <a:latin typeface="Times New Roman"/>
                          <a:ea typeface="Times New Roman"/>
                          <a:cs typeface="Times New Roman"/>
                        </a:rPr>
                        <a:t>H</a:t>
                      </a:r>
                      <a:r>
                        <a:rPr sz="1200" kern="0" spc="-20" baseline="-4340" dirty="0">
                          <a:solidFill>
                            <a:srgbClr val="000000">
                              <a:alpha val="100000"/>
                            </a:srgbClr>
                          </a:solidFill>
                          <a:latin typeface="Times New Roman"/>
                          <a:ea typeface="Times New Roman"/>
                          <a:cs typeface="Times New Roman"/>
                        </a:rPr>
                        <a:t>2</a:t>
                      </a:r>
                      <a:r>
                        <a:rPr sz="700" kern="0" spc="-8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Times New Roman"/>
                          <a:ea typeface="Times New Roman"/>
                          <a:cs typeface="Times New Roman"/>
                        </a:rPr>
                        <a:t>SO</a:t>
                      </a:r>
                      <a:r>
                        <a:rPr sz="1200" kern="0" spc="-20" baseline="-4340" dirty="0">
                          <a:solidFill>
                            <a:srgbClr val="000000">
                              <a:alpha val="100000"/>
                            </a:srgbClr>
                          </a:solidFill>
                          <a:latin typeface="Times New Roman"/>
                          <a:ea typeface="Times New Roman"/>
                          <a:cs typeface="Times New Roman"/>
                        </a:rPr>
                        <a:t>3</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6000"/>
                        </a:lnSpc>
                        <a:tabLst/>
                      </a:pPr>
                      <a:endParaRPr sz="600" dirty="0">
                        <a:latin typeface="Arial"/>
                        <a:ea typeface="Arial"/>
                        <a:cs typeface="Arial"/>
                      </a:endParaRPr>
                    </a:p>
                    <a:p>
                      <a:pPr marL="643255" algn="l" rtl="0" eaLnBrk="0">
                        <a:lnSpc>
                          <a:spcPct val="86000"/>
                        </a:lnSpc>
                        <a:spcBef>
                          <a:spcPts val="1"/>
                        </a:spcBef>
                        <a:tabLst/>
                      </a:pPr>
                      <a:r>
                        <a:rPr sz="1200" kern="0" spc="-10" dirty="0">
                          <a:solidFill>
                            <a:srgbClr val="000000">
                              <a:alpha val="100000"/>
                            </a:srgbClr>
                          </a:solidFill>
                          <a:latin typeface="KaiTi"/>
                          <a:ea typeface="KaiTi"/>
                          <a:cs typeface="KaiTi"/>
                        </a:rPr>
                        <a:t>磷酸</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tabLst/>
                      </a:pPr>
                      <a:endParaRPr sz="800" dirty="0">
                        <a:latin typeface="Arial"/>
                        <a:ea typeface="Arial"/>
                        <a:cs typeface="Arial"/>
                      </a:endParaRPr>
                    </a:p>
                    <a:p>
                      <a:pPr marL="499744" algn="l" rtl="0" eaLnBrk="0">
                        <a:lnSpc>
                          <a:spcPct val="75000"/>
                        </a:lnSpc>
                        <a:spcBef>
                          <a:spcPts val="7"/>
                        </a:spcBef>
                        <a:tabLst/>
                      </a:pPr>
                      <a:r>
                        <a:rPr sz="1200" kern="0" spc="0" dirty="0">
                          <a:solidFill>
                            <a:srgbClr val="000000">
                              <a:alpha val="100000"/>
                            </a:srgbClr>
                          </a:solidFill>
                          <a:latin typeface="Times New Roman"/>
                          <a:ea typeface="Times New Roman"/>
                          <a:cs typeface="Times New Roman"/>
                        </a:rPr>
                        <a:t>H</a:t>
                      </a:r>
                      <a:r>
                        <a:rPr sz="1200" kern="0" spc="0" baseline="-4340" dirty="0">
                          <a:solidFill>
                            <a:srgbClr val="000000">
                              <a:alpha val="100000"/>
                            </a:srgbClr>
                          </a:solidFill>
                          <a:latin typeface="Times New Roman"/>
                          <a:ea typeface="Times New Roman"/>
                          <a:cs typeface="Times New Roman"/>
                        </a:rPr>
                        <a:t>3</a:t>
                      </a:r>
                      <a:r>
                        <a:rPr sz="1200" kern="0" spc="0" dirty="0">
                          <a:solidFill>
                            <a:srgbClr val="000000">
                              <a:alpha val="100000"/>
                            </a:srgbClr>
                          </a:solidFill>
                          <a:latin typeface="Times New Roman"/>
                          <a:ea typeface="Times New Roman"/>
                          <a:cs typeface="Times New Roman"/>
                        </a:rPr>
                        <a:t>PO</a:t>
                      </a:r>
                      <a:r>
                        <a:rPr sz="1200" kern="0" spc="0" baseline="-4340" dirty="0">
                          <a:solidFill>
                            <a:srgbClr val="000000">
                              <a:alpha val="100000"/>
                            </a:srgbClr>
                          </a:solidFill>
                          <a:latin typeface="Times New Roman"/>
                          <a:ea typeface="Times New Roman"/>
                          <a:cs typeface="Times New Roman"/>
                        </a:rPr>
                        <a:t>4</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65760">
                <a:tc gridSpan="4">
                  <a:txBody>
                    <a:bodyPr/>
                    <a:lstStyle/>
                    <a:p>
                      <a:pPr algn="l" rtl="0" eaLnBrk="0">
                        <a:lnSpc>
                          <a:spcPct val="116000"/>
                        </a:lnSpc>
                        <a:tabLst/>
                      </a:pPr>
                      <a:endParaRPr sz="600" dirty="0">
                        <a:latin typeface="Arial"/>
                        <a:ea typeface="Arial"/>
                        <a:cs typeface="Arial"/>
                      </a:endParaRPr>
                    </a:p>
                    <a:p>
                      <a:pPr marL="2650490" algn="l" rtl="0" eaLnBrk="0">
                        <a:lnSpc>
                          <a:spcPct val="90000"/>
                        </a:lnSpc>
                        <a:spcBef>
                          <a:spcPts val="3"/>
                        </a:spcBef>
                        <a:tabLst/>
                      </a:pPr>
                      <a:r>
                        <a:rPr sz="1200" b="1" kern="0" spc="-20" dirty="0">
                          <a:solidFill>
                            <a:srgbClr val="000000">
                              <a:alpha val="100000"/>
                            </a:srgbClr>
                          </a:solidFill>
                          <a:latin typeface="KaiTi"/>
                          <a:ea typeface="KaiTi"/>
                          <a:cs typeface="KaiTi"/>
                        </a:rPr>
                        <a:t>碱</a:t>
                      </a:r>
                      <a:r>
                        <a:rPr sz="1200" kern="0" spc="170" dirty="0">
                          <a:solidFill>
                            <a:srgbClr val="000000">
                              <a:alpha val="100000"/>
                            </a:srgbClr>
                          </a:solidFill>
                          <a:latin typeface="KaiTi"/>
                          <a:ea typeface="KaiTi"/>
                          <a:cs typeface="KaiTi"/>
                        </a:rPr>
                        <a:t> </a:t>
                      </a:r>
                      <a:r>
                        <a:rPr sz="1200" b="1" kern="0" spc="-20" dirty="0">
                          <a:solidFill>
                            <a:srgbClr val="000000">
                              <a:alpha val="100000"/>
                            </a:srgbClr>
                          </a:solidFill>
                          <a:latin typeface="Times New Roman"/>
                          <a:ea typeface="Times New Roman"/>
                          <a:cs typeface="Times New Roman"/>
                        </a:rPr>
                        <a:t>[alkali]</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65760">
                <a:tc>
                  <a:txBody>
                    <a:bodyPr/>
                    <a:lstStyle/>
                    <a:p>
                      <a:pPr algn="l" rtl="0" eaLnBrk="0">
                        <a:lnSpc>
                          <a:spcPct val="100000"/>
                        </a:lnSpc>
                        <a:tabLst/>
                      </a:pPr>
                      <a:endParaRPr sz="700" dirty="0">
                        <a:latin typeface="Arial"/>
                        <a:ea typeface="Arial"/>
                        <a:cs typeface="Arial"/>
                      </a:endParaRPr>
                    </a:p>
                    <a:p>
                      <a:pPr algn="l" rtl="0" eaLnBrk="0">
                        <a:lnSpc>
                          <a:spcPct val="6656"/>
                        </a:lnSpc>
                        <a:tabLst/>
                      </a:pPr>
                      <a:endParaRPr sz="100" dirty="0">
                        <a:latin typeface="Arial"/>
                        <a:ea typeface="Arial"/>
                        <a:cs typeface="Arial"/>
                      </a:endParaRPr>
                    </a:p>
                    <a:p>
                      <a:pPr marL="563245" algn="l" rtl="0" eaLnBrk="0">
                        <a:lnSpc>
                          <a:spcPct val="85000"/>
                        </a:lnSpc>
                        <a:tabLst/>
                      </a:pPr>
                      <a:r>
                        <a:rPr sz="1200" kern="0" spc="-30" dirty="0">
                          <a:solidFill>
                            <a:srgbClr val="000000">
                              <a:alpha val="100000"/>
                            </a:srgbClr>
                          </a:solidFill>
                          <a:latin typeface="KaiTi"/>
                          <a:ea typeface="KaiTi"/>
                          <a:cs typeface="KaiTi"/>
                        </a:rPr>
                        <a:t>氢氧化钠</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tabLst/>
                      </a:pPr>
                      <a:endParaRPr sz="800" dirty="0">
                        <a:latin typeface="Arial"/>
                        <a:ea typeface="Arial"/>
                        <a:cs typeface="Arial"/>
                      </a:endParaRPr>
                    </a:p>
                    <a:p>
                      <a:pPr algn="l" rtl="0" eaLnBrk="0">
                        <a:lnSpc>
                          <a:spcPct val="6991"/>
                        </a:lnSpc>
                        <a:tabLst/>
                      </a:pPr>
                      <a:endParaRPr sz="100" dirty="0">
                        <a:latin typeface="Arial"/>
                        <a:ea typeface="Arial"/>
                        <a:cs typeface="Arial"/>
                      </a:endParaRPr>
                    </a:p>
                    <a:p>
                      <a:pPr marL="441325" algn="l" rtl="0" eaLnBrk="0">
                        <a:lnSpc>
                          <a:spcPct val="69000"/>
                        </a:lnSpc>
                        <a:tabLst/>
                      </a:pPr>
                      <a:r>
                        <a:rPr sz="1200" kern="0" spc="0" dirty="0">
                          <a:solidFill>
                            <a:srgbClr val="000000">
                              <a:alpha val="100000"/>
                            </a:srgbClr>
                          </a:solidFill>
                          <a:latin typeface="Times New Roman"/>
                          <a:ea typeface="Times New Roman"/>
                          <a:cs typeface="Times New Roman"/>
                        </a:rPr>
                        <a:t>NaOH</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700" dirty="0">
                        <a:latin typeface="Arial"/>
                        <a:ea typeface="Arial"/>
                        <a:cs typeface="Arial"/>
                      </a:endParaRPr>
                    </a:p>
                    <a:p>
                      <a:pPr algn="l" rtl="0" eaLnBrk="0">
                        <a:lnSpc>
                          <a:spcPct val="6656"/>
                        </a:lnSpc>
                        <a:tabLst/>
                      </a:pPr>
                      <a:endParaRPr sz="100" dirty="0">
                        <a:latin typeface="Arial"/>
                        <a:ea typeface="Arial"/>
                        <a:cs typeface="Arial"/>
                      </a:endParaRPr>
                    </a:p>
                    <a:p>
                      <a:pPr marL="501015" algn="l" rtl="0" eaLnBrk="0">
                        <a:lnSpc>
                          <a:spcPct val="85000"/>
                        </a:lnSpc>
                        <a:tabLst/>
                      </a:pPr>
                      <a:r>
                        <a:rPr sz="1200" kern="0" spc="-30" dirty="0">
                          <a:solidFill>
                            <a:srgbClr val="000000">
                              <a:alpha val="100000"/>
                            </a:srgbClr>
                          </a:solidFill>
                          <a:latin typeface="KaiTi"/>
                          <a:ea typeface="KaiTi"/>
                          <a:cs typeface="KaiTi"/>
                        </a:rPr>
                        <a:t>氢氧化镁</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800" dirty="0">
                        <a:latin typeface="Arial"/>
                        <a:ea typeface="Arial"/>
                        <a:cs typeface="Arial"/>
                      </a:endParaRPr>
                    </a:p>
                    <a:p>
                      <a:pPr marL="411480" algn="l" rtl="0" eaLnBrk="0">
                        <a:lnSpc>
                          <a:spcPct val="78000"/>
                        </a:lnSpc>
                        <a:spcBef>
                          <a:spcPts val="3"/>
                        </a:spcBef>
                        <a:tabLst/>
                      </a:pPr>
                      <a:r>
                        <a:rPr sz="1200" kern="0" spc="-10" dirty="0">
                          <a:solidFill>
                            <a:srgbClr val="000000">
                              <a:alpha val="100000"/>
                            </a:srgbClr>
                          </a:solidFill>
                          <a:latin typeface="Times New Roman"/>
                          <a:ea typeface="Times New Roman"/>
                          <a:cs typeface="Times New Roman"/>
                        </a:rPr>
                        <a:t>Mg(OH)</a:t>
                      </a:r>
                      <a:r>
                        <a:rPr sz="1200" kern="0" spc="-10" baseline="-4340" dirty="0">
                          <a:solidFill>
                            <a:srgbClr val="000000">
                              <a:alpha val="100000"/>
                            </a:srgbClr>
                          </a:solidFill>
                          <a:latin typeface="Times New Roman"/>
                          <a:ea typeface="Times New Roman"/>
                          <a:cs typeface="Times New Roman"/>
                        </a:rPr>
                        <a:t>2</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67030">
                <a:tc>
                  <a:txBody>
                    <a:bodyPr/>
                    <a:lstStyle/>
                    <a:p>
                      <a:pPr algn="l" rtl="0" eaLnBrk="0">
                        <a:lnSpc>
                          <a:spcPct val="100000"/>
                        </a:lnSpc>
                        <a:tabLst/>
                      </a:pPr>
                      <a:endParaRPr sz="700" dirty="0">
                        <a:latin typeface="Arial"/>
                        <a:ea typeface="Arial"/>
                        <a:cs typeface="Arial"/>
                      </a:endParaRPr>
                    </a:p>
                    <a:p>
                      <a:pPr algn="l" rtl="0" eaLnBrk="0">
                        <a:lnSpc>
                          <a:spcPct val="6376"/>
                        </a:lnSpc>
                        <a:tabLst/>
                      </a:pPr>
                      <a:endParaRPr sz="100" dirty="0">
                        <a:latin typeface="Arial"/>
                        <a:ea typeface="Arial"/>
                        <a:cs typeface="Arial"/>
                      </a:endParaRPr>
                    </a:p>
                    <a:p>
                      <a:pPr marL="182245" algn="l" rtl="0" eaLnBrk="0">
                        <a:lnSpc>
                          <a:spcPct val="86000"/>
                        </a:lnSpc>
                        <a:tabLst/>
                      </a:pPr>
                      <a:r>
                        <a:rPr sz="1200" kern="0" spc="-90" dirty="0">
                          <a:solidFill>
                            <a:srgbClr val="000000">
                              <a:alpha val="100000"/>
                            </a:srgbClr>
                          </a:solidFill>
                          <a:latin typeface="KaiTi"/>
                          <a:ea typeface="KaiTi"/>
                          <a:cs typeface="KaiTi"/>
                        </a:rPr>
                        <a:t>氢氧化钙（熟石灰）</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800" dirty="0">
                        <a:latin typeface="Arial"/>
                        <a:ea typeface="Arial"/>
                        <a:cs typeface="Arial"/>
                      </a:endParaRPr>
                    </a:p>
                    <a:p>
                      <a:pPr marL="376555" algn="l" rtl="0" eaLnBrk="0">
                        <a:lnSpc>
                          <a:spcPct val="78000"/>
                        </a:lnSpc>
                        <a:spcBef>
                          <a:spcPts val="1"/>
                        </a:spcBef>
                        <a:tabLst/>
                      </a:pPr>
                      <a:r>
                        <a:rPr sz="1200" kern="0" spc="-10" dirty="0">
                          <a:solidFill>
                            <a:srgbClr val="000000">
                              <a:alpha val="100000"/>
                            </a:srgbClr>
                          </a:solidFill>
                          <a:latin typeface="Times New Roman"/>
                          <a:ea typeface="Times New Roman"/>
                          <a:cs typeface="Times New Roman"/>
                        </a:rPr>
                        <a:t>Ca(OH)</a:t>
                      </a:r>
                      <a:r>
                        <a:rPr sz="1200" kern="0" spc="-10" baseline="-4340" dirty="0">
                          <a:solidFill>
                            <a:srgbClr val="000000">
                              <a:alpha val="100000"/>
                            </a:srgbClr>
                          </a:solidFill>
                          <a:latin typeface="Times New Roman"/>
                          <a:ea typeface="Times New Roman"/>
                          <a:cs typeface="Times New Roman"/>
                        </a:rPr>
                        <a:t>2</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700" dirty="0">
                        <a:latin typeface="Arial"/>
                        <a:ea typeface="Arial"/>
                        <a:cs typeface="Arial"/>
                      </a:endParaRPr>
                    </a:p>
                    <a:p>
                      <a:pPr algn="l" rtl="0" eaLnBrk="0">
                        <a:lnSpc>
                          <a:spcPct val="6656"/>
                        </a:lnSpc>
                        <a:tabLst/>
                      </a:pPr>
                      <a:endParaRPr sz="100" dirty="0">
                        <a:latin typeface="Arial"/>
                        <a:ea typeface="Arial"/>
                        <a:cs typeface="Arial"/>
                      </a:endParaRPr>
                    </a:p>
                    <a:p>
                      <a:pPr marL="501015" algn="l" rtl="0" eaLnBrk="0">
                        <a:lnSpc>
                          <a:spcPct val="85000"/>
                        </a:lnSpc>
                        <a:tabLst/>
                      </a:pPr>
                      <a:r>
                        <a:rPr sz="1200" kern="0" spc="-30" dirty="0">
                          <a:solidFill>
                            <a:srgbClr val="000000">
                              <a:alpha val="100000"/>
                            </a:srgbClr>
                          </a:solidFill>
                          <a:latin typeface="KaiTi"/>
                          <a:ea typeface="KaiTi"/>
                          <a:cs typeface="KaiTi"/>
                        </a:rPr>
                        <a:t>氢氧化铁</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800" dirty="0">
                        <a:latin typeface="Arial"/>
                        <a:ea typeface="Arial"/>
                        <a:cs typeface="Arial"/>
                      </a:endParaRPr>
                    </a:p>
                    <a:p>
                      <a:pPr marL="440055" algn="l" rtl="0" eaLnBrk="0">
                        <a:lnSpc>
                          <a:spcPct val="78000"/>
                        </a:lnSpc>
                        <a:spcBef>
                          <a:spcPts val="1"/>
                        </a:spcBef>
                        <a:tabLst/>
                      </a:pPr>
                      <a:r>
                        <a:rPr sz="1200" kern="0" spc="-10" dirty="0">
                          <a:solidFill>
                            <a:srgbClr val="000000">
                              <a:alpha val="100000"/>
                            </a:srgbClr>
                          </a:solidFill>
                          <a:latin typeface="Times New Roman"/>
                          <a:ea typeface="Times New Roman"/>
                          <a:cs typeface="Times New Roman"/>
                        </a:rPr>
                        <a:t>Fe(OH)</a:t>
                      </a:r>
                      <a:r>
                        <a:rPr sz="1200" kern="0" spc="-10" baseline="-4340" dirty="0">
                          <a:solidFill>
                            <a:srgbClr val="000000">
                              <a:alpha val="100000"/>
                            </a:srgbClr>
                          </a:solidFill>
                          <a:latin typeface="Times New Roman"/>
                          <a:ea typeface="Times New Roman"/>
                          <a:cs typeface="Times New Roman"/>
                        </a:rPr>
                        <a:t>3</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65760">
                <a:tc>
                  <a:txBody>
                    <a:bodyPr/>
                    <a:lstStyle/>
                    <a:p>
                      <a:pPr algn="l" rtl="0" eaLnBrk="0">
                        <a:lnSpc>
                          <a:spcPct val="100000"/>
                        </a:lnSpc>
                        <a:tabLst/>
                      </a:pPr>
                      <a:endParaRPr sz="700" dirty="0">
                        <a:latin typeface="Arial"/>
                        <a:ea typeface="Arial"/>
                        <a:cs typeface="Arial"/>
                      </a:endParaRPr>
                    </a:p>
                    <a:p>
                      <a:pPr marL="719455" algn="l" rtl="0" eaLnBrk="0">
                        <a:lnSpc>
                          <a:spcPct val="84000"/>
                        </a:lnSpc>
                        <a:spcBef>
                          <a:spcPts val="6"/>
                        </a:spcBef>
                        <a:tabLst/>
                      </a:pPr>
                      <a:r>
                        <a:rPr sz="1200" kern="0" spc="-40" dirty="0">
                          <a:solidFill>
                            <a:srgbClr val="000000">
                              <a:alpha val="100000"/>
                            </a:srgbClr>
                          </a:solidFill>
                          <a:latin typeface="KaiTi"/>
                          <a:ea typeface="KaiTi"/>
                          <a:cs typeface="KaiTi"/>
                        </a:rPr>
                        <a:t>氨水</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1000"/>
                        </a:lnSpc>
                        <a:tabLst/>
                      </a:pPr>
                      <a:endParaRPr sz="800" dirty="0">
                        <a:latin typeface="Arial"/>
                        <a:ea typeface="Arial"/>
                        <a:cs typeface="Arial"/>
                      </a:endParaRPr>
                    </a:p>
                    <a:p>
                      <a:pPr marL="343535" algn="l" rtl="0" eaLnBrk="0">
                        <a:lnSpc>
                          <a:spcPct val="75000"/>
                        </a:lnSpc>
                        <a:spcBef>
                          <a:spcPts val="1"/>
                        </a:spcBef>
                        <a:tabLst/>
                      </a:pPr>
                      <a:r>
                        <a:rPr sz="1200" kern="0" spc="0" dirty="0">
                          <a:solidFill>
                            <a:srgbClr val="000000">
                              <a:alpha val="100000"/>
                            </a:srgbClr>
                          </a:solidFill>
                          <a:latin typeface="Times New Roman"/>
                          <a:ea typeface="Times New Roman"/>
                          <a:cs typeface="Times New Roman"/>
                        </a:rPr>
                        <a:t>NH</a:t>
                      </a:r>
                      <a:r>
                        <a:rPr sz="1200" kern="0" spc="0" baseline="-4340" dirty="0">
                          <a:solidFill>
                            <a:srgbClr val="000000">
                              <a:alpha val="100000"/>
                            </a:srgbClr>
                          </a:solidFill>
                          <a:latin typeface="Times New Roman"/>
                          <a:ea typeface="Times New Roman"/>
                          <a:cs typeface="Times New Roman"/>
                        </a:rPr>
                        <a:t>3</a:t>
                      </a:r>
                      <a:r>
                        <a:rPr sz="1200" kern="0" spc="0" dirty="0">
                          <a:solidFill>
                            <a:srgbClr val="000000">
                              <a:alpha val="100000"/>
                            </a:srgbClr>
                          </a:solidFill>
                          <a:latin typeface="Times New Roman"/>
                          <a:ea typeface="Times New Roman"/>
                          <a:cs typeface="Times New Roman"/>
                        </a:rPr>
                        <a:t>·H</a:t>
                      </a:r>
                      <a:r>
                        <a:rPr sz="1200" kern="0" spc="0" baseline="-4340" dirty="0">
                          <a:solidFill>
                            <a:srgbClr val="000000">
                              <a:alpha val="100000"/>
                            </a:srgbClr>
                          </a:solidFill>
                          <a:latin typeface="Times New Roman"/>
                          <a:ea typeface="Times New Roman"/>
                          <a:cs typeface="Times New Roman"/>
                        </a:rPr>
                        <a:t>2</a:t>
                      </a:r>
                      <a:r>
                        <a:rPr sz="1200" kern="0" spc="0" dirty="0">
                          <a:solidFill>
                            <a:srgbClr val="000000">
                              <a:alpha val="100000"/>
                            </a:srgbClr>
                          </a:solidFill>
                          <a:latin typeface="Times New Roman"/>
                          <a:ea typeface="Times New Roman"/>
                          <a:cs typeface="Times New Roman"/>
                        </a:rPr>
                        <a:t>O</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1000"/>
                        </a:lnSpc>
                        <a:tabLst/>
                      </a:pPr>
                      <a:endParaRPr sz="700" dirty="0">
                        <a:latin typeface="Arial"/>
                        <a:ea typeface="Arial"/>
                        <a:cs typeface="Arial"/>
                      </a:endParaRPr>
                    </a:p>
                    <a:p>
                      <a:pPr marL="501015" algn="l" rtl="0" eaLnBrk="0">
                        <a:lnSpc>
                          <a:spcPct val="85000"/>
                        </a:lnSpc>
                        <a:spcBef>
                          <a:spcPts val="2"/>
                        </a:spcBef>
                        <a:tabLst/>
                      </a:pPr>
                      <a:r>
                        <a:rPr sz="1200" kern="0" spc="-30" dirty="0">
                          <a:solidFill>
                            <a:srgbClr val="000000">
                              <a:alpha val="100000"/>
                            </a:srgbClr>
                          </a:solidFill>
                          <a:latin typeface="KaiTi"/>
                          <a:ea typeface="KaiTi"/>
                          <a:cs typeface="KaiTi"/>
                        </a:rPr>
                        <a:t>氢氧化铝</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800" dirty="0">
                        <a:latin typeface="Arial"/>
                        <a:ea typeface="Arial"/>
                        <a:cs typeface="Arial"/>
                      </a:endParaRPr>
                    </a:p>
                    <a:p>
                      <a:pPr marL="438785" algn="l" rtl="0" eaLnBrk="0">
                        <a:lnSpc>
                          <a:spcPct val="78000"/>
                        </a:lnSpc>
                        <a:spcBef>
                          <a:spcPts val="3"/>
                        </a:spcBef>
                        <a:tabLst/>
                      </a:pPr>
                      <a:r>
                        <a:rPr sz="1200" kern="0" spc="-10" dirty="0">
                          <a:solidFill>
                            <a:srgbClr val="000000">
                              <a:alpha val="100000"/>
                            </a:srgbClr>
                          </a:solidFill>
                          <a:latin typeface="Times New Roman"/>
                          <a:ea typeface="Times New Roman"/>
                          <a:cs typeface="Times New Roman"/>
                        </a:rPr>
                        <a:t>Al(OH)</a:t>
                      </a:r>
                      <a:r>
                        <a:rPr sz="1200" kern="0" spc="-10" baseline="-4340" dirty="0">
                          <a:solidFill>
                            <a:srgbClr val="000000">
                              <a:alpha val="100000"/>
                            </a:srgbClr>
                          </a:solidFill>
                          <a:latin typeface="Times New Roman"/>
                          <a:ea typeface="Times New Roman"/>
                          <a:cs typeface="Times New Roman"/>
                        </a:rPr>
                        <a:t>3</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67665">
                <a:tc gridSpan="4">
                  <a:txBody>
                    <a:bodyPr/>
                    <a:lstStyle/>
                    <a:p>
                      <a:pPr algn="l" rtl="0" eaLnBrk="0">
                        <a:lnSpc>
                          <a:spcPct val="100000"/>
                        </a:lnSpc>
                        <a:tabLst/>
                      </a:pPr>
                      <a:endParaRPr sz="700" dirty="0">
                        <a:latin typeface="Arial"/>
                        <a:ea typeface="Arial"/>
                        <a:cs typeface="Arial"/>
                      </a:endParaRPr>
                    </a:p>
                    <a:p>
                      <a:pPr marL="2517140" algn="l" rtl="0" eaLnBrk="0">
                        <a:lnSpc>
                          <a:spcPct val="90000"/>
                        </a:lnSpc>
                        <a:tabLst/>
                      </a:pPr>
                      <a:r>
                        <a:rPr sz="1200" b="1" kern="0" spc="-30" dirty="0">
                          <a:solidFill>
                            <a:srgbClr val="000000">
                              <a:alpha val="100000"/>
                            </a:srgbClr>
                          </a:solidFill>
                          <a:latin typeface="KaiTi"/>
                          <a:ea typeface="KaiTi"/>
                          <a:cs typeface="KaiTi"/>
                        </a:rPr>
                        <a:t>氧化物</a:t>
                      </a:r>
                      <a:r>
                        <a:rPr sz="1200" kern="0" spc="210" dirty="0">
                          <a:solidFill>
                            <a:srgbClr val="000000">
                              <a:alpha val="100000"/>
                            </a:srgbClr>
                          </a:solidFill>
                          <a:latin typeface="KaiTi"/>
                          <a:ea typeface="KaiTi"/>
                          <a:cs typeface="KaiTi"/>
                        </a:rPr>
                        <a:t> </a:t>
                      </a:r>
                      <a:r>
                        <a:rPr sz="1200" b="1" kern="0" spc="-30" dirty="0">
                          <a:solidFill>
                            <a:srgbClr val="000000">
                              <a:alpha val="100000"/>
                            </a:srgbClr>
                          </a:solidFill>
                          <a:latin typeface="Times New Roman"/>
                          <a:ea typeface="Times New Roman"/>
                          <a:cs typeface="Times New Roman"/>
                        </a:rPr>
                        <a:t>[oxide]</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65760">
                <a:tc>
                  <a:txBody>
                    <a:bodyPr/>
                    <a:lstStyle/>
                    <a:p>
                      <a:pPr algn="l" rtl="0" eaLnBrk="0">
                        <a:lnSpc>
                          <a:spcPct val="116000"/>
                        </a:lnSpc>
                        <a:tabLst/>
                      </a:pPr>
                      <a:endParaRPr sz="600" dirty="0">
                        <a:latin typeface="Arial"/>
                        <a:ea typeface="Arial"/>
                        <a:cs typeface="Arial"/>
                      </a:endParaRPr>
                    </a:p>
                    <a:p>
                      <a:pPr marL="559435" algn="l" rtl="0" eaLnBrk="0">
                        <a:lnSpc>
                          <a:spcPct val="85000"/>
                        </a:lnSpc>
                        <a:spcBef>
                          <a:spcPts val="4"/>
                        </a:spcBef>
                        <a:tabLst/>
                      </a:pPr>
                      <a:r>
                        <a:rPr sz="1200" kern="0" spc="-20" dirty="0">
                          <a:solidFill>
                            <a:srgbClr val="000000">
                              <a:alpha val="100000"/>
                            </a:srgbClr>
                          </a:solidFill>
                          <a:latin typeface="KaiTi"/>
                          <a:ea typeface="KaiTi"/>
                          <a:cs typeface="KaiTi"/>
                        </a:rPr>
                        <a:t>一氧化碳</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800" dirty="0">
                        <a:latin typeface="Arial"/>
                        <a:ea typeface="Arial"/>
                        <a:cs typeface="Arial"/>
                      </a:endParaRPr>
                    </a:p>
                    <a:p>
                      <a:pPr marL="541655" algn="l" rtl="0" eaLnBrk="0">
                        <a:lnSpc>
                          <a:spcPct val="69000"/>
                        </a:lnSpc>
                        <a:spcBef>
                          <a:spcPts val="7"/>
                        </a:spcBef>
                        <a:tabLst/>
                      </a:pPr>
                      <a:r>
                        <a:rPr sz="1200" kern="0" spc="-20" dirty="0">
                          <a:solidFill>
                            <a:srgbClr val="000000">
                              <a:alpha val="100000"/>
                            </a:srgbClr>
                          </a:solidFill>
                          <a:latin typeface="Times New Roman"/>
                          <a:ea typeface="Times New Roman"/>
                          <a:cs typeface="Times New Roman"/>
                        </a:rPr>
                        <a:t>CO</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6000"/>
                        </a:lnSpc>
                        <a:tabLst/>
                      </a:pPr>
                      <a:endParaRPr sz="600" dirty="0">
                        <a:latin typeface="Arial"/>
                        <a:ea typeface="Arial"/>
                        <a:cs typeface="Arial"/>
                      </a:endParaRPr>
                    </a:p>
                    <a:p>
                      <a:pPr marL="575310" algn="l" rtl="0" eaLnBrk="0">
                        <a:lnSpc>
                          <a:spcPct val="85000"/>
                        </a:lnSpc>
                        <a:spcBef>
                          <a:spcPts val="4"/>
                        </a:spcBef>
                        <a:tabLst/>
                      </a:pPr>
                      <a:r>
                        <a:rPr sz="1200" kern="0" spc="-30" dirty="0">
                          <a:solidFill>
                            <a:srgbClr val="000000">
                              <a:alpha val="100000"/>
                            </a:srgbClr>
                          </a:solidFill>
                          <a:latin typeface="KaiTi"/>
                          <a:ea typeface="KaiTi"/>
                          <a:cs typeface="KaiTi"/>
                        </a:rPr>
                        <a:t>氧化铝</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tabLst/>
                      </a:pPr>
                      <a:endParaRPr sz="800" dirty="0">
                        <a:latin typeface="Arial"/>
                        <a:ea typeface="Arial"/>
                        <a:cs typeface="Arial"/>
                      </a:endParaRPr>
                    </a:p>
                    <a:p>
                      <a:pPr algn="l" rtl="0" eaLnBrk="0">
                        <a:lnSpc>
                          <a:spcPct val="6225"/>
                        </a:lnSpc>
                        <a:tabLst/>
                      </a:pPr>
                      <a:endParaRPr sz="100" dirty="0">
                        <a:latin typeface="Arial"/>
                        <a:ea typeface="Arial"/>
                        <a:cs typeface="Arial"/>
                      </a:endParaRPr>
                    </a:p>
                    <a:p>
                      <a:pPr marL="519430" algn="l" rtl="0" eaLnBrk="0">
                        <a:lnSpc>
                          <a:spcPct val="77000"/>
                        </a:lnSpc>
                        <a:tabLst/>
                      </a:pPr>
                      <a:r>
                        <a:rPr sz="1200" kern="0" spc="0" dirty="0">
                          <a:solidFill>
                            <a:srgbClr val="000000">
                              <a:alpha val="100000"/>
                            </a:srgbClr>
                          </a:solidFill>
                          <a:latin typeface="Times New Roman"/>
                          <a:ea typeface="Times New Roman"/>
                          <a:cs typeface="Times New Roman"/>
                        </a:rPr>
                        <a:t>Al</a:t>
                      </a:r>
                      <a:r>
                        <a:rPr sz="1200" kern="0" spc="0" baseline="-4340" dirty="0">
                          <a:solidFill>
                            <a:srgbClr val="000000">
                              <a:alpha val="100000"/>
                            </a:srgbClr>
                          </a:solidFill>
                          <a:latin typeface="Times New Roman"/>
                          <a:ea typeface="Times New Roman"/>
                          <a:cs typeface="Times New Roman"/>
                        </a:rPr>
                        <a:t>2</a:t>
                      </a:r>
                      <a:r>
                        <a:rPr sz="1200" kern="0" spc="0" dirty="0">
                          <a:solidFill>
                            <a:srgbClr val="000000">
                              <a:alpha val="100000"/>
                            </a:srgbClr>
                          </a:solidFill>
                          <a:latin typeface="Times New Roman"/>
                          <a:ea typeface="Times New Roman"/>
                          <a:cs typeface="Times New Roman"/>
                        </a:rPr>
                        <a:t>O</a:t>
                      </a:r>
                      <a:r>
                        <a:rPr sz="1200" kern="0" spc="0" baseline="-4340" dirty="0">
                          <a:solidFill>
                            <a:srgbClr val="000000">
                              <a:alpha val="100000"/>
                            </a:srgbClr>
                          </a:solidFill>
                          <a:latin typeface="Times New Roman"/>
                          <a:ea typeface="Times New Roman"/>
                          <a:cs typeface="Times New Roman"/>
                        </a:rPr>
                        <a:t>3</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65760">
                <a:tc>
                  <a:txBody>
                    <a:bodyPr/>
                    <a:lstStyle/>
                    <a:p>
                      <a:pPr algn="l" rtl="0" eaLnBrk="0">
                        <a:lnSpc>
                          <a:spcPct val="116000"/>
                        </a:lnSpc>
                        <a:tabLst/>
                      </a:pPr>
                      <a:endParaRPr sz="600" dirty="0">
                        <a:latin typeface="Arial"/>
                        <a:ea typeface="Arial"/>
                        <a:cs typeface="Arial"/>
                      </a:endParaRPr>
                    </a:p>
                    <a:p>
                      <a:pPr marL="558165" algn="l" rtl="0" eaLnBrk="0">
                        <a:lnSpc>
                          <a:spcPct val="85000"/>
                        </a:lnSpc>
                        <a:spcBef>
                          <a:spcPts val="4"/>
                        </a:spcBef>
                        <a:tabLst/>
                      </a:pPr>
                      <a:r>
                        <a:rPr sz="1200" kern="0" spc="-20" dirty="0">
                          <a:solidFill>
                            <a:srgbClr val="000000">
                              <a:alpha val="100000"/>
                            </a:srgbClr>
                          </a:solidFill>
                          <a:latin typeface="KaiTi"/>
                          <a:ea typeface="KaiTi"/>
                          <a:cs typeface="KaiTi"/>
                        </a:rPr>
                        <a:t>二氧化碳</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1000"/>
                        </a:lnSpc>
                        <a:tabLst/>
                      </a:pPr>
                      <a:endParaRPr sz="800" dirty="0">
                        <a:latin typeface="Arial"/>
                        <a:ea typeface="Arial"/>
                        <a:cs typeface="Arial"/>
                      </a:endParaRPr>
                    </a:p>
                    <a:p>
                      <a:pPr marL="515619" algn="l" rtl="0" eaLnBrk="0">
                        <a:lnSpc>
                          <a:spcPct val="75000"/>
                        </a:lnSpc>
                        <a:tabLst/>
                      </a:pPr>
                      <a:r>
                        <a:rPr sz="1200" kern="0" spc="-20" dirty="0">
                          <a:solidFill>
                            <a:srgbClr val="000000">
                              <a:alpha val="100000"/>
                            </a:srgbClr>
                          </a:solidFill>
                          <a:latin typeface="Times New Roman"/>
                          <a:ea typeface="Times New Roman"/>
                          <a:cs typeface="Times New Roman"/>
                        </a:rPr>
                        <a:t>CO</a:t>
                      </a:r>
                      <a:r>
                        <a:rPr sz="1200" kern="0" spc="-20" baseline="-4340" dirty="0">
                          <a:solidFill>
                            <a:srgbClr val="000000">
                              <a:alpha val="100000"/>
                            </a:srgbClr>
                          </a:solidFill>
                          <a:latin typeface="Times New Roman"/>
                          <a:ea typeface="Times New Roman"/>
                          <a:cs typeface="Times New Roman"/>
                        </a:rPr>
                        <a:t>2</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6000"/>
                        </a:lnSpc>
                        <a:tabLst/>
                      </a:pPr>
                      <a:endParaRPr sz="600" dirty="0">
                        <a:latin typeface="Arial"/>
                        <a:ea typeface="Arial"/>
                        <a:cs typeface="Arial"/>
                      </a:endParaRPr>
                    </a:p>
                    <a:p>
                      <a:pPr marL="575310" algn="l" rtl="0" eaLnBrk="0">
                        <a:lnSpc>
                          <a:spcPct val="85000"/>
                        </a:lnSpc>
                        <a:spcBef>
                          <a:spcPts val="4"/>
                        </a:spcBef>
                        <a:tabLst/>
                      </a:pPr>
                      <a:r>
                        <a:rPr sz="1200" kern="0" spc="-30" dirty="0">
                          <a:solidFill>
                            <a:srgbClr val="000000">
                              <a:alpha val="100000"/>
                            </a:srgbClr>
                          </a:solidFill>
                          <a:latin typeface="KaiTi"/>
                          <a:ea typeface="KaiTi"/>
                          <a:cs typeface="KaiTi"/>
                        </a:rPr>
                        <a:t>氧化铜</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tabLst/>
                      </a:pPr>
                      <a:endParaRPr sz="800" dirty="0">
                        <a:latin typeface="Arial"/>
                        <a:ea typeface="Arial"/>
                        <a:cs typeface="Arial"/>
                      </a:endParaRPr>
                    </a:p>
                    <a:p>
                      <a:pPr algn="l" rtl="0" eaLnBrk="0">
                        <a:lnSpc>
                          <a:spcPct val="7825"/>
                        </a:lnSpc>
                        <a:tabLst/>
                      </a:pPr>
                      <a:endParaRPr sz="100" dirty="0">
                        <a:latin typeface="Arial"/>
                        <a:ea typeface="Arial"/>
                        <a:cs typeface="Arial"/>
                      </a:endParaRPr>
                    </a:p>
                    <a:p>
                      <a:pPr marL="561975" algn="l" rtl="0" eaLnBrk="0">
                        <a:lnSpc>
                          <a:spcPct val="69000"/>
                        </a:lnSpc>
                        <a:tabLst/>
                      </a:pPr>
                      <a:r>
                        <a:rPr sz="1200" kern="0" spc="-20" dirty="0">
                          <a:solidFill>
                            <a:srgbClr val="000000">
                              <a:alpha val="100000"/>
                            </a:srgbClr>
                          </a:solidFill>
                          <a:latin typeface="Times New Roman"/>
                          <a:ea typeface="Times New Roman"/>
                          <a:cs typeface="Times New Roman"/>
                        </a:rPr>
                        <a:t>CuO</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67030">
                <a:tc>
                  <a:txBody>
                    <a:bodyPr/>
                    <a:lstStyle/>
                    <a:p>
                      <a:pPr algn="l" rtl="0" eaLnBrk="0">
                        <a:lnSpc>
                          <a:spcPct val="101000"/>
                        </a:lnSpc>
                        <a:tabLst/>
                      </a:pPr>
                      <a:endParaRPr sz="700" dirty="0">
                        <a:latin typeface="Arial"/>
                        <a:ea typeface="Arial"/>
                        <a:cs typeface="Arial"/>
                      </a:endParaRPr>
                    </a:p>
                    <a:p>
                      <a:pPr algn="l" rtl="0" eaLnBrk="0">
                        <a:lnSpc>
                          <a:spcPct val="6584"/>
                        </a:lnSpc>
                        <a:tabLst/>
                      </a:pPr>
                      <a:endParaRPr sz="100" dirty="0">
                        <a:latin typeface="Arial"/>
                        <a:ea typeface="Arial"/>
                        <a:cs typeface="Arial"/>
                      </a:endParaRPr>
                    </a:p>
                    <a:p>
                      <a:pPr marL="559435" algn="l" rtl="0" eaLnBrk="0">
                        <a:lnSpc>
                          <a:spcPct val="85000"/>
                        </a:lnSpc>
                        <a:tabLst/>
                      </a:pPr>
                      <a:r>
                        <a:rPr sz="1200" kern="0" spc="-20" dirty="0">
                          <a:solidFill>
                            <a:srgbClr val="000000">
                              <a:alpha val="100000"/>
                            </a:srgbClr>
                          </a:solidFill>
                          <a:latin typeface="KaiTi"/>
                          <a:ea typeface="KaiTi"/>
                          <a:cs typeface="KaiTi"/>
                        </a:rPr>
                        <a:t>一氧化氮</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tabLst/>
                      </a:pPr>
                      <a:endParaRPr sz="800" dirty="0">
                        <a:latin typeface="Arial"/>
                        <a:ea typeface="Arial"/>
                        <a:cs typeface="Arial"/>
                      </a:endParaRPr>
                    </a:p>
                    <a:p>
                      <a:pPr algn="l" rtl="0" eaLnBrk="0">
                        <a:lnSpc>
                          <a:spcPct val="7825"/>
                        </a:lnSpc>
                        <a:tabLst/>
                      </a:pPr>
                      <a:endParaRPr sz="100" dirty="0">
                        <a:latin typeface="Arial"/>
                        <a:ea typeface="Arial"/>
                        <a:cs typeface="Arial"/>
                      </a:endParaRPr>
                    </a:p>
                    <a:p>
                      <a:pPr marL="529590" algn="l" rtl="0" eaLnBrk="0">
                        <a:lnSpc>
                          <a:spcPct val="69000"/>
                        </a:lnSpc>
                        <a:tabLst/>
                      </a:pPr>
                      <a:r>
                        <a:rPr sz="1200" kern="0" spc="0" dirty="0">
                          <a:solidFill>
                            <a:srgbClr val="000000">
                              <a:alpha val="100000"/>
                            </a:srgbClr>
                          </a:solidFill>
                          <a:latin typeface="Times New Roman"/>
                          <a:ea typeface="Times New Roman"/>
                          <a:cs typeface="Times New Roman"/>
                        </a:rPr>
                        <a:t>NO</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1000"/>
                        </a:lnSpc>
                        <a:tabLst/>
                      </a:pPr>
                      <a:endParaRPr sz="700" dirty="0">
                        <a:latin typeface="Arial"/>
                        <a:ea typeface="Arial"/>
                        <a:cs typeface="Arial"/>
                      </a:endParaRPr>
                    </a:p>
                    <a:p>
                      <a:pPr marL="426085" algn="l" rtl="0" eaLnBrk="0">
                        <a:lnSpc>
                          <a:spcPct val="85000"/>
                        </a:lnSpc>
                        <a:spcBef>
                          <a:spcPts val="3"/>
                        </a:spcBef>
                        <a:tabLst/>
                      </a:pPr>
                      <a:r>
                        <a:rPr sz="1200" kern="0" spc="-20" dirty="0">
                          <a:solidFill>
                            <a:srgbClr val="000000">
                              <a:alpha val="100000"/>
                            </a:srgbClr>
                          </a:solidFill>
                          <a:latin typeface="KaiTi"/>
                          <a:ea typeface="KaiTi"/>
                          <a:cs typeface="KaiTi"/>
                        </a:rPr>
                        <a:t>四氧化三铁</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1000"/>
                        </a:lnSpc>
                        <a:tabLst/>
                      </a:pPr>
                      <a:endParaRPr sz="800" dirty="0">
                        <a:latin typeface="Arial"/>
                        <a:ea typeface="Arial"/>
                        <a:cs typeface="Arial"/>
                      </a:endParaRPr>
                    </a:p>
                    <a:p>
                      <a:pPr marL="520700" algn="l" rtl="0" eaLnBrk="0">
                        <a:lnSpc>
                          <a:spcPct val="75000"/>
                        </a:lnSpc>
                        <a:tabLst/>
                      </a:pPr>
                      <a:r>
                        <a:rPr sz="1200" kern="0" spc="-10" dirty="0">
                          <a:solidFill>
                            <a:srgbClr val="000000">
                              <a:alpha val="100000"/>
                            </a:srgbClr>
                          </a:solidFill>
                          <a:latin typeface="Times New Roman"/>
                          <a:ea typeface="Times New Roman"/>
                          <a:cs typeface="Times New Roman"/>
                        </a:rPr>
                        <a:t>Fe</a:t>
                      </a:r>
                      <a:r>
                        <a:rPr sz="1200" kern="0" spc="-10" baseline="-4340" dirty="0">
                          <a:solidFill>
                            <a:srgbClr val="000000">
                              <a:alpha val="100000"/>
                            </a:srgbClr>
                          </a:solidFill>
                          <a:latin typeface="Times New Roman"/>
                          <a:ea typeface="Times New Roman"/>
                          <a:cs typeface="Times New Roman"/>
                        </a:rPr>
                        <a:t>3</a:t>
                      </a:r>
                      <a:r>
                        <a:rPr sz="1200" kern="0" spc="-10" dirty="0">
                          <a:solidFill>
                            <a:srgbClr val="000000">
                              <a:alpha val="100000"/>
                            </a:srgbClr>
                          </a:solidFill>
                          <a:latin typeface="Times New Roman"/>
                          <a:ea typeface="Times New Roman"/>
                          <a:cs typeface="Times New Roman"/>
                        </a:rPr>
                        <a:t>O</a:t>
                      </a:r>
                      <a:r>
                        <a:rPr sz="1200" kern="0" spc="-10" baseline="-4340" dirty="0">
                          <a:solidFill>
                            <a:srgbClr val="000000">
                              <a:alpha val="100000"/>
                            </a:srgbClr>
                          </a:solidFill>
                          <a:latin typeface="Times New Roman"/>
                          <a:ea typeface="Times New Roman"/>
                          <a:cs typeface="Times New Roman"/>
                        </a:rPr>
                        <a:t>4</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65760">
                <a:tc>
                  <a:txBody>
                    <a:bodyPr/>
                    <a:lstStyle/>
                    <a:p>
                      <a:pPr algn="l" rtl="0" eaLnBrk="0">
                        <a:lnSpc>
                          <a:spcPct val="100000"/>
                        </a:lnSpc>
                        <a:tabLst/>
                      </a:pPr>
                      <a:endParaRPr sz="700" dirty="0">
                        <a:latin typeface="Arial"/>
                        <a:ea typeface="Arial"/>
                        <a:cs typeface="Arial"/>
                      </a:endParaRPr>
                    </a:p>
                    <a:p>
                      <a:pPr marL="558165" algn="l" rtl="0" eaLnBrk="0">
                        <a:lnSpc>
                          <a:spcPct val="85000"/>
                        </a:lnSpc>
                        <a:spcBef>
                          <a:spcPts val="6"/>
                        </a:spcBef>
                        <a:tabLst/>
                      </a:pPr>
                      <a:r>
                        <a:rPr sz="1200" kern="0" spc="-20" dirty="0">
                          <a:solidFill>
                            <a:srgbClr val="000000">
                              <a:alpha val="100000"/>
                            </a:srgbClr>
                          </a:solidFill>
                          <a:latin typeface="KaiTi"/>
                          <a:ea typeface="KaiTi"/>
                          <a:cs typeface="KaiTi"/>
                        </a:rPr>
                        <a:t>二氧化氮</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1000"/>
                        </a:lnSpc>
                        <a:tabLst/>
                      </a:pPr>
                      <a:endParaRPr sz="800" dirty="0">
                        <a:latin typeface="Arial"/>
                        <a:ea typeface="Arial"/>
                        <a:cs typeface="Arial"/>
                      </a:endParaRPr>
                    </a:p>
                    <a:p>
                      <a:pPr marL="503555" algn="l" rtl="0" eaLnBrk="0">
                        <a:lnSpc>
                          <a:spcPct val="75000"/>
                        </a:lnSpc>
                        <a:spcBef>
                          <a:spcPts val="2"/>
                        </a:spcBef>
                        <a:tabLst/>
                      </a:pPr>
                      <a:r>
                        <a:rPr sz="1200" kern="0" spc="0" dirty="0">
                          <a:solidFill>
                            <a:srgbClr val="000000">
                              <a:alpha val="100000"/>
                            </a:srgbClr>
                          </a:solidFill>
                          <a:latin typeface="Times New Roman"/>
                          <a:ea typeface="Times New Roman"/>
                          <a:cs typeface="Times New Roman"/>
                        </a:rPr>
                        <a:t>NO</a:t>
                      </a:r>
                      <a:r>
                        <a:rPr sz="1200" kern="0" spc="10" baseline="-4340" dirty="0">
                          <a:solidFill>
                            <a:srgbClr val="000000">
                              <a:alpha val="100000"/>
                            </a:srgbClr>
                          </a:solidFill>
                          <a:latin typeface="Times New Roman"/>
                          <a:ea typeface="Times New Roman"/>
                          <a:cs typeface="Times New Roman"/>
                        </a:rPr>
                        <a:t>2</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700" dirty="0">
                        <a:latin typeface="Arial"/>
                        <a:ea typeface="Arial"/>
                        <a:cs typeface="Arial"/>
                      </a:endParaRPr>
                    </a:p>
                    <a:p>
                      <a:pPr marL="575310" algn="l" rtl="0" eaLnBrk="0">
                        <a:lnSpc>
                          <a:spcPct val="85000"/>
                        </a:lnSpc>
                        <a:spcBef>
                          <a:spcPts val="2"/>
                        </a:spcBef>
                        <a:tabLst/>
                      </a:pPr>
                      <a:r>
                        <a:rPr sz="1200" kern="0" spc="-30" dirty="0">
                          <a:solidFill>
                            <a:srgbClr val="000000">
                              <a:alpha val="100000"/>
                            </a:srgbClr>
                          </a:solidFill>
                          <a:latin typeface="KaiTi"/>
                          <a:ea typeface="KaiTi"/>
                          <a:cs typeface="KaiTi"/>
                        </a:rPr>
                        <a:t>氧化铁</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1000"/>
                        </a:lnSpc>
                        <a:tabLst/>
                      </a:pPr>
                      <a:endParaRPr sz="800" dirty="0">
                        <a:latin typeface="Arial"/>
                        <a:ea typeface="Arial"/>
                        <a:cs typeface="Arial"/>
                      </a:endParaRPr>
                    </a:p>
                    <a:p>
                      <a:pPr marL="520700" algn="l" rtl="0" eaLnBrk="0">
                        <a:lnSpc>
                          <a:spcPct val="75000"/>
                        </a:lnSpc>
                        <a:spcBef>
                          <a:spcPts val="2"/>
                        </a:spcBef>
                        <a:tabLst/>
                      </a:pPr>
                      <a:r>
                        <a:rPr sz="1200" kern="0" spc="-10" dirty="0">
                          <a:solidFill>
                            <a:srgbClr val="000000">
                              <a:alpha val="100000"/>
                            </a:srgbClr>
                          </a:solidFill>
                          <a:latin typeface="Times New Roman"/>
                          <a:ea typeface="Times New Roman"/>
                          <a:cs typeface="Times New Roman"/>
                        </a:rPr>
                        <a:t>Fe</a:t>
                      </a:r>
                      <a:r>
                        <a:rPr sz="1200" kern="0" spc="-10" baseline="-4340"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Times New Roman"/>
                          <a:ea typeface="Times New Roman"/>
                          <a:cs typeface="Times New Roman"/>
                        </a:rPr>
                        <a:t>O</a:t>
                      </a:r>
                      <a:r>
                        <a:rPr sz="1200" kern="0" spc="-10" baseline="-4340" dirty="0">
                          <a:solidFill>
                            <a:srgbClr val="000000">
                              <a:alpha val="100000"/>
                            </a:srgbClr>
                          </a:solidFill>
                          <a:latin typeface="Times New Roman"/>
                          <a:ea typeface="Times New Roman"/>
                          <a:cs typeface="Times New Roman"/>
                        </a:rPr>
                        <a:t>3</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67030">
                <a:tc>
                  <a:txBody>
                    <a:bodyPr/>
                    <a:lstStyle/>
                    <a:p>
                      <a:pPr algn="l" rtl="0" eaLnBrk="0">
                        <a:lnSpc>
                          <a:spcPct val="100000"/>
                        </a:lnSpc>
                        <a:tabLst/>
                      </a:pPr>
                      <a:endParaRPr sz="700" dirty="0">
                        <a:latin typeface="Arial"/>
                        <a:ea typeface="Arial"/>
                        <a:cs typeface="Arial"/>
                      </a:endParaRPr>
                    </a:p>
                    <a:p>
                      <a:pPr marL="558165" algn="l" rtl="0" eaLnBrk="0">
                        <a:lnSpc>
                          <a:spcPct val="85000"/>
                        </a:lnSpc>
                        <a:spcBef>
                          <a:spcPts val="2"/>
                        </a:spcBef>
                        <a:tabLst/>
                      </a:pPr>
                      <a:r>
                        <a:rPr sz="1200" kern="0" spc="-20" dirty="0">
                          <a:solidFill>
                            <a:srgbClr val="000000">
                              <a:alpha val="100000"/>
                            </a:srgbClr>
                          </a:solidFill>
                          <a:latin typeface="KaiTi"/>
                          <a:ea typeface="KaiTi"/>
                          <a:cs typeface="KaiTi"/>
                        </a:rPr>
                        <a:t>二氧化硫</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1000"/>
                        </a:lnSpc>
                        <a:tabLst/>
                      </a:pPr>
                      <a:endParaRPr sz="800" dirty="0">
                        <a:latin typeface="Arial"/>
                        <a:ea typeface="Arial"/>
                        <a:cs typeface="Arial"/>
                      </a:endParaRPr>
                    </a:p>
                    <a:p>
                      <a:pPr marL="528955" algn="l" rtl="0" eaLnBrk="0">
                        <a:lnSpc>
                          <a:spcPct val="75000"/>
                        </a:lnSpc>
                        <a:spcBef>
                          <a:spcPts val="2"/>
                        </a:spcBef>
                        <a:tabLst/>
                      </a:pPr>
                      <a:r>
                        <a:rPr sz="1200" kern="0" spc="-30" dirty="0">
                          <a:solidFill>
                            <a:srgbClr val="000000">
                              <a:alpha val="100000"/>
                            </a:srgbClr>
                          </a:solidFill>
                          <a:latin typeface="Times New Roman"/>
                          <a:ea typeface="Times New Roman"/>
                          <a:cs typeface="Times New Roman"/>
                        </a:rPr>
                        <a:t>SO</a:t>
                      </a:r>
                      <a:r>
                        <a:rPr sz="1200" kern="0" spc="-30" baseline="-4340" dirty="0">
                          <a:solidFill>
                            <a:srgbClr val="000000">
                              <a:alpha val="100000"/>
                            </a:srgbClr>
                          </a:solidFill>
                          <a:latin typeface="Times New Roman"/>
                          <a:ea typeface="Times New Roman"/>
                          <a:cs typeface="Times New Roman"/>
                        </a:rPr>
                        <a:t>2</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1000"/>
                        </a:lnSpc>
                        <a:tabLst/>
                      </a:pPr>
                      <a:endParaRPr sz="700" dirty="0">
                        <a:latin typeface="Arial"/>
                        <a:ea typeface="Arial"/>
                        <a:cs typeface="Arial"/>
                      </a:endParaRPr>
                    </a:p>
                    <a:p>
                      <a:pPr marL="194310" algn="l" rtl="0" eaLnBrk="0">
                        <a:lnSpc>
                          <a:spcPct val="86000"/>
                        </a:lnSpc>
                        <a:spcBef>
                          <a:spcPts val="2"/>
                        </a:spcBef>
                        <a:tabLst/>
                      </a:pPr>
                      <a:r>
                        <a:rPr sz="1200" kern="0" spc="-90" dirty="0">
                          <a:solidFill>
                            <a:srgbClr val="000000">
                              <a:alpha val="100000"/>
                            </a:srgbClr>
                          </a:solidFill>
                          <a:latin typeface="KaiTi"/>
                          <a:ea typeface="KaiTi"/>
                          <a:cs typeface="KaiTi"/>
                        </a:rPr>
                        <a:t>氧化钙（生石灰）</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1000"/>
                        </a:lnSpc>
                        <a:tabLst/>
                      </a:pPr>
                      <a:endParaRPr sz="800" dirty="0">
                        <a:latin typeface="Arial"/>
                        <a:ea typeface="Arial"/>
                        <a:cs typeface="Arial"/>
                      </a:endParaRPr>
                    </a:p>
                    <a:p>
                      <a:pPr marL="566420" algn="l" rtl="0" eaLnBrk="0">
                        <a:lnSpc>
                          <a:spcPct val="69000"/>
                        </a:lnSpc>
                        <a:spcBef>
                          <a:spcPts val="2"/>
                        </a:spcBef>
                        <a:tabLst/>
                      </a:pPr>
                      <a:r>
                        <a:rPr sz="1200" kern="0" spc="-20" dirty="0">
                          <a:solidFill>
                            <a:srgbClr val="000000">
                              <a:alpha val="100000"/>
                            </a:srgbClr>
                          </a:solidFill>
                          <a:latin typeface="Times New Roman"/>
                          <a:ea typeface="Times New Roman"/>
                          <a:cs typeface="Times New Roman"/>
                        </a:rPr>
                        <a:t>CaO</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66394">
                <a:tc>
                  <a:txBody>
                    <a:bodyPr/>
                    <a:lstStyle/>
                    <a:p>
                      <a:pPr algn="l" rtl="0" eaLnBrk="0">
                        <a:lnSpc>
                          <a:spcPct val="100000"/>
                        </a:lnSpc>
                        <a:tabLst/>
                      </a:pPr>
                      <a:endParaRPr sz="700" dirty="0">
                        <a:latin typeface="Arial"/>
                        <a:ea typeface="Arial"/>
                        <a:cs typeface="Arial"/>
                      </a:endParaRPr>
                    </a:p>
                    <a:p>
                      <a:pPr marL="554990" algn="l" rtl="0" eaLnBrk="0">
                        <a:lnSpc>
                          <a:spcPct val="85000"/>
                        </a:lnSpc>
                        <a:spcBef>
                          <a:spcPts val="7"/>
                        </a:spcBef>
                        <a:tabLst/>
                      </a:pPr>
                      <a:r>
                        <a:rPr sz="1200" kern="0" spc="-10" dirty="0">
                          <a:solidFill>
                            <a:srgbClr val="000000">
                              <a:alpha val="100000"/>
                            </a:srgbClr>
                          </a:solidFill>
                          <a:latin typeface="KaiTi"/>
                          <a:ea typeface="KaiTi"/>
                          <a:cs typeface="KaiTi"/>
                        </a:rPr>
                        <a:t>三氧化硫</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tabLst/>
                      </a:pPr>
                      <a:endParaRPr sz="800" dirty="0">
                        <a:latin typeface="Arial"/>
                        <a:ea typeface="Arial"/>
                        <a:cs typeface="Arial"/>
                      </a:endParaRPr>
                    </a:p>
                    <a:p>
                      <a:pPr marL="528955" algn="l" rtl="0" eaLnBrk="0">
                        <a:lnSpc>
                          <a:spcPct val="75000"/>
                        </a:lnSpc>
                        <a:spcBef>
                          <a:spcPts val="5"/>
                        </a:spcBef>
                        <a:tabLst/>
                      </a:pPr>
                      <a:r>
                        <a:rPr sz="1200" kern="0" spc="-30" dirty="0">
                          <a:solidFill>
                            <a:srgbClr val="000000">
                              <a:alpha val="100000"/>
                            </a:srgbClr>
                          </a:solidFill>
                          <a:latin typeface="Times New Roman"/>
                          <a:ea typeface="Times New Roman"/>
                          <a:cs typeface="Times New Roman"/>
                        </a:rPr>
                        <a:t>SO</a:t>
                      </a:r>
                      <a:r>
                        <a:rPr sz="1200" kern="0" spc="-30" baseline="-4340" dirty="0">
                          <a:solidFill>
                            <a:srgbClr val="000000">
                              <a:alpha val="100000"/>
                            </a:srgbClr>
                          </a:solidFill>
                          <a:latin typeface="Times New Roman"/>
                          <a:ea typeface="Times New Roman"/>
                          <a:cs typeface="Times New Roman"/>
                        </a:rPr>
                        <a:t>3</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700" dirty="0">
                        <a:latin typeface="Arial"/>
                        <a:ea typeface="Arial"/>
                        <a:cs typeface="Arial"/>
                      </a:endParaRPr>
                    </a:p>
                    <a:p>
                      <a:pPr marL="495300" algn="l" rtl="0" eaLnBrk="0">
                        <a:lnSpc>
                          <a:spcPct val="85000"/>
                        </a:lnSpc>
                        <a:spcBef>
                          <a:spcPts val="7"/>
                        </a:spcBef>
                        <a:tabLst/>
                      </a:pPr>
                      <a:r>
                        <a:rPr sz="1200" kern="0" spc="-20" dirty="0">
                          <a:solidFill>
                            <a:srgbClr val="000000">
                              <a:alpha val="100000"/>
                            </a:srgbClr>
                          </a:solidFill>
                          <a:latin typeface="KaiTi"/>
                          <a:ea typeface="KaiTi"/>
                          <a:cs typeface="KaiTi"/>
                        </a:rPr>
                        <a:t>二氧化硅</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7000"/>
                        </a:lnSpc>
                        <a:tabLst/>
                      </a:pPr>
                      <a:endParaRPr sz="800" dirty="0">
                        <a:latin typeface="Arial"/>
                        <a:ea typeface="Arial"/>
                        <a:cs typeface="Arial"/>
                      </a:endParaRPr>
                    </a:p>
                    <a:p>
                      <a:pPr marL="565785" algn="l" rtl="0" eaLnBrk="0">
                        <a:lnSpc>
                          <a:spcPct val="77000"/>
                        </a:lnSpc>
                        <a:spcBef>
                          <a:spcPts val="5"/>
                        </a:spcBef>
                        <a:tabLst/>
                      </a:pPr>
                      <a:r>
                        <a:rPr sz="1200" kern="0" spc="-20" dirty="0">
                          <a:solidFill>
                            <a:srgbClr val="000000">
                              <a:alpha val="100000"/>
                            </a:srgbClr>
                          </a:solidFill>
                          <a:latin typeface="Times New Roman"/>
                          <a:ea typeface="Times New Roman"/>
                          <a:cs typeface="Times New Roman"/>
                        </a:rPr>
                        <a:t>SiO</a:t>
                      </a:r>
                      <a:r>
                        <a:rPr sz="1200" kern="0" spc="-20" baseline="-4340" dirty="0">
                          <a:solidFill>
                            <a:srgbClr val="000000">
                              <a:alpha val="100000"/>
                            </a:srgbClr>
                          </a:solidFill>
                          <a:latin typeface="Times New Roman"/>
                          <a:ea typeface="Times New Roman"/>
                          <a:cs typeface="Times New Roman"/>
                        </a:rPr>
                        <a:t>2</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67030">
                <a:tc>
                  <a:txBody>
                    <a:bodyPr/>
                    <a:lstStyle/>
                    <a:p>
                      <a:pPr algn="l" rtl="0" eaLnBrk="0">
                        <a:lnSpc>
                          <a:spcPct val="100000"/>
                        </a:lnSpc>
                        <a:tabLst/>
                      </a:pPr>
                      <a:endParaRPr sz="700" dirty="0">
                        <a:latin typeface="Arial"/>
                        <a:ea typeface="Arial"/>
                        <a:cs typeface="Arial"/>
                      </a:endParaRPr>
                    </a:p>
                    <a:p>
                      <a:pPr marL="482600" algn="l" rtl="0" eaLnBrk="0">
                        <a:lnSpc>
                          <a:spcPct val="86000"/>
                        </a:lnSpc>
                        <a:spcBef>
                          <a:spcPts val="1"/>
                        </a:spcBef>
                        <a:tabLst/>
                      </a:pPr>
                      <a:r>
                        <a:rPr sz="1200" kern="0" spc="-20" dirty="0">
                          <a:solidFill>
                            <a:srgbClr val="000000">
                              <a:alpha val="100000"/>
                            </a:srgbClr>
                          </a:solidFill>
                          <a:latin typeface="KaiTi"/>
                          <a:ea typeface="KaiTi"/>
                          <a:cs typeface="KaiTi"/>
                        </a:rPr>
                        <a:t>五氧化二磷</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1000"/>
                        </a:lnSpc>
                        <a:tabLst/>
                      </a:pPr>
                      <a:endParaRPr sz="800" dirty="0">
                        <a:latin typeface="Arial"/>
                        <a:ea typeface="Arial"/>
                        <a:cs typeface="Arial"/>
                      </a:endParaRPr>
                    </a:p>
                    <a:p>
                      <a:pPr marL="495935" algn="l" rtl="0" eaLnBrk="0">
                        <a:lnSpc>
                          <a:spcPct val="75000"/>
                        </a:lnSpc>
                        <a:spcBef>
                          <a:spcPts val="2"/>
                        </a:spcBef>
                        <a:tabLst/>
                      </a:pPr>
                      <a:r>
                        <a:rPr sz="1200" kern="0" spc="0" dirty="0">
                          <a:solidFill>
                            <a:srgbClr val="000000">
                              <a:alpha val="100000"/>
                            </a:srgbClr>
                          </a:solidFill>
                          <a:latin typeface="Times New Roman"/>
                          <a:ea typeface="Times New Roman"/>
                          <a:cs typeface="Times New Roman"/>
                        </a:rPr>
                        <a:t>P</a:t>
                      </a:r>
                      <a:r>
                        <a:rPr sz="1200" kern="0" spc="0" baseline="-4340" dirty="0">
                          <a:solidFill>
                            <a:srgbClr val="000000">
                              <a:alpha val="100000"/>
                            </a:srgbClr>
                          </a:solidFill>
                          <a:latin typeface="Times New Roman"/>
                          <a:ea typeface="Times New Roman"/>
                          <a:cs typeface="Times New Roman"/>
                        </a:rPr>
                        <a:t>2</a:t>
                      </a:r>
                      <a:r>
                        <a:rPr sz="1200" kern="0" spc="0" dirty="0">
                          <a:solidFill>
                            <a:srgbClr val="000000">
                              <a:alpha val="100000"/>
                            </a:srgbClr>
                          </a:solidFill>
                          <a:latin typeface="Times New Roman"/>
                          <a:ea typeface="Times New Roman"/>
                          <a:cs typeface="Times New Roman"/>
                        </a:rPr>
                        <a:t>O</a:t>
                      </a:r>
                      <a:r>
                        <a:rPr sz="1200" kern="0" spc="0" baseline="-4340" dirty="0">
                          <a:solidFill>
                            <a:srgbClr val="000000">
                              <a:alpha val="100000"/>
                            </a:srgbClr>
                          </a:solidFill>
                          <a:latin typeface="Times New Roman"/>
                          <a:ea typeface="Times New Roman"/>
                          <a:cs typeface="Times New Roman"/>
                        </a:rPr>
                        <a:t>5</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700" dirty="0">
                        <a:latin typeface="Arial"/>
                        <a:ea typeface="Arial"/>
                        <a:cs typeface="Arial"/>
                      </a:endParaRPr>
                    </a:p>
                    <a:p>
                      <a:pPr marL="495300" algn="l" rtl="0" eaLnBrk="0">
                        <a:lnSpc>
                          <a:spcPct val="85000"/>
                        </a:lnSpc>
                        <a:spcBef>
                          <a:spcPts val="2"/>
                        </a:spcBef>
                        <a:tabLst/>
                      </a:pPr>
                      <a:r>
                        <a:rPr sz="1200" kern="0" spc="-20" dirty="0">
                          <a:solidFill>
                            <a:srgbClr val="000000">
                              <a:alpha val="100000"/>
                            </a:srgbClr>
                          </a:solidFill>
                          <a:latin typeface="KaiTi"/>
                          <a:ea typeface="KaiTi"/>
                          <a:cs typeface="KaiTi"/>
                        </a:rPr>
                        <a:t>二氧化锰</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1000"/>
                        </a:lnSpc>
                        <a:tabLst/>
                      </a:pPr>
                      <a:endParaRPr sz="800" dirty="0">
                        <a:latin typeface="Arial"/>
                        <a:ea typeface="Arial"/>
                        <a:cs typeface="Arial"/>
                      </a:endParaRPr>
                    </a:p>
                    <a:p>
                      <a:pPr marL="516255" algn="l" rtl="0" eaLnBrk="0">
                        <a:lnSpc>
                          <a:spcPct val="75000"/>
                        </a:lnSpc>
                        <a:spcBef>
                          <a:spcPts val="2"/>
                        </a:spcBef>
                        <a:tabLst/>
                      </a:pPr>
                      <a:r>
                        <a:rPr sz="1200" kern="0" spc="-10" dirty="0">
                          <a:solidFill>
                            <a:srgbClr val="000000">
                              <a:alpha val="100000"/>
                            </a:srgbClr>
                          </a:solidFill>
                          <a:latin typeface="Times New Roman"/>
                          <a:ea typeface="Times New Roman"/>
                          <a:cs typeface="Times New Roman"/>
                        </a:rPr>
                        <a:t>MnO</a:t>
                      </a:r>
                      <a:r>
                        <a:rPr sz="1200" kern="0" spc="-10" baseline="-4340" dirty="0">
                          <a:solidFill>
                            <a:srgbClr val="000000">
                              <a:alpha val="100000"/>
                            </a:srgbClr>
                          </a:solidFill>
                          <a:latin typeface="Times New Roman"/>
                          <a:ea typeface="Times New Roman"/>
                          <a:cs typeface="Times New Roman"/>
                        </a:rPr>
                        <a:t>2</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65760">
                <a:tc gridSpan="4">
                  <a:txBody>
                    <a:bodyPr/>
                    <a:lstStyle/>
                    <a:p>
                      <a:pPr algn="l" rtl="0" eaLnBrk="0">
                        <a:lnSpc>
                          <a:spcPct val="100000"/>
                        </a:lnSpc>
                        <a:tabLst/>
                      </a:pPr>
                      <a:endParaRPr sz="700" dirty="0">
                        <a:latin typeface="Arial"/>
                        <a:ea typeface="Arial"/>
                        <a:cs typeface="Arial"/>
                      </a:endParaRPr>
                    </a:p>
                    <a:p>
                      <a:pPr marL="2327910" algn="l" rtl="0" eaLnBrk="0">
                        <a:lnSpc>
                          <a:spcPct val="90000"/>
                        </a:lnSpc>
                        <a:spcBef>
                          <a:spcPts val="3"/>
                        </a:spcBef>
                        <a:tabLst/>
                      </a:pPr>
                      <a:r>
                        <a:rPr sz="1200" b="1" kern="0" spc="-20" dirty="0">
                          <a:solidFill>
                            <a:srgbClr val="000000">
                              <a:alpha val="100000"/>
                            </a:srgbClr>
                          </a:solidFill>
                          <a:latin typeface="KaiTi"/>
                          <a:ea typeface="KaiTi"/>
                          <a:cs typeface="KaiTi"/>
                        </a:rPr>
                        <a:t>过氧化物</a:t>
                      </a:r>
                      <a:r>
                        <a:rPr sz="1200" kern="0" spc="200" dirty="0">
                          <a:solidFill>
                            <a:srgbClr val="000000">
                              <a:alpha val="100000"/>
                            </a:srgbClr>
                          </a:solidFill>
                          <a:latin typeface="KaiTi"/>
                          <a:ea typeface="KaiTi"/>
                          <a:cs typeface="KaiTi"/>
                        </a:rPr>
                        <a:t> </a:t>
                      </a:r>
                      <a:r>
                        <a:rPr sz="1200" b="1" kern="0" spc="-20" dirty="0">
                          <a:solidFill>
                            <a:srgbClr val="000000">
                              <a:alpha val="100000"/>
                            </a:srgbClr>
                          </a:solidFill>
                          <a:latin typeface="Times New Roman"/>
                          <a:ea typeface="Times New Roman"/>
                          <a:cs typeface="Times New Roman"/>
                        </a:rPr>
                        <a:t>[peroxide]</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65760">
                <a:tc>
                  <a:txBody>
                    <a:bodyPr/>
                    <a:lstStyle/>
                    <a:p>
                      <a:pPr algn="l" rtl="0" eaLnBrk="0">
                        <a:lnSpc>
                          <a:spcPct val="100000"/>
                        </a:lnSpc>
                        <a:tabLst/>
                      </a:pPr>
                      <a:endParaRPr sz="700" dirty="0">
                        <a:latin typeface="Arial"/>
                        <a:ea typeface="Arial"/>
                        <a:cs typeface="Arial"/>
                      </a:endParaRPr>
                    </a:p>
                    <a:p>
                      <a:pPr marL="559435" algn="l" rtl="0" eaLnBrk="0">
                        <a:lnSpc>
                          <a:spcPct val="85000"/>
                        </a:lnSpc>
                        <a:spcBef>
                          <a:spcPts val="4"/>
                        </a:spcBef>
                        <a:tabLst/>
                      </a:pPr>
                      <a:r>
                        <a:rPr sz="1200" kern="0" spc="-20" dirty="0">
                          <a:solidFill>
                            <a:srgbClr val="000000">
                              <a:alpha val="100000"/>
                            </a:srgbClr>
                          </a:solidFill>
                          <a:latin typeface="KaiTi"/>
                          <a:ea typeface="KaiTi"/>
                          <a:cs typeface="KaiTi"/>
                        </a:rPr>
                        <a:t>过氧化钠</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1000"/>
                        </a:lnSpc>
                        <a:tabLst/>
                      </a:pPr>
                      <a:endParaRPr sz="800" dirty="0">
                        <a:latin typeface="Arial"/>
                        <a:ea typeface="Arial"/>
                        <a:cs typeface="Arial"/>
                      </a:endParaRPr>
                    </a:p>
                    <a:p>
                      <a:pPr marL="444500" algn="l" rtl="0" eaLnBrk="0">
                        <a:lnSpc>
                          <a:spcPct val="75000"/>
                        </a:lnSpc>
                        <a:spcBef>
                          <a:spcPts val="4"/>
                        </a:spcBef>
                        <a:tabLst/>
                      </a:pPr>
                      <a:r>
                        <a:rPr sz="1200" kern="0" spc="0" dirty="0">
                          <a:solidFill>
                            <a:srgbClr val="000000">
                              <a:alpha val="100000"/>
                            </a:srgbClr>
                          </a:solidFill>
                          <a:latin typeface="Times New Roman"/>
                          <a:ea typeface="Times New Roman"/>
                          <a:cs typeface="Times New Roman"/>
                        </a:rPr>
                        <a:t>Na</a:t>
                      </a:r>
                      <a:r>
                        <a:rPr sz="1200" kern="0" spc="0" baseline="-4340" dirty="0">
                          <a:solidFill>
                            <a:srgbClr val="000000">
                              <a:alpha val="100000"/>
                            </a:srgbClr>
                          </a:solidFill>
                          <a:latin typeface="Times New Roman"/>
                          <a:ea typeface="Times New Roman"/>
                          <a:cs typeface="Times New Roman"/>
                        </a:rPr>
                        <a:t>2</a:t>
                      </a:r>
                      <a:r>
                        <a:rPr sz="1200" kern="0" spc="0" dirty="0">
                          <a:solidFill>
                            <a:srgbClr val="000000">
                              <a:alpha val="100000"/>
                            </a:srgbClr>
                          </a:solidFill>
                          <a:latin typeface="Times New Roman"/>
                          <a:ea typeface="Times New Roman"/>
                          <a:cs typeface="Times New Roman"/>
                        </a:rPr>
                        <a:t>O</a:t>
                      </a:r>
                      <a:r>
                        <a:rPr sz="1200" kern="0" spc="0" baseline="-4340" dirty="0">
                          <a:solidFill>
                            <a:srgbClr val="000000">
                              <a:alpha val="100000"/>
                            </a:srgbClr>
                          </a:solidFill>
                          <a:latin typeface="Times New Roman"/>
                          <a:ea typeface="Times New Roman"/>
                          <a:cs typeface="Times New Roman"/>
                        </a:rPr>
                        <a:t>2</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1000"/>
                        </a:lnSpc>
                        <a:tabLst/>
                      </a:pPr>
                      <a:endParaRPr sz="700" dirty="0">
                        <a:latin typeface="Arial"/>
                        <a:ea typeface="Arial"/>
                        <a:cs typeface="Arial"/>
                      </a:endParaRPr>
                    </a:p>
                    <a:p>
                      <a:pPr marL="497205" algn="l" rtl="0" eaLnBrk="0">
                        <a:lnSpc>
                          <a:spcPct val="85000"/>
                        </a:lnSpc>
                        <a:spcBef>
                          <a:spcPts val="5"/>
                        </a:spcBef>
                        <a:tabLst/>
                      </a:pPr>
                      <a:r>
                        <a:rPr sz="1200" kern="0" spc="-20" dirty="0">
                          <a:solidFill>
                            <a:srgbClr val="000000">
                              <a:alpha val="100000"/>
                            </a:srgbClr>
                          </a:solidFill>
                          <a:latin typeface="KaiTi"/>
                          <a:ea typeface="KaiTi"/>
                          <a:cs typeface="KaiTi"/>
                        </a:rPr>
                        <a:t>过氧化氢</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1000"/>
                        </a:lnSpc>
                        <a:tabLst/>
                      </a:pPr>
                      <a:endParaRPr sz="800" dirty="0">
                        <a:latin typeface="Arial"/>
                        <a:ea typeface="Arial"/>
                        <a:cs typeface="Arial"/>
                      </a:endParaRPr>
                    </a:p>
                    <a:p>
                      <a:pPr marL="542290" algn="l" rtl="0" eaLnBrk="0">
                        <a:lnSpc>
                          <a:spcPct val="75000"/>
                        </a:lnSpc>
                        <a:spcBef>
                          <a:spcPts val="4"/>
                        </a:spcBef>
                        <a:tabLst/>
                      </a:pPr>
                      <a:r>
                        <a:rPr sz="1200" kern="0" spc="-10" dirty="0">
                          <a:solidFill>
                            <a:srgbClr val="000000">
                              <a:alpha val="100000"/>
                            </a:srgbClr>
                          </a:solidFill>
                          <a:latin typeface="Times New Roman"/>
                          <a:ea typeface="Times New Roman"/>
                          <a:cs typeface="Times New Roman"/>
                        </a:rPr>
                        <a:t>H</a:t>
                      </a:r>
                      <a:r>
                        <a:rPr sz="1200" kern="0" spc="-10" baseline="-4340"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Times New Roman"/>
                          <a:ea typeface="Times New Roman"/>
                          <a:cs typeface="Times New Roman"/>
                        </a:rPr>
                        <a:t>O</a:t>
                      </a:r>
                      <a:r>
                        <a:rPr sz="1200" kern="0" spc="-10" baseline="-4340" dirty="0">
                          <a:solidFill>
                            <a:srgbClr val="000000">
                              <a:alpha val="100000"/>
                            </a:srgbClr>
                          </a:solidFill>
                          <a:latin typeface="Times New Roman"/>
                          <a:ea typeface="Times New Roman"/>
                          <a:cs typeface="Times New Roman"/>
                        </a:rPr>
                        <a:t>2</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67665">
                <a:tc>
                  <a:txBody>
                    <a:bodyPr/>
                    <a:lstStyle/>
                    <a:p>
                      <a:pPr algn="l" rtl="0" eaLnBrk="0">
                        <a:lnSpc>
                          <a:spcPct val="100000"/>
                        </a:lnSpc>
                        <a:tabLst/>
                      </a:pPr>
                      <a:endParaRPr sz="700" dirty="0">
                        <a:latin typeface="Arial"/>
                        <a:ea typeface="Arial"/>
                        <a:cs typeface="Arial"/>
                      </a:endParaRPr>
                    </a:p>
                    <a:p>
                      <a:pPr marL="476885" algn="l" rtl="0" eaLnBrk="0">
                        <a:lnSpc>
                          <a:spcPct val="86000"/>
                        </a:lnSpc>
                        <a:spcBef>
                          <a:spcPts val="3"/>
                        </a:spcBef>
                        <a:tabLst/>
                      </a:pPr>
                      <a:r>
                        <a:rPr sz="1200" b="1" kern="0" spc="-10" dirty="0">
                          <a:solidFill>
                            <a:srgbClr val="000000">
                              <a:alpha val="100000"/>
                            </a:srgbClr>
                          </a:solidFill>
                          <a:latin typeface="KaiTi"/>
                          <a:ea typeface="KaiTi"/>
                          <a:cs typeface="KaiTi"/>
                        </a:rPr>
                        <a:t>化合物名称</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1000"/>
                        </a:lnSpc>
                        <a:tabLst/>
                      </a:pPr>
                      <a:endParaRPr sz="700" dirty="0">
                        <a:latin typeface="Arial"/>
                        <a:ea typeface="Arial"/>
                        <a:cs typeface="Arial"/>
                      </a:endParaRPr>
                    </a:p>
                    <a:p>
                      <a:pPr marL="415925" algn="l" rtl="0" eaLnBrk="0">
                        <a:lnSpc>
                          <a:spcPct val="86000"/>
                        </a:lnSpc>
                        <a:spcBef>
                          <a:spcPts val="4"/>
                        </a:spcBef>
                        <a:tabLst/>
                      </a:pPr>
                      <a:r>
                        <a:rPr sz="1200" b="1" kern="0" spc="-20" dirty="0">
                          <a:solidFill>
                            <a:srgbClr val="000000">
                              <a:alpha val="100000"/>
                            </a:srgbClr>
                          </a:solidFill>
                          <a:latin typeface="KaiTi"/>
                          <a:ea typeface="KaiTi"/>
                          <a:cs typeface="KaiTi"/>
                        </a:rPr>
                        <a:t>化学式</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700" dirty="0">
                        <a:latin typeface="Arial"/>
                        <a:ea typeface="Arial"/>
                        <a:cs typeface="Arial"/>
                      </a:endParaRPr>
                    </a:p>
                    <a:p>
                      <a:pPr marL="414655" algn="l" rtl="0" eaLnBrk="0">
                        <a:lnSpc>
                          <a:spcPct val="86000"/>
                        </a:lnSpc>
                        <a:spcBef>
                          <a:spcPts val="3"/>
                        </a:spcBef>
                        <a:tabLst/>
                      </a:pPr>
                      <a:r>
                        <a:rPr sz="1200" b="1" kern="0" spc="-10" dirty="0">
                          <a:solidFill>
                            <a:srgbClr val="000000">
                              <a:alpha val="100000"/>
                            </a:srgbClr>
                          </a:solidFill>
                          <a:latin typeface="KaiTi"/>
                          <a:ea typeface="KaiTi"/>
                          <a:cs typeface="KaiTi"/>
                        </a:rPr>
                        <a:t>化合物名称</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1000"/>
                        </a:lnSpc>
                        <a:tabLst/>
                      </a:pPr>
                      <a:endParaRPr sz="700" dirty="0">
                        <a:latin typeface="Arial"/>
                        <a:ea typeface="Arial"/>
                        <a:cs typeface="Arial"/>
                      </a:endParaRPr>
                    </a:p>
                    <a:p>
                      <a:pPr marL="474344" algn="l" rtl="0" eaLnBrk="0">
                        <a:lnSpc>
                          <a:spcPct val="86000"/>
                        </a:lnSpc>
                        <a:spcBef>
                          <a:spcPts val="4"/>
                        </a:spcBef>
                        <a:tabLst/>
                      </a:pPr>
                      <a:r>
                        <a:rPr sz="1200" b="1" kern="0" spc="-20" dirty="0">
                          <a:solidFill>
                            <a:srgbClr val="000000">
                              <a:alpha val="100000"/>
                            </a:srgbClr>
                          </a:solidFill>
                          <a:latin typeface="KaiTi"/>
                          <a:ea typeface="KaiTi"/>
                          <a:cs typeface="KaiTi"/>
                        </a:rPr>
                        <a:t>化学式</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65760">
                <a:tc gridSpan="4">
                  <a:txBody>
                    <a:bodyPr/>
                    <a:lstStyle/>
                    <a:p>
                      <a:pPr algn="l" rtl="0" eaLnBrk="0">
                        <a:lnSpc>
                          <a:spcPct val="100000"/>
                        </a:lnSpc>
                        <a:tabLst/>
                      </a:pPr>
                      <a:endParaRPr sz="700" dirty="0">
                        <a:latin typeface="Arial"/>
                        <a:ea typeface="Arial"/>
                        <a:cs typeface="Arial"/>
                      </a:endParaRPr>
                    </a:p>
                    <a:p>
                      <a:pPr marL="2726690" algn="l" rtl="0" eaLnBrk="0">
                        <a:lnSpc>
                          <a:spcPct val="90000"/>
                        </a:lnSpc>
                        <a:tabLst/>
                      </a:pPr>
                      <a:r>
                        <a:rPr sz="1200" b="1" kern="0" spc="-30" dirty="0">
                          <a:solidFill>
                            <a:srgbClr val="000000">
                              <a:alpha val="100000"/>
                            </a:srgbClr>
                          </a:solidFill>
                          <a:latin typeface="KaiTi"/>
                          <a:ea typeface="KaiTi"/>
                          <a:cs typeface="KaiTi"/>
                        </a:rPr>
                        <a:t>盐</a:t>
                      </a:r>
                      <a:r>
                        <a:rPr sz="1200" kern="0" spc="150" dirty="0">
                          <a:solidFill>
                            <a:srgbClr val="000000">
                              <a:alpha val="100000"/>
                            </a:srgbClr>
                          </a:solidFill>
                          <a:latin typeface="KaiTi"/>
                          <a:ea typeface="KaiTi"/>
                          <a:cs typeface="KaiTi"/>
                        </a:rPr>
                        <a:t> </a:t>
                      </a:r>
                      <a:r>
                        <a:rPr sz="1200" b="1" kern="0" spc="-30" dirty="0">
                          <a:solidFill>
                            <a:srgbClr val="000000">
                              <a:alpha val="100000"/>
                            </a:srgbClr>
                          </a:solidFill>
                          <a:latin typeface="Times New Roman"/>
                          <a:ea typeface="Times New Roman"/>
                          <a:cs typeface="Times New Roman"/>
                        </a:rPr>
                        <a:t>[salt]</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70840">
                <a:tc>
                  <a:txBody>
                    <a:bodyPr/>
                    <a:lstStyle/>
                    <a:p>
                      <a:pPr algn="l" rtl="0" eaLnBrk="0">
                        <a:lnSpc>
                          <a:spcPct val="100000"/>
                        </a:lnSpc>
                        <a:tabLst/>
                      </a:pPr>
                      <a:endParaRPr sz="700" dirty="0">
                        <a:latin typeface="Arial"/>
                        <a:ea typeface="Arial"/>
                        <a:cs typeface="Arial"/>
                      </a:endParaRPr>
                    </a:p>
                    <a:p>
                      <a:pPr marL="98425" algn="l" rtl="0" eaLnBrk="0">
                        <a:lnSpc>
                          <a:spcPct val="90000"/>
                        </a:lnSpc>
                        <a:spcBef>
                          <a:spcPts val="2"/>
                        </a:spcBef>
                        <a:tabLst/>
                      </a:pPr>
                      <a:r>
                        <a:rPr sz="1200" kern="0" spc="0" dirty="0">
                          <a:solidFill>
                            <a:srgbClr val="000000">
                              <a:alpha val="100000"/>
                            </a:srgbClr>
                          </a:solidFill>
                          <a:latin typeface="KaiTi"/>
                          <a:ea typeface="KaiTi"/>
                          <a:cs typeface="KaiTi"/>
                        </a:rPr>
                        <a:t>碳酸钙</a:t>
                      </a:r>
                      <a:r>
                        <a:rPr sz="1200" kern="0" spc="0" dirty="0">
                          <a:solidFill>
                            <a:srgbClr val="000000">
                              <a:alpha val="100000"/>
                            </a:srgbClr>
                          </a:solidFill>
                          <a:latin typeface="Times New Roman"/>
                          <a:ea typeface="Times New Roman"/>
                          <a:cs typeface="Times New Roman"/>
                        </a:rPr>
                        <a:t>(</a:t>
                      </a:r>
                      <a:r>
                        <a:rPr sz="1200" kern="0" spc="0" dirty="0">
                          <a:solidFill>
                            <a:srgbClr val="000000">
                              <a:alpha val="100000"/>
                            </a:srgbClr>
                          </a:solidFill>
                          <a:latin typeface="KaiTi"/>
                          <a:ea typeface="KaiTi"/>
                          <a:cs typeface="KaiTi"/>
                        </a:rPr>
                        <a:t>石灰石</a:t>
                      </a:r>
                      <a:r>
                        <a:rPr sz="1200" kern="0" spc="0" dirty="0">
                          <a:solidFill>
                            <a:srgbClr val="000000">
                              <a:alpha val="100000"/>
                            </a:srgbClr>
                          </a:solidFill>
                          <a:latin typeface="Times New Roman"/>
                          <a:ea typeface="Times New Roman"/>
                          <a:cs typeface="Times New Roman"/>
                        </a:rPr>
                        <a:t>/</a:t>
                      </a:r>
                      <a:r>
                        <a:rPr sz="1200" kern="0" spc="0" dirty="0">
                          <a:solidFill>
                            <a:srgbClr val="000000">
                              <a:alpha val="100000"/>
                            </a:srgbClr>
                          </a:solidFill>
                          <a:latin typeface="KaiTi"/>
                          <a:ea typeface="KaiTi"/>
                          <a:cs typeface="KaiTi"/>
                        </a:rPr>
                        <a:t>大理石</a:t>
                      </a:r>
                      <a:r>
                        <a:rPr sz="1200" kern="0" spc="-10" dirty="0">
                          <a:solidFill>
                            <a:srgbClr val="000000">
                              <a:alpha val="100000"/>
                            </a:srgbClr>
                          </a:solidFill>
                          <a:latin typeface="Times New Roman"/>
                          <a:ea typeface="Times New Roman"/>
                          <a:cs typeface="Times New Roman"/>
                        </a:rPr>
                        <a:t>)</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1000"/>
                        </a:lnSpc>
                        <a:tabLst/>
                      </a:pPr>
                      <a:endParaRPr sz="800" dirty="0">
                        <a:latin typeface="Arial"/>
                        <a:ea typeface="Arial"/>
                        <a:cs typeface="Arial"/>
                      </a:endParaRPr>
                    </a:p>
                    <a:p>
                      <a:pPr marL="431800" algn="l" rtl="0" eaLnBrk="0">
                        <a:lnSpc>
                          <a:spcPct val="75000"/>
                        </a:lnSpc>
                        <a:spcBef>
                          <a:spcPts val="3"/>
                        </a:spcBef>
                        <a:tabLst/>
                      </a:pPr>
                      <a:r>
                        <a:rPr sz="1200" kern="0" spc="-10" dirty="0">
                          <a:solidFill>
                            <a:srgbClr val="000000">
                              <a:alpha val="100000"/>
                            </a:srgbClr>
                          </a:solidFill>
                          <a:latin typeface="Times New Roman"/>
                          <a:ea typeface="Times New Roman"/>
                          <a:cs typeface="Times New Roman"/>
                        </a:rPr>
                        <a:t>CaCO</a:t>
                      </a:r>
                      <a:r>
                        <a:rPr sz="1200" kern="0" spc="-10" baseline="-4340" dirty="0">
                          <a:solidFill>
                            <a:srgbClr val="000000">
                              <a:alpha val="100000"/>
                            </a:srgbClr>
                          </a:solidFill>
                          <a:latin typeface="Times New Roman"/>
                          <a:ea typeface="Times New Roman"/>
                          <a:cs typeface="Times New Roman"/>
                        </a:rPr>
                        <a:t>3</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1000"/>
                        </a:lnSpc>
                        <a:tabLst/>
                      </a:pPr>
                      <a:endParaRPr sz="700" dirty="0">
                        <a:latin typeface="Arial"/>
                        <a:ea typeface="Arial"/>
                        <a:cs typeface="Arial"/>
                      </a:endParaRPr>
                    </a:p>
                    <a:p>
                      <a:pPr marL="580390" algn="l" rtl="0" eaLnBrk="0">
                        <a:lnSpc>
                          <a:spcPct val="84000"/>
                        </a:lnSpc>
                        <a:spcBef>
                          <a:spcPts val="4"/>
                        </a:spcBef>
                        <a:tabLst/>
                      </a:pPr>
                      <a:r>
                        <a:rPr sz="1200" kern="0" spc="-30" dirty="0">
                          <a:solidFill>
                            <a:srgbClr val="000000">
                              <a:alpha val="100000"/>
                            </a:srgbClr>
                          </a:solidFill>
                          <a:latin typeface="KaiTi"/>
                          <a:ea typeface="KaiTi"/>
                          <a:cs typeface="KaiTi"/>
                        </a:rPr>
                        <a:t>氯化钠</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800" dirty="0">
                        <a:latin typeface="Arial"/>
                        <a:ea typeface="Arial"/>
                        <a:cs typeface="Arial"/>
                      </a:endParaRPr>
                    </a:p>
                    <a:p>
                      <a:pPr marL="537845" algn="l" rtl="0" eaLnBrk="0">
                        <a:lnSpc>
                          <a:spcPct val="71000"/>
                        </a:lnSpc>
                        <a:spcBef>
                          <a:spcPts val="2"/>
                        </a:spcBef>
                        <a:tabLst/>
                      </a:pPr>
                      <a:r>
                        <a:rPr sz="1200" kern="0" spc="-10" dirty="0">
                          <a:solidFill>
                            <a:srgbClr val="000000">
                              <a:alpha val="100000"/>
                            </a:srgbClr>
                          </a:solidFill>
                          <a:latin typeface="Times New Roman"/>
                          <a:ea typeface="Times New Roman"/>
                          <a:cs typeface="Times New Roman"/>
                        </a:rPr>
                        <a:t>NaCl</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bl>
          </a:graphicData>
        </a:graphic>
      </p:graphicFrame>
      <p:sp>
        <p:nvSpPr>
          <p:cNvPr id="1448" name="rect 1448"/>
          <p:cNvSpPr/>
          <p:nvPr/>
        </p:nvSpPr>
        <p:spPr>
          <a:xfrm>
            <a:off x="4079621" y="989025"/>
            <a:ext cx="2534666" cy="247192"/>
          </a:xfrm>
          <a:prstGeom prst="rect">
            <a:avLst/>
          </a:prstGeom>
          <a:solidFill>
            <a:srgbClr val="D9D9D9">
              <a:alpha val="100000"/>
            </a:srgbClr>
          </a:solidFill>
          <a:ln w="0" cap="flat">
            <a:noFill/>
            <a:prstDash val="solid"/>
            <a:miter lim="0"/>
          </a:ln>
        </p:spPr>
        <p:txBody>
          <a:bodyPr rtlCol="0"/>
          <a:lstStyle/>
          <a:p>
            <a:pPr algn="ctr"/>
            <a:endParaRPr lang="zh-CN" altLang="en-US"/>
          </a:p>
        </p:txBody>
      </p:sp>
      <p:sp>
        <p:nvSpPr>
          <p:cNvPr id="1450" name="textbox 1450"/>
          <p:cNvSpPr/>
          <p:nvPr/>
        </p:nvSpPr>
        <p:spPr>
          <a:xfrm>
            <a:off x="4082542" y="1005014"/>
            <a:ext cx="2543175" cy="230505"/>
          </a:xfrm>
          <a:prstGeom prst="rect">
            <a:avLst/>
          </a:prstGeom>
          <a:noFill/>
          <a:ln w="0" cap="flat">
            <a:noFill/>
            <a:prstDash val="solid"/>
            <a:miter lim="0"/>
          </a:ln>
        </p:spPr>
        <p:txBody>
          <a:bodyPr vert="horz" wrap="square" lIns="0" tIns="0" rIns="0" bIns="0"/>
          <a:lstStyle/>
          <a:p>
            <a:pPr algn="l" rtl="0" eaLnBrk="0">
              <a:lnSpc>
                <a:spcPct val="77219"/>
              </a:lnSpc>
              <a:tabLst/>
            </a:pPr>
            <a:endParaRPr sz="100" dirty="0">
              <a:latin typeface="Arial"/>
              <a:ea typeface="Arial"/>
              <a:cs typeface="Arial"/>
            </a:endParaRPr>
          </a:p>
          <a:p>
            <a:pPr marL="12700" algn="l" rtl="0" eaLnBrk="0">
              <a:lnSpc>
                <a:spcPct val="90000"/>
              </a:lnSpc>
              <a:tabLst/>
            </a:pPr>
            <a:r>
              <a:rPr sz="1500" b="1" kern="0" spc="-40" dirty="0">
                <a:solidFill>
                  <a:srgbClr val="EE0000">
                    <a:alpha val="100000"/>
                  </a:srgbClr>
                </a:solidFill>
                <a:latin typeface="KaiTi"/>
                <a:ea typeface="KaiTi"/>
                <a:cs typeface="KaiTi"/>
              </a:rPr>
              <a:t>专题</a:t>
            </a:r>
            <a:r>
              <a:rPr sz="1500" kern="0" spc="-250" dirty="0">
                <a:solidFill>
                  <a:srgbClr val="EE0000">
                    <a:alpha val="100000"/>
                  </a:srgbClr>
                </a:solidFill>
                <a:latin typeface="KaiTi"/>
                <a:ea typeface="KaiTi"/>
                <a:cs typeface="KaiTi"/>
              </a:rPr>
              <a:t> </a:t>
            </a:r>
            <a:r>
              <a:rPr sz="1500" b="1" kern="0" spc="-40" dirty="0">
                <a:solidFill>
                  <a:srgbClr val="EE0000">
                    <a:alpha val="100000"/>
                  </a:srgbClr>
                </a:solidFill>
                <a:latin typeface="Times New Roman"/>
                <a:ea typeface="Times New Roman"/>
                <a:cs typeface="Times New Roman"/>
              </a:rPr>
              <a:t>6</a:t>
            </a:r>
            <a:r>
              <a:rPr sz="1500" b="1" kern="0" spc="20" dirty="0">
                <a:solidFill>
                  <a:srgbClr val="EE0000">
                    <a:alpha val="100000"/>
                  </a:srgbClr>
                </a:solidFill>
                <a:latin typeface="Times New Roman"/>
                <a:ea typeface="Times New Roman"/>
                <a:cs typeface="Times New Roman"/>
              </a:rPr>
              <a:t>      </a:t>
            </a:r>
            <a:r>
              <a:rPr sz="1500" b="1" kern="0" spc="-40" dirty="0">
                <a:solidFill>
                  <a:srgbClr val="EE0000">
                    <a:alpha val="100000"/>
                  </a:srgbClr>
                </a:solidFill>
                <a:latin typeface="KaiTi"/>
                <a:ea typeface="KaiTi"/>
                <a:cs typeface="KaiTi"/>
              </a:rPr>
              <a:t>常见化合物汉语命名</a:t>
            </a:r>
            <a:endParaRPr sz="1500" dirty="0">
              <a:latin typeface="KaiTi"/>
              <a:ea typeface="KaiTi"/>
              <a:cs typeface="KaiTi"/>
            </a:endParaRPr>
          </a:p>
        </p:txBody>
      </p:sp>
      <p:sp>
        <p:nvSpPr>
          <p:cNvPr id="1452" name="textbox 1452"/>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1454" name="path 1454"/>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1456" name="textbox 1456"/>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30" dirty="0">
                <a:solidFill>
                  <a:srgbClr val="000000">
                    <a:alpha val="100000"/>
                  </a:srgbClr>
                </a:solidFill>
                <a:latin typeface="Times New Roman"/>
                <a:ea typeface="Times New Roman"/>
                <a:cs typeface="Times New Roman"/>
              </a:rPr>
              <a:t>-</a:t>
            </a:r>
            <a:r>
              <a:rPr sz="900" kern="0" spc="70" dirty="0">
                <a:solidFill>
                  <a:srgbClr val="000000">
                    <a:alpha val="100000"/>
                  </a:srgbClr>
                </a:solidFill>
                <a:latin typeface="Times New Roman"/>
                <a:ea typeface="Times New Roman"/>
                <a:cs typeface="Times New Roman"/>
              </a:rPr>
              <a:t> </a:t>
            </a:r>
            <a:r>
              <a:rPr sz="900" kern="0" spc="-30" dirty="0">
                <a:solidFill>
                  <a:srgbClr val="000000">
                    <a:alpha val="100000"/>
                  </a:srgbClr>
                </a:solidFill>
                <a:latin typeface="Times New Roman"/>
                <a:ea typeface="Times New Roman"/>
                <a:cs typeface="Times New Roman"/>
              </a:rPr>
              <a:t>51</a:t>
            </a:r>
            <a:r>
              <a:rPr sz="900" kern="0" spc="40" dirty="0">
                <a:solidFill>
                  <a:srgbClr val="000000">
                    <a:alpha val="100000"/>
                  </a:srgbClr>
                </a:solidFill>
                <a:latin typeface="Times New Roman"/>
                <a:ea typeface="Times New Roman"/>
                <a:cs typeface="Times New Roman"/>
              </a:rPr>
              <a:t> </a:t>
            </a:r>
            <a:r>
              <a:rPr sz="900" kern="0" spc="-3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58" name="table 1458"/>
          <p:cNvGraphicFramePr>
            <a:graphicFrameLocks noGrp="1"/>
          </p:cNvGraphicFramePr>
          <p:nvPr/>
        </p:nvGraphicFramePr>
        <p:xfrm>
          <a:off x="2348027" y="914400"/>
          <a:ext cx="5999479" cy="6602729"/>
        </p:xfrm>
        <a:graphic>
          <a:graphicData uri="http://schemas.openxmlformats.org/drawingml/2006/table">
            <a:tbl>
              <a:tblPr/>
              <a:tblGrid>
                <a:gridCol w="1501140"/>
                <a:gridCol w="210184"/>
                <a:gridCol w="1287780"/>
                <a:gridCol w="1498600"/>
                <a:gridCol w="94615"/>
                <a:gridCol w="1407160"/>
              </a:tblGrid>
              <a:tr h="368935">
                <a:tc gridSpan="2">
                  <a:txBody>
                    <a:bodyPr/>
                    <a:lstStyle/>
                    <a:p>
                      <a:pPr algn="l" rtl="0" eaLnBrk="0">
                        <a:lnSpc>
                          <a:spcPct val="102000"/>
                        </a:lnSpc>
                        <a:tabLst/>
                      </a:pPr>
                      <a:endParaRPr sz="700" dirty="0">
                        <a:latin typeface="Arial"/>
                        <a:ea typeface="Arial"/>
                        <a:cs typeface="Arial"/>
                      </a:endParaRPr>
                    </a:p>
                    <a:p>
                      <a:pPr marL="384810" algn="l" rtl="0" eaLnBrk="0">
                        <a:lnSpc>
                          <a:spcPct val="90000"/>
                        </a:lnSpc>
                        <a:spcBef>
                          <a:spcPts val="5"/>
                        </a:spcBef>
                        <a:tabLst/>
                      </a:pPr>
                      <a:r>
                        <a:rPr sz="1200" kern="0" spc="-10" dirty="0">
                          <a:solidFill>
                            <a:srgbClr val="000000">
                              <a:alpha val="100000"/>
                            </a:srgbClr>
                          </a:solidFill>
                          <a:latin typeface="KaiTi"/>
                          <a:ea typeface="KaiTi"/>
                          <a:cs typeface="KaiTi"/>
                        </a:rPr>
                        <a:t>碳酸钠</a:t>
                      </a:r>
                      <a:r>
                        <a:rPr sz="1200" kern="0" spc="-1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KaiTi"/>
                          <a:ea typeface="KaiTi"/>
                          <a:cs typeface="KaiTi"/>
                        </a:rPr>
                        <a:t>苏打</a:t>
                      </a:r>
                      <a:r>
                        <a:rPr sz="1200" kern="0" spc="-10" dirty="0">
                          <a:solidFill>
                            <a:srgbClr val="000000">
                              <a:alpha val="100000"/>
                            </a:srgbClr>
                          </a:solidFill>
                          <a:latin typeface="Times New Roman"/>
                          <a:ea typeface="Times New Roman"/>
                          <a:cs typeface="Times New Roman"/>
                        </a:rPr>
                        <a:t>)</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900" dirty="0">
                        <a:latin typeface="Arial"/>
                        <a:ea typeface="Arial"/>
                        <a:cs typeface="Arial"/>
                      </a:endParaRPr>
                    </a:p>
                    <a:p>
                      <a:pPr algn="l" rtl="0" eaLnBrk="0">
                        <a:lnSpc>
                          <a:spcPct val="6553"/>
                        </a:lnSpc>
                        <a:tabLst/>
                      </a:pPr>
                      <a:endParaRPr sz="100" dirty="0">
                        <a:latin typeface="Arial"/>
                        <a:ea typeface="Arial"/>
                        <a:cs typeface="Arial"/>
                      </a:endParaRPr>
                    </a:p>
                    <a:p>
                      <a:pPr marL="394335" algn="l" rtl="0" eaLnBrk="0">
                        <a:lnSpc>
                          <a:spcPct val="75000"/>
                        </a:lnSpc>
                        <a:tabLst/>
                      </a:pPr>
                      <a:r>
                        <a:rPr sz="1200" kern="0" spc="0" dirty="0">
                          <a:solidFill>
                            <a:srgbClr val="000000">
                              <a:alpha val="100000"/>
                            </a:srgbClr>
                          </a:solidFill>
                          <a:latin typeface="Times New Roman"/>
                          <a:ea typeface="Times New Roman"/>
                          <a:cs typeface="Times New Roman"/>
                        </a:rPr>
                        <a:t>Na</a:t>
                      </a:r>
                      <a:r>
                        <a:rPr sz="1200" kern="0" spc="10" baseline="-4340" dirty="0">
                          <a:solidFill>
                            <a:srgbClr val="000000">
                              <a:alpha val="100000"/>
                            </a:srgbClr>
                          </a:solidFill>
                          <a:latin typeface="Times New Roman"/>
                          <a:ea typeface="Times New Roman"/>
                          <a:cs typeface="Times New Roman"/>
                        </a:rPr>
                        <a:t>2</a:t>
                      </a:r>
                      <a:r>
                        <a:rPr sz="1200" kern="0" spc="0" dirty="0">
                          <a:solidFill>
                            <a:srgbClr val="000000">
                              <a:alpha val="100000"/>
                            </a:srgbClr>
                          </a:solidFill>
                          <a:latin typeface="Times New Roman"/>
                          <a:ea typeface="Times New Roman"/>
                          <a:cs typeface="Times New Roman"/>
                        </a:rPr>
                        <a:t>CO</a:t>
                      </a:r>
                      <a:r>
                        <a:rPr sz="1200" kern="0" spc="10" baseline="-4340" dirty="0">
                          <a:solidFill>
                            <a:srgbClr val="000000">
                              <a:alpha val="100000"/>
                            </a:srgbClr>
                          </a:solidFill>
                          <a:latin typeface="Times New Roman"/>
                          <a:ea typeface="Times New Roman"/>
                          <a:cs typeface="Times New Roman"/>
                        </a:rPr>
                        <a:t>3</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2">
                  <a:txBody>
                    <a:bodyPr/>
                    <a:lstStyle/>
                    <a:p>
                      <a:pPr algn="l" rtl="0" eaLnBrk="0">
                        <a:lnSpc>
                          <a:spcPct val="103000"/>
                        </a:lnSpc>
                        <a:tabLst/>
                      </a:pPr>
                      <a:endParaRPr sz="700" dirty="0">
                        <a:latin typeface="Arial"/>
                        <a:ea typeface="Arial"/>
                        <a:cs typeface="Arial"/>
                      </a:endParaRPr>
                    </a:p>
                    <a:p>
                      <a:pPr marL="581025" algn="l" rtl="0" eaLnBrk="0">
                        <a:lnSpc>
                          <a:spcPct val="84000"/>
                        </a:lnSpc>
                        <a:spcBef>
                          <a:spcPts val="6"/>
                        </a:spcBef>
                        <a:tabLst/>
                      </a:pPr>
                      <a:r>
                        <a:rPr sz="1200" kern="0" spc="-30" dirty="0">
                          <a:solidFill>
                            <a:srgbClr val="000000">
                              <a:alpha val="100000"/>
                            </a:srgbClr>
                          </a:solidFill>
                          <a:latin typeface="KaiTi"/>
                          <a:ea typeface="KaiTi"/>
                          <a:cs typeface="KaiTi"/>
                        </a:rPr>
                        <a:t>氯化铵</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tabLst/>
                      </a:pPr>
                      <a:endParaRPr sz="800" dirty="0">
                        <a:latin typeface="Arial"/>
                        <a:ea typeface="Arial"/>
                        <a:cs typeface="Arial"/>
                      </a:endParaRPr>
                    </a:p>
                    <a:p>
                      <a:pPr marL="490855" algn="l" rtl="0" eaLnBrk="0">
                        <a:lnSpc>
                          <a:spcPct val="77000"/>
                        </a:lnSpc>
                        <a:spcBef>
                          <a:spcPts val="3"/>
                        </a:spcBef>
                        <a:tabLst/>
                      </a:pPr>
                      <a:r>
                        <a:rPr sz="1200" kern="0" spc="0" dirty="0">
                          <a:solidFill>
                            <a:srgbClr val="000000">
                              <a:alpha val="100000"/>
                            </a:srgbClr>
                          </a:solidFill>
                          <a:latin typeface="Times New Roman"/>
                          <a:ea typeface="Times New Roman"/>
                          <a:cs typeface="Times New Roman"/>
                        </a:rPr>
                        <a:t>NH</a:t>
                      </a:r>
                      <a:r>
                        <a:rPr sz="1200" kern="0" spc="20" baseline="-4340" dirty="0">
                          <a:solidFill>
                            <a:srgbClr val="000000">
                              <a:alpha val="100000"/>
                            </a:srgbClr>
                          </a:solidFill>
                          <a:latin typeface="Times New Roman"/>
                          <a:ea typeface="Times New Roman"/>
                          <a:cs typeface="Times New Roman"/>
                        </a:rPr>
                        <a:t>4</a:t>
                      </a:r>
                      <a:r>
                        <a:rPr sz="1200" kern="0" spc="0" dirty="0">
                          <a:solidFill>
                            <a:srgbClr val="000000">
                              <a:alpha val="100000"/>
                            </a:srgbClr>
                          </a:solidFill>
                          <a:latin typeface="Times New Roman"/>
                          <a:ea typeface="Times New Roman"/>
                          <a:cs typeface="Times New Roman"/>
                        </a:rPr>
                        <a:t>Cl</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67030">
                <a:tc gridSpan="2">
                  <a:txBody>
                    <a:bodyPr/>
                    <a:lstStyle/>
                    <a:p>
                      <a:pPr algn="l" rtl="0" eaLnBrk="0">
                        <a:lnSpc>
                          <a:spcPct val="100000"/>
                        </a:lnSpc>
                        <a:tabLst/>
                      </a:pPr>
                      <a:endParaRPr sz="700" dirty="0">
                        <a:latin typeface="Arial"/>
                        <a:ea typeface="Arial"/>
                        <a:cs typeface="Arial"/>
                      </a:endParaRPr>
                    </a:p>
                    <a:p>
                      <a:pPr algn="l" rtl="0" eaLnBrk="0">
                        <a:lnSpc>
                          <a:spcPct val="6999"/>
                        </a:lnSpc>
                        <a:tabLst/>
                      </a:pPr>
                      <a:endParaRPr sz="100" dirty="0">
                        <a:latin typeface="Arial"/>
                        <a:ea typeface="Arial"/>
                        <a:cs typeface="Arial"/>
                      </a:endParaRPr>
                    </a:p>
                    <a:p>
                      <a:pPr marL="232409" algn="l" rtl="0" eaLnBrk="0">
                        <a:lnSpc>
                          <a:spcPct val="90000"/>
                        </a:lnSpc>
                        <a:tabLst/>
                      </a:pPr>
                      <a:r>
                        <a:rPr sz="1200" kern="0" spc="-10" dirty="0">
                          <a:solidFill>
                            <a:srgbClr val="000000">
                              <a:alpha val="100000"/>
                            </a:srgbClr>
                          </a:solidFill>
                          <a:latin typeface="KaiTi"/>
                          <a:ea typeface="KaiTi"/>
                          <a:cs typeface="KaiTi"/>
                        </a:rPr>
                        <a:t>碳酸氢钠</a:t>
                      </a:r>
                      <a:r>
                        <a:rPr sz="1200" kern="0" spc="-1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KaiTi"/>
                          <a:ea typeface="KaiTi"/>
                          <a:cs typeface="KaiTi"/>
                        </a:rPr>
                        <a:t>小苏打</a:t>
                      </a:r>
                      <a:r>
                        <a:rPr sz="1200" kern="0" spc="-10" dirty="0">
                          <a:solidFill>
                            <a:srgbClr val="000000">
                              <a:alpha val="100000"/>
                            </a:srgbClr>
                          </a:solidFill>
                          <a:latin typeface="Times New Roman"/>
                          <a:ea typeface="Times New Roman"/>
                          <a:cs typeface="Times New Roman"/>
                        </a:rPr>
                        <a:t>)</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tabLst/>
                      </a:pPr>
                      <a:endParaRPr sz="800" dirty="0">
                        <a:latin typeface="Arial"/>
                        <a:ea typeface="Arial"/>
                        <a:cs typeface="Arial"/>
                      </a:endParaRPr>
                    </a:p>
                    <a:p>
                      <a:pPr marL="365760" algn="l" rtl="0" eaLnBrk="0">
                        <a:lnSpc>
                          <a:spcPct val="75000"/>
                        </a:lnSpc>
                        <a:spcBef>
                          <a:spcPts val="7"/>
                        </a:spcBef>
                        <a:tabLst/>
                      </a:pPr>
                      <a:r>
                        <a:rPr sz="1200" kern="0" spc="0" dirty="0">
                          <a:solidFill>
                            <a:srgbClr val="000000">
                              <a:alpha val="100000"/>
                            </a:srgbClr>
                          </a:solidFill>
                          <a:latin typeface="Times New Roman"/>
                          <a:ea typeface="Times New Roman"/>
                          <a:cs typeface="Times New Roman"/>
                        </a:rPr>
                        <a:t>NaHCO</a:t>
                      </a:r>
                      <a:r>
                        <a:rPr sz="1200" kern="0" spc="0" baseline="-4340" dirty="0">
                          <a:solidFill>
                            <a:srgbClr val="000000">
                              <a:alpha val="100000"/>
                            </a:srgbClr>
                          </a:solidFill>
                          <a:latin typeface="Times New Roman"/>
                          <a:ea typeface="Times New Roman"/>
                          <a:cs typeface="Times New Roman"/>
                        </a:rPr>
                        <a:t>3</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2">
                  <a:txBody>
                    <a:bodyPr/>
                    <a:lstStyle/>
                    <a:p>
                      <a:pPr algn="l" rtl="0" eaLnBrk="0">
                        <a:lnSpc>
                          <a:spcPct val="102000"/>
                        </a:lnSpc>
                        <a:tabLst/>
                      </a:pPr>
                      <a:endParaRPr sz="700" dirty="0">
                        <a:latin typeface="Arial"/>
                        <a:ea typeface="Arial"/>
                        <a:cs typeface="Arial"/>
                      </a:endParaRPr>
                    </a:p>
                    <a:p>
                      <a:pPr marL="581025" algn="l" rtl="0" eaLnBrk="0">
                        <a:lnSpc>
                          <a:spcPct val="84000"/>
                        </a:lnSpc>
                        <a:spcBef>
                          <a:spcPts val="2"/>
                        </a:spcBef>
                        <a:tabLst/>
                      </a:pPr>
                      <a:r>
                        <a:rPr sz="1200" kern="0" spc="-30" dirty="0">
                          <a:solidFill>
                            <a:srgbClr val="000000">
                              <a:alpha val="100000"/>
                            </a:srgbClr>
                          </a:solidFill>
                          <a:latin typeface="KaiTi"/>
                          <a:ea typeface="KaiTi"/>
                          <a:cs typeface="KaiTi"/>
                        </a:rPr>
                        <a:t>氯化锌</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7000"/>
                        </a:lnSpc>
                        <a:tabLst/>
                      </a:pPr>
                      <a:endParaRPr sz="800" dirty="0">
                        <a:latin typeface="Arial"/>
                        <a:ea typeface="Arial"/>
                        <a:cs typeface="Arial"/>
                      </a:endParaRPr>
                    </a:p>
                    <a:p>
                      <a:pPr marL="520065" algn="l" rtl="0" eaLnBrk="0">
                        <a:lnSpc>
                          <a:spcPct val="77000"/>
                        </a:lnSpc>
                        <a:spcBef>
                          <a:spcPts val="7"/>
                        </a:spcBef>
                        <a:tabLst/>
                      </a:pPr>
                      <a:r>
                        <a:rPr sz="1200" kern="0" spc="-10" dirty="0">
                          <a:solidFill>
                            <a:srgbClr val="000000">
                              <a:alpha val="100000"/>
                            </a:srgbClr>
                          </a:solidFill>
                          <a:latin typeface="Times New Roman"/>
                          <a:ea typeface="Times New Roman"/>
                          <a:cs typeface="Times New Roman"/>
                        </a:rPr>
                        <a:t>ZnCl</a:t>
                      </a:r>
                      <a:r>
                        <a:rPr sz="1200" kern="0" spc="-10" baseline="-4340" dirty="0">
                          <a:solidFill>
                            <a:srgbClr val="000000">
                              <a:alpha val="100000"/>
                            </a:srgbClr>
                          </a:solidFill>
                          <a:latin typeface="Times New Roman"/>
                          <a:ea typeface="Times New Roman"/>
                          <a:cs typeface="Times New Roman"/>
                        </a:rPr>
                        <a:t>2</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65760">
                <a:tc gridSpan="2">
                  <a:txBody>
                    <a:bodyPr/>
                    <a:lstStyle/>
                    <a:p>
                      <a:pPr algn="l" rtl="0" eaLnBrk="0">
                        <a:lnSpc>
                          <a:spcPct val="116000"/>
                        </a:lnSpc>
                        <a:tabLst/>
                      </a:pPr>
                      <a:endParaRPr sz="600" dirty="0">
                        <a:latin typeface="Arial"/>
                        <a:ea typeface="Arial"/>
                        <a:cs typeface="Arial"/>
                      </a:endParaRPr>
                    </a:p>
                    <a:p>
                      <a:pPr marL="631825" algn="l" rtl="0" eaLnBrk="0">
                        <a:lnSpc>
                          <a:spcPct val="84000"/>
                        </a:lnSpc>
                        <a:spcBef>
                          <a:spcPts val="4"/>
                        </a:spcBef>
                        <a:tabLst/>
                      </a:pPr>
                      <a:r>
                        <a:rPr sz="1200" kern="0" spc="-10" dirty="0">
                          <a:solidFill>
                            <a:srgbClr val="000000">
                              <a:alpha val="100000"/>
                            </a:srgbClr>
                          </a:solidFill>
                          <a:latin typeface="KaiTi"/>
                          <a:ea typeface="KaiTi"/>
                          <a:cs typeface="KaiTi"/>
                        </a:rPr>
                        <a:t>硝酸银</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800" dirty="0">
                        <a:latin typeface="Arial"/>
                        <a:ea typeface="Arial"/>
                        <a:cs typeface="Arial"/>
                      </a:endParaRPr>
                    </a:p>
                    <a:p>
                      <a:pPr marL="414655" algn="l" rtl="0" eaLnBrk="0">
                        <a:lnSpc>
                          <a:spcPct val="78000"/>
                        </a:lnSpc>
                        <a:spcBef>
                          <a:spcPts val="3"/>
                        </a:spcBef>
                        <a:tabLst/>
                      </a:pPr>
                      <a:r>
                        <a:rPr sz="1200" kern="0" spc="-10" dirty="0">
                          <a:solidFill>
                            <a:srgbClr val="000000">
                              <a:alpha val="100000"/>
                            </a:srgbClr>
                          </a:solidFill>
                          <a:latin typeface="Times New Roman"/>
                          <a:ea typeface="Times New Roman"/>
                          <a:cs typeface="Times New Roman"/>
                        </a:rPr>
                        <a:t>AgNO</a:t>
                      </a:r>
                      <a:r>
                        <a:rPr sz="1200" kern="0" spc="-10" baseline="-4340" dirty="0">
                          <a:solidFill>
                            <a:srgbClr val="000000">
                              <a:alpha val="100000"/>
                            </a:srgbClr>
                          </a:solidFill>
                          <a:latin typeface="Times New Roman"/>
                          <a:ea typeface="Times New Roman"/>
                          <a:cs typeface="Times New Roman"/>
                        </a:rPr>
                        <a:t>3</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2">
                  <a:txBody>
                    <a:bodyPr/>
                    <a:lstStyle/>
                    <a:p>
                      <a:pPr algn="l" rtl="0" eaLnBrk="0">
                        <a:lnSpc>
                          <a:spcPct val="100000"/>
                        </a:lnSpc>
                        <a:tabLst/>
                      </a:pPr>
                      <a:endParaRPr sz="700" dirty="0">
                        <a:latin typeface="Arial"/>
                        <a:ea typeface="Arial"/>
                        <a:cs typeface="Arial"/>
                      </a:endParaRPr>
                    </a:p>
                    <a:p>
                      <a:pPr algn="l" rtl="0" eaLnBrk="0">
                        <a:lnSpc>
                          <a:spcPct val="6931"/>
                        </a:lnSpc>
                        <a:tabLst/>
                      </a:pPr>
                      <a:endParaRPr sz="100" dirty="0">
                        <a:latin typeface="Arial"/>
                        <a:ea typeface="Arial"/>
                        <a:cs typeface="Arial"/>
                      </a:endParaRPr>
                    </a:p>
                    <a:p>
                      <a:pPr marL="581025" algn="l" rtl="0" eaLnBrk="0">
                        <a:lnSpc>
                          <a:spcPct val="84000"/>
                        </a:lnSpc>
                        <a:tabLst/>
                      </a:pPr>
                      <a:r>
                        <a:rPr sz="1200" kern="0" spc="-30" dirty="0">
                          <a:solidFill>
                            <a:srgbClr val="000000">
                              <a:alpha val="100000"/>
                            </a:srgbClr>
                          </a:solidFill>
                          <a:latin typeface="KaiTi"/>
                          <a:ea typeface="KaiTi"/>
                          <a:cs typeface="KaiTi"/>
                        </a:rPr>
                        <a:t>氯化铁</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800" dirty="0">
                        <a:latin typeface="Arial"/>
                        <a:ea typeface="Arial"/>
                        <a:cs typeface="Arial"/>
                      </a:endParaRPr>
                    </a:p>
                    <a:p>
                      <a:pPr marL="528320" algn="l" rtl="0" eaLnBrk="0">
                        <a:lnSpc>
                          <a:spcPct val="76000"/>
                        </a:lnSpc>
                        <a:spcBef>
                          <a:spcPts val="4"/>
                        </a:spcBef>
                        <a:tabLst/>
                      </a:pPr>
                      <a:r>
                        <a:rPr sz="1200" kern="0" spc="-10" dirty="0">
                          <a:solidFill>
                            <a:srgbClr val="000000">
                              <a:alpha val="100000"/>
                            </a:srgbClr>
                          </a:solidFill>
                          <a:latin typeface="Times New Roman"/>
                          <a:ea typeface="Times New Roman"/>
                          <a:cs typeface="Times New Roman"/>
                        </a:rPr>
                        <a:t>FeCl</a:t>
                      </a:r>
                      <a:r>
                        <a:rPr sz="1200" kern="0" spc="-10" baseline="-4340" dirty="0">
                          <a:solidFill>
                            <a:srgbClr val="000000">
                              <a:alpha val="100000"/>
                            </a:srgbClr>
                          </a:solidFill>
                          <a:latin typeface="Times New Roman"/>
                          <a:ea typeface="Times New Roman"/>
                          <a:cs typeface="Times New Roman"/>
                        </a:rPr>
                        <a:t>3</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67030">
                <a:tc gridSpan="2">
                  <a:txBody>
                    <a:bodyPr/>
                    <a:lstStyle/>
                    <a:p>
                      <a:pPr algn="l" rtl="0" eaLnBrk="0">
                        <a:lnSpc>
                          <a:spcPct val="116000"/>
                        </a:lnSpc>
                        <a:tabLst/>
                      </a:pPr>
                      <a:endParaRPr sz="600" dirty="0">
                        <a:latin typeface="Arial"/>
                        <a:ea typeface="Arial"/>
                        <a:cs typeface="Arial"/>
                      </a:endParaRPr>
                    </a:p>
                    <a:p>
                      <a:pPr marL="631825" algn="l" rtl="0" eaLnBrk="0">
                        <a:lnSpc>
                          <a:spcPct val="84000"/>
                        </a:lnSpc>
                        <a:spcBef>
                          <a:spcPts val="4"/>
                        </a:spcBef>
                        <a:tabLst/>
                      </a:pPr>
                      <a:r>
                        <a:rPr sz="1200" kern="0" spc="-20" dirty="0">
                          <a:solidFill>
                            <a:srgbClr val="000000">
                              <a:alpha val="100000"/>
                            </a:srgbClr>
                          </a:solidFill>
                          <a:latin typeface="KaiTi"/>
                          <a:ea typeface="KaiTi"/>
                          <a:cs typeface="KaiTi"/>
                        </a:rPr>
                        <a:t>硝酸钠</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tabLst/>
                      </a:pPr>
                      <a:endParaRPr sz="800" dirty="0">
                        <a:latin typeface="Arial"/>
                        <a:ea typeface="Arial"/>
                        <a:cs typeface="Arial"/>
                      </a:endParaRPr>
                    </a:p>
                    <a:p>
                      <a:pPr algn="l" rtl="0" eaLnBrk="0">
                        <a:lnSpc>
                          <a:spcPct val="7386"/>
                        </a:lnSpc>
                        <a:tabLst/>
                      </a:pPr>
                      <a:endParaRPr sz="100" dirty="0">
                        <a:latin typeface="Arial"/>
                        <a:ea typeface="Arial"/>
                        <a:cs typeface="Arial"/>
                      </a:endParaRPr>
                    </a:p>
                    <a:p>
                      <a:pPr marL="415925" algn="l" rtl="0" eaLnBrk="0">
                        <a:lnSpc>
                          <a:spcPct val="75000"/>
                        </a:lnSpc>
                        <a:tabLst/>
                      </a:pPr>
                      <a:r>
                        <a:rPr sz="1200" kern="0" spc="0" dirty="0">
                          <a:solidFill>
                            <a:srgbClr val="000000">
                              <a:alpha val="100000"/>
                            </a:srgbClr>
                          </a:solidFill>
                          <a:latin typeface="Times New Roman"/>
                          <a:ea typeface="Times New Roman"/>
                          <a:cs typeface="Times New Roman"/>
                        </a:rPr>
                        <a:t>NaNO</a:t>
                      </a:r>
                      <a:r>
                        <a:rPr sz="1200" kern="0" spc="0" baseline="-4340" dirty="0">
                          <a:solidFill>
                            <a:srgbClr val="000000">
                              <a:alpha val="100000"/>
                            </a:srgbClr>
                          </a:solidFill>
                          <a:latin typeface="Times New Roman"/>
                          <a:ea typeface="Times New Roman"/>
                          <a:cs typeface="Times New Roman"/>
                        </a:rPr>
                        <a:t>3</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2">
                  <a:txBody>
                    <a:bodyPr/>
                    <a:lstStyle/>
                    <a:p>
                      <a:pPr algn="l" rtl="0" eaLnBrk="0">
                        <a:lnSpc>
                          <a:spcPct val="100000"/>
                        </a:lnSpc>
                        <a:tabLst/>
                      </a:pPr>
                      <a:endParaRPr sz="700" dirty="0">
                        <a:latin typeface="Arial"/>
                        <a:ea typeface="Arial"/>
                        <a:cs typeface="Arial"/>
                      </a:endParaRPr>
                    </a:p>
                    <a:p>
                      <a:pPr algn="l" rtl="0" eaLnBrk="0">
                        <a:lnSpc>
                          <a:spcPct val="6931"/>
                        </a:lnSpc>
                        <a:tabLst/>
                      </a:pPr>
                      <a:endParaRPr sz="100" dirty="0">
                        <a:latin typeface="Arial"/>
                        <a:ea typeface="Arial"/>
                        <a:cs typeface="Arial"/>
                      </a:endParaRPr>
                    </a:p>
                    <a:p>
                      <a:pPr marL="504825" algn="l" rtl="0" eaLnBrk="0">
                        <a:lnSpc>
                          <a:spcPct val="84000"/>
                        </a:lnSpc>
                        <a:tabLst/>
                      </a:pPr>
                      <a:r>
                        <a:rPr sz="1200" kern="0" spc="-30" dirty="0">
                          <a:solidFill>
                            <a:srgbClr val="000000">
                              <a:alpha val="100000"/>
                            </a:srgbClr>
                          </a:solidFill>
                          <a:latin typeface="KaiTi"/>
                          <a:ea typeface="KaiTi"/>
                          <a:cs typeface="KaiTi"/>
                        </a:rPr>
                        <a:t>氯化亚铁</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800" dirty="0">
                        <a:latin typeface="Arial"/>
                        <a:ea typeface="Arial"/>
                        <a:cs typeface="Arial"/>
                      </a:endParaRPr>
                    </a:p>
                    <a:p>
                      <a:pPr marL="528320" algn="l" rtl="0" eaLnBrk="0">
                        <a:lnSpc>
                          <a:spcPct val="76000"/>
                        </a:lnSpc>
                        <a:spcBef>
                          <a:spcPts val="4"/>
                        </a:spcBef>
                        <a:tabLst/>
                      </a:pPr>
                      <a:r>
                        <a:rPr sz="1200" kern="0" spc="-10" dirty="0">
                          <a:solidFill>
                            <a:srgbClr val="000000">
                              <a:alpha val="100000"/>
                            </a:srgbClr>
                          </a:solidFill>
                          <a:latin typeface="Times New Roman"/>
                          <a:ea typeface="Times New Roman"/>
                          <a:cs typeface="Times New Roman"/>
                        </a:rPr>
                        <a:t>FeCl</a:t>
                      </a:r>
                      <a:r>
                        <a:rPr sz="1200" kern="0" spc="-10" baseline="-4340" dirty="0">
                          <a:solidFill>
                            <a:srgbClr val="000000">
                              <a:alpha val="100000"/>
                            </a:srgbClr>
                          </a:solidFill>
                          <a:latin typeface="Times New Roman"/>
                          <a:ea typeface="Times New Roman"/>
                          <a:cs typeface="Times New Roman"/>
                        </a:rPr>
                        <a:t>2</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65760">
                <a:tc gridSpan="2">
                  <a:txBody>
                    <a:bodyPr/>
                    <a:lstStyle/>
                    <a:p>
                      <a:pPr algn="l" rtl="0" eaLnBrk="0">
                        <a:lnSpc>
                          <a:spcPct val="100000"/>
                        </a:lnSpc>
                        <a:tabLst/>
                      </a:pPr>
                      <a:endParaRPr sz="700" dirty="0">
                        <a:latin typeface="Arial"/>
                        <a:ea typeface="Arial"/>
                        <a:cs typeface="Arial"/>
                      </a:endParaRPr>
                    </a:p>
                    <a:p>
                      <a:pPr marL="631825" algn="l" rtl="0" eaLnBrk="0">
                        <a:lnSpc>
                          <a:spcPct val="84000"/>
                        </a:lnSpc>
                        <a:spcBef>
                          <a:spcPts val="1"/>
                        </a:spcBef>
                        <a:tabLst/>
                      </a:pPr>
                      <a:r>
                        <a:rPr sz="1200" kern="0" spc="-20" dirty="0">
                          <a:solidFill>
                            <a:srgbClr val="000000">
                              <a:alpha val="100000"/>
                            </a:srgbClr>
                          </a:solidFill>
                          <a:latin typeface="KaiTi"/>
                          <a:ea typeface="KaiTi"/>
                          <a:cs typeface="KaiTi"/>
                        </a:rPr>
                        <a:t>硝酸铜</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8000"/>
                        </a:lnSpc>
                        <a:tabLst/>
                      </a:pPr>
                      <a:endParaRPr sz="800" dirty="0">
                        <a:latin typeface="Arial"/>
                        <a:ea typeface="Arial"/>
                        <a:cs typeface="Arial"/>
                      </a:endParaRPr>
                    </a:p>
                    <a:p>
                      <a:pPr marL="346710" algn="l" rtl="0" eaLnBrk="0">
                        <a:lnSpc>
                          <a:spcPct val="78000"/>
                        </a:lnSpc>
                        <a:tabLst/>
                      </a:pPr>
                      <a:r>
                        <a:rPr sz="1200" kern="0" spc="-10" dirty="0">
                          <a:solidFill>
                            <a:srgbClr val="000000">
                              <a:alpha val="100000"/>
                            </a:srgbClr>
                          </a:solidFill>
                          <a:latin typeface="Times New Roman"/>
                          <a:ea typeface="Times New Roman"/>
                          <a:cs typeface="Times New Roman"/>
                        </a:rPr>
                        <a:t>Cu(NO</a:t>
                      </a:r>
                      <a:r>
                        <a:rPr sz="1200" kern="0" spc="-10" baseline="-4340" dirty="0">
                          <a:solidFill>
                            <a:srgbClr val="000000">
                              <a:alpha val="100000"/>
                            </a:srgbClr>
                          </a:solidFill>
                          <a:latin typeface="Times New Roman"/>
                          <a:ea typeface="Times New Roman"/>
                          <a:cs typeface="Times New Roman"/>
                        </a:rPr>
                        <a:t>3</a:t>
                      </a:r>
                      <a:r>
                        <a:rPr sz="1200" kern="0" spc="-10" dirty="0">
                          <a:solidFill>
                            <a:srgbClr val="000000">
                              <a:alpha val="100000"/>
                            </a:srgbClr>
                          </a:solidFill>
                          <a:latin typeface="Times New Roman"/>
                          <a:ea typeface="Times New Roman"/>
                          <a:cs typeface="Times New Roman"/>
                        </a:rPr>
                        <a:t>)</a:t>
                      </a:r>
                      <a:r>
                        <a:rPr sz="1200" kern="0" spc="-10" baseline="-4340" dirty="0">
                          <a:solidFill>
                            <a:srgbClr val="000000">
                              <a:alpha val="100000"/>
                            </a:srgbClr>
                          </a:solidFill>
                          <a:latin typeface="Times New Roman"/>
                          <a:ea typeface="Times New Roman"/>
                          <a:cs typeface="Times New Roman"/>
                        </a:rPr>
                        <a:t>2</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2">
                  <a:txBody>
                    <a:bodyPr/>
                    <a:lstStyle/>
                    <a:p>
                      <a:pPr algn="l" rtl="0" eaLnBrk="0">
                        <a:lnSpc>
                          <a:spcPct val="101000"/>
                        </a:lnSpc>
                        <a:tabLst/>
                      </a:pPr>
                      <a:endParaRPr sz="700" dirty="0">
                        <a:latin typeface="Arial"/>
                        <a:ea typeface="Arial"/>
                        <a:cs typeface="Arial"/>
                      </a:endParaRPr>
                    </a:p>
                    <a:p>
                      <a:pPr marL="581025" algn="l" rtl="0" eaLnBrk="0">
                        <a:lnSpc>
                          <a:spcPct val="84000"/>
                        </a:lnSpc>
                        <a:spcBef>
                          <a:spcPts val="2"/>
                        </a:spcBef>
                        <a:tabLst/>
                      </a:pPr>
                      <a:r>
                        <a:rPr sz="1200" kern="0" spc="-30" dirty="0">
                          <a:solidFill>
                            <a:srgbClr val="000000">
                              <a:alpha val="100000"/>
                            </a:srgbClr>
                          </a:solidFill>
                          <a:latin typeface="KaiTi"/>
                          <a:ea typeface="KaiTi"/>
                          <a:cs typeface="KaiTi"/>
                        </a:rPr>
                        <a:t>氯化铜</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8000"/>
                        </a:lnSpc>
                        <a:tabLst/>
                      </a:pPr>
                      <a:endParaRPr sz="800" dirty="0">
                        <a:latin typeface="Arial"/>
                        <a:ea typeface="Arial"/>
                        <a:cs typeface="Arial"/>
                      </a:endParaRPr>
                    </a:p>
                    <a:p>
                      <a:pPr marL="519430" algn="l" rtl="0" eaLnBrk="0">
                        <a:lnSpc>
                          <a:spcPct val="76000"/>
                        </a:lnSpc>
                        <a:spcBef>
                          <a:spcPts val="4"/>
                        </a:spcBef>
                        <a:tabLst/>
                      </a:pPr>
                      <a:r>
                        <a:rPr sz="1200" kern="0" spc="-10" dirty="0">
                          <a:solidFill>
                            <a:srgbClr val="000000">
                              <a:alpha val="100000"/>
                            </a:srgbClr>
                          </a:solidFill>
                          <a:latin typeface="Times New Roman"/>
                          <a:ea typeface="Times New Roman"/>
                          <a:cs typeface="Times New Roman"/>
                        </a:rPr>
                        <a:t>CuCl</a:t>
                      </a:r>
                      <a:r>
                        <a:rPr sz="1200" kern="0" spc="-10" baseline="-4340" dirty="0">
                          <a:solidFill>
                            <a:srgbClr val="000000">
                              <a:alpha val="100000"/>
                            </a:srgbClr>
                          </a:solidFill>
                          <a:latin typeface="Times New Roman"/>
                          <a:ea typeface="Times New Roman"/>
                          <a:cs typeface="Times New Roman"/>
                        </a:rPr>
                        <a:t>2</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67030">
                <a:tc gridSpan="2">
                  <a:txBody>
                    <a:bodyPr/>
                    <a:lstStyle/>
                    <a:p>
                      <a:pPr algn="l" rtl="0" eaLnBrk="0">
                        <a:lnSpc>
                          <a:spcPct val="100000"/>
                        </a:lnSpc>
                        <a:tabLst/>
                      </a:pPr>
                      <a:endParaRPr sz="700" dirty="0">
                        <a:latin typeface="Arial"/>
                        <a:ea typeface="Arial"/>
                        <a:cs typeface="Arial"/>
                      </a:endParaRPr>
                    </a:p>
                    <a:p>
                      <a:pPr marL="628015" algn="l" rtl="0" eaLnBrk="0">
                        <a:lnSpc>
                          <a:spcPct val="84000"/>
                        </a:lnSpc>
                        <a:spcBef>
                          <a:spcPts val="6"/>
                        </a:spcBef>
                        <a:tabLst/>
                      </a:pPr>
                      <a:r>
                        <a:rPr sz="1200" kern="0" spc="-10" dirty="0">
                          <a:solidFill>
                            <a:srgbClr val="000000">
                              <a:alpha val="100000"/>
                            </a:srgbClr>
                          </a:solidFill>
                          <a:latin typeface="KaiTi"/>
                          <a:ea typeface="KaiTi"/>
                          <a:cs typeface="KaiTi"/>
                        </a:rPr>
                        <a:t>硫酸锌</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1000"/>
                        </a:lnSpc>
                        <a:tabLst/>
                      </a:pPr>
                      <a:endParaRPr sz="800" dirty="0">
                        <a:latin typeface="Arial"/>
                        <a:ea typeface="Arial"/>
                        <a:cs typeface="Arial"/>
                      </a:endParaRPr>
                    </a:p>
                    <a:p>
                      <a:pPr marL="436244" algn="l" rtl="0" eaLnBrk="0">
                        <a:lnSpc>
                          <a:spcPct val="75000"/>
                        </a:lnSpc>
                        <a:spcBef>
                          <a:spcPts val="1"/>
                        </a:spcBef>
                        <a:tabLst/>
                      </a:pPr>
                      <a:r>
                        <a:rPr sz="1200" kern="0" spc="-10" dirty="0">
                          <a:solidFill>
                            <a:srgbClr val="000000">
                              <a:alpha val="100000"/>
                            </a:srgbClr>
                          </a:solidFill>
                          <a:latin typeface="Times New Roman"/>
                          <a:ea typeface="Times New Roman"/>
                          <a:cs typeface="Times New Roman"/>
                        </a:rPr>
                        <a:t>ZnSO</a:t>
                      </a:r>
                      <a:r>
                        <a:rPr sz="1200" kern="0" spc="-10" baseline="-4340" dirty="0">
                          <a:solidFill>
                            <a:srgbClr val="000000">
                              <a:alpha val="100000"/>
                            </a:srgbClr>
                          </a:solidFill>
                          <a:latin typeface="Times New Roman"/>
                          <a:ea typeface="Times New Roman"/>
                          <a:cs typeface="Times New Roman"/>
                        </a:rPr>
                        <a:t>4</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2">
                  <a:txBody>
                    <a:bodyPr/>
                    <a:lstStyle/>
                    <a:p>
                      <a:pPr algn="l" rtl="0" eaLnBrk="0">
                        <a:lnSpc>
                          <a:spcPct val="101000"/>
                        </a:lnSpc>
                        <a:tabLst/>
                      </a:pPr>
                      <a:endParaRPr sz="700" dirty="0">
                        <a:latin typeface="Arial"/>
                        <a:ea typeface="Arial"/>
                        <a:cs typeface="Arial"/>
                      </a:endParaRPr>
                    </a:p>
                    <a:p>
                      <a:pPr marL="581025" algn="l" rtl="0" eaLnBrk="0">
                        <a:lnSpc>
                          <a:spcPct val="84000"/>
                        </a:lnSpc>
                        <a:spcBef>
                          <a:spcPts val="2"/>
                        </a:spcBef>
                        <a:tabLst/>
                      </a:pPr>
                      <a:r>
                        <a:rPr sz="1200" kern="0" spc="-30" dirty="0">
                          <a:solidFill>
                            <a:srgbClr val="000000">
                              <a:alpha val="100000"/>
                            </a:srgbClr>
                          </a:solidFill>
                          <a:latin typeface="KaiTi"/>
                          <a:ea typeface="KaiTi"/>
                          <a:cs typeface="KaiTi"/>
                        </a:rPr>
                        <a:t>氯化锰</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800" dirty="0">
                        <a:latin typeface="Arial"/>
                        <a:ea typeface="Arial"/>
                        <a:cs typeface="Arial"/>
                      </a:endParaRPr>
                    </a:p>
                    <a:p>
                      <a:pPr marL="499744" algn="l" rtl="0" eaLnBrk="0">
                        <a:lnSpc>
                          <a:spcPct val="76000"/>
                        </a:lnSpc>
                        <a:spcBef>
                          <a:spcPts val="6"/>
                        </a:spcBef>
                        <a:tabLst/>
                      </a:pPr>
                      <a:r>
                        <a:rPr sz="1200" kern="0" spc="-10" dirty="0">
                          <a:solidFill>
                            <a:srgbClr val="000000">
                              <a:alpha val="100000"/>
                            </a:srgbClr>
                          </a:solidFill>
                          <a:latin typeface="Times New Roman"/>
                          <a:ea typeface="Times New Roman"/>
                          <a:cs typeface="Times New Roman"/>
                        </a:rPr>
                        <a:t>MnCl</a:t>
                      </a:r>
                      <a:r>
                        <a:rPr sz="1200" kern="0" spc="-10" baseline="-4340" dirty="0">
                          <a:solidFill>
                            <a:srgbClr val="000000">
                              <a:alpha val="100000"/>
                            </a:srgbClr>
                          </a:solidFill>
                          <a:latin typeface="Times New Roman"/>
                          <a:ea typeface="Times New Roman"/>
                          <a:cs typeface="Times New Roman"/>
                        </a:rPr>
                        <a:t>2</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66394">
                <a:tc gridSpan="2">
                  <a:txBody>
                    <a:bodyPr/>
                    <a:lstStyle/>
                    <a:p>
                      <a:pPr algn="l" rtl="0" eaLnBrk="0">
                        <a:lnSpc>
                          <a:spcPct val="100000"/>
                        </a:lnSpc>
                        <a:tabLst/>
                      </a:pPr>
                      <a:endParaRPr sz="700" dirty="0">
                        <a:latin typeface="Arial"/>
                        <a:ea typeface="Arial"/>
                        <a:cs typeface="Arial"/>
                      </a:endParaRPr>
                    </a:p>
                    <a:p>
                      <a:pPr marL="628015" algn="l" rtl="0" eaLnBrk="0">
                        <a:lnSpc>
                          <a:spcPct val="84000"/>
                        </a:lnSpc>
                        <a:spcBef>
                          <a:spcPts val="6"/>
                        </a:spcBef>
                        <a:tabLst/>
                      </a:pPr>
                      <a:r>
                        <a:rPr sz="1200" kern="0" spc="-10" dirty="0">
                          <a:solidFill>
                            <a:srgbClr val="000000">
                              <a:alpha val="100000"/>
                            </a:srgbClr>
                          </a:solidFill>
                          <a:latin typeface="KaiTi"/>
                          <a:ea typeface="KaiTi"/>
                          <a:cs typeface="KaiTi"/>
                        </a:rPr>
                        <a:t>硫酸钡</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tabLst/>
                      </a:pPr>
                      <a:endParaRPr sz="800" dirty="0">
                        <a:latin typeface="Arial"/>
                        <a:ea typeface="Arial"/>
                        <a:cs typeface="Arial"/>
                      </a:endParaRPr>
                    </a:p>
                    <a:p>
                      <a:pPr marL="436880" algn="l" rtl="0" eaLnBrk="0">
                        <a:lnSpc>
                          <a:spcPct val="75000"/>
                        </a:lnSpc>
                        <a:spcBef>
                          <a:spcPts val="4"/>
                        </a:spcBef>
                        <a:tabLst/>
                      </a:pPr>
                      <a:r>
                        <a:rPr sz="1200" kern="0" spc="-10" dirty="0">
                          <a:solidFill>
                            <a:srgbClr val="000000">
                              <a:alpha val="100000"/>
                            </a:srgbClr>
                          </a:solidFill>
                          <a:latin typeface="Times New Roman"/>
                          <a:ea typeface="Times New Roman"/>
                          <a:cs typeface="Times New Roman"/>
                        </a:rPr>
                        <a:t>BaSO</a:t>
                      </a:r>
                      <a:r>
                        <a:rPr sz="1200" kern="0" spc="-10" baseline="-4340" dirty="0">
                          <a:solidFill>
                            <a:srgbClr val="000000">
                              <a:alpha val="100000"/>
                            </a:srgbClr>
                          </a:solidFill>
                          <a:latin typeface="Times New Roman"/>
                          <a:ea typeface="Times New Roman"/>
                          <a:cs typeface="Times New Roman"/>
                        </a:rPr>
                        <a:t>4</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2">
                  <a:txBody>
                    <a:bodyPr/>
                    <a:lstStyle/>
                    <a:p>
                      <a:pPr algn="l" rtl="0" eaLnBrk="0">
                        <a:lnSpc>
                          <a:spcPct val="101000"/>
                        </a:lnSpc>
                        <a:tabLst/>
                      </a:pPr>
                      <a:endParaRPr sz="700" dirty="0">
                        <a:latin typeface="Arial"/>
                        <a:ea typeface="Arial"/>
                        <a:cs typeface="Arial"/>
                      </a:endParaRPr>
                    </a:p>
                    <a:p>
                      <a:pPr marL="581025" algn="l" rtl="0" eaLnBrk="0">
                        <a:lnSpc>
                          <a:spcPct val="84000"/>
                        </a:lnSpc>
                        <a:spcBef>
                          <a:spcPts val="7"/>
                        </a:spcBef>
                        <a:tabLst/>
                      </a:pPr>
                      <a:r>
                        <a:rPr sz="1200" kern="0" spc="-30" dirty="0">
                          <a:solidFill>
                            <a:srgbClr val="000000">
                              <a:alpha val="100000"/>
                            </a:srgbClr>
                          </a:solidFill>
                          <a:latin typeface="KaiTi"/>
                          <a:ea typeface="KaiTi"/>
                          <a:cs typeface="KaiTi"/>
                        </a:rPr>
                        <a:t>氯化钡</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8000"/>
                        </a:lnSpc>
                        <a:tabLst/>
                      </a:pPr>
                      <a:endParaRPr sz="800" dirty="0">
                        <a:latin typeface="Arial"/>
                        <a:ea typeface="Arial"/>
                        <a:cs typeface="Arial"/>
                      </a:endParaRPr>
                    </a:p>
                    <a:p>
                      <a:pPr algn="l" rtl="0" eaLnBrk="0">
                        <a:lnSpc>
                          <a:spcPct val="7215"/>
                        </a:lnSpc>
                        <a:tabLst/>
                      </a:pPr>
                      <a:endParaRPr sz="100" dirty="0">
                        <a:latin typeface="Arial"/>
                        <a:ea typeface="Arial"/>
                        <a:cs typeface="Arial"/>
                      </a:endParaRPr>
                    </a:p>
                    <a:p>
                      <a:pPr marL="520700" algn="l" rtl="0" eaLnBrk="0">
                        <a:lnSpc>
                          <a:spcPct val="76000"/>
                        </a:lnSpc>
                        <a:tabLst/>
                      </a:pPr>
                      <a:r>
                        <a:rPr sz="1200" kern="0" spc="-10" dirty="0">
                          <a:solidFill>
                            <a:srgbClr val="000000">
                              <a:alpha val="100000"/>
                            </a:srgbClr>
                          </a:solidFill>
                          <a:latin typeface="Times New Roman"/>
                          <a:ea typeface="Times New Roman"/>
                          <a:cs typeface="Times New Roman"/>
                        </a:rPr>
                        <a:t>BaCl</a:t>
                      </a:r>
                      <a:r>
                        <a:rPr sz="1200" kern="0" spc="-10" baseline="-4340" dirty="0">
                          <a:solidFill>
                            <a:srgbClr val="000000">
                              <a:alpha val="100000"/>
                            </a:srgbClr>
                          </a:solidFill>
                          <a:latin typeface="Times New Roman"/>
                          <a:ea typeface="Times New Roman"/>
                          <a:cs typeface="Times New Roman"/>
                        </a:rPr>
                        <a:t>2</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65760">
                <a:tc gridSpan="2">
                  <a:txBody>
                    <a:bodyPr/>
                    <a:lstStyle/>
                    <a:p>
                      <a:pPr algn="l" rtl="0" eaLnBrk="0">
                        <a:lnSpc>
                          <a:spcPct val="101000"/>
                        </a:lnSpc>
                        <a:tabLst/>
                      </a:pPr>
                      <a:endParaRPr sz="700" dirty="0">
                        <a:latin typeface="Arial"/>
                        <a:ea typeface="Arial"/>
                        <a:cs typeface="Arial"/>
                      </a:endParaRPr>
                    </a:p>
                    <a:p>
                      <a:pPr marL="628015" algn="l" rtl="0" eaLnBrk="0">
                        <a:lnSpc>
                          <a:spcPct val="84000"/>
                        </a:lnSpc>
                        <a:spcBef>
                          <a:spcPts val="2"/>
                        </a:spcBef>
                        <a:tabLst/>
                      </a:pPr>
                      <a:r>
                        <a:rPr sz="1200" kern="0" spc="-10" dirty="0">
                          <a:solidFill>
                            <a:srgbClr val="000000">
                              <a:alpha val="100000"/>
                            </a:srgbClr>
                          </a:solidFill>
                          <a:latin typeface="KaiTi"/>
                          <a:ea typeface="KaiTi"/>
                          <a:cs typeface="KaiTi"/>
                        </a:rPr>
                        <a:t>硫酸镁</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800" dirty="0">
                        <a:latin typeface="Arial"/>
                        <a:ea typeface="Arial"/>
                        <a:cs typeface="Arial"/>
                      </a:endParaRPr>
                    </a:p>
                    <a:p>
                      <a:pPr marL="415925" algn="l" rtl="0" eaLnBrk="0">
                        <a:lnSpc>
                          <a:spcPct val="78000"/>
                        </a:lnSpc>
                        <a:spcBef>
                          <a:spcPts val="5"/>
                        </a:spcBef>
                        <a:tabLst/>
                      </a:pPr>
                      <a:r>
                        <a:rPr sz="1200" kern="0" spc="0" dirty="0">
                          <a:solidFill>
                            <a:srgbClr val="000000">
                              <a:alpha val="100000"/>
                            </a:srgbClr>
                          </a:solidFill>
                          <a:latin typeface="Times New Roman"/>
                          <a:ea typeface="Times New Roman"/>
                          <a:cs typeface="Times New Roman"/>
                        </a:rPr>
                        <a:t>MgSO</a:t>
                      </a:r>
                      <a:r>
                        <a:rPr sz="1200" kern="0" spc="-10" baseline="-4340" dirty="0">
                          <a:solidFill>
                            <a:srgbClr val="000000">
                              <a:alpha val="100000"/>
                            </a:srgbClr>
                          </a:solidFill>
                          <a:latin typeface="Times New Roman"/>
                          <a:ea typeface="Times New Roman"/>
                          <a:cs typeface="Times New Roman"/>
                        </a:rPr>
                        <a:t>4</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2">
                  <a:txBody>
                    <a:bodyPr/>
                    <a:lstStyle/>
                    <a:p>
                      <a:pPr algn="l" rtl="0" eaLnBrk="0">
                        <a:lnSpc>
                          <a:spcPct val="101000"/>
                        </a:lnSpc>
                        <a:tabLst/>
                      </a:pPr>
                      <a:endParaRPr sz="700" dirty="0">
                        <a:latin typeface="Arial"/>
                        <a:ea typeface="Arial"/>
                        <a:cs typeface="Arial"/>
                      </a:endParaRPr>
                    </a:p>
                    <a:p>
                      <a:pPr marL="581025" algn="l" rtl="0" eaLnBrk="0">
                        <a:lnSpc>
                          <a:spcPct val="84000"/>
                        </a:lnSpc>
                        <a:spcBef>
                          <a:spcPts val="2"/>
                        </a:spcBef>
                        <a:tabLst/>
                      </a:pPr>
                      <a:r>
                        <a:rPr sz="1200" kern="0" spc="-30" dirty="0">
                          <a:solidFill>
                            <a:srgbClr val="000000">
                              <a:alpha val="100000"/>
                            </a:srgbClr>
                          </a:solidFill>
                          <a:latin typeface="KaiTi"/>
                          <a:ea typeface="KaiTi"/>
                          <a:cs typeface="KaiTi"/>
                        </a:rPr>
                        <a:t>氯化银</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8000"/>
                        </a:lnSpc>
                        <a:tabLst/>
                      </a:pPr>
                      <a:endParaRPr sz="800" dirty="0">
                        <a:latin typeface="Arial"/>
                        <a:ea typeface="Arial"/>
                        <a:cs typeface="Arial"/>
                      </a:endParaRPr>
                    </a:p>
                    <a:p>
                      <a:pPr marL="536575" algn="l" rtl="0" eaLnBrk="0">
                        <a:lnSpc>
                          <a:spcPct val="78000"/>
                        </a:lnSpc>
                        <a:spcBef>
                          <a:spcPts val="4"/>
                        </a:spcBef>
                        <a:tabLst/>
                      </a:pPr>
                      <a:r>
                        <a:rPr sz="1200" kern="0" spc="-10" dirty="0">
                          <a:solidFill>
                            <a:srgbClr val="000000">
                              <a:alpha val="100000"/>
                            </a:srgbClr>
                          </a:solidFill>
                          <a:latin typeface="Times New Roman"/>
                          <a:ea typeface="Times New Roman"/>
                          <a:cs typeface="Times New Roman"/>
                        </a:rPr>
                        <a:t>AgCl</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67030">
                <a:tc gridSpan="2">
                  <a:txBody>
                    <a:bodyPr/>
                    <a:lstStyle/>
                    <a:p>
                      <a:pPr algn="l" rtl="0" eaLnBrk="0">
                        <a:lnSpc>
                          <a:spcPct val="100000"/>
                        </a:lnSpc>
                        <a:tabLst/>
                      </a:pPr>
                      <a:endParaRPr sz="700" dirty="0">
                        <a:latin typeface="Arial"/>
                        <a:ea typeface="Arial"/>
                        <a:cs typeface="Arial"/>
                      </a:endParaRPr>
                    </a:p>
                    <a:p>
                      <a:pPr marL="628015" algn="l" rtl="0" eaLnBrk="0">
                        <a:lnSpc>
                          <a:spcPct val="84000"/>
                        </a:lnSpc>
                        <a:spcBef>
                          <a:spcPts val="1"/>
                        </a:spcBef>
                        <a:tabLst/>
                      </a:pPr>
                      <a:r>
                        <a:rPr sz="1200" kern="0" spc="-10" dirty="0">
                          <a:solidFill>
                            <a:srgbClr val="000000">
                              <a:alpha val="100000"/>
                            </a:srgbClr>
                          </a:solidFill>
                          <a:latin typeface="KaiTi"/>
                          <a:ea typeface="KaiTi"/>
                          <a:cs typeface="KaiTi"/>
                        </a:rPr>
                        <a:t>硫酸钠</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1000"/>
                        </a:lnSpc>
                        <a:tabLst/>
                      </a:pPr>
                      <a:endParaRPr sz="800" dirty="0">
                        <a:latin typeface="Arial"/>
                        <a:ea typeface="Arial"/>
                        <a:cs typeface="Arial"/>
                      </a:endParaRPr>
                    </a:p>
                    <a:p>
                      <a:pPr marL="403860" algn="l" rtl="0" eaLnBrk="0">
                        <a:lnSpc>
                          <a:spcPct val="75000"/>
                        </a:lnSpc>
                        <a:spcBef>
                          <a:spcPts val="1"/>
                        </a:spcBef>
                        <a:tabLst/>
                      </a:pPr>
                      <a:r>
                        <a:rPr sz="1200" kern="0" spc="-10" dirty="0">
                          <a:solidFill>
                            <a:srgbClr val="000000">
                              <a:alpha val="100000"/>
                            </a:srgbClr>
                          </a:solidFill>
                          <a:latin typeface="Times New Roman"/>
                          <a:ea typeface="Times New Roman"/>
                          <a:cs typeface="Times New Roman"/>
                        </a:rPr>
                        <a:t>Na</a:t>
                      </a:r>
                      <a:r>
                        <a:rPr sz="1200" kern="0" spc="-10" baseline="-4340" dirty="0">
                          <a:solidFill>
                            <a:srgbClr val="000000">
                              <a:alpha val="100000"/>
                            </a:srgbClr>
                          </a:solidFill>
                          <a:latin typeface="Times New Roman"/>
                          <a:ea typeface="Times New Roman"/>
                          <a:cs typeface="Times New Roman"/>
                        </a:rPr>
                        <a:t>2</a:t>
                      </a:r>
                      <a:r>
                        <a:rPr sz="700" kern="0" spc="-10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Times New Roman"/>
                          <a:ea typeface="Times New Roman"/>
                          <a:cs typeface="Times New Roman"/>
                        </a:rPr>
                        <a:t>SO</a:t>
                      </a:r>
                      <a:r>
                        <a:rPr sz="1200" kern="0" spc="-10" baseline="-4340" dirty="0">
                          <a:solidFill>
                            <a:srgbClr val="000000">
                              <a:alpha val="100000"/>
                            </a:srgbClr>
                          </a:solidFill>
                          <a:latin typeface="Times New Roman"/>
                          <a:ea typeface="Times New Roman"/>
                          <a:cs typeface="Times New Roman"/>
                        </a:rPr>
                        <a:t>4</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2">
                  <a:txBody>
                    <a:bodyPr/>
                    <a:lstStyle/>
                    <a:p>
                      <a:pPr algn="l" rtl="0" eaLnBrk="0">
                        <a:lnSpc>
                          <a:spcPct val="101000"/>
                        </a:lnSpc>
                        <a:tabLst/>
                      </a:pPr>
                      <a:endParaRPr sz="700" dirty="0">
                        <a:latin typeface="Arial"/>
                        <a:ea typeface="Arial"/>
                        <a:cs typeface="Arial"/>
                      </a:endParaRPr>
                    </a:p>
                    <a:p>
                      <a:pPr marL="582930" algn="l" rtl="0" eaLnBrk="0">
                        <a:lnSpc>
                          <a:spcPct val="85000"/>
                        </a:lnSpc>
                        <a:spcBef>
                          <a:spcPts val="2"/>
                        </a:spcBef>
                        <a:tabLst/>
                      </a:pPr>
                      <a:r>
                        <a:rPr sz="1200" kern="0" spc="-40" dirty="0">
                          <a:solidFill>
                            <a:srgbClr val="000000">
                              <a:alpha val="100000"/>
                            </a:srgbClr>
                          </a:solidFill>
                          <a:latin typeface="KaiTi"/>
                          <a:ea typeface="KaiTi"/>
                          <a:cs typeface="KaiTi"/>
                        </a:rPr>
                        <a:t>溴化钠</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900" dirty="0">
                        <a:latin typeface="Arial"/>
                        <a:ea typeface="Arial"/>
                        <a:cs typeface="Arial"/>
                      </a:endParaRPr>
                    </a:p>
                    <a:p>
                      <a:pPr marL="533400" algn="l" rtl="0" eaLnBrk="0">
                        <a:lnSpc>
                          <a:spcPct val="68000"/>
                        </a:lnSpc>
                        <a:spcBef>
                          <a:spcPts val="2"/>
                        </a:spcBef>
                        <a:tabLst/>
                      </a:pPr>
                      <a:r>
                        <a:rPr sz="1200" kern="0" spc="0" dirty="0">
                          <a:solidFill>
                            <a:srgbClr val="000000">
                              <a:alpha val="100000"/>
                            </a:srgbClr>
                          </a:solidFill>
                          <a:latin typeface="Times New Roman"/>
                          <a:ea typeface="Times New Roman"/>
                          <a:cs typeface="Times New Roman"/>
                        </a:rPr>
                        <a:t>NaBr</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65760">
                <a:tc gridSpan="2">
                  <a:txBody>
                    <a:bodyPr/>
                    <a:lstStyle/>
                    <a:p>
                      <a:pPr algn="l" rtl="0" eaLnBrk="0">
                        <a:lnSpc>
                          <a:spcPct val="100000"/>
                        </a:lnSpc>
                        <a:tabLst/>
                      </a:pPr>
                      <a:endParaRPr sz="700" dirty="0">
                        <a:latin typeface="Arial"/>
                        <a:ea typeface="Arial"/>
                        <a:cs typeface="Arial"/>
                      </a:endParaRPr>
                    </a:p>
                    <a:p>
                      <a:pPr marL="240030" algn="l" rtl="0" eaLnBrk="0">
                        <a:lnSpc>
                          <a:spcPct val="90000"/>
                        </a:lnSpc>
                        <a:spcBef>
                          <a:spcPts val="2"/>
                        </a:spcBef>
                        <a:tabLst/>
                      </a:pPr>
                      <a:r>
                        <a:rPr sz="1200" kern="0" spc="-10" dirty="0">
                          <a:solidFill>
                            <a:srgbClr val="000000">
                              <a:alpha val="100000"/>
                            </a:srgbClr>
                          </a:solidFill>
                          <a:latin typeface="KaiTi"/>
                          <a:ea typeface="KaiTi"/>
                          <a:cs typeface="KaiTi"/>
                        </a:rPr>
                        <a:t>无水硫酸铜</a:t>
                      </a:r>
                      <a:r>
                        <a:rPr sz="1200" kern="0" spc="-1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KaiTi"/>
                          <a:ea typeface="KaiTi"/>
                          <a:cs typeface="KaiTi"/>
                        </a:rPr>
                        <a:t>胆矾</a:t>
                      </a:r>
                      <a:r>
                        <a:rPr sz="1200" kern="0" spc="-10" dirty="0">
                          <a:solidFill>
                            <a:srgbClr val="000000">
                              <a:alpha val="100000"/>
                            </a:srgbClr>
                          </a:solidFill>
                          <a:latin typeface="Times New Roman"/>
                          <a:ea typeface="Times New Roman"/>
                          <a:cs typeface="Times New Roman"/>
                        </a:rPr>
                        <a:t>)</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1000"/>
                        </a:lnSpc>
                        <a:tabLst/>
                      </a:pPr>
                      <a:endParaRPr sz="800" dirty="0">
                        <a:latin typeface="Arial"/>
                        <a:ea typeface="Arial"/>
                        <a:cs typeface="Arial"/>
                      </a:endParaRPr>
                    </a:p>
                    <a:p>
                      <a:pPr marL="237490" algn="l" rtl="0" eaLnBrk="0">
                        <a:lnSpc>
                          <a:spcPct val="75000"/>
                        </a:lnSpc>
                        <a:spcBef>
                          <a:spcPts val="3"/>
                        </a:spcBef>
                        <a:tabLst/>
                      </a:pPr>
                      <a:r>
                        <a:rPr sz="1200" kern="0" spc="-10" dirty="0">
                          <a:solidFill>
                            <a:srgbClr val="000000">
                              <a:alpha val="100000"/>
                            </a:srgbClr>
                          </a:solidFill>
                          <a:latin typeface="Times New Roman"/>
                          <a:ea typeface="Times New Roman"/>
                          <a:cs typeface="Times New Roman"/>
                        </a:rPr>
                        <a:t>CuSO</a:t>
                      </a:r>
                      <a:r>
                        <a:rPr sz="1200" kern="0" spc="-10" baseline="-4340" dirty="0">
                          <a:solidFill>
                            <a:srgbClr val="000000">
                              <a:alpha val="100000"/>
                            </a:srgbClr>
                          </a:solidFill>
                          <a:latin typeface="Times New Roman"/>
                          <a:ea typeface="Times New Roman"/>
                          <a:cs typeface="Times New Roman"/>
                        </a:rPr>
                        <a:t>4</a:t>
                      </a:r>
                      <a:r>
                        <a:rPr sz="1200" kern="0" spc="-10" dirty="0">
                          <a:solidFill>
                            <a:srgbClr val="000000">
                              <a:alpha val="100000"/>
                            </a:srgbClr>
                          </a:solidFill>
                          <a:latin typeface="Times New Roman"/>
                          <a:ea typeface="Times New Roman"/>
                          <a:cs typeface="Times New Roman"/>
                        </a:rPr>
                        <a:t>·5H</a:t>
                      </a:r>
                      <a:r>
                        <a:rPr sz="1200" kern="0" spc="-10" baseline="-4340"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Times New Roman"/>
                          <a:ea typeface="Times New Roman"/>
                          <a:cs typeface="Times New Roman"/>
                        </a:rPr>
                        <a:t>O</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2">
                  <a:txBody>
                    <a:bodyPr/>
                    <a:lstStyle/>
                    <a:p>
                      <a:pPr algn="l" rtl="0" eaLnBrk="0">
                        <a:lnSpc>
                          <a:spcPct val="101000"/>
                        </a:lnSpc>
                        <a:tabLst/>
                      </a:pPr>
                      <a:endParaRPr sz="700" dirty="0">
                        <a:latin typeface="Arial"/>
                        <a:ea typeface="Arial"/>
                        <a:cs typeface="Arial"/>
                      </a:endParaRPr>
                    </a:p>
                    <a:p>
                      <a:pPr marL="582930" algn="l" rtl="0" eaLnBrk="0">
                        <a:lnSpc>
                          <a:spcPct val="85000"/>
                        </a:lnSpc>
                        <a:spcBef>
                          <a:spcPts val="4"/>
                        </a:spcBef>
                        <a:tabLst/>
                      </a:pPr>
                      <a:r>
                        <a:rPr sz="1200" kern="0" spc="-40" dirty="0">
                          <a:solidFill>
                            <a:srgbClr val="000000">
                              <a:alpha val="100000"/>
                            </a:srgbClr>
                          </a:solidFill>
                          <a:latin typeface="KaiTi"/>
                          <a:ea typeface="KaiTi"/>
                          <a:cs typeface="KaiTi"/>
                        </a:rPr>
                        <a:t>溴化银</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8000"/>
                        </a:lnSpc>
                        <a:tabLst/>
                      </a:pPr>
                      <a:endParaRPr sz="800" dirty="0">
                        <a:latin typeface="Arial"/>
                        <a:ea typeface="Arial"/>
                        <a:cs typeface="Arial"/>
                      </a:endParaRPr>
                    </a:p>
                    <a:p>
                      <a:pPr marL="531495" algn="l" rtl="0" eaLnBrk="0">
                        <a:lnSpc>
                          <a:spcPct val="78000"/>
                        </a:lnSpc>
                        <a:spcBef>
                          <a:spcPts val="6"/>
                        </a:spcBef>
                        <a:tabLst/>
                      </a:pPr>
                      <a:r>
                        <a:rPr sz="1200" kern="0" spc="-10" dirty="0">
                          <a:solidFill>
                            <a:srgbClr val="000000">
                              <a:alpha val="100000"/>
                            </a:srgbClr>
                          </a:solidFill>
                          <a:latin typeface="Times New Roman"/>
                          <a:ea typeface="Times New Roman"/>
                          <a:cs typeface="Times New Roman"/>
                        </a:rPr>
                        <a:t>AgBr</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67665">
                <a:tc gridSpan="2">
                  <a:txBody>
                    <a:bodyPr/>
                    <a:lstStyle/>
                    <a:p>
                      <a:pPr algn="l" rtl="0" eaLnBrk="0">
                        <a:lnSpc>
                          <a:spcPct val="101000"/>
                        </a:lnSpc>
                        <a:tabLst/>
                      </a:pPr>
                      <a:endParaRPr sz="700" dirty="0">
                        <a:latin typeface="Arial"/>
                        <a:ea typeface="Arial"/>
                        <a:cs typeface="Arial"/>
                      </a:endParaRPr>
                    </a:p>
                    <a:p>
                      <a:pPr marL="628015" algn="l" rtl="0" eaLnBrk="0">
                        <a:lnSpc>
                          <a:spcPct val="83000"/>
                        </a:lnSpc>
                        <a:spcBef>
                          <a:spcPts val="5"/>
                        </a:spcBef>
                        <a:tabLst/>
                      </a:pPr>
                      <a:r>
                        <a:rPr sz="1200" kern="0" spc="-10" dirty="0">
                          <a:solidFill>
                            <a:srgbClr val="000000">
                              <a:alpha val="100000"/>
                            </a:srgbClr>
                          </a:solidFill>
                          <a:latin typeface="KaiTi"/>
                          <a:ea typeface="KaiTi"/>
                          <a:cs typeface="KaiTi"/>
                        </a:rPr>
                        <a:t>硫化钠</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1000"/>
                        </a:lnSpc>
                        <a:tabLst/>
                      </a:pPr>
                      <a:endParaRPr sz="800" dirty="0">
                        <a:latin typeface="Arial"/>
                        <a:ea typeface="Arial"/>
                        <a:cs typeface="Arial"/>
                      </a:endParaRPr>
                    </a:p>
                    <a:p>
                      <a:pPr marL="483235" algn="l" rtl="0" eaLnBrk="0">
                        <a:lnSpc>
                          <a:spcPct val="75000"/>
                        </a:lnSpc>
                        <a:spcBef>
                          <a:spcPts val="3"/>
                        </a:spcBef>
                        <a:tabLst/>
                      </a:pPr>
                      <a:r>
                        <a:rPr sz="1200" kern="0" spc="0" dirty="0">
                          <a:solidFill>
                            <a:srgbClr val="000000">
                              <a:alpha val="100000"/>
                            </a:srgbClr>
                          </a:solidFill>
                          <a:latin typeface="Times New Roman"/>
                          <a:ea typeface="Times New Roman"/>
                          <a:cs typeface="Times New Roman"/>
                        </a:rPr>
                        <a:t>Na</a:t>
                      </a:r>
                      <a:r>
                        <a:rPr sz="1200" kern="0" spc="0" baseline="-4340" dirty="0">
                          <a:solidFill>
                            <a:srgbClr val="000000">
                              <a:alpha val="100000"/>
                            </a:srgbClr>
                          </a:solidFill>
                          <a:latin typeface="Times New Roman"/>
                          <a:ea typeface="Times New Roman"/>
                          <a:cs typeface="Times New Roman"/>
                        </a:rPr>
                        <a:t>2</a:t>
                      </a:r>
                      <a:r>
                        <a:rPr sz="700" kern="0" spc="-100" dirty="0">
                          <a:solidFill>
                            <a:srgbClr val="000000">
                              <a:alpha val="100000"/>
                            </a:srgbClr>
                          </a:solidFill>
                          <a:latin typeface="Times New Roman"/>
                          <a:ea typeface="Times New Roman"/>
                          <a:cs typeface="Times New Roman"/>
                        </a:rPr>
                        <a:t> </a:t>
                      </a:r>
                      <a:r>
                        <a:rPr sz="1200" kern="0" spc="0" dirty="0">
                          <a:solidFill>
                            <a:srgbClr val="000000">
                              <a:alpha val="100000"/>
                            </a:srgbClr>
                          </a:solidFill>
                          <a:latin typeface="Times New Roman"/>
                          <a:ea typeface="Times New Roman"/>
                          <a:cs typeface="Times New Roman"/>
                        </a:rPr>
                        <a:t>S</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2">
                  <a:txBody>
                    <a:bodyPr/>
                    <a:lstStyle/>
                    <a:p>
                      <a:pPr algn="l" rtl="0" eaLnBrk="0">
                        <a:lnSpc>
                          <a:spcPct val="100000"/>
                        </a:lnSpc>
                        <a:tabLst/>
                      </a:pPr>
                      <a:endParaRPr sz="700" dirty="0">
                        <a:latin typeface="Arial"/>
                        <a:ea typeface="Arial"/>
                        <a:cs typeface="Arial"/>
                      </a:endParaRPr>
                    </a:p>
                    <a:p>
                      <a:pPr algn="l" rtl="0" eaLnBrk="0">
                        <a:lnSpc>
                          <a:spcPct val="6082"/>
                        </a:lnSpc>
                        <a:tabLst/>
                      </a:pPr>
                      <a:endParaRPr sz="100" dirty="0">
                        <a:latin typeface="Arial"/>
                        <a:ea typeface="Arial"/>
                        <a:cs typeface="Arial"/>
                      </a:endParaRPr>
                    </a:p>
                    <a:p>
                      <a:pPr marL="509269" algn="l" rtl="0" eaLnBrk="0">
                        <a:lnSpc>
                          <a:spcPct val="85000"/>
                        </a:lnSpc>
                        <a:tabLst/>
                      </a:pPr>
                      <a:r>
                        <a:rPr sz="1200" kern="0" spc="-40" dirty="0">
                          <a:solidFill>
                            <a:srgbClr val="000000">
                              <a:alpha val="100000"/>
                            </a:srgbClr>
                          </a:solidFill>
                          <a:latin typeface="KaiTi"/>
                          <a:ea typeface="KaiTi"/>
                          <a:cs typeface="KaiTi"/>
                        </a:rPr>
                        <a:t>高锰酸钾</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1000"/>
                        </a:lnSpc>
                        <a:tabLst/>
                      </a:pPr>
                      <a:endParaRPr sz="800" dirty="0">
                        <a:latin typeface="Arial"/>
                        <a:ea typeface="Arial"/>
                        <a:cs typeface="Arial"/>
                      </a:endParaRPr>
                    </a:p>
                    <a:p>
                      <a:pPr marL="461644" algn="l" rtl="0" eaLnBrk="0">
                        <a:lnSpc>
                          <a:spcPct val="75000"/>
                        </a:lnSpc>
                        <a:spcBef>
                          <a:spcPts val="3"/>
                        </a:spcBef>
                        <a:tabLst/>
                      </a:pPr>
                      <a:r>
                        <a:rPr sz="1200" kern="0" spc="-10" dirty="0">
                          <a:solidFill>
                            <a:srgbClr val="000000">
                              <a:alpha val="100000"/>
                            </a:srgbClr>
                          </a:solidFill>
                          <a:latin typeface="Times New Roman"/>
                          <a:ea typeface="Times New Roman"/>
                          <a:cs typeface="Times New Roman"/>
                        </a:rPr>
                        <a:t>KMnO</a:t>
                      </a:r>
                      <a:r>
                        <a:rPr sz="1200" kern="0" spc="-10" baseline="-4340" dirty="0">
                          <a:solidFill>
                            <a:srgbClr val="000000">
                              <a:alpha val="100000"/>
                            </a:srgbClr>
                          </a:solidFill>
                          <a:latin typeface="Times New Roman"/>
                          <a:ea typeface="Times New Roman"/>
                          <a:cs typeface="Times New Roman"/>
                        </a:rPr>
                        <a:t>4</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65760">
                <a:tc gridSpan="2">
                  <a:txBody>
                    <a:bodyPr/>
                    <a:lstStyle/>
                    <a:p>
                      <a:pPr algn="l" rtl="0" eaLnBrk="0">
                        <a:lnSpc>
                          <a:spcPct val="116000"/>
                        </a:lnSpc>
                        <a:tabLst/>
                      </a:pPr>
                      <a:endParaRPr sz="600" dirty="0">
                        <a:latin typeface="Arial"/>
                        <a:ea typeface="Arial"/>
                        <a:cs typeface="Arial"/>
                      </a:endParaRPr>
                    </a:p>
                    <a:p>
                      <a:pPr marL="89535" algn="l" rtl="0" eaLnBrk="0">
                        <a:lnSpc>
                          <a:spcPct val="90000"/>
                        </a:lnSpc>
                        <a:spcBef>
                          <a:spcPts val="4"/>
                        </a:spcBef>
                        <a:tabLst/>
                      </a:pPr>
                      <a:r>
                        <a:rPr sz="1200" kern="0" spc="-10" dirty="0">
                          <a:solidFill>
                            <a:srgbClr val="000000">
                              <a:alpha val="100000"/>
                            </a:srgbClr>
                          </a:solidFill>
                          <a:latin typeface="KaiTi"/>
                          <a:ea typeface="KaiTi"/>
                          <a:cs typeface="KaiTi"/>
                        </a:rPr>
                        <a:t>次氯酸钠</a:t>
                      </a:r>
                      <a:r>
                        <a:rPr sz="1200" kern="0" spc="-1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KaiTi"/>
                          <a:ea typeface="KaiTi"/>
                          <a:cs typeface="KaiTi"/>
                        </a:rPr>
                        <a:t>漂白粉成分</a:t>
                      </a:r>
                      <a:r>
                        <a:rPr sz="1200" kern="0" spc="-10" dirty="0">
                          <a:solidFill>
                            <a:srgbClr val="000000">
                              <a:alpha val="100000"/>
                            </a:srgbClr>
                          </a:solidFill>
                          <a:latin typeface="Times New Roman"/>
                          <a:ea typeface="Times New Roman"/>
                          <a:cs typeface="Times New Roman"/>
                        </a:rPr>
                        <a:t>)</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7000"/>
                        </a:lnSpc>
                        <a:tabLst/>
                      </a:pPr>
                      <a:endParaRPr sz="800" dirty="0">
                        <a:latin typeface="Arial"/>
                        <a:ea typeface="Arial"/>
                        <a:cs typeface="Arial"/>
                      </a:endParaRPr>
                    </a:p>
                    <a:p>
                      <a:pPr marL="424815" algn="l" rtl="0" eaLnBrk="0">
                        <a:lnSpc>
                          <a:spcPct val="71000"/>
                        </a:lnSpc>
                        <a:spcBef>
                          <a:spcPts val="6"/>
                        </a:spcBef>
                        <a:tabLst/>
                      </a:pPr>
                      <a:r>
                        <a:rPr sz="1200" kern="0" spc="-10" dirty="0">
                          <a:solidFill>
                            <a:srgbClr val="000000">
                              <a:alpha val="100000"/>
                            </a:srgbClr>
                          </a:solidFill>
                          <a:latin typeface="Times New Roman"/>
                          <a:ea typeface="Times New Roman"/>
                          <a:cs typeface="Times New Roman"/>
                        </a:rPr>
                        <a:t>NaClO</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2">
                  <a:txBody>
                    <a:bodyPr/>
                    <a:lstStyle/>
                    <a:p>
                      <a:pPr algn="l" rtl="0" eaLnBrk="0">
                        <a:lnSpc>
                          <a:spcPct val="100000"/>
                        </a:lnSpc>
                        <a:tabLst/>
                      </a:pPr>
                      <a:endParaRPr sz="700" dirty="0">
                        <a:latin typeface="Arial"/>
                        <a:ea typeface="Arial"/>
                        <a:cs typeface="Arial"/>
                      </a:endParaRPr>
                    </a:p>
                    <a:p>
                      <a:pPr marL="569595" algn="l" rtl="0" eaLnBrk="0">
                        <a:lnSpc>
                          <a:spcPct val="85000"/>
                        </a:lnSpc>
                        <a:spcBef>
                          <a:spcPts val="4"/>
                        </a:spcBef>
                        <a:tabLst/>
                      </a:pPr>
                      <a:r>
                        <a:rPr sz="1200" kern="0" spc="-10" dirty="0">
                          <a:solidFill>
                            <a:srgbClr val="000000">
                              <a:alpha val="100000"/>
                            </a:srgbClr>
                          </a:solidFill>
                          <a:latin typeface="KaiTi"/>
                          <a:ea typeface="KaiTi"/>
                          <a:cs typeface="KaiTi"/>
                        </a:rPr>
                        <a:t>锰酸钾</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800" dirty="0">
                        <a:latin typeface="Arial"/>
                        <a:ea typeface="Arial"/>
                        <a:cs typeface="Arial"/>
                      </a:endParaRPr>
                    </a:p>
                    <a:p>
                      <a:pPr algn="l" rtl="0" eaLnBrk="0">
                        <a:lnSpc>
                          <a:spcPct val="6219"/>
                        </a:lnSpc>
                        <a:tabLst/>
                      </a:pPr>
                      <a:endParaRPr sz="100" dirty="0">
                        <a:latin typeface="Arial"/>
                        <a:ea typeface="Arial"/>
                        <a:cs typeface="Arial"/>
                      </a:endParaRPr>
                    </a:p>
                    <a:p>
                      <a:pPr marL="435610" algn="l" rtl="0" eaLnBrk="0">
                        <a:lnSpc>
                          <a:spcPct val="75000"/>
                        </a:lnSpc>
                        <a:tabLst/>
                      </a:pPr>
                      <a:r>
                        <a:rPr sz="1200" kern="0" spc="0" dirty="0">
                          <a:solidFill>
                            <a:srgbClr val="000000">
                              <a:alpha val="100000"/>
                            </a:srgbClr>
                          </a:solidFill>
                          <a:latin typeface="Times New Roman"/>
                          <a:ea typeface="Times New Roman"/>
                          <a:cs typeface="Times New Roman"/>
                        </a:rPr>
                        <a:t>K</a:t>
                      </a:r>
                      <a:r>
                        <a:rPr sz="1200" kern="0" spc="0" baseline="-4340" dirty="0">
                          <a:solidFill>
                            <a:srgbClr val="000000">
                              <a:alpha val="100000"/>
                            </a:srgbClr>
                          </a:solidFill>
                          <a:latin typeface="Times New Roman"/>
                          <a:ea typeface="Times New Roman"/>
                          <a:cs typeface="Times New Roman"/>
                        </a:rPr>
                        <a:t>2</a:t>
                      </a:r>
                      <a:r>
                        <a:rPr sz="1200" kern="0" spc="0" dirty="0">
                          <a:solidFill>
                            <a:srgbClr val="000000">
                              <a:alpha val="100000"/>
                            </a:srgbClr>
                          </a:solidFill>
                          <a:latin typeface="Times New Roman"/>
                          <a:ea typeface="Times New Roman"/>
                          <a:cs typeface="Times New Roman"/>
                        </a:rPr>
                        <a:t>MnO</a:t>
                      </a:r>
                      <a:r>
                        <a:rPr sz="1200" kern="0" spc="0" baseline="-4340" dirty="0">
                          <a:solidFill>
                            <a:srgbClr val="000000">
                              <a:alpha val="100000"/>
                            </a:srgbClr>
                          </a:solidFill>
                          <a:latin typeface="Times New Roman"/>
                          <a:ea typeface="Times New Roman"/>
                          <a:cs typeface="Times New Roman"/>
                        </a:rPr>
                        <a:t>4</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65760">
                <a:tc gridSpan="2">
                  <a:txBody>
                    <a:bodyPr/>
                    <a:lstStyle/>
                    <a:p>
                      <a:pPr algn="l" rtl="0" eaLnBrk="0">
                        <a:lnSpc>
                          <a:spcPct val="100000"/>
                        </a:lnSpc>
                        <a:tabLst/>
                      </a:pPr>
                      <a:endParaRPr sz="700" dirty="0">
                        <a:latin typeface="Arial"/>
                        <a:ea typeface="Arial"/>
                        <a:cs typeface="Arial"/>
                      </a:endParaRPr>
                    </a:p>
                    <a:p>
                      <a:pPr marL="626745" algn="l" rtl="0" eaLnBrk="0">
                        <a:lnSpc>
                          <a:spcPct val="85000"/>
                        </a:lnSpc>
                        <a:spcBef>
                          <a:spcPts val="6"/>
                        </a:spcBef>
                        <a:tabLst/>
                      </a:pPr>
                      <a:r>
                        <a:rPr sz="1200" kern="0" spc="-10" dirty="0">
                          <a:solidFill>
                            <a:srgbClr val="000000">
                              <a:alpha val="100000"/>
                            </a:srgbClr>
                          </a:solidFill>
                          <a:latin typeface="KaiTi"/>
                          <a:ea typeface="KaiTi"/>
                          <a:cs typeface="KaiTi"/>
                        </a:rPr>
                        <a:t>碘化钾</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900" dirty="0">
                        <a:latin typeface="Arial"/>
                        <a:ea typeface="Arial"/>
                        <a:cs typeface="Arial"/>
                      </a:endParaRPr>
                    </a:p>
                    <a:p>
                      <a:pPr marL="563245" algn="l" rtl="0" eaLnBrk="0">
                        <a:lnSpc>
                          <a:spcPct val="68000"/>
                        </a:lnSpc>
                        <a:spcBef>
                          <a:spcPts val="3"/>
                        </a:spcBef>
                        <a:tabLst/>
                      </a:pPr>
                      <a:r>
                        <a:rPr sz="1200" kern="0" spc="-10" dirty="0">
                          <a:solidFill>
                            <a:srgbClr val="000000">
                              <a:alpha val="100000"/>
                            </a:srgbClr>
                          </a:solidFill>
                          <a:latin typeface="Times New Roman"/>
                          <a:ea typeface="Times New Roman"/>
                          <a:cs typeface="Times New Roman"/>
                        </a:rPr>
                        <a:t>KI</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2">
                  <a:txBody>
                    <a:bodyPr/>
                    <a:lstStyle/>
                    <a:p>
                      <a:pPr algn="l" rtl="0" eaLnBrk="0">
                        <a:lnSpc>
                          <a:spcPct val="100000"/>
                        </a:lnSpc>
                        <a:tabLst/>
                      </a:pPr>
                      <a:endParaRPr sz="700" dirty="0">
                        <a:latin typeface="Arial"/>
                        <a:ea typeface="Arial"/>
                        <a:cs typeface="Arial"/>
                      </a:endParaRPr>
                    </a:p>
                    <a:p>
                      <a:pPr marL="581025" algn="l" rtl="0" eaLnBrk="0">
                        <a:lnSpc>
                          <a:spcPct val="85000"/>
                        </a:lnSpc>
                        <a:spcBef>
                          <a:spcPts val="6"/>
                        </a:spcBef>
                        <a:tabLst/>
                      </a:pPr>
                      <a:r>
                        <a:rPr sz="1200" kern="0" spc="-30" dirty="0">
                          <a:solidFill>
                            <a:srgbClr val="000000">
                              <a:alpha val="100000"/>
                            </a:srgbClr>
                          </a:solidFill>
                          <a:latin typeface="KaiTi"/>
                          <a:ea typeface="KaiTi"/>
                          <a:cs typeface="KaiTi"/>
                        </a:rPr>
                        <a:t>氯酸钾</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8000"/>
                        </a:lnSpc>
                        <a:tabLst/>
                      </a:pPr>
                      <a:endParaRPr sz="800" dirty="0">
                        <a:latin typeface="Arial"/>
                        <a:ea typeface="Arial"/>
                        <a:cs typeface="Arial"/>
                      </a:endParaRPr>
                    </a:p>
                    <a:p>
                      <a:pPr marL="495300" algn="l" rtl="0" eaLnBrk="0">
                        <a:lnSpc>
                          <a:spcPct val="77000"/>
                        </a:lnSpc>
                        <a:spcBef>
                          <a:spcPts val="2"/>
                        </a:spcBef>
                        <a:tabLst/>
                      </a:pPr>
                      <a:r>
                        <a:rPr sz="1200" kern="0" spc="-10" dirty="0">
                          <a:solidFill>
                            <a:srgbClr val="000000">
                              <a:alpha val="100000"/>
                            </a:srgbClr>
                          </a:solidFill>
                          <a:latin typeface="Times New Roman"/>
                          <a:ea typeface="Times New Roman"/>
                          <a:cs typeface="Times New Roman"/>
                        </a:rPr>
                        <a:t>KClO</a:t>
                      </a:r>
                      <a:r>
                        <a:rPr sz="1200" kern="0" spc="-10" baseline="-4340" dirty="0">
                          <a:solidFill>
                            <a:srgbClr val="000000">
                              <a:alpha val="100000"/>
                            </a:srgbClr>
                          </a:solidFill>
                          <a:latin typeface="Times New Roman"/>
                          <a:ea typeface="Times New Roman"/>
                          <a:cs typeface="Times New Roman"/>
                        </a:rPr>
                        <a:t>3</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67030">
                <a:tc gridSpan="6">
                  <a:txBody>
                    <a:bodyPr/>
                    <a:lstStyle/>
                    <a:p>
                      <a:pPr algn="l" rtl="0" eaLnBrk="0">
                        <a:lnSpc>
                          <a:spcPct val="101000"/>
                        </a:lnSpc>
                        <a:tabLst/>
                      </a:pPr>
                      <a:endParaRPr sz="700" dirty="0">
                        <a:latin typeface="Arial"/>
                        <a:ea typeface="Arial"/>
                        <a:cs typeface="Arial"/>
                      </a:endParaRPr>
                    </a:p>
                    <a:p>
                      <a:pPr marL="2078990" algn="l" rtl="0" eaLnBrk="0">
                        <a:lnSpc>
                          <a:spcPct val="90000"/>
                        </a:lnSpc>
                        <a:spcBef>
                          <a:spcPts val="5"/>
                        </a:spcBef>
                        <a:tabLst/>
                      </a:pPr>
                      <a:r>
                        <a:rPr sz="1200" b="1" kern="0" spc="-10" dirty="0">
                          <a:solidFill>
                            <a:srgbClr val="000000">
                              <a:alpha val="100000"/>
                            </a:srgbClr>
                          </a:solidFill>
                          <a:latin typeface="KaiTi"/>
                          <a:ea typeface="KaiTi"/>
                          <a:cs typeface="KaiTi"/>
                        </a:rPr>
                        <a:t>有机物</a:t>
                      </a:r>
                      <a:r>
                        <a:rPr sz="1200" kern="0" spc="140" dirty="0">
                          <a:solidFill>
                            <a:srgbClr val="000000">
                              <a:alpha val="100000"/>
                            </a:srgbClr>
                          </a:solidFill>
                          <a:latin typeface="KaiTi"/>
                          <a:ea typeface="KaiTi"/>
                          <a:cs typeface="KaiTi"/>
                        </a:rPr>
                        <a:t> </a:t>
                      </a:r>
                      <a:r>
                        <a:rPr sz="1200" b="1" kern="0" spc="-10" dirty="0">
                          <a:solidFill>
                            <a:srgbClr val="000000">
                              <a:alpha val="100000"/>
                            </a:srgbClr>
                          </a:solidFill>
                          <a:latin typeface="Times New Roman"/>
                          <a:ea typeface="Times New Roman"/>
                          <a:cs typeface="Times New Roman"/>
                        </a:rPr>
                        <a:t>[organic compound]</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65760">
                <a:tc>
                  <a:txBody>
                    <a:bodyPr/>
                    <a:lstStyle/>
                    <a:p>
                      <a:pPr algn="l" rtl="0" eaLnBrk="0">
                        <a:lnSpc>
                          <a:spcPct val="100000"/>
                        </a:lnSpc>
                        <a:tabLst/>
                      </a:pPr>
                      <a:endParaRPr sz="700" dirty="0">
                        <a:latin typeface="Arial"/>
                        <a:ea typeface="Arial"/>
                        <a:cs typeface="Arial"/>
                      </a:endParaRPr>
                    </a:p>
                    <a:p>
                      <a:pPr marL="680720" algn="l" rtl="0" eaLnBrk="0">
                        <a:lnSpc>
                          <a:spcPct val="85000"/>
                        </a:lnSpc>
                        <a:spcBef>
                          <a:spcPts val="4"/>
                        </a:spcBef>
                        <a:tabLst/>
                      </a:pPr>
                      <a:r>
                        <a:rPr sz="1200" kern="0" spc="-10" dirty="0">
                          <a:solidFill>
                            <a:srgbClr val="000000">
                              <a:alpha val="100000"/>
                            </a:srgbClr>
                          </a:solidFill>
                          <a:latin typeface="KaiTi"/>
                          <a:ea typeface="KaiTi"/>
                          <a:cs typeface="KaiTi"/>
                        </a:rPr>
                        <a:t>苯</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2">
                  <a:txBody>
                    <a:bodyPr/>
                    <a:lstStyle/>
                    <a:p>
                      <a:pPr algn="l" rtl="0" eaLnBrk="0">
                        <a:lnSpc>
                          <a:spcPct val="108000"/>
                        </a:lnSpc>
                        <a:tabLst/>
                      </a:pPr>
                      <a:endParaRPr sz="800" dirty="0">
                        <a:latin typeface="Arial"/>
                        <a:ea typeface="Arial"/>
                        <a:cs typeface="Arial"/>
                      </a:endParaRPr>
                    </a:p>
                    <a:p>
                      <a:pPr marL="429260" algn="l" rtl="0" eaLnBrk="0">
                        <a:lnSpc>
                          <a:spcPct val="77000"/>
                        </a:lnSpc>
                        <a:spcBef>
                          <a:spcPts val="4"/>
                        </a:spcBef>
                        <a:tabLst/>
                      </a:pPr>
                      <a:r>
                        <a:rPr sz="1200" kern="0" spc="-10" dirty="0">
                          <a:solidFill>
                            <a:srgbClr val="000000">
                              <a:alpha val="100000"/>
                            </a:srgbClr>
                          </a:solidFill>
                          <a:latin typeface="Times New Roman"/>
                          <a:ea typeface="Times New Roman"/>
                          <a:cs typeface="Times New Roman"/>
                        </a:rPr>
                        <a:t>C</a:t>
                      </a:r>
                      <a:r>
                        <a:rPr sz="1200" kern="0" spc="-10" baseline="-4340" dirty="0">
                          <a:solidFill>
                            <a:srgbClr val="000000">
                              <a:alpha val="100000"/>
                            </a:srgbClr>
                          </a:solidFill>
                          <a:latin typeface="Times New Roman"/>
                          <a:ea typeface="Times New Roman"/>
                          <a:cs typeface="Times New Roman"/>
                        </a:rPr>
                        <a:t>6</a:t>
                      </a:r>
                      <a:r>
                        <a:rPr sz="1200" kern="0" spc="-10" dirty="0">
                          <a:solidFill>
                            <a:srgbClr val="000000">
                              <a:alpha val="100000"/>
                            </a:srgbClr>
                          </a:solidFill>
                          <a:latin typeface="Times New Roman"/>
                          <a:ea typeface="Times New Roman"/>
                          <a:cs typeface="Times New Roman"/>
                        </a:rPr>
                        <a:t>H</a:t>
                      </a:r>
                      <a:r>
                        <a:rPr sz="1200" kern="0" spc="-10" baseline="-4340" dirty="0">
                          <a:solidFill>
                            <a:srgbClr val="000000">
                              <a:alpha val="100000"/>
                            </a:srgbClr>
                          </a:solidFill>
                          <a:latin typeface="Times New Roman"/>
                          <a:ea typeface="Times New Roman"/>
                          <a:cs typeface="Times New Roman"/>
                        </a:rPr>
                        <a:t>6</a:t>
                      </a:r>
                      <a:r>
                        <a:rPr sz="700" kern="0" spc="0" dirty="0">
                          <a:solidFill>
                            <a:srgbClr val="000000">
                              <a:alpha val="100000"/>
                            </a:srgbClr>
                          </a:solidFill>
                          <a:latin typeface="Times New Roman"/>
                          <a:ea typeface="Times New Roman"/>
                          <a:cs typeface="Times New Roman"/>
                        </a:rPr>
                        <a:t>    </a:t>
                      </a:r>
                      <a:endParaRPr sz="7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700" dirty="0">
                        <a:latin typeface="Arial"/>
                        <a:ea typeface="Arial"/>
                        <a:cs typeface="Arial"/>
                      </a:endParaRPr>
                    </a:p>
                    <a:p>
                      <a:pPr marL="600710" algn="l" rtl="0" eaLnBrk="0">
                        <a:lnSpc>
                          <a:spcPct val="85000"/>
                        </a:lnSpc>
                        <a:spcBef>
                          <a:spcPts val="4"/>
                        </a:spcBef>
                        <a:tabLst/>
                      </a:pPr>
                      <a:r>
                        <a:rPr sz="1200" kern="0" spc="-20" dirty="0">
                          <a:solidFill>
                            <a:srgbClr val="000000">
                              <a:alpha val="100000"/>
                            </a:srgbClr>
                          </a:solidFill>
                          <a:latin typeface="KaiTi"/>
                          <a:ea typeface="KaiTi"/>
                          <a:cs typeface="KaiTi"/>
                        </a:rPr>
                        <a:t>苯酚</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2">
                  <a:txBody>
                    <a:bodyPr/>
                    <a:lstStyle/>
                    <a:p>
                      <a:pPr algn="l" rtl="0" eaLnBrk="0">
                        <a:lnSpc>
                          <a:spcPct val="108000"/>
                        </a:lnSpc>
                        <a:tabLst/>
                      </a:pPr>
                      <a:endParaRPr sz="800" dirty="0">
                        <a:latin typeface="Arial"/>
                        <a:ea typeface="Arial"/>
                        <a:cs typeface="Arial"/>
                      </a:endParaRPr>
                    </a:p>
                    <a:p>
                      <a:pPr marL="150495" algn="l" rtl="0" eaLnBrk="0">
                        <a:lnSpc>
                          <a:spcPct val="77000"/>
                        </a:lnSpc>
                        <a:spcBef>
                          <a:spcPts val="4"/>
                        </a:spcBef>
                        <a:tabLst/>
                      </a:pPr>
                      <a:r>
                        <a:rPr sz="1200" kern="0" spc="-10" dirty="0">
                          <a:solidFill>
                            <a:srgbClr val="000000">
                              <a:alpha val="100000"/>
                            </a:srgbClr>
                          </a:solidFill>
                          <a:latin typeface="Times New Roman"/>
                          <a:ea typeface="Times New Roman"/>
                          <a:cs typeface="Times New Roman"/>
                        </a:rPr>
                        <a:t>C</a:t>
                      </a:r>
                      <a:r>
                        <a:rPr sz="1200" kern="0" spc="-10" baseline="-4340" dirty="0">
                          <a:solidFill>
                            <a:srgbClr val="000000">
                              <a:alpha val="100000"/>
                            </a:srgbClr>
                          </a:solidFill>
                          <a:latin typeface="Times New Roman"/>
                          <a:ea typeface="Times New Roman"/>
                          <a:cs typeface="Times New Roman"/>
                        </a:rPr>
                        <a:t>6</a:t>
                      </a:r>
                      <a:r>
                        <a:rPr sz="1200" kern="0" spc="-10" dirty="0">
                          <a:solidFill>
                            <a:srgbClr val="000000">
                              <a:alpha val="100000"/>
                            </a:srgbClr>
                          </a:solidFill>
                          <a:latin typeface="Times New Roman"/>
                          <a:ea typeface="Times New Roman"/>
                          <a:cs typeface="Times New Roman"/>
                        </a:rPr>
                        <a:t>H</a:t>
                      </a:r>
                      <a:r>
                        <a:rPr sz="1200" kern="0" spc="-10" baseline="-4340" dirty="0">
                          <a:solidFill>
                            <a:srgbClr val="000000">
                              <a:alpha val="100000"/>
                            </a:srgbClr>
                          </a:solidFill>
                          <a:latin typeface="Times New Roman"/>
                          <a:ea typeface="Times New Roman"/>
                          <a:cs typeface="Times New Roman"/>
                        </a:rPr>
                        <a:t>5</a:t>
                      </a:r>
                      <a:r>
                        <a:rPr sz="1200" kern="0" spc="-10" dirty="0">
                          <a:solidFill>
                            <a:srgbClr val="000000">
                              <a:alpha val="100000"/>
                            </a:srgbClr>
                          </a:solidFill>
                          <a:latin typeface="Times New Roman"/>
                          <a:ea typeface="Times New Roman"/>
                          <a:cs typeface="Times New Roman"/>
                        </a:rPr>
                        <a:t>OH  </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67665">
                <a:tc>
                  <a:txBody>
                    <a:bodyPr/>
                    <a:lstStyle/>
                    <a:p>
                      <a:pPr algn="l" rtl="0" eaLnBrk="0">
                        <a:lnSpc>
                          <a:spcPct val="101000"/>
                        </a:lnSpc>
                        <a:tabLst/>
                      </a:pPr>
                      <a:endParaRPr sz="700" dirty="0">
                        <a:latin typeface="Arial"/>
                        <a:ea typeface="Arial"/>
                        <a:cs typeface="Arial"/>
                      </a:endParaRPr>
                    </a:p>
                    <a:p>
                      <a:pPr marL="144780" algn="l" rtl="0" eaLnBrk="0">
                        <a:lnSpc>
                          <a:spcPct val="84000"/>
                        </a:lnSpc>
                        <a:spcBef>
                          <a:spcPts val="5"/>
                        </a:spcBef>
                        <a:tabLst/>
                      </a:pPr>
                      <a:r>
                        <a:rPr sz="1200" kern="0" spc="-90" dirty="0">
                          <a:solidFill>
                            <a:srgbClr val="000000">
                              <a:alpha val="100000"/>
                            </a:srgbClr>
                          </a:solidFill>
                          <a:latin typeface="KaiTi"/>
                          <a:ea typeface="KaiTi"/>
                          <a:cs typeface="KaiTi"/>
                        </a:rPr>
                        <a:t>三氯甲烷（氯仿）</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2">
                  <a:txBody>
                    <a:bodyPr/>
                    <a:lstStyle/>
                    <a:p>
                      <a:pPr algn="l" rtl="0" eaLnBrk="0">
                        <a:lnSpc>
                          <a:spcPct val="108000"/>
                        </a:lnSpc>
                        <a:tabLst/>
                      </a:pPr>
                      <a:endParaRPr sz="800" dirty="0">
                        <a:latin typeface="Arial"/>
                        <a:ea typeface="Arial"/>
                        <a:cs typeface="Arial"/>
                      </a:endParaRPr>
                    </a:p>
                    <a:p>
                      <a:pPr marL="549275" algn="l" rtl="0" eaLnBrk="0">
                        <a:lnSpc>
                          <a:spcPct val="77000"/>
                        </a:lnSpc>
                        <a:spcBef>
                          <a:spcPts val="4"/>
                        </a:spcBef>
                        <a:tabLst/>
                      </a:pPr>
                      <a:r>
                        <a:rPr sz="1200" kern="0" spc="-10" dirty="0">
                          <a:solidFill>
                            <a:srgbClr val="000000">
                              <a:alpha val="100000"/>
                            </a:srgbClr>
                          </a:solidFill>
                          <a:latin typeface="Times New Roman"/>
                          <a:ea typeface="Times New Roman"/>
                          <a:cs typeface="Times New Roman"/>
                        </a:rPr>
                        <a:t>CHCl</a:t>
                      </a:r>
                      <a:r>
                        <a:rPr sz="1200" kern="0" spc="-10" baseline="-4340" dirty="0">
                          <a:solidFill>
                            <a:srgbClr val="000000">
                              <a:alpha val="100000"/>
                            </a:srgbClr>
                          </a:solidFill>
                          <a:latin typeface="Times New Roman"/>
                          <a:ea typeface="Times New Roman"/>
                          <a:cs typeface="Times New Roman"/>
                        </a:rPr>
                        <a:t>3</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700" dirty="0">
                        <a:latin typeface="Arial"/>
                        <a:ea typeface="Arial"/>
                        <a:cs typeface="Arial"/>
                      </a:endParaRPr>
                    </a:p>
                    <a:p>
                      <a:pPr marL="524510" algn="l" rtl="0" eaLnBrk="0">
                        <a:lnSpc>
                          <a:spcPct val="85000"/>
                        </a:lnSpc>
                        <a:spcBef>
                          <a:spcPts val="4"/>
                        </a:spcBef>
                        <a:tabLst/>
                      </a:pPr>
                      <a:r>
                        <a:rPr sz="1200" kern="0" spc="-20" dirty="0">
                          <a:solidFill>
                            <a:srgbClr val="000000">
                              <a:alpha val="100000"/>
                            </a:srgbClr>
                          </a:solidFill>
                          <a:latin typeface="KaiTi"/>
                          <a:ea typeface="KaiTi"/>
                          <a:cs typeface="KaiTi"/>
                        </a:rPr>
                        <a:t>苯酚钠</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2">
                  <a:txBody>
                    <a:bodyPr/>
                    <a:lstStyle/>
                    <a:p>
                      <a:pPr algn="l" rtl="0" eaLnBrk="0">
                        <a:lnSpc>
                          <a:spcPct val="108000"/>
                        </a:lnSpc>
                        <a:tabLst/>
                      </a:pPr>
                      <a:endParaRPr sz="800" dirty="0">
                        <a:latin typeface="Arial"/>
                        <a:ea typeface="Arial"/>
                        <a:cs typeface="Arial"/>
                      </a:endParaRPr>
                    </a:p>
                    <a:p>
                      <a:pPr marL="100330" algn="l" rtl="0" eaLnBrk="0">
                        <a:lnSpc>
                          <a:spcPct val="77000"/>
                        </a:lnSpc>
                        <a:spcBef>
                          <a:spcPts val="4"/>
                        </a:spcBef>
                        <a:tabLst/>
                      </a:pPr>
                      <a:r>
                        <a:rPr sz="1200" kern="0" spc="-10" dirty="0">
                          <a:solidFill>
                            <a:srgbClr val="000000">
                              <a:alpha val="100000"/>
                            </a:srgbClr>
                          </a:solidFill>
                          <a:latin typeface="Times New Roman"/>
                          <a:ea typeface="Times New Roman"/>
                          <a:cs typeface="Times New Roman"/>
                        </a:rPr>
                        <a:t>C</a:t>
                      </a:r>
                      <a:r>
                        <a:rPr sz="1200" kern="0" spc="-10" baseline="-4340" dirty="0">
                          <a:solidFill>
                            <a:srgbClr val="000000">
                              <a:alpha val="100000"/>
                            </a:srgbClr>
                          </a:solidFill>
                          <a:latin typeface="Times New Roman"/>
                          <a:ea typeface="Times New Roman"/>
                          <a:cs typeface="Times New Roman"/>
                        </a:rPr>
                        <a:t>6</a:t>
                      </a:r>
                      <a:r>
                        <a:rPr sz="1200" kern="0" spc="-10" dirty="0">
                          <a:solidFill>
                            <a:srgbClr val="000000">
                              <a:alpha val="100000"/>
                            </a:srgbClr>
                          </a:solidFill>
                          <a:latin typeface="Times New Roman"/>
                          <a:ea typeface="Times New Roman"/>
                          <a:cs typeface="Times New Roman"/>
                        </a:rPr>
                        <a:t>H</a:t>
                      </a:r>
                      <a:r>
                        <a:rPr sz="1200" kern="0" spc="-10" baseline="-4340" dirty="0">
                          <a:solidFill>
                            <a:srgbClr val="000000">
                              <a:alpha val="100000"/>
                            </a:srgbClr>
                          </a:solidFill>
                          <a:latin typeface="Times New Roman"/>
                          <a:ea typeface="Times New Roman"/>
                          <a:cs typeface="Times New Roman"/>
                        </a:rPr>
                        <a:t>5</a:t>
                      </a:r>
                      <a:r>
                        <a:rPr sz="1200" kern="0" spc="-10" dirty="0">
                          <a:solidFill>
                            <a:srgbClr val="000000">
                              <a:alpha val="100000"/>
                            </a:srgbClr>
                          </a:solidFill>
                          <a:latin typeface="Times New Roman"/>
                          <a:ea typeface="Times New Roman"/>
                          <a:cs typeface="Times New Roman"/>
                        </a:rPr>
                        <a:t>ONa  </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65760">
                <a:tc>
                  <a:txBody>
                    <a:bodyPr/>
                    <a:lstStyle/>
                    <a:p>
                      <a:pPr algn="l" rtl="0" eaLnBrk="0">
                        <a:lnSpc>
                          <a:spcPct val="101000"/>
                        </a:lnSpc>
                        <a:tabLst/>
                      </a:pPr>
                      <a:endParaRPr sz="700" dirty="0">
                        <a:latin typeface="Arial"/>
                        <a:ea typeface="Arial"/>
                        <a:cs typeface="Arial"/>
                      </a:endParaRPr>
                    </a:p>
                    <a:p>
                      <a:pPr marL="539750" algn="l" rtl="0" eaLnBrk="0">
                        <a:lnSpc>
                          <a:spcPct val="85000"/>
                        </a:lnSpc>
                        <a:spcBef>
                          <a:spcPts val="2"/>
                        </a:spcBef>
                        <a:tabLst/>
                      </a:pPr>
                      <a:r>
                        <a:rPr sz="1200" kern="0" spc="-40" dirty="0">
                          <a:solidFill>
                            <a:srgbClr val="000000">
                              <a:alpha val="100000"/>
                            </a:srgbClr>
                          </a:solidFill>
                          <a:latin typeface="KaiTi"/>
                          <a:ea typeface="KaiTi"/>
                          <a:cs typeface="KaiTi"/>
                        </a:rPr>
                        <a:t>溴乙烷</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2">
                  <a:txBody>
                    <a:bodyPr/>
                    <a:lstStyle/>
                    <a:p>
                      <a:pPr algn="l" rtl="0" eaLnBrk="0">
                        <a:lnSpc>
                          <a:spcPct val="109000"/>
                        </a:lnSpc>
                        <a:tabLst/>
                      </a:pPr>
                      <a:endParaRPr sz="800" dirty="0">
                        <a:latin typeface="Arial"/>
                        <a:ea typeface="Arial"/>
                        <a:cs typeface="Arial"/>
                      </a:endParaRPr>
                    </a:p>
                    <a:p>
                      <a:pPr algn="l" rtl="0" eaLnBrk="0">
                        <a:lnSpc>
                          <a:spcPct val="7056"/>
                        </a:lnSpc>
                        <a:tabLst/>
                      </a:pPr>
                      <a:endParaRPr sz="100" dirty="0">
                        <a:latin typeface="Arial"/>
                        <a:ea typeface="Arial"/>
                        <a:cs typeface="Arial"/>
                      </a:endParaRPr>
                    </a:p>
                    <a:p>
                      <a:pPr marL="414019" algn="l" rtl="0" eaLnBrk="0">
                        <a:lnSpc>
                          <a:spcPct val="75000"/>
                        </a:lnSpc>
                        <a:tabLst/>
                      </a:pPr>
                      <a:r>
                        <a:rPr sz="1200" kern="0" spc="-10" dirty="0">
                          <a:solidFill>
                            <a:srgbClr val="000000">
                              <a:alpha val="100000"/>
                            </a:srgbClr>
                          </a:solidFill>
                          <a:latin typeface="Times New Roman"/>
                          <a:ea typeface="Times New Roman"/>
                          <a:cs typeface="Times New Roman"/>
                        </a:rPr>
                        <a:t>CH</a:t>
                      </a:r>
                      <a:r>
                        <a:rPr sz="1200" kern="0" spc="-10" baseline="-4340" dirty="0">
                          <a:solidFill>
                            <a:srgbClr val="000000">
                              <a:alpha val="100000"/>
                            </a:srgbClr>
                          </a:solidFill>
                          <a:latin typeface="Times New Roman"/>
                          <a:ea typeface="Times New Roman"/>
                          <a:cs typeface="Times New Roman"/>
                        </a:rPr>
                        <a:t>3</a:t>
                      </a:r>
                      <a:r>
                        <a:rPr sz="1200" kern="0" spc="-10" dirty="0">
                          <a:solidFill>
                            <a:srgbClr val="000000">
                              <a:alpha val="100000"/>
                            </a:srgbClr>
                          </a:solidFill>
                          <a:latin typeface="Times New Roman"/>
                          <a:ea typeface="Times New Roman"/>
                          <a:cs typeface="Times New Roman"/>
                        </a:rPr>
                        <a:t>CH</a:t>
                      </a:r>
                      <a:r>
                        <a:rPr sz="1200" kern="0" spc="-10" baseline="-4340"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Times New Roman"/>
                          <a:ea typeface="Times New Roman"/>
                          <a:cs typeface="Times New Roman"/>
                        </a:rPr>
                        <a:t>Br</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1000"/>
                        </a:lnSpc>
                        <a:tabLst/>
                      </a:pPr>
                      <a:endParaRPr sz="700" dirty="0">
                        <a:latin typeface="Arial"/>
                        <a:ea typeface="Arial"/>
                        <a:cs typeface="Arial"/>
                      </a:endParaRPr>
                    </a:p>
                    <a:p>
                      <a:pPr marL="619125" algn="l" rtl="0" eaLnBrk="0">
                        <a:lnSpc>
                          <a:spcPct val="83000"/>
                        </a:lnSpc>
                        <a:spcBef>
                          <a:spcPts val="3"/>
                        </a:spcBef>
                        <a:tabLst/>
                      </a:pPr>
                      <a:r>
                        <a:rPr sz="1200" kern="0" spc="-60" dirty="0">
                          <a:solidFill>
                            <a:srgbClr val="000000">
                              <a:alpha val="100000"/>
                            </a:srgbClr>
                          </a:solidFill>
                          <a:latin typeface="KaiTi"/>
                          <a:ea typeface="KaiTi"/>
                          <a:cs typeface="KaiTi"/>
                        </a:rPr>
                        <a:t>乙醛</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2">
                  <a:txBody>
                    <a:bodyPr/>
                    <a:lstStyle/>
                    <a:p>
                      <a:pPr algn="l" rtl="0" eaLnBrk="0">
                        <a:lnSpc>
                          <a:spcPct val="109000"/>
                        </a:lnSpc>
                        <a:tabLst/>
                      </a:pPr>
                      <a:endParaRPr sz="800" dirty="0">
                        <a:latin typeface="Arial"/>
                        <a:ea typeface="Arial"/>
                        <a:cs typeface="Arial"/>
                      </a:endParaRPr>
                    </a:p>
                    <a:p>
                      <a:pPr algn="l" rtl="0" eaLnBrk="0">
                        <a:lnSpc>
                          <a:spcPct val="7056"/>
                        </a:lnSpc>
                        <a:tabLst/>
                      </a:pPr>
                      <a:endParaRPr sz="100" dirty="0">
                        <a:latin typeface="Arial"/>
                        <a:ea typeface="Arial"/>
                        <a:cs typeface="Arial"/>
                      </a:endParaRPr>
                    </a:p>
                    <a:p>
                      <a:pPr marL="461644" algn="l" rtl="0" eaLnBrk="0">
                        <a:lnSpc>
                          <a:spcPct val="75000"/>
                        </a:lnSpc>
                        <a:tabLst/>
                      </a:pPr>
                      <a:r>
                        <a:rPr sz="1200" kern="0" spc="-10" dirty="0">
                          <a:solidFill>
                            <a:srgbClr val="000000">
                              <a:alpha val="100000"/>
                            </a:srgbClr>
                          </a:solidFill>
                          <a:latin typeface="Times New Roman"/>
                          <a:ea typeface="Times New Roman"/>
                          <a:cs typeface="Times New Roman"/>
                        </a:rPr>
                        <a:t>CH</a:t>
                      </a:r>
                      <a:r>
                        <a:rPr sz="1200" kern="0" spc="-10" baseline="-4340" dirty="0">
                          <a:solidFill>
                            <a:srgbClr val="000000">
                              <a:alpha val="100000"/>
                            </a:srgbClr>
                          </a:solidFill>
                          <a:latin typeface="Times New Roman"/>
                          <a:ea typeface="Times New Roman"/>
                          <a:cs typeface="Times New Roman"/>
                        </a:rPr>
                        <a:t>3</a:t>
                      </a:r>
                      <a:r>
                        <a:rPr sz="1200" kern="0" spc="-10" dirty="0">
                          <a:solidFill>
                            <a:srgbClr val="000000">
                              <a:alpha val="100000"/>
                            </a:srgbClr>
                          </a:solidFill>
                          <a:latin typeface="Times New Roman"/>
                          <a:ea typeface="Times New Roman"/>
                          <a:cs typeface="Times New Roman"/>
                        </a:rPr>
                        <a:t>CHO</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70840">
                <a:tc>
                  <a:txBody>
                    <a:bodyPr/>
                    <a:lstStyle/>
                    <a:p>
                      <a:pPr algn="l" rtl="0" eaLnBrk="0">
                        <a:lnSpc>
                          <a:spcPct val="101000"/>
                        </a:lnSpc>
                        <a:tabLst/>
                      </a:pPr>
                      <a:endParaRPr sz="700" dirty="0">
                        <a:latin typeface="Arial"/>
                        <a:ea typeface="Arial"/>
                        <a:cs typeface="Arial"/>
                      </a:endParaRPr>
                    </a:p>
                    <a:p>
                      <a:pPr marL="622935" algn="l" rtl="0" eaLnBrk="0">
                        <a:lnSpc>
                          <a:spcPct val="85000"/>
                        </a:lnSpc>
                        <a:spcBef>
                          <a:spcPts val="2"/>
                        </a:spcBef>
                        <a:tabLst/>
                      </a:pPr>
                      <a:r>
                        <a:rPr sz="1200" kern="0" spc="-60" dirty="0">
                          <a:solidFill>
                            <a:srgbClr val="000000">
                              <a:alpha val="100000"/>
                            </a:srgbClr>
                          </a:solidFill>
                          <a:latin typeface="KaiTi"/>
                          <a:ea typeface="KaiTi"/>
                          <a:cs typeface="KaiTi"/>
                        </a:rPr>
                        <a:t>乙醇</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2">
                  <a:txBody>
                    <a:bodyPr/>
                    <a:lstStyle/>
                    <a:p>
                      <a:pPr algn="l" rtl="0" eaLnBrk="0">
                        <a:lnSpc>
                          <a:spcPct val="111000"/>
                        </a:lnSpc>
                        <a:tabLst/>
                      </a:pPr>
                      <a:endParaRPr sz="800" dirty="0">
                        <a:latin typeface="Arial"/>
                        <a:ea typeface="Arial"/>
                        <a:cs typeface="Arial"/>
                      </a:endParaRPr>
                    </a:p>
                    <a:p>
                      <a:pPr marL="380365" algn="l" rtl="0" eaLnBrk="0">
                        <a:lnSpc>
                          <a:spcPct val="75000"/>
                        </a:lnSpc>
                        <a:spcBef>
                          <a:spcPts val="1"/>
                        </a:spcBef>
                        <a:tabLst/>
                      </a:pPr>
                      <a:r>
                        <a:rPr sz="1200" kern="0" spc="-10" dirty="0">
                          <a:solidFill>
                            <a:srgbClr val="000000">
                              <a:alpha val="100000"/>
                            </a:srgbClr>
                          </a:solidFill>
                          <a:latin typeface="Times New Roman"/>
                          <a:ea typeface="Times New Roman"/>
                          <a:cs typeface="Times New Roman"/>
                        </a:rPr>
                        <a:t>CH</a:t>
                      </a:r>
                      <a:r>
                        <a:rPr sz="1200" kern="0" spc="-10" baseline="-4340" dirty="0">
                          <a:solidFill>
                            <a:srgbClr val="000000">
                              <a:alpha val="100000"/>
                            </a:srgbClr>
                          </a:solidFill>
                          <a:latin typeface="Times New Roman"/>
                          <a:ea typeface="Times New Roman"/>
                          <a:cs typeface="Times New Roman"/>
                        </a:rPr>
                        <a:t>3</a:t>
                      </a:r>
                      <a:r>
                        <a:rPr sz="1200" kern="0" spc="-10" dirty="0">
                          <a:solidFill>
                            <a:srgbClr val="000000">
                              <a:alpha val="100000"/>
                            </a:srgbClr>
                          </a:solidFill>
                          <a:latin typeface="Times New Roman"/>
                          <a:ea typeface="Times New Roman"/>
                          <a:cs typeface="Times New Roman"/>
                        </a:rPr>
                        <a:t>CH</a:t>
                      </a:r>
                      <a:r>
                        <a:rPr sz="1200" kern="0" spc="-10" baseline="-4340" dirty="0">
                          <a:solidFill>
                            <a:srgbClr val="000000">
                              <a:alpha val="100000"/>
                            </a:srgbClr>
                          </a:solidFill>
                          <a:latin typeface="Times New Roman"/>
                          <a:ea typeface="Times New Roman"/>
                          <a:cs typeface="Times New Roman"/>
                        </a:rPr>
                        <a:t>2</a:t>
                      </a:r>
                      <a:r>
                        <a:rPr sz="1200" kern="0" spc="-10" dirty="0">
                          <a:solidFill>
                            <a:srgbClr val="000000">
                              <a:alpha val="100000"/>
                            </a:srgbClr>
                          </a:solidFill>
                          <a:latin typeface="Times New Roman"/>
                          <a:ea typeface="Times New Roman"/>
                          <a:cs typeface="Times New Roman"/>
                        </a:rPr>
                        <a:t>OH</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700" dirty="0">
                        <a:latin typeface="Arial"/>
                        <a:ea typeface="Arial"/>
                        <a:cs typeface="Arial"/>
                      </a:endParaRPr>
                    </a:p>
                    <a:p>
                      <a:pPr marL="619125" algn="l" rtl="0" eaLnBrk="0">
                        <a:lnSpc>
                          <a:spcPct val="84000"/>
                        </a:lnSpc>
                        <a:spcBef>
                          <a:spcPts val="1"/>
                        </a:spcBef>
                        <a:tabLst/>
                      </a:pPr>
                      <a:r>
                        <a:rPr sz="1200" kern="0" spc="-60" dirty="0">
                          <a:solidFill>
                            <a:srgbClr val="000000">
                              <a:alpha val="100000"/>
                            </a:srgbClr>
                          </a:solidFill>
                          <a:latin typeface="KaiTi"/>
                          <a:ea typeface="KaiTi"/>
                          <a:cs typeface="KaiTi"/>
                        </a:rPr>
                        <a:t>乙酸</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2">
                  <a:txBody>
                    <a:bodyPr/>
                    <a:lstStyle/>
                    <a:p>
                      <a:pPr algn="l" rtl="0" eaLnBrk="0">
                        <a:lnSpc>
                          <a:spcPct val="111000"/>
                        </a:lnSpc>
                        <a:tabLst/>
                      </a:pPr>
                      <a:endParaRPr sz="800" dirty="0">
                        <a:latin typeface="Arial"/>
                        <a:ea typeface="Arial"/>
                        <a:cs typeface="Arial"/>
                      </a:endParaRPr>
                    </a:p>
                    <a:p>
                      <a:pPr marL="405130" algn="l" rtl="0" eaLnBrk="0">
                        <a:lnSpc>
                          <a:spcPct val="75000"/>
                        </a:lnSpc>
                        <a:spcBef>
                          <a:spcPts val="1"/>
                        </a:spcBef>
                        <a:tabLst/>
                      </a:pPr>
                      <a:r>
                        <a:rPr sz="1200" kern="0" spc="-10" dirty="0">
                          <a:solidFill>
                            <a:srgbClr val="000000">
                              <a:alpha val="100000"/>
                            </a:srgbClr>
                          </a:solidFill>
                          <a:latin typeface="Times New Roman"/>
                          <a:ea typeface="Times New Roman"/>
                          <a:cs typeface="Times New Roman"/>
                        </a:rPr>
                        <a:t>CH</a:t>
                      </a:r>
                      <a:r>
                        <a:rPr sz="1200" kern="0" spc="-10" baseline="-4340" dirty="0">
                          <a:solidFill>
                            <a:srgbClr val="000000">
                              <a:alpha val="100000"/>
                            </a:srgbClr>
                          </a:solidFill>
                          <a:latin typeface="Times New Roman"/>
                          <a:ea typeface="Times New Roman"/>
                          <a:cs typeface="Times New Roman"/>
                        </a:rPr>
                        <a:t>3</a:t>
                      </a:r>
                      <a:r>
                        <a:rPr sz="1200" kern="0" spc="-10" dirty="0">
                          <a:solidFill>
                            <a:srgbClr val="000000">
                              <a:alpha val="100000"/>
                            </a:srgbClr>
                          </a:solidFill>
                          <a:latin typeface="Times New Roman"/>
                          <a:ea typeface="Times New Roman"/>
                          <a:cs typeface="Times New Roman"/>
                        </a:rPr>
                        <a:t>COOH</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bl>
          </a:graphicData>
        </a:graphic>
      </p:graphicFrame>
      <p:pic>
        <p:nvPicPr>
          <p:cNvPr id="1460" name="picture 1460"/>
          <p:cNvPicPr>
            <a:picLocks noChangeAspect="1"/>
          </p:cNvPicPr>
          <p:nvPr/>
        </p:nvPicPr>
        <p:blipFill>
          <a:blip r:embed="rId2"/>
          <a:stretch>
            <a:fillRect/>
          </a:stretch>
        </p:blipFill>
        <p:spPr>
          <a:xfrm rot="21600000">
            <a:off x="7609828" y="6452870"/>
            <a:ext cx="627608" cy="287654"/>
          </a:xfrm>
          <a:prstGeom prst="rect">
            <a:avLst/>
          </a:prstGeom>
        </p:spPr>
      </p:pic>
      <p:pic>
        <p:nvPicPr>
          <p:cNvPr id="1462" name="picture 1462"/>
          <p:cNvPicPr>
            <a:picLocks noChangeAspect="1"/>
          </p:cNvPicPr>
          <p:nvPr/>
        </p:nvPicPr>
        <p:blipFill>
          <a:blip r:embed="rId3"/>
          <a:stretch>
            <a:fillRect/>
          </a:stretch>
        </p:blipFill>
        <p:spPr>
          <a:xfrm rot="21600000">
            <a:off x="7593557" y="6086476"/>
            <a:ext cx="593751" cy="287654"/>
          </a:xfrm>
          <a:prstGeom prst="rect">
            <a:avLst/>
          </a:prstGeom>
        </p:spPr>
      </p:pic>
      <p:pic>
        <p:nvPicPr>
          <p:cNvPr id="1464" name="picture 1464"/>
          <p:cNvPicPr>
            <a:picLocks noChangeAspect="1"/>
          </p:cNvPicPr>
          <p:nvPr/>
        </p:nvPicPr>
        <p:blipFill>
          <a:blip r:embed="rId4"/>
          <a:stretch>
            <a:fillRect/>
          </a:stretch>
        </p:blipFill>
        <p:spPr>
          <a:xfrm rot="21600000">
            <a:off x="4649876" y="6086488"/>
            <a:ext cx="266065" cy="287642"/>
          </a:xfrm>
          <a:prstGeom prst="rect">
            <a:avLst/>
          </a:prstGeom>
        </p:spPr>
      </p:pic>
      <p:sp>
        <p:nvSpPr>
          <p:cNvPr id="1466" name="rect 1466"/>
          <p:cNvSpPr/>
          <p:nvPr/>
        </p:nvSpPr>
        <p:spPr>
          <a:xfrm>
            <a:off x="2348027" y="7948930"/>
            <a:ext cx="1829054" cy="234695"/>
          </a:xfrm>
          <a:prstGeom prst="rect">
            <a:avLst/>
          </a:prstGeom>
          <a:solidFill>
            <a:srgbClr val="D9D9D9">
              <a:alpha val="100000"/>
            </a:srgbClr>
          </a:solidFill>
          <a:ln w="0" cap="flat">
            <a:noFill/>
            <a:prstDash val="solid"/>
            <a:miter lim="0"/>
          </a:ln>
        </p:spPr>
        <p:txBody>
          <a:bodyPr rtlCol="0"/>
          <a:lstStyle/>
          <a:p>
            <a:pPr algn="ctr"/>
            <a:endParaRPr lang="zh-CN" altLang="en-US"/>
          </a:p>
        </p:txBody>
      </p:sp>
      <p:sp>
        <p:nvSpPr>
          <p:cNvPr id="1468" name="textbox 1468"/>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1470" name="path 1470"/>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1472" name="textbox 1472"/>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30" dirty="0">
                <a:solidFill>
                  <a:srgbClr val="000000">
                    <a:alpha val="100000"/>
                  </a:srgbClr>
                </a:solidFill>
                <a:latin typeface="Times New Roman"/>
                <a:ea typeface="Times New Roman"/>
                <a:cs typeface="Times New Roman"/>
              </a:rPr>
              <a:t>-</a:t>
            </a:r>
            <a:r>
              <a:rPr sz="900" kern="0" spc="70" dirty="0">
                <a:solidFill>
                  <a:srgbClr val="000000">
                    <a:alpha val="100000"/>
                  </a:srgbClr>
                </a:solidFill>
                <a:latin typeface="Times New Roman"/>
                <a:ea typeface="Times New Roman"/>
                <a:cs typeface="Times New Roman"/>
              </a:rPr>
              <a:t> </a:t>
            </a:r>
            <a:r>
              <a:rPr sz="900" kern="0" spc="-30" dirty="0">
                <a:solidFill>
                  <a:srgbClr val="000000">
                    <a:alpha val="100000"/>
                  </a:srgbClr>
                </a:solidFill>
                <a:latin typeface="Times New Roman"/>
                <a:ea typeface="Times New Roman"/>
                <a:cs typeface="Times New Roman"/>
              </a:rPr>
              <a:t>52</a:t>
            </a:r>
            <a:r>
              <a:rPr sz="900" kern="0" spc="40" dirty="0">
                <a:solidFill>
                  <a:srgbClr val="000000">
                    <a:alpha val="100000"/>
                  </a:srgbClr>
                </a:solidFill>
                <a:latin typeface="Times New Roman"/>
                <a:ea typeface="Times New Roman"/>
                <a:cs typeface="Times New Roman"/>
              </a:rPr>
              <a:t> </a:t>
            </a:r>
            <a:r>
              <a:rPr sz="900" kern="0" spc="-3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74" name="picture 1474"/>
          <p:cNvPicPr>
            <a:picLocks noChangeAspect="1"/>
          </p:cNvPicPr>
          <p:nvPr/>
        </p:nvPicPr>
        <p:blipFill>
          <a:blip r:embed="rId2"/>
          <a:stretch>
            <a:fillRect/>
          </a:stretch>
        </p:blipFill>
        <p:spPr>
          <a:xfrm rot="21600000">
            <a:off x="2346960" y="1310640"/>
            <a:ext cx="5997575" cy="3372484"/>
          </a:xfrm>
          <a:prstGeom prst="rect">
            <a:avLst/>
          </a:prstGeom>
        </p:spPr>
      </p:pic>
      <p:graphicFrame>
        <p:nvGraphicFramePr>
          <p:cNvPr id="1476" name="table 1476"/>
          <p:cNvGraphicFramePr>
            <a:graphicFrameLocks noGrp="1"/>
          </p:cNvGraphicFramePr>
          <p:nvPr/>
        </p:nvGraphicFramePr>
        <p:xfrm>
          <a:off x="2348027" y="6221858"/>
          <a:ext cx="5999480" cy="2537460"/>
        </p:xfrm>
        <a:graphic>
          <a:graphicData uri="http://schemas.openxmlformats.org/drawingml/2006/table">
            <a:tbl>
              <a:tblPr/>
              <a:tblGrid>
                <a:gridCol w="810895"/>
                <a:gridCol w="1161415"/>
                <a:gridCol w="1449705"/>
                <a:gridCol w="1233170"/>
                <a:gridCol w="1344295"/>
              </a:tblGrid>
              <a:tr h="370205">
                <a:tc>
                  <a:txBody>
                    <a:bodyPr/>
                    <a:lstStyle/>
                    <a:p>
                      <a:pPr algn="l" rtl="0" eaLnBrk="0">
                        <a:lnSpc>
                          <a:spcPct val="103000"/>
                        </a:lnSpc>
                        <a:tabLst/>
                      </a:pPr>
                      <a:endParaRPr sz="700" dirty="0">
                        <a:latin typeface="Arial"/>
                        <a:ea typeface="Arial"/>
                        <a:cs typeface="Arial"/>
                      </a:endParaRPr>
                    </a:p>
                    <a:p>
                      <a:pPr marL="253365" algn="l" rtl="0" eaLnBrk="0">
                        <a:lnSpc>
                          <a:spcPct val="86000"/>
                        </a:lnSpc>
                        <a:spcBef>
                          <a:spcPts val="3"/>
                        </a:spcBef>
                        <a:tabLst/>
                      </a:pPr>
                      <a:r>
                        <a:rPr sz="1200" b="1" kern="0" spc="-10" dirty="0">
                          <a:solidFill>
                            <a:srgbClr val="000000">
                              <a:alpha val="100000"/>
                            </a:srgbClr>
                          </a:solidFill>
                          <a:latin typeface="KaiTi"/>
                          <a:ea typeface="KaiTi"/>
                          <a:cs typeface="KaiTi"/>
                        </a:rPr>
                        <a:t>概念</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BE4D5"/>
                    </a:solidFill>
                  </a:tcPr>
                </a:tc>
                <a:tc>
                  <a:txBody>
                    <a:bodyPr/>
                    <a:lstStyle/>
                    <a:p>
                      <a:pPr algn="l" rtl="0" eaLnBrk="0">
                        <a:lnSpc>
                          <a:spcPct val="102000"/>
                        </a:lnSpc>
                        <a:tabLst/>
                      </a:pPr>
                      <a:endParaRPr sz="700" dirty="0">
                        <a:latin typeface="Arial"/>
                        <a:ea typeface="Arial"/>
                        <a:cs typeface="Arial"/>
                      </a:endParaRPr>
                    </a:p>
                    <a:p>
                      <a:pPr marL="371475" algn="l" rtl="0" eaLnBrk="0">
                        <a:lnSpc>
                          <a:spcPct val="86000"/>
                        </a:lnSpc>
                        <a:spcBef>
                          <a:spcPts val="2"/>
                        </a:spcBef>
                        <a:tabLst/>
                      </a:pPr>
                      <a:r>
                        <a:rPr sz="1200" b="1" kern="0" spc="-70" dirty="0">
                          <a:solidFill>
                            <a:srgbClr val="FF0000">
                              <a:alpha val="100000"/>
                            </a:srgbClr>
                          </a:solidFill>
                          <a:latin typeface="KaiTi"/>
                          <a:ea typeface="KaiTi"/>
                          <a:cs typeface="KaiTi"/>
                        </a:rPr>
                        <a:t>同位素</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BE4D5"/>
                    </a:solidFill>
                  </a:tcPr>
                </a:tc>
                <a:tc>
                  <a:txBody>
                    <a:bodyPr/>
                    <a:lstStyle/>
                    <a:p>
                      <a:pPr algn="l" rtl="0" eaLnBrk="0">
                        <a:lnSpc>
                          <a:spcPct val="102000"/>
                        </a:lnSpc>
                        <a:tabLst/>
                      </a:pPr>
                      <a:endParaRPr sz="700" dirty="0">
                        <a:latin typeface="Arial"/>
                        <a:ea typeface="Arial"/>
                        <a:cs typeface="Arial"/>
                      </a:endParaRPr>
                    </a:p>
                    <a:p>
                      <a:pPr marL="362585" algn="l" rtl="0" eaLnBrk="0">
                        <a:lnSpc>
                          <a:spcPct val="86000"/>
                        </a:lnSpc>
                        <a:spcBef>
                          <a:spcPts val="2"/>
                        </a:spcBef>
                        <a:tabLst/>
                      </a:pPr>
                      <a:r>
                        <a:rPr sz="1200" b="1" kern="0" spc="-40" dirty="0">
                          <a:solidFill>
                            <a:srgbClr val="FF0000">
                              <a:alpha val="100000"/>
                            </a:srgbClr>
                          </a:solidFill>
                          <a:latin typeface="KaiTi"/>
                          <a:ea typeface="KaiTi"/>
                          <a:cs typeface="KaiTi"/>
                        </a:rPr>
                        <a:t>同素异形体</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BE4D5"/>
                    </a:solidFill>
                  </a:tcPr>
                </a:tc>
                <a:tc>
                  <a:txBody>
                    <a:bodyPr/>
                    <a:lstStyle/>
                    <a:p>
                      <a:pPr algn="l" rtl="0" eaLnBrk="0">
                        <a:lnSpc>
                          <a:spcPct val="103000"/>
                        </a:lnSpc>
                        <a:tabLst/>
                      </a:pPr>
                      <a:endParaRPr sz="700" dirty="0">
                        <a:latin typeface="Arial"/>
                        <a:ea typeface="Arial"/>
                        <a:cs typeface="Arial"/>
                      </a:endParaRPr>
                    </a:p>
                    <a:p>
                      <a:pPr marL="254634" algn="l" rtl="0" eaLnBrk="0">
                        <a:lnSpc>
                          <a:spcPct val="84000"/>
                        </a:lnSpc>
                        <a:spcBef>
                          <a:spcPts val="4"/>
                        </a:spcBef>
                        <a:tabLst/>
                      </a:pPr>
                      <a:r>
                        <a:rPr sz="1200" b="1" kern="0" spc="-40" dirty="0">
                          <a:solidFill>
                            <a:srgbClr val="FF0000">
                              <a:alpha val="100000"/>
                            </a:srgbClr>
                          </a:solidFill>
                          <a:latin typeface="KaiTi"/>
                          <a:ea typeface="KaiTi"/>
                          <a:cs typeface="KaiTi"/>
                        </a:rPr>
                        <a:t>同分异构体</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BE4D5"/>
                    </a:solidFill>
                  </a:tcPr>
                </a:tc>
                <a:tc>
                  <a:txBody>
                    <a:bodyPr/>
                    <a:lstStyle/>
                    <a:p>
                      <a:pPr algn="l" rtl="0" eaLnBrk="0">
                        <a:lnSpc>
                          <a:spcPct val="103000"/>
                        </a:lnSpc>
                        <a:tabLst/>
                      </a:pPr>
                      <a:endParaRPr sz="700" dirty="0">
                        <a:latin typeface="Arial"/>
                        <a:ea typeface="Arial"/>
                        <a:cs typeface="Arial"/>
                      </a:endParaRPr>
                    </a:p>
                    <a:p>
                      <a:pPr marL="461644" algn="l" rtl="0" eaLnBrk="0">
                        <a:lnSpc>
                          <a:spcPct val="85000"/>
                        </a:lnSpc>
                        <a:spcBef>
                          <a:spcPts val="4"/>
                        </a:spcBef>
                        <a:tabLst/>
                      </a:pPr>
                      <a:r>
                        <a:rPr sz="1200" b="1" kern="0" spc="-70" dirty="0">
                          <a:solidFill>
                            <a:srgbClr val="FF0000">
                              <a:alpha val="100000"/>
                            </a:srgbClr>
                          </a:solidFill>
                          <a:latin typeface="KaiTi"/>
                          <a:ea typeface="KaiTi"/>
                          <a:cs typeface="KaiTi"/>
                        </a:rPr>
                        <a:t>同系物</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BE4D5"/>
                    </a:solidFill>
                  </a:tcPr>
                </a:tc>
              </a:tr>
              <a:tr h="795655">
                <a:tc>
                  <a:txBody>
                    <a:bodyPr/>
                    <a:lstStyle/>
                    <a:p>
                      <a:pPr algn="l" rtl="0" eaLnBrk="0">
                        <a:lnSpc>
                          <a:spcPct val="105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6124"/>
                        </a:lnSpc>
                        <a:tabLst/>
                      </a:pPr>
                      <a:endParaRPr sz="100" dirty="0">
                        <a:latin typeface="Arial"/>
                        <a:ea typeface="Arial"/>
                        <a:cs typeface="Arial"/>
                      </a:endParaRPr>
                    </a:p>
                    <a:p>
                      <a:pPr marL="266065" algn="l" rtl="0" eaLnBrk="0">
                        <a:lnSpc>
                          <a:spcPct val="83000"/>
                        </a:lnSpc>
                        <a:tabLst/>
                      </a:pPr>
                      <a:r>
                        <a:rPr sz="1200" b="1" kern="0" spc="-40" dirty="0">
                          <a:solidFill>
                            <a:srgbClr val="000000">
                              <a:alpha val="100000"/>
                            </a:srgbClr>
                          </a:solidFill>
                          <a:latin typeface="KaiTi"/>
                          <a:ea typeface="KaiTi"/>
                          <a:cs typeface="KaiTi"/>
                        </a:rPr>
                        <a:t>定义</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BE4D5"/>
                    </a:solidFill>
                  </a:tcPr>
                </a:tc>
                <a:tc>
                  <a:txBody>
                    <a:bodyPr/>
                    <a:lstStyle/>
                    <a:p>
                      <a:pPr algn="l" rtl="0" eaLnBrk="0">
                        <a:lnSpc>
                          <a:spcPct val="101000"/>
                        </a:lnSpc>
                        <a:tabLst/>
                      </a:pPr>
                      <a:endParaRPr sz="800" dirty="0">
                        <a:latin typeface="Arial"/>
                        <a:ea typeface="Arial"/>
                        <a:cs typeface="Arial"/>
                      </a:endParaRPr>
                    </a:p>
                    <a:p>
                      <a:pPr algn="l" rtl="0" eaLnBrk="0">
                        <a:lnSpc>
                          <a:spcPct val="7277"/>
                        </a:lnSpc>
                        <a:tabLst/>
                      </a:pPr>
                      <a:endParaRPr sz="100" dirty="0">
                        <a:latin typeface="Arial"/>
                        <a:ea typeface="Arial"/>
                        <a:cs typeface="Arial"/>
                      </a:endParaRPr>
                    </a:p>
                    <a:p>
                      <a:pPr marL="128270" algn="l" rtl="0" eaLnBrk="0">
                        <a:lnSpc>
                          <a:spcPct val="84000"/>
                        </a:lnSpc>
                        <a:tabLst/>
                      </a:pPr>
                      <a:r>
                        <a:rPr sz="1200" kern="0" spc="-10" dirty="0">
                          <a:solidFill>
                            <a:srgbClr val="000000">
                              <a:alpha val="100000"/>
                            </a:srgbClr>
                          </a:solidFill>
                          <a:latin typeface="KaiTi"/>
                          <a:ea typeface="KaiTi"/>
                          <a:cs typeface="KaiTi"/>
                        </a:rPr>
                        <a:t>质子数相同而</a:t>
                      </a:r>
                      <a:endParaRPr sz="1200" dirty="0">
                        <a:latin typeface="KaiTi"/>
                        <a:ea typeface="KaiTi"/>
                        <a:cs typeface="KaiTi"/>
                      </a:endParaRPr>
                    </a:p>
                    <a:p>
                      <a:pPr marL="145415" algn="l" rtl="0" eaLnBrk="0">
                        <a:lnSpc>
                          <a:spcPct val="84000"/>
                        </a:lnSpc>
                        <a:spcBef>
                          <a:spcPts val="346"/>
                        </a:spcBef>
                        <a:tabLst/>
                      </a:pPr>
                      <a:r>
                        <a:rPr sz="1200" kern="0" spc="-30" dirty="0">
                          <a:solidFill>
                            <a:srgbClr val="000000">
                              <a:alpha val="100000"/>
                            </a:srgbClr>
                          </a:solidFill>
                          <a:latin typeface="KaiTi"/>
                          <a:ea typeface="KaiTi"/>
                          <a:cs typeface="KaiTi"/>
                        </a:rPr>
                        <a:t>中子数不同的</a:t>
                      </a:r>
                      <a:endParaRPr sz="1200" dirty="0">
                        <a:latin typeface="KaiTi"/>
                        <a:ea typeface="KaiTi"/>
                        <a:cs typeface="KaiTi"/>
                      </a:endParaRPr>
                    </a:p>
                    <a:p>
                      <a:pPr marL="281305" algn="l" rtl="0" eaLnBrk="0">
                        <a:lnSpc>
                          <a:spcPct val="83000"/>
                        </a:lnSpc>
                        <a:spcBef>
                          <a:spcPts val="356"/>
                        </a:spcBef>
                        <a:tabLst/>
                      </a:pPr>
                      <a:r>
                        <a:rPr sz="1200" kern="0" spc="-20" dirty="0">
                          <a:solidFill>
                            <a:srgbClr val="000000">
                              <a:alpha val="100000"/>
                            </a:srgbClr>
                          </a:solidFill>
                          <a:latin typeface="KaiTi"/>
                          <a:ea typeface="KaiTi"/>
                          <a:cs typeface="KaiTi"/>
                        </a:rPr>
                        <a:t>不同原子</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33000"/>
                        </a:lnSpc>
                        <a:tabLst/>
                      </a:pPr>
                      <a:endParaRPr sz="1000" dirty="0">
                        <a:latin typeface="Arial"/>
                        <a:ea typeface="Arial"/>
                        <a:cs typeface="Arial"/>
                      </a:endParaRPr>
                    </a:p>
                    <a:p>
                      <a:pPr marL="424815" indent="-290195" algn="l" rtl="0" eaLnBrk="0">
                        <a:lnSpc>
                          <a:spcPct val="106000"/>
                        </a:lnSpc>
                        <a:spcBef>
                          <a:spcPts val="4"/>
                        </a:spcBef>
                        <a:tabLst/>
                      </a:pPr>
                      <a:r>
                        <a:rPr sz="1200" kern="0" spc="-30" dirty="0">
                          <a:solidFill>
                            <a:srgbClr val="000000">
                              <a:alpha val="100000"/>
                            </a:srgbClr>
                          </a:solidFill>
                          <a:latin typeface="KaiTi"/>
                          <a:ea typeface="KaiTi"/>
                          <a:cs typeface="KaiTi"/>
                        </a:rPr>
                        <a:t>由同种元素组成的</a:t>
                      </a:r>
                      <a:r>
                        <a:rPr sz="1200" kern="0" spc="-20" dirty="0">
                          <a:solidFill>
                            <a:srgbClr val="000000">
                              <a:alpha val="100000"/>
                            </a:srgbClr>
                          </a:solidFill>
                          <a:latin typeface="KaiTi"/>
                          <a:ea typeface="KaiTi"/>
                          <a:cs typeface="KaiTi"/>
                        </a:rPr>
                        <a:t>不同单质</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800" dirty="0">
                        <a:latin typeface="Arial"/>
                        <a:ea typeface="Arial"/>
                        <a:cs typeface="Arial"/>
                      </a:endParaRPr>
                    </a:p>
                    <a:p>
                      <a:pPr algn="l" rtl="0" eaLnBrk="0">
                        <a:lnSpc>
                          <a:spcPct val="7463"/>
                        </a:lnSpc>
                        <a:tabLst/>
                      </a:pPr>
                      <a:endParaRPr sz="100" dirty="0">
                        <a:latin typeface="Arial"/>
                        <a:ea typeface="Arial"/>
                        <a:cs typeface="Arial"/>
                      </a:endParaRPr>
                    </a:p>
                    <a:p>
                      <a:pPr marL="88265" algn="l" rtl="0" eaLnBrk="0">
                        <a:lnSpc>
                          <a:spcPct val="84000"/>
                        </a:lnSpc>
                        <a:tabLst/>
                      </a:pPr>
                      <a:r>
                        <a:rPr sz="1200" kern="0" spc="-10" dirty="0">
                          <a:solidFill>
                            <a:srgbClr val="000000">
                              <a:alpha val="100000"/>
                            </a:srgbClr>
                          </a:solidFill>
                          <a:latin typeface="KaiTi"/>
                          <a:ea typeface="KaiTi"/>
                          <a:cs typeface="KaiTi"/>
                        </a:rPr>
                        <a:t>分子式相同而结</a:t>
                      </a:r>
                      <a:endParaRPr sz="1200" dirty="0">
                        <a:latin typeface="KaiTi"/>
                        <a:ea typeface="KaiTi"/>
                        <a:cs typeface="KaiTi"/>
                      </a:endParaRPr>
                    </a:p>
                    <a:p>
                      <a:pPr marL="86995" algn="l" rtl="0" eaLnBrk="0">
                        <a:lnSpc>
                          <a:spcPct val="84000"/>
                        </a:lnSpc>
                        <a:spcBef>
                          <a:spcPts val="360"/>
                        </a:spcBef>
                        <a:tabLst/>
                      </a:pPr>
                      <a:r>
                        <a:rPr sz="1200" kern="0" spc="-10" dirty="0">
                          <a:solidFill>
                            <a:srgbClr val="000000">
                              <a:alpha val="100000"/>
                            </a:srgbClr>
                          </a:solidFill>
                          <a:latin typeface="KaiTi"/>
                          <a:ea typeface="KaiTi"/>
                          <a:cs typeface="KaiTi"/>
                        </a:rPr>
                        <a:t>构式不同的化合</a:t>
                      </a:r>
                      <a:endParaRPr sz="1200" dirty="0">
                        <a:latin typeface="KaiTi"/>
                        <a:ea typeface="KaiTi"/>
                        <a:cs typeface="KaiTi"/>
                      </a:endParaRPr>
                    </a:p>
                    <a:p>
                      <a:pPr marL="545465" algn="l" rtl="0" eaLnBrk="0">
                        <a:lnSpc>
                          <a:spcPct val="83000"/>
                        </a:lnSpc>
                        <a:spcBef>
                          <a:spcPts val="351"/>
                        </a:spcBef>
                        <a:tabLst/>
                      </a:pPr>
                      <a:r>
                        <a:rPr sz="1200" kern="0" spc="-10" dirty="0">
                          <a:solidFill>
                            <a:srgbClr val="000000">
                              <a:alpha val="100000"/>
                            </a:srgbClr>
                          </a:solidFill>
                          <a:latin typeface="KaiTi"/>
                          <a:ea typeface="KaiTi"/>
                          <a:cs typeface="KaiTi"/>
                        </a:rPr>
                        <a:t>物</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64000"/>
                        </a:lnSpc>
                        <a:tabLst/>
                      </a:pPr>
                      <a:endParaRPr sz="100" dirty="0">
                        <a:latin typeface="Arial"/>
                        <a:ea typeface="Arial"/>
                        <a:cs typeface="Arial"/>
                      </a:endParaRPr>
                    </a:p>
                    <a:p>
                      <a:pPr marL="144145" algn="l" rtl="0" eaLnBrk="0">
                        <a:lnSpc>
                          <a:spcPct val="85000"/>
                        </a:lnSpc>
                        <a:spcBef>
                          <a:spcPts val="1"/>
                        </a:spcBef>
                        <a:tabLst/>
                      </a:pPr>
                      <a:r>
                        <a:rPr sz="1200" kern="0" spc="-20" dirty="0">
                          <a:solidFill>
                            <a:srgbClr val="000000">
                              <a:alpha val="100000"/>
                            </a:srgbClr>
                          </a:solidFill>
                          <a:latin typeface="KaiTi"/>
                          <a:ea typeface="KaiTi"/>
                          <a:cs typeface="KaiTi"/>
                        </a:rPr>
                        <a:t>结构相似，在分</a:t>
                      </a:r>
                      <a:endParaRPr sz="1200" dirty="0">
                        <a:latin typeface="KaiTi"/>
                        <a:ea typeface="KaiTi"/>
                        <a:cs typeface="KaiTi"/>
                      </a:endParaRPr>
                    </a:p>
                    <a:p>
                      <a:pPr marL="143510" algn="l" rtl="0" eaLnBrk="0">
                        <a:lnSpc>
                          <a:spcPct val="85000"/>
                        </a:lnSpc>
                        <a:spcBef>
                          <a:spcPts val="327"/>
                        </a:spcBef>
                        <a:tabLst/>
                      </a:pPr>
                      <a:r>
                        <a:rPr sz="1200" kern="0" spc="-10" dirty="0">
                          <a:solidFill>
                            <a:srgbClr val="000000">
                              <a:alpha val="100000"/>
                            </a:srgbClr>
                          </a:solidFill>
                          <a:latin typeface="KaiTi"/>
                          <a:ea typeface="KaiTi"/>
                          <a:cs typeface="KaiTi"/>
                        </a:rPr>
                        <a:t>子组成上相差一</a:t>
                      </a:r>
                      <a:endParaRPr sz="1200" dirty="0">
                        <a:latin typeface="KaiTi"/>
                        <a:ea typeface="KaiTi"/>
                        <a:cs typeface="KaiTi"/>
                      </a:endParaRPr>
                    </a:p>
                    <a:p>
                      <a:pPr marL="139700" algn="l" rtl="0" eaLnBrk="0">
                        <a:lnSpc>
                          <a:spcPct val="90000"/>
                        </a:lnSpc>
                        <a:spcBef>
                          <a:spcPts val="346"/>
                        </a:spcBef>
                        <a:tabLst/>
                      </a:pPr>
                      <a:r>
                        <a:rPr sz="1200" kern="0" spc="-10" dirty="0">
                          <a:solidFill>
                            <a:srgbClr val="000000">
                              <a:alpha val="100000"/>
                            </a:srgbClr>
                          </a:solidFill>
                          <a:latin typeface="KaiTi"/>
                          <a:ea typeface="KaiTi"/>
                          <a:cs typeface="KaiTi"/>
                        </a:rPr>
                        <a:t>个或若干个</a:t>
                      </a:r>
                      <a:r>
                        <a:rPr sz="1200" kern="0" spc="-25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CH</a:t>
                      </a:r>
                      <a:r>
                        <a:rPr sz="1200" kern="0" spc="-10" baseline="-4340" dirty="0">
                          <a:solidFill>
                            <a:srgbClr val="000000">
                              <a:alpha val="100000"/>
                            </a:srgbClr>
                          </a:solidFill>
                          <a:latin typeface="Times New Roman"/>
                          <a:ea typeface="Times New Roman"/>
                          <a:cs typeface="Times New Roman"/>
                        </a:rPr>
                        <a:t>2</a:t>
                      </a:r>
                      <a:endParaRPr sz="1200" baseline="-4340" dirty="0">
                        <a:latin typeface="Times New Roman"/>
                        <a:ea typeface="Times New Roman"/>
                        <a:cs typeface="Times New Roman"/>
                      </a:endParaRPr>
                    </a:p>
                    <a:p>
                      <a:pPr marL="219075" algn="l" rtl="0" eaLnBrk="0">
                        <a:lnSpc>
                          <a:spcPct val="84000"/>
                        </a:lnSpc>
                        <a:spcBef>
                          <a:spcPts val="252"/>
                        </a:spcBef>
                        <a:tabLst/>
                      </a:pPr>
                      <a:r>
                        <a:rPr sz="1200" kern="0" spc="-20" dirty="0">
                          <a:solidFill>
                            <a:srgbClr val="000000">
                              <a:alpha val="100000"/>
                            </a:srgbClr>
                          </a:solidFill>
                          <a:latin typeface="KaiTi"/>
                          <a:ea typeface="KaiTi"/>
                          <a:cs typeface="KaiTi"/>
                        </a:rPr>
                        <a:t>原子团的物质</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402590">
                <a:tc>
                  <a:txBody>
                    <a:bodyPr/>
                    <a:lstStyle/>
                    <a:p>
                      <a:pPr algn="l" rtl="0" eaLnBrk="0">
                        <a:lnSpc>
                          <a:spcPct val="102000"/>
                        </a:lnSpc>
                        <a:tabLst/>
                      </a:pPr>
                      <a:endParaRPr sz="800" dirty="0">
                        <a:latin typeface="Arial"/>
                        <a:ea typeface="Arial"/>
                        <a:cs typeface="Arial"/>
                      </a:endParaRPr>
                    </a:p>
                    <a:p>
                      <a:pPr marL="184150" algn="l" rtl="0" eaLnBrk="0">
                        <a:lnSpc>
                          <a:spcPct val="84000"/>
                        </a:lnSpc>
                        <a:spcBef>
                          <a:spcPts val="4"/>
                        </a:spcBef>
                        <a:tabLst/>
                      </a:pPr>
                      <a:r>
                        <a:rPr sz="1200" b="1" kern="0" spc="-30" dirty="0">
                          <a:solidFill>
                            <a:srgbClr val="000000">
                              <a:alpha val="100000"/>
                            </a:srgbClr>
                          </a:solidFill>
                          <a:latin typeface="KaiTi"/>
                          <a:ea typeface="KaiTi"/>
                          <a:cs typeface="KaiTi"/>
                        </a:rPr>
                        <a:t>分子式</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BE4D5"/>
                    </a:solidFill>
                  </a:tcPr>
                </a:tc>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29096"/>
                        </a:lnSpc>
                        <a:tabLst/>
                      </a:pPr>
                      <a:endParaRPr sz="100" dirty="0">
                        <a:latin typeface="Arial"/>
                        <a:ea typeface="Arial"/>
                        <a:cs typeface="Arial"/>
                      </a:endParaRPr>
                    </a:p>
                    <a:p>
                      <a:pPr marL="135890" indent="66675" algn="l" rtl="0" eaLnBrk="0">
                        <a:lnSpc>
                          <a:spcPct val="106000"/>
                        </a:lnSpc>
                        <a:tabLst/>
                      </a:pPr>
                      <a:r>
                        <a:rPr sz="1200" kern="0" spc="-20" dirty="0">
                          <a:solidFill>
                            <a:srgbClr val="000000">
                              <a:alpha val="100000"/>
                            </a:srgbClr>
                          </a:solidFill>
                          <a:latin typeface="KaiTi"/>
                          <a:ea typeface="KaiTi"/>
                          <a:cs typeface="KaiTi"/>
                        </a:rPr>
                        <a:t>元素符号表示相</a:t>
                      </a:r>
                      <a:r>
                        <a:rPr sz="1200" kern="0" spc="0" dirty="0">
                          <a:solidFill>
                            <a:srgbClr val="000000">
                              <a:alpha val="100000"/>
                            </a:srgbClr>
                          </a:solidFill>
                          <a:latin typeface="KaiTi"/>
                          <a:ea typeface="KaiTi"/>
                          <a:cs typeface="KaiTi"/>
                        </a:rPr>
                        <a:t> </a:t>
                      </a:r>
                      <a:r>
                        <a:rPr sz="1200" kern="0" spc="-30" dirty="0">
                          <a:solidFill>
                            <a:srgbClr val="000000">
                              <a:alpha val="100000"/>
                            </a:srgbClr>
                          </a:solidFill>
                          <a:latin typeface="KaiTi"/>
                          <a:ea typeface="KaiTi"/>
                          <a:cs typeface="KaiTi"/>
                        </a:rPr>
                        <a:t>同，分子式可不同</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2000"/>
                        </a:lnSpc>
                        <a:tabLst/>
                      </a:pPr>
                      <a:endParaRPr sz="800" dirty="0">
                        <a:latin typeface="Arial"/>
                        <a:ea typeface="Arial"/>
                        <a:cs typeface="Arial"/>
                      </a:endParaRPr>
                    </a:p>
                    <a:p>
                      <a:pPr marL="467994" algn="l" rtl="0" eaLnBrk="0">
                        <a:lnSpc>
                          <a:spcPct val="84000"/>
                        </a:lnSpc>
                        <a:spcBef>
                          <a:spcPts val="4"/>
                        </a:spcBef>
                        <a:tabLst/>
                      </a:pPr>
                      <a:r>
                        <a:rPr sz="1200" kern="0" spc="-20" dirty="0">
                          <a:solidFill>
                            <a:srgbClr val="000000">
                              <a:alpha val="100000"/>
                            </a:srgbClr>
                          </a:solidFill>
                          <a:latin typeface="KaiTi"/>
                          <a:ea typeface="KaiTi"/>
                          <a:cs typeface="KaiTi"/>
                        </a:rPr>
                        <a:t>相同</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3000"/>
                        </a:lnSpc>
                        <a:tabLst/>
                      </a:pPr>
                      <a:endParaRPr sz="800" dirty="0">
                        <a:latin typeface="Arial"/>
                        <a:ea typeface="Arial"/>
                        <a:cs typeface="Arial"/>
                      </a:endParaRPr>
                    </a:p>
                    <a:p>
                      <a:pPr marL="523875" algn="l" rtl="0" eaLnBrk="0">
                        <a:lnSpc>
                          <a:spcPct val="83000"/>
                        </a:lnSpc>
                        <a:spcBef>
                          <a:spcPts val="4"/>
                        </a:spcBef>
                        <a:tabLst/>
                      </a:pPr>
                      <a:r>
                        <a:rPr sz="1200" kern="0" spc="-30" dirty="0">
                          <a:solidFill>
                            <a:srgbClr val="000000">
                              <a:alpha val="100000"/>
                            </a:srgbClr>
                          </a:solidFill>
                          <a:latin typeface="KaiTi"/>
                          <a:ea typeface="KaiTi"/>
                          <a:cs typeface="KaiTi"/>
                        </a:rPr>
                        <a:t>不同</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65760">
                <a:tc>
                  <a:txBody>
                    <a:bodyPr/>
                    <a:lstStyle/>
                    <a:p>
                      <a:pPr algn="l" rtl="0" eaLnBrk="0">
                        <a:lnSpc>
                          <a:spcPct val="116000"/>
                        </a:lnSpc>
                        <a:tabLst/>
                      </a:pPr>
                      <a:endParaRPr sz="600" dirty="0">
                        <a:latin typeface="Arial"/>
                        <a:ea typeface="Arial"/>
                        <a:cs typeface="Arial"/>
                      </a:endParaRPr>
                    </a:p>
                    <a:p>
                      <a:pPr marL="101600" algn="l" rtl="0" eaLnBrk="0">
                        <a:lnSpc>
                          <a:spcPct val="86000"/>
                        </a:lnSpc>
                        <a:spcBef>
                          <a:spcPts val="1"/>
                        </a:spcBef>
                        <a:tabLst/>
                      </a:pPr>
                      <a:r>
                        <a:rPr sz="1200" b="1" kern="0" spc="-10" dirty="0">
                          <a:solidFill>
                            <a:srgbClr val="000000">
                              <a:alpha val="100000"/>
                            </a:srgbClr>
                          </a:solidFill>
                          <a:latin typeface="KaiTi"/>
                          <a:ea typeface="KaiTi"/>
                          <a:cs typeface="KaiTi"/>
                        </a:rPr>
                        <a:t>研究对象</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BE4D5"/>
                    </a:solidFill>
                  </a:tcPr>
                </a:tc>
                <a:tc>
                  <a:txBody>
                    <a:bodyPr/>
                    <a:lstStyle/>
                    <a:p>
                      <a:pPr algn="l" rtl="0" eaLnBrk="0">
                        <a:lnSpc>
                          <a:spcPct val="100000"/>
                        </a:lnSpc>
                        <a:tabLst/>
                      </a:pPr>
                      <a:endParaRPr sz="700" dirty="0">
                        <a:latin typeface="Arial"/>
                        <a:ea typeface="Arial"/>
                        <a:cs typeface="Arial"/>
                      </a:endParaRPr>
                    </a:p>
                    <a:p>
                      <a:pPr marL="432435" algn="l" rtl="0" eaLnBrk="0">
                        <a:lnSpc>
                          <a:spcPct val="83000"/>
                        </a:lnSpc>
                        <a:spcBef>
                          <a:spcPts val="7"/>
                        </a:spcBef>
                        <a:tabLst/>
                      </a:pPr>
                      <a:r>
                        <a:rPr sz="1200" b="1" kern="0" spc="-30" dirty="0">
                          <a:solidFill>
                            <a:srgbClr val="0101FF">
                              <a:alpha val="100000"/>
                            </a:srgbClr>
                          </a:solidFill>
                          <a:latin typeface="KaiTi"/>
                          <a:ea typeface="KaiTi"/>
                          <a:cs typeface="KaiTi"/>
                        </a:rPr>
                        <a:t>原子</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700" dirty="0">
                        <a:latin typeface="Arial"/>
                        <a:ea typeface="Arial"/>
                        <a:cs typeface="Arial"/>
                      </a:endParaRPr>
                    </a:p>
                    <a:p>
                      <a:pPr marL="578485" algn="l" rtl="0" eaLnBrk="0">
                        <a:lnSpc>
                          <a:spcPct val="88000"/>
                        </a:lnSpc>
                        <a:tabLst/>
                      </a:pPr>
                      <a:r>
                        <a:rPr sz="1200" b="1" kern="0" spc="-30" dirty="0">
                          <a:solidFill>
                            <a:srgbClr val="0101FF">
                              <a:alpha val="100000"/>
                            </a:srgbClr>
                          </a:solidFill>
                          <a:latin typeface="KaiTi"/>
                          <a:ea typeface="KaiTi"/>
                          <a:cs typeface="KaiTi"/>
                        </a:rPr>
                        <a:t>单质</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6000"/>
                        </a:lnSpc>
                        <a:tabLst/>
                      </a:pPr>
                      <a:endParaRPr sz="600" dirty="0">
                        <a:latin typeface="Arial"/>
                        <a:ea typeface="Arial"/>
                        <a:cs typeface="Arial"/>
                      </a:endParaRPr>
                    </a:p>
                    <a:p>
                      <a:pPr marL="238125" algn="l" rtl="0" eaLnBrk="0">
                        <a:lnSpc>
                          <a:spcPct val="85000"/>
                        </a:lnSpc>
                        <a:spcBef>
                          <a:spcPts val="1"/>
                        </a:spcBef>
                        <a:tabLst/>
                      </a:pPr>
                      <a:r>
                        <a:rPr sz="1200" b="1" kern="0" spc="-20" dirty="0">
                          <a:solidFill>
                            <a:srgbClr val="0101FF">
                              <a:alpha val="100000"/>
                            </a:srgbClr>
                          </a:solidFill>
                          <a:latin typeface="KaiTi"/>
                          <a:ea typeface="KaiTi"/>
                          <a:cs typeface="KaiTi"/>
                        </a:rPr>
                        <a:t>有机化合物</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700" dirty="0">
                        <a:latin typeface="Arial"/>
                        <a:ea typeface="Arial"/>
                        <a:cs typeface="Arial"/>
                      </a:endParaRPr>
                    </a:p>
                    <a:p>
                      <a:pPr marL="441960" algn="l" rtl="0" eaLnBrk="0">
                        <a:lnSpc>
                          <a:spcPct val="83000"/>
                        </a:lnSpc>
                        <a:spcBef>
                          <a:spcPts val="7"/>
                        </a:spcBef>
                        <a:tabLst/>
                      </a:pPr>
                      <a:r>
                        <a:rPr sz="1200" b="1" kern="0" spc="-20" dirty="0">
                          <a:solidFill>
                            <a:srgbClr val="0101FF">
                              <a:alpha val="100000"/>
                            </a:srgbClr>
                          </a:solidFill>
                          <a:latin typeface="KaiTi"/>
                          <a:ea typeface="KaiTi"/>
                          <a:cs typeface="KaiTi"/>
                        </a:rPr>
                        <a:t>化合物</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603250">
                <a:tc>
                  <a:txBody>
                    <a:bodyPr/>
                    <a:lstStyle/>
                    <a:p>
                      <a:pPr algn="l" rtl="0" eaLnBrk="0">
                        <a:lnSpc>
                          <a:spcPct val="147000"/>
                        </a:lnSpc>
                        <a:tabLst/>
                      </a:pPr>
                      <a:endParaRPr sz="1000" dirty="0">
                        <a:latin typeface="Arial"/>
                        <a:ea typeface="Arial"/>
                        <a:cs typeface="Arial"/>
                      </a:endParaRPr>
                    </a:p>
                    <a:p>
                      <a:pPr marL="257175" algn="l" rtl="0" eaLnBrk="0">
                        <a:lnSpc>
                          <a:spcPct val="87000"/>
                        </a:lnSpc>
                        <a:spcBef>
                          <a:spcPts val="1"/>
                        </a:spcBef>
                        <a:tabLst/>
                      </a:pPr>
                      <a:r>
                        <a:rPr sz="1200" b="1" kern="0" spc="-20" dirty="0">
                          <a:solidFill>
                            <a:srgbClr val="000000">
                              <a:alpha val="100000"/>
                            </a:srgbClr>
                          </a:solidFill>
                          <a:latin typeface="KaiTi"/>
                          <a:ea typeface="KaiTi"/>
                          <a:cs typeface="KaiTi"/>
                        </a:rPr>
                        <a:t>举例</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BE4D5"/>
                    </a:solidFill>
                  </a:tcPr>
                </a:tc>
                <a:tc>
                  <a:txBody>
                    <a:bodyPr/>
                    <a:lstStyle/>
                    <a:p>
                      <a:pPr algn="l" rtl="0" eaLnBrk="0">
                        <a:lnSpc>
                          <a:spcPct val="148000"/>
                        </a:lnSpc>
                        <a:tabLst/>
                      </a:pPr>
                      <a:endParaRPr sz="1000" dirty="0">
                        <a:latin typeface="Arial"/>
                        <a:ea typeface="Arial"/>
                        <a:cs typeface="Arial"/>
                      </a:endParaRPr>
                    </a:p>
                    <a:p>
                      <a:pPr marL="195580" algn="l" rtl="0" eaLnBrk="0">
                        <a:lnSpc>
                          <a:spcPct val="77000"/>
                        </a:lnSpc>
                        <a:spcBef>
                          <a:spcPts val="5"/>
                        </a:spcBef>
                        <a:tabLst/>
                      </a:pPr>
                      <a:r>
                        <a:rPr sz="1200" kern="0" spc="-40" baseline="21703" dirty="0">
                          <a:solidFill>
                            <a:srgbClr val="000000">
                              <a:alpha val="100000"/>
                            </a:srgbClr>
                          </a:solidFill>
                          <a:latin typeface="Times New Roman"/>
                          <a:ea typeface="Times New Roman"/>
                          <a:cs typeface="Times New Roman"/>
                        </a:rPr>
                        <a:t>1</a:t>
                      </a:r>
                      <a:r>
                        <a:rPr sz="1800" kern="0" spc="-40" baseline="-8681" dirty="0">
                          <a:solidFill>
                            <a:srgbClr val="000000">
                              <a:alpha val="100000"/>
                            </a:srgbClr>
                          </a:solidFill>
                          <a:latin typeface="Times New Roman"/>
                          <a:ea typeface="Times New Roman"/>
                          <a:cs typeface="Times New Roman"/>
                        </a:rPr>
                        <a:t>H</a:t>
                      </a:r>
                      <a:r>
                        <a:rPr sz="1100" kern="0" spc="-110" dirty="0">
                          <a:solidFill>
                            <a:srgbClr val="000000">
                              <a:alpha val="100000"/>
                            </a:srgbClr>
                          </a:solidFill>
                          <a:latin typeface="Times New Roman"/>
                          <a:ea typeface="Times New Roman"/>
                          <a:cs typeface="Times New Roman"/>
                        </a:rPr>
                        <a:t> </a:t>
                      </a:r>
                      <a:r>
                        <a:rPr sz="1800" kern="0" spc="-90" baseline="-8681" dirty="0">
                          <a:solidFill>
                            <a:srgbClr val="000000">
                              <a:alpha val="100000"/>
                            </a:srgbClr>
                          </a:solidFill>
                          <a:latin typeface="KaiTi"/>
                          <a:ea typeface="KaiTi"/>
                          <a:cs typeface="KaiTi"/>
                        </a:rPr>
                        <a:t>、</a:t>
                      </a:r>
                      <a:r>
                        <a:rPr sz="1200" kern="0" spc="-20" baseline="21703" dirty="0">
                          <a:solidFill>
                            <a:srgbClr val="000000">
                              <a:alpha val="100000"/>
                            </a:srgbClr>
                          </a:solidFill>
                          <a:latin typeface="Times New Roman"/>
                          <a:ea typeface="Times New Roman"/>
                          <a:cs typeface="Times New Roman"/>
                        </a:rPr>
                        <a:t>2</a:t>
                      </a:r>
                      <a:r>
                        <a:rPr sz="1800" kern="0" spc="-20" baseline="-8681" dirty="0">
                          <a:solidFill>
                            <a:srgbClr val="000000">
                              <a:alpha val="100000"/>
                            </a:srgbClr>
                          </a:solidFill>
                          <a:latin typeface="Times New Roman"/>
                          <a:ea typeface="Times New Roman"/>
                          <a:cs typeface="Times New Roman"/>
                        </a:rPr>
                        <a:t>H</a:t>
                      </a:r>
                      <a:r>
                        <a:rPr sz="1100" kern="0" spc="-140" dirty="0">
                          <a:solidFill>
                            <a:srgbClr val="000000">
                              <a:alpha val="100000"/>
                            </a:srgbClr>
                          </a:solidFill>
                          <a:latin typeface="Times New Roman"/>
                          <a:ea typeface="Times New Roman"/>
                          <a:cs typeface="Times New Roman"/>
                        </a:rPr>
                        <a:t> </a:t>
                      </a:r>
                      <a:r>
                        <a:rPr sz="1800" kern="0" spc="-20" baseline="-8681" dirty="0">
                          <a:solidFill>
                            <a:srgbClr val="000000">
                              <a:alpha val="100000"/>
                            </a:srgbClr>
                          </a:solidFill>
                          <a:latin typeface="KaiTi"/>
                          <a:ea typeface="KaiTi"/>
                          <a:cs typeface="KaiTi"/>
                        </a:rPr>
                        <a:t>、</a:t>
                      </a:r>
                      <a:r>
                        <a:rPr sz="1200" kern="0" spc="-20" baseline="21703" dirty="0">
                          <a:solidFill>
                            <a:srgbClr val="000000">
                              <a:alpha val="100000"/>
                            </a:srgbClr>
                          </a:solidFill>
                          <a:latin typeface="Times New Roman"/>
                          <a:ea typeface="Times New Roman"/>
                          <a:cs typeface="Times New Roman"/>
                        </a:rPr>
                        <a:t>3</a:t>
                      </a:r>
                      <a:r>
                        <a:rPr sz="1800" kern="0" spc="-20" baseline="-8681" dirty="0">
                          <a:solidFill>
                            <a:srgbClr val="000000">
                              <a:alpha val="100000"/>
                            </a:srgbClr>
                          </a:solidFill>
                          <a:latin typeface="Times New Roman"/>
                          <a:ea typeface="Times New Roman"/>
                          <a:cs typeface="Times New Roman"/>
                        </a:rPr>
                        <a:t>H</a:t>
                      </a:r>
                      <a:endParaRPr sz="1800" baseline="-8681"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66000"/>
                        </a:lnSpc>
                        <a:tabLst/>
                      </a:pPr>
                      <a:endParaRPr sz="100" dirty="0">
                        <a:latin typeface="Arial"/>
                        <a:ea typeface="Arial"/>
                        <a:cs typeface="Arial"/>
                      </a:endParaRPr>
                    </a:p>
                    <a:p>
                      <a:pPr marL="356870" algn="l" rtl="0" eaLnBrk="0">
                        <a:lnSpc>
                          <a:spcPct val="86000"/>
                        </a:lnSpc>
                        <a:spcBef>
                          <a:spcPts val="1"/>
                        </a:spcBef>
                        <a:tabLst/>
                      </a:pPr>
                      <a:r>
                        <a:rPr sz="1200" kern="0" spc="-30" dirty="0">
                          <a:solidFill>
                            <a:srgbClr val="000000">
                              <a:alpha val="100000"/>
                            </a:srgbClr>
                          </a:solidFill>
                          <a:latin typeface="KaiTi"/>
                          <a:ea typeface="KaiTi"/>
                          <a:cs typeface="KaiTi"/>
                        </a:rPr>
                        <a:t>红磷和白磷</a:t>
                      </a:r>
                      <a:endParaRPr sz="1200" dirty="0">
                        <a:latin typeface="KaiTi"/>
                        <a:ea typeface="KaiTi"/>
                        <a:cs typeface="KaiTi"/>
                      </a:endParaRPr>
                    </a:p>
                    <a:p>
                      <a:pPr marL="268605" algn="l" rtl="0" eaLnBrk="0">
                        <a:lnSpc>
                          <a:spcPct val="84000"/>
                        </a:lnSpc>
                        <a:spcBef>
                          <a:spcPts val="332"/>
                        </a:spcBef>
                        <a:tabLst/>
                      </a:pPr>
                      <a:r>
                        <a:rPr sz="1200" kern="0" spc="-10" dirty="0">
                          <a:solidFill>
                            <a:srgbClr val="000000">
                              <a:alpha val="100000"/>
                            </a:srgbClr>
                          </a:solidFill>
                          <a:latin typeface="KaiTi"/>
                          <a:ea typeface="KaiTi"/>
                          <a:cs typeface="KaiTi"/>
                        </a:rPr>
                        <a:t>石墨和金刚石</a:t>
                      </a:r>
                      <a:endParaRPr sz="1200" dirty="0">
                        <a:latin typeface="KaiTi"/>
                        <a:ea typeface="KaiTi"/>
                        <a:cs typeface="KaiTi"/>
                      </a:endParaRPr>
                    </a:p>
                    <a:p>
                      <a:pPr marL="459105" algn="l" rtl="0" eaLnBrk="0">
                        <a:lnSpc>
                          <a:spcPct val="90000"/>
                        </a:lnSpc>
                        <a:spcBef>
                          <a:spcPts val="351"/>
                        </a:spcBef>
                        <a:tabLst/>
                      </a:pPr>
                      <a:r>
                        <a:rPr sz="1200" kern="0" spc="-30" dirty="0">
                          <a:solidFill>
                            <a:srgbClr val="000000">
                              <a:alpha val="100000"/>
                            </a:srgbClr>
                          </a:solidFill>
                          <a:latin typeface="Times New Roman"/>
                          <a:ea typeface="Times New Roman"/>
                          <a:cs typeface="Times New Roman"/>
                        </a:rPr>
                        <a:t>O</a:t>
                      </a:r>
                      <a:r>
                        <a:rPr sz="1200" kern="0" spc="-30" baseline="-4340" dirty="0">
                          <a:solidFill>
                            <a:srgbClr val="000000">
                              <a:alpha val="100000"/>
                            </a:srgbClr>
                          </a:solidFill>
                          <a:latin typeface="Times New Roman"/>
                          <a:ea typeface="Times New Roman"/>
                          <a:cs typeface="Times New Roman"/>
                        </a:rPr>
                        <a:t>2</a:t>
                      </a:r>
                      <a:r>
                        <a:rPr sz="700" kern="0" spc="100" dirty="0">
                          <a:solidFill>
                            <a:srgbClr val="000000">
                              <a:alpha val="100000"/>
                            </a:srgbClr>
                          </a:solidFill>
                          <a:latin typeface="Times New Roman"/>
                          <a:ea typeface="Times New Roman"/>
                          <a:cs typeface="Times New Roman"/>
                        </a:rPr>
                        <a:t> </a:t>
                      </a:r>
                      <a:r>
                        <a:rPr sz="1200" kern="0" spc="-30" dirty="0">
                          <a:solidFill>
                            <a:srgbClr val="000000">
                              <a:alpha val="100000"/>
                            </a:srgbClr>
                          </a:solidFill>
                          <a:latin typeface="KaiTi"/>
                          <a:ea typeface="KaiTi"/>
                          <a:cs typeface="KaiTi"/>
                        </a:rPr>
                        <a:t>和</a:t>
                      </a:r>
                      <a:r>
                        <a:rPr sz="1200" kern="0" spc="-260" dirty="0">
                          <a:solidFill>
                            <a:srgbClr val="000000">
                              <a:alpha val="100000"/>
                            </a:srgbClr>
                          </a:solidFill>
                          <a:latin typeface="KaiTi"/>
                          <a:ea typeface="KaiTi"/>
                          <a:cs typeface="KaiTi"/>
                        </a:rPr>
                        <a:t> </a:t>
                      </a:r>
                      <a:r>
                        <a:rPr sz="1200" kern="0" spc="-30" dirty="0">
                          <a:solidFill>
                            <a:srgbClr val="000000">
                              <a:alpha val="100000"/>
                            </a:srgbClr>
                          </a:solidFill>
                          <a:latin typeface="Times New Roman"/>
                          <a:ea typeface="Times New Roman"/>
                          <a:cs typeface="Times New Roman"/>
                        </a:rPr>
                        <a:t>O</a:t>
                      </a:r>
                      <a:r>
                        <a:rPr sz="1200" kern="0" spc="-30" baseline="-4340" dirty="0">
                          <a:solidFill>
                            <a:srgbClr val="000000">
                              <a:alpha val="100000"/>
                            </a:srgbClr>
                          </a:solidFill>
                          <a:latin typeface="Times New Roman"/>
                          <a:ea typeface="Times New Roman"/>
                          <a:cs typeface="Times New Roman"/>
                        </a:rPr>
                        <a:t>3</a:t>
                      </a:r>
                      <a:endParaRPr sz="1200" baseline="-434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47000"/>
                        </a:lnSpc>
                        <a:tabLst/>
                      </a:pPr>
                      <a:endParaRPr sz="1000" dirty="0">
                        <a:latin typeface="Arial"/>
                        <a:ea typeface="Arial"/>
                        <a:cs typeface="Arial"/>
                      </a:endParaRPr>
                    </a:p>
                    <a:p>
                      <a:pPr algn="l" rtl="0" eaLnBrk="0">
                        <a:lnSpc>
                          <a:spcPct val="6068"/>
                        </a:lnSpc>
                        <a:tabLst/>
                      </a:pPr>
                      <a:endParaRPr sz="100" dirty="0">
                        <a:latin typeface="Arial"/>
                        <a:ea typeface="Arial"/>
                        <a:cs typeface="Arial"/>
                      </a:endParaRPr>
                    </a:p>
                    <a:p>
                      <a:pPr marL="86995" algn="l" rtl="0" eaLnBrk="0">
                        <a:lnSpc>
                          <a:spcPct val="83000"/>
                        </a:lnSpc>
                        <a:tabLst/>
                      </a:pPr>
                      <a:r>
                        <a:rPr sz="1200" kern="0" spc="-10" dirty="0">
                          <a:solidFill>
                            <a:srgbClr val="000000">
                              <a:alpha val="100000"/>
                            </a:srgbClr>
                          </a:solidFill>
                          <a:latin typeface="KaiTi"/>
                          <a:ea typeface="KaiTi"/>
                          <a:cs typeface="KaiTi"/>
                        </a:rPr>
                        <a:t>正丁烷和异丁烷</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75000"/>
                        </a:lnSpc>
                        <a:tabLst/>
                      </a:pPr>
                      <a:endParaRPr sz="100" dirty="0">
                        <a:latin typeface="Arial"/>
                        <a:ea typeface="Arial"/>
                        <a:cs typeface="Arial"/>
                      </a:endParaRPr>
                    </a:p>
                    <a:p>
                      <a:pPr marL="278130" algn="l" rtl="0" eaLnBrk="0">
                        <a:lnSpc>
                          <a:spcPct val="90000"/>
                        </a:lnSpc>
                        <a:spcBef>
                          <a:spcPts val="1"/>
                        </a:spcBef>
                        <a:tabLst/>
                      </a:pPr>
                      <a:r>
                        <a:rPr sz="1200" kern="0" spc="-20" dirty="0">
                          <a:solidFill>
                            <a:srgbClr val="000000">
                              <a:alpha val="100000"/>
                            </a:srgbClr>
                          </a:solidFill>
                          <a:latin typeface="Times New Roman"/>
                          <a:ea typeface="Times New Roman"/>
                          <a:cs typeface="Times New Roman"/>
                        </a:rPr>
                        <a:t>CH</a:t>
                      </a:r>
                      <a:r>
                        <a:rPr sz="1200" kern="0" spc="-20" baseline="-4340" dirty="0">
                          <a:solidFill>
                            <a:srgbClr val="000000">
                              <a:alpha val="100000"/>
                            </a:srgbClr>
                          </a:solidFill>
                          <a:latin typeface="Times New Roman"/>
                          <a:ea typeface="Times New Roman"/>
                          <a:cs typeface="Times New Roman"/>
                        </a:rPr>
                        <a:t>4</a:t>
                      </a:r>
                      <a:r>
                        <a:rPr sz="700" kern="0" spc="12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和</a:t>
                      </a:r>
                      <a:r>
                        <a:rPr sz="1200" kern="0" spc="-25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C</a:t>
                      </a:r>
                      <a:r>
                        <a:rPr sz="1200" kern="0" spc="-20" baseline="-4340" dirty="0">
                          <a:solidFill>
                            <a:srgbClr val="000000">
                              <a:alpha val="100000"/>
                            </a:srgbClr>
                          </a:solidFill>
                          <a:latin typeface="Times New Roman"/>
                          <a:ea typeface="Times New Roman"/>
                          <a:cs typeface="Times New Roman"/>
                        </a:rPr>
                        <a:t>2</a:t>
                      </a:r>
                      <a:r>
                        <a:rPr sz="1200" kern="0" spc="-20" dirty="0">
                          <a:solidFill>
                            <a:srgbClr val="000000">
                              <a:alpha val="100000"/>
                            </a:srgbClr>
                          </a:solidFill>
                          <a:latin typeface="Times New Roman"/>
                          <a:ea typeface="Times New Roman"/>
                          <a:cs typeface="Times New Roman"/>
                        </a:rPr>
                        <a:t>H</a:t>
                      </a:r>
                      <a:r>
                        <a:rPr sz="1200" kern="0" spc="-20" baseline="-4340" dirty="0">
                          <a:solidFill>
                            <a:srgbClr val="000000">
                              <a:alpha val="100000"/>
                            </a:srgbClr>
                          </a:solidFill>
                          <a:latin typeface="Times New Roman"/>
                          <a:ea typeface="Times New Roman"/>
                          <a:cs typeface="Times New Roman"/>
                        </a:rPr>
                        <a:t>6</a:t>
                      </a:r>
                      <a:endParaRPr sz="1200" baseline="-4340" dirty="0">
                        <a:latin typeface="Times New Roman"/>
                        <a:ea typeface="Times New Roman"/>
                        <a:cs typeface="Times New Roman"/>
                      </a:endParaRPr>
                    </a:p>
                    <a:p>
                      <a:pPr marL="313055" algn="l" rtl="0" eaLnBrk="0">
                        <a:lnSpc>
                          <a:spcPts val="1459"/>
                        </a:lnSpc>
                        <a:tabLst/>
                      </a:pPr>
                      <a:r>
                        <a:rPr sz="1200" kern="0" spc="-40" dirty="0">
                          <a:solidFill>
                            <a:srgbClr val="000000">
                              <a:alpha val="100000"/>
                            </a:srgbClr>
                          </a:solidFill>
                          <a:latin typeface="KaiTi"/>
                          <a:ea typeface="KaiTi"/>
                          <a:cs typeface="KaiTi"/>
                        </a:rPr>
                        <a:t>甲烷和乙烷</a:t>
                      </a:r>
                      <a:endParaRPr sz="1200" dirty="0">
                        <a:latin typeface="KaiTi"/>
                        <a:ea typeface="KaiTi"/>
                        <a:cs typeface="KaiTi"/>
                      </a:endParaRPr>
                    </a:p>
                    <a:p>
                      <a:pPr algn="l" rtl="0" eaLnBrk="0">
                        <a:lnSpc>
                          <a:spcPct val="101000"/>
                        </a:lnSpc>
                        <a:tabLst/>
                      </a:pPr>
                      <a:endParaRPr sz="300" dirty="0">
                        <a:latin typeface="Arial"/>
                        <a:ea typeface="Arial"/>
                        <a:cs typeface="Arial"/>
                      </a:endParaRPr>
                    </a:p>
                    <a:p>
                      <a:pPr marL="312420" algn="l" rtl="0" eaLnBrk="0">
                        <a:lnSpc>
                          <a:spcPct val="83000"/>
                        </a:lnSpc>
                        <a:spcBef>
                          <a:spcPts val="1"/>
                        </a:spcBef>
                        <a:tabLst/>
                      </a:pPr>
                      <a:r>
                        <a:rPr sz="1200" kern="0" spc="-40" dirty="0">
                          <a:solidFill>
                            <a:srgbClr val="000000">
                              <a:alpha val="100000"/>
                            </a:srgbClr>
                          </a:solidFill>
                          <a:latin typeface="KaiTi"/>
                          <a:ea typeface="KaiTi"/>
                          <a:cs typeface="KaiTi"/>
                        </a:rPr>
                        <a:t>乙烯和丙烯</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bl>
          </a:graphicData>
        </a:graphic>
      </p:graphicFrame>
      <p:sp>
        <p:nvSpPr>
          <p:cNvPr id="1478" name="rect 1478"/>
          <p:cNvSpPr/>
          <p:nvPr/>
        </p:nvSpPr>
        <p:spPr>
          <a:xfrm>
            <a:off x="4271645" y="5900293"/>
            <a:ext cx="2152142" cy="246888"/>
          </a:xfrm>
          <a:prstGeom prst="rect">
            <a:avLst/>
          </a:prstGeom>
          <a:solidFill>
            <a:srgbClr val="D9D9D9">
              <a:alpha val="100000"/>
            </a:srgbClr>
          </a:solidFill>
          <a:ln w="0" cap="flat">
            <a:noFill/>
            <a:prstDash val="solid"/>
            <a:miter lim="0"/>
          </a:ln>
        </p:spPr>
        <p:txBody>
          <a:bodyPr rtlCol="0"/>
          <a:lstStyle/>
          <a:p>
            <a:pPr algn="ctr"/>
            <a:endParaRPr lang="zh-CN" altLang="en-US"/>
          </a:p>
        </p:txBody>
      </p:sp>
      <p:sp>
        <p:nvSpPr>
          <p:cNvPr id="1480" name="textbox 1480"/>
          <p:cNvSpPr/>
          <p:nvPr/>
        </p:nvSpPr>
        <p:spPr>
          <a:xfrm>
            <a:off x="4274566" y="5915977"/>
            <a:ext cx="2162175" cy="230505"/>
          </a:xfrm>
          <a:prstGeom prst="rect">
            <a:avLst/>
          </a:prstGeom>
          <a:noFill/>
          <a:ln w="0" cap="flat">
            <a:noFill/>
            <a:prstDash val="solid"/>
            <a:miter lim="0"/>
          </a:ln>
        </p:spPr>
        <p:txBody>
          <a:bodyPr vert="horz" wrap="square" lIns="0" tIns="0" rIns="0" bIns="0"/>
          <a:lstStyle/>
          <a:p>
            <a:pPr algn="l" rtl="0" eaLnBrk="0">
              <a:lnSpc>
                <a:spcPct val="77219"/>
              </a:lnSpc>
              <a:tabLst/>
            </a:pPr>
            <a:endParaRPr sz="100" dirty="0">
              <a:latin typeface="Arial"/>
              <a:ea typeface="Arial"/>
              <a:cs typeface="Arial"/>
            </a:endParaRPr>
          </a:p>
          <a:p>
            <a:pPr marL="12700" algn="l" rtl="0" eaLnBrk="0">
              <a:lnSpc>
                <a:spcPct val="90000"/>
              </a:lnSpc>
              <a:tabLst/>
            </a:pPr>
            <a:r>
              <a:rPr sz="1500" b="1" kern="0" spc="-10" dirty="0">
                <a:solidFill>
                  <a:srgbClr val="EE0000">
                    <a:alpha val="100000"/>
                  </a:srgbClr>
                </a:solidFill>
                <a:latin typeface="KaiTi"/>
                <a:ea typeface="KaiTi"/>
                <a:cs typeface="KaiTi"/>
              </a:rPr>
              <a:t>专题</a:t>
            </a:r>
            <a:r>
              <a:rPr sz="1500" kern="0" spc="-320" dirty="0">
                <a:solidFill>
                  <a:srgbClr val="EE0000">
                    <a:alpha val="100000"/>
                  </a:srgbClr>
                </a:solidFill>
                <a:latin typeface="KaiTi"/>
                <a:ea typeface="KaiTi"/>
                <a:cs typeface="KaiTi"/>
              </a:rPr>
              <a:t> </a:t>
            </a:r>
            <a:r>
              <a:rPr sz="1500" b="1" kern="0" spc="-10" dirty="0">
                <a:solidFill>
                  <a:srgbClr val="EE0000">
                    <a:alpha val="100000"/>
                  </a:srgbClr>
                </a:solidFill>
                <a:latin typeface="Times New Roman"/>
                <a:ea typeface="Times New Roman"/>
                <a:cs typeface="Times New Roman"/>
              </a:rPr>
              <a:t>8      </a:t>
            </a:r>
            <a:r>
              <a:rPr sz="1500" b="1" kern="0" spc="-10" dirty="0">
                <a:solidFill>
                  <a:srgbClr val="EE0000">
                    <a:alpha val="100000"/>
                  </a:srgbClr>
                </a:solidFill>
                <a:latin typeface="KaiTi"/>
                <a:ea typeface="KaiTi"/>
                <a:cs typeface="KaiTi"/>
              </a:rPr>
              <a:t>“</a:t>
            </a:r>
            <a:r>
              <a:rPr sz="1500" b="1" kern="0" spc="-20" dirty="0">
                <a:solidFill>
                  <a:srgbClr val="EE0000">
                    <a:alpha val="100000"/>
                  </a:srgbClr>
                </a:solidFill>
                <a:latin typeface="KaiTi"/>
                <a:ea typeface="KaiTi"/>
                <a:cs typeface="KaiTi"/>
              </a:rPr>
              <a:t>几同”的区别</a:t>
            </a:r>
            <a:endParaRPr sz="1500" dirty="0">
              <a:latin typeface="KaiTi"/>
              <a:ea typeface="KaiTi"/>
              <a:cs typeface="KaiTi"/>
            </a:endParaRPr>
          </a:p>
        </p:txBody>
      </p:sp>
      <p:sp>
        <p:nvSpPr>
          <p:cNvPr id="1482" name="rect 1482"/>
          <p:cNvSpPr/>
          <p:nvPr/>
        </p:nvSpPr>
        <p:spPr>
          <a:xfrm>
            <a:off x="4558157" y="989025"/>
            <a:ext cx="1577593" cy="247192"/>
          </a:xfrm>
          <a:prstGeom prst="rect">
            <a:avLst/>
          </a:prstGeom>
          <a:solidFill>
            <a:srgbClr val="D9D9D9">
              <a:alpha val="100000"/>
            </a:srgbClr>
          </a:solidFill>
          <a:ln w="0" cap="flat">
            <a:noFill/>
            <a:prstDash val="solid"/>
            <a:miter lim="0"/>
          </a:ln>
        </p:spPr>
        <p:txBody>
          <a:bodyPr rtlCol="0"/>
          <a:lstStyle/>
          <a:p>
            <a:pPr algn="ctr"/>
            <a:endParaRPr lang="zh-CN" altLang="en-US"/>
          </a:p>
        </p:txBody>
      </p:sp>
      <p:sp>
        <p:nvSpPr>
          <p:cNvPr id="1484" name="textbox 1484"/>
          <p:cNvSpPr/>
          <p:nvPr/>
        </p:nvSpPr>
        <p:spPr>
          <a:xfrm>
            <a:off x="4561078" y="1005014"/>
            <a:ext cx="1587500" cy="230505"/>
          </a:xfrm>
          <a:prstGeom prst="rect">
            <a:avLst/>
          </a:prstGeom>
          <a:noFill/>
          <a:ln w="0" cap="flat">
            <a:noFill/>
            <a:prstDash val="solid"/>
            <a:miter lim="0"/>
          </a:ln>
        </p:spPr>
        <p:txBody>
          <a:bodyPr vert="horz" wrap="square" lIns="0" tIns="0" rIns="0" bIns="0"/>
          <a:lstStyle/>
          <a:p>
            <a:pPr algn="l" rtl="0" eaLnBrk="0">
              <a:lnSpc>
                <a:spcPct val="77219"/>
              </a:lnSpc>
              <a:tabLst/>
            </a:pPr>
            <a:endParaRPr sz="100" dirty="0">
              <a:latin typeface="Arial"/>
              <a:ea typeface="Arial"/>
              <a:cs typeface="Arial"/>
            </a:endParaRPr>
          </a:p>
          <a:p>
            <a:pPr marL="12700" algn="l" rtl="0" eaLnBrk="0">
              <a:lnSpc>
                <a:spcPct val="90000"/>
              </a:lnSpc>
              <a:tabLst/>
            </a:pPr>
            <a:r>
              <a:rPr sz="1500" b="1" kern="0" spc="-40" dirty="0">
                <a:solidFill>
                  <a:srgbClr val="EE0000">
                    <a:alpha val="100000"/>
                  </a:srgbClr>
                </a:solidFill>
                <a:latin typeface="KaiTi"/>
                <a:ea typeface="KaiTi"/>
                <a:cs typeface="KaiTi"/>
              </a:rPr>
              <a:t>专题</a:t>
            </a:r>
            <a:r>
              <a:rPr sz="1500" kern="0" spc="-310" dirty="0">
                <a:solidFill>
                  <a:srgbClr val="EE0000">
                    <a:alpha val="100000"/>
                  </a:srgbClr>
                </a:solidFill>
                <a:latin typeface="KaiTi"/>
                <a:ea typeface="KaiTi"/>
                <a:cs typeface="KaiTi"/>
              </a:rPr>
              <a:t> </a:t>
            </a:r>
            <a:r>
              <a:rPr sz="1500" b="1" kern="0" spc="-40" dirty="0">
                <a:solidFill>
                  <a:srgbClr val="EE0000">
                    <a:alpha val="100000"/>
                  </a:srgbClr>
                </a:solidFill>
                <a:latin typeface="Times New Roman"/>
                <a:ea typeface="Times New Roman"/>
                <a:cs typeface="Times New Roman"/>
              </a:rPr>
              <a:t>7</a:t>
            </a:r>
            <a:r>
              <a:rPr sz="1500" b="1" kern="0" spc="10" dirty="0">
                <a:solidFill>
                  <a:srgbClr val="EE0000">
                    <a:alpha val="100000"/>
                  </a:srgbClr>
                </a:solidFill>
                <a:latin typeface="Times New Roman"/>
                <a:ea typeface="Times New Roman"/>
                <a:cs typeface="Times New Roman"/>
              </a:rPr>
              <a:t>      </a:t>
            </a:r>
            <a:r>
              <a:rPr sz="1500" b="1" kern="0" spc="-40" dirty="0">
                <a:solidFill>
                  <a:srgbClr val="EE0000">
                    <a:alpha val="100000"/>
                  </a:srgbClr>
                </a:solidFill>
                <a:latin typeface="KaiTi"/>
                <a:ea typeface="KaiTi"/>
                <a:cs typeface="KaiTi"/>
              </a:rPr>
              <a:t>物质分类</a:t>
            </a:r>
            <a:endParaRPr sz="1500" dirty="0">
              <a:latin typeface="KaiTi"/>
              <a:ea typeface="KaiTi"/>
              <a:cs typeface="KaiTi"/>
            </a:endParaRPr>
          </a:p>
        </p:txBody>
      </p:sp>
      <p:sp>
        <p:nvSpPr>
          <p:cNvPr id="1486" name="textbox 1486"/>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1488" name="path 1488"/>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1490" name="textbox 1490"/>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30" dirty="0">
                <a:solidFill>
                  <a:srgbClr val="000000">
                    <a:alpha val="100000"/>
                  </a:srgbClr>
                </a:solidFill>
                <a:latin typeface="Times New Roman"/>
                <a:ea typeface="Times New Roman"/>
                <a:cs typeface="Times New Roman"/>
              </a:rPr>
              <a:t>-</a:t>
            </a:r>
            <a:r>
              <a:rPr sz="900" kern="0" spc="70" dirty="0">
                <a:solidFill>
                  <a:srgbClr val="000000">
                    <a:alpha val="100000"/>
                  </a:srgbClr>
                </a:solidFill>
                <a:latin typeface="Times New Roman"/>
                <a:ea typeface="Times New Roman"/>
                <a:cs typeface="Times New Roman"/>
              </a:rPr>
              <a:t> </a:t>
            </a:r>
            <a:r>
              <a:rPr sz="900" kern="0" spc="-30" dirty="0">
                <a:solidFill>
                  <a:srgbClr val="000000">
                    <a:alpha val="100000"/>
                  </a:srgbClr>
                </a:solidFill>
                <a:latin typeface="Times New Roman"/>
                <a:ea typeface="Times New Roman"/>
                <a:cs typeface="Times New Roman"/>
              </a:rPr>
              <a:t>53</a:t>
            </a:r>
            <a:r>
              <a:rPr sz="900" kern="0" spc="40" dirty="0">
                <a:solidFill>
                  <a:srgbClr val="000000">
                    <a:alpha val="100000"/>
                  </a:srgbClr>
                </a:solidFill>
                <a:latin typeface="Times New Roman"/>
                <a:ea typeface="Times New Roman"/>
                <a:cs typeface="Times New Roman"/>
              </a:rPr>
              <a:t> </a:t>
            </a:r>
            <a:r>
              <a:rPr sz="900" kern="0" spc="-3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492" name="table 1492"/>
          <p:cNvGraphicFramePr>
            <a:graphicFrameLocks noGrp="1"/>
          </p:cNvGraphicFramePr>
          <p:nvPr/>
        </p:nvGraphicFramePr>
        <p:xfrm>
          <a:off x="2273046" y="4603115"/>
          <a:ext cx="6146165" cy="2903854"/>
        </p:xfrm>
        <a:graphic>
          <a:graphicData uri="http://schemas.openxmlformats.org/drawingml/2006/table">
            <a:tbl>
              <a:tblPr/>
              <a:tblGrid>
                <a:gridCol w="818514"/>
                <a:gridCol w="1537970"/>
                <a:gridCol w="1943735"/>
                <a:gridCol w="1845945"/>
              </a:tblGrid>
              <a:tr h="297180">
                <a:tc>
                  <a:txBody>
                    <a:bodyPr/>
                    <a:lstStyle/>
                    <a:p>
                      <a:pPr algn="l" rtl="0" eaLnBrk="0">
                        <a:lnSpc>
                          <a:spcPct val="100000"/>
                        </a:lnSpc>
                        <a:tabLst/>
                      </a:pPr>
                      <a:endParaRPr sz="1000" dirty="0">
                        <a:latin typeface="Arial"/>
                        <a:ea typeface="Arial"/>
                        <a:cs typeface="Arial"/>
                      </a:endParaRPr>
                    </a:p>
                  </a:txBody>
                  <a:tcPr marL="0" marR="0" marT="0" marB="0" vert="horz">
                    <a:lnL w="6350"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21000"/>
                        </a:lnSpc>
                        <a:tabLst/>
                      </a:pPr>
                      <a:endParaRPr sz="400" dirty="0">
                        <a:latin typeface="Arial"/>
                        <a:ea typeface="Arial"/>
                        <a:cs typeface="Arial"/>
                      </a:endParaRPr>
                    </a:p>
                    <a:p>
                      <a:pPr marL="556260" algn="l" rtl="0" eaLnBrk="0">
                        <a:lnSpc>
                          <a:spcPct val="85000"/>
                        </a:lnSpc>
                        <a:spcBef>
                          <a:spcPts val="3"/>
                        </a:spcBef>
                        <a:tabLst/>
                      </a:pPr>
                      <a:r>
                        <a:rPr sz="1200" b="1" kern="0" spc="-50" dirty="0">
                          <a:solidFill>
                            <a:srgbClr val="0000FF">
                              <a:alpha val="100000"/>
                            </a:srgbClr>
                          </a:solidFill>
                          <a:latin typeface="KaiTi"/>
                          <a:ea typeface="KaiTi"/>
                          <a:cs typeface="KaiTi"/>
                        </a:rPr>
                        <a:t>官能团</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23000"/>
                        </a:lnSpc>
                        <a:tabLst/>
                      </a:pPr>
                      <a:endParaRPr sz="400" dirty="0">
                        <a:latin typeface="Arial"/>
                        <a:ea typeface="Arial"/>
                        <a:cs typeface="Arial"/>
                      </a:endParaRPr>
                    </a:p>
                    <a:p>
                      <a:pPr marL="899160" algn="l" rtl="0" eaLnBrk="0">
                        <a:lnSpc>
                          <a:spcPct val="86000"/>
                        </a:lnSpc>
                        <a:spcBef>
                          <a:spcPts val="2"/>
                        </a:spcBef>
                        <a:tabLst/>
                      </a:pPr>
                      <a:r>
                        <a:rPr sz="1200" b="1" kern="0" spc="-20" dirty="0">
                          <a:solidFill>
                            <a:srgbClr val="0000FF">
                              <a:alpha val="100000"/>
                            </a:srgbClr>
                          </a:solidFill>
                          <a:latin typeface="KaiTi"/>
                          <a:ea typeface="KaiTi"/>
                          <a:cs typeface="KaiTi"/>
                        </a:rPr>
                        <a:t>基</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21000"/>
                        </a:lnSpc>
                        <a:tabLst/>
                      </a:pPr>
                      <a:endParaRPr sz="400" dirty="0">
                        <a:latin typeface="Arial"/>
                        <a:ea typeface="Arial"/>
                        <a:cs typeface="Arial"/>
                      </a:endParaRPr>
                    </a:p>
                    <a:p>
                      <a:pPr marL="642620" algn="l" rtl="0" eaLnBrk="0">
                        <a:lnSpc>
                          <a:spcPct val="90000"/>
                        </a:lnSpc>
                        <a:spcBef>
                          <a:spcPts val="3"/>
                        </a:spcBef>
                        <a:tabLst/>
                      </a:pPr>
                      <a:r>
                        <a:rPr sz="1200" b="1" kern="0" spc="-10" dirty="0">
                          <a:solidFill>
                            <a:srgbClr val="0000FF">
                              <a:alpha val="100000"/>
                            </a:srgbClr>
                          </a:solidFill>
                          <a:latin typeface="KaiTi"/>
                          <a:ea typeface="KaiTi"/>
                          <a:cs typeface="KaiTi"/>
                        </a:rPr>
                        <a:t>根</a:t>
                      </a:r>
                      <a:r>
                        <a:rPr sz="1200" b="1" kern="0" spc="-10" dirty="0">
                          <a:solidFill>
                            <a:srgbClr val="0000FF">
                              <a:alpha val="100000"/>
                            </a:srgbClr>
                          </a:solidFill>
                          <a:latin typeface="Times New Roman"/>
                          <a:ea typeface="Times New Roman"/>
                          <a:cs typeface="Times New Roman"/>
                        </a:rPr>
                        <a:t>(</a:t>
                      </a:r>
                      <a:r>
                        <a:rPr sz="1200" b="1" kern="0" spc="-10" dirty="0">
                          <a:solidFill>
                            <a:srgbClr val="0000FF">
                              <a:alpha val="100000"/>
                            </a:srgbClr>
                          </a:solidFill>
                          <a:latin typeface="KaiTi"/>
                          <a:ea typeface="KaiTi"/>
                          <a:cs typeface="KaiTi"/>
                        </a:rPr>
                        <a:t>离子</a:t>
                      </a:r>
                      <a:r>
                        <a:rPr sz="1200" b="1" kern="0" spc="-10" dirty="0">
                          <a:solidFill>
                            <a:srgbClr val="0000FF">
                              <a:alpha val="100000"/>
                            </a:srgbClr>
                          </a:solidFill>
                          <a:latin typeface="Times New Roman"/>
                          <a:ea typeface="Times New Roman"/>
                          <a:cs typeface="Times New Roman"/>
                        </a:rPr>
                        <a:t>)</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r>
              <a:tr h="422275">
                <a:tc>
                  <a:txBody>
                    <a:bodyPr/>
                    <a:lstStyle/>
                    <a:p>
                      <a:pPr algn="l" rtl="0" eaLnBrk="0">
                        <a:lnSpc>
                          <a:spcPct val="110000"/>
                        </a:lnSpc>
                        <a:tabLst/>
                      </a:pPr>
                      <a:endParaRPr sz="800" dirty="0">
                        <a:latin typeface="Arial"/>
                        <a:ea typeface="Arial"/>
                        <a:cs typeface="Arial"/>
                      </a:endParaRPr>
                    </a:p>
                    <a:p>
                      <a:pPr marL="258445" algn="l" rtl="0" eaLnBrk="0">
                        <a:lnSpc>
                          <a:spcPct val="86000"/>
                        </a:lnSpc>
                        <a:spcBef>
                          <a:spcPts val="5"/>
                        </a:spcBef>
                        <a:tabLst/>
                      </a:pPr>
                      <a:r>
                        <a:rPr sz="1200" b="1" kern="0" spc="-10" dirty="0">
                          <a:solidFill>
                            <a:srgbClr val="0000FF">
                              <a:alpha val="100000"/>
                            </a:srgbClr>
                          </a:solidFill>
                          <a:latin typeface="KaiTi"/>
                          <a:ea typeface="KaiTi"/>
                          <a:cs typeface="KaiTi"/>
                        </a:rPr>
                        <a:t>概念</a:t>
                      </a:r>
                      <a:endParaRPr sz="1200" dirty="0">
                        <a:latin typeface="KaiTi"/>
                        <a:ea typeface="KaiTi"/>
                        <a:cs typeface="KaiTi"/>
                      </a:endParaRPr>
                    </a:p>
                  </a:txBody>
                  <a:tcPr marL="0" marR="0" marT="0" marB="0" vert="horz">
                    <a:lnL w="6350"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6409"/>
                        </a:lnSpc>
                        <a:tabLst/>
                      </a:pPr>
                      <a:endParaRPr sz="100" dirty="0">
                        <a:latin typeface="Arial"/>
                        <a:ea typeface="Arial"/>
                        <a:cs typeface="Arial"/>
                      </a:endParaRPr>
                    </a:p>
                    <a:p>
                      <a:pPr marL="240030" indent="-126365" algn="l" rtl="0" eaLnBrk="0">
                        <a:lnSpc>
                          <a:spcPct val="125000"/>
                        </a:lnSpc>
                        <a:tabLst/>
                      </a:pPr>
                      <a:r>
                        <a:rPr sz="1000" kern="0" spc="40" dirty="0">
                          <a:solidFill>
                            <a:srgbClr val="000000">
                              <a:alpha val="100000"/>
                            </a:srgbClr>
                          </a:solidFill>
                          <a:latin typeface="KaiTi"/>
                          <a:ea typeface="KaiTi"/>
                          <a:cs typeface="KaiTi"/>
                        </a:rPr>
                        <a:t>决定有机化合物特殊性</a:t>
                      </a:r>
                      <a:r>
                        <a:rPr sz="1000" kern="0" spc="40" dirty="0">
                          <a:solidFill>
                            <a:srgbClr val="000000">
                              <a:alpha val="100000"/>
                            </a:srgbClr>
                          </a:solidFill>
                          <a:latin typeface="KaiTi"/>
                          <a:ea typeface="KaiTi"/>
                          <a:cs typeface="KaiTi"/>
                        </a:rPr>
                        <a:t>质的原子或原子团</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7110"/>
                        </a:lnSpc>
                        <a:tabLst/>
                      </a:pPr>
                      <a:endParaRPr sz="100" dirty="0">
                        <a:latin typeface="Arial"/>
                        <a:ea typeface="Arial"/>
                        <a:cs typeface="Arial"/>
                      </a:endParaRPr>
                    </a:p>
                    <a:p>
                      <a:pPr marL="110490" indent="-1270" algn="l" rtl="0" eaLnBrk="0">
                        <a:lnSpc>
                          <a:spcPct val="123000"/>
                        </a:lnSpc>
                        <a:tabLst/>
                      </a:pPr>
                      <a:r>
                        <a:rPr sz="1000" kern="0" spc="50" dirty="0">
                          <a:solidFill>
                            <a:srgbClr val="000000">
                              <a:alpha val="100000"/>
                            </a:srgbClr>
                          </a:solidFill>
                          <a:latin typeface="KaiTi"/>
                          <a:ea typeface="KaiTi"/>
                          <a:cs typeface="KaiTi"/>
                        </a:rPr>
                        <a:t>有机化合物分子中去</a:t>
                      </a:r>
                      <a:r>
                        <a:rPr sz="1000" kern="0" spc="40" dirty="0">
                          <a:solidFill>
                            <a:srgbClr val="000000">
                              <a:alpha val="100000"/>
                            </a:srgbClr>
                          </a:solidFill>
                          <a:latin typeface="KaiTi"/>
                          <a:ea typeface="KaiTi"/>
                          <a:cs typeface="KaiTi"/>
                        </a:rPr>
                        <a:t>掉某些原</a:t>
                      </a:r>
                      <a:r>
                        <a:rPr sz="1000" kern="0" spc="40" dirty="0">
                          <a:solidFill>
                            <a:srgbClr val="000000">
                              <a:alpha val="100000"/>
                            </a:srgbClr>
                          </a:solidFill>
                          <a:latin typeface="KaiTi"/>
                          <a:ea typeface="KaiTi"/>
                          <a:cs typeface="KaiTi"/>
                        </a:rPr>
                        <a:t>子或原子团后，剩下的原子团</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4000"/>
                        </a:lnSpc>
                        <a:tabLst/>
                      </a:pPr>
                      <a:endParaRPr sz="800" dirty="0">
                        <a:latin typeface="Arial"/>
                        <a:ea typeface="Arial"/>
                        <a:cs typeface="Arial"/>
                      </a:endParaRPr>
                    </a:p>
                    <a:p>
                      <a:pPr marL="271145" algn="l" rtl="0" eaLnBrk="0">
                        <a:lnSpc>
                          <a:spcPct val="88000"/>
                        </a:lnSpc>
                        <a:spcBef>
                          <a:spcPts val="3"/>
                        </a:spcBef>
                        <a:tabLst/>
                      </a:pPr>
                      <a:r>
                        <a:rPr sz="1000" kern="0" spc="30" dirty="0">
                          <a:solidFill>
                            <a:srgbClr val="000000">
                              <a:alpha val="100000"/>
                            </a:srgbClr>
                          </a:solidFill>
                          <a:latin typeface="KaiTi"/>
                          <a:ea typeface="KaiTi"/>
                          <a:cs typeface="KaiTi"/>
                        </a:rPr>
                        <a:t>带电荷的原子或原子团</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294005">
                <a:tc>
                  <a:txBody>
                    <a:bodyPr/>
                    <a:lstStyle/>
                    <a:p>
                      <a:pPr algn="l" rtl="0" eaLnBrk="0">
                        <a:lnSpc>
                          <a:spcPct val="116000"/>
                        </a:lnSpc>
                        <a:tabLst/>
                      </a:pPr>
                      <a:endParaRPr sz="400" dirty="0">
                        <a:latin typeface="Arial"/>
                        <a:ea typeface="Arial"/>
                        <a:cs typeface="Arial"/>
                      </a:endParaRPr>
                    </a:p>
                    <a:p>
                      <a:pPr marL="278130" algn="l" rtl="0" eaLnBrk="0">
                        <a:lnSpc>
                          <a:spcPct val="83000"/>
                        </a:lnSpc>
                        <a:spcBef>
                          <a:spcPts val="2"/>
                        </a:spcBef>
                        <a:tabLst/>
                      </a:pPr>
                      <a:r>
                        <a:rPr sz="1200" b="1" kern="0" spc="-50" dirty="0">
                          <a:solidFill>
                            <a:srgbClr val="0000FF">
                              <a:alpha val="100000"/>
                            </a:srgbClr>
                          </a:solidFill>
                          <a:latin typeface="KaiTi"/>
                          <a:ea typeface="KaiTi"/>
                          <a:cs typeface="KaiTi"/>
                        </a:rPr>
                        <a:t>电性</a:t>
                      </a:r>
                      <a:endParaRPr sz="1200" dirty="0">
                        <a:latin typeface="KaiTi"/>
                        <a:ea typeface="KaiTi"/>
                        <a:cs typeface="KaiTi"/>
                      </a:endParaRPr>
                    </a:p>
                  </a:txBody>
                  <a:tcPr marL="0" marR="0" marT="0" marB="0" vert="horz">
                    <a:lnL w="6350"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1000"/>
                        </a:lnSpc>
                        <a:tabLst/>
                      </a:pPr>
                      <a:endParaRPr sz="400" dirty="0">
                        <a:latin typeface="Arial"/>
                        <a:ea typeface="Arial"/>
                        <a:cs typeface="Arial"/>
                      </a:endParaRPr>
                    </a:p>
                    <a:p>
                      <a:pPr marL="586105" algn="l" rtl="0" eaLnBrk="0">
                        <a:lnSpc>
                          <a:spcPct val="88000"/>
                        </a:lnSpc>
                        <a:spcBef>
                          <a:spcPts val="1"/>
                        </a:spcBef>
                        <a:tabLst/>
                      </a:pPr>
                      <a:r>
                        <a:rPr sz="1000" kern="0" spc="0" dirty="0">
                          <a:solidFill>
                            <a:srgbClr val="000000">
                              <a:alpha val="100000"/>
                            </a:srgbClr>
                          </a:solidFill>
                          <a:latin typeface="KaiTi"/>
                          <a:ea typeface="KaiTi"/>
                          <a:cs typeface="KaiTi"/>
                        </a:rPr>
                        <a:t>电中性</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1000"/>
                        </a:lnSpc>
                        <a:tabLst/>
                      </a:pPr>
                      <a:endParaRPr sz="400" dirty="0">
                        <a:latin typeface="Arial"/>
                        <a:ea typeface="Arial"/>
                        <a:cs typeface="Arial"/>
                      </a:endParaRPr>
                    </a:p>
                    <a:p>
                      <a:pPr marL="789305" algn="l" rtl="0" eaLnBrk="0">
                        <a:lnSpc>
                          <a:spcPct val="88000"/>
                        </a:lnSpc>
                        <a:spcBef>
                          <a:spcPts val="1"/>
                        </a:spcBef>
                        <a:tabLst/>
                      </a:pPr>
                      <a:r>
                        <a:rPr sz="1000" kern="0" spc="0" dirty="0">
                          <a:solidFill>
                            <a:srgbClr val="000000">
                              <a:alpha val="100000"/>
                            </a:srgbClr>
                          </a:solidFill>
                          <a:latin typeface="KaiTi"/>
                          <a:ea typeface="KaiTi"/>
                          <a:cs typeface="KaiTi"/>
                        </a:rPr>
                        <a:t>电中性</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1000"/>
                        </a:lnSpc>
                        <a:tabLst/>
                      </a:pPr>
                      <a:endParaRPr sz="400" dirty="0">
                        <a:latin typeface="Arial"/>
                        <a:ea typeface="Arial"/>
                        <a:cs typeface="Arial"/>
                      </a:endParaRPr>
                    </a:p>
                    <a:p>
                      <a:pPr marL="737870" algn="l" rtl="0" eaLnBrk="0">
                        <a:lnSpc>
                          <a:spcPct val="88000"/>
                        </a:lnSpc>
                        <a:spcBef>
                          <a:spcPts val="1"/>
                        </a:spcBef>
                        <a:tabLst/>
                      </a:pPr>
                      <a:r>
                        <a:rPr sz="1000" kern="0" spc="0" dirty="0">
                          <a:solidFill>
                            <a:srgbClr val="000000">
                              <a:alpha val="100000"/>
                            </a:srgbClr>
                          </a:solidFill>
                          <a:latin typeface="KaiTi"/>
                          <a:ea typeface="KaiTi"/>
                          <a:cs typeface="KaiTi"/>
                        </a:rPr>
                        <a:t>带电荷</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422275">
                <a:tc>
                  <a:txBody>
                    <a:bodyPr/>
                    <a:lstStyle/>
                    <a:p>
                      <a:pPr algn="l" rtl="0" eaLnBrk="0">
                        <a:lnSpc>
                          <a:spcPct val="110000"/>
                        </a:lnSpc>
                        <a:tabLst/>
                      </a:pPr>
                      <a:endParaRPr sz="800" dirty="0">
                        <a:latin typeface="Arial"/>
                        <a:ea typeface="Arial"/>
                        <a:cs typeface="Arial"/>
                      </a:endParaRPr>
                    </a:p>
                    <a:p>
                      <a:pPr algn="l" rtl="0" eaLnBrk="0">
                        <a:lnSpc>
                          <a:spcPct val="6844"/>
                        </a:lnSpc>
                        <a:tabLst/>
                      </a:pPr>
                      <a:endParaRPr sz="100" dirty="0">
                        <a:latin typeface="Arial"/>
                        <a:ea typeface="Arial"/>
                        <a:cs typeface="Arial"/>
                      </a:endParaRPr>
                    </a:p>
                    <a:p>
                      <a:pPr marL="186690" algn="l" rtl="0" eaLnBrk="0">
                        <a:lnSpc>
                          <a:spcPct val="83000"/>
                        </a:lnSpc>
                        <a:tabLst/>
                      </a:pPr>
                      <a:r>
                        <a:rPr sz="1200" b="1" kern="0" spc="-20" dirty="0">
                          <a:solidFill>
                            <a:srgbClr val="0000FF">
                              <a:alpha val="100000"/>
                            </a:srgbClr>
                          </a:solidFill>
                          <a:latin typeface="KaiTi"/>
                          <a:ea typeface="KaiTi"/>
                          <a:cs typeface="KaiTi"/>
                        </a:rPr>
                        <a:t>稳定性</a:t>
                      </a:r>
                      <a:endParaRPr sz="1200" dirty="0">
                        <a:latin typeface="KaiTi"/>
                        <a:ea typeface="KaiTi"/>
                        <a:cs typeface="KaiTi"/>
                      </a:endParaRPr>
                    </a:p>
                  </a:txBody>
                  <a:tcPr marL="0" marR="0" marT="0" marB="0" vert="horz">
                    <a:lnL w="6350"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3000"/>
                        </a:lnSpc>
                        <a:tabLst/>
                      </a:pPr>
                      <a:endParaRPr sz="800" dirty="0">
                        <a:latin typeface="Arial"/>
                        <a:ea typeface="Arial"/>
                        <a:cs typeface="Arial"/>
                      </a:endParaRPr>
                    </a:p>
                    <a:p>
                      <a:pPr marL="108585" algn="l" rtl="0" eaLnBrk="0">
                        <a:lnSpc>
                          <a:spcPct val="88000"/>
                        </a:lnSpc>
                        <a:spcBef>
                          <a:spcPts val="2"/>
                        </a:spcBef>
                        <a:tabLst/>
                      </a:pPr>
                      <a:r>
                        <a:rPr sz="1000" kern="0" spc="40" dirty="0">
                          <a:solidFill>
                            <a:srgbClr val="000000">
                              <a:alpha val="100000"/>
                            </a:srgbClr>
                          </a:solidFill>
                          <a:latin typeface="KaiTi"/>
                          <a:ea typeface="KaiTi"/>
                          <a:cs typeface="KaiTi"/>
                        </a:rPr>
                        <a:t>不稳定，不能独立存在</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3000"/>
                        </a:lnSpc>
                        <a:tabLst/>
                      </a:pPr>
                      <a:endParaRPr sz="800" dirty="0">
                        <a:latin typeface="Arial"/>
                        <a:ea typeface="Arial"/>
                        <a:cs typeface="Arial"/>
                      </a:endParaRPr>
                    </a:p>
                    <a:p>
                      <a:pPr marL="311785" algn="l" rtl="0" eaLnBrk="0">
                        <a:lnSpc>
                          <a:spcPct val="88000"/>
                        </a:lnSpc>
                        <a:spcBef>
                          <a:spcPts val="2"/>
                        </a:spcBef>
                        <a:tabLst/>
                      </a:pPr>
                      <a:r>
                        <a:rPr sz="1000" kern="0" spc="40" dirty="0">
                          <a:solidFill>
                            <a:srgbClr val="000000">
                              <a:alpha val="100000"/>
                            </a:srgbClr>
                          </a:solidFill>
                          <a:latin typeface="KaiTi"/>
                          <a:ea typeface="KaiTi"/>
                          <a:cs typeface="KaiTi"/>
                        </a:rPr>
                        <a:t>不稳定，不能独立存在</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563"/>
                        </a:lnSpc>
                        <a:tabLst/>
                      </a:pPr>
                      <a:endParaRPr sz="100" dirty="0">
                        <a:latin typeface="Arial"/>
                        <a:ea typeface="Arial"/>
                        <a:cs typeface="Arial"/>
                      </a:endParaRPr>
                    </a:p>
                    <a:p>
                      <a:pPr marL="398780" indent="-274320" algn="l" rtl="0" eaLnBrk="0">
                        <a:lnSpc>
                          <a:spcPct val="124000"/>
                        </a:lnSpc>
                        <a:tabLst/>
                      </a:pPr>
                      <a:r>
                        <a:rPr sz="1000" kern="0" spc="30" dirty="0">
                          <a:solidFill>
                            <a:srgbClr val="000000">
                              <a:alpha val="100000"/>
                            </a:srgbClr>
                          </a:solidFill>
                          <a:latin typeface="KaiTi"/>
                          <a:ea typeface="KaiTi"/>
                          <a:cs typeface="KaiTi"/>
                        </a:rPr>
                        <a:t>稳定，</a:t>
                      </a:r>
                      <a:r>
                        <a:rPr sz="1000" kern="0" spc="-300" dirty="0">
                          <a:solidFill>
                            <a:srgbClr val="000000">
                              <a:alpha val="100000"/>
                            </a:srgbClr>
                          </a:solidFill>
                          <a:latin typeface="KaiTi"/>
                          <a:ea typeface="KaiTi"/>
                          <a:cs typeface="KaiTi"/>
                        </a:rPr>
                        <a:t> </a:t>
                      </a:r>
                      <a:r>
                        <a:rPr sz="1000" kern="0" spc="30" dirty="0">
                          <a:solidFill>
                            <a:srgbClr val="000000">
                              <a:alpha val="100000"/>
                            </a:srgbClr>
                          </a:solidFill>
                          <a:latin typeface="KaiTi"/>
                          <a:ea typeface="KaiTi"/>
                          <a:cs typeface="KaiTi"/>
                        </a:rPr>
                        <a:t>可存在于溶液中、熔</a:t>
                      </a:r>
                      <a:r>
                        <a:rPr sz="1000" kern="0" spc="0" dirty="0">
                          <a:solidFill>
                            <a:srgbClr val="000000">
                              <a:alpha val="100000"/>
                            </a:srgbClr>
                          </a:solidFill>
                          <a:latin typeface="KaiTi"/>
                          <a:ea typeface="KaiTi"/>
                          <a:cs typeface="KaiTi"/>
                        </a:rPr>
                        <a:t> </a:t>
                      </a:r>
                      <a:r>
                        <a:rPr sz="1000" kern="0" spc="30" dirty="0">
                          <a:solidFill>
                            <a:srgbClr val="000000">
                              <a:alpha val="100000"/>
                            </a:srgbClr>
                          </a:solidFill>
                          <a:latin typeface="KaiTi"/>
                          <a:ea typeface="KaiTi"/>
                          <a:cs typeface="KaiTi"/>
                        </a:rPr>
                        <a:t>融状态下或晶体中</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421004">
                <a:tc>
                  <a:txBody>
                    <a:bodyPr/>
                    <a:lstStyle/>
                    <a:p>
                      <a:pPr algn="l" rtl="0" eaLnBrk="0">
                        <a:lnSpc>
                          <a:spcPct val="110000"/>
                        </a:lnSpc>
                        <a:tabLst/>
                      </a:pPr>
                      <a:endParaRPr sz="800" dirty="0">
                        <a:latin typeface="Arial"/>
                        <a:ea typeface="Arial"/>
                        <a:cs typeface="Arial"/>
                      </a:endParaRPr>
                    </a:p>
                    <a:p>
                      <a:pPr marL="269240" algn="l" rtl="0" eaLnBrk="0">
                        <a:lnSpc>
                          <a:spcPct val="84000"/>
                        </a:lnSpc>
                        <a:spcBef>
                          <a:spcPts val="6"/>
                        </a:spcBef>
                        <a:tabLst/>
                      </a:pPr>
                      <a:r>
                        <a:rPr sz="1200" b="1" kern="0" spc="-40" dirty="0">
                          <a:solidFill>
                            <a:srgbClr val="0000FF">
                              <a:alpha val="100000"/>
                            </a:srgbClr>
                          </a:solidFill>
                          <a:latin typeface="KaiTi"/>
                          <a:ea typeface="KaiTi"/>
                          <a:cs typeface="KaiTi"/>
                        </a:rPr>
                        <a:t>实例</a:t>
                      </a:r>
                      <a:endParaRPr sz="1200" dirty="0">
                        <a:latin typeface="KaiTi"/>
                        <a:ea typeface="KaiTi"/>
                        <a:cs typeface="KaiTi"/>
                      </a:endParaRPr>
                    </a:p>
                  </a:txBody>
                  <a:tcPr marL="0" marR="0" marT="0" marB="0" vert="horz">
                    <a:lnL w="6350"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45000"/>
                        </a:lnSpc>
                        <a:tabLst/>
                      </a:pPr>
                      <a:endParaRPr sz="100" dirty="0">
                        <a:latin typeface="Arial"/>
                        <a:ea typeface="Arial"/>
                        <a:cs typeface="Arial"/>
                      </a:endParaRPr>
                    </a:p>
                    <a:p>
                      <a:pPr marL="67310" algn="l" rtl="0" eaLnBrk="0">
                        <a:lnSpc>
                          <a:spcPct val="88000"/>
                        </a:lnSpc>
                        <a:tabLst/>
                      </a:pPr>
                      <a:r>
                        <a:rPr sz="1000" kern="0" spc="60" dirty="0">
                          <a:solidFill>
                            <a:srgbClr val="000000">
                              <a:alpha val="100000"/>
                            </a:srgbClr>
                          </a:solidFill>
                          <a:latin typeface="Times New Roman"/>
                          <a:ea typeface="Times New Roman"/>
                          <a:cs typeface="Times New Roman"/>
                        </a:rPr>
                        <a:t>—</a:t>
                      </a:r>
                      <a:r>
                        <a:rPr sz="1000" kern="0" spc="0" dirty="0">
                          <a:solidFill>
                            <a:srgbClr val="000000">
                              <a:alpha val="100000"/>
                            </a:srgbClr>
                          </a:solidFill>
                          <a:latin typeface="Times New Roman"/>
                          <a:ea typeface="Times New Roman"/>
                          <a:cs typeface="Times New Roman"/>
                        </a:rPr>
                        <a:t>OH</a:t>
                      </a:r>
                      <a:r>
                        <a:rPr sz="1000" kern="0" spc="50" dirty="0">
                          <a:solidFill>
                            <a:srgbClr val="000000">
                              <a:alpha val="100000"/>
                            </a:srgbClr>
                          </a:solidFill>
                          <a:latin typeface="Times New Roman"/>
                          <a:ea typeface="Times New Roman"/>
                          <a:cs typeface="Times New Roman"/>
                        </a:rPr>
                        <a:t> </a:t>
                      </a:r>
                      <a:r>
                        <a:rPr sz="1000" kern="0" spc="60" dirty="0">
                          <a:solidFill>
                            <a:srgbClr val="000000">
                              <a:alpha val="100000"/>
                            </a:srgbClr>
                          </a:solidFill>
                          <a:latin typeface="KaiTi"/>
                          <a:ea typeface="KaiTi"/>
                          <a:cs typeface="KaiTi"/>
                        </a:rPr>
                        <a:t>羟基</a:t>
                      </a:r>
                      <a:endParaRPr sz="1000" dirty="0">
                        <a:latin typeface="KaiTi"/>
                        <a:ea typeface="KaiTi"/>
                        <a:cs typeface="KaiTi"/>
                      </a:endParaRPr>
                    </a:p>
                    <a:p>
                      <a:pPr algn="l" rtl="0" eaLnBrk="0">
                        <a:lnSpc>
                          <a:spcPct val="120000"/>
                        </a:lnSpc>
                        <a:tabLst/>
                      </a:pPr>
                      <a:endParaRPr sz="400" dirty="0">
                        <a:latin typeface="Arial"/>
                        <a:ea typeface="Arial"/>
                        <a:cs typeface="Arial"/>
                      </a:endParaRPr>
                    </a:p>
                    <a:p>
                      <a:pPr marL="67310" algn="l" rtl="0" eaLnBrk="0">
                        <a:lnSpc>
                          <a:spcPct val="88000"/>
                        </a:lnSpc>
                        <a:tabLst/>
                      </a:pPr>
                      <a:r>
                        <a:rPr sz="1000" kern="0" spc="60" dirty="0">
                          <a:solidFill>
                            <a:srgbClr val="000000">
                              <a:alpha val="100000"/>
                            </a:srgbClr>
                          </a:solidFill>
                          <a:latin typeface="Times New Roman"/>
                          <a:ea typeface="Times New Roman"/>
                          <a:cs typeface="Times New Roman"/>
                        </a:rPr>
                        <a:t>—</a:t>
                      </a:r>
                      <a:r>
                        <a:rPr sz="1000" kern="0" spc="0" dirty="0">
                          <a:solidFill>
                            <a:srgbClr val="000000">
                              <a:alpha val="100000"/>
                            </a:srgbClr>
                          </a:solidFill>
                          <a:latin typeface="Times New Roman"/>
                          <a:ea typeface="Times New Roman"/>
                          <a:cs typeface="Times New Roman"/>
                        </a:rPr>
                        <a:t>CHO</a:t>
                      </a:r>
                      <a:r>
                        <a:rPr sz="1000" kern="0" spc="80" dirty="0">
                          <a:solidFill>
                            <a:srgbClr val="000000">
                              <a:alpha val="100000"/>
                            </a:srgbClr>
                          </a:solidFill>
                          <a:latin typeface="Times New Roman"/>
                          <a:ea typeface="Times New Roman"/>
                          <a:cs typeface="Times New Roman"/>
                        </a:rPr>
                        <a:t> </a:t>
                      </a:r>
                      <a:r>
                        <a:rPr sz="1000" kern="0" spc="60" dirty="0">
                          <a:solidFill>
                            <a:srgbClr val="000000">
                              <a:alpha val="100000"/>
                            </a:srgbClr>
                          </a:solidFill>
                          <a:latin typeface="KaiTi"/>
                          <a:ea typeface="KaiTi"/>
                          <a:cs typeface="KaiTi"/>
                        </a:rPr>
                        <a:t>醛基</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46000"/>
                        </a:lnSpc>
                        <a:tabLst/>
                      </a:pPr>
                      <a:endParaRPr sz="100" dirty="0">
                        <a:latin typeface="Arial"/>
                        <a:ea typeface="Arial"/>
                        <a:cs typeface="Arial"/>
                      </a:endParaRPr>
                    </a:p>
                    <a:p>
                      <a:pPr marL="67310" algn="l" rtl="0" eaLnBrk="0">
                        <a:lnSpc>
                          <a:spcPct val="96000"/>
                        </a:lnSpc>
                        <a:tabLst/>
                      </a:pPr>
                      <a:r>
                        <a:rPr sz="1000" kern="0" spc="30" dirty="0">
                          <a:solidFill>
                            <a:srgbClr val="000000">
                              <a:alpha val="100000"/>
                            </a:srgbClr>
                          </a:solidFill>
                          <a:latin typeface="Times New Roman"/>
                          <a:ea typeface="Times New Roman"/>
                          <a:cs typeface="Times New Roman"/>
                        </a:rPr>
                        <a:t>—</a:t>
                      </a:r>
                      <a:r>
                        <a:rPr sz="1000" kern="0" spc="0" dirty="0">
                          <a:solidFill>
                            <a:srgbClr val="000000">
                              <a:alpha val="100000"/>
                            </a:srgbClr>
                          </a:solidFill>
                          <a:latin typeface="Times New Roman"/>
                          <a:ea typeface="Times New Roman"/>
                          <a:cs typeface="Times New Roman"/>
                        </a:rPr>
                        <a:t>CH</a:t>
                      </a:r>
                      <a:r>
                        <a:rPr sz="1000" kern="0" spc="30" baseline="-5208" dirty="0">
                          <a:solidFill>
                            <a:srgbClr val="000000">
                              <a:alpha val="100000"/>
                            </a:srgbClr>
                          </a:solidFill>
                          <a:latin typeface="Times New Roman"/>
                          <a:ea typeface="Times New Roman"/>
                          <a:cs typeface="Times New Roman"/>
                        </a:rPr>
                        <a:t>3</a:t>
                      </a:r>
                      <a:r>
                        <a:rPr sz="600" kern="0" spc="30" dirty="0">
                          <a:solidFill>
                            <a:srgbClr val="000000">
                              <a:alpha val="100000"/>
                            </a:srgbClr>
                          </a:solidFill>
                          <a:latin typeface="Times New Roman"/>
                          <a:ea typeface="Times New Roman"/>
                          <a:cs typeface="Times New Roman"/>
                        </a:rPr>
                        <a:t>  </a:t>
                      </a:r>
                      <a:r>
                        <a:rPr sz="1000" kern="0" spc="30" dirty="0">
                          <a:solidFill>
                            <a:srgbClr val="000000">
                              <a:alpha val="100000"/>
                            </a:srgbClr>
                          </a:solidFill>
                          <a:latin typeface="KaiTi"/>
                          <a:ea typeface="KaiTi"/>
                          <a:cs typeface="KaiTi"/>
                        </a:rPr>
                        <a:t>甲基</a:t>
                      </a:r>
                      <a:r>
                        <a:rPr sz="1000" kern="0" spc="30" dirty="0">
                          <a:solidFill>
                            <a:srgbClr val="000000">
                              <a:alpha val="100000"/>
                            </a:srgbClr>
                          </a:solidFill>
                          <a:latin typeface="KaiTi"/>
                          <a:ea typeface="KaiTi"/>
                          <a:cs typeface="KaiTi"/>
                        </a:rPr>
                        <a:t>  </a:t>
                      </a:r>
                      <a:r>
                        <a:rPr sz="1000" kern="0" spc="30" dirty="0">
                          <a:solidFill>
                            <a:srgbClr val="000000">
                              <a:alpha val="100000"/>
                            </a:srgbClr>
                          </a:solidFill>
                          <a:latin typeface="Times New Roman"/>
                          <a:ea typeface="Times New Roman"/>
                          <a:cs typeface="Times New Roman"/>
                        </a:rPr>
                        <a:t>—</a:t>
                      </a:r>
                      <a:r>
                        <a:rPr sz="1000" kern="0" spc="0" dirty="0">
                          <a:solidFill>
                            <a:srgbClr val="000000">
                              <a:alpha val="100000"/>
                            </a:srgbClr>
                          </a:solidFill>
                          <a:latin typeface="Times New Roman"/>
                          <a:ea typeface="Times New Roman"/>
                          <a:cs typeface="Times New Roman"/>
                        </a:rPr>
                        <a:t>OH</a:t>
                      </a:r>
                      <a:r>
                        <a:rPr sz="1000" kern="0" spc="70" dirty="0">
                          <a:solidFill>
                            <a:srgbClr val="000000">
                              <a:alpha val="100000"/>
                            </a:srgbClr>
                          </a:solidFill>
                          <a:latin typeface="Times New Roman"/>
                          <a:ea typeface="Times New Roman"/>
                          <a:cs typeface="Times New Roman"/>
                        </a:rPr>
                        <a:t> </a:t>
                      </a:r>
                      <a:r>
                        <a:rPr sz="1000" kern="0" spc="30" dirty="0">
                          <a:solidFill>
                            <a:srgbClr val="000000">
                              <a:alpha val="100000"/>
                            </a:srgbClr>
                          </a:solidFill>
                          <a:latin typeface="KaiTi"/>
                          <a:ea typeface="KaiTi"/>
                          <a:cs typeface="KaiTi"/>
                        </a:rPr>
                        <a:t>羟基</a:t>
                      </a:r>
                      <a:endParaRPr sz="1000" dirty="0">
                        <a:latin typeface="KaiTi"/>
                        <a:ea typeface="KaiTi"/>
                        <a:cs typeface="KaiTi"/>
                      </a:endParaRPr>
                    </a:p>
                    <a:p>
                      <a:pPr algn="l" rtl="0" eaLnBrk="0">
                        <a:lnSpc>
                          <a:spcPct val="132000"/>
                        </a:lnSpc>
                        <a:tabLst/>
                      </a:pPr>
                      <a:endParaRPr sz="300" dirty="0">
                        <a:latin typeface="Arial"/>
                        <a:ea typeface="Arial"/>
                        <a:cs typeface="Arial"/>
                      </a:endParaRPr>
                    </a:p>
                    <a:p>
                      <a:pPr marL="67310" algn="l" rtl="0" eaLnBrk="0">
                        <a:lnSpc>
                          <a:spcPct val="88000"/>
                        </a:lnSpc>
                        <a:spcBef>
                          <a:spcPts val="4"/>
                        </a:spcBef>
                        <a:tabLst/>
                      </a:pPr>
                      <a:r>
                        <a:rPr sz="1000" kern="0" spc="60" dirty="0">
                          <a:solidFill>
                            <a:srgbClr val="000000">
                              <a:alpha val="100000"/>
                            </a:srgbClr>
                          </a:solidFill>
                          <a:latin typeface="Times New Roman"/>
                          <a:ea typeface="Times New Roman"/>
                          <a:cs typeface="Times New Roman"/>
                        </a:rPr>
                        <a:t>—</a:t>
                      </a:r>
                      <a:r>
                        <a:rPr sz="1000" kern="0" spc="0" dirty="0">
                          <a:solidFill>
                            <a:srgbClr val="000000">
                              <a:alpha val="100000"/>
                            </a:srgbClr>
                          </a:solidFill>
                          <a:latin typeface="Times New Roman"/>
                          <a:ea typeface="Times New Roman"/>
                          <a:cs typeface="Times New Roman"/>
                        </a:rPr>
                        <a:t>CHO</a:t>
                      </a:r>
                      <a:r>
                        <a:rPr sz="1000" kern="0" spc="60" dirty="0">
                          <a:solidFill>
                            <a:srgbClr val="000000">
                              <a:alpha val="100000"/>
                            </a:srgbClr>
                          </a:solidFill>
                          <a:latin typeface="Times New Roman"/>
                          <a:ea typeface="Times New Roman"/>
                          <a:cs typeface="Times New Roman"/>
                        </a:rPr>
                        <a:t> </a:t>
                      </a:r>
                      <a:r>
                        <a:rPr sz="1000" kern="0" spc="60" dirty="0">
                          <a:solidFill>
                            <a:srgbClr val="000000">
                              <a:alpha val="100000"/>
                            </a:srgbClr>
                          </a:solidFill>
                          <a:latin typeface="KaiTi"/>
                          <a:ea typeface="KaiTi"/>
                          <a:cs typeface="KaiTi"/>
                        </a:rPr>
                        <a:t>醛基</a:t>
                      </a:r>
                      <a:r>
                        <a:rPr sz="1000" kern="0" spc="60" dirty="0">
                          <a:solidFill>
                            <a:srgbClr val="000000">
                              <a:alpha val="100000"/>
                            </a:srgbClr>
                          </a:solidFill>
                          <a:latin typeface="KaiTi"/>
                          <a:ea typeface="KaiTi"/>
                          <a:cs typeface="KaiTi"/>
                        </a:rPr>
                        <a:t> </a:t>
                      </a:r>
                      <a:r>
                        <a:rPr sz="1000" kern="0" spc="60" dirty="0">
                          <a:solidFill>
                            <a:srgbClr val="000000">
                              <a:alpha val="100000"/>
                            </a:srgbClr>
                          </a:solidFill>
                          <a:latin typeface="Times New Roman"/>
                          <a:ea typeface="Times New Roman"/>
                          <a:cs typeface="Times New Roman"/>
                        </a:rPr>
                        <a:t>—</a:t>
                      </a:r>
                      <a:r>
                        <a:rPr sz="1000" kern="0" spc="0" dirty="0">
                          <a:solidFill>
                            <a:srgbClr val="000000">
                              <a:alpha val="100000"/>
                            </a:srgbClr>
                          </a:solidFill>
                          <a:latin typeface="Times New Roman"/>
                          <a:ea typeface="Times New Roman"/>
                          <a:cs typeface="Times New Roman"/>
                        </a:rPr>
                        <a:t>COOH</a:t>
                      </a:r>
                      <a:r>
                        <a:rPr sz="1000" kern="0" spc="60" dirty="0">
                          <a:solidFill>
                            <a:srgbClr val="000000">
                              <a:alpha val="100000"/>
                            </a:srgbClr>
                          </a:solidFill>
                          <a:latin typeface="Times New Roman"/>
                          <a:ea typeface="Times New Roman"/>
                          <a:cs typeface="Times New Roman"/>
                        </a:rPr>
                        <a:t> </a:t>
                      </a:r>
                      <a:r>
                        <a:rPr sz="1000" kern="0" spc="60" dirty="0">
                          <a:solidFill>
                            <a:srgbClr val="000000">
                              <a:alpha val="100000"/>
                            </a:srgbClr>
                          </a:solidFill>
                          <a:latin typeface="KaiTi"/>
                          <a:ea typeface="KaiTi"/>
                          <a:cs typeface="KaiTi"/>
                        </a:rPr>
                        <a:t>羧基</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45000"/>
                        </a:lnSpc>
                        <a:tabLst/>
                      </a:pPr>
                      <a:endParaRPr sz="100" dirty="0">
                        <a:latin typeface="Arial"/>
                        <a:ea typeface="Arial"/>
                        <a:cs typeface="Arial"/>
                      </a:endParaRPr>
                    </a:p>
                    <a:p>
                      <a:pPr marL="66675" algn="l" rtl="0" eaLnBrk="0">
                        <a:lnSpc>
                          <a:spcPct val="88000"/>
                        </a:lnSpc>
                        <a:tabLst/>
                      </a:pPr>
                      <a:r>
                        <a:rPr sz="1000" kern="0" spc="0" dirty="0">
                          <a:solidFill>
                            <a:srgbClr val="000000">
                              <a:alpha val="100000"/>
                            </a:srgbClr>
                          </a:solidFill>
                          <a:latin typeface="Times New Roman"/>
                          <a:ea typeface="Times New Roman"/>
                          <a:cs typeface="Times New Roman"/>
                        </a:rPr>
                        <a:t>NH</a:t>
                      </a:r>
                      <a:r>
                        <a:rPr sz="1000" kern="0" spc="250" dirty="0">
                          <a:solidFill>
                            <a:srgbClr val="000000">
                              <a:alpha val="100000"/>
                            </a:srgbClr>
                          </a:solidFill>
                          <a:latin typeface="Times New Roman"/>
                          <a:ea typeface="Times New Roman"/>
                          <a:cs typeface="Times New Roman"/>
                        </a:rPr>
                        <a:t> </a:t>
                      </a:r>
                      <a:r>
                        <a:rPr sz="1000" kern="0" spc="80" dirty="0">
                          <a:solidFill>
                            <a:srgbClr val="000000">
                              <a:alpha val="100000"/>
                            </a:srgbClr>
                          </a:solidFill>
                          <a:latin typeface="KaiTi"/>
                          <a:ea typeface="KaiTi"/>
                          <a:cs typeface="KaiTi"/>
                        </a:rPr>
                        <a:t>铵根离子</a:t>
                      </a:r>
                      <a:endParaRPr sz="1000" dirty="0">
                        <a:latin typeface="KaiTi"/>
                        <a:ea typeface="KaiTi"/>
                        <a:cs typeface="KaiTi"/>
                      </a:endParaRPr>
                    </a:p>
                    <a:p>
                      <a:pPr marL="73025" algn="l" rtl="0" eaLnBrk="0">
                        <a:lnSpc>
                          <a:spcPts val="1534"/>
                        </a:lnSpc>
                        <a:spcBef>
                          <a:spcPts val="97"/>
                        </a:spcBef>
                        <a:tabLst/>
                      </a:pPr>
                      <a:r>
                        <a:rPr sz="1000" kern="0" spc="0" dirty="0">
                          <a:solidFill>
                            <a:srgbClr val="000000">
                              <a:alpha val="100000"/>
                            </a:srgbClr>
                          </a:solidFill>
                          <a:latin typeface="Times New Roman"/>
                          <a:ea typeface="Times New Roman"/>
                          <a:cs typeface="Times New Roman"/>
                        </a:rPr>
                        <a:t>OH</a:t>
                      </a:r>
                      <a:r>
                        <a:rPr sz="800" kern="0" spc="30" baseline="56126" dirty="0">
                          <a:solidFill>
                            <a:srgbClr val="000000">
                              <a:alpha val="100000"/>
                            </a:srgbClr>
                          </a:solidFill>
                          <a:latin typeface="KaiTi"/>
                          <a:ea typeface="KaiTi"/>
                          <a:cs typeface="KaiTi"/>
                        </a:rPr>
                        <a:t>－</a:t>
                      </a:r>
                      <a:r>
                        <a:rPr sz="500" kern="0" spc="-130" dirty="0">
                          <a:solidFill>
                            <a:srgbClr val="000000">
                              <a:alpha val="100000"/>
                            </a:srgbClr>
                          </a:solidFill>
                          <a:latin typeface="KaiTi"/>
                          <a:ea typeface="KaiTi"/>
                          <a:cs typeface="KaiTi"/>
                        </a:rPr>
                        <a:t> </a:t>
                      </a:r>
                      <a:r>
                        <a:rPr sz="1000" kern="0" spc="30" dirty="0">
                          <a:solidFill>
                            <a:srgbClr val="000000">
                              <a:alpha val="100000"/>
                            </a:srgbClr>
                          </a:solidFill>
                          <a:latin typeface="KaiTi"/>
                          <a:ea typeface="KaiTi"/>
                          <a:cs typeface="KaiTi"/>
                        </a:rPr>
                        <a:t>氢氧根离子</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1047114">
                <a:tc>
                  <a:txBody>
                    <a:bodyPr/>
                    <a:lstStyle/>
                    <a:p>
                      <a:pPr algn="l" rtl="0" eaLnBrk="0">
                        <a:lnSpc>
                          <a:spcPct val="146000"/>
                        </a:lnSpc>
                        <a:tabLst/>
                      </a:pPr>
                      <a:endParaRPr sz="1000" dirty="0">
                        <a:latin typeface="Arial"/>
                        <a:ea typeface="Arial"/>
                        <a:cs typeface="Arial"/>
                      </a:endParaRPr>
                    </a:p>
                    <a:p>
                      <a:pPr algn="l" rtl="0" eaLnBrk="0">
                        <a:lnSpc>
                          <a:spcPct val="147000"/>
                        </a:lnSpc>
                        <a:tabLst/>
                      </a:pPr>
                      <a:endParaRPr sz="1000" dirty="0">
                        <a:latin typeface="Arial"/>
                        <a:ea typeface="Arial"/>
                        <a:cs typeface="Arial"/>
                      </a:endParaRPr>
                    </a:p>
                    <a:p>
                      <a:pPr marL="262255" algn="l" rtl="0" eaLnBrk="0">
                        <a:lnSpc>
                          <a:spcPct val="85000"/>
                        </a:lnSpc>
                        <a:spcBef>
                          <a:spcPts val="3"/>
                        </a:spcBef>
                        <a:tabLst/>
                      </a:pPr>
                      <a:r>
                        <a:rPr sz="1200" b="1" kern="0" spc="-20" dirty="0">
                          <a:solidFill>
                            <a:srgbClr val="0000FF">
                              <a:alpha val="100000"/>
                            </a:srgbClr>
                          </a:solidFill>
                          <a:latin typeface="KaiTi"/>
                          <a:ea typeface="KaiTi"/>
                          <a:cs typeface="KaiTi"/>
                        </a:rPr>
                        <a:t>联系</a:t>
                      </a:r>
                      <a:endParaRPr sz="1200" dirty="0">
                        <a:latin typeface="KaiTi"/>
                        <a:ea typeface="KaiTi"/>
                        <a:cs typeface="KaiTi"/>
                      </a:endParaRPr>
                    </a:p>
                  </a:txBody>
                  <a:tcPr marL="0" marR="0" marT="0" marB="0" vert="horz">
                    <a:lnL w="6350"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gridSpan="3">
                  <a:txBody>
                    <a:bodyPr/>
                    <a:lstStyle/>
                    <a:p>
                      <a:pPr algn="l" rtl="0" eaLnBrk="0">
                        <a:lnSpc>
                          <a:spcPct val="145000"/>
                        </a:lnSpc>
                        <a:tabLst/>
                      </a:pPr>
                      <a:endParaRPr sz="100" dirty="0">
                        <a:latin typeface="Arial"/>
                        <a:ea typeface="Arial"/>
                        <a:cs typeface="Arial"/>
                      </a:endParaRPr>
                    </a:p>
                    <a:p>
                      <a:pPr marL="73660" algn="l" rtl="0" eaLnBrk="0">
                        <a:lnSpc>
                          <a:spcPct val="94000"/>
                        </a:lnSpc>
                        <a:spcBef>
                          <a:spcPts val="1"/>
                        </a:spcBef>
                        <a:tabLst/>
                      </a:pPr>
                      <a:r>
                        <a:rPr sz="1000" kern="0" spc="20" dirty="0">
                          <a:solidFill>
                            <a:srgbClr val="000000">
                              <a:alpha val="100000"/>
                            </a:srgbClr>
                          </a:solidFill>
                          <a:latin typeface="Times New Roman"/>
                          <a:ea typeface="Times New Roman"/>
                          <a:cs typeface="Times New Roman"/>
                        </a:rPr>
                        <a:t>(1)  </a:t>
                      </a:r>
                      <a:r>
                        <a:rPr sz="1000" kern="0" spc="20" dirty="0">
                          <a:solidFill>
                            <a:srgbClr val="000000">
                              <a:alpha val="100000"/>
                            </a:srgbClr>
                          </a:solidFill>
                          <a:latin typeface="KaiTi"/>
                          <a:ea typeface="KaiTi"/>
                          <a:cs typeface="KaiTi"/>
                        </a:rPr>
                        <a:t>根、基与官能团均属于原子或原子团；</a:t>
                      </a:r>
                      <a:endParaRPr sz="1000" dirty="0">
                        <a:latin typeface="KaiTi"/>
                        <a:ea typeface="KaiTi"/>
                        <a:cs typeface="KaiTi"/>
                      </a:endParaRPr>
                    </a:p>
                    <a:p>
                      <a:pPr marL="73660" algn="l" rtl="0" eaLnBrk="0">
                        <a:lnSpc>
                          <a:spcPct val="96000"/>
                        </a:lnSpc>
                        <a:spcBef>
                          <a:spcPts val="514"/>
                        </a:spcBef>
                        <a:tabLst/>
                      </a:pPr>
                      <a:r>
                        <a:rPr sz="1000" kern="0" spc="30" dirty="0">
                          <a:solidFill>
                            <a:srgbClr val="000000">
                              <a:alpha val="100000"/>
                            </a:srgbClr>
                          </a:solidFill>
                          <a:latin typeface="Times New Roman"/>
                          <a:ea typeface="Times New Roman"/>
                          <a:cs typeface="Times New Roman"/>
                        </a:rPr>
                        <a:t>(2) “</a:t>
                      </a:r>
                      <a:r>
                        <a:rPr sz="1000" kern="0" spc="30" dirty="0">
                          <a:solidFill>
                            <a:srgbClr val="000000">
                              <a:alpha val="100000"/>
                            </a:srgbClr>
                          </a:solidFill>
                          <a:latin typeface="KaiTi"/>
                          <a:ea typeface="KaiTi"/>
                          <a:cs typeface="KaiTi"/>
                        </a:rPr>
                        <a:t>官能团</a:t>
                      </a:r>
                      <a:r>
                        <a:rPr sz="1000" kern="0" spc="30" dirty="0">
                          <a:solidFill>
                            <a:srgbClr val="000000">
                              <a:alpha val="100000"/>
                            </a:srgbClr>
                          </a:solidFill>
                          <a:latin typeface="Times New Roman"/>
                          <a:ea typeface="Times New Roman"/>
                          <a:cs typeface="Times New Roman"/>
                        </a:rPr>
                        <a:t>”</a:t>
                      </a:r>
                      <a:r>
                        <a:rPr sz="1000" kern="0" spc="30" dirty="0">
                          <a:solidFill>
                            <a:srgbClr val="000000">
                              <a:alpha val="100000"/>
                            </a:srgbClr>
                          </a:solidFill>
                          <a:latin typeface="KaiTi"/>
                          <a:ea typeface="KaiTi"/>
                          <a:cs typeface="KaiTi"/>
                        </a:rPr>
                        <a:t>属于</a:t>
                      </a:r>
                      <a:r>
                        <a:rPr sz="1000" kern="0" spc="30" dirty="0">
                          <a:solidFill>
                            <a:srgbClr val="000000">
                              <a:alpha val="100000"/>
                            </a:srgbClr>
                          </a:solidFill>
                          <a:latin typeface="Times New Roman"/>
                          <a:ea typeface="Times New Roman"/>
                          <a:cs typeface="Times New Roman"/>
                        </a:rPr>
                        <a:t>“</a:t>
                      </a:r>
                      <a:r>
                        <a:rPr sz="1000" kern="0" spc="30" dirty="0">
                          <a:solidFill>
                            <a:srgbClr val="000000">
                              <a:alpha val="100000"/>
                            </a:srgbClr>
                          </a:solidFill>
                          <a:latin typeface="KaiTi"/>
                          <a:ea typeface="KaiTi"/>
                          <a:cs typeface="KaiTi"/>
                        </a:rPr>
                        <a:t>基</a:t>
                      </a:r>
                      <a:r>
                        <a:rPr sz="1000" kern="0" spc="30" dirty="0">
                          <a:solidFill>
                            <a:srgbClr val="000000">
                              <a:alpha val="100000"/>
                            </a:srgbClr>
                          </a:solidFill>
                          <a:latin typeface="Times New Roman"/>
                          <a:ea typeface="Times New Roman"/>
                          <a:cs typeface="Times New Roman"/>
                        </a:rPr>
                        <a:t>”</a:t>
                      </a:r>
                      <a:r>
                        <a:rPr sz="1000" kern="0" spc="30" dirty="0">
                          <a:solidFill>
                            <a:srgbClr val="000000">
                              <a:alpha val="100000"/>
                            </a:srgbClr>
                          </a:solidFill>
                          <a:latin typeface="KaiTi"/>
                          <a:ea typeface="KaiTi"/>
                          <a:cs typeface="KaiTi"/>
                        </a:rPr>
                        <a:t>，但</a:t>
                      </a:r>
                      <a:r>
                        <a:rPr sz="1000" kern="0" spc="20" dirty="0">
                          <a:solidFill>
                            <a:srgbClr val="000000">
                              <a:alpha val="100000"/>
                            </a:srgbClr>
                          </a:solidFill>
                          <a:latin typeface="Times New Roman"/>
                          <a:ea typeface="Times New Roman"/>
                          <a:cs typeface="Times New Roman"/>
                        </a:rPr>
                        <a:t>“</a:t>
                      </a:r>
                      <a:r>
                        <a:rPr sz="1000" kern="0" spc="20" dirty="0">
                          <a:solidFill>
                            <a:srgbClr val="000000">
                              <a:alpha val="100000"/>
                            </a:srgbClr>
                          </a:solidFill>
                          <a:latin typeface="KaiTi"/>
                          <a:ea typeface="KaiTi"/>
                          <a:cs typeface="KaiTi"/>
                        </a:rPr>
                        <a:t>基</a:t>
                      </a:r>
                      <a:r>
                        <a:rPr sz="1000" kern="0" spc="20" dirty="0">
                          <a:solidFill>
                            <a:srgbClr val="000000">
                              <a:alpha val="100000"/>
                            </a:srgbClr>
                          </a:solidFill>
                          <a:latin typeface="Times New Roman"/>
                          <a:ea typeface="Times New Roman"/>
                          <a:cs typeface="Times New Roman"/>
                        </a:rPr>
                        <a:t>”</a:t>
                      </a:r>
                      <a:r>
                        <a:rPr sz="1000" kern="0" spc="20" dirty="0">
                          <a:solidFill>
                            <a:srgbClr val="000000">
                              <a:alpha val="100000"/>
                            </a:srgbClr>
                          </a:solidFill>
                          <a:latin typeface="KaiTi"/>
                          <a:ea typeface="KaiTi"/>
                          <a:cs typeface="KaiTi"/>
                        </a:rPr>
                        <a:t>不一定是</a:t>
                      </a:r>
                      <a:r>
                        <a:rPr sz="1000" kern="0" spc="20" dirty="0">
                          <a:solidFill>
                            <a:srgbClr val="000000">
                              <a:alpha val="100000"/>
                            </a:srgbClr>
                          </a:solidFill>
                          <a:latin typeface="Times New Roman"/>
                          <a:ea typeface="Times New Roman"/>
                          <a:cs typeface="Times New Roman"/>
                        </a:rPr>
                        <a:t>“</a:t>
                      </a:r>
                      <a:r>
                        <a:rPr sz="1000" kern="0" spc="20" dirty="0">
                          <a:solidFill>
                            <a:srgbClr val="000000">
                              <a:alpha val="100000"/>
                            </a:srgbClr>
                          </a:solidFill>
                          <a:latin typeface="KaiTi"/>
                          <a:ea typeface="KaiTi"/>
                          <a:cs typeface="KaiTi"/>
                        </a:rPr>
                        <a:t>官能团</a:t>
                      </a:r>
                      <a:r>
                        <a:rPr sz="1000" kern="0" spc="20" dirty="0">
                          <a:solidFill>
                            <a:srgbClr val="000000">
                              <a:alpha val="100000"/>
                            </a:srgbClr>
                          </a:solidFill>
                          <a:latin typeface="Times New Roman"/>
                          <a:ea typeface="Times New Roman"/>
                          <a:cs typeface="Times New Roman"/>
                        </a:rPr>
                        <a:t>”</a:t>
                      </a:r>
                      <a:r>
                        <a:rPr sz="1000" kern="0" spc="-150" dirty="0">
                          <a:solidFill>
                            <a:srgbClr val="000000">
                              <a:alpha val="100000"/>
                            </a:srgbClr>
                          </a:solidFill>
                          <a:latin typeface="Times New Roman"/>
                          <a:ea typeface="Times New Roman"/>
                          <a:cs typeface="Times New Roman"/>
                        </a:rPr>
                        <a:t> </a:t>
                      </a:r>
                      <a:r>
                        <a:rPr sz="1000" kern="0" spc="20" dirty="0">
                          <a:solidFill>
                            <a:srgbClr val="000000">
                              <a:alpha val="100000"/>
                            </a:srgbClr>
                          </a:solidFill>
                          <a:latin typeface="KaiTi"/>
                          <a:ea typeface="KaiTi"/>
                          <a:cs typeface="KaiTi"/>
                        </a:rPr>
                        <a:t>，</a:t>
                      </a:r>
                      <a:r>
                        <a:rPr sz="1000" b="1" kern="0" spc="20" dirty="0">
                          <a:solidFill>
                            <a:srgbClr val="000000">
                              <a:alpha val="100000"/>
                            </a:srgbClr>
                          </a:solidFill>
                          <a:latin typeface="KaiTi"/>
                          <a:ea typeface="KaiTi"/>
                          <a:cs typeface="KaiTi"/>
                        </a:rPr>
                        <a:t>如：</a:t>
                      </a:r>
                      <a:r>
                        <a:rPr sz="1000" kern="0" spc="-230" dirty="0">
                          <a:solidFill>
                            <a:srgbClr val="000000">
                              <a:alpha val="100000"/>
                            </a:srgbClr>
                          </a:solidFill>
                          <a:latin typeface="KaiTi"/>
                          <a:ea typeface="KaiTi"/>
                          <a:cs typeface="KaiTi"/>
                        </a:rPr>
                        <a:t> </a:t>
                      </a:r>
                      <a:r>
                        <a:rPr sz="1000" kern="0" spc="20" dirty="0">
                          <a:solidFill>
                            <a:srgbClr val="000000">
                              <a:alpha val="100000"/>
                            </a:srgbClr>
                          </a:solidFill>
                          <a:latin typeface="KaiTi"/>
                          <a:ea typeface="KaiTi"/>
                          <a:cs typeface="KaiTi"/>
                        </a:rPr>
                        <a:t>甲基</a:t>
                      </a:r>
                      <a:r>
                        <a:rPr sz="1000" kern="0" spc="20" dirty="0">
                          <a:solidFill>
                            <a:srgbClr val="000000">
                              <a:alpha val="100000"/>
                            </a:srgbClr>
                          </a:solidFill>
                          <a:latin typeface="Times New Roman"/>
                          <a:ea typeface="Times New Roman"/>
                          <a:cs typeface="Times New Roman"/>
                        </a:rPr>
                        <a:t>(—</a:t>
                      </a:r>
                      <a:r>
                        <a:rPr sz="1000" kern="0" spc="0" dirty="0">
                          <a:solidFill>
                            <a:srgbClr val="000000">
                              <a:alpha val="100000"/>
                            </a:srgbClr>
                          </a:solidFill>
                          <a:latin typeface="Times New Roman"/>
                          <a:ea typeface="Times New Roman"/>
                          <a:cs typeface="Times New Roman"/>
                        </a:rPr>
                        <a:t>CH</a:t>
                      </a:r>
                      <a:r>
                        <a:rPr sz="1000" kern="0" spc="20" baseline="-5208" dirty="0">
                          <a:solidFill>
                            <a:srgbClr val="000000">
                              <a:alpha val="100000"/>
                            </a:srgbClr>
                          </a:solidFill>
                          <a:latin typeface="Times New Roman"/>
                          <a:ea typeface="Times New Roman"/>
                          <a:cs typeface="Times New Roman"/>
                        </a:rPr>
                        <a:t>3</a:t>
                      </a:r>
                      <a:r>
                        <a:rPr sz="1000" kern="0" spc="20" dirty="0">
                          <a:solidFill>
                            <a:srgbClr val="000000">
                              <a:alpha val="100000"/>
                            </a:srgbClr>
                          </a:solidFill>
                          <a:latin typeface="Times New Roman"/>
                          <a:ea typeface="Times New Roman"/>
                          <a:cs typeface="Times New Roman"/>
                        </a:rPr>
                        <a:t>)</a:t>
                      </a:r>
                      <a:r>
                        <a:rPr sz="1000" kern="0" spc="20" dirty="0">
                          <a:solidFill>
                            <a:srgbClr val="000000">
                              <a:alpha val="100000"/>
                            </a:srgbClr>
                          </a:solidFill>
                          <a:latin typeface="KaiTi"/>
                          <a:ea typeface="KaiTi"/>
                          <a:cs typeface="KaiTi"/>
                        </a:rPr>
                        <a:t>是基，但不是官能团；</a:t>
                      </a:r>
                      <a:endParaRPr sz="1000" dirty="0">
                        <a:latin typeface="KaiTi"/>
                        <a:ea typeface="KaiTi"/>
                        <a:cs typeface="KaiTi"/>
                      </a:endParaRPr>
                    </a:p>
                    <a:p>
                      <a:pPr marL="73660" algn="l" rtl="0" eaLnBrk="0">
                        <a:lnSpc>
                          <a:spcPct val="94000"/>
                        </a:lnSpc>
                        <a:spcBef>
                          <a:spcPts val="483"/>
                        </a:spcBef>
                        <a:tabLst/>
                      </a:pPr>
                      <a:r>
                        <a:rPr sz="1000" kern="0" spc="40" dirty="0">
                          <a:solidFill>
                            <a:srgbClr val="000000">
                              <a:alpha val="100000"/>
                            </a:srgbClr>
                          </a:solidFill>
                          <a:latin typeface="Times New Roman"/>
                          <a:ea typeface="Times New Roman"/>
                          <a:cs typeface="Times New Roman"/>
                        </a:rPr>
                        <a:t>(3)  </a:t>
                      </a:r>
                      <a:r>
                        <a:rPr sz="1000" kern="0" spc="40" dirty="0">
                          <a:solidFill>
                            <a:srgbClr val="000000">
                              <a:alpha val="100000"/>
                            </a:srgbClr>
                          </a:solidFill>
                          <a:latin typeface="KaiTi"/>
                          <a:ea typeface="KaiTi"/>
                          <a:cs typeface="KaiTi"/>
                        </a:rPr>
                        <a:t>基与基能够结合成分子，根与基不能结合成分子；</a:t>
                      </a:r>
                      <a:endParaRPr sz="1000" dirty="0">
                        <a:latin typeface="KaiTi"/>
                        <a:ea typeface="KaiTi"/>
                        <a:cs typeface="KaiTi"/>
                      </a:endParaRPr>
                    </a:p>
                    <a:p>
                      <a:pPr algn="l" rtl="0" eaLnBrk="0">
                        <a:lnSpc>
                          <a:spcPct val="107000"/>
                        </a:lnSpc>
                        <a:tabLst/>
                      </a:pPr>
                      <a:endParaRPr sz="300" dirty="0">
                        <a:latin typeface="Arial"/>
                        <a:ea typeface="Arial"/>
                        <a:cs typeface="Arial"/>
                      </a:endParaRPr>
                    </a:p>
                    <a:p>
                      <a:pPr marL="219709" indent="-146050" algn="l" rtl="0" eaLnBrk="0">
                        <a:lnSpc>
                          <a:spcPct val="121000"/>
                        </a:lnSpc>
                        <a:spcBef>
                          <a:spcPts val="1"/>
                        </a:spcBef>
                        <a:tabLst/>
                      </a:pPr>
                      <a:r>
                        <a:rPr sz="1000" kern="0" spc="30" dirty="0">
                          <a:solidFill>
                            <a:srgbClr val="000000">
                              <a:alpha val="100000"/>
                            </a:srgbClr>
                          </a:solidFill>
                          <a:latin typeface="Times New Roman"/>
                          <a:ea typeface="Times New Roman"/>
                          <a:cs typeface="Times New Roman"/>
                        </a:rPr>
                        <a:t>(4) “</a:t>
                      </a:r>
                      <a:r>
                        <a:rPr sz="1000" kern="0" spc="30" dirty="0">
                          <a:solidFill>
                            <a:srgbClr val="000000">
                              <a:alpha val="100000"/>
                            </a:srgbClr>
                          </a:solidFill>
                          <a:latin typeface="KaiTi"/>
                          <a:ea typeface="KaiTi"/>
                          <a:cs typeface="KaiTi"/>
                        </a:rPr>
                        <a:t>基</a:t>
                      </a:r>
                      <a:r>
                        <a:rPr sz="1000" kern="0" spc="30" dirty="0">
                          <a:solidFill>
                            <a:srgbClr val="000000">
                              <a:alpha val="100000"/>
                            </a:srgbClr>
                          </a:solidFill>
                          <a:latin typeface="Times New Roman"/>
                          <a:ea typeface="Times New Roman"/>
                          <a:cs typeface="Times New Roman"/>
                        </a:rPr>
                        <a:t>”</a:t>
                      </a:r>
                      <a:r>
                        <a:rPr sz="1000" kern="0" spc="30" dirty="0">
                          <a:solidFill>
                            <a:srgbClr val="000000">
                              <a:alpha val="100000"/>
                            </a:srgbClr>
                          </a:solidFill>
                          <a:latin typeface="KaiTi"/>
                          <a:ea typeface="KaiTi"/>
                          <a:cs typeface="KaiTi"/>
                        </a:rPr>
                        <a:t>与</a:t>
                      </a:r>
                      <a:r>
                        <a:rPr sz="1000" kern="0" spc="30" dirty="0">
                          <a:solidFill>
                            <a:srgbClr val="000000">
                              <a:alpha val="100000"/>
                            </a:srgbClr>
                          </a:solidFill>
                          <a:latin typeface="Times New Roman"/>
                          <a:ea typeface="Times New Roman"/>
                          <a:cs typeface="Times New Roman"/>
                        </a:rPr>
                        <a:t>“</a:t>
                      </a:r>
                      <a:r>
                        <a:rPr sz="1000" kern="0" spc="30" dirty="0">
                          <a:solidFill>
                            <a:srgbClr val="000000">
                              <a:alpha val="100000"/>
                            </a:srgbClr>
                          </a:solidFill>
                          <a:latin typeface="KaiTi"/>
                          <a:ea typeface="KaiTi"/>
                          <a:cs typeface="KaiTi"/>
                        </a:rPr>
                        <a:t>根</a:t>
                      </a:r>
                      <a:r>
                        <a:rPr sz="1000" kern="0" spc="30" dirty="0">
                          <a:solidFill>
                            <a:srgbClr val="000000">
                              <a:alpha val="100000"/>
                            </a:srgbClr>
                          </a:solidFill>
                          <a:latin typeface="Times New Roman"/>
                          <a:ea typeface="Times New Roman"/>
                          <a:cs typeface="Times New Roman"/>
                        </a:rPr>
                        <a:t>”</a:t>
                      </a:r>
                      <a:r>
                        <a:rPr sz="1000" kern="0" spc="30" dirty="0">
                          <a:solidFill>
                            <a:srgbClr val="000000">
                              <a:alpha val="100000"/>
                            </a:srgbClr>
                          </a:solidFill>
                          <a:latin typeface="KaiTi"/>
                          <a:ea typeface="KaiTi"/>
                          <a:cs typeface="KaiTi"/>
                        </a:rPr>
                        <a:t>两者可以相互转化，</a:t>
                      </a:r>
                      <a:r>
                        <a:rPr sz="1000" kern="0" spc="0" dirty="0">
                          <a:solidFill>
                            <a:srgbClr val="000000">
                              <a:alpha val="100000"/>
                            </a:srgbClr>
                          </a:solidFill>
                          <a:latin typeface="Times New Roman"/>
                          <a:ea typeface="Times New Roman"/>
                          <a:cs typeface="Times New Roman"/>
                        </a:rPr>
                        <a:t>OH</a:t>
                      </a:r>
                      <a:r>
                        <a:rPr sz="800" kern="0" spc="30" baseline="65110" dirty="0">
                          <a:solidFill>
                            <a:srgbClr val="000000">
                              <a:alpha val="100000"/>
                            </a:srgbClr>
                          </a:solidFill>
                          <a:latin typeface="KaiTi"/>
                          <a:ea typeface="KaiTi"/>
                          <a:cs typeface="KaiTi"/>
                        </a:rPr>
                        <a:t>－</a:t>
                      </a:r>
                      <a:r>
                        <a:rPr sz="1000" kern="0" spc="30" dirty="0">
                          <a:solidFill>
                            <a:srgbClr val="000000">
                              <a:alpha val="100000"/>
                            </a:srgbClr>
                          </a:solidFill>
                          <a:latin typeface="KaiTi"/>
                          <a:ea typeface="KaiTi"/>
                          <a:cs typeface="KaiTi"/>
                        </a:rPr>
                        <a:t>失去</a:t>
                      </a:r>
                      <a:r>
                        <a:rPr sz="1000" kern="0" spc="-110" dirty="0">
                          <a:solidFill>
                            <a:srgbClr val="000000">
                              <a:alpha val="100000"/>
                            </a:srgbClr>
                          </a:solidFill>
                          <a:latin typeface="KaiTi"/>
                          <a:ea typeface="KaiTi"/>
                          <a:cs typeface="KaiTi"/>
                        </a:rPr>
                        <a:t> </a:t>
                      </a:r>
                      <a:r>
                        <a:rPr sz="1000" kern="0" spc="30" dirty="0">
                          <a:solidFill>
                            <a:srgbClr val="000000">
                              <a:alpha val="100000"/>
                            </a:srgbClr>
                          </a:solidFill>
                          <a:latin typeface="Times New Roman"/>
                          <a:ea typeface="Times New Roman"/>
                          <a:cs typeface="Times New Roman"/>
                        </a:rPr>
                        <a:t>1 </a:t>
                      </a:r>
                      <a:r>
                        <a:rPr sz="1000" kern="0" spc="30" dirty="0">
                          <a:solidFill>
                            <a:srgbClr val="000000">
                              <a:alpha val="100000"/>
                            </a:srgbClr>
                          </a:solidFill>
                          <a:latin typeface="KaiTi"/>
                          <a:ea typeface="KaiTi"/>
                          <a:cs typeface="KaiTi"/>
                        </a:rPr>
                        <a:t>个电子，可转化</a:t>
                      </a:r>
                      <a:r>
                        <a:rPr sz="1000" kern="0" spc="20" dirty="0">
                          <a:solidFill>
                            <a:srgbClr val="000000">
                              <a:alpha val="100000"/>
                            </a:srgbClr>
                          </a:solidFill>
                          <a:latin typeface="KaiTi"/>
                          <a:ea typeface="KaiTi"/>
                          <a:cs typeface="KaiTi"/>
                        </a:rPr>
                        <a:t>为</a:t>
                      </a:r>
                      <a:r>
                        <a:rPr sz="1000" kern="0" spc="20" dirty="0">
                          <a:solidFill>
                            <a:srgbClr val="000000">
                              <a:alpha val="100000"/>
                            </a:srgbClr>
                          </a:solidFill>
                          <a:latin typeface="Times New Roman"/>
                          <a:ea typeface="Times New Roman"/>
                          <a:cs typeface="Times New Roman"/>
                        </a:rPr>
                        <a:t>—</a:t>
                      </a:r>
                      <a:r>
                        <a:rPr sz="1000" kern="0" spc="0" dirty="0">
                          <a:solidFill>
                            <a:srgbClr val="000000">
                              <a:alpha val="100000"/>
                            </a:srgbClr>
                          </a:solidFill>
                          <a:latin typeface="Times New Roman"/>
                          <a:ea typeface="Times New Roman"/>
                          <a:cs typeface="Times New Roman"/>
                        </a:rPr>
                        <a:t>OH</a:t>
                      </a:r>
                      <a:r>
                        <a:rPr sz="1000" kern="0" spc="20" dirty="0">
                          <a:solidFill>
                            <a:srgbClr val="000000">
                              <a:alpha val="100000"/>
                            </a:srgbClr>
                          </a:solidFill>
                          <a:latin typeface="KaiTi"/>
                          <a:ea typeface="KaiTi"/>
                          <a:cs typeface="KaiTi"/>
                        </a:rPr>
                        <a:t>，而</a:t>
                      </a:r>
                      <a:r>
                        <a:rPr sz="1000" kern="0" spc="20" dirty="0">
                          <a:solidFill>
                            <a:srgbClr val="000000">
                              <a:alpha val="100000"/>
                            </a:srgbClr>
                          </a:solidFill>
                          <a:latin typeface="Times New Roman"/>
                          <a:ea typeface="Times New Roman"/>
                          <a:cs typeface="Times New Roman"/>
                        </a:rPr>
                        <a:t>—</a:t>
                      </a:r>
                      <a:r>
                        <a:rPr sz="1000" kern="0" spc="0" dirty="0">
                          <a:solidFill>
                            <a:srgbClr val="000000">
                              <a:alpha val="100000"/>
                            </a:srgbClr>
                          </a:solidFill>
                          <a:latin typeface="Times New Roman"/>
                          <a:ea typeface="Times New Roman"/>
                          <a:cs typeface="Times New Roman"/>
                        </a:rPr>
                        <a:t>OH</a:t>
                      </a:r>
                      <a:r>
                        <a:rPr sz="1000" kern="0" spc="20" dirty="0">
                          <a:solidFill>
                            <a:srgbClr val="000000">
                              <a:alpha val="100000"/>
                            </a:srgbClr>
                          </a:solidFill>
                          <a:latin typeface="Times New Roman"/>
                          <a:ea typeface="Times New Roman"/>
                          <a:cs typeface="Times New Roman"/>
                        </a:rPr>
                        <a:t> </a:t>
                      </a:r>
                      <a:r>
                        <a:rPr sz="1000" kern="0" spc="20" dirty="0">
                          <a:solidFill>
                            <a:srgbClr val="000000">
                              <a:alpha val="100000"/>
                            </a:srgbClr>
                          </a:solidFill>
                          <a:latin typeface="KaiTi"/>
                          <a:ea typeface="KaiTi"/>
                          <a:cs typeface="KaiTi"/>
                        </a:rPr>
                        <a:t>获得</a:t>
                      </a:r>
                      <a:r>
                        <a:rPr sz="1000" kern="0" spc="-120" dirty="0">
                          <a:solidFill>
                            <a:srgbClr val="000000">
                              <a:alpha val="100000"/>
                            </a:srgbClr>
                          </a:solidFill>
                          <a:latin typeface="KaiTi"/>
                          <a:ea typeface="KaiTi"/>
                          <a:cs typeface="KaiTi"/>
                        </a:rPr>
                        <a:t> </a:t>
                      </a:r>
                      <a:r>
                        <a:rPr sz="1000" kern="0" spc="20" dirty="0">
                          <a:solidFill>
                            <a:srgbClr val="000000">
                              <a:alpha val="100000"/>
                            </a:srgbClr>
                          </a:solidFill>
                          <a:latin typeface="Times New Roman"/>
                          <a:ea typeface="Times New Roman"/>
                          <a:cs typeface="Times New Roman"/>
                        </a:rPr>
                        <a:t>1 </a:t>
                      </a:r>
                      <a:r>
                        <a:rPr sz="1000" kern="0" spc="20" dirty="0">
                          <a:solidFill>
                            <a:srgbClr val="000000">
                              <a:alpha val="100000"/>
                            </a:srgbClr>
                          </a:solidFill>
                          <a:latin typeface="KaiTi"/>
                          <a:ea typeface="KaiTi"/>
                          <a:cs typeface="KaiTi"/>
                        </a:rPr>
                        <a:t>个</a:t>
                      </a:r>
                      <a:r>
                        <a:rPr sz="1000" kern="0" spc="20" dirty="0">
                          <a:solidFill>
                            <a:srgbClr val="000000">
                              <a:alpha val="100000"/>
                            </a:srgbClr>
                          </a:solidFill>
                          <a:latin typeface="KaiTi"/>
                          <a:ea typeface="KaiTi"/>
                          <a:cs typeface="KaiTi"/>
                        </a:rPr>
                        <a:t>电子，可转化为</a:t>
                      </a:r>
                      <a:r>
                        <a:rPr sz="1000" kern="0" spc="-150" dirty="0">
                          <a:solidFill>
                            <a:srgbClr val="000000">
                              <a:alpha val="100000"/>
                            </a:srgbClr>
                          </a:solidFill>
                          <a:latin typeface="KaiTi"/>
                          <a:ea typeface="KaiTi"/>
                          <a:cs typeface="KaiTi"/>
                        </a:rPr>
                        <a:t> </a:t>
                      </a:r>
                      <a:r>
                        <a:rPr sz="1000" kern="0" spc="0" dirty="0">
                          <a:solidFill>
                            <a:srgbClr val="000000">
                              <a:alpha val="100000"/>
                            </a:srgbClr>
                          </a:solidFill>
                          <a:latin typeface="Times New Roman"/>
                          <a:ea typeface="Times New Roman"/>
                          <a:cs typeface="Times New Roman"/>
                        </a:rPr>
                        <a:t>OH</a:t>
                      </a:r>
                      <a:r>
                        <a:rPr sz="800" kern="0" spc="20" baseline="65110" dirty="0">
                          <a:solidFill>
                            <a:srgbClr val="000000">
                              <a:alpha val="100000"/>
                            </a:srgbClr>
                          </a:solidFill>
                          <a:latin typeface="KaiTi"/>
                          <a:ea typeface="KaiTi"/>
                          <a:cs typeface="KaiTi"/>
                        </a:rPr>
                        <a:t>－</a:t>
                      </a:r>
                      <a:r>
                        <a:rPr sz="1000" kern="0" spc="20" dirty="0">
                          <a:solidFill>
                            <a:srgbClr val="000000">
                              <a:alpha val="100000"/>
                            </a:srgbClr>
                          </a:solidFill>
                          <a:latin typeface="KaiTi"/>
                          <a:ea typeface="KaiTi"/>
                          <a:cs typeface="KaiTi"/>
                        </a:rPr>
                        <a:t>。</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bl>
          </a:graphicData>
        </a:graphic>
      </p:graphicFrame>
      <p:sp>
        <p:nvSpPr>
          <p:cNvPr id="1494" name="textbox 1494"/>
          <p:cNvSpPr/>
          <p:nvPr/>
        </p:nvSpPr>
        <p:spPr>
          <a:xfrm>
            <a:off x="6822838" y="6114374"/>
            <a:ext cx="68580" cy="106045"/>
          </a:xfrm>
          <a:prstGeom prst="rect">
            <a:avLst/>
          </a:prstGeom>
          <a:noFill/>
          <a:ln w="0" cap="flat">
            <a:noFill/>
            <a:prstDash val="solid"/>
            <a:miter lim="0"/>
          </a:ln>
        </p:spPr>
        <p:txBody>
          <a:bodyPr vert="horz" wrap="square" lIns="0" tIns="0" rIns="0" bIns="0"/>
          <a:lstStyle/>
          <a:p>
            <a:pPr algn="l" rtl="0" eaLnBrk="0">
              <a:lnSpc>
                <a:spcPct val="82610"/>
              </a:lnSpc>
              <a:tabLst/>
            </a:pPr>
            <a:endParaRPr sz="100" dirty="0">
              <a:latin typeface="Arial"/>
              <a:ea typeface="Arial"/>
              <a:cs typeface="Arial"/>
            </a:endParaRPr>
          </a:p>
          <a:p>
            <a:pPr marL="12700" algn="l" rtl="0" eaLnBrk="0">
              <a:lnSpc>
                <a:spcPct val="88000"/>
              </a:lnSpc>
              <a:tabLst/>
            </a:pPr>
            <a:r>
              <a:rPr sz="600" kern="0" spc="20" dirty="0">
                <a:solidFill>
                  <a:srgbClr val="000000">
                    <a:alpha val="100000"/>
                  </a:srgbClr>
                </a:solidFill>
                <a:latin typeface="Times New Roman"/>
                <a:ea typeface="Times New Roman"/>
                <a:cs typeface="Times New Roman"/>
              </a:rPr>
              <a:t>4</a:t>
            </a:r>
            <a:endParaRPr sz="600" dirty="0">
              <a:latin typeface="Times New Roman"/>
              <a:ea typeface="Times New Roman"/>
              <a:cs typeface="Times New Roman"/>
            </a:endParaRPr>
          </a:p>
        </p:txBody>
      </p:sp>
      <p:sp>
        <p:nvSpPr>
          <p:cNvPr id="1496" name="textbox 1496"/>
          <p:cNvSpPr/>
          <p:nvPr/>
        </p:nvSpPr>
        <p:spPr>
          <a:xfrm>
            <a:off x="6825237" y="6033114"/>
            <a:ext cx="78105" cy="95885"/>
          </a:xfrm>
          <a:prstGeom prst="rect">
            <a:avLst/>
          </a:prstGeom>
          <a:noFill/>
          <a:ln w="0" cap="flat">
            <a:noFill/>
            <a:prstDash val="solid"/>
            <a:miter lim="0"/>
          </a:ln>
        </p:spPr>
        <p:txBody>
          <a:bodyPr vert="horz" wrap="square" lIns="0" tIns="0" rIns="0" bIns="0"/>
          <a:lstStyle/>
          <a:p>
            <a:pPr algn="l" rtl="0" eaLnBrk="0">
              <a:lnSpc>
                <a:spcPct val="83384"/>
              </a:lnSpc>
              <a:tabLst/>
            </a:pPr>
            <a:endParaRPr sz="100" dirty="0">
              <a:latin typeface="Arial"/>
              <a:ea typeface="Arial"/>
              <a:cs typeface="Arial"/>
            </a:endParaRPr>
          </a:p>
          <a:p>
            <a:pPr algn="r" rtl="0" eaLnBrk="0">
              <a:lnSpc>
                <a:spcPct val="92000"/>
              </a:lnSpc>
              <a:tabLst/>
            </a:pPr>
            <a:r>
              <a:rPr sz="500" kern="0" spc="-10" dirty="0">
                <a:solidFill>
                  <a:srgbClr val="000000">
                    <a:alpha val="100000"/>
                  </a:srgbClr>
                </a:solidFill>
                <a:latin typeface="KaiTi"/>
                <a:ea typeface="KaiTi"/>
                <a:cs typeface="KaiTi"/>
              </a:rPr>
              <a:t>＋</a:t>
            </a:r>
            <a:endParaRPr sz="500" dirty="0">
              <a:latin typeface="KaiTi"/>
              <a:ea typeface="KaiTi"/>
              <a:cs typeface="KaiTi"/>
            </a:endParaRPr>
          </a:p>
        </p:txBody>
      </p:sp>
      <p:graphicFrame>
        <p:nvGraphicFramePr>
          <p:cNvPr id="1498" name="table 1498"/>
          <p:cNvGraphicFramePr>
            <a:graphicFrameLocks noGrp="1"/>
          </p:cNvGraphicFramePr>
          <p:nvPr/>
        </p:nvGraphicFramePr>
        <p:xfrm>
          <a:off x="2418131" y="1310894"/>
          <a:ext cx="5857240" cy="2545079"/>
        </p:xfrm>
        <a:graphic>
          <a:graphicData uri="http://schemas.openxmlformats.org/drawingml/2006/table">
            <a:tbl>
              <a:tblPr/>
              <a:tblGrid>
                <a:gridCol w="626110"/>
                <a:gridCol w="484505"/>
                <a:gridCol w="1679575"/>
                <a:gridCol w="1710690"/>
                <a:gridCol w="1356360"/>
              </a:tblGrid>
              <a:tr h="325755">
                <a:tc>
                  <a:txBody>
                    <a:bodyPr/>
                    <a:lstStyle/>
                    <a:p>
                      <a:pPr algn="l" rtl="0" eaLnBrk="0">
                        <a:lnSpc>
                          <a:spcPct val="100000"/>
                        </a:lnSpc>
                        <a:tabLst/>
                      </a:pPr>
                      <a:endParaRPr sz="1000" dirty="0">
                        <a:latin typeface="Arial"/>
                        <a:ea typeface="Arial"/>
                        <a:cs typeface="Arial"/>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5000"/>
                        </a:lnSpc>
                        <a:tabLst/>
                      </a:pPr>
                      <a:endParaRPr sz="600" dirty="0">
                        <a:latin typeface="Arial"/>
                        <a:ea typeface="Arial"/>
                        <a:cs typeface="Arial"/>
                      </a:endParaRPr>
                    </a:p>
                    <a:p>
                      <a:pPr marL="108585" algn="l" rtl="0" eaLnBrk="0">
                        <a:lnSpc>
                          <a:spcPct val="85000"/>
                        </a:lnSpc>
                        <a:tabLst/>
                      </a:pPr>
                      <a:r>
                        <a:rPr sz="1200" b="1" kern="0" spc="-50" dirty="0">
                          <a:solidFill>
                            <a:srgbClr val="0101FF">
                              <a:alpha val="100000"/>
                            </a:srgbClr>
                          </a:solidFill>
                          <a:latin typeface="KaiTi"/>
                          <a:ea typeface="KaiTi"/>
                          <a:cs typeface="KaiTi"/>
                        </a:rPr>
                        <a:t>离子</a:t>
                      </a:r>
                      <a:endParaRPr sz="1200" dirty="0">
                        <a:latin typeface="KaiTi"/>
                        <a:ea typeface="KaiTi"/>
                        <a:cs typeface="KaiTi"/>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5000"/>
                        </a:lnSpc>
                        <a:tabLst/>
                      </a:pPr>
                      <a:endParaRPr sz="600" dirty="0">
                        <a:latin typeface="Arial"/>
                        <a:ea typeface="Arial"/>
                        <a:cs typeface="Arial"/>
                      </a:endParaRPr>
                    </a:p>
                    <a:p>
                      <a:pPr marL="692150" algn="l" rtl="0" eaLnBrk="0">
                        <a:lnSpc>
                          <a:spcPct val="83000"/>
                        </a:lnSpc>
                        <a:spcBef>
                          <a:spcPts val="6"/>
                        </a:spcBef>
                        <a:tabLst/>
                      </a:pPr>
                      <a:r>
                        <a:rPr sz="1200" b="1" kern="0" spc="-20" dirty="0">
                          <a:solidFill>
                            <a:srgbClr val="0101FF">
                              <a:alpha val="100000"/>
                            </a:srgbClr>
                          </a:solidFill>
                          <a:latin typeface="KaiTi"/>
                          <a:ea typeface="KaiTi"/>
                          <a:cs typeface="KaiTi"/>
                        </a:rPr>
                        <a:t>试剂</a:t>
                      </a:r>
                      <a:endParaRPr sz="1200" dirty="0">
                        <a:latin typeface="KaiTi"/>
                        <a:ea typeface="KaiTi"/>
                        <a:cs typeface="KaiTi"/>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4000"/>
                        </a:lnSpc>
                        <a:tabLst/>
                      </a:pPr>
                      <a:endParaRPr sz="600" dirty="0">
                        <a:latin typeface="Arial"/>
                        <a:ea typeface="Arial"/>
                        <a:cs typeface="Arial"/>
                      </a:endParaRPr>
                    </a:p>
                    <a:p>
                      <a:pPr marL="708660" algn="l" rtl="0" eaLnBrk="0">
                        <a:lnSpc>
                          <a:spcPct val="86000"/>
                        </a:lnSpc>
                        <a:spcBef>
                          <a:spcPts val="2"/>
                        </a:spcBef>
                        <a:tabLst/>
                      </a:pPr>
                      <a:r>
                        <a:rPr sz="1200" b="1" kern="0" spc="-30" dirty="0">
                          <a:solidFill>
                            <a:srgbClr val="0101FF">
                              <a:alpha val="100000"/>
                            </a:srgbClr>
                          </a:solidFill>
                          <a:latin typeface="KaiTi"/>
                          <a:ea typeface="KaiTi"/>
                          <a:cs typeface="KaiTi"/>
                        </a:rPr>
                        <a:t>现象</a:t>
                      </a:r>
                      <a:endParaRPr sz="1200" dirty="0">
                        <a:latin typeface="KaiTi"/>
                        <a:ea typeface="KaiTi"/>
                        <a:cs typeface="KaiTi"/>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5000"/>
                        </a:lnSpc>
                        <a:tabLst/>
                      </a:pPr>
                      <a:endParaRPr sz="600" dirty="0">
                        <a:latin typeface="Arial"/>
                        <a:ea typeface="Arial"/>
                        <a:cs typeface="Arial"/>
                      </a:endParaRPr>
                    </a:p>
                    <a:p>
                      <a:pPr marL="535305" algn="l" rtl="0" eaLnBrk="0">
                        <a:lnSpc>
                          <a:spcPct val="85000"/>
                        </a:lnSpc>
                        <a:spcBef>
                          <a:spcPts val="5"/>
                        </a:spcBef>
                        <a:tabLst/>
                      </a:pPr>
                      <a:r>
                        <a:rPr sz="1200" b="1" kern="0" spc="-40" dirty="0">
                          <a:solidFill>
                            <a:srgbClr val="0101FF">
                              <a:alpha val="100000"/>
                            </a:srgbClr>
                          </a:solidFill>
                          <a:latin typeface="KaiTi"/>
                          <a:ea typeface="KaiTi"/>
                          <a:cs typeface="KaiTi"/>
                        </a:rPr>
                        <a:t>注意</a:t>
                      </a:r>
                      <a:endParaRPr sz="1200" dirty="0">
                        <a:latin typeface="KaiTi"/>
                        <a:ea typeface="KaiTi"/>
                        <a:cs typeface="KaiTi"/>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r>
              <a:tr h="381000">
                <a:tc rowSpan="3">
                  <a:txBody>
                    <a:bodyPr/>
                    <a:lstStyle/>
                    <a:p>
                      <a:pPr algn="l" rtl="0" eaLnBrk="0">
                        <a:lnSpc>
                          <a:spcPct val="109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algn="l" rtl="0" eaLnBrk="0">
                        <a:lnSpc>
                          <a:spcPct val="7905"/>
                        </a:lnSpc>
                        <a:tabLst/>
                      </a:pPr>
                      <a:endParaRPr sz="100" dirty="0">
                        <a:latin typeface="Arial"/>
                        <a:ea typeface="Arial"/>
                        <a:cs typeface="Arial"/>
                      </a:endParaRPr>
                    </a:p>
                    <a:p>
                      <a:pPr marL="95885" algn="l" rtl="0" eaLnBrk="0">
                        <a:lnSpc>
                          <a:spcPct val="83000"/>
                        </a:lnSpc>
                        <a:tabLst/>
                      </a:pPr>
                      <a:r>
                        <a:rPr sz="1200" b="1" kern="0" spc="-40" dirty="0">
                          <a:solidFill>
                            <a:srgbClr val="0101FF">
                              <a:alpha val="100000"/>
                            </a:srgbClr>
                          </a:solidFill>
                          <a:latin typeface="KaiTi"/>
                          <a:ea typeface="KaiTi"/>
                          <a:cs typeface="KaiTi"/>
                        </a:rPr>
                        <a:t>沉淀法</a:t>
                      </a:r>
                      <a:endParaRPr sz="1200" dirty="0">
                        <a:latin typeface="KaiTi"/>
                        <a:ea typeface="KaiTi"/>
                        <a:cs typeface="KaiTi"/>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1000"/>
                        </a:lnSpc>
                        <a:tabLst/>
                      </a:pPr>
                      <a:endParaRPr sz="700" dirty="0">
                        <a:latin typeface="Arial"/>
                        <a:ea typeface="Arial"/>
                        <a:cs typeface="Arial"/>
                      </a:endParaRPr>
                    </a:p>
                    <a:p>
                      <a:pPr marL="137795" algn="l" rtl="0" eaLnBrk="0">
                        <a:lnSpc>
                          <a:spcPct val="81000"/>
                        </a:lnSpc>
                        <a:spcBef>
                          <a:spcPts val="2"/>
                        </a:spcBef>
                        <a:tabLst/>
                      </a:pPr>
                      <a:r>
                        <a:rPr sz="1800" kern="0" spc="60" baseline="-5787" dirty="0">
                          <a:solidFill>
                            <a:srgbClr val="000000">
                              <a:alpha val="100000"/>
                            </a:srgbClr>
                          </a:solidFill>
                          <a:latin typeface="Times New Roman"/>
                          <a:ea typeface="Times New Roman"/>
                          <a:cs typeface="Times New Roman"/>
                        </a:rPr>
                        <a:t>Cl</a:t>
                      </a:r>
                      <a:r>
                        <a:rPr sz="900" kern="0" spc="60" baseline="52088" dirty="0">
                          <a:solidFill>
                            <a:srgbClr val="000000">
                              <a:alpha val="100000"/>
                            </a:srgbClr>
                          </a:solidFill>
                          <a:latin typeface="KaiTi"/>
                          <a:ea typeface="KaiTi"/>
                          <a:cs typeface="KaiTi"/>
                        </a:rPr>
                        <a:t>-</a:t>
                      </a:r>
                      <a:endParaRPr sz="900" baseline="52088" dirty="0">
                        <a:latin typeface="KaiTi"/>
                        <a:ea typeface="KaiTi"/>
                        <a:cs typeface="KaiTi"/>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eaLnBrk="0">
                        <a:lnSpc>
                          <a:spcPct val="112000"/>
                        </a:lnSpc>
                        <a:tabLst/>
                      </a:pPr>
                      <a:endParaRPr sz="700" dirty="0">
                        <a:latin typeface="Arial"/>
                        <a:ea typeface="Arial"/>
                        <a:cs typeface="Arial"/>
                      </a:endParaRPr>
                    </a:p>
                    <a:p>
                      <a:pPr marL="83820" algn="l" rtl="0" eaLnBrk="0">
                        <a:lnSpc>
                          <a:spcPct val="90000"/>
                        </a:lnSpc>
                        <a:spcBef>
                          <a:spcPts val="4"/>
                        </a:spcBef>
                        <a:tabLst/>
                      </a:pPr>
                      <a:r>
                        <a:rPr sz="1200" kern="0" spc="-10" dirty="0">
                          <a:solidFill>
                            <a:srgbClr val="000000">
                              <a:alpha val="100000"/>
                            </a:srgbClr>
                          </a:solidFill>
                          <a:latin typeface="Times New Roman"/>
                          <a:ea typeface="Times New Roman"/>
                          <a:cs typeface="Times New Roman"/>
                        </a:rPr>
                        <a:t>AgNO</a:t>
                      </a:r>
                      <a:r>
                        <a:rPr sz="1200" kern="0" spc="-10" baseline="-4340" dirty="0">
                          <a:solidFill>
                            <a:srgbClr val="000000">
                              <a:alpha val="100000"/>
                            </a:srgbClr>
                          </a:solidFill>
                          <a:latin typeface="Times New Roman"/>
                          <a:ea typeface="Times New Roman"/>
                          <a:cs typeface="Times New Roman"/>
                        </a:rPr>
                        <a:t>3</a:t>
                      </a:r>
                      <a:r>
                        <a:rPr sz="700" kern="0" spc="14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溶液和稀</a:t>
                      </a:r>
                      <a:r>
                        <a:rPr sz="1200" kern="0" spc="-28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HNO</a:t>
                      </a:r>
                      <a:r>
                        <a:rPr sz="1200" kern="0" spc="-10" baseline="-4340" dirty="0">
                          <a:solidFill>
                            <a:srgbClr val="000000">
                              <a:alpha val="100000"/>
                            </a:srgbClr>
                          </a:solidFill>
                          <a:latin typeface="Times New Roman"/>
                          <a:ea typeface="Times New Roman"/>
                          <a:cs typeface="Times New Roman"/>
                        </a:rPr>
                        <a:t>3</a:t>
                      </a:r>
                      <a:endParaRPr sz="1200" baseline="-4340" dirty="0">
                        <a:latin typeface="Times New Roman"/>
                        <a:ea typeface="Times New Roman"/>
                        <a:cs typeface="Times New Roman"/>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eaLnBrk="0">
                        <a:lnSpc>
                          <a:spcPct val="111000"/>
                        </a:lnSpc>
                        <a:tabLst/>
                      </a:pPr>
                      <a:endParaRPr sz="700" dirty="0">
                        <a:latin typeface="Arial"/>
                        <a:ea typeface="Arial"/>
                        <a:cs typeface="Arial"/>
                      </a:endParaRPr>
                    </a:p>
                    <a:p>
                      <a:pPr marL="191135" algn="l" rtl="0" eaLnBrk="0">
                        <a:lnSpc>
                          <a:spcPct val="90000"/>
                        </a:lnSpc>
                        <a:spcBef>
                          <a:spcPts val="2"/>
                        </a:spcBef>
                        <a:tabLst/>
                      </a:pPr>
                      <a:r>
                        <a:rPr sz="1200" kern="0" spc="-20" dirty="0">
                          <a:solidFill>
                            <a:srgbClr val="000000">
                              <a:alpha val="100000"/>
                            </a:srgbClr>
                          </a:solidFill>
                          <a:latin typeface="KaiTi"/>
                          <a:ea typeface="KaiTi"/>
                          <a:cs typeface="KaiTi"/>
                        </a:rPr>
                        <a:t>白色沉淀</a:t>
                      </a:r>
                      <a:r>
                        <a:rPr sz="1200" kern="0" spc="-30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AgCl(</a:t>
                      </a:r>
                      <a:r>
                        <a:rPr sz="1200" kern="0" spc="-20" dirty="0">
                          <a:solidFill>
                            <a:srgbClr val="000000">
                              <a:alpha val="100000"/>
                            </a:srgbClr>
                          </a:solidFill>
                          <a:latin typeface="KaiTi"/>
                          <a:ea typeface="KaiTi"/>
                          <a:cs typeface="KaiTi"/>
                        </a:rPr>
                        <a:t>白色</a:t>
                      </a:r>
                      <a:r>
                        <a:rPr sz="1200" kern="0" spc="-20" dirty="0">
                          <a:solidFill>
                            <a:srgbClr val="000000">
                              <a:alpha val="100000"/>
                            </a:srgbClr>
                          </a:solidFill>
                          <a:latin typeface="Times New Roman"/>
                          <a:ea typeface="Times New Roman"/>
                          <a:cs typeface="Times New Roman"/>
                        </a:rPr>
                        <a:t>)</a:t>
                      </a:r>
                      <a:endParaRPr sz="1200" dirty="0">
                        <a:latin typeface="Times New Roman"/>
                        <a:ea typeface="Times New Roman"/>
                        <a:cs typeface="Times New Roman"/>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eaLnBrk="0">
                        <a:lnSpc>
                          <a:spcPct val="111000"/>
                        </a:lnSpc>
                        <a:tabLst/>
                      </a:pPr>
                      <a:endParaRPr sz="700" dirty="0">
                        <a:latin typeface="Arial"/>
                        <a:ea typeface="Arial"/>
                        <a:cs typeface="Arial"/>
                      </a:endParaRPr>
                    </a:p>
                    <a:p>
                      <a:pPr marL="149860" algn="l" rtl="0" eaLnBrk="0">
                        <a:lnSpc>
                          <a:spcPct val="85000"/>
                        </a:lnSpc>
                        <a:spcBef>
                          <a:spcPts val="7"/>
                        </a:spcBef>
                        <a:tabLst/>
                      </a:pPr>
                      <a:r>
                        <a:rPr sz="1200" kern="0" spc="-20" dirty="0">
                          <a:solidFill>
                            <a:srgbClr val="000000">
                              <a:alpha val="100000"/>
                            </a:srgbClr>
                          </a:solidFill>
                          <a:latin typeface="KaiTi"/>
                          <a:ea typeface="KaiTi"/>
                          <a:cs typeface="KaiTi"/>
                        </a:rPr>
                        <a:t>先用稀硝酸酸化</a:t>
                      </a:r>
                      <a:endParaRPr sz="1200" dirty="0">
                        <a:latin typeface="KaiTi"/>
                        <a:ea typeface="KaiTi"/>
                        <a:cs typeface="KaiTi"/>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382270">
                <a:tc vMerge="1">
                  <a:txBody>
                    <a:bodyPr/>
                    <a:lstStyle/>
                    <a:p>
                      <a:pPr algn="l" rtl="0" eaLnBrk="0">
                        <a:lnSpc>
                          <a:spcPct val="100000"/>
                        </a:lnSpc>
                        <a:tabLst/>
                      </a:pPr>
                      <a:endParaRPr sz="1000" dirty="0">
                        <a:latin typeface="Arial"/>
                        <a:ea typeface="Arial"/>
                        <a:cs typeface="Arial"/>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eaLnBrk="0">
                        <a:lnSpc>
                          <a:spcPct val="101000"/>
                        </a:lnSpc>
                        <a:tabLst/>
                      </a:pPr>
                      <a:endParaRPr sz="800" dirty="0">
                        <a:latin typeface="Arial"/>
                        <a:ea typeface="Arial"/>
                        <a:cs typeface="Arial"/>
                      </a:endParaRPr>
                    </a:p>
                    <a:p>
                      <a:pPr marL="85725" algn="l" rtl="0" eaLnBrk="0">
                        <a:lnSpc>
                          <a:spcPct val="91000"/>
                        </a:lnSpc>
                        <a:spcBef>
                          <a:spcPts val="6"/>
                        </a:spcBef>
                        <a:tabLst/>
                      </a:pPr>
                      <a:r>
                        <a:rPr sz="1800" kern="0" spc="0" baseline="-2893" dirty="0">
                          <a:solidFill>
                            <a:srgbClr val="000000">
                              <a:alpha val="100000"/>
                            </a:srgbClr>
                          </a:solidFill>
                          <a:latin typeface="Times New Roman"/>
                          <a:ea typeface="Times New Roman"/>
                          <a:cs typeface="Times New Roman"/>
                        </a:rPr>
                        <a:t>SO</a:t>
                      </a:r>
                      <a:r>
                        <a:rPr sz="1200" kern="0" spc="-10" baseline="-13022" dirty="0">
                          <a:solidFill>
                            <a:srgbClr val="000000">
                              <a:alpha val="100000"/>
                            </a:srgbClr>
                          </a:solidFill>
                          <a:latin typeface="Times New Roman"/>
                          <a:ea typeface="Times New Roman"/>
                          <a:cs typeface="Times New Roman"/>
                        </a:rPr>
                        <a:t>4</a:t>
                      </a:r>
                      <a:r>
                        <a:rPr sz="1200" kern="0" spc="-10" baseline="30384" dirty="0">
                          <a:solidFill>
                            <a:srgbClr val="000000">
                              <a:alpha val="100000"/>
                            </a:srgbClr>
                          </a:solidFill>
                          <a:latin typeface="Times New Roman"/>
                          <a:ea typeface="Times New Roman"/>
                          <a:cs typeface="Times New Roman"/>
                        </a:rPr>
                        <a:t>2-</a:t>
                      </a:r>
                      <a:endParaRPr sz="1200" baseline="30384" dirty="0">
                        <a:latin typeface="Times New Roman"/>
                        <a:ea typeface="Times New Roman"/>
                        <a:cs typeface="Times New Roman"/>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eaLnBrk="0">
                        <a:lnSpc>
                          <a:spcPct val="113000"/>
                        </a:lnSpc>
                        <a:tabLst/>
                      </a:pPr>
                      <a:endParaRPr sz="700" dirty="0">
                        <a:latin typeface="Arial"/>
                        <a:ea typeface="Arial"/>
                        <a:cs typeface="Arial"/>
                      </a:endParaRPr>
                    </a:p>
                    <a:p>
                      <a:pPr algn="l" rtl="0" eaLnBrk="0">
                        <a:lnSpc>
                          <a:spcPct val="6396"/>
                        </a:lnSpc>
                        <a:tabLst/>
                      </a:pPr>
                      <a:endParaRPr sz="100" dirty="0">
                        <a:latin typeface="Arial"/>
                        <a:ea typeface="Arial"/>
                        <a:cs typeface="Arial"/>
                      </a:endParaRPr>
                    </a:p>
                    <a:p>
                      <a:pPr marL="171450" algn="l" rtl="0" eaLnBrk="0">
                        <a:lnSpc>
                          <a:spcPct val="90000"/>
                        </a:lnSpc>
                        <a:tabLst/>
                      </a:pPr>
                      <a:r>
                        <a:rPr sz="1200" kern="0" spc="-10" dirty="0">
                          <a:solidFill>
                            <a:srgbClr val="000000">
                              <a:alpha val="100000"/>
                            </a:srgbClr>
                          </a:solidFill>
                          <a:latin typeface="KaiTi"/>
                          <a:ea typeface="KaiTi"/>
                          <a:cs typeface="KaiTi"/>
                        </a:rPr>
                        <a:t>稀盐酸和</a:t>
                      </a:r>
                      <a:r>
                        <a:rPr sz="1200" kern="0" spc="-28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BaCl</a:t>
                      </a:r>
                      <a:r>
                        <a:rPr sz="1200" kern="0" spc="-10" baseline="-4340" dirty="0">
                          <a:solidFill>
                            <a:srgbClr val="000000">
                              <a:alpha val="100000"/>
                            </a:srgbClr>
                          </a:solidFill>
                          <a:latin typeface="Times New Roman"/>
                          <a:ea typeface="Times New Roman"/>
                          <a:cs typeface="Times New Roman"/>
                        </a:rPr>
                        <a:t>2</a:t>
                      </a:r>
                      <a:r>
                        <a:rPr sz="700" kern="0" spc="14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溶液</a:t>
                      </a:r>
                      <a:endParaRPr sz="1200" dirty="0">
                        <a:latin typeface="KaiTi"/>
                        <a:ea typeface="KaiTi"/>
                        <a:cs typeface="KaiTi"/>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eaLnBrk="0">
                        <a:lnSpc>
                          <a:spcPct val="113000"/>
                        </a:lnSpc>
                        <a:tabLst/>
                      </a:pPr>
                      <a:endParaRPr sz="700" dirty="0">
                        <a:latin typeface="Arial"/>
                        <a:ea typeface="Arial"/>
                        <a:cs typeface="Arial"/>
                      </a:endParaRPr>
                    </a:p>
                    <a:p>
                      <a:pPr marL="577850" algn="l" rtl="0" eaLnBrk="0">
                        <a:lnSpc>
                          <a:spcPct val="87000"/>
                        </a:lnSpc>
                        <a:spcBef>
                          <a:spcPts val="1"/>
                        </a:spcBef>
                        <a:tabLst/>
                      </a:pPr>
                      <a:r>
                        <a:rPr sz="1200" kern="0" spc="-50" dirty="0">
                          <a:solidFill>
                            <a:srgbClr val="000000">
                              <a:alpha val="100000"/>
                            </a:srgbClr>
                          </a:solidFill>
                          <a:latin typeface="KaiTi"/>
                          <a:ea typeface="KaiTi"/>
                          <a:cs typeface="KaiTi"/>
                        </a:rPr>
                        <a:t>白色沉淀</a:t>
                      </a:r>
                      <a:endParaRPr sz="1200" dirty="0">
                        <a:latin typeface="KaiTi"/>
                        <a:ea typeface="KaiTi"/>
                        <a:cs typeface="KaiTi"/>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eaLnBrk="0">
                        <a:lnSpc>
                          <a:spcPct val="113000"/>
                        </a:lnSpc>
                        <a:tabLst/>
                      </a:pPr>
                      <a:endParaRPr sz="700" dirty="0">
                        <a:latin typeface="Arial"/>
                        <a:ea typeface="Arial"/>
                        <a:cs typeface="Arial"/>
                      </a:endParaRPr>
                    </a:p>
                    <a:p>
                      <a:pPr marL="149860" algn="l" rtl="0" eaLnBrk="0">
                        <a:lnSpc>
                          <a:spcPct val="85000"/>
                        </a:lnSpc>
                        <a:spcBef>
                          <a:spcPts val="2"/>
                        </a:spcBef>
                        <a:tabLst/>
                      </a:pPr>
                      <a:r>
                        <a:rPr sz="1200" kern="0" spc="-20" dirty="0">
                          <a:solidFill>
                            <a:srgbClr val="000000">
                              <a:alpha val="100000"/>
                            </a:srgbClr>
                          </a:solidFill>
                          <a:latin typeface="KaiTi"/>
                          <a:ea typeface="KaiTi"/>
                          <a:cs typeface="KaiTi"/>
                        </a:rPr>
                        <a:t>先用稀盐酸酸化</a:t>
                      </a:r>
                      <a:endParaRPr sz="1200" dirty="0">
                        <a:latin typeface="KaiTi"/>
                        <a:ea typeface="KaiTi"/>
                        <a:cs typeface="KaiTi"/>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382270">
                <a:tc vMerge="1">
                  <a:txBody>
                    <a:bodyPr/>
                    <a:lstStyle/>
                    <a:p>
                      <a:pPr algn="l" rtl="0" eaLnBrk="0">
                        <a:lnSpc>
                          <a:spcPct val="100000"/>
                        </a:lnSpc>
                        <a:tabLst/>
                      </a:pPr>
                      <a:endParaRPr sz="1000" dirty="0">
                        <a:latin typeface="Arial"/>
                        <a:ea typeface="Arial"/>
                        <a:cs typeface="Arial"/>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eaLnBrk="0">
                        <a:lnSpc>
                          <a:spcPct val="102000"/>
                        </a:lnSpc>
                        <a:tabLst/>
                      </a:pPr>
                      <a:endParaRPr sz="700" dirty="0">
                        <a:latin typeface="Arial"/>
                        <a:ea typeface="Arial"/>
                        <a:cs typeface="Arial"/>
                      </a:endParaRPr>
                    </a:p>
                    <a:p>
                      <a:pPr marL="104140" algn="l" rtl="0" eaLnBrk="0">
                        <a:lnSpc>
                          <a:spcPct val="81000"/>
                        </a:lnSpc>
                        <a:spcBef>
                          <a:spcPts val="7"/>
                        </a:spcBef>
                        <a:tabLst/>
                      </a:pPr>
                      <a:r>
                        <a:rPr sz="1800" kern="0" spc="50" baseline="-11575" dirty="0">
                          <a:solidFill>
                            <a:srgbClr val="000000">
                              <a:alpha val="100000"/>
                            </a:srgbClr>
                          </a:solidFill>
                          <a:latin typeface="Times New Roman"/>
                          <a:ea typeface="Times New Roman"/>
                          <a:cs typeface="Times New Roman"/>
                        </a:rPr>
                        <a:t>Fe</a:t>
                      </a:r>
                      <a:r>
                        <a:rPr sz="1200" kern="0" spc="50" baseline="26044" dirty="0">
                          <a:solidFill>
                            <a:srgbClr val="000000">
                              <a:alpha val="100000"/>
                            </a:srgbClr>
                          </a:solidFill>
                          <a:latin typeface="Times New Roman"/>
                          <a:ea typeface="Times New Roman"/>
                          <a:cs typeface="Times New Roman"/>
                        </a:rPr>
                        <a:t>3</a:t>
                      </a:r>
                      <a:r>
                        <a:rPr sz="900" kern="0" spc="50" baseline="34725" dirty="0">
                          <a:solidFill>
                            <a:srgbClr val="000000">
                              <a:alpha val="100000"/>
                            </a:srgbClr>
                          </a:solidFill>
                          <a:latin typeface="KaiTi"/>
                          <a:ea typeface="KaiTi"/>
                          <a:cs typeface="KaiTi"/>
                        </a:rPr>
                        <a:t>+</a:t>
                      </a:r>
                      <a:endParaRPr sz="900" baseline="34725" dirty="0">
                        <a:latin typeface="KaiTi"/>
                        <a:ea typeface="KaiTi"/>
                        <a:cs typeface="KaiTi"/>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eaLnBrk="0">
                        <a:lnSpc>
                          <a:spcPct val="113000"/>
                        </a:lnSpc>
                        <a:tabLst/>
                      </a:pPr>
                      <a:endParaRPr sz="700" dirty="0">
                        <a:latin typeface="Arial"/>
                        <a:ea typeface="Arial"/>
                        <a:cs typeface="Arial"/>
                      </a:endParaRPr>
                    </a:p>
                    <a:p>
                      <a:pPr marL="466725" algn="l" rtl="0" eaLnBrk="0">
                        <a:lnSpc>
                          <a:spcPct val="84000"/>
                        </a:lnSpc>
                        <a:spcBef>
                          <a:spcPts val="4"/>
                        </a:spcBef>
                        <a:tabLst/>
                      </a:pPr>
                      <a:r>
                        <a:rPr sz="1200" kern="0" spc="-10" dirty="0">
                          <a:solidFill>
                            <a:srgbClr val="000000">
                              <a:alpha val="100000"/>
                            </a:srgbClr>
                          </a:solidFill>
                          <a:latin typeface="Times New Roman"/>
                          <a:ea typeface="Times New Roman"/>
                          <a:cs typeface="Times New Roman"/>
                        </a:rPr>
                        <a:t>NaOH</a:t>
                      </a:r>
                      <a:r>
                        <a:rPr sz="1200" kern="0" spc="10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溶液</a:t>
                      </a:r>
                      <a:endParaRPr sz="1200" dirty="0">
                        <a:latin typeface="KaiTi"/>
                        <a:ea typeface="KaiTi"/>
                        <a:cs typeface="KaiTi"/>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eaLnBrk="0">
                        <a:lnSpc>
                          <a:spcPct val="113000"/>
                        </a:lnSpc>
                        <a:tabLst/>
                      </a:pPr>
                      <a:endParaRPr sz="700" dirty="0">
                        <a:latin typeface="Arial"/>
                        <a:ea typeface="Arial"/>
                        <a:cs typeface="Arial"/>
                      </a:endParaRPr>
                    </a:p>
                    <a:p>
                      <a:pPr marL="490219" algn="l" rtl="0" eaLnBrk="0">
                        <a:lnSpc>
                          <a:spcPct val="87000"/>
                        </a:lnSpc>
                        <a:spcBef>
                          <a:spcPts val="3"/>
                        </a:spcBef>
                        <a:tabLst/>
                      </a:pPr>
                      <a:r>
                        <a:rPr sz="1200" kern="0" spc="-30" dirty="0">
                          <a:solidFill>
                            <a:srgbClr val="000000">
                              <a:alpha val="100000"/>
                            </a:srgbClr>
                          </a:solidFill>
                          <a:latin typeface="KaiTi"/>
                          <a:ea typeface="KaiTi"/>
                          <a:cs typeface="KaiTi"/>
                        </a:rPr>
                        <a:t>红褐色沉淀</a:t>
                      </a:r>
                      <a:endParaRPr sz="1200" dirty="0">
                        <a:latin typeface="KaiTi"/>
                        <a:ea typeface="KaiTi"/>
                        <a:cs typeface="KaiTi"/>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lnTlToBr w="9525" cap="flat" cmpd="sng" algn="ctr">
                      <a:solidFill>
                        <a:srgbClr val="000000"/>
                      </a:solidFill>
                      <a:prstDash val="solid"/>
                      <a:round/>
                      <a:headEnd type="none" w="med" len="med"/>
                      <a:tailEnd type="none" w="med" len="med"/>
                    </a:lnTlToBr>
                  </a:tcPr>
                </a:tc>
              </a:tr>
              <a:tr h="617855">
                <a:tc rowSpan="2">
                  <a:txBody>
                    <a:bodyPr/>
                    <a:lstStyle/>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marL="107950" algn="l" rtl="0" eaLnBrk="0">
                        <a:lnSpc>
                          <a:spcPct val="84000"/>
                        </a:lnSpc>
                        <a:spcBef>
                          <a:spcPts val="6"/>
                        </a:spcBef>
                        <a:tabLst/>
                      </a:pPr>
                      <a:r>
                        <a:rPr sz="1200" b="1" kern="0" spc="-70" dirty="0">
                          <a:solidFill>
                            <a:srgbClr val="0101FF">
                              <a:alpha val="100000"/>
                            </a:srgbClr>
                          </a:solidFill>
                          <a:latin typeface="KaiTi"/>
                          <a:ea typeface="KaiTi"/>
                          <a:cs typeface="KaiTi"/>
                        </a:rPr>
                        <a:t>气体法</a:t>
                      </a:r>
                      <a:endParaRPr sz="1200" dirty="0">
                        <a:latin typeface="KaiTi"/>
                        <a:ea typeface="KaiTi"/>
                        <a:cs typeface="KaiTi"/>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57000"/>
                        </a:lnSpc>
                        <a:tabLst/>
                      </a:pPr>
                      <a:endParaRPr sz="1000" dirty="0">
                        <a:latin typeface="Arial"/>
                        <a:ea typeface="Arial"/>
                        <a:cs typeface="Arial"/>
                      </a:endParaRPr>
                    </a:p>
                    <a:p>
                      <a:pPr algn="l" rtl="0" eaLnBrk="0">
                        <a:lnSpc>
                          <a:spcPct val="6907"/>
                        </a:lnSpc>
                        <a:tabLst/>
                      </a:pPr>
                      <a:endParaRPr sz="100" dirty="0">
                        <a:latin typeface="Arial"/>
                        <a:ea typeface="Arial"/>
                        <a:cs typeface="Arial"/>
                      </a:endParaRPr>
                    </a:p>
                    <a:p>
                      <a:pPr marL="75565" algn="l" rtl="0" eaLnBrk="0">
                        <a:lnSpc>
                          <a:spcPct val="92000"/>
                        </a:lnSpc>
                        <a:tabLst/>
                      </a:pPr>
                      <a:r>
                        <a:rPr sz="1800" kern="0" spc="0" baseline="-2893" dirty="0">
                          <a:solidFill>
                            <a:srgbClr val="000000">
                              <a:alpha val="100000"/>
                            </a:srgbClr>
                          </a:solidFill>
                          <a:latin typeface="Times New Roman"/>
                          <a:ea typeface="Times New Roman"/>
                          <a:cs typeface="Times New Roman"/>
                        </a:rPr>
                        <a:t>NH</a:t>
                      </a:r>
                      <a:r>
                        <a:rPr sz="1200" kern="0" spc="30" baseline="-13022" dirty="0">
                          <a:solidFill>
                            <a:srgbClr val="000000">
                              <a:alpha val="100000"/>
                            </a:srgbClr>
                          </a:solidFill>
                          <a:latin typeface="Times New Roman"/>
                          <a:ea typeface="Times New Roman"/>
                          <a:cs typeface="Times New Roman"/>
                        </a:rPr>
                        <a:t>4</a:t>
                      </a:r>
                      <a:r>
                        <a:rPr sz="1200" kern="0" spc="30" baseline="30384" dirty="0">
                          <a:solidFill>
                            <a:srgbClr val="000000">
                              <a:alpha val="100000"/>
                            </a:srgbClr>
                          </a:solidFill>
                          <a:latin typeface="Times New Roman"/>
                          <a:ea typeface="Times New Roman"/>
                          <a:cs typeface="Times New Roman"/>
                        </a:rPr>
                        <a:t>+</a:t>
                      </a:r>
                      <a:endParaRPr sz="1200" baseline="30384" dirty="0">
                        <a:latin typeface="Times New Roman"/>
                        <a:ea typeface="Times New Roman"/>
                        <a:cs typeface="Times New Roman"/>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700" dirty="0">
                        <a:latin typeface="Arial"/>
                        <a:ea typeface="Arial"/>
                        <a:cs typeface="Arial"/>
                      </a:endParaRPr>
                    </a:p>
                    <a:p>
                      <a:pPr algn="l" rtl="0" eaLnBrk="0">
                        <a:lnSpc>
                          <a:spcPct val="6414"/>
                        </a:lnSpc>
                        <a:tabLst/>
                      </a:pPr>
                      <a:endParaRPr sz="100" dirty="0">
                        <a:latin typeface="Arial"/>
                        <a:ea typeface="Arial"/>
                        <a:cs typeface="Arial"/>
                      </a:endParaRPr>
                    </a:p>
                    <a:p>
                      <a:pPr marL="396240" indent="-312420" algn="l" rtl="0" eaLnBrk="0">
                        <a:lnSpc>
                          <a:spcPct val="109000"/>
                        </a:lnSpc>
                        <a:tabLst/>
                      </a:pPr>
                      <a:r>
                        <a:rPr sz="1200" kern="0" spc="-20" dirty="0">
                          <a:solidFill>
                            <a:srgbClr val="000000">
                              <a:alpha val="100000"/>
                            </a:srgbClr>
                          </a:solidFill>
                          <a:latin typeface="KaiTi"/>
                          <a:ea typeface="KaiTi"/>
                          <a:cs typeface="KaiTi"/>
                        </a:rPr>
                        <a:t>浓</a:t>
                      </a:r>
                      <a:r>
                        <a:rPr sz="1200" kern="0" spc="-32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NaOH</a:t>
                      </a:r>
                      <a:r>
                        <a:rPr sz="1200" kern="0" spc="11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溶液和湿</a:t>
                      </a:r>
                      <a:r>
                        <a:rPr sz="1200" kern="0" spc="-30" dirty="0">
                          <a:solidFill>
                            <a:srgbClr val="000000">
                              <a:alpha val="100000"/>
                            </a:srgbClr>
                          </a:solidFill>
                          <a:latin typeface="KaiTi"/>
                          <a:ea typeface="KaiTi"/>
                          <a:cs typeface="KaiTi"/>
                        </a:rPr>
                        <a:t>润的</a:t>
                      </a:r>
                      <a:r>
                        <a:rPr sz="1200" kern="0" spc="-20" dirty="0">
                          <a:solidFill>
                            <a:srgbClr val="000000">
                              <a:alpha val="100000"/>
                            </a:srgbClr>
                          </a:solidFill>
                          <a:latin typeface="KaiTi"/>
                          <a:ea typeface="KaiTi"/>
                          <a:cs typeface="KaiTi"/>
                        </a:rPr>
                        <a:t>红色石蕊试纸</a:t>
                      </a:r>
                      <a:endParaRPr sz="1200" dirty="0">
                        <a:latin typeface="KaiTi"/>
                        <a:ea typeface="KaiTi"/>
                        <a:cs typeface="KaiTi"/>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eaLnBrk="0">
                        <a:lnSpc>
                          <a:spcPct val="130000"/>
                        </a:lnSpc>
                        <a:tabLst/>
                      </a:pPr>
                      <a:endParaRPr sz="200" dirty="0">
                        <a:latin typeface="Arial"/>
                        <a:ea typeface="Arial"/>
                        <a:cs typeface="Arial"/>
                      </a:endParaRPr>
                    </a:p>
                    <a:p>
                      <a:pPr marL="97155" algn="l" rtl="0" eaLnBrk="0">
                        <a:lnSpc>
                          <a:spcPct val="86000"/>
                        </a:lnSpc>
                        <a:spcBef>
                          <a:spcPts val="2"/>
                        </a:spcBef>
                        <a:tabLst/>
                      </a:pPr>
                      <a:r>
                        <a:rPr sz="1200" kern="0" spc="-10" dirty="0">
                          <a:solidFill>
                            <a:srgbClr val="000000">
                              <a:alpha val="100000"/>
                            </a:srgbClr>
                          </a:solidFill>
                          <a:latin typeface="KaiTi"/>
                          <a:ea typeface="KaiTi"/>
                          <a:cs typeface="KaiTi"/>
                        </a:rPr>
                        <a:t>产生有刺激性气味的气</a:t>
                      </a:r>
                      <a:endParaRPr sz="1200" dirty="0">
                        <a:latin typeface="KaiTi"/>
                        <a:ea typeface="KaiTi"/>
                        <a:cs typeface="KaiTi"/>
                      </a:endParaRPr>
                    </a:p>
                    <a:p>
                      <a:pPr marL="95885" algn="l" rtl="0" eaLnBrk="0">
                        <a:lnSpc>
                          <a:spcPct val="85000"/>
                        </a:lnSpc>
                        <a:spcBef>
                          <a:spcPts val="325"/>
                        </a:spcBef>
                        <a:tabLst/>
                      </a:pPr>
                      <a:r>
                        <a:rPr sz="1200" kern="0" spc="-10" dirty="0">
                          <a:solidFill>
                            <a:srgbClr val="000000">
                              <a:alpha val="100000"/>
                            </a:srgbClr>
                          </a:solidFill>
                          <a:latin typeface="KaiTi"/>
                          <a:ea typeface="KaiTi"/>
                          <a:cs typeface="KaiTi"/>
                        </a:rPr>
                        <a:t>体，且气体能使湿润的</a:t>
                      </a:r>
                      <a:endParaRPr sz="1200" dirty="0">
                        <a:latin typeface="KaiTi"/>
                        <a:ea typeface="KaiTi"/>
                        <a:cs typeface="KaiTi"/>
                      </a:endParaRPr>
                    </a:p>
                    <a:p>
                      <a:pPr marL="261620" algn="l" rtl="0" eaLnBrk="0">
                        <a:lnSpc>
                          <a:spcPct val="87000"/>
                        </a:lnSpc>
                        <a:spcBef>
                          <a:spcPts val="340"/>
                        </a:spcBef>
                        <a:tabLst/>
                      </a:pPr>
                      <a:r>
                        <a:rPr sz="1200" kern="0" spc="-20" dirty="0">
                          <a:solidFill>
                            <a:srgbClr val="000000">
                              <a:alpha val="100000"/>
                            </a:srgbClr>
                          </a:solidFill>
                          <a:latin typeface="KaiTi"/>
                          <a:ea typeface="KaiTi"/>
                          <a:cs typeface="KaiTi"/>
                        </a:rPr>
                        <a:t>红色石蕊试纸变蓝</a:t>
                      </a:r>
                      <a:endParaRPr sz="1200" dirty="0">
                        <a:latin typeface="KaiTi"/>
                        <a:ea typeface="KaiTi"/>
                        <a:cs typeface="KaiTi"/>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eaLnBrk="0">
                        <a:lnSpc>
                          <a:spcPct val="156000"/>
                        </a:lnSpc>
                        <a:tabLst/>
                      </a:pPr>
                      <a:endParaRPr sz="1000" dirty="0">
                        <a:latin typeface="Arial"/>
                        <a:ea typeface="Arial"/>
                        <a:cs typeface="Arial"/>
                      </a:endParaRPr>
                    </a:p>
                    <a:p>
                      <a:pPr algn="l" rtl="0" eaLnBrk="0">
                        <a:lnSpc>
                          <a:spcPct val="8947"/>
                        </a:lnSpc>
                        <a:tabLst/>
                      </a:pPr>
                      <a:endParaRPr sz="100" dirty="0">
                        <a:latin typeface="Arial"/>
                        <a:ea typeface="Arial"/>
                        <a:cs typeface="Arial"/>
                      </a:endParaRPr>
                    </a:p>
                    <a:p>
                      <a:pPr marL="454025" algn="l" rtl="0" eaLnBrk="0">
                        <a:lnSpc>
                          <a:spcPct val="84000"/>
                        </a:lnSpc>
                        <a:tabLst/>
                      </a:pPr>
                      <a:r>
                        <a:rPr sz="1200" kern="0" spc="-20" dirty="0">
                          <a:solidFill>
                            <a:srgbClr val="000000">
                              <a:alpha val="100000"/>
                            </a:srgbClr>
                          </a:solidFill>
                          <a:latin typeface="KaiTi"/>
                          <a:ea typeface="KaiTi"/>
                          <a:cs typeface="KaiTi"/>
                        </a:rPr>
                        <a:t>要加热</a:t>
                      </a:r>
                      <a:endParaRPr sz="1200" dirty="0">
                        <a:latin typeface="KaiTi"/>
                        <a:ea typeface="KaiTi"/>
                        <a:cs typeface="KaiTi"/>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r h="455929">
                <a:tc vMerge="1">
                  <a:txBody>
                    <a:bodyPr/>
                    <a:lstStyle/>
                    <a:p>
                      <a:pPr algn="l" rtl="0" eaLnBrk="0">
                        <a:lnSpc>
                          <a:spcPct val="100000"/>
                        </a:lnSpc>
                        <a:tabLst/>
                      </a:pPr>
                      <a:endParaRPr sz="1000" dirty="0">
                        <a:latin typeface="Arial"/>
                        <a:ea typeface="Arial"/>
                        <a:cs typeface="Arial"/>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eaLnBrk="0">
                        <a:lnSpc>
                          <a:spcPct val="102000"/>
                        </a:lnSpc>
                        <a:tabLst/>
                      </a:pPr>
                      <a:endParaRPr sz="1000" dirty="0">
                        <a:latin typeface="Arial"/>
                        <a:ea typeface="Arial"/>
                        <a:cs typeface="Arial"/>
                      </a:endParaRPr>
                    </a:p>
                    <a:p>
                      <a:pPr marL="73660" algn="l" rtl="0" eaLnBrk="0">
                        <a:lnSpc>
                          <a:spcPct val="91000"/>
                        </a:lnSpc>
                        <a:spcBef>
                          <a:spcPts val="5"/>
                        </a:spcBef>
                        <a:tabLst/>
                      </a:pPr>
                      <a:r>
                        <a:rPr sz="1800" kern="0" spc="0" baseline="-2893" dirty="0">
                          <a:solidFill>
                            <a:srgbClr val="000000">
                              <a:alpha val="100000"/>
                            </a:srgbClr>
                          </a:solidFill>
                          <a:latin typeface="Times New Roman"/>
                          <a:ea typeface="Times New Roman"/>
                          <a:cs typeface="Times New Roman"/>
                        </a:rPr>
                        <a:t>CO</a:t>
                      </a:r>
                      <a:r>
                        <a:rPr sz="1200" kern="0" spc="0" baseline="-13022" dirty="0">
                          <a:solidFill>
                            <a:srgbClr val="000000">
                              <a:alpha val="100000"/>
                            </a:srgbClr>
                          </a:solidFill>
                          <a:latin typeface="Times New Roman"/>
                          <a:ea typeface="Times New Roman"/>
                          <a:cs typeface="Times New Roman"/>
                        </a:rPr>
                        <a:t>3</a:t>
                      </a:r>
                      <a:r>
                        <a:rPr sz="1200" kern="0" spc="0" baseline="30384" dirty="0">
                          <a:solidFill>
                            <a:srgbClr val="000000">
                              <a:alpha val="100000"/>
                            </a:srgbClr>
                          </a:solidFill>
                          <a:latin typeface="Times New Roman"/>
                          <a:ea typeface="Times New Roman"/>
                          <a:cs typeface="Times New Roman"/>
                        </a:rPr>
                        <a:t>2-</a:t>
                      </a:r>
                      <a:endParaRPr sz="1200" baseline="30384" dirty="0">
                        <a:latin typeface="Times New Roman"/>
                        <a:ea typeface="Times New Roman"/>
                        <a:cs typeface="Times New Roman"/>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p>
                      <a:pPr marL="309245" algn="l" rtl="0" eaLnBrk="0">
                        <a:lnSpc>
                          <a:spcPct val="85000"/>
                        </a:lnSpc>
                        <a:spcBef>
                          <a:spcPts val="5"/>
                        </a:spcBef>
                        <a:tabLst/>
                      </a:pPr>
                      <a:r>
                        <a:rPr sz="1200" kern="0" spc="-10" dirty="0">
                          <a:solidFill>
                            <a:srgbClr val="000000">
                              <a:alpha val="100000"/>
                            </a:srgbClr>
                          </a:solidFill>
                          <a:latin typeface="KaiTi"/>
                          <a:ea typeface="KaiTi"/>
                          <a:cs typeface="KaiTi"/>
                        </a:rPr>
                        <a:t>稀盐酸和石灰水</a:t>
                      </a:r>
                      <a:endParaRPr sz="1200" dirty="0">
                        <a:latin typeface="KaiTi"/>
                        <a:ea typeface="KaiTi"/>
                        <a:cs typeface="KaiTi"/>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p>
                      <a:pPr algn="l" rtl="0" eaLnBrk="0">
                        <a:lnSpc>
                          <a:spcPct val="9358"/>
                        </a:lnSpc>
                        <a:tabLst/>
                      </a:pPr>
                      <a:endParaRPr sz="100" dirty="0">
                        <a:latin typeface="Arial"/>
                        <a:ea typeface="Arial"/>
                        <a:cs typeface="Arial"/>
                      </a:endParaRPr>
                    </a:p>
                    <a:p>
                      <a:pPr marL="401955" algn="l" rtl="0" eaLnBrk="0">
                        <a:lnSpc>
                          <a:spcPct val="83000"/>
                        </a:lnSpc>
                        <a:tabLst/>
                      </a:pPr>
                      <a:r>
                        <a:rPr sz="1200" kern="0" spc="-10" dirty="0">
                          <a:solidFill>
                            <a:srgbClr val="000000">
                              <a:alpha val="100000"/>
                            </a:srgbClr>
                          </a:solidFill>
                          <a:latin typeface="KaiTi"/>
                          <a:ea typeface="KaiTi"/>
                          <a:cs typeface="KaiTi"/>
                        </a:rPr>
                        <a:t>石灰水变浑浊</a:t>
                      </a:r>
                      <a:endParaRPr sz="1200" dirty="0">
                        <a:latin typeface="KaiTi"/>
                        <a:ea typeface="KaiTi"/>
                        <a:cs typeface="KaiTi"/>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c>
                  <a:txBody>
                    <a:bodyPr/>
                    <a:lstStyle/>
                    <a:p>
                      <a:pPr algn="l" rtl="0" eaLnBrk="0">
                        <a:lnSpc>
                          <a:spcPct val="101000"/>
                        </a:lnSpc>
                        <a:tabLst/>
                      </a:pPr>
                      <a:endParaRPr sz="300" dirty="0">
                        <a:latin typeface="Arial"/>
                        <a:ea typeface="Arial"/>
                        <a:cs typeface="Arial"/>
                      </a:endParaRPr>
                    </a:p>
                    <a:p>
                      <a:pPr marL="452755" indent="-212725" algn="l" rtl="0" eaLnBrk="0">
                        <a:lnSpc>
                          <a:spcPct val="98000"/>
                        </a:lnSpc>
                        <a:spcBef>
                          <a:spcPts val="1"/>
                        </a:spcBef>
                        <a:tabLst/>
                      </a:pPr>
                      <a:r>
                        <a:rPr sz="1200" kern="0" spc="-20" dirty="0">
                          <a:solidFill>
                            <a:srgbClr val="000000">
                              <a:alpha val="100000"/>
                            </a:srgbClr>
                          </a:solidFill>
                          <a:latin typeface="Times New Roman"/>
                          <a:ea typeface="Times New Roman"/>
                          <a:cs typeface="Times New Roman"/>
                        </a:rPr>
                        <a:t>SO</a:t>
                      </a:r>
                      <a:r>
                        <a:rPr sz="1200" kern="0" spc="-20" baseline="-8681" dirty="0">
                          <a:solidFill>
                            <a:srgbClr val="000000">
                              <a:alpha val="100000"/>
                            </a:srgbClr>
                          </a:solidFill>
                          <a:latin typeface="Times New Roman"/>
                          <a:ea typeface="Times New Roman"/>
                          <a:cs typeface="Times New Roman"/>
                        </a:rPr>
                        <a:t>3</a:t>
                      </a:r>
                      <a:r>
                        <a:rPr sz="1200" kern="0" spc="-20" baseline="34725" dirty="0">
                          <a:solidFill>
                            <a:srgbClr val="000000">
                              <a:alpha val="100000"/>
                            </a:srgbClr>
                          </a:solidFill>
                          <a:latin typeface="Times New Roman"/>
                          <a:ea typeface="Times New Roman"/>
                          <a:cs typeface="Times New Roman"/>
                        </a:rPr>
                        <a:t>2-</a:t>
                      </a:r>
                      <a:r>
                        <a:rPr sz="700" kern="0" spc="1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a:t>
                      </a:r>
                      <a:r>
                        <a:rPr sz="1200" kern="0" spc="-20" dirty="0">
                          <a:solidFill>
                            <a:srgbClr val="000000">
                              <a:alpha val="100000"/>
                            </a:srgbClr>
                          </a:solidFill>
                          <a:latin typeface="Times New Roman"/>
                          <a:ea typeface="Times New Roman"/>
                          <a:cs typeface="Times New Roman"/>
                        </a:rPr>
                        <a:t>HCO</a:t>
                      </a:r>
                      <a:r>
                        <a:rPr sz="1200" kern="0" spc="-20" baseline="-8681" dirty="0">
                          <a:solidFill>
                            <a:srgbClr val="000000">
                              <a:alpha val="100000"/>
                            </a:srgbClr>
                          </a:solidFill>
                          <a:latin typeface="Times New Roman"/>
                          <a:ea typeface="Times New Roman"/>
                          <a:cs typeface="Times New Roman"/>
                        </a:rPr>
                        <a:t>3</a:t>
                      </a:r>
                      <a:r>
                        <a:rPr sz="1200" kern="0" spc="-20" baseline="34725" dirty="0">
                          <a:solidFill>
                            <a:srgbClr val="000000">
                              <a:alpha val="100000"/>
                            </a:srgbClr>
                          </a:solidFill>
                          <a:latin typeface="Times New Roman"/>
                          <a:ea typeface="Times New Roman"/>
                          <a:cs typeface="Times New Roman"/>
                        </a:rPr>
                        <a:t>-</a:t>
                      </a:r>
                      <a:r>
                        <a:rPr sz="700" kern="0" spc="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有干扰</a:t>
                      </a:r>
                      <a:endParaRPr sz="1200" dirty="0">
                        <a:latin typeface="KaiTi"/>
                        <a:ea typeface="KaiTi"/>
                        <a:cs typeface="KaiTi"/>
                      </a:endParaRPr>
                    </a:p>
                  </a:txBody>
                  <a:tcPr marL="0" marR="0" marT="0" marB="0" vert="horz">
                    <a:lnL w="9525" cap="flat" cmpd="sng" algn="ctr">
                      <a:solidFill>
                        <a:srgbClr val="000000"/>
                      </a:solidFill>
                      <a:prstDash val="solid"/>
                      <a:round/>
                      <a:headEnd type="none" w="med" len="med"/>
                      <a:tailEnd type="none" w="med" len="med"/>
                    </a:lnL>
                    <a:lnR w="9525" cap="flat" cmpd="sng" algn="ctr">
                      <a:solidFill>
                        <a:srgbClr val="000000"/>
                      </a:solidFill>
                      <a:prstDash val="solid"/>
                      <a:round/>
                      <a:headEnd type="none" w="med" len="med"/>
                      <a:tailEnd type="none" w="med" len="med"/>
                    </a:lnR>
                    <a:lnT w="9525" cap="flat" cmpd="sng" algn="ctr">
                      <a:solidFill>
                        <a:srgbClr val="000000"/>
                      </a:solidFill>
                      <a:prstDash val="solid"/>
                      <a:round/>
                      <a:headEnd type="none" w="med" len="med"/>
                      <a:tailEnd type="none" w="med" len="med"/>
                    </a:lnT>
                    <a:lnB w="9525" cap="flat" cmpd="sng" algn="ctr">
                      <a:solidFill>
                        <a:srgbClr val="000000"/>
                      </a:solidFill>
                      <a:prstDash val="solid"/>
                      <a:round/>
                      <a:headEnd type="none" w="med" len="med"/>
                      <a:tailEnd type="none" w="med" len="med"/>
                    </a:lnB>
                  </a:tcPr>
                </a:tc>
              </a:tr>
            </a:tbl>
          </a:graphicData>
        </a:graphic>
      </p:graphicFrame>
      <p:graphicFrame>
        <p:nvGraphicFramePr>
          <p:cNvPr id="1500" name="table 1500"/>
          <p:cNvGraphicFramePr>
            <a:graphicFrameLocks noGrp="1"/>
          </p:cNvGraphicFramePr>
          <p:nvPr/>
        </p:nvGraphicFramePr>
        <p:xfrm>
          <a:off x="2236470" y="8253731"/>
          <a:ext cx="6222365" cy="1076960"/>
        </p:xfrm>
        <a:graphic>
          <a:graphicData uri="http://schemas.openxmlformats.org/drawingml/2006/table">
            <a:tbl>
              <a:tblPr/>
              <a:tblGrid>
                <a:gridCol w="1353185"/>
                <a:gridCol w="607060"/>
                <a:gridCol w="1016635"/>
                <a:gridCol w="810895"/>
                <a:gridCol w="991235"/>
                <a:gridCol w="539115"/>
                <a:gridCol w="449580"/>
                <a:gridCol w="454660"/>
              </a:tblGrid>
              <a:tr h="484505">
                <a:tc>
                  <a:txBody>
                    <a:bodyPr/>
                    <a:lstStyle/>
                    <a:p>
                      <a:pPr algn="l" rtl="0" eaLnBrk="0">
                        <a:lnSpc>
                          <a:spcPct val="102000"/>
                        </a:lnSpc>
                        <a:tabLst/>
                      </a:pPr>
                      <a:endParaRPr sz="200" dirty="0">
                        <a:latin typeface="Arial"/>
                        <a:ea typeface="Arial"/>
                        <a:cs typeface="Arial"/>
                      </a:endParaRPr>
                    </a:p>
                    <a:p>
                      <a:pPr marL="466725" algn="l" rtl="0" eaLnBrk="0">
                        <a:lnSpc>
                          <a:spcPct val="83000"/>
                        </a:lnSpc>
                        <a:spcBef>
                          <a:spcPts val="1"/>
                        </a:spcBef>
                        <a:tabLst/>
                      </a:pPr>
                      <a:r>
                        <a:rPr sz="1200" kern="0" spc="-40" dirty="0">
                          <a:solidFill>
                            <a:srgbClr val="000000">
                              <a:alpha val="100000"/>
                            </a:srgbClr>
                          </a:solidFill>
                          <a:latin typeface="KaiTi"/>
                          <a:ea typeface="KaiTi"/>
                          <a:cs typeface="KaiTi"/>
                        </a:rPr>
                        <a:t>官能团</a:t>
                      </a:r>
                      <a:endParaRPr sz="1200" dirty="0">
                        <a:latin typeface="KaiTi"/>
                        <a:ea typeface="KaiTi"/>
                        <a:cs typeface="KaiTi"/>
                      </a:endParaRPr>
                    </a:p>
                    <a:p>
                      <a:pPr marL="531495" algn="l" rtl="0" eaLnBrk="0">
                        <a:lnSpc>
                          <a:spcPts val="1860"/>
                        </a:lnSpc>
                        <a:tabLst/>
                      </a:pPr>
                      <a:r>
                        <a:rPr sz="1200" kern="0" spc="-20" dirty="0">
                          <a:solidFill>
                            <a:srgbClr val="000000">
                              <a:alpha val="100000"/>
                            </a:srgbClr>
                          </a:solidFill>
                          <a:latin typeface="KaiTi"/>
                          <a:ea typeface="KaiTi"/>
                          <a:cs typeface="KaiTi"/>
                        </a:rPr>
                        <a:t>试剂</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lnTlToBr w="3175" cap="flat" cmpd="sng" algn="ctr">
                      <a:solidFill>
                        <a:srgbClr val="000000"/>
                      </a:solidFill>
                      <a:prstDash val="solid"/>
                      <a:round/>
                      <a:headEnd type="none" w="med" len="med"/>
                      <a:tailEnd type="none" w="med" len="med"/>
                    </a:lnTlToBr>
                    <a:solidFill>
                      <a:srgbClr val="F2F2F2"/>
                    </a:solidFill>
                  </a:tcPr>
                </a:tc>
                <a:tc>
                  <a:txBody>
                    <a:bodyPr/>
                    <a:lstStyle/>
                    <a:p>
                      <a:pPr algn="l" rtl="0" eaLnBrk="0">
                        <a:lnSpc>
                          <a:spcPct val="108000"/>
                        </a:lnSpc>
                        <a:tabLst/>
                      </a:pPr>
                      <a:endParaRPr sz="900" dirty="0">
                        <a:latin typeface="Arial"/>
                        <a:ea typeface="Arial"/>
                        <a:cs typeface="Arial"/>
                      </a:endParaRPr>
                    </a:p>
                    <a:p>
                      <a:pPr marL="154305" algn="l" rtl="0" eaLnBrk="0">
                        <a:lnSpc>
                          <a:spcPct val="83000"/>
                        </a:lnSpc>
                        <a:spcBef>
                          <a:spcPts val="4"/>
                        </a:spcBef>
                        <a:tabLst/>
                      </a:pPr>
                      <a:r>
                        <a:rPr sz="1200" b="1" kern="0" spc="-20" dirty="0">
                          <a:solidFill>
                            <a:srgbClr val="0000FF">
                              <a:alpha val="100000"/>
                            </a:srgbClr>
                          </a:solidFill>
                          <a:latin typeface="KaiTi"/>
                          <a:ea typeface="KaiTi"/>
                          <a:cs typeface="KaiTi"/>
                        </a:rPr>
                        <a:t>烷烃</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8000"/>
                        </a:lnSpc>
                        <a:tabLst/>
                      </a:pPr>
                      <a:endParaRPr sz="900" dirty="0">
                        <a:latin typeface="Arial"/>
                        <a:ea typeface="Arial"/>
                        <a:cs typeface="Arial"/>
                      </a:endParaRPr>
                    </a:p>
                    <a:p>
                      <a:pPr marL="200660" algn="l" rtl="0" eaLnBrk="0">
                        <a:lnSpc>
                          <a:spcPct val="83000"/>
                        </a:lnSpc>
                        <a:spcBef>
                          <a:spcPts val="4"/>
                        </a:spcBef>
                        <a:tabLst/>
                      </a:pPr>
                      <a:r>
                        <a:rPr sz="1200" b="1" kern="0" spc="-10" dirty="0">
                          <a:solidFill>
                            <a:srgbClr val="0000FF">
                              <a:alpha val="100000"/>
                            </a:srgbClr>
                          </a:solidFill>
                          <a:latin typeface="KaiTi"/>
                          <a:ea typeface="KaiTi"/>
                          <a:cs typeface="KaiTi"/>
                        </a:rPr>
                        <a:t>碳碳双键</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8000"/>
                        </a:lnSpc>
                        <a:tabLst/>
                      </a:pPr>
                      <a:endParaRPr sz="900" dirty="0">
                        <a:latin typeface="Arial"/>
                        <a:ea typeface="Arial"/>
                        <a:cs typeface="Arial"/>
                      </a:endParaRPr>
                    </a:p>
                    <a:p>
                      <a:pPr marL="97155" algn="l" rtl="0" eaLnBrk="0">
                        <a:lnSpc>
                          <a:spcPct val="83000"/>
                        </a:lnSpc>
                        <a:spcBef>
                          <a:spcPts val="4"/>
                        </a:spcBef>
                        <a:tabLst/>
                      </a:pPr>
                      <a:r>
                        <a:rPr sz="1200" b="1" kern="0" spc="-10" dirty="0">
                          <a:solidFill>
                            <a:srgbClr val="0000FF">
                              <a:alpha val="100000"/>
                            </a:srgbClr>
                          </a:solidFill>
                          <a:latin typeface="KaiTi"/>
                          <a:ea typeface="KaiTi"/>
                          <a:cs typeface="KaiTi"/>
                        </a:rPr>
                        <a:t>碳碳三键</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8000"/>
                        </a:lnSpc>
                        <a:tabLst/>
                      </a:pPr>
                      <a:endParaRPr sz="900" dirty="0">
                        <a:latin typeface="Arial"/>
                        <a:ea typeface="Arial"/>
                        <a:cs typeface="Arial"/>
                      </a:endParaRPr>
                    </a:p>
                    <a:p>
                      <a:pPr marL="116840" algn="l" rtl="0" eaLnBrk="0">
                        <a:lnSpc>
                          <a:spcPct val="85000"/>
                        </a:lnSpc>
                        <a:spcBef>
                          <a:spcPts val="3"/>
                        </a:spcBef>
                        <a:tabLst/>
                      </a:pPr>
                      <a:r>
                        <a:rPr sz="1200" b="1" kern="0" spc="-20" dirty="0">
                          <a:solidFill>
                            <a:srgbClr val="0000FF">
                              <a:alpha val="100000"/>
                            </a:srgbClr>
                          </a:solidFill>
                          <a:latin typeface="KaiTi"/>
                          <a:ea typeface="KaiTi"/>
                          <a:cs typeface="KaiTi"/>
                        </a:rPr>
                        <a:t>苯的同系物</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8000"/>
                        </a:lnSpc>
                        <a:tabLst/>
                      </a:pPr>
                      <a:endParaRPr sz="900" dirty="0">
                        <a:latin typeface="Arial"/>
                        <a:ea typeface="Arial"/>
                        <a:cs typeface="Arial"/>
                      </a:endParaRPr>
                    </a:p>
                    <a:p>
                      <a:pPr marL="198120" algn="l" rtl="0" eaLnBrk="0">
                        <a:lnSpc>
                          <a:spcPct val="85000"/>
                        </a:lnSpc>
                        <a:spcBef>
                          <a:spcPts val="3"/>
                        </a:spcBef>
                        <a:tabLst/>
                      </a:pPr>
                      <a:r>
                        <a:rPr sz="1200" b="1" kern="0" spc="-20" dirty="0">
                          <a:solidFill>
                            <a:srgbClr val="0000FF">
                              <a:alpha val="100000"/>
                            </a:srgbClr>
                          </a:solidFill>
                          <a:latin typeface="KaiTi"/>
                          <a:ea typeface="KaiTi"/>
                          <a:cs typeface="KaiTi"/>
                        </a:rPr>
                        <a:t>醇</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8000"/>
                        </a:lnSpc>
                        <a:tabLst/>
                      </a:pPr>
                      <a:endParaRPr sz="900" dirty="0">
                        <a:latin typeface="Arial"/>
                        <a:ea typeface="Arial"/>
                        <a:cs typeface="Arial"/>
                      </a:endParaRPr>
                    </a:p>
                    <a:p>
                      <a:pPr marL="149860" algn="l" rtl="0" eaLnBrk="0">
                        <a:lnSpc>
                          <a:spcPct val="83000"/>
                        </a:lnSpc>
                        <a:spcBef>
                          <a:spcPts val="4"/>
                        </a:spcBef>
                        <a:tabLst/>
                      </a:pPr>
                      <a:r>
                        <a:rPr sz="1200" b="1" kern="0" spc="-20" dirty="0">
                          <a:solidFill>
                            <a:srgbClr val="0000FF">
                              <a:alpha val="100000"/>
                            </a:srgbClr>
                          </a:solidFill>
                          <a:latin typeface="KaiTi"/>
                          <a:ea typeface="KaiTi"/>
                          <a:cs typeface="KaiTi"/>
                        </a:rPr>
                        <a:t>酚</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8000"/>
                        </a:lnSpc>
                        <a:tabLst/>
                      </a:pPr>
                      <a:endParaRPr sz="900" dirty="0">
                        <a:latin typeface="Arial"/>
                        <a:ea typeface="Arial"/>
                        <a:cs typeface="Arial"/>
                      </a:endParaRPr>
                    </a:p>
                    <a:p>
                      <a:pPr marL="155575" algn="l" rtl="0" eaLnBrk="0">
                        <a:lnSpc>
                          <a:spcPct val="83000"/>
                        </a:lnSpc>
                        <a:spcBef>
                          <a:spcPts val="4"/>
                        </a:spcBef>
                        <a:tabLst/>
                      </a:pPr>
                      <a:r>
                        <a:rPr sz="1200" b="1" kern="0" spc="-20" dirty="0">
                          <a:solidFill>
                            <a:srgbClr val="0000FF">
                              <a:alpha val="100000"/>
                            </a:srgbClr>
                          </a:solidFill>
                          <a:latin typeface="KaiTi"/>
                          <a:ea typeface="KaiTi"/>
                          <a:cs typeface="KaiTi"/>
                        </a:rPr>
                        <a:t>醛</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r>
              <a:tr h="294005">
                <a:tc>
                  <a:txBody>
                    <a:bodyPr/>
                    <a:lstStyle/>
                    <a:p>
                      <a:pPr algn="l" rtl="0" eaLnBrk="0">
                        <a:lnSpc>
                          <a:spcPct val="114000"/>
                        </a:lnSpc>
                        <a:tabLst/>
                      </a:pPr>
                      <a:endParaRPr sz="300" dirty="0">
                        <a:latin typeface="Arial"/>
                        <a:ea typeface="Arial"/>
                        <a:cs typeface="Arial"/>
                      </a:endParaRPr>
                    </a:p>
                    <a:p>
                      <a:pPr marL="541655" algn="l" rtl="0" eaLnBrk="0">
                        <a:lnSpc>
                          <a:spcPct val="85000"/>
                        </a:lnSpc>
                        <a:spcBef>
                          <a:spcPts val="4"/>
                        </a:spcBef>
                        <a:tabLst/>
                      </a:pPr>
                      <a:r>
                        <a:rPr sz="1200" b="1" kern="0" spc="-50" dirty="0">
                          <a:solidFill>
                            <a:srgbClr val="0000FF">
                              <a:alpha val="100000"/>
                            </a:srgbClr>
                          </a:solidFill>
                          <a:latin typeface="KaiTi"/>
                          <a:ea typeface="KaiTi"/>
                          <a:cs typeface="KaiTi"/>
                        </a:rPr>
                        <a:t>溴水</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2000"/>
                        </a:lnSpc>
                        <a:tabLst/>
                      </a:pPr>
                      <a:endParaRPr sz="500" dirty="0">
                        <a:latin typeface="Arial"/>
                        <a:ea typeface="Arial"/>
                        <a:cs typeface="Arial"/>
                      </a:endParaRPr>
                    </a:p>
                    <a:p>
                      <a:pPr marL="271780" algn="l" rtl="0" eaLnBrk="0">
                        <a:lnSpc>
                          <a:spcPct val="76000"/>
                        </a:lnSpc>
                        <a:spcBef>
                          <a:spcPts val="6"/>
                        </a:spcBef>
                        <a:tabLst/>
                      </a:pPr>
                      <a:r>
                        <a:rPr sz="1200" kern="0" spc="150" dirty="0">
                          <a:solidFill>
                            <a:srgbClr val="000000">
                              <a:alpha val="100000"/>
                            </a:srgbClr>
                          </a:solidFill>
                          <a:latin typeface="Times New Roman"/>
                          <a:ea typeface="Times New Roman"/>
                          <a:cs typeface="Times New Roman"/>
                        </a:rPr>
                        <a:t>×</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42000"/>
                        </a:lnSpc>
                        <a:tabLst/>
                      </a:pPr>
                      <a:endParaRPr sz="200" dirty="0">
                        <a:latin typeface="Arial"/>
                        <a:ea typeface="Arial"/>
                        <a:cs typeface="Arial"/>
                      </a:endParaRPr>
                    </a:p>
                    <a:p>
                      <a:pPr marL="472440" algn="l" rtl="0" eaLnBrk="0">
                        <a:lnSpc>
                          <a:spcPct val="93000"/>
                        </a:lnSpc>
                        <a:spcBef>
                          <a:spcPts val="1"/>
                        </a:spcBef>
                        <a:tabLst/>
                      </a:pPr>
                      <a:r>
                        <a:rPr sz="1200" kern="0" spc="-20" dirty="0">
                          <a:solidFill>
                            <a:srgbClr val="000000">
                              <a:alpha val="100000"/>
                            </a:srgbClr>
                          </a:solidFill>
                          <a:latin typeface="Times New Roman"/>
                          <a:ea typeface="Times New Roman"/>
                          <a:cs typeface="Times New Roman"/>
                        </a:rPr>
                        <a:t>√</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42000"/>
                        </a:lnSpc>
                        <a:tabLst/>
                      </a:pPr>
                      <a:endParaRPr sz="200" dirty="0">
                        <a:latin typeface="Arial"/>
                        <a:ea typeface="Arial"/>
                        <a:cs typeface="Arial"/>
                      </a:endParaRPr>
                    </a:p>
                    <a:p>
                      <a:pPr marL="368935" algn="l" rtl="0" eaLnBrk="0">
                        <a:lnSpc>
                          <a:spcPct val="93000"/>
                        </a:lnSpc>
                        <a:spcBef>
                          <a:spcPts val="1"/>
                        </a:spcBef>
                        <a:tabLst/>
                      </a:pPr>
                      <a:r>
                        <a:rPr sz="1200" kern="0" spc="-20" dirty="0">
                          <a:solidFill>
                            <a:srgbClr val="000000">
                              <a:alpha val="100000"/>
                            </a:srgbClr>
                          </a:solidFill>
                          <a:latin typeface="Times New Roman"/>
                          <a:ea typeface="Times New Roman"/>
                          <a:cs typeface="Times New Roman"/>
                        </a:rPr>
                        <a:t>√</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2000"/>
                        </a:lnSpc>
                        <a:tabLst/>
                      </a:pPr>
                      <a:endParaRPr sz="500" dirty="0">
                        <a:latin typeface="Arial"/>
                        <a:ea typeface="Arial"/>
                        <a:cs typeface="Arial"/>
                      </a:endParaRPr>
                    </a:p>
                    <a:p>
                      <a:pPr marL="237490" algn="l" rtl="0" eaLnBrk="0">
                        <a:lnSpc>
                          <a:spcPct val="76000"/>
                        </a:lnSpc>
                        <a:spcBef>
                          <a:spcPts val="6"/>
                        </a:spcBef>
                        <a:tabLst/>
                      </a:pPr>
                      <a:r>
                        <a:rPr sz="1200" kern="0" spc="150" dirty="0">
                          <a:solidFill>
                            <a:srgbClr val="000000">
                              <a:alpha val="100000"/>
                            </a:srgbClr>
                          </a:solidFill>
                          <a:latin typeface="Times New Roman"/>
                          <a:ea typeface="Times New Roman"/>
                          <a:cs typeface="Times New Roman"/>
                        </a:rPr>
                        <a:t>×</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42000"/>
                        </a:lnSpc>
                        <a:tabLst/>
                      </a:pPr>
                      <a:endParaRPr sz="200" dirty="0">
                        <a:latin typeface="Arial"/>
                        <a:ea typeface="Arial"/>
                        <a:cs typeface="Arial"/>
                      </a:endParaRPr>
                    </a:p>
                    <a:p>
                      <a:pPr marL="187960" algn="l" rtl="0" eaLnBrk="0">
                        <a:lnSpc>
                          <a:spcPct val="93000"/>
                        </a:lnSpc>
                        <a:spcBef>
                          <a:spcPts val="1"/>
                        </a:spcBef>
                        <a:tabLst/>
                      </a:pPr>
                      <a:r>
                        <a:rPr sz="1200" kern="0" spc="-20" dirty="0">
                          <a:solidFill>
                            <a:srgbClr val="000000">
                              <a:alpha val="100000"/>
                            </a:srgbClr>
                          </a:solidFill>
                          <a:latin typeface="Times New Roman"/>
                          <a:ea typeface="Times New Roman"/>
                          <a:cs typeface="Times New Roman"/>
                        </a:rPr>
                        <a:t>√</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42000"/>
                        </a:lnSpc>
                        <a:tabLst/>
                      </a:pPr>
                      <a:endParaRPr sz="200" dirty="0">
                        <a:latin typeface="Arial"/>
                        <a:ea typeface="Arial"/>
                        <a:cs typeface="Arial"/>
                      </a:endParaRPr>
                    </a:p>
                    <a:p>
                      <a:pPr marL="189230" algn="l" rtl="0" eaLnBrk="0">
                        <a:lnSpc>
                          <a:spcPct val="93000"/>
                        </a:lnSpc>
                        <a:spcBef>
                          <a:spcPts val="1"/>
                        </a:spcBef>
                        <a:tabLst/>
                      </a:pPr>
                      <a:r>
                        <a:rPr sz="1200" kern="0" spc="-20" dirty="0">
                          <a:solidFill>
                            <a:srgbClr val="000000">
                              <a:alpha val="100000"/>
                            </a:srgbClr>
                          </a:solidFill>
                          <a:latin typeface="Times New Roman"/>
                          <a:ea typeface="Times New Roman"/>
                          <a:cs typeface="Times New Roman"/>
                        </a:rPr>
                        <a:t>√</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298450">
                <a:tc>
                  <a:txBody>
                    <a:bodyPr/>
                    <a:lstStyle/>
                    <a:p>
                      <a:pPr algn="l" rtl="0" eaLnBrk="0">
                        <a:lnSpc>
                          <a:spcPct val="114000"/>
                        </a:lnSpc>
                        <a:tabLst/>
                      </a:pPr>
                      <a:endParaRPr sz="300" dirty="0">
                        <a:latin typeface="Arial"/>
                        <a:ea typeface="Arial"/>
                        <a:cs typeface="Arial"/>
                      </a:endParaRPr>
                    </a:p>
                    <a:p>
                      <a:pPr marL="92710" algn="l" rtl="0" eaLnBrk="0">
                        <a:lnSpc>
                          <a:spcPct val="87000"/>
                        </a:lnSpc>
                        <a:spcBef>
                          <a:spcPts val="1"/>
                        </a:spcBef>
                        <a:tabLst/>
                      </a:pPr>
                      <a:r>
                        <a:rPr sz="1200" b="1" kern="0" spc="-30" dirty="0">
                          <a:solidFill>
                            <a:srgbClr val="0000FF">
                              <a:alpha val="100000"/>
                            </a:srgbClr>
                          </a:solidFill>
                          <a:latin typeface="KaiTi"/>
                          <a:ea typeface="KaiTi"/>
                          <a:cs typeface="KaiTi"/>
                        </a:rPr>
                        <a:t>酸性</a:t>
                      </a:r>
                      <a:r>
                        <a:rPr sz="1200" kern="0" spc="-200" dirty="0">
                          <a:solidFill>
                            <a:srgbClr val="0000FF">
                              <a:alpha val="100000"/>
                            </a:srgbClr>
                          </a:solidFill>
                          <a:latin typeface="KaiTi"/>
                          <a:ea typeface="KaiTi"/>
                          <a:cs typeface="KaiTi"/>
                        </a:rPr>
                        <a:t> </a:t>
                      </a:r>
                      <a:r>
                        <a:rPr sz="1200" b="1" kern="0" spc="-30" dirty="0">
                          <a:solidFill>
                            <a:srgbClr val="0000FF">
                              <a:alpha val="100000"/>
                            </a:srgbClr>
                          </a:solidFill>
                          <a:latin typeface="Times New Roman"/>
                          <a:ea typeface="Times New Roman"/>
                          <a:cs typeface="Times New Roman"/>
                        </a:rPr>
                        <a:t>KMnO</a:t>
                      </a:r>
                      <a:r>
                        <a:rPr sz="800" b="1" kern="0" spc="-30" dirty="0">
                          <a:solidFill>
                            <a:srgbClr val="0000FF">
                              <a:alpha val="100000"/>
                            </a:srgbClr>
                          </a:solidFill>
                          <a:latin typeface="Times New Roman"/>
                          <a:ea typeface="Times New Roman"/>
                          <a:cs typeface="Times New Roman"/>
                        </a:rPr>
                        <a:t>4</a:t>
                      </a:r>
                      <a:r>
                        <a:rPr sz="800" b="1" kern="0" spc="110" dirty="0">
                          <a:solidFill>
                            <a:srgbClr val="0000FF">
                              <a:alpha val="100000"/>
                            </a:srgbClr>
                          </a:solidFill>
                          <a:latin typeface="Times New Roman"/>
                          <a:ea typeface="Times New Roman"/>
                          <a:cs typeface="Times New Roman"/>
                        </a:rPr>
                        <a:t> </a:t>
                      </a:r>
                      <a:r>
                        <a:rPr sz="1200" b="1" kern="0" spc="-30" dirty="0">
                          <a:solidFill>
                            <a:srgbClr val="0000FF">
                              <a:alpha val="100000"/>
                            </a:srgbClr>
                          </a:solidFill>
                          <a:latin typeface="KaiTi"/>
                          <a:ea typeface="KaiTi"/>
                          <a:cs typeface="KaiTi"/>
                        </a:rPr>
                        <a:t>溶液</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3000"/>
                        </a:lnSpc>
                        <a:tabLst/>
                      </a:pPr>
                      <a:endParaRPr sz="500" dirty="0">
                        <a:latin typeface="Arial"/>
                        <a:ea typeface="Arial"/>
                        <a:cs typeface="Arial"/>
                      </a:endParaRPr>
                    </a:p>
                    <a:p>
                      <a:pPr marL="271780" algn="l" rtl="0" eaLnBrk="0">
                        <a:lnSpc>
                          <a:spcPct val="76000"/>
                        </a:lnSpc>
                        <a:spcBef>
                          <a:spcPts val="1"/>
                        </a:spcBef>
                        <a:tabLst/>
                      </a:pPr>
                      <a:r>
                        <a:rPr sz="1200" kern="0" spc="150" dirty="0">
                          <a:solidFill>
                            <a:srgbClr val="000000">
                              <a:alpha val="100000"/>
                            </a:srgbClr>
                          </a:solidFill>
                          <a:latin typeface="Times New Roman"/>
                          <a:ea typeface="Times New Roman"/>
                          <a:cs typeface="Times New Roman"/>
                        </a:rPr>
                        <a:t>×</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42000"/>
                        </a:lnSpc>
                        <a:tabLst/>
                      </a:pPr>
                      <a:endParaRPr sz="200" dirty="0">
                        <a:latin typeface="Arial"/>
                        <a:ea typeface="Arial"/>
                        <a:cs typeface="Arial"/>
                      </a:endParaRPr>
                    </a:p>
                    <a:p>
                      <a:pPr marL="472440" algn="l" rtl="0" eaLnBrk="0">
                        <a:lnSpc>
                          <a:spcPct val="93000"/>
                        </a:lnSpc>
                        <a:spcBef>
                          <a:spcPts val="2"/>
                        </a:spcBef>
                        <a:tabLst/>
                      </a:pPr>
                      <a:r>
                        <a:rPr sz="1200" kern="0" spc="-20" dirty="0">
                          <a:solidFill>
                            <a:srgbClr val="000000">
                              <a:alpha val="100000"/>
                            </a:srgbClr>
                          </a:solidFill>
                          <a:latin typeface="Times New Roman"/>
                          <a:ea typeface="Times New Roman"/>
                          <a:cs typeface="Times New Roman"/>
                        </a:rPr>
                        <a:t>√</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42000"/>
                        </a:lnSpc>
                        <a:tabLst/>
                      </a:pPr>
                      <a:endParaRPr sz="200" dirty="0">
                        <a:latin typeface="Arial"/>
                        <a:ea typeface="Arial"/>
                        <a:cs typeface="Arial"/>
                      </a:endParaRPr>
                    </a:p>
                    <a:p>
                      <a:pPr marL="368935" algn="l" rtl="0" eaLnBrk="0">
                        <a:lnSpc>
                          <a:spcPct val="93000"/>
                        </a:lnSpc>
                        <a:spcBef>
                          <a:spcPts val="2"/>
                        </a:spcBef>
                        <a:tabLst/>
                      </a:pPr>
                      <a:r>
                        <a:rPr sz="1200" kern="0" spc="-20" dirty="0">
                          <a:solidFill>
                            <a:srgbClr val="000000">
                              <a:alpha val="100000"/>
                            </a:srgbClr>
                          </a:solidFill>
                          <a:latin typeface="Times New Roman"/>
                          <a:ea typeface="Times New Roman"/>
                          <a:cs typeface="Times New Roman"/>
                        </a:rPr>
                        <a:t>√</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42000"/>
                        </a:lnSpc>
                        <a:tabLst/>
                      </a:pPr>
                      <a:endParaRPr sz="200" dirty="0">
                        <a:latin typeface="Arial"/>
                        <a:ea typeface="Arial"/>
                        <a:cs typeface="Arial"/>
                      </a:endParaRPr>
                    </a:p>
                    <a:p>
                      <a:pPr marL="457200" algn="l" rtl="0" eaLnBrk="0">
                        <a:lnSpc>
                          <a:spcPct val="93000"/>
                        </a:lnSpc>
                        <a:spcBef>
                          <a:spcPts val="2"/>
                        </a:spcBef>
                        <a:tabLst/>
                      </a:pPr>
                      <a:r>
                        <a:rPr sz="1200" kern="0" spc="-20" dirty="0">
                          <a:solidFill>
                            <a:srgbClr val="000000">
                              <a:alpha val="100000"/>
                            </a:srgbClr>
                          </a:solidFill>
                          <a:latin typeface="Times New Roman"/>
                          <a:ea typeface="Times New Roman"/>
                          <a:cs typeface="Times New Roman"/>
                        </a:rPr>
                        <a:t>√</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42000"/>
                        </a:lnSpc>
                        <a:tabLst/>
                      </a:pPr>
                      <a:endParaRPr sz="200" dirty="0">
                        <a:latin typeface="Arial"/>
                        <a:ea typeface="Arial"/>
                        <a:cs typeface="Arial"/>
                      </a:endParaRPr>
                    </a:p>
                    <a:p>
                      <a:pPr marL="231775" algn="l" rtl="0" eaLnBrk="0">
                        <a:lnSpc>
                          <a:spcPct val="93000"/>
                        </a:lnSpc>
                        <a:spcBef>
                          <a:spcPts val="2"/>
                        </a:spcBef>
                        <a:tabLst/>
                      </a:pPr>
                      <a:r>
                        <a:rPr sz="1200" kern="0" spc="-20" dirty="0">
                          <a:solidFill>
                            <a:srgbClr val="000000">
                              <a:alpha val="100000"/>
                            </a:srgbClr>
                          </a:solidFill>
                          <a:latin typeface="Times New Roman"/>
                          <a:ea typeface="Times New Roman"/>
                          <a:cs typeface="Times New Roman"/>
                        </a:rPr>
                        <a:t>√</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42000"/>
                        </a:lnSpc>
                        <a:tabLst/>
                      </a:pPr>
                      <a:endParaRPr sz="200" dirty="0">
                        <a:latin typeface="Arial"/>
                        <a:ea typeface="Arial"/>
                        <a:cs typeface="Arial"/>
                      </a:endParaRPr>
                    </a:p>
                    <a:p>
                      <a:pPr marL="187960" algn="l" rtl="0" eaLnBrk="0">
                        <a:lnSpc>
                          <a:spcPct val="93000"/>
                        </a:lnSpc>
                        <a:spcBef>
                          <a:spcPts val="2"/>
                        </a:spcBef>
                        <a:tabLst/>
                      </a:pPr>
                      <a:r>
                        <a:rPr sz="1200" kern="0" spc="-20" dirty="0">
                          <a:solidFill>
                            <a:srgbClr val="000000">
                              <a:alpha val="100000"/>
                            </a:srgbClr>
                          </a:solidFill>
                          <a:latin typeface="Times New Roman"/>
                          <a:ea typeface="Times New Roman"/>
                          <a:cs typeface="Times New Roman"/>
                        </a:rPr>
                        <a:t>√</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42000"/>
                        </a:lnSpc>
                        <a:tabLst/>
                      </a:pPr>
                      <a:endParaRPr sz="200" dirty="0">
                        <a:latin typeface="Arial"/>
                        <a:ea typeface="Arial"/>
                        <a:cs typeface="Arial"/>
                      </a:endParaRPr>
                    </a:p>
                    <a:p>
                      <a:pPr marL="189230" algn="l" rtl="0" eaLnBrk="0">
                        <a:lnSpc>
                          <a:spcPct val="93000"/>
                        </a:lnSpc>
                        <a:spcBef>
                          <a:spcPts val="2"/>
                        </a:spcBef>
                        <a:tabLst/>
                      </a:pPr>
                      <a:r>
                        <a:rPr sz="1200" kern="0" spc="-20" dirty="0">
                          <a:solidFill>
                            <a:srgbClr val="000000">
                              <a:alpha val="100000"/>
                            </a:srgbClr>
                          </a:solidFill>
                          <a:latin typeface="Times New Roman"/>
                          <a:ea typeface="Times New Roman"/>
                          <a:cs typeface="Times New Roman"/>
                        </a:rPr>
                        <a:t>√</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bl>
          </a:graphicData>
        </a:graphic>
      </p:graphicFrame>
      <p:sp>
        <p:nvSpPr>
          <p:cNvPr id="1502" name="rect 1502"/>
          <p:cNvSpPr/>
          <p:nvPr/>
        </p:nvSpPr>
        <p:spPr>
          <a:xfrm>
            <a:off x="2977388" y="7932167"/>
            <a:ext cx="4740530" cy="246888"/>
          </a:xfrm>
          <a:prstGeom prst="rect">
            <a:avLst/>
          </a:prstGeom>
          <a:solidFill>
            <a:srgbClr val="D9D9D9">
              <a:alpha val="100000"/>
            </a:srgbClr>
          </a:solidFill>
          <a:ln w="0" cap="flat">
            <a:noFill/>
            <a:prstDash val="solid"/>
            <a:miter lim="0"/>
          </a:ln>
        </p:spPr>
        <p:txBody>
          <a:bodyPr rtlCol="0"/>
          <a:lstStyle/>
          <a:p>
            <a:pPr algn="ctr"/>
            <a:endParaRPr lang="zh-CN" altLang="en-US"/>
          </a:p>
        </p:txBody>
      </p:sp>
      <p:sp>
        <p:nvSpPr>
          <p:cNvPr id="1504" name="textbox 1504"/>
          <p:cNvSpPr/>
          <p:nvPr/>
        </p:nvSpPr>
        <p:spPr>
          <a:xfrm>
            <a:off x="2980309" y="7947851"/>
            <a:ext cx="4749800" cy="230505"/>
          </a:xfrm>
          <a:prstGeom prst="rect">
            <a:avLst/>
          </a:prstGeom>
          <a:noFill/>
          <a:ln w="0" cap="flat">
            <a:noFill/>
            <a:prstDash val="solid"/>
            <a:miter lim="0"/>
          </a:ln>
        </p:spPr>
        <p:txBody>
          <a:bodyPr vert="horz" wrap="square" lIns="0" tIns="0" rIns="0" bIns="0"/>
          <a:lstStyle/>
          <a:p>
            <a:pPr algn="l" rtl="0" eaLnBrk="0">
              <a:lnSpc>
                <a:spcPct val="77219"/>
              </a:lnSpc>
              <a:tabLst/>
            </a:pPr>
            <a:endParaRPr sz="100" dirty="0">
              <a:latin typeface="Arial"/>
              <a:ea typeface="Arial"/>
              <a:cs typeface="Arial"/>
            </a:endParaRPr>
          </a:p>
          <a:p>
            <a:pPr marL="12700" algn="l" rtl="0" eaLnBrk="0">
              <a:lnSpc>
                <a:spcPct val="90000"/>
              </a:lnSpc>
              <a:tabLst/>
            </a:pPr>
            <a:r>
              <a:rPr sz="1500" b="1" kern="0" spc="-10" dirty="0">
                <a:solidFill>
                  <a:srgbClr val="EE0000">
                    <a:alpha val="100000"/>
                  </a:srgbClr>
                </a:solidFill>
                <a:latin typeface="KaiTi"/>
                <a:ea typeface="KaiTi"/>
                <a:cs typeface="KaiTi"/>
              </a:rPr>
              <a:t>专题</a:t>
            </a:r>
            <a:r>
              <a:rPr sz="1500" kern="0" spc="-270" dirty="0">
                <a:solidFill>
                  <a:srgbClr val="EE0000">
                    <a:alpha val="100000"/>
                  </a:srgbClr>
                </a:solidFill>
                <a:latin typeface="KaiTi"/>
                <a:ea typeface="KaiTi"/>
                <a:cs typeface="KaiTi"/>
              </a:rPr>
              <a:t> </a:t>
            </a:r>
            <a:r>
              <a:rPr sz="1500" b="1" kern="0" spc="-10" dirty="0">
                <a:solidFill>
                  <a:srgbClr val="EE0000">
                    <a:alpha val="100000"/>
                  </a:srgbClr>
                </a:solidFill>
                <a:latin typeface="Times New Roman"/>
                <a:ea typeface="Times New Roman"/>
                <a:cs typeface="Times New Roman"/>
              </a:rPr>
              <a:t>11      </a:t>
            </a:r>
            <a:r>
              <a:rPr sz="1500" b="1" kern="0" spc="-10" dirty="0">
                <a:solidFill>
                  <a:srgbClr val="EE0000">
                    <a:alpha val="100000"/>
                  </a:srgbClr>
                </a:solidFill>
                <a:latin typeface="KaiTi"/>
                <a:ea typeface="KaiTi"/>
                <a:cs typeface="KaiTi"/>
              </a:rPr>
              <a:t>使溴水</a:t>
            </a:r>
            <a:r>
              <a:rPr sz="1500" b="1" kern="0" spc="-20" dirty="0">
                <a:solidFill>
                  <a:srgbClr val="EE0000">
                    <a:alpha val="100000"/>
                  </a:srgbClr>
                </a:solidFill>
                <a:latin typeface="KaiTi"/>
                <a:ea typeface="KaiTi"/>
                <a:cs typeface="KaiTi"/>
              </a:rPr>
              <a:t>、酸性</a:t>
            </a:r>
            <a:r>
              <a:rPr sz="1500" kern="0" spc="-330" dirty="0">
                <a:solidFill>
                  <a:srgbClr val="EE0000">
                    <a:alpha val="100000"/>
                  </a:srgbClr>
                </a:solidFill>
                <a:latin typeface="KaiTi"/>
                <a:ea typeface="KaiTi"/>
                <a:cs typeface="KaiTi"/>
              </a:rPr>
              <a:t> </a:t>
            </a:r>
            <a:r>
              <a:rPr sz="1500" b="1" kern="0" spc="-20" dirty="0">
                <a:solidFill>
                  <a:srgbClr val="EE0000">
                    <a:alpha val="100000"/>
                  </a:srgbClr>
                </a:solidFill>
                <a:latin typeface="Times New Roman"/>
                <a:ea typeface="Times New Roman"/>
                <a:cs typeface="Times New Roman"/>
              </a:rPr>
              <a:t>KMnO4</a:t>
            </a:r>
            <a:r>
              <a:rPr sz="1500" b="1" kern="0" spc="130" dirty="0">
                <a:solidFill>
                  <a:srgbClr val="EE0000">
                    <a:alpha val="100000"/>
                  </a:srgbClr>
                </a:solidFill>
                <a:latin typeface="Times New Roman"/>
                <a:ea typeface="Times New Roman"/>
                <a:cs typeface="Times New Roman"/>
              </a:rPr>
              <a:t> </a:t>
            </a:r>
            <a:r>
              <a:rPr sz="1500" b="1" kern="0" spc="-20" dirty="0">
                <a:solidFill>
                  <a:srgbClr val="EE0000">
                    <a:alpha val="100000"/>
                  </a:srgbClr>
                </a:solidFill>
                <a:latin typeface="KaiTi"/>
                <a:ea typeface="KaiTi"/>
                <a:cs typeface="KaiTi"/>
              </a:rPr>
              <a:t>溶液褪色的有机物类型</a:t>
            </a:r>
            <a:endParaRPr sz="1500" dirty="0">
              <a:latin typeface="KaiTi"/>
              <a:ea typeface="KaiTi"/>
              <a:cs typeface="KaiTi"/>
            </a:endParaRPr>
          </a:p>
        </p:txBody>
      </p:sp>
      <p:sp>
        <p:nvSpPr>
          <p:cNvPr id="1506" name="rect 1506"/>
          <p:cNvSpPr/>
          <p:nvPr/>
        </p:nvSpPr>
        <p:spPr>
          <a:xfrm>
            <a:off x="3554984" y="4281552"/>
            <a:ext cx="3585463" cy="246888"/>
          </a:xfrm>
          <a:prstGeom prst="rect">
            <a:avLst/>
          </a:prstGeom>
          <a:solidFill>
            <a:srgbClr val="D9D9D9">
              <a:alpha val="100000"/>
            </a:srgbClr>
          </a:solidFill>
          <a:ln w="0" cap="flat">
            <a:noFill/>
            <a:prstDash val="solid"/>
            <a:miter lim="0"/>
          </a:ln>
        </p:spPr>
        <p:txBody>
          <a:bodyPr rtlCol="0"/>
          <a:lstStyle/>
          <a:p>
            <a:pPr algn="ctr"/>
            <a:endParaRPr lang="zh-CN" altLang="en-US"/>
          </a:p>
        </p:txBody>
      </p:sp>
      <p:sp>
        <p:nvSpPr>
          <p:cNvPr id="1508" name="textbox 1508"/>
          <p:cNvSpPr/>
          <p:nvPr/>
        </p:nvSpPr>
        <p:spPr>
          <a:xfrm>
            <a:off x="3557905" y="4297236"/>
            <a:ext cx="3593465" cy="230505"/>
          </a:xfrm>
          <a:prstGeom prst="rect">
            <a:avLst/>
          </a:prstGeom>
          <a:noFill/>
          <a:ln w="0" cap="flat">
            <a:noFill/>
            <a:prstDash val="solid"/>
            <a:miter lim="0"/>
          </a:ln>
        </p:spPr>
        <p:txBody>
          <a:bodyPr vert="horz" wrap="square" lIns="0" tIns="0" rIns="0" bIns="0"/>
          <a:lstStyle/>
          <a:p>
            <a:pPr algn="l" rtl="0" eaLnBrk="0">
              <a:lnSpc>
                <a:spcPct val="77219"/>
              </a:lnSpc>
              <a:tabLst/>
            </a:pPr>
            <a:endParaRPr sz="100" dirty="0">
              <a:latin typeface="Arial"/>
              <a:ea typeface="Arial"/>
              <a:cs typeface="Arial"/>
            </a:endParaRPr>
          </a:p>
          <a:p>
            <a:pPr marL="12700" algn="l" rtl="0" eaLnBrk="0">
              <a:lnSpc>
                <a:spcPct val="90000"/>
              </a:lnSpc>
              <a:tabLst/>
            </a:pPr>
            <a:r>
              <a:rPr sz="1500" b="1" kern="0" spc="-10" dirty="0">
                <a:solidFill>
                  <a:srgbClr val="EE0000">
                    <a:alpha val="100000"/>
                  </a:srgbClr>
                </a:solidFill>
                <a:latin typeface="KaiTi"/>
                <a:ea typeface="KaiTi"/>
                <a:cs typeface="KaiTi"/>
              </a:rPr>
              <a:t>专题</a:t>
            </a:r>
            <a:r>
              <a:rPr sz="1500" kern="0" spc="-270" dirty="0">
                <a:solidFill>
                  <a:srgbClr val="EE0000">
                    <a:alpha val="100000"/>
                  </a:srgbClr>
                </a:solidFill>
                <a:latin typeface="KaiTi"/>
                <a:ea typeface="KaiTi"/>
                <a:cs typeface="KaiTi"/>
              </a:rPr>
              <a:t> </a:t>
            </a:r>
            <a:r>
              <a:rPr sz="1500" b="1" kern="0" spc="-10" dirty="0">
                <a:solidFill>
                  <a:srgbClr val="EE0000">
                    <a:alpha val="100000"/>
                  </a:srgbClr>
                </a:solidFill>
                <a:latin typeface="Times New Roman"/>
                <a:ea typeface="Times New Roman"/>
                <a:cs typeface="Times New Roman"/>
              </a:rPr>
              <a:t>10      </a:t>
            </a:r>
            <a:r>
              <a:rPr sz="1500" b="1" kern="0" spc="-10" dirty="0">
                <a:solidFill>
                  <a:srgbClr val="EE0000">
                    <a:alpha val="100000"/>
                  </a:srgbClr>
                </a:solidFill>
                <a:latin typeface="KaiTi"/>
                <a:ea typeface="KaiTi"/>
                <a:cs typeface="KaiTi"/>
              </a:rPr>
              <a:t>官能团、基和</a:t>
            </a:r>
            <a:r>
              <a:rPr sz="1500" b="1" kern="0" spc="-20" dirty="0">
                <a:solidFill>
                  <a:srgbClr val="EE0000">
                    <a:alpha val="100000"/>
                  </a:srgbClr>
                </a:solidFill>
                <a:latin typeface="KaiTi"/>
                <a:ea typeface="KaiTi"/>
                <a:cs typeface="KaiTi"/>
              </a:rPr>
              <a:t>根（离子）的比较</a:t>
            </a:r>
            <a:endParaRPr sz="1500" dirty="0">
              <a:latin typeface="KaiTi"/>
              <a:ea typeface="KaiTi"/>
              <a:cs typeface="KaiTi"/>
            </a:endParaRPr>
          </a:p>
        </p:txBody>
      </p:sp>
      <p:sp>
        <p:nvSpPr>
          <p:cNvPr id="1510" name="textbox 1510"/>
          <p:cNvSpPr/>
          <p:nvPr/>
        </p:nvSpPr>
        <p:spPr>
          <a:xfrm>
            <a:off x="2614097" y="9330640"/>
            <a:ext cx="4095750" cy="199390"/>
          </a:xfrm>
          <a:prstGeom prst="rect">
            <a:avLst/>
          </a:prstGeom>
          <a:noFill/>
          <a:ln w="0" cap="flat">
            <a:noFill/>
            <a:prstDash val="solid"/>
            <a:miter lim="0"/>
          </a:ln>
        </p:spPr>
        <p:txBody>
          <a:bodyPr vert="horz" wrap="square" lIns="0" tIns="0" rIns="0" bIns="0"/>
          <a:lstStyle/>
          <a:p>
            <a:pPr algn="l" rtl="0" eaLnBrk="0">
              <a:lnSpc>
                <a:spcPct val="127000"/>
              </a:lnSpc>
              <a:tabLst/>
            </a:pPr>
            <a:endParaRPr sz="100" dirty="0">
              <a:latin typeface="Arial"/>
              <a:ea typeface="Arial"/>
              <a:cs typeface="Arial"/>
            </a:endParaRPr>
          </a:p>
          <a:p>
            <a:pPr marL="12700" algn="l" rtl="0" eaLnBrk="0">
              <a:lnSpc>
                <a:spcPct val="97000"/>
              </a:lnSpc>
              <a:spcBef>
                <a:spcPts val="1"/>
              </a:spcBef>
              <a:tabLst/>
            </a:pPr>
            <a:r>
              <a:rPr sz="1000" kern="0" spc="30" dirty="0">
                <a:solidFill>
                  <a:srgbClr val="000000">
                    <a:alpha val="100000"/>
                  </a:srgbClr>
                </a:solidFill>
                <a:latin typeface="KaiTi"/>
                <a:ea typeface="KaiTi"/>
                <a:cs typeface="KaiTi"/>
              </a:rPr>
              <a:t>注：</a:t>
            </a:r>
            <a:r>
              <a:rPr sz="1000" kern="0" spc="30" dirty="0">
                <a:solidFill>
                  <a:srgbClr val="000000">
                    <a:alpha val="100000"/>
                  </a:srgbClr>
                </a:solidFill>
                <a:latin typeface="Times New Roman"/>
                <a:ea typeface="Times New Roman"/>
                <a:cs typeface="Times New Roman"/>
              </a:rPr>
              <a:t>“√”</a:t>
            </a:r>
            <a:r>
              <a:rPr sz="1000" kern="0" spc="30" dirty="0">
                <a:solidFill>
                  <a:srgbClr val="000000">
                    <a:alpha val="100000"/>
                  </a:srgbClr>
                </a:solidFill>
                <a:latin typeface="KaiTi"/>
                <a:ea typeface="KaiTi"/>
                <a:cs typeface="KaiTi"/>
              </a:rPr>
              <a:t>代表能褪色，</a:t>
            </a:r>
            <a:r>
              <a:rPr sz="1000" kern="0" spc="-370" dirty="0">
                <a:solidFill>
                  <a:srgbClr val="000000">
                    <a:alpha val="100000"/>
                  </a:srgbClr>
                </a:solidFill>
                <a:latin typeface="KaiTi"/>
                <a:ea typeface="KaiTi"/>
                <a:cs typeface="KaiTi"/>
              </a:rPr>
              <a:t> </a:t>
            </a:r>
            <a:r>
              <a:rPr sz="1000" kern="0" spc="30" dirty="0">
                <a:solidFill>
                  <a:srgbClr val="000000">
                    <a:alpha val="100000"/>
                  </a:srgbClr>
                </a:solidFill>
                <a:latin typeface="Times New Roman"/>
                <a:ea typeface="Times New Roman"/>
                <a:cs typeface="Times New Roman"/>
              </a:rPr>
              <a:t>“×”</a:t>
            </a:r>
            <a:r>
              <a:rPr sz="1000" kern="0" spc="30" dirty="0">
                <a:solidFill>
                  <a:srgbClr val="000000">
                    <a:alpha val="100000"/>
                  </a:srgbClr>
                </a:solidFill>
                <a:latin typeface="KaiTi"/>
                <a:ea typeface="KaiTi"/>
                <a:cs typeface="KaiTi"/>
              </a:rPr>
              <a:t>代表不能褪</a:t>
            </a:r>
            <a:r>
              <a:rPr sz="1000" kern="0" spc="20" dirty="0">
                <a:solidFill>
                  <a:srgbClr val="000000">
                    <a:alpha val="100000"/>
                  </a:srgbClr>
                </a:solidFill>
                <a:latin typeface="KaiTi"/>
                <a:ea typeface="KaiTi"/>
                <a:cs typeface="KaiTi"/>
              </a:rPr>
              <a:t>色</a:t>
            </a:r>
            <a:endParaRPr sz="1000" dirty="0">
              <a:latin typeface="KaiTi"/>
              <a:ea typeface="KaiTi"/>
              <a:cs typeface="KaiTi"/>
            </a:endParaRPr>
          </a:p>
        </p:txBody>
      </p:sp>
      <p:sp>
        <p:nvSpPr>
          <p:cNvPr id="1512" name="path 1512"/>
          <p:cNvSpPr/>
          <p:nvPr/>
        </p:nvSpPr>
        <p:spPr>
          <a:xfrm>
            <a:off x="4864819" y="9343340"/>
            <a:ext cx="1829054" cy="173736"/>
          </a:xfrm>
          <a:custGeom>
            <a:avLst/>
            <a:gdLst/>
            <a:ahLst/>
            <a:cxnLst/>
            <a:rect l="0" t="0" r="0" b="0"/>
            <a:pathLst>
              <a:path w="2880" h="273">
                <a:moveTo>
                  <a:pt x="0" y="273"/>
                </a:moveTo>
                <a:lnTo>
                  <a:pt x="2880" y="273"/>
                </a:lnTo>
                <a:lnTo>
                  <a:pt x="2880" y="0"/>
                </a:lnTo>
                <a:lnTo>
                  <a:pt x="0" y="0"/>
                </a:lnTo>
                <a:lnTo>
                  <a:pt x="0" y="273"/>
                </a:lnTo>
                <a:close/>
              </a:path>
            </a:pathLst>
          </a:custGeom>
          <a:solidFill>
            <a:srgbClr val="D9D9D9">
              <a:alpha val="100000"/>
            </a:srgbClr>
          </a:solidFill>
          <a:ln w="0" cap="flat">
            <a:noFill/>
            <a:prstDash val="solid"/>
            <a:miter lim="0"/>
          </a:ln>
        </p:spPr>
        <p:txBody>
          <a:bodyPr rtlCol="0"/>
          <a:lstStyle/>
          <a:p>
            <a:pPr algn="ctr"/>
            <a:endParaRPr lang="zh-CN" altLang="en-US"/>
          </a:p>
        </p:txBody>
      </p:sp>
      <p:sp>
        <p:nvSpPr>
          <p:cNvPr id="1514" name="rect 1514"/>
          <p:cNvSpPr/>
          <p:nvPr/>
        </p:nvSpPr>
        <p:spPr>
          <a:xfrm>
            <a:off x="4079621" y="989025"/>
            <a:ext cx="2534666" cy="247192"/>
          </a:xfrm>
          <a:prstGeom prst="rect">
            <a:avLst/>
          </a:prstGeom>
          <a:solidFill>
            <a:srgbClr val="D9D9D9">
              <a:alpha val="100000"/>
            </a:srgbClr>
          </a:solidFill>
          <a:ln w="0" cap="flat">
            <a:noFill/>
            <a:prstDash val="solid"/>
            <a:miter lim="0"/>
          </a:ln>
        </p:spPr>
        <p:txBody>
          <a:bodyPr rtlCol="0"/>
          <a:lstStyle/>
          <a:p>
            <a:pPr algn="ctr"/>
            <a:endParaRPr lang="zh-CN" altLang="en-US"/>
          </a:p>
        </p:txBody>
      </p:sp>
      <p:sp>
        <p:nvSpPr>
          <p:cNvPr id="1516" name="textbox 1516"/>
          <p:cNvSpPr/>
          <p:nvPr/>
        </p:nvSpPr>
        <p:spPr>
          <a:xfrm>
            <a:off x="4082542" y="1005014"/>
            <a:ext cx="2544445" cy="230505"/>
          </a:xfrm>
          <a:prstGeom prst="rect">
            <a:avLst/>
          </a:prstGeom>
          <a:noFill/>
          <a:ln w="0" cap="flat">
            <a:noFill/>
            <a:prstDash val="solid"/>
            <a:miter lim="0"/>
          </a:ln>
        </p:spPr>
        <p:txBody>
          <a:bodyPr vert="horz" wrap="square" lIns="0" tIns="0" rIns="0" bIns="0"/>
          <a:lstStyle/>
          <a:p>
            <a:pPr algn="l" rtl="0" eaLnBrk="0">
              <a:lnSpc>
                <a:spcPct val="77219"/>
              </a:lnSpc>
              <a:tabLst/>
            </a:pPr>
            <a:endParaRPr sz="100" dirty="0">
              <a:latin typeface="Arial"/>
              <a:ea typeface="Arial"/>
              <a:cs typeface="Arial"/>
            </a:endParaRPr>
          </a:p>
          <a:p>
            <a:pPr marL="12700" algn="l" rtl="0" eaLnBrk="0">
              <a:lnSpc>
                <a:spcPct val="90000"/>
              </a:lnSpc>
              <a:tabLst/>
            </a:pPr>
            <a:r>
              <a:rPr sz="1500" b="1" kern="0" spc="-40" dirty="0">
                <a:solidFill>
                  <a:srgbClr val="EE0000">
                    <a:alpha val="100000"/>
                  </a:srgbClr>
                </a:solidFill>
                <a:latin typeface="KaiTi"/>
                <a:ea typeface="KaiTi"/>
                <a:cs typeface="KaiTi"/>
              </a:rPr>
              <a:t>专题</a:t>
            </a:r>
            <a:r>
              <a:rPr sz="1500" kern="0" spc="-240" dirty="0">
                <a:solidFill>
                  <a:srgbClr val="EE0000">
                    <a:alpha val="100000"/>
                  </a:srgbClr>
                </a:solidFill>
                <a:latin typeface="KaiTi"/>
                <a:ea typeface="KaiTi"/>
                <a:cs typeface="KaiTi"/>
              </a:rPr>
              <a:t> </a:t>
            </a:r>
            <a:r>
              <a:rPr sz="1500" b="1" kern="0" spc="-40" dirty="0">
                <a:solidFill>
                  <a:srgbClr val="EE0000">
                    <a:alpha val="100000"/>
                  </a:srgbClr>
                </a:solidFill>
                <a:latin typeface="Times New Roman"/>
                <a:ea typeface="Times New Roman"/>
                <a:cs typeface="Times New Roman"/>
              </a:rPr>
              <a:t>9</a:t>
            </a:r>
            <a:r>
              <a:rPr sz="1500" b="1" kern="0" spc="20" dirty="0">
                <a:solidFill>
                  <a:srgbClr val="EE0000">
                    <a:alpha val="100000"/>
                  </a:srgbClr>
                </a:solidFill>
                <a:latin typeface="Times New Roman"/>
                <a:ea typeface="Times New Roman"/>
                <a:cs typeface="Times New Roman"/>
              </a:rPr>
              <a:t>      </a:t>
            </a:r>
            <a:r>
              <a:rPr sz="1500" b="1" kern="0" spc="-40" dirty="0">
                <a:solidFill>
                  <a:srgbClr val="EE0000">
                    <a:alpha val="100000"/>
                  </a:srgbClr>
                </a:solidFill>
                <a:latin typeface="KaiTi"/>
                <a:ea typeface="KaiTi"/>
                <a:cs typeface="KaiTi"/>
              </a:rPr>
              <a:t>常见离子的检验方法</a:t>
            </a:r>
            <a:endParaRPr sz="1500" dirty="0">
              <a:latin typeface="KaiTi"/>
              <a:ea typeface="KaiTi"/>
              <a:cs typeface="KaiTi"/>
            </a:endParaRPr>
          </a:p>
        </p:txBody>
      </p:sp>
      <p:sp>
        <p:nvSpPr>
          <p:cNvPr id="1518" name="textbox 1518"/>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1520" name="path 1520"/>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1522" name="textbox 1522"/>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30" dirty="0">
                <a:solidFill>
                  <a:srgbClr val="000000">
                    <a:alpha val="100000"/>
                  </a:srgbClr>
                </a:solidFill>
                <a:latin typeface="Times New Roman"/>
                <a:ea typeface="Times New Roman"/>
                <a:cs typeface="Times New Roman"/>
              </a:rPr>
              <a:t>-</a:t>
            </a:r>
            <a:r>
              <a:rPr sz="900" kern="0" spc="70" dirty="0">
                <a:solidFill>
                  <a:srgbClr val="000000">
                    <a:alpha val="100000"/>
                  </a:srgbClr>
                </a:solidFill>
                <a:latin typeface="Times New Roman"/>
                <a:ea typeface="Times New Roman"/>
                <a:cs typeface="Times New Roman"/>
              </a:rPr>
              <a:t> </a:t>
            </a:r>
            <a:r>
              <a:rPr sz="900" kern="0" spc="-30" dirty="0">
                <a:solidFill>
                  <a:srgbClr val="000000">
                    <a:alpha val="100000"/>
                  </a:srgbClr>
                </a:solidFill>
                <a:latin typeface="Times New Roman"/>
                <a:ea typeface="Times New Roman"/>
                <a:cs typeface="Times New Roman"/>
              </a:rPr>
              <a:t>54</a:t>
            </a:r>
            <a:r>
              <a:rPr sz="900" kern="0" spc="40" dirty="0">
                <a:solidFill>
                  <a:srgbClr val="000000">
                    <a:alpha val="100000"/>
                  </a:srgbClr>
                </a:solidFill>
                <a:latin typeface="Times New Roman"/>
                <a:ea typeface="Times New Roman"/>
                <a:cs typeface="Times New Roman"/>
              </a:rPr>
              <a:t> </a:t>
            </a:r>
            <a:r>
              <a:rPr sz="900" kern="0" spc="-3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24" name="table 1524"/>
          <p:cNvGraphicFramePr>
            <a:graphicFrameLocks noGrp="1"/>
          </p:cNvGraphicFramePr>
          <p:nvPr/>
        </p:nvGraphicFramePr>
        <p:xfrm>
          <a:off x="2348027" y="1707134"/>
          <a:ext cx="5999479" cy="7346314"/>
        </p:xfrm>
        <a:graphic>
          <a:graphicData uri="http://schemas.openxmlformats.org/drawingml/2006/table">
            <a:tbl>
              <a:tblPr/>
              <a:tblGrid>
                <a:gridCol w="449579"/>
                <a:gridCol w="293370"/>
                <a:gridCol w="536575"/>
                <a:gridCol w="971550"/>
                <a:gridCol w="1440180"/>
                <a:gridCol w="2308225"/>
              </a:tblGrid>
              <a:tr h="368935">
                <a:tc>
                  <a:txBody>
                    <a:bodyPr/>
                    <a:lstStyle/>
                    <a:p>
                      <a:pPr algn="l" rtl="0" eaLnBrk="0">
                        <a:lnSpc>
                          <a:spcPct val="102000"/>
                        </a:lnSpc>
                        <a:tabLst/>
                      </a:pPr>
                      <a:endParaRPr sz="700" dirty="0">
                        <a:latin typeface="Arial"/>
                        <a:ea typeface="Arial"/>
                        <a:cs typeface="Arial"/>
                      </a:endParaRPr>
                    </a:p>
                    <a:p>
                      <a:pPr marL="78105" algn="l" rtl="0" eaLnBrk="0">
                        <a:lnSpc>
                          <a:spcPct val="86000"/>
                        </a:lnSpc>
                        <a:spcBef>
                          <a:spcPts val="2"/>
                        </a:spcBef>
                        <a:tabLst/>
                      </a:pPr>
                      <a:r>
                        <a:rPr sz="1200" b="1" kern="0" spc="-20" dirty="0">
                          <a:solidFill>
                            <a:srgbClr val="000000">
                              <a:alpha val="100000"/>
                            </a:srgbClr>
                          </a:solidFill>
                          <a:latin typeface="KaiTi"/>
                          <a:ea typeface="KaiTi"/>
                          <a:cs typeface="KaiTi"/>
                        </a:rPr>
                        <a:t>序号</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3">
                  <a:txBody>
                    <a:bodyPr/>
                    <a:lstStyle/>
                    <a:p>
                      <a:pPr algn="l" rtl="0" eaLnBrk="0">
                        <a:lnSpc>
                          <a:spcPct val="102000"/>
                        </a:lnSpc>
                        <a:tabLst/>
                      </a:pPr>
                      <a:endParaRPr sz="700" dirty="0">
                        <a:latin typeface="Arial"/>
                        <a:ea typeface="Arial"/>
                        <a:cs typeface="Arial"/>
                      </a:endParaRPr>
                    </a:p>
                    <a:p>
                      <a:pPr marL="596900" algn="l" rtl="0" eaLnBrk="0">
                        <a:lnSpc>
                          <a:spcPct val="84000"/>
                        </a:lnSpc>
                        <a:spcBef>
                          <a:spcPts val="3"/>
                        </a:spcBef>
                        <a:tabLst/>
                      </a:pPr>
                      <a:r>
                        <a:rPr sz="1200" b="1" kern="0" spc="-20" dirty="0">
                          <a:solidFill>
                            <a:srgbClr val="000000">
                              <a:alpha val="100000"/>
                            </a:srgbClr>
                          </a:solidFill>
                          <a:latin typeface="KaiTi"/>
                          <a:ea typeface="KaiTi"/>
                          <a:cs typeface="KaiTi"/>
                        </a:rPr>
                        <a:t>玻璃仪器</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2000"/>
                        </a:lnSpc>
                        <a:tabLst/>
                      </a:pPr>
                      <a:endParaRPr sz="700" dirty="0">
                        <a:latin typeface="Arial"/>
                        <a:ea typeface="Arial"/>
                        <a:cs typeface="Arial"/>
                      </a:endParaRPr>
                    </a:p>
                    <a:p>
                      <a:pPr marL="410210" algn="l" rtl="0" eaLnBrk="0">
                        <a:lnSpc>
                          <a:spcPct val="86000"/>
                        </a:lnSpc>
                        <a:spcBef>
                          <a:spcPts val="2"/>
                        </a:spcBef>
                        <a:tabLst/>
                      </a:pPr>
                      <a:r>
                        <a:rPr sz="1200" b="1" kern="0" spc="0" dirty="0">
                          <a:solidFill>
                            <a:srgbClr val="000000">
                              <a:alpha val="100000"/>
                            </a:srgbClr>
                          </a:solidFill>
                          <a:latin typeface="KaiTi"/>
                          <a:ea typeface="KaiTi"/>
                          <a:cs typeface="KaiTi"/>
                        </a:rPr>
                        <a:t>仪器名称</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2000"/>
                        </a:lnSpc>
                        <a:tabLst/>
                      </a:pPr>
                      <a:endParaRPr sz="700" dirty="0">
                        <a:latin typeface="Arial"/>
                        <a:ea typeface="Arial"/>
                        <a:cs typeface="Arial"/>
                      </a:endParaRPr>
                    </a:p>
                    <a:p>
                      <a:pPr marL="461010" algn="l" rtl="0" eaLnBrk="0">
                        <a:lnSpc>
                          <a:spcPct val="87000"/>
                        </a:lnSpc>
                        <a:spcBef>
                          <a:spcPts val="2"/>
                        </a:spcBef>
                        <a:tabLst/>
                      </a:pPr>
                      <a:r>
                        <a:rPr sz="1200" b="1" kern="0" spc="-10" dirty="0">
                          <a:solidFill>
                            <a:srgbClr val="000000">
                              <a:alpha val="100000"/>
                            </a:srgbClr>
                          </a:solidFill>
                          <a:latin typeface="KaiTi"/>
                          <a:ea typeface="KaiTi"/>
                          <a:cs typeface="KaiTi"/>
                        </a:rPr>
                        <a:t>仪器用途及注意事项</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998220">
                <a:tc>
                  <a:txBody>
                    <a:bodyPr/>
                    <a:lstStyle/>
                    <a:p>
                      <a:pPr algn="l" rtl="0" eaLnBrk="0">
                        <a:lnSpc>
                          <a:spcPct val="146000"/>
                        </a:lnSpc>
                        <a:tabLst/>
                      </a:pPr>
                      <a:endParaRPr sz="1000" dirty="0">
                        <a:latin typeface="Arial"/>
                        <a:ea typeface="Arial"/>
                        <a:cs typeface="Arial"/>
                      </a:endParaRPr>
                    </a:p>
                    <a:p>
                      <a:pPr algn="l" rtl="0" eaLnBrk="0">
                        <a:lnSpc>
                          <a:spcPct val="147000"/>
                        </a:lnSpc>
                        <a:tabLst/>
                      </a:pPr>
                      <a:endParaRPr sz="1000" dirty="0">
                        <a:latin typeface="Arial"/>
                        <a:ea typeface="Arial"/>
                        <a:cs typeface="Arial"/>
                      </a:endParaRPr>
                    </a:p>
                    <a:p>
                      <a:pPr marL="205105" algn="l" rtl="0" eaLnBrk="0">
                        <a:lnSpc>
                          <a:spcPct val="76000"/>
                        </a:lnSpc>
                        <a:spcBef>
                          <a:spcPts val="4"/>
                        </a:spcBef>
                        <a:tabLst/>
                      </a:pPr>
                      <a:r>
                        <a:rPr sz="1200" kern="0" spc="-10" dirty="0">
                          <a:solidFill>
                            <a:srgbClr val="000000">
                              <a:alpha val="100000"/>
                            </a:srgbClr>
                          </a:solidFill>
                          <a:latin typeface="Times New Roman"/>
                          <a:ea typeface="Times New Roman"/>
                          <a:cs typeface="Times New Roman"/>
                        </a:rPr>
                        <a:t>1</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3">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94000"/>
                        </a:lnSpc>
                        <a:tabLst/>
                      </a:pPr>
                      <a:endParaRPr sz="1000" dirty="0">
                        <a:latin typeface="Arial"/>
                        <a:ea typeface="Arial"/>
                        <a:cs typeface="Arial"/>
                      </a:endParaRPr>
                    </a:p>
                    <a:p>
                      <a:pPr algn="l" rtl="0" eaLnBrk="0">
                        <a:lnSpc>
                          <a:spcPct val="8351"/>
                        </a:lnSpc>
                        <a:tabLst/>
                      </a:pPr>
                      <a:endParaRPr sz="100" dirty="0">
                        <a:latin typeface="Arial"/>
                        <a:ea typeface="Arial"/>
                        <a:cs typeface="Arial"/>
                      </a:endParaRPr>
                    </a:p>
                    <a:p>
                      <a:pPr marL="572135" algn="l" rtl="0" eaLnBrk="0">
                        <a:lnSpc>
                          <a:spcPts val="1809"/>
                        </a:lnSpc>
                        <a:tabLst/>
                      </a:pPr>
                      <a:r>
                        <a:rPr sz="1200" b="1" kern="0" spc="-20" dirty="0">
                          <a:solidFill>
                            <a:srgbClr val="000000">
                              <a:alpha val="100000"/>
                            </a:srgbClr>
                          </a:solidFill>
                          <a:latin typeface="Microsoft YaHei"/>
                          <a:ea typeface="Microsoft YaHei"/>
                          <a:cs typeface="Microsoft YaHei"/>
                        </a:rPr>
                        <a:t>烧杯</a:t>
                      </a:r>
                      <a:endParaRPr sz="1200" dirty="0">
                        <a:latin typeface="Microsoft YaHei"/>
                        <a:ea typeface="Microsoft YaHei"/>
                        <a:cs typeface="Microsoft YaHei"/>
                      </a:endParaRPr>
                    </a:p>
                    <a:p>
                      <a:pPr marL="459105" algn="l" rtl="0" eaLnBrk="0">
                        <a:lnSpc>
                          <a:spcPts val="1642"/>
                        </a:lnSpc>
                        <a:tabLst/>
                      </a:pPr>
                      <a:r>
                        <a:rPr sz="1200" b="1" kern="0" spc="-20" dirty="0">
                          <a:solidFill>
                            <a:srgbClr val="000000">
                              <a:alpha val="100000"/>
                            </a:srgbClr>
                          </a:solidFill>
                          <a:latin typeface="Times New Roman"/>
                          <a:ea typeface="Times New Roman"/>
                          <a:cs typeface="Times New Roman"/>
                        </a:rPr>
                        <a:t>[beaker]</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58645"/>
                        </a:lnSpc>
                        <a:tabLst/>
                      </a:pPr>
                      <a:endParaRPr sz="100" dirty="0">
                        <a:latin typeface="Arial"/>
                        <a:ea typeface="Arial"/>
                        <a:cs typeface="Arial"/>
                      </a:endParaRPr>
                    </a:p>
                    <a:p>
                      <a:pPr marL="76200" algn="l" rtl="0" eaLnBrk="0">
                        <a:lnSpc>
                          <a:spcPct val="107000"/>
                        </a:lnSpc>
                        <a:tabLst/>
                      </a:pPr>
                      <a:r>
                        <a:rPr sz="1200" kern="0" spc="-30" dirty="0">
                          <a:solidFill>
                            <a:srgbClr val="000000">
                              <a:alpha val="100000"/>
                            </a:srgbClr>
                          </a:solidFill>
                          <a:latin typeface="KaiTi"/>
                          <a:ea typeface="KaiTi"/>
                          <a:cs typeface="KaiTi"/>
                        </a:rPr>
                        <a:t>配制、浓缩、稀释溶液；反应器；</a:t>
                      </a:r>
                      <a:r>
                        <a:rPr sz="1200" kern="0" spc="-20" dirty="0">
                          <a:solidFill>
                            <a:srgbClr val="000000">
                              <a:alpha val="100000"/>
                            </a:srgbClr>
                          </a:solidFill>
                          <a:latin typeface="KaiTi"/>
                          <a:ea typeface="KaiTi"/>
                          <a:cs typeface="KaiTi"/>
                        </a:rPr>
                        <a:t>水浴加热；加热液体</a:t>
                      </a:r>
                      <a:r>
                        <a:rPr sz="1200" kern="0" spc="-30" dirty="0">
                          <a:solidFill>
                            <a:srgbClr val="000000">
                              <a:alpha val="100000"/>
                            </a:srgbClr>
                          </a:solidFill>
                          <a:latin typeface="KaiTi"/>
                          <a:ea typeface="KaiTi"/>
                          <a:cs typeface="KaiTi"/>
                        </a:rPr>
                        <a:t>。</a:t>
                      </a:r>
                      <a:endParaRPr sz="1200" dirty="0">
                        <a:latin typeface="KaiTi"/>
                        <a:ea typeface="KaiTi"/>
                        <a:cs typeface="KaiTi"/>
                      </a:endParaRPr>
                    </a:p>
                    <a:p>
                      <a:pPr marL="69850" algn="l" rtl="0" eaLnBrk="0">
                        <a:lnSpc>
                          <a:spcPct val="85000"/>
                        </a:lnSpc>
                        <a:spcBef>
                          <a:spcPts val="176"/>
                        </a:spcBef>
                        <a:tabLst/>
                      </a:pPr>
                      <a:r>
                        <a:rPr sz="1200" kern="0" spc="-90" dirty="0">
                          <a:solidFill>
                            <a:srgbClr val="000000">
                              <a:alpha val="100000"/>
                            </a:srgbClr>
                          </a:solidFill>
                          <a:latin typeface="KaiTi"/>
                          <a:ea typeface="KaiTi"/>
                          <a:cs typeface="KaiTi"/>
                        </a:rPr>
                        <a:t>加热时垫石棉网。</a:t>
                      </a:r>
                      <a:endParaRPr sz="1200" dirty="0">
                        <a:latin typeface="KaiTi"/>
                        <a:ea typeface="KaiTi"/>
                        <a:cs typeface="KaiTi"/>
                      </a:endParaRPr>
                    </a:p>
                    <a:p>
                      <a:pPr marL="82550" indent="-7620" algn="l" rtl="0" eaLnBrk="0">
                        <a:lnSpc>
                          <a:spcPct val="104000"/>
                        </a:lnSpc>
                        <a:spcBef>
                          <a:spcPts val="263"/>
                        </a:spcBef>
                        <a:tabLst/>
                      </a:pPr>
                      <a:r>
                        <a:rPr sz="1200" kern="0" spc="-40" dirty="0">
                          <a:solidFill>
                            <a:srgbClr val="000000">
                              <a:alpha val="100000"/>
                            </a:srgbClr>
                          </a:solidFill>
                          <a:latin typeface="KaiTi"/>
                          <a:ea typeface="KaiTi"/>
                          <a:cs typeface="KaiTi"/>
                        </a:rPr>
                        <a:t>盛装液体不超过容量的</a:t>
                      </a:r>
                      <a:r>
                        <a:rPr sz="1200" kern="0" spc="-220" dirty="0">
                          <a:solidFill>
                            <a:srgbClr val="000000">
                              <a:alpha val="100000"/>
                            </a:srgbClr>
                          </a:solidFill>
                          <a:latin typeface="KaiTi"/>
                          <a:ea typeface="KaiTi"/>
                          <a:cs typeface="KaiTi"/>
                        </a:rPr>
                        <a:t> </a:t>
                      </a:r>
                      <a:r>
                        <a:rPr sz="1200" kern="0" spc="-40" dirty="0">
                          <a:solidFill>
                            <a:srgbClr val="000000">
                              <a:alpha val="100000"/>
                            </a:srgbClr>
                          </a:solidFill>
                          <a:latin typeface="Times New Roman"/>
                          <a:ea typeface="Times New Roman"/>
                          <a:cs typeface="Times New Roman"/>
                        </a:rPr>
                        <a:t>2/3</a:t>
                      </a:r>
                      <a:r>
                        <a:rPr sz="1200" kern="0" spc="-40" dirty="0">
                          <a:solidFill>
                            <a:srgbClr val="000000">
                              <a:alpha val="100000"/>
                            </a:srgbClr>
                          </a:solidFill>
                          <a:latin typeface="KaiTi"/>
                          <a:ea typeface="KaiTi"/>
                          <a:cs typeface="KaiTi"/>
                        </a:rPr>
                        <a:t>，加热</a:t>
                      </a:r>
                      <a:r>
                        <a:rPr sz="1200" kern="0" spc="-40" dirty="0">
                          <a:solidFill>
                            <a:srgbClr val="000000">
                              <a:alpha val="100000"/>
                            </a:srgbClr>
                          </a:solidFill>
                          <a:latin typeface="KaiTi"/>
                          <a:ea typeface="KaiTi"/>
                          <a:cs typeface="KaiTi"/>
                        </a:rPr>
                        <a:t>时不超过</a:t>
                      </a:r>
                      <a:r>
                        <a:rPr sz="1200" kern="0" spc="-130" dirty="0">
                          <a:solidFill>
                            <a:srgbClr val="000000">
                              <a:alpha val="100000"/>
                            </a:srgbClr>
                          </a:solidFill>
                          <a:latin typeface="KaiTi"/>
                          <a:ea typeface="KaiTi"/>
                          <a:cs typeface="KaiTi"/>
                        </a:rPr>
                        <a:t> </a:t>
                      </a:r>
                      <a:r>
                        <a:rPr sz="1200" kern="0" spc="-40" dirty="0">
                          <a:solidFill>
                            <a:srgbClr val="000000">
                              <a:alpha val="100000"/>
                            </a:srgbClr>
                          </a:solidFill>
                          <a:latin typeface="Times New Roman"/>
                          <a:ea typeface="Times New Roman"/>
                          <a:cs typeface="Times New Roman"/>
                        </a:rPr>
                        <a:t>1/2</a:t>
                      </a:r>
                      <a:r>
                        <a:rPr sz="1200" kern="0" spc="-40" dirty="0">
                          <a:solidFill>
                            <a:srgbClr val="000000">
                              <a:alpha val="100000"/>
                            </a:srgbClr>
                          </a:solidFill>
                          <a:latin typeface="KaiTi"/>
                          <a:ea typeface="KaiTi"/>
                          <a:cs typeface="KaiTi"/>
                        </a:rPr>
                        <a:t>。</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996950">
                <a:tc>
                  <a:txBody>
                    <a:bodyPr/>
                    <a:lstStyle/>
                    <a:p>
                      <a:pPr algn="l" rtl="0" eaLnBrk="0">
                        <a:lnSpc>
                          <a:spcPct val="146000"/>
                        </a:lnSpc>
                        <a:tabLst/>
                      </a:pPr>
                      <a:endParaRPr sz="1000" dirty="0">
                        <a:latin typeface="Arial"/>
                        <a:ea typeface="Arial"/>
                        <a:cs typeface="Arial"/>
                      </a:endParaRPr>
                    </a:p>
                    <a:p>
                      <a:pPr algn="l" rtl="0" eaLnBrk="0">
                        <a:lnSpc>
                          <a:spcPct val="146000"/>
                        </a:lnSpc>
                        <a:tabLst/>
                      </a:pPr>
                      <a:endParaRPr sz="1000" dirty="0">
                        <a:latin typeface="Arial"/>
                        <a:ea typeface="Arial"/>
                        <a:cs typeface="Arial"/>
                      </a:endParaRPr>
                    </a:p>
                    <a:p>
                      <a:pPr algn="l" rtl="0" eaLnBrk="0">
                        <a:lnSpc>
                          <a:spcPct val="6031"/>
                        </a:lnSpc>
                        <a:tabLst/>
                      </a:pPr>
                      <a:endParaRPr sz="100" dirty="0">
                        <a:latin typeface="Arial"/>
                        <a:ea typeface="Arial"/>
                        <a:cs typeface="Arial"/>
                      </a:endParaRPr>
                    </a:p>
                    <a:p>
                      <a:pPr marL="190500" algn="l" rtl="0" eaLnBrk="0">
                        <a:lnSpc>
                          <a:spcPct val="76000"/>
                        </a:lnSpc>
                        <a:tabLst/>
                      </a:pPr>
                      <a:r>
                        <a:rPr sz="1200" kern="0" spc="-10" dirty="0">
                          <a:solidFill>
                            <a:srgbClr val="000000">
                              <a:alpha val="100000"/>
                            </a:srgbClr>
                          </a:solidFill>
                          <a:latin typeface="Times New Roman"/>
                          <a:ea typeface="Times New Roman"/>
                          <a:cs typeface="Times New Roman"/>
                        </a:rPr>
                        <a:t>2</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3">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94000"/>
                        </a:lnSpc>
                        <a:tabLst/>
                      </a:pPr>
                      <a:endParaRPr sz="1000" dirty="0">
                        <a:latin typeface="Arial"/>
                        <a:ea typeface="Arial"/>
                        <a:cs typeface="Arial"/>
                      </a:endParaRPr>
                    </a:p>
                    <a:p>
                      <a:pPr marL="493394" algn="l" rtl="0" eaLnBrk="0">
                        <a:lnSpc>
                          <a:spcPts val="1809"/>
                        </a:lnSpc>
                        <a:spcBef>
                          <a:spcPts val="1"/>
                        </a:spcBef>
                        <a:tabLst/>
                      </a:pPr>
                      <a:r>
                        <a:rPr sz="1200" b="1" kern="0" spc="-20" dirty="0">
                          <a:solidFill>
                            <a:srgbClr val="000000">
                              <a:alpha val="100000"/>
                            </a:srgbClr>
                          </a:solidFill>
                          <a:latin typeface="Microsoft YaHei"/>
                          <a:ea typeface="Microsoft YaHei"/>
                          <a:cs typeface="Microsoft YaHei"/>
                        </a:rPr>
                        <a:t>锥形瓶</a:t>
                      </a:r>
                      <a:endParaRPr sz="1200" dirty="0">
                        <a:latin typeface="Microsoft YaHei"/>
                        <a:ea typeface="Microsoft YaHei"/>
                        <a:cs typeface="Microsoft YaHei"/>
                      </a:endParaRPr>
                    </a:p>
                    <a:p>
                      <a:pPr algn="l" rtl="0" eaLnBrk="0">
                        <a:lnSpc>
                          <a:spcPct val="118000"/>
                        </a:lnSpc>
                        <a:tabLst/>
                      </a:pPr>
                      <a:endParaRPr sz="400" dirty="0">
                        <a:latin typeface="Arial"/>
                        <a:ea typeface="Arial"/>
                        <a:cs typeface="Arial"/>
                      </a:endParaRPr>
                    </a:p>
                    <a:p>
                      <a:pPr marL="139065" algn="l" rtl="0" eaLnBrk="0">
                        <a:lnSpc>
                          <a:spcPct val="77000"/>
                        </a:lnSpc>
                        <a:tabLst/>
                      </a:pPr>
                      <a:r>
                        <a:rPr sz="1200" b="1" kern="0" spc="-10" dirty="0">
                          <a:solidFill>
                            <a:srgbClr val="000000">
                              <a:alpha val="100000"/>
                            </a:srgbClr>
                          </a:solidFill>
                          <a:latin typeface="Times New Roman"/>
                          <a:ea typeface="Times New Roman"/>
                          <a:cs typeface="Times New Roman"/>
                        </a:rPr>
                        <a:t>[erlenmeyer flask]</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47000"/>
                        </a:lnSpc>
                        <a:tabLst/>
                      </a:pPr>
                      <a:endParaRPr sz="1000" dirty="0">
                        <a:latin typeface="Arial"/>
                        <a:ea typeface="Arial"/>
                        <a:cs typeface="Arial"/>
                      </a:endParaRPr>
                    </a:p>
                    <a:p>
                      <a:pPr algn="l" rtl="0" eaLnBrk="0">
                        <a:lnSpc>
                          <a:spcPct val="6906"/>
                        </a:lnSpc>
                        <a:tabLst/>
                      </a:pPr>
                      <a:endParaRPr sz="100" dirty="0">
                        <a:latin typeface="Arial"/>
                        <a:ea typeface="Arial"/>
                        <a:cs typeface="Arial"/>
                      </a:endParaRPr>
                    </a:p>
                    <a:p>
                      <a:pPr marL="67945" algn="l" rtl="0" eaLnBrk="0">
                        <a:lnSpc>
                          <a:spcPct val="83000"/>
                        </a:lnSpc>
                        <a:tabLst/>
                      </a:pPr>
                      <a:r>
                        <a:rPr sz="1200" kern="0" spc="-60" dirty="0">
                          <a:solidFill>
                            <a:srgbClr val="000000">
                              <a:alpha val="100000"/>
                            </a:srgbClr>
                          </a:solidFill>
                          <a:latin typeface="KaiTi"/>
                          <a:ea typeface="KaiTi"/>
                          <a:cs typeface="KaiTi"/>
                        </a:rPr>
                        <a:t>反应容器；盛放液体</a:t>
                      </a:r>
                      <a:r>
                        <a:rPr sz="1200" kern="0" spc="-70" dirty="0">
                          <a:solidFill>
                            <a:srgbClr val="000000">
                              <a:alpha val="100000"/>
                            </a:srgbClr>
                          </a:solidFill>
                          <a:latin typeface="KaiTi"/>
                          <a:ea typeface="KaiTi"/>
                          <a:cs typeface="KaiTi"/>
                        </a:rPr>
                        <a:t>。</a:t>
                      </a:r>
                      <a:endParaRPr sz="1200" dirty="0">
                        <a:latin typeface="KaiTi"/>
                        <a:ea typeface="KaiTi"/>
                        <a:cs typeface="KaiTi"/>
                      </a:endParaRPr>
                    </a:p>
                    <a:p>
                      <a:pPr marL="69850" algn="l" rtl="0" eaLnBrk="0">
                        <a:lnSpc>
                          <a:spcPts val="1559"/>
                        </a:lnSpc>
                        <a:tabLst/>
                      </a:pPr>
                      <a:r>
                        <a:rPr sz="1200" kern="0" spc="-90" dirty="0">
                          <a:solidFill>
                            <a:srgbClr val="000000">
                              <a:alpha val="100000"/>
                            </a:srgbClr>
                          </a:solidFill>
                          <a:latin typeface="KaiTi"/>
                          <a:ea typeface="KaiTi"/>
                          <a:cs typeface="KaiTi"/>
                        </a:rPr>
                        <a:t>加热时垫石棉网。</a:t>
                      </a:r>
                      <a:endParaRPr sz="1200" dirty="0">
                        <a:latin typeface="KaiTi"/>
                        <a:ea typeface="KaiTi"/>
                        <a:cs typeface="KaiTi"/>
                      </a:endParaRPr>
                    </a:p>
                    <a:p>
                      <a:pPr marL="74930" algn="l" rtl="0" eaLnBrk="0">
                        <a:lnSpc>
                          <a:spcPct val="90000"/>
                        </a:lnSpc>
                        <a:spcBef>
                          <a:spcPts val="342"/>
                        </a:spcBef>
                        <a:tabLst/>
                      </a:pPr>
                      <a:r>
                        <a:rPr sz="1200" kern="0" spc="-20" dirty="0">
                          <a:solidFill>
                            <a:srgbClr val="000000">
                              <a:alpha val="100000"/>
                            </a:srgbClr>
                          </a:solidFill>
                          <a:latin typeface="KaiTi"/>
                          <a:ea typeface="KaiTi"/>
                          <a:cs typeface="KaiTi"/>
                        </a:rPr>
                        <a:t>盛装液体不超过容量的</a:t>
                      </a:r>
                      <a:r>
                        <a:rPr sz="1200" kern="0" spc="-10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1/2</a:t>
                      </a:r>
                      <a:r>
                        <a:rPr sz="1200" kern="0" spc="-20" dirty="0">
                          <a:solidFill>
                            <a:srgbClr val="000000">
                              <a:alpha val="100000"/>
                            </a:srgbClr>
                          </a:solidFill>
                          <a:latin typeface="KaiTi"/>
                          <a:ea typeface="KaiTi"/>
                          <a:cs typeface="KaiTi"/>
                        </a:rPr>
                        <a:t>。</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996314">
                <a:tc>
                  <a:txBody>
                    <a:bodyPr/>
                    <a:lstStyle/>
                    <a:p>
                      <a:pPr algn="l" rtl="0" eaLnBrk="0">
                        <a:lnSpc>
                          <a:spcPct val="146000"/>
                        </a:lnSpc>
                        <a:tabLst/>
                      </a:pPr>
                      <a:endParaRPr sz="1000" dirty="0">
                        <a:latin typeface="Arial"/>
                        <a:ea typeface="Arial"/>
                        <a:cs typeface="Arial"/>
                      </a:endParaRPr>
                    </a:p>
                    <a:p>
                      <a:pPr algn="l" rtl="0" eaLnBrk="0">
                        <a:lnSpc>
                          <a:spcPct val="146000"/>
                        </a:lnSpc>
                        <a:tabLst/>
                      </a:pPr>
                      <a:endParaRPr sz="1000" dirty="0">
                        <a:latin typeface="Arial"/>
                        <a:ea typeface="Arial"/>
                        <a:cs typeface="Arial"/>
                      </a:endParaRPr>
                    </a:p>
                    <a:p>
                      <a:pPr marL="193675" algn="l" rtl="0" eaLnBrk="0">
                        <a:lnSpc>
                          <a:spcPct val="76000"/>
                        </a:lnSpc>
                        <a:spcBef>
                          <a:spcPts val="5"/>
                        </a:spcBef>
                        <a:tabLst/>
                      </a:pPr>
                      <a:r>
                        <a:rPr sz="1200" kern="0" spc="-10" dirty="0">
                          <a:solidFill>
                            <a:srgbClr val="000000">
                              <a:alpha val="100000"/>
                            </a:srgbClr>
                          </a:solidFill>
                          <a:latin typeface="Times New Roman"/>
                          <a:ea typeface="Times New Roman"/>
                          <a:cs typeface="Times New Roman"/>
                        </a:rPr>
                        <a:t>3</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2">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a:noFill/>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a:noFill/>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a:noFill/>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98000"/>
                        </a:lnSpc>
                        <a:tabLst/>
                      </a:pPr>
                      <a:endParaRPr sz="1000" dirty="0">
                        <a:latin typeface="Arial"/>
                        <a:ea typeface="Arial"/>
                        <a:cs typeface="Arial"/>
                      </a:endParaRPr>
                    </a:p>
                    <a:p>
                      <a:pPr marL="572135" algn="l" rtl="0" eaLnBrk="0">
                        <a:lnSpc>
                          <a:spcPts val="1550"/>
                        </a:lnSpc>
                        <a:spcBef>
                          <a:spcPts val="3"/>
                        </a:spcBef>
                        <a:tabLst/>
                      </a:pPr>
                      <a:r>
                        <a:rPr sz="1200" b="1" kern="0" spc="-20" dirty="0">
                          <a:solidFill>
                            <a:srgbClr val="000000">
                              <a:alpha val="100000"/>
                            </a:srgbClr>
                          </a:solidFill>
                          <a:latin typeface="Microsoft YaHei"/>
                          <a:ea typeface="Microsoft YaHei"/>
                          <a:cs typeface="Microsoft YaHei"/>
                        </a:rPr>
                        <a:t>烧瓶</a:t>
                      </a:r>
                      <a:endParaRPr sz="1200" dirty="0">
                        <a:latin typeface="Microsoft YaHei"/>
                        <a:ea typeface="Microsoft YaHei"/>
                        <a:cs typeface="Microsoft YaHei"/>
                      </a:endParaRPr>
                    </a:p>
                    <a:p>
                      <a:pPr marL="526415" algn="l" rtl="0" eaLnBrk="0">
                        <a:lnSpc>
                          <a:spcPts val="1850"/>
                        </a:lnSpc>
                        <a:tabLst/>
                      </a:pPr>
                      <a:r>
                        <a:rPr sz="1200" b="1" kern="0" spc="-20" dirty="0">
                          <a:solidFill>
                            <a:srgbClr val="000000">
                              <a:alpha val="100000"/>
                            </a:srgbClr>
                          </a:solidFill>
                          <a:latin typeface="Times New Roman"/>
                          <a:ea typeface="Times New Roman"/>
                          <a:cs typeface="Times New Roman"/>
                        </a:rPr>
                        <a:t>[flask]</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47000"/>
                        </a:lnSpc>
                        <a:tabLst/>
                      </a:pPr>
                      <a:endParaRPr sz="1000" dirty="0">
                        <a:latin typeface="Arial"/>
                        <a:ea typeface="Arial"/>
                        <a:cs typeface="Arial"/>
                      </a:endParaRPr>
                    </a:p>
                    <a:p>
                      <a:pPr marL="67945" algn="l" rtl="0" eaLnBrk="0">
                        <a:lnSpc>
                          <a:spcPct val="84000"/>
                        </a:lnSpc>
                        <a:spcBef>
                          <a:spcPts val="1"/>
                        </a:spcBef>
                        <a:tabLst/>
                      </a:pPr>
                      <a:r>
                        <a:rPr sz="1200" kern="0" spc="-10" dirty="0">
                          <a:solidFill>
                            <a:srgbClr val="000000">
                              <a:alpha val="100000"/>
                            </a:srgbClr>
                          </a:solidFill>
                          <a:latin typeface="KaiTi"/>
                          <a:ea typeface="KaiTi"/>
                          <a:cs typeface="KaiTi"/>
                        </a:rPr>
                        <a:t>反应容器；</a:t>
                      </a:r>
                      <a:endParaRPr sz="1200" dirty="0">
                        <a:latin typeface="KaiTi"/>
                        <a:ea typeface="KaiTi"/>
                        <a:cs typeface="KaiTi"/>
                      </a:endParaRPr>
                    </a:p>
                    <a:p>
                      <a:pPr marL="69850" algn="l" rtl="0" eaLnBrk="0">
                        <a:lnSpc>
                          <a:spcPct val="85000"/>
                        </a:lnSpc>
                        <a:spcBef>
                          <a:spcPts val="355"/>
                        </a:spcBef>
                        <a:tabLst/>
                      </a:pPr>
                      <a:r>
                        <a:rPr sz="1200" kern="0" spc="-90" dirty="0">
                          <a:solidFill>
                            <a:srgbClr val="000000">
                              <a:alpha val="100000"/>
                            </a:srgbClr>
                          </a:solidFill>
                          <a:latin typeface="KaiTi"/>
                          <a:ea typeface="KaiTi"/>
                          <a:cs typeface="KaiTi"/>
                        </a:rPr>
                        <a:t>加热时垫石棉网。</a:t>
                      </a:r>
                      <a:endParaRPr sz="1200" dirty="0">
                        <a:latin typeface="KaiTi"/>
                        <a:ea typeface="KaiTi"/>
                        <a:cs typeface="KaiTi"/>
                      </a:endParaRPr>
                    </a:p>
                    <a:p>
                      <a:pPr marL="74930" algn="l" rtl="0" eaLnBrk="0">
                        <a:lnSpc>
                          <a:spcPct val="90000"/>
                        </a:lnSpc>
                        <a:spcBef>
                          <a:spcPts val="315"/>
                        </a:spcBef>
                        <a:tabLst/>
                      </a:pPr>
                      <a:r>
                        <a:rPr sz="1200" kern="0" spc="-20" dirty="0">
                          <a:solidFill>
                            <a:srgbClr val="000000">
                              <a:alpha val="100000"/>
                            </a:srgbClr>
                          </a:solidFill>
                          <a:latin typeface="KaiTi"/>
                          <a:ea typeface="KaiTi"/>
                          <a:cs typeface="KaiTi"/>
                        </a:rPr>
                        <a:t>盛装液体不超过容量的</a:t>
                      </a:r>
                      <a:r>
                        <a:rPr sz="1200" kern="0" spc="-10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1/2</a:t>
                      </a:r>
                      <a:r>
                        <a:rPr sz="1200" kern="0" spc="-20" dirty="0">
                          <a:solidFill>
                            <a:srgbClr val="000000">
                              <a:alpha val="100000"/>
                            </a:srgbClr>
                          </a:solidFill>
                          <a:latin typeface="KaiTi"/>
                          <a:ea typeface="KaiTi"/>
                          <a:cs typeface="KaiTi"/>
                        </a:rPr>
                        <a:t>。</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996950">
                <a:tc>
                  <a:txBody>
                    <a:bodyPr/>
                    <a:lstStyle/>
                    <a:p>
                      <a:pPr algn="l" rtl="0" eaLnBrk="0">
                        <a:lnSpc>
                          <a:spcPct val="146000"/>
                        </a:lnSpc>
                        <a:tabLst/>
                      </a:pPr>
                      <a:endParaRPr sz="1000" dirty="0">
                        <a:latin typeface="Arial"/>
                        <a:ea typeface="Arial"/>
                        <a:cs typeface="Arial"/>
                      </a:endParaRPr>
                    </a:p>
                    <a:p>
                      <a:pPr algn="l" rtl="0" eaLnBrk="0">
                        <a:lnSpc>
                          <a:spcPct val="147000"/>
                        </a:lnSpc>
                        <a:tabLst/>
                      </a:pPr>
                      <a:endParaRPr sz="1000" dirty="0">
                        <a:latin typeface="Arial"/>
                        <a:ea typeface="Arial"/>
                        <a:cs typeface="Arial"/>
                      </a:endParaRPr>
                    </a:p>
                    <a:p>
                      <a:pPr algn="l" rtl="0" eaLnBrk="0">
                        <a:lnSpc>
                          <a:spcPct val="8534"/>
                        </a:lnSpc>
                        <a:tabLst/>
                      </a:pPr>
                      <a:endParaRPr sz="100" dirty="0">
                        <a:latin typeface="Arial"/>
                        <a:ea typeface="Arial"/>
                        <a:cs typeface="Arial"/>
                      </a:endParaRPr>
                    </a:p>
                    <a:p>
                      <a:pPr marL="189865" algn="l" rtl="0" eaLnBrk="0">
                        <a:lnSpc>
                          <a:spcPct val="76000"/>
                        </a:lnSpc>
                        <a:tabLst/>
                      </a:pPr>
                      <a:r>
                        <a:rPr sz="1200" kern="0" spc="-10" dirty="0">
                          <a:solidFill>
                            <a:srgbClr val="000000">
                              <a:alpha val="100000"/>
                            </a:srgbClr>
                          </a:solidFill>
                          <a:latin typeface="Times New Roman"/>
                          <a:ea typeface="Times New Roman"/>
                          <a:cs typeface="Times New Roman"/>
                        </a:rPr>
                        <a:t>4</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a:noFill/>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2">
                  <a:txBody>
                    <a:bodyPr/>
                    <a:lstStyle/>
                    <a:p>
                      <a:pPr algn="l" rtl="0" eaLnBrk="0">
                        <a:lnSpc>
                          <a:spcPct val="100000"/>
                        </a:lnSpc>
                        <a:tabLst/>
                      </a:pPr>
                      <a:endParaRPr sz="1000" dirty="0">
                        <a:latin typeface="Arial"/>
                        <a:ea typeface="Arial"/>
                        <a:cs typeface="Arial"/>
                      </a:endParaRPr>
                    </a:p>
                  </a:txBody>
                  <a:tcPr marL="0" marR="0" marT="0" marB="0" vert="horz">
                    <a:lnL>
                      <a:noFill/>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a:noFill/>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95000"/>
                        </a:lnSpc>
                        <a:tabLst/>
                      </a:pPr>
                      <a:endParaRPr sz="1000" dirty="0">
                        <a:latin typeface="Arial"/>
                        <a:ea typeface="Arial"/>
                        <a:cs typeface="Arial"/>
                      </a:endParaRPr>
                    </a:p>
                    <a:p>
                      <a:pPr marL="571500" algn="l" rtl="0" eaLnBrk="0">
                        <a:lnSpc>
                          <a:spcPts val="1809"/>
                        </a:lnSpc>
                        <a:spcBef>
                          <a:spcPts val="4"/>
                        </a:spcBef>
                        <a:tabLst/>
                      </a:pPr>
                      <a:r>
                        <a:rPr sz="1200" b="1" kern="0" spc="-20" dirty="0">
                          <a:solidFill>
                            <a:srgbClr val="000000">
                              <a:alpha val="100000"/>
                            </a:srgbClr>
                          </a:solidFill>
                          <a:latin typeface="Microsoft YaHei"/>
                          <a:ea typeface="Microsoft YaHei"/>
                          <a:cs typeface="Microsoft YaHei"/>
                        </a:rPr>
                        <a:t>试管</a:t>
                      </a:r>
                      <a:endParaRPr sz="1200" dirty="0">
                        <a:latin typeface="Microsoft YaHei"/>
                        <a:ea typeface="Microsoft YaHei"/>
                        <a:cs typeface="Microsoft YaHei"/>
                      </a:endParaRPr>
                    </a:p>
                    <a:p>
                      <a:pPr marL="405765" algn="l" rtl="0" eaLnBrk="0">
                        <a:lnSpc>
                          <a:spcPts val="1642"/>
                        </a:lnSpc>
                        <a:tabLst/>
                      </a:pPr>
                      <a:r>
                        <a:rPr sz="1200" b="1" kern="0" spc="-20" dirty="0">
                          <a:solidFill>
                            <a:srgbClr val="000000">
                              <a:alpha val="100000"/>
                            </a:srgbClr>
                          </a:solidFill>
                          <a:latin typeface="Times New Roman"/>
                          <a:ea typeface="Times New Roman"/>
                          <a:cs typeface="Times New Roman"/>
                        </a:rPr>
                        <a:t>[test tube]</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4000"/>
                        </a:lnSpc>
                        <a:tabLst/>
                      </a:pPr>
                      <a:endParaRPr sz="600" dirty="0">
                        <a:latin typeface="Arial"/>
                        <a:ea typeface="Arial"/>
                        <a:cs typeface="Arial"/>
                      </a:endParaRPr>
                    </a:p>
                    <a:p>
                      <a:pPr marL="78105" indent="-1270" algn="l" rtl="0" eaLnBrk="0">
                        <a:lnSpc>
                          <a:spcPct val="107000"/>
                        </a:lnSpc>
                        <a:spcBef>
                          <a:spcPts val="5"/>
                        </a:spcBef>
                        <a:tabLst/>
                      </a:pPr>
                      <a:r>
                        <a:rPr sz="1200" kern="0" spc="-70" dirty="0">
                          <a:solidFill>
                            <a:srgbClr val="000000">
                              <a:alpha val="100000"/>
                            </a:srgbClr>
                          </a:solidFill>
                          <a:latin typeface="KaiTi"/>
                          <a:ea typeface="KaiTi"/>
                          <a:cs typeface="KaiTi"/>
                        </a:rPr>
                        <a:t>少量试剂反应容器，可加热，气体</a:t>
                      </a:r>
                      <a:r>
                        <a:rPr sz="1200" kern="0" spc="-40" dirty="0">
                          <a:solidFill>
                            <a:srgbClr val="000000">
                              <a:alpha val="100000"/>
                            </a:srgbClr>
                          </a:solidFill>
                          <a:latin typeface="KaiTi"/>
                          <a:ea typeface="KaiTi"/>
                          <a:cs typeface="KaiTi"/>
                        </a:rPr>
                        <a:t>收集；</a:t>
                      </a:r>
                      <a:endParaRPr sz="1200" dirty="0">
                        <a:latin typeface="KaiTi"/>
                        <a:ea typeface="KaiTi"/>
                        <a:cs typeface="KaiTi"/>
                      </a:endParaRPr>
                    </a:p>
                    <a:p>
                      <a:pPr marL="74930" algn="l" rtl="0" eaLnBrk="0">
                        <a:lnSpc>
                          <a:spcPct val="90000"/>
                        </a:lnSpc>
                        <a:spcBef>
                          <a:spcPts val="197"/>
                        </a:spcBef>
                        <a:tabLst/>
                      </a:pPr>
                      <a:r>
                        <a:rPr sz="1200" kern="0" spc="-20" dirty="0">
                          <a:solidFill>
                            <a:srgbClr val="000000">
                              <a:alpha val="100000"/>
                            </a:srgbClr>
                          </a:solidFill>
                          <a:latin typeface="KaiTi"/>
                          <a:ea typeface="KaiTi"/>
                          <a:cs typeface="KaiTi"/>
                        </a:rPr>
                        <a:t>盛装液体不超过容量的</a:t>
                      </a:r>
                      <a:r>
                        <a:rPr sz="1200" kern="0" spc="-10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1/2</a:t>
                      </a:r>
                      <a:r>
                        <a:rPr sz="1200" kern="0" spc="-20" dirty="0">
                          <a:solidFill>
                            <a:srgbClr val="000000">
                              <a:alpha val="100000"/>
                            </a:srgbClr>
                          </a:solidFill>
                          <a:latin typeface="KaiTi"/>
                          <a:ea typeface="KaiTi"/>
                          <a:cs typeface="KaiTi"/>
                        </a:rPr>
                        <a:t>。</a:t>
                      </a:r>
                      <a:endParaRPr sz="1200" dirty="0">
                        <a:latin typeface="KaiTi"/>
                        <a:ea typeface="KaiTi"/>
                        <a:cs typeface="KaiTi"/>
                      </a:endParaRPr>
                    </a:p>
                    <a:p>
                      <a:pPr marL="69850" algn="l" rtl="0" eaLnBrk="0">
                        <a:lnSpc>
                          <a:spcPct val="90000"/>
                        </a:lnSpc>
                        <a:spcBef>
                          <a:spcPts val="252"/>
                        </a:spcBef>
                        <a:tabLst/>
                      </a:pPr>
                      <a:r>
                        <a:rPr sz="1200" kern="0" spc="-10" dirty="0">
                          <a:solidFill>
                            <a:srgbClr val="000000">
                              <a:alpha val="100000"/>
                            </a:srgbClr>
                          </a:solidFill>
                          <a:latin typeface="KaiTi"/>
                          <a:ea typeface="KaiTi"/>
                          <a:cs typeface="KaiTi"/>
                        </a:rPr>
                        <a:t>加热液体不超过容量的</a:t>
                      </a:r>
                      <a:r>
                        <a:rPr sz="1200" kern="0" spc="-16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1/3</a:t>
                      </a:r>
                      <a:r>
                        <a:rPr sz="1200" kern="0" spc="-20" dirty="0">
                          <a:solidFill>
                            <a:srgbClr val="000000">
                              <a:alpha val="100000"/>
                            </a:srgbClr>
                          </a:solidFill>
                          <a:latin typeface="KaiTi"/>
                          <a:ea typeface="KaiTi"/>
                          <a:cs typeface="KaiTi"/>
                        </a:rPr>
                        <a:t>。</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1591310">
                <a:tc>
                  <a:txBody>
                    <a:bodyPr/>
                    <a:lstStyle/>
                    <a:p>
                      <a:pPr algn="l" rtl="0" eaLnBrk="0">
                        <a:lnSpc>
                          <a:spcPct val="122000"/>
                        </a:lnSpc>
                        <a:tabLst/>
                      </a:pPr>
                      <a:endParaRPr sz="1000" dirty="0">
                        <a:latin typeface="Arial"/>
                        <a:ea typeface="Arial"/>
                        <a:cs typeface="Arial"/>
                      </a:endParaRPr>
                    </a:p>
                    <a:p>
                      <a:pPr algn="l" rtl="0" eaLnBrk="0">
                        <a:lnSpc>
                          <a:spcPct val="122000"/>
                        </a:lnSpc>
                        <a:tabLst/>
                      </a:pPr>
                      <a:endParaRPr sz="1000" dirty="0">
                        <a:latin typeface="Arial"/>
                        <a:ea typeface="Arial"/>
                        <a:cs typeface="Arial"/>
                      </a:endParaRPr>
                    </a:p>
                    <a:p>
                      <a:pPr algn="l" rtl="0" eaLnBrk="0">
                        <a:lnSpc>
                          <a:spcPct val="122000"/>
                        </a:lnSpc>
                        <a:tabLst/>
                      </a:pPr>
                      <a:endParaRPr sz="1000" dirty="0">
                        <a:latin typeface="Arial"/>
                        <a:ea typeface="Arial"/>
                        <a:cs typeface="Arial"/>
                      </a:endParaRPr>
                    </a:p>
                    <a:p>
                      <a:pPr algn="l" rtl="0" eaLnBrk="0">
                        <a:lnSpc>
                          <a:spcPct val="122000"/>
                        </a:lnSpc>
                        <a:tabLst/>
                      </a:pPr>
                      <a:endParaRPr sz="1000" dirty="0">
                        <a:latin typeface="Arial"/>
                        <a:ea typeface="Arial"/>
                        <a:cs typeface="Arial"/>
                      </a:endParaRPr>
                    </a:p>
                    <a:p>
                      <a:pPr algn="l" rtl="0" eaLnBrk="0">
                        <a:lnSpc>
                          <a:spcPct val="7052"/>
                        </a:lnSpc>
                        <a:tabLst/>
                      </a:pPr>
                      <a:endParaRPr sz="100" dirty="0">
                        <a:latin typeface="Arial"/>
                        <a:ea typeface="Arial"/>
                        <a:cs typeface="Arial"/>
                      </a:endParaRPr>
                    </a:p>
                    <a:p>
                      <a:pPr marL="194310" algn="l" rtl="0" eaLnBrk="0">
                        <a:lnSpc>
                          <a:spcPct val="76000"/>
                        </a:lnSpc>
                        <a:tabLst/>
                      </a:pPr>
                      <a:r>
                        <a:rPr sz="1200" kern="0" spc="-10" dirty="0">
                          <a:solidFill>
                            <a:srgbClr val="000000">
                              <a:alpha val="100000"/>
                            </a:srgbClr>
                          </a:solidFill>
                          <a:latin typeface="Times New Roman"/>
                          <a:ea typeface="Times New Roman"/>
                          <a:cs typeface="Times New Roman"/>
                        </a:rPr>
                        <a:t>5</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3">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marL="572770" algn="l" rtl="0" eaLnBrk="0">
                        <a:lnSpc>
                          <a:spcPts val="1809"/>
                        </a:lnSpc>
                        <a:spcBef>
                          <a:spcPts val="2"/>
                        </a:spcBef>
                        <a:tabLst/>
                      </a:pPr>
                      <a:r>
                        <a:rPr sz="1200" b="1" kern="0" spc="-20" dirty="0">
                          <a:solidFill>
                            <a:srgbClr val="000000">
                              <a:alpha val="100000"/>
                            </a:srgbClr>
                          </a:solidFill>
                          <a:latin typeface="Microsoft YaHei"/>
                          <a:ea typeface="Microsoft YaHei"/>
                          <a:cs typeface="Microsoft YaHei"/>
                        </a:rPr>
                        <a:t>量筒</a:t>
                      </a:r>
                      <a:endParaRPr sz="1200" dirty="0">
                        <a:latin typeface="Microsoft YaHei"/>
                        <a:ea typeface="Microsoft YaHei"/>
                        <a:cs typeface="Microsoft YaHei"/>
                      </a:endParaRPr>
                    </a:p>
                    <a:p>
                      <a:pPr marL="366395" algn="l" rtl="0" eaLnBrk="0">
                        <a:lnSpc>
                          <a:spcPct val="77000"/>
                        </a:lnSpc>
                        <a:spcBef>
                          <a:spcPts val="567"/>
                        </a:spcBef>
                        <a:tabLst/>
                      </a:pPr>
                      <a:r>
                        <a:rPr sz="1200" b="1" kern="0" spc="-20" dirty="0">
                          <a:solidFill>
                            <a:srgbClr val="000000">
                              <a:alpha val="100000"/>
                            </a:srgbClr>
                          </a:solidFill>
                          <a:latin typeface="Times New Roman"/>
                          <a:ea typeface="Times New Roman"/>
                          <a:cs typeface="Times New Roman"/>
                        </a:rPr>
                        <a:t>[measuring</a:t>
                      </a:r>
                      <a:endParaRPr sz="1200" dirty="0">
                        <a:latin typeface="Times New Roman"/>
                        <a:ea typeface="Times New Roman"/>
                        <a:cs typeface="Times New Roman"/>
                      </a:endParaRPr>
                    </a:p>
                    <a:p>
                      <a:pPr marL="411480" algn="l" rtl="0" eaLnBrk="0">
                        <a:lnSpc>
                          <a:spcPct val="77000"/>
                        </a:lnSpc>
                        <a:spcBef>
                          <a:spcPts val="271"/>
                        </a:spcBef>
                        <a:tabLst/>
                      </a:pPr>
                      <a:r>
                        <a:rPr sz="1200" b="1" kern="0" spc="-10" dirty="0">
                          <a:solidFill>
                            <a:srgbClr val="000000">
                              <a:alpha val="100000"/>
                            </a:srgbClr>
                          </a:solidFill>
                          <a:latin typeface="Times New Roman"/>
                          <a:ea typeface="Times New Roman"/>
                          <a:cs typeface="Times New Roman"/>
                        </a:rPr>
                        <a:t>Cylinder]</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5000"/>
                        </a:lnSpc>
                        <a:tabLst/>
                      </a:pPr>
                      <a:endParaRPr sz="1000" dirty="0">
                        <a:latin typeface="Arial"/>
                        <a:ea typeface="Arial"/>
                        <a:cs typeface="Arial"/>
                      </a:endParaRPr>
                    </a:p>
                    <a:p>
                      <a:pPr algn="l" rtl="0" eaLnBrk="0">
                        <a:lnSpc>
                          <a:spcPct val="7697"/>
                        </a:lnSpc>
                        <a:tabLst/>
                      </a:pPr>
                      <a:endParaRPr sz="100" dirty="0">
                        <a:latin typeface="Arial"/>
                        <a:ea typeface="Arial"/>
                        <a:cs typeface="Arial"/>
                      </a:endParaRPr>
                    </a:p>
                    <a:p>
                      <a:pPr marL="68580" algn="l" rtl="0" eaLnBrk="0">
                        <a:lnSpc>
                          <a:spcPct val="83000"/>
                        </a:lnSpc>
                        <a:tabLst/>
                      </a:pPr>
                      <a:r>
                        <a:rPr sz="1200" kern="0" spc="-70" dirty="0">
                          <a:solidFill>
                            <a:srgbClr val="000000">
                              <a:alpha val="100000"/>
                            </a:srgbClr>
                          </a:solidFill>
                          <a:latin typeface="KaiTi"/>
                          <a:ea typeface="KaiTi"/>
                          <a:cs typeface="KaiTi"/>
                        </a:rPr>
                        <a:t>粗略量取液体的体积。</a:t>
                      </a:r>
                      <a:endParaRPr sz="1200" dirty="0">
                        <a:latin typeface="KaiTi"/>
                        <a:ea typeface="KaiTi"/>
                        <a:cs typeface="KaiTi"/>
                      </a:endParaRPr>
                    </a:p>
                    <a:p>
                      <a:pPr marL="74930" algn="l" rtl="0" eaLnBrk="0">
                        <a:lnSpc>
                          <a:spcPts val="1560"/>
                        </a:lnSpc>
                        <a:tabLst/>
                      </a:pPr>
                      <a:r>
                        <a:rPr sz="1100" kern="0" spc="-40" dirty="0">
                          <a:solidFill>
                            <a:srgbClr val="000000">
                              <a:alpha val="100000"/>
                            </a:srgbClr>
                          </a:solidFill>
                          <a:latin typeface="KaiTi"/>
                          <a:ea typeface="KaiTi"/>
                          <a:cs typeface="KaiTi"/>
                        </a:rPr>
                        <a:t>不能加热。</a:t>
                      </a:r>
                      <a:endParaRPr sz="1100" dirty="0">
                        <a:latin typeface="KaiTi"/>
                        <a:ea typeface="KaiTi"/>
                        <a:cs typeface="KaiTi"/>
                      </a:endParaRPr>
                    </a:p>
                    <a:p>
                      <a:pPr marL="72390" algn="l" rtl="0" eaLnBrk="0">
                        <a:lnSpc>
                          <a:spcPct val="85000"/>
                        </a:lnSpc>
                        <a:spcBef>
                          <a:spcPts val="347"/>
                        </a:spcBef>
                        <a:tabLst/>
                      </a:pPr>
                      <a:r>
                        <a:rPr sz="1200" kern="0" spc="10" dirty="0">
                          <a:solidFill>
                            <a:srgbClr val="0101FF">
                              <a:alpha val="100000"/>
                            </a:srgbClr>
                          </a:solidFill>
                          <a:latin typeface="KaiTi"/>
                          <a:ea typeface="KaiTi"/>
                          <a:cs typeface="KaiTi"/>
                        </a:rPr>
                        <a:t>量筒读数方法：视线正视液体凹</a:t>
                      </a:r>
                      <a:endParaRPr sz="1200" dirty="0">
                        <a:latin typeface="KaiTi"/>
                        <a:ea typeface="KaiTi"/>
                        <a:cs typeface="KaiTi"/>
                      </a:endParaRPr>
                    </a:p>
                    <a:p>
                      <a:pPr algn="l" rtl="0" eaLnBrk="0">
                        <a:lnSpc>
                          <a:spcPct val="171000"/>
                        </a:lnSpc>
                        <a:tabLst/>
                      </a:pPr>
                      <a:endParaRPr sz="1000" dirty="0">
                        <a:latin typeface="Arial"/>
                        <a:ea typeface="Arial"/>
                        <a:cs typeface="Arial"/>
                      </a:endParaRPr>
                    </a:p>
                    <a:p>
                      <a:pPr algn="l" rtl="0" eaLnBrk="0">
                        <a:lnSpc>
                          <a:spcPct val="101000"/>
                        </a:lnSpc>
                        <a:tabLst/>
                      </a:pPr>
                      <a:endParaRPr sz="300" dirty="0">
                        <a:latin typeface="Arial"/>
                        <a:ea typeface="Arial"/>
                        <a:cs typeface="Arial"/>
                      </a:endParaRPr>
                    </a:p>
                    <a:p>
                      <a:pPr marL="80010" algn="l" rtl="0" eaLnBrk="0">
                        <a:lnSpc>
                          <a:spcPct val="83000"/>
                        </a:lnSpc>
                        <a:spcBef>
                          <a:spcPts val="3"/>
                        </a:spcBef>
                        <a:tabLst/>
                      </a:pPr>
                      <a:r>
                        <a:rPr sz="1200" kern="0" spc="-60" dirty="0">
                          <a:solidFill>
                            <a:srgbClr val="0101FF">
                              <a:alpha val="100000"/>
                            </a:srgbClr>
                          </a:solidFill>
                          <a:latin typeface="KaiTi"/>
                          <a:ea typeface="KaiTi"/>
                          <a:cs typeface="KaiTi"/>
                        </a:rPr>
                        <a:t>液面</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1397635">
                <a:tc>
                  <a:txBody>
                    <a:bodyPr/>
                    <a:lstStyle/>
                    <a:p>
                      <a:pPr algn="l" rtl="0" eaLnBrk="0">
                        <a:lnSpc>
                          <a:spcPct val="105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7824"/>
                        </a:lnSpc>
                        <a:tabLst/>
                      </a:pPr>
                      <a:endParaRPr sz="100" dirty="0">
                        <a:latin typeface="Arial"/>
                        <a:ea typeface="Arial"/>
                        <a:cs typeface="Arial"/>
                      </a:endParaRPr>
                    </a:p>
                    <a:p>
                      <a:pPr marL="193675" algn="l" rtl="0" eaLnBrk="0">
                        <a:lnSpc>
                          <a:spcPct val="76000"/>
                        </a:lnSpc>
                        <a:tabLst/>
                      </a:pPr>
                      <a:r>
                        <a:rPr sz="1200" kern="0" spc="-10" dirty="0">
                          <a:solidFill>
                            <a:srgbClr val="000000">
                              <a:alpha val="100000"/>
                            </a:srgbClr>
                          </a:solidFill>
                          <a:latin typeface="Times New Roman"/>
                          <a:ea typeface="Times New Roman"/>
                          <a:cs typeface="Times New Roman"/>
                        </a:rPr>
                        <a:t>6</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3">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marL="580390" algn="l" rtl="0" eaLnBrk="0">
                        <a:lnSpc>
                          <a:spcPts val="1577"/>
                        </a:lnSpc>
                        <a:spcBef>
                          <a:spcPts val="7"/>
                        </a:spcBef>
                        <a:tabLst/>
                      </a:pPr>
                      <a:r>
                        <a:rPr sz="1200" b="1" kern="0" spc="-40" dirty="0">
                          <a:solidFill>
                            <a:srgbClr val="000000">
                              <a:alpha val="100000"/>
                            </a:srgbClr>
                          </a:solidFill>
                          <a:latin typeface="Microsoft YaHei"/>
                          <a:ea typeface="Microsoft YaHei"/>
                          <a:cs typeface="Microsoft YaHei"/>
                        </a:rPr>
                        <a:t>滴瓶</a:t>
                      </a:r>
                      <a:endParaRPr sz="1200" dirty="0">
                        <a:latin typeface="Microsoft YaHei"/>
                        <a:ea typeface="Microsoft YaHei"/>
                        <a:cs typeface="Microsoft YaHei"/>
                      </a:endParaRPr>
                    </a:p>
                    <a:p>
                      <a:pPr algn="l" rtl="0" eaLnBrk="0">
                        <a:lnSpc>
                          <a:spcPct val="103000"/>
                        </a:lnSpc>
                        <a:tabLst/>
                      </a:pPr>
                      <a:endParaRPr sz="600" dirty="0">
                        <a:latin typeface="Arial"/>
                        <a:ea typeface="Arial"/>
                        <a:cs typeface="Arial"/>
                      </a:endParaRPr>
                    </a:p>
                    <a:p>
                      <a:pPr marL="177165" algn="l" rtl="0" eaLnBrk="0">
                        <a:lnSpc>
                          <a:spcPct val="77000"/>
                        </a:lnSpc>
                        <a:spcBef>
                          <a:spcPts val="5"/>
                        </a:spcBef>
                        <a:tabLst/>
                      </a:pPr>
                      <a:r>
                        <a:rPr sz="1200" b="1" kern="0" spc="-10" dirty="0">
                          <a:solidFill>
                            <a:srgbClr val="000000">
                              <a:alpha val="100000"/>
                            </a:srgbClr>
                          </a:solidFill>
                          <a:latin typeface="Times New Roman"/>
                          <a:ea typeface="Times New Roman"/>
                          <a:cs typeface="Times New Roman"/>
                        </a:rPr>
                        <a:t>[dropping bottle]</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1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8091"/>
                        </a:lnSpc>
                        <a:tabLst/>
                      </a:pPr>
                      <a:endParaRPr sz="100" dirty="0">
                        <a:latin typeface="Arial"/>
                        <a:ea typeface="Arial"/>
                        <a:cs typeface="Arial"/>
                      </a:endParaRPr>
                    </a:p>
                    <a:p>
                      <a:pPr marL="74930" algn="l" rtl="0" eaLnBrk="0">
                        <a:lnSpc>
                          <a:spcPct val="84000"/>
                        </a:lnSpc>
                        <a:tabLst/>
                      </a:pPr>
                      <a:r>
                        <a:rPr sz="1200" kern="0" spc="-20" dirty="0">
                          <a:solidFill>
                            <a:srgbClr val="000000">
                              <a:alpha val="100000"/>
                            </a:srgbClr>
                          </a:solidFill>
                          <a:latin typeface="KaiTi"/>
                          <a:ea typeface="KaiTi"/>
                          <a:cs typeface="KaiTi"/>
                        </a:rPr>
                        <a:t>盛装少量液体。</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bl>
          </a:graphicData>
        </a:graphic>
      </p:graphicFrame>
      <p:pic>
        <p:nvPicPr>
          <p:cNvPr id="1526" name="picture 1526"/>
          <p:cNvPicPr>
            <a:picLocks noChangeAspect="1"/>
          </p:cNvPicPr>
          <p:nvPr/>
        </p:nvPicPr>
        <p:blipFill>
          <a:blip r:embed="rId2"/>
          <a:stretch>
            <a:fillRect/>
          </a:stretch>
        </p:blipFill>
        <p:spPr>
          <a:xfrm rot="21600000">
            <a:off x="6408826" y="6794373"/>
            <a:ext cx="947851" cy="719454"/>
          </a:xfrm>
          <a:prstGeom prst="rect">
            <a:avLst/>
          </a:prstGeom>
        </p:spPr>
      </p:pic>
      <p:sp>
        <p:nvSpPr>
          <p:cNvPr id="1528" name="rect 1528"/>
          <p:cNvSpPr/>
          <p:nvPr/>
        </p:nvSpPr>
        <p:spPr>
          <a:xfrm>
            <a:off x="2348027" y="1393190"/>
            <a:ext cx="1694941" cy="231647"/>
          </a:xfrm>
          <a:prstGeom prst="rect">
            <a:avLst/>
          </a:prstGeom>
          <a:solidFill>
            <a:srgbClr val="D9D9D9">
              <a:alpha val="100000"/>
            </a:srgbClr>
          </a:solidFill>
          <a:ln w="0" cap="flat">
            <a:noFill/>
            <a:prstDash val="solid"/>
            <a:miter lim="0"/>
          </a:ln>
        </p:spPr>
        <p:txBody>
          <a:bodyPr rtlCol="0"/>
          <a:lstStyle/>
          <a:p>
            <a:pPr algn="ctr"/>
            <a:endParaRPr lang="zh-CN" altLang="en-US"/>
          </a:p>
        </p:txBody>
      </p:sp>
      <p:sp>
        <p:nvSpPr>
          <p:cNvPr id="1530" name="rect 1530"/>
          <p:cNvSpPr/>
          <p:nvPr/>
        </p:nvSpPr>
        <p:spPr>
          <a:xfrm>
            <a:off x="4320413" y="989025"/>
            <a:ext cx="2054606" cy="247192"/>
          </a:xfrm>
          <a:prstGeom prst="rect">
            <a:avLst/>
          </a:prstGeom>
          <a:solidFill>
            <a:srgbClr val="D9D9D9">
              <a:alpha val="100000"/>
            </a:srgbClr>
          </a:solidFill>
          <a:ln w="0" cap="flat">
            <a:noFill/>
            <a:prstDash val="solid"/>
            <a:miter lim="0"/>
          </a:ln>
        </p:spPr>
        <p:txBody>
          <a:bodyPr rtlCol="0"/>
          <a:lstStyle/>
          <a:p>
            <a:pPr algn="ctr"/>
            <a:endParaRPr lang="zh-CN" altLang="en-US"/>
          </a:p>
        </p:txBody>
      </p:sp>
      <p:sp>
        <p:nvSpPr>
          <p:cNvPr id="1532" name="textbox 1532"/>
          <p:cNvSpPr/>
          <p:nvPr/>
        </p:nvSpPr>
        <p:spPr>
          <a:xfrm>
            <a:off x="2347095" y="1005014"/>
            <a:ext cx="4039870" cy="619760"/>
          </a:xfrm>
          <a:prstGeom prst="rect">
            <a:avLst/>
          </a:prstGeom>
          <a:noFill/>
          <a:ln w="0" cap="flat">
            <a:noFill/>
            <a:prstDash val="solid"/>
            <a:miter lim="0"/>
          </a:ln>
        </p:spPr>
        <p:txBody>
          <a:bodyPr vert="horz" wrap="square" lIns="0" tIns="0" rIns="0" bIns="0"/>
          <a:lstStyle/>
          <a:p>
            <a:pPr algn="l" rtl="0" eaLnBrk="0">
              <a:lnSpc>
                <a:spcPct val="77219"/>
              </a:lnSpc>
              <a:tabLst/>
            </a:pPr>
            <a:endParaRPr sz="100" dirty="0">
              <a:latin typeface="Arial"/>
              <a:ea typeface="Arial"/>
              <a:cs typeface="Arial"/>
            </a:endParaRPr>
          </a:p>
          <a:p>
            <a:pPr algn="r" rtl="0" eaLnBrk="0">
              <a:lnSpc>
                <a:spcPct val="90000"/>
              </a:lnSpc>
              <a:tabLst/>
            </a:pPr>
            <a:r>
              <a:rPr sz="1500" b="1" kern="0" spc="-20" dirty="0">
                <a:solidFill>
                  <a:srgbClr val="EE0000">
                    <a:alpha val="100000"/>
                  </a:srgbClr>
                </a:solidFill>
                <a:latin typeface="KaiTi"/>
                <a:ea typeface="KaiTi"/>
                <a:cs typeface="KaiTi"/>
              </a:rPr>
              <a:t>专题</a:t>
            </a:r>
            <a:r>
              <a:rPr sz="1500" kern="0" spc="-230" dirty="0">
                <a:solidFill>
                  <a:srgbClr val="EE0000">
                    <a:alpha val="100000"/>
                  </a:srgbClr>
                </a:solidFill>
                <a:latin typeface="KaiTi"/>
                <a:ea typeface="KaiTi"/>
                <a:cs typeface="KaiTi"/>
              </a:rPr>
              <a:t> </a:t>
            </a:r>
            <a:r>
              <a:rPr sz="1500" b="1" kern="0" spc="-20" dirty="0">
                <a:solidFill>
                  <a:srgbClr val="EE0000">
                    <a:alpha val="100000"/>
                  </a:srgbClr>
                </a:solidFill>
                <a:latin typeface="Times New Roman"/>
                <a:ea typeface="Times New Roman"/>
                <a:cs typeface="Times New Roman"/>
              </a:rPr>
              <a:t>11      </a:t>
            </a:r>
            <a:r>
              <a:rPr sz="1500" b="1" kern="0" spc="-20" dirty="0">
                <a:solidFill>
                  <a:srgbClr val="EE0000">
                    <a:alpha val="100000"/>
                  </a:srgbClr>
                </a:solidFill>
                <a:latin typeface="KaiTi"/>
                <a:ea typeface="KaiTi"/>
                <a:cs typeface="KaiTi"/>
              </a:rPr>
              <a:t>化学实验知识</a:t>
            </a:r>
            <a:endParaRPr sz="1500" dirty="0">
              <a:latin typeface="KaiTi"/>
              <a:ea typeface="KaiTi"/>
              <a:cs typeface="KaiTi"/>
            </a:endParaRPr>
          </a:p>
          <a:p>
            <a:pPr algn="l" rtl="0" eaLnBrk="0">
              <a:lnSpc>
                <a:spcPct val="107000"/>
              </a:lnSpc>
              <a:tabLst/>
            </a:pPr>
            <a:endParaRPr sz="1200" dirty="0">
              <a:latin typeface="Arial"/>
              <a:ea typeface="Arial"/>
              <a:cs typeface="Arial"/>
            </a:endParaRPr>
          </a:p>
          <a:p>
            <a:pPr algn="l" rtl="0" eaLnBrk="0">
              <a:lnSpc>
                <a:spcPct val="8966"/>
              </a:lnSpc>
              <a:tabLst/>
            </a:pPr>
            <a:endParaRPr sz="100" dirty="0">
              <a:latin typeface="Arial"/>
              <a:ea typeface="Arial"/>
              <a:cs typeface="Arial"/>
            </a:endParaRPr>
          </a:p>
          <a:p>
            <a:pPr marL="12700" algn="l" rtl="0" eaLnBrk="0">
              <a:lnSpc>
                <a:spcPct val="90000"/>
              </a:lnSpc>
              <a:tabLst/>
            </a:pPr>
            <a:r>
              <a:rPr sz="1400" b="1" kern="0" spc="-30" dirty="0">
                <a:solidFill>
                  <a:srgbClr val="FF0000">
                    <a:alpha val="100000"/>
                  </a:srgbClr>
                </a:solidFill>
                <a:latin typeface="Times New Roman"/>
                <a:ea typeface="Times New Roman"/>
                <a:cs typeface="Times New Roman"/>
              </a:rPr>
              <a:t>1</a:t>
            </a:r>
            <a:r>
              <a:rPr sz="1400" b="1" kern="0" spc="-30" dirty="0">
                <a:solidFill>
                  <a:srgbClr val="FF0000">
                    <a:alpha val="100000"/>
                  </a:srgbClr>
                </a:solidFill>
                <a:latin typeface="KaiTi"/>
                <a:ea typeface="KaiTi"/>
                <a:cs typeface="KaiTi"/>
              </a:rPr>
              <a:t>、常见玻璃仪器简表</a:t>
            </a:r>
            <a:endParaRPr sz="1400" dirty="0">
              <a:latin typeface="KaiTi"/>
              <a:ea typeface="KaiTi"/>
              <a:cs typeface="KaiTi"/>
            </a:endParaRPr>
          </a:p>
        </p:txBody>
      </p:sp>
      <p:pic>
        <p:nvPicPr>
          <p:cNvPr id="1534" name="picture 1534"/>
          <p:cNvPicPr>
            <a:picLocks noChangeAspect="1"/>
          </p:cNvPicPr>
          <p:nvPr/>
        </p:nvPicPr>
        <p:blipFill>
          <a:blip r:embed="rId3"/>
          <a:stretch>
            <a:fillRect/>
          </a:stretch>
        </p:blipFill>
        <p:spPr>
          <a:xfrm rot="21600000">
            <a:off x="3170555" y="5115814"/>
            <a:ext cx="1356868" cy="899795"/>
          </a:xfrm>
          <a:prstGeom prst="rect">
            <a:avLst/>
          </a:prstGeom>
        </p:spPr>
      </p:pic>
      <p:pic>
        <p:nvPicPr>
          <p:cNvPr id="1536" name="picture 1536"/>
          <p:cNvPicPr>
            <a:picLocks noChangeAspect="1"/>
          </p:cNvPicPr>
          <p:nvPr/>
        </p:nvPicPr>
        <p:blipFill>
          <a:blip r:embed="rId4"/>
          <a:stretch>
            <a:fillRect/>
          </a:stretch>
        </p:blipFill>
        <p:spPr>
          <a:xfrm rot="21600000">
            <a:off x="3382899" y="6136005"/>
            <a:ext cx="624839" cy="1447800"/>
          </a:xfrm>
          <a:prstGeom prst="rect">
            <a:avLst/>
          </a:prstGeom>
        </p:spPr>
      </p:pic>
      <p:pic>
        <p:nvPicPr>
          <p:cNvPr id="1538" name="picture 1538"/>
          <p:cNvPicPr>
            <a:picLocks noChangeAspect="1"/>
          </p:cNvPicPr>
          <p:nvPr/>
        </p:nvPicPr>
        <p:blipFill>
          <a:blip r:embed="rId5"/>
          <a:stretch>
            <a:fillRect/>
          </a:stretch>
        </p:blipFill>
        <p:spPr>
          <a:xfrm rot="21600000">
            <a:off x="3306699" y="2132966"/>
            <a:ext cx="777239" cy="883919"/>
          </a:xfrm>
          <a:prstGeom prst="rect">
            <a:avLst/>
          </a:prstGeom>
        </p:spPr>
      </p:pic>
      <p:pic>
        <p:nvPicPr>
          <p:cNvPr id="1540" name="picture 1540"/>
          <p:cNvPicPr>
            <a:picLocks noChangeAspect="1"/>
          </p:cNvPicPr>
          <p:nvPr/>
        </p:nvPicPr>
        <p:blipFill>
          <a:blip r:embed="rId6"/>
          <a:stretch>
            <a:fillRect/>
          </a:stretch>
        </p:blipFill>
        <p:spPr>
          <a:xfrm rot="21600000">
            <a:off x="2865755" y="4127500"/>
            <a:ext cx="685800" cy="883920"/>
          </a:xfrm>
          <a:prstGeom prst="rect">
            <a:avLst/>
          </a:prstGeom>
        </p:spPr>
      </p:pic>
      <p:pic>
        <p:nvPicPr>
          <p:cNvPr id="1542" name="picture 1542"/>
          <p:cNvPicPr>
            <a:picLocks noChangeAspect="1"/>
          </p:cNvPicPr>
          <p:nvPr/>
        </p:nvPicPr>
        <p:blipFill>
          <a:blip r:embed="rId7"/>
          <a:stretch>
            <a:fillRect/>
          </a:stretch>
        </p:blipFill>
        <p:spPr>
          <a:xfrm rot="21600000">
            <a:off x="3459099" y="7730998"/>
            <a:ext cx="472439" cy="1242060"/>
          </a:xfrm>
          <a:prstGeom prst="rect">
            <a:avLst/>
          </a:prstGeom>
        </p:spPr>
      </p:pic>
      <p:pic>
        <p:nvPicPr>
          <p:cNvPr id="1544" name="picture 1544"/>
          <p:cNvPicPr>
            <a:picLocks noChangeAspect="1"/>
          </p:cNvPicPr>
          <p:nvPr/>
        </p:nvPicPr>
        <p:blipFill>
          <a:blip r:embed="rId8"/>
          <a:stretch>
            <a:fillRect/>
          </a:stretch>
        </p:blipFill>
        <p:spPr>
          <a:xfrm rot="21600000">
            <a:off x="3407664" y="3129916"/>
            <a:ext cx="579120" cy="883919"/>
          </a:xfrm>
          <a:prstGeom prst="rect">
            <a:avLst/>
          </a:prstGeom>
        </p:spPr>
      </p:pic>
      <p:pic>
        <p:nvPicPr>
          <p:cNvPr id="1546" name="picture 1546"/>
          <p:cNvPicPr>
            <a:picLocks noChangeAspect="1"/>
          </p:cNvPicPr>
          <p:nvPr/>
        </p:nvPicPr>
        <p:blipFill>
          <a:blip r:embed="rId9"/>
          <a:stretch>
            <a:fillRect/>
          </a:stretch>
        </p:blipFill>
        <p:spPr>
          <a:xfrm rot="21600000">
            <a:off x="3703955" y="4126167"/>
            <a:ext cx="448309" cy="885126"/>
          </a:xfrm>
          <a:prstGeom prst="rect">
            <a:avLst/>
          </a:prstGeom>
        </p:spPr>
      </p:pic>
      <p:sp>
        <p:nvSpPr>
          <p:cNvPr id="1548" name="textbox 1548"/>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pic>
        <p:nvPicPr>
          <p:cNvPr id="1550" name="picture 1550"/>
          <p:cNvPicPr>
            <a:picLocks noChangeAspect="1"/>
          </p:cNvPicPr>
          <p:nvPr/>
        </p:nvPicPr>
        <p:blipFill>
          <a:blip r:embed="rId10"/>
          <a:stretch>
            <a:fillRect/>
          </a:stretch>
        </p:blipFill>
        <p:spPr>
          <a:xfrm rot="21600000">
            <a:off x="2865755" y="5115903"/>
            <a:ext cx="146050" cy="897166"/>
          </a:xfrm>
          <a:prstGeom prst="rect">
            <a:avLst/>
          </a:prstGeom>
        </p:spPr>
      </p:pic>
      <p:sp>
        <p:nvSpPr>
          <p:cNvPr id="1552" name="path 1552"/>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1554" name="textbox 1554"/>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30" dirty="0">
                <a:solidFill>
                  <a:srgbClr val="000000">
                    <a:alpha val="100000"/>
                  </a:srgbClr>
                </a:solidFill>
                <a:latin typeface="Times New Roman"/>
                <a:ea typeface="Times New Roman"/>
                <a:cs typeface="Times New Roman"/>
              </a:rPr>
              <a:t>-</a:t>
            </a:r>
            <a:r>
              <a:rPr sz="900" kern="0" spc="70" dirty="0">
                <a:solidFill>
                  <a:srgbClr val="000000">
                    <a:alpha val="100000"/>
                  </a:srgbClr>
                </a:solidFill>
                <a:latin typeface="Times New Roman"/>
                <a:ea typeface="Times New Roman"/>
                <a:cs typeface="Times New Roman"/>
              </a:rPr>
              <a:t> </a:t>
            </a:r>
            <a:r>
              <a:rPr sz="900" kern="0" spc="-30" dirty="0">
                <a:solidFill>
                  <a:srgbClr val="000000">
                    <a:alpha val="100000"/>
                  </a:srgbClr>
                </a:solidFill>
                <a:latin typeface="Times New Roman"/>
                <a:ea typeface="Times New Roman"/>
                <a:cs typeface="Times New Roman"/>
              </a:rPr>
              <a:t>55</a:t>
            </a:r>
            <a:r>
              <a:rPr sz="900" kern="0" spc="40" dirty="0">
                <a:solidFill>
                  <a:srgbClr val="000000">
                    <a:alpha val="100000"/>
                  </a:srgbClr>
                </a:solidFill>
                <a:latin typeface="Times New Roman"/>
                <a:ea typeface="Times New Roman"/>
                <a:cs typeface="Times New Roman"/>
              </a:rPr>
              <a:t> </a:t>
            </a:r>
            <a:r>
              <a:rPr sz="900" kern="0" spc="-3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56" name="table 1556"/>
          <p:cNvGraphicFramePr>
            <a:graphicFrameLocks noGrp="1"/>
          </p:cNvGraphicFramePr>
          <p:nvPr/>
        </p:nvGraphicFramePr>
        <p:xfrm>
          <a:off x="2348027" y="914400"/>
          <a:ext cx="5999479" cy="7341869"/>
        </p:xfrm>
        <a:graphic>
          <a:graphicData uri="http://schemas.openxmlformats.org/drawingml/2006/table">
            <a:tbl>
              <a:tblPr/>
              <a:tblGrid>
                <a:gridCol w="449579"/>
                <a:gridCol w="453390"/>
                <a:gridCol w="186055"/>
                <a:gridCol w="349885"/>
                <a:gridCol w="812165"/>
                <a:gridCol w="1440180"/>
                <a:gridCol w="2308225"/>
              </a:tblGrid>
              <a:tr h="1198245">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4">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31000"/>
                        </a:lnSpc>
                        <a:tabLst/>
                      </a:pPr>
                      <a:endParaRPr sz="1000" dirty="0">
                        <a:latin typeface="Arial"/>
                        <a:ea typeface="Arial"/>
                        <a:cs typeface="Arial"/>
                      </a:endParaRPr>
                    </a:p>
                    <a:p>
                      <a:pPr algn="l" rtl="0" eaLnBrk="0">
                        <a:lnSpc>
                          <a:spcPct val="131000"/>
                        </a:lnSpc>
                        <a:tabLst/>
                      </a:pPr>
                      <a:endParaRPr sz="1000" dirty="0">
                        <a:latin typeface="Arial"/>
                        <a:ea typeface="Arial"/>
                        <a:cs typeface="Arial"/>
                      </a:endParaRPr>
                    </a:p>
                    <a:p>
                      <a:pPr marL="504825" algn="l" rtl="0" eaLnBrk="0">
                        <a:lnSpc>
                          <a:spcPts val="1809"/>
                        </a:lnSpc>
                        <a:spcBef>
                          <a:spcPts val="1"/>
                        </a:spcBef>
                        <a:tabLst/>
                      </a:pPr>
                      <a:r>
                        <a:rPr sz="1200" b="1" kern="0" spc="-50" dirty="0">
                          <a:solidFill>
                            <a:srgbClr val="000000">
                              <a:alpha val="100000"/>
                            </a:srgbClr>
                          </a:solidFill>
                          <a:latin typeface="Microsoft YaHei"/>
                          <a:ea typeface="Microsoft YaHei"/>
                          <a:cs typeface="Microsoft YaHei"/>
                        </a:rPr>
                        <a:t>酒精灯</a:t>
                      </a:r>
                      <a:endParaRPr sz="1200" dirty="0">
                        <a:latin typeface="Microsoft YaHei"/>
                        <a:ea typeface="Microsoft YaHei"/>
                        <a:cs typeface="Microsoft YaHei"/>
                      </a:endParaRPr>
                    </a:p>
                    <a:p>
                      <a:pPr marL="325120" algn="l" rtl="0" eaLnBrk="0">
                        <a:lnSpc>
                          <a:spcPts val="1642"/>
                        </a:lnSpc>
                        <a:tabLst/>
                      </a:pPr>
                      <a:r>
                        <a:rPr sz="1200" b="1" kern="0" spc="-10" dirty="0">
                          <a:solidFill>
                            <a:srgbClr val="000000">
                              <a:alpha val="100000"/>
                            </a:srgbClr>
                          </a:solidFill>
                          <a:latin typeface="Times New Roman"/>
                          <a:ea typeface="Times New Roman"/>
                          <a:cs typeface="Times New Roman"/>
                        </a:rPr>
                        <a:t>[spirit lamp</a:t>
                      </a:r>
                      <a:r>
                        <a:rPr sz="1200" b="1" kern="0" spc="-20" dirty="0">
                          <a:solidFill>
                            <a:srgbClr val="000000">
                              <a:alpha val="100000"/>
                            </a:srgbClr>
                          </a:solidFill>
                          <a:latin typeface="Times New Roman"/>
                          <a:ea typeface="Times New Roman"/>
                          <a:cs typeface="Times New Roman"/>
                        </a:rPr>
                        <a:t>]</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39000"/>
                        </a:lnSpc>
                        <a:tabLst/>
                      </a:pPr>
                      <a:endParaRPr sz="1000" dirty="0">
                        <a:latin typeface="Arial"/>
                        <a:ea typeface="Arial"/>
                        <a:cs typeface="Arial"/>
                      </a:endParaRPr>
                    </a:p>
                    <a:p>
                      <a:pPr algn="l" rtl="0" eaLnBrk="0">
                        <a:lnSpc>
                          <a:spcPct val="140000"/>
                        </a:lnSpc>
                        <a:tabLst/>
                      </a:pPr>
                      <a:endParaRPr sz="1000" dirty="0">
                        <a:latin typeface="Arial"/>
                        <a:ea typeface="Arial"/>
                        <a:cs typeface="Arial"/>
                      </a:endParaRPr>
                    </a:p>
                    <a:p>
                      <a:pPr marL="80010" algn="l" rtl="0" eaLnBrk="0">
                        <a:lnSpc>
                          <a:spcPct val="91000"/>
                        </a:lnSpc>
                        <a:spcBef>
                          <a:spcPts val="2"/>
                        </a:spcBef>
                        <a:tabLst/>
                      </a:pPr>
                      <a:r>
                        <a:rPr sz="1100" kern="0" spc="-100" dirty="0">
                          <a:solidFill>
                            <a:srgbClr val="000000">
                              <a:alpha val="100000"/>
                            </a:srgbClr>
                          </a:solidFill>
                          <a:latin typeface="KaiTi"/>
                          <a:ea typeface="KaiTi"/>
                          <a:cs typeface="KaiTi"/>
                        </a:rPr>
                        <a:t>热源。</a:t>
                      </a:r>
                      <a:endParaRPr sz="1100" dirty="0">
                        <a:latin typeface="KaiTi"/>
                        <a:ea typeface="KaiTi"/>
                        <a:cs typeface="KaiTi"/>
                      </a:endParaRPr>
                    </a:p>
                    <a:p>
                      <a:pPr marL="80645" algn="l" rtl="0" eaLnBrk="0">
                        <a:lnSpc>
                          <a:spcPct val="90000"/>
                        </a:lnSpc>
                        <a:spcBef>
                          <a:spcPts val="354"/>
                        </a:spcBef>
                        <a:tabLst/>
                      </a:pPr>
                      <a:r>
                        <a:rPr sz="1200" kern="0" spc="-80" dirty="0">
                          <a:solidFill>
                            <a:srgbClr val="000000">
                              <a:alpha val="100000"/>
                            </a:srgbClr>
                          </a:solidFill>
                          <a:latin typeface="KaiTi"/>
                          <a:ea typeface="KaiTi"/>
                          <a:cs typeface="KaiTi"/>
                        </a:rPr>
                        <a:t>酒精量在</a:t>
                      </a:r>
                      <a:r>
                        <a:rPr sz="1200" kern="0" spc="-80" dirty="0">
                          <a:solidFill>
                            <a:srgbClr val="000000">
                              <a:alpha val="100000"/>
                            </a:srgbClr>
                          </a:solidFill>
                          <a:latin typeface="KaiTi"/>
                          <a:ea typeface="KaiTi"/>
                          <a:cs typeface="KaiTi"/>
                        </a:rPr>
                        <a:t> </a:t>
                      </a:r>
                      <a:r>
                        <a:rPr sz="1200" kern="0" spc="-80" dirty="0">
                          <a:solidFill>
                            <a:srgbClr val="000000">
                              <a:alpha val="100000"/>
                            </a:srgbClr>
                          </a:solidFill>
                          <a:latin typeface="Times New Roman"/>
                          <a:ea typeface="Times New Roman"/>
                          <a:cs typeface="Times New Roman"/>
                        </a:rPr>
                        <a:t>1/2</a:t>
                      </a:r>
                      <a:r>
                        <a:rPr sz="1200" kern="0" spc="90" dirty="0">
                          <a:solidFill>
                            <a:srgbClr val="000000">
                              <a:alpha val="100000"/>
                            </a:srgbClr>
                          </a:solidFill>
                          <a:latin typeface="Times New Roman"/>
                          <a:ea typeface="Times New Roman"/>
                          <a:cs typeface="Times New Roman"/>
                        </a:rPr>
                        <a:t> </a:t>
                      </a:r>
                      <a:r>
                        <a:rPr sz="1200" kern="0" spc="-80" dirty="0">
                          <a:solidFill>
                            <a:srgbClr val="000000">
                              <a:alpha val="100000"/>
                            </a:srgbClr>
                          </a:solidFill>
                          <a:latin typeface="KaiTi"/>
                          <a:ea typeface="KaiTi"/>
                          <a:cs typeface="KaiTi"/>
                        </a:rPr>
                        <a:t>至</a:t>
                      </a:r>
                      <a:r>
                        <a:rPr sz="1200" kern="0" spc="-160" dirty="0">
                          <a:solidFill>
                            <a:srgbClr val="000000">
                              <a:alpha val="100000"/>
                            </a:srgbClr>
                          </a:solidFill>
                          <a:latin typeface="KaiTi"/>
                          <a:ea typeface="KaiTi"/>
                          <a:cs typeface="KaiTi"/>
                        </a:rPr>
                        <a:t> </a:t>
                      </a:r>
                      <a:r>
                        <a:rPr sz="1200" kern="0" spc="-80" dirty="0">
                          <a:solidFill>
                            <a:srgbClr val="000000">
                              <a:alpha val="100000"/>
                            </a:srgbClr>
                          </a:solidFill>
                          <a:latin typeface="Times New Roman"/>
                          <a:ea typeface="Times New Roman"/>
                          <a:cs typeface="Times New Roman"/>
                        </a:rPr>
                        <a:t>1/3</a:t>
                      </a:r>
                      <a:r>
                        <a:rPr sz="1200" kern="0" spc="60" dirty="0">
                          <a:solidFill>
                            <a:srgbClr val="000000">
                              <a:alpha val="100000"/>
                            </a:srgbClr>
                          </a:solidFill>
                          <a:latin typeface="Times New Roman"/>
                          <a:ea typeface="Times New Roman"/>
                          <a:cs typeface="Times New Roman"/>
                        </a:rPr>
                        <a:t> </a:t>
                      </a:r>
                      <a:r>
                        <a:rPr sz="1200" kern="0" spc="-80" dirty="0">
                          <a:solidFill>
                            <a:srgbClr val="000000">
                              <a:alpha val="100000"/>
                            </a:srgbClr>
                          </a:solidFill>
                          <a:latin typeface="KaiTi"/>
                          <a:ea typeface="KaiTi"/>
                          <a:cs typeface="KaiTi"/>
                        </a:rPr>
                        <a:t>之间。</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1786254">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4">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8592"/>
                        </a:lnSpc>
                        <a:tabLst/>
                      </a:pPr>
                      <a:endParaRPr sz="100" dirty="0">
                        <a:latin typeface="Arial"/>
                        <a:ea typeface="Arial"/>
                        <a:cs typeface="Arial"/>
                      </a:endParaRPr>
                    </a:p>
                    <a:p>
                      <a:pPr marL="496569" algn="l" rtl="0" eaLnBrk="0">
                        <a:lnSpc>
                          <a:spcPts val="1809"/>
                        </a:lnSpc>
                        <a:tabLst/>
                      </a:pPr>
                      <a:r>
                        <a:rPr sz="1200" b="1" kern="0" spc="-20" dirty="0">
                          <a:solidFill>
                            <a:srgbClr val="000000">
                              <a:alpha val="100000"/>
                            </a:srgbClr>
                          </a:solidFill>
                          <a:latin typeface="Microsoft YaHei"/>
                          <a:ea typeface="Microsoft YaHei"/>
                          <a:cs typeface="Microsoft YaHei"/>
                        </a:rPr>
                        <a:t>容量瓶</a:t>
                      </a:r>
                      <a:endParaRPr sz="1200" dirty="0">
                        <a:latin typeface="Microsoft YaHei"/>
                        <a:ea typeface="Microsoft YaHei"/>
                        <a:cs typeface="Microsoft YaHei"/>
                      </a:endParaRPr>
                    </a:p>
                    <a:p>
                      <a:pPr algn="l" rtl="0" eaLnBrk="0">
                        <a:lnSpc>
                          <a:spcPct val="120000"/>
                        </a:lnSpc>
                        <a:tabLst/>
                      </a:pPr>
                      <a:endParaRPr sz="400" dirty="0">
                        <a:latin typeface="Arial"/>
                        <a:ea typeface="Arial"/>
                        <a:cs typeface="Arial"/>
                      </a:endParaRPr>
                    </a:p>
                    <a:p>
                      <a:pPr marL="156210" algn="l" rtl="0" eaLnBrk="0">
                        <a:lnSpc>
                          <a:spcPct val="74000"/>
                        </a:lnSpc>
                        <a:spcBef>
                          <a:spcPts val="4"/>
                        </a:spcBef>
                        <a:tabLst/>
                      </a:pPr>
                      <a:r>
                        <a:rPr sz="1200" b="1" kern="0" spc="-10" dirty="0">
                          <a:solidFill>
                            <a:srgbClr val="000000">
                              <a:alpha val="100000"/>
                            </a:srgbClr>
                          </a:solidFill>
                          <a:latin typeface="Times New Roman"/>
                          <a:ea typeface="Times New Roman"/>
                          <a:cs typeface="Times New Roman"/>
                        </a:rPr>
                        <a:t>[volumetric flask]</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44172"/>
                        </a:lnSpc>
                        <a:tabLst/>
                      </a:pPr>
                      <a:endParaRPr sz="100" dirty="0">
                        <a:latin typeface="Arial"/>
                        <a:ea typeface="Arial"/>
                        <a:cs typeface="Arial"/>
                      </a:endParaRPr>
                    </a:p>
                    <a:p>
                      <a:pPr marL="71755" algn="l" rtl="0" eaLnBrk="0">
                        <a:lnSpc>
                          <a:spcPct val="108000"/>
                        </a:lnSpc>
                        <a:tabLst/>
                      </a:pPr>
                      <a:r>
                        <a:rPr sz="1200" kern="0" spc="10" dirty="0">
                          <a:solidFill>
                            <a:srgbClr val="000000">
                              <a:alpha val="100000"/>
                            </a:srgbClr>
                          </a:solidFill>
                          <a:latin typeface="KaiTi"/>
                          <a:ea typeface="KaiTi"/>
                          <a:cs typeface="KaiTi"/>
                        </a:rPr>
                        <a:t>精确配制一定体积、一定物质的</a:t>
                      </a:r>
                      <a:r>
                        <a:rPr sz="1200" kern="0" spc="-10" dirty="0">
                          <a:solidFill>
                            <a:srgbClr val="000000">
                              <a:alpha val="100000"/>
                            </a:srgbClr>
                          </a:solidFill>
                          <a:latin typeface="KaiTi"/>
                          <a:ea typeface="KaiTi"/>
                          <a:cs typeface="KaiTi"/>
                        </a:rPr>
                        <a:t>量浓度的溶液。</a:t>
                      </a:r>
                      <a:endParaRPr sz="1200" dirty="0">
                        <a:latin typeface="KaiTi"/>
                        <a:ea typeface="KaiTi"/>
                        <a:cs typeface="KaiTi"/>
                      </a:endParaRPr>
                    </a:p>
                    <a:p>
                      <a:pPr marL="72390" indent="16510" algn="l" rtl="0" eaLnBrk="0">
                        <a:lnSpc>
                          <a:spcPct val="107000"/>
                        </a:lnSpc>
                        <a:spcBef>
                          <a:spcPts val="53"/>
                        </a:spcBef>
                        <a:tabLst/>
                      </a:pPr>
                      <a:r>
                        <a:rPr sz="1200" kern="0" spc="10" dirty="0">
                          <a:solidFill>
                            <a:srgbClr val="000000">
                              <a:alpha val="100000"/>
                            </a:srgbClr>
                          </a:solidFill>
                          <a:latin typeface="KaiTi"/>
                          <a:ea typeface="KaiTi"/>
                          <a:cs typeface="KaiTi"/>
                        </a:rPr>
                        <a:t>由固体配制准确浓度</a:t>
                      </a:r>
                      <a:r>
                        <a:rPr sz="1200" kern="0" spc="0" dirty="0">
                          <a:solidFill>
                            <a:srgbClr val="000000">
                              <a:alpha val="100000"/>
                            </a:srgbClr>
                          </a:solidFill>
                          <a:latin typeface="KaiTi"/>
                          <a:ea typeface="KaiTi"/>
                          <a:cs typeface="KaiTi"/>
                        </a:rPr>
                        <a:t>的溶液：将</a:t>
                      </a:r>
                      <a:r>
                        <a:rPr sz="1200" kern="0" spc="10" dirty="0">
                          <a:solidFill>
                            <a:srgbClr val="000000">
                              <a:alpha val="100000"/>
                            </a:srgbClr>
                          </a:solidFill>
                          <a:latin typeface="KaiTi"/>
                          <a:ea typeface="KaiTi"/>
                          <a:cs typeface="KaiTi"/>
                        </a:rPr>
                        <a:t>固体准确称量后放入烧杯中，加</a:t>
                      </a:r>
                      <a:r>
                        <a:rPr sz="1200" kern="0" spc="10" dirty="0">
                          <a:solidFill>
                            <a:srgbClr val="000000">
                              <a:alpha val="100000"/>
                            </a:srgbClr>
                          </a:solidFill>
                          <a:latin typeface="KaiTi"/>
                          <a:ea typeface="KaiTi"/>
                          <a:cs typeface="KaiTi"/>
                        </a:rPr>
                        <a:t>少量纯水使它溶解，然后定量地</a:t>
                      </a:r>
                      <a:r>
                        <a:rPr sz="1200" kern="0" spc="10" dirty="0">
                          <a:solidFill>
                            <a:srgbClr val="000000">
                              <a:alpha val="100000"/>
                            </a:srgbClr>
                          </a:solidFill>
                          <a:latin typeface="KaiTi"/>
                          <a:ea typeface="KaiTi"/>
                          <a:cs typeface="KaiTi"/>
                        </a:rPr>
                        <a:t>转移到容量瓶中。转移时用玻棒</a:t>
                      </a:r>
                      <a:r>
                        <a:rPr sz="1200" kern="0" spc="10" dirty="0">
                          <a:solidFill>
                            <a:srgbClr val="000000">
                              <a:alpha val="100000"/>
                            </a:srgbClr>
                          </a:solidFill>
                          <a:latin typeface="KaiTi"/>
                          <a:ea typeface="KaiTi"/>
                          <a:cs typeface="KaiTi"/>
                        </a:rPr>
                        <a:t>下端靠住瓶颈内壁，使溶液沿瓶</a:t>
                      </a:r>
                      <a:r>
                        <a:rPr sz="1200" kern="0" spc="-70" dirty="0">
                          <a:solidFill>
                            <a:srgbClr val="000000">
                              <a:alpha val="100000"/>
                            </a:srgbClr>
                          </a:solidFill>
                          <a:latin typeface="KaiTi"/>
                          <a:ea typeface="KaiTi"/>
                          <a:cs typeface="KaiTi"/>
                        </a:rPr>
                        <a:t>壁流下。在加水至接近标线时，可</a:t>
                      </a:r>
                      <a:r>
                        <a:rPr sz="1200" kern="0" spc="-10" dirty="0">
                          <a:solidFill>
                            <a:srgbClr val="000000">
                              <a:alpha val="100000"/>
                            </a:srgbClr>
                          </a:solidFill>
                          <a:latin typeface="KaiTi"/>
                          <a:ea typeface="KaiTi"/>
                          <a:cs typeface="KaiTi"/>
                        </a:rPr>
                        <a:t>以用滴管加水至刻度。</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1393190">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2">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a:noFill/>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a:noFill/>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a:noFill/>
                    </a:lnL>
                    <a:lnR>
                      <a:noFill/>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a:noFill/>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27000"/>
                        </a:lnSpc>
                        <a:tabLst/>
                      </a:pPr>
                      <a:endParaRPr sz="1000" dirty="0">
                        <a:latin typeface="Arial"/>
                        <a:ea typeface="Arial"/>
                        <a:cs typeface="Arial"/>
                      </a:endParaRPr>
                    </a:p>
                    <a:p>
                      <a:pPr algn="l" rtl="0" eaLnBrk="0">
                        <a:lnSpc>
                          <a:spcPct val="9947"/>
                        </a:lnSpc>
                        <a:tabLst/>
                      </a:pPr>
                      <a:endParaRPr sz="100" dirty="0">
                        <a:latin typeface="Arial"/>
                        <a:ea typeface="Arial"/>
                        <a:cs typeface="Arial"/>
                      </a:endParaRPr>
                    </a:p>
                    <a:p>
                      <a:pPr marL="579755" algn="l" rtl="0" eaLnBrk="0">
                        <a:lnSpc>
                          <a:spcPts val="1809"/>
                        </a:lnSpc>
                        <a:tabLst/>
                      </a:pPr>
                      <a:r>
                        <a:rPr sz="1200" b="1" kern="0" spc="-40" dirty="0">
                          <a:solidFill>
                            <a:srgbClr val="000000">
                              <a:alpha val="100000"/>
                            </a:srgbClr>
                          </a:solidFill>
                          <a:latin typeface="Microsoft YaHei"/>
                          <a:ea typeface="Microsoft YaHei"/>
                          <a:cs typeface="Microsoft YaHei"/>
                        </a:rPr>
                        <a:t>漏斗</a:t>
                      </a:r>
                      <a:endParaRPr sz="1200" dirty="0">
                        <a:latin typeface="Microsoft YaHei"/>
                        <a:ea typeface="Microsoft YaHei"/>
                        <a:cs typeface="Microsoft YaHei"/>
                      </a:endParaRPr>
                    </a:p>
                    <a:p>
                      <a:pPr marL="476250" algn="l" rtl="0" eaLnBrk="0">
                        <a:lnSpc>
                          <a:spcPts val="1642"/>
                        </a:lnSpc>
                        <a:tabLst/>
                      </a:pPr>
                      <a:r>
                        <a:rPr sz="1200" b="1" kern="0" spc="-20" dirty="0">
                          <a:solidFill>
                            <a:srgbClr val="000000">
                              <a:alpha val="100000"/>
                            </a:srgbClr>
                          </a:solidFill>
                          <a:latin typeface="Times New Roman"/>
                          <a:ea typeface="Times New Roman"/>
                          <a:cs typeface="Times New Roman"/>
                        </a:rPr>
                        <a:t>[funnel]</a:t>
                      </a:r>
                      <a:endParaRPr sz="1200" dirty="0">
                        <a:latin typeface="Times New Roman"/>
                        <a:ea typeface="Times New Roman"/>
                        <a:cs typeface="Times New Roman"/>
                      </a:endParaRPr>
                    </a:p>
                    <a:p>
                      <a:pPr marL="420369" algn="l" rtl="0" eaLnBrk="0">
                        <a:lnSpc>
                          <a:spcPts val="2089"/>
                        </a:lnSpc>
                        <a:tabLst/>
                      </a:pPr>
                      <a:r>
                        <a:rPr sz="1200" b="1" kern="0" spc="-20" dirty="0">
                          <a:solidFill>
                            <a:srgbClr val="000000">
                              <a:alpha val="100000"/>
                            </a:srgbClr>
                          </a:solidFill>
                          <a:latin typeface="Microsoft YaHei"/>
                          <a:ea typeface="Microsoft YaHei"/>
                          <a:cs typeface="Microsoft YaHei"/>
                        </a:rPr>
                        <a:t>分液漏斗</a:t>
                      </a:r>
                      <a:endParaRPr sz="1200" dirty="0">
                        <a:latin typeface="Microsoft YaHei"/>
                        <a:ea typeface="Microsoft YaHei"/>
                        <a:cs typeface="Microsoft YaHei"/>
                      </a:endParaRPr>
                    </a:p>
                    <a:p>
                      <a:pPr algn="l" rtl="0" eaLnBrk="0">
                        <a:lnSpc>
                          <a:spcPct val="113000"/>
                        </a:lnSpc>
                        <a:tabLst/>
                      </a:pPr>
                      <a:endParaRPr sz="400" dirty="0">
                        <a:latin typeface="Arial"/>
                        <a:ea typeface="Arial"/>
                        <a:cs typeface="Arial"/>
                      </a:endParaRPr>
                    </a:p>
                    <a:p>
                      <a:pPr marL="418465" algn="l" rtl="0" eaLnBrk="0">
                        <a:lnSpc>
                          <a:spcPts val="1809"/>
                        </a:lnSpc>
                        <a:tabLst/>
                      </a:pPr>
                      <a:r>
                        <a:rPr sz="1200" b="1" kern="0" spc="-20" dirty="0">
                          <a:solidFill>
                            <a:srgbClr val="000000">
                              <a:alpha val="100000"/>
                            </a:srgbClr>
                          </a:solidFill>
                          <a:latin typeface="Microsoft YaHei"/>
                          <a:ea typeface="Microsoft YaHei"/>
                          <a:cs typeface="Microsoft YaHei"/>
                        </a:rPr>
                        <a:t>布氏漏斗</a:t>
                      </a:r>
                      <a:endParaRPr sz="1200" dirty="0">
                        <a:latin typeface="Microsoft YaHei"/>
                        <a:ea typeface="Microsoft YaHei"/>
                        <a:cs typeface="Microsoft YaHe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46000"/>
                        </a:lnSpc>
                        <a:tabLst/>
                      </a:pPr>
                      <a:endParaRPr sz="1000" dirty="0">
                        <a:latin typeface="Arial"/>
                        <a:ea typeface="Arial"/>
                        <a:cs typeface="Arial"/>
                      </a:endParaRPr>
                    </a:p>
                    <a:p>
                      <a:pPr algn="l" rtl="0" eaLnBrk="0">
                        <a:lnSpc>
                          <a:spcPct val="7242"/>
                        </a:lnSpc>
                        <a:tabLst/>
                      </a:pPr>
                      <a:endParaRPr sz="100" dirty="0">
                        <a:latin typeface="Arial"/>
                        <a:ea typeface="Arial"/>
                        <a:cs typeface="Arial"/>
                      </a:endParaRPr>
                    </a:p>
                    <a:p>
                      <a:pPr marL="75565" algn="l" rtl="0" eaLnBrk="0">
                        <a:lnSpc>
                          <a:spcPct val="85000"/>
                        </a:lnSpc>
                        <a:tabLst/>
                      </a:pPr>
                      <a:r>
                        <a:rPr sz="1200" kern="0" spc="-60" dirty="0">
                          <a:solidFill>
                            <a:srgbClr val="000000">
                              <a:alpha val="100000"/>
                            </a:srgbClr>
                          </a:solidFill>
                          <a:latin typeface="KaiTi"/>
                          <a:ea typeface="KaiTi"/>
                          <a:cs typeface="KaiTi"/>
                        </a:rPr>
                        <a:t>过滤或向小口容器转移液体。</a:t>
                      </a:r>
                      <a:endParaRPr sz="1200" dirty="0">
                        <a:latin typeface="KaiTi"/>
                        <a:ea typeface="KaiTi"/>
                        <a:cs typeface="KaiTi"/>
                      </a:endParaRPr>
                    </a:p>
                    <a:p>
                      <a:pPr marL="69850" indent="5080" algn="l" rtl="0" eaLnBrk="0">
                        <a:lnSpc>
                          <a:spcPct val="108000"/>
                        </a:lnSpc>
                        <a:spcBef>
                          <a:spcPts val="179"/>
                        </a:spcBef>
                        <a:tabLst/>
                      </a:pPr>
                      <a:r>
                        <a:rPr sz="1200" kern="0" spc="10" dirty="0">
                          <a:solidFill>
                            <a:srgbClr val="000000">
                              <a:alpha val="100000"/>
                            </a:srgbClr>
                          </a:solidFill>
                          <a:latin typeface="KaiTi"/>
                          <a:ea typeface="KaiTi"/>
                          <a:cs typeface="KaiTi"/>
                        </a:rPr>
                        <a:t>分液漏斗用于分离密度不同且互</a:t>
                      </a:r>
                      <a:r>
                        <a:rPr sz="1200" kern="0" spc="20" dirty="0">
                          <a:solidFill>
                            <a:srgbClr val="000000">
                              <a:alpha val="100000"/>
                            </a:srgbClr>
                          </a:solidFill>
                          <a:latin typeface="KaiTi"/>
                          <a:ea typeface="KaiTi"/>
                          <a:cs typeface="KaiTi"/>
                        </a:rPr>
                        <a:t>不相溶的液体或向反应器</a:t>
                      </a:r>
                      <a:r>
                        <a:rPr sz="1200" kern="0" spc="10" dirty="0">
                          <a:solidFill>
                            <a:srgbClr val="000000">
                              <a:alpha val="100000"/>
                            </a:srgbClr>
                          </a:solidFill>
                          <a:latin typeface="KaiTi"/>
                          <a:ea typeface="KaiTi"/>
                          <a:cs typeface="KaiTi"/>
                        </a:rPr>
                        <a:t>添加液</a:t>
                      </a:r>
                      <a:r>
                        <a:rPr sz="1200" kern="0" spc="-50" dirty="0">
                          <a:solidFill>
                            <a:srgbClr val="000000">
                              <a:alpha val="100000"/>
                            </a:srgbClr>
                          </a:solidFill>
                          <a:latin typeface="KaiTi"/>
                          <a:ea typeface="KaiTi"/>
                          <a:cs typeface="KaiTi"/>
                        </a:rPr>
                        <a:t>体。</a:t>
                      </a:r>
                      <a:endParaRPr sz="1200" dirty="0">
                        <a:latin typeface="KaiTi"/>
                        <a:ea typeface="KaiTi"/>
                        <a:cs typeface="KaiTi"/>
                      </a:endParaRPr>
                    </a:p>
                    <a:p>
                      <a:pPr marL="74930" algn="l" rtl="0" eaLnBrk="0">
                        <a:lnSpc>
                          <a:spcPct val="91000"/>
                        </a:lnSpc>
                        <a:spcBef>
                          <a:spcPts val="165"/>
                        </a:spcBef>
                        <a:tabLst/>
                      </a:pPr>
                      <a:r>
                        <a:rPr sz="1100" kern="0" spc="-40" dirty="0">
                          <a:solidFill>
                            <a:srgbClr val="000000">
                              <a:alpha val="100000"/>
                            </a:srgbClr>
                          </a:solidFill>
                          <a:latin typeface="KaiTi"/>
                          <a:ea typeface="KaiTi"/>
                          <a:cs typeface="KaiTi"/>
                        </a:rPr>
                        <a:t>不能加热。</a:t>
                      </a:r>
                      <a:endParaRPr sz="11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973455">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4">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23000"/>
                        </a:lnSpc>
                        <a:tabLst/>
                      </a:pPr>
                      <a:endParaRPr sz="300" dirty="0">
                        <a:latin typeface="Arial"/>
                        <a:ea typeface="Arial"/>
                        <a:cs typeface="Arial"/>
                      </a:endParaRPr>
                    </a:p>
                    <a:p>
                      <a:pPr marL="573405" algn="l" rtl="0" eaLnBrk="0">
                        <a:lnSpc>
                          <a:spcPts val="1520"/>
                        </a:lnSpc>
                        <a:spcBef>
                          <a:spcPts val="1"/>
                        </a:spcBef>
                        <a:tabLst/>
                      </a:pPr>
                      <a:r>
                        <a:rPr sz="1200" b="1" kern="0" spc="-20" dirty="0">
                          <a:solidFill>
                            <a:srgbClr val="000000">
                              <a:alpha val="100000"/>
                            </a:srgbClr>
                          </a:solidFill>
                          <a:latin typeface="Microsoft YaHei"/>
                          <a:ea typeface="Microsoft YaHei"/>
                          <a:cs typeface="Microsoft YaHei"/>
                        </a:rPr>
                        <a:t>坩埚</a:t>
                      </a:r>
                      <a:endParaRPr sz="1200" dirty="0">
                        <a:latin typeface="Microsoft YaHei"/>
                        <a:ea typeface="Microsoft YaHei"/>
                        <a:cs typeface="Microsoft YaHei"/>
                      </a:endParaRPr>
                    </a:p>
                    <a:p>
                      <a:pPr marL="421005" algn="l" rtl="0" eaLnBrk="0">
                        <a:lnSpc>
                          <a:spcPct val="74000"/>
                        </a:lnSpc>
                        <a:spcBef>
                          <a:spcPts val="795"/>
                        </a:spcBef>
                        <a:tabLst/>
                      </a:pPr>
                      <a:r>
                        <a:rPr sz="1200" b="1" kern="0" spc="-20" dirty="0">
                          <a:solidFill>
                            <a:srgbClr val="000000">
                              <a:alpha val="100000"/>
                            </a:srgbClr>
                          </a:solidFill>
                          <a:latin typeface="Times New Roman"/>
                          <a:ea typeface="Times New Roman"/>
                          <a:cs typeface="Times New Roman"/>
                        </a:rPr>
                        <a:t>[crucible]</a:t>
                      </a:r>
                      <a:endParaRPr sz="1200" dirty="0">
                        <a:latin typeface="Times New Roman"/>
                        <a:ea typeface="Times New Roman"/>
                        <a:cs typeface="Times New Roman"/>
                      </a:endParaRPr>
                    </a:p>
                    <a:p>
                      <a:pPr marL="497205" algn="l" rtl="0" eaLnBrk="0">
                        <a:lnSpc>
                          <a:spcPts val="1563"/>
                        </a:lnSpc>
                        <a:spcBef>
                          <a:spcPts val="331"/>
                        </a:spcBef>
                        <a:tabLst/>
                      </a:pPr>
                      <a:r>
                        <a:rPr sz="1200" b="1" kern="0" spc="-30" dirty="0">
                          <a:solidFill>
                            <a:srgbClr val="000000">
                              <a:alpha val="100000"/>
                            </a:srgbClr>
                          </a:solidFill>
                          <a:latin typeface="Microsoft YaHei"/>
                          <a:ea typeface="Microsoft YaHei"/>
                          <a:cs typeface="Microsoft YaHei"/>
                        </a:rPr>
                        <a:t>坩埚钳</a:t>
                      </a:r>
                      <a:endParaRPr sz="1200" dirty="0">
                        <a:latin typeface="Microsoft YaHei"/>
                        <a:ea typeface="Microsoft YaHei"/>
                        <a:cs typeface="Microsoft YaHei"/>
                      </a:endParaRPr>
                    </a:p>
                    <a:p>
                      <a:pPr algn="l" rtl="0" eaLnBrk="0">
                        <a:lnSpc>
                          <a:spcPct val="105000"/>
                        </a:lnSpc>
                        <a:tabLst/>
                      </a:pPr>
                      <a:endParaRPr sz="600" dirty="0">
                        <a:latin typeface="Arial"/>
                        <a:ea typeface="Arial"/>
                        <a:cs typeface="Arial"/>
                      </a:endParaRPr>
                    </a:p>
                    <a:p>
                      <a:pPr marL="227330" algn="l" rtl="0" eaLnBrk="0">
                        <a:lnSpc>
                          <a:spcPct val="77000"/>
                        </a:lnSpc>
                        <a:spcBef>
                          <a:spcPts val="5"/>
                        </a:spcBef>
                        <a:tabLst/>
                      </a:pPr>
                      <a:r>
                        <a:rPr sz="1200" b="1" kern="0" spc="-10" dirty="0">
                          <a:solidFill>
                            <a:srgbClr val="000000">
                              <a:alpha val="100000"/>
                            </a:srgbClr>
                          </a:solidFill>
                          <a:latin typeface="Times New Roman"/>
                          <a:ea typeface="Times New Roman"/>
                          <a:cs typeface="Times New Roman"/>
                        </a:rPr>
                        <a:t>[crucible tongs</a:t>
                      </a:r>
                      <a:r>
                        <a:rPr sz="1200" b="1" kern="0" spc="-20" dirty="0">
                          <a:solidFill>
                            <a:srgbClr val="000000">
                              <a:alpha val="100000"/>
                            </a:srgbClr>
                          </a:solidFill>
                          <a:latin typeface="Times New Roman"/>
                          <a:ea typeface="Times New Roman"/>
                          <a:cs typeface="Times New Roman"/>
                        </a:rPr>
                        <a:t>]</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1000"/>
                        </a:lnSpc>
                        <a:tabLst/>
                      </a:pPr>
                      <a:endParaRPr sz="1000" dirty="0">
                        <a:latin typeface="Arial"/>
                        <a:ea typeface="Arial"/>
                        <a:cs typeface="Arial"/>
                      </a:endParaRPr>
                    </a:p>
                    <a:p>
                      <a:pPr algn="l" rtl="0" eaLnBrk="0">
                        <a:lnSpc>
                          <a:spcPct val="102000"/>
                        </a:lnSpc>
                        <a:tabLst/>
                      </a:pPr>
                      <a:endParaRPr sz="1000" dirty="0">
                        <a:latin typeface="Arial"/>
                        <a:ea typeface="Arial"/>
                        <a:cs typeface="Arial"/>
                      </a:endParaRPr>
                    </a:p>
                    <a:p>
                      <a:pPr algn="l" rtl="0" eaLnBrk="0">
                        <a:lnSpc>
                          <a:spcPct val="7293"/>
                        </a:lnSpc>
                        <a:tabLst/>
                      </a:pPr>
                      <a:endParaRPr sz="100" dirty="0">
                        <a:latin typeface="Arial"/>
                        <a:ea typeface="Arial"/>
                        <a:cs typeface="Arial"/>
                      </a:endParaRPr>
                    </a:p>
                    <a:p>
                      <a:pPr marL="86995" algn="l" rtl="0" eaLnBrk="0">
                        <a:lnSpc>
                          <a:spcPct val="85000"/>
                        </a:lnSpc>
                        <a:tabLst/>
                      </a:pPr>
                      <a:r>
                        <a:rPr sz="1200" kern="0" spc="-20" dirty="0">
                          <a:solidFill>
                            <a:srgbClr val="000000">
                              <a:alpha val="100000"/>
                            </a:srgbClr>
                          </a:solidFill>
                          <a:latin typeface="KaiTi"/>
                          <a:ea typeface="KaiTi"/>
                          <a:cs typeface="KaiTi"/>
                        </a:rPr>
                        <a:t>高温灼烧固体物质</a:t>
                      </a:r>
                      <a:endParaRPr sz="1200" dirty="0">
                        <a:latin typeface="KaiTi"/>
                        <a:ea typeface="KaiTi"/>
                        <a:cs typeface="KaiTi"/>
                      </a:endParaRPr>
                    </a:p>
                    <a:p>
                      <a:pPr marL="76200" algn="l" rtl="0" eaLnBrk="0">
                        <a:lnSpc>
                          <a:spcPct val="85000"/>
                        </a:lnSpc>
                        <a:spcBef>
                          <a:spcPts val="341"/>
                        </a:spcBef>
                        <a:tabLst/>
                      </a:pPr>
                      <a:r>
                        <a:rPr sz="1200" kern="0" spc="-80" dirty="0">
                          <a:solidFill>
                            <a:srgbClr val="000000">
                              <a:alpha val="100000"/>
                            </a:srgbClr>
                          </a:solidFill>
                          <a:latin typeface="KaiTi"/>
                          <a:ea typeface="KaiTi"/>
                          <a:cs typeface="KaiTi"/>
                        </a:rPr>
                        <a:t>坩埚要用坩埚钳夹取。</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1990725">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a:noFill/>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3">
                  <a:txBody>
                    <a:bodyPr/>
                    <a:lstStyle/>
                    <a:p>
                      <a:pPr algn="l" rtl="0" eaLnBrk="0">
                        <a:lnSpc>
                          <a:spcPct val="100000"/>
                        </a:lnSpc>
                        <a:tabLst/>
                      </a:pPr>
                      <a:endParaRPr sz="1000" dirty="0">
                        <a:latin typeface="Arial"/>
                        <a:ea typeface="Arial"/>
                        <a:cs typeface="Arial"/>
                      </a:endParaRPr>
                    </a:p>
                  </a:txBody>
                  <a:tcPr marL="0" marR="0" marT="0" marB="0" vert="horz">
                    <a:lnL>
                      <a:noFill/>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a:noFill/>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a:noFill/>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68000"/>
                        </a:lnSpc>
                        <a:tabLst/>
                      </a:pPr>
                      <a:endParaRPr sz="1000" dirty="0">
                        <a:latin typeface="Arial"/>
                        <a:ea typeface="Arial"/>
                        <a:cs typeface="Arial"/>
                      </a:endParaRPr>
                    </a:p>
                    <a:p>
                      <a:pPr marL="499110" algn="l" rtl="0" eaLnBrk="0">
                        <a:lnSpc>
                          <a:spcPts val="1809"/>
                        </a:lnSpc>
                        <a:spcBef>
                          <a:spcPts val="3"/>
                        </a:spcBef>
                        <a:tabLst/>
                      </a:pPr>
                      <a:r>
                        <a:rPr sz="1200" b="1" kern="0" spc="-30" dirty="0">
                          <a:solidFill>
                            <a:srgbClr val="000000">
                              <a:alpha val="100000"/>
                            </a:srgbClr>
                          </a:solidFill>
                          <a:latin typeface="Microsoft YaHei"/>
                          <a:ea typeface="Microsoft YaHei"/>
                          <a:cs typeface="Microsoft YaHei"/>
                        </a:rPr>
                        <a:t>冷凝管</a:t>
                      </a:r>
                      <a:endParaRPr sz="1200" dirty="0">
                        <a:latin typeface="Microsoft YaHei"/>
                        <a:ea typeface="Microsoft YaHei"/>
                        <a:cs typeface="Microsoft YaHei"/>
                      </a:endParaRPr>
                    </a:p>
                    <a:p>
                      <a:pPr marL="194310" algn="l" rtl="0" eaLnBrk="0">
                        <a:lnSpc>
                          <a:spcPct val="77000"/>
                        </a:lnSpc>
                        <a:spcBef>
                          <a:spcPts val="564"/>
                        </a:spcBef>
                        <a:tabLst/>
                      </a:pPr>
                      <a:r>
                        <a:rPr sz="1200" b="1" kern="0" spc="-10" dirty="0">
                          <a:solidFill>
                            <a:srgbClr val="000000">
                              <a:alpha val="100000"/>
                            </a:srgbClr>
                          </a:solidFill>
                          <a:latin typeface="Times New Roman"/>
                          <a:ea typeface="Times New Roman"/>
                          <a:cs typeface="Times New Roman"/>
                        </a:rPr>
                        <a:t>[condenser pipe]</a:t>
                      </a:r>
                      <a:endParaRPr sz="1200" dirty="0">
                        <a:latin typeface="Times New Roman"/>
                        <a:ea typeface="Times New Roman"/>
                        <a:cs typeface="Times New Roman"/>
                      </a:endParaRPr>
                    </a:p>
                    <a:p>
                      <a:pPr algn="l" rtl="0" eaLnBrk="0">
                        <a:lnSpc>
                          <a:spcPct val="105000"/>
                        </a:lnSpc>
                        <a:tabLst/>
                      </a:pPr>
                      <a:endParaRPr sz="1000" dirty="0">
                        <a:latin typeface="Arial"/>
                        <a:ea typeface="Arial"/>
                        <a:cs typeface="Arial"/>
                      </a:endParaRPr>
                    </a:p>
                    <a:p>
                      <a:pPr marL="576580" algn="l" rtl="0" eaLnBrk="0">
                        <a:lnSpc>
                          <a:spcPts val="1809"/>
                        </a:lnSpc>
                        <a:spcBef>
                          <a:spcPts val="369"/>
                        </a:spcBef>
                        <a:tabLst/>
                      </a:pPr>
                      <a:r>
                        <a:rPr sz="1200" b="1" kern="0" spc="-30" dirty="0">
                          <a:solidFill>
                            <a:srgbClr val="000000">
                              <a:alpha val="100000"/>
                            </a:srgbClr>
                          </a:solidFill>
                          <a:latin typeface="Microsoft YaHei"/>
                          <a:ea typeface="Microsoft YaHei"/>
                          <a:cs typeface="Microsoft YaHei"/>
                        </a:rPr>
                        <a:t>直形</a:t>
                      </a:r>
                      <a:endParaRPr sz="1200" dirty="0">
                        <a:latin typeface="Microsoft YaHei"/>
                        <a:ea typeface="Microsoft YaHei"/>
                        <a:cs typeface="Microsoft YaHei"/>
                      </a:endParaRPr>
                    </a:p>
                    <a:p>
                      <a:pPr marL="565150" algn="l" rtl="0" eaLnBrk="0">
                        <a:lnSpc>
                          <a:spcPts val="2354"/>
                        </a:lnSpc>
                        <a:tabLst/>
                      </a:pPr>
                      <a:r>
                        <a:rPr sz="1200" b="1" kern="0" spc="0" dirty="0">
                          <a:solidFill>
                            <a:srgbClr val="000000">
                              <a:alpha val="100000"/>
                            </a:srgbClr>
                          </a:solidFill>
                          <a:latin typeface="Microsoft YaHei"/>
                          <a:ea typeface="Microsoft YaHei"/>
                          <a:cs typeface="Microsoft YaHei"/>
                        </a:rPr>
                        <a:t>球形</a:t>
                      </a:r>
                      <a:endParaRPr sz="1200" dirty="0">
                        <a:latin typeface="Microsoft YaHei"/>
                        <a:ea typeface="Microsoft YaHei"/>
                        <a:cs typeface="Microsoft YaHei"/>
                      </a:endParaRPr>
                    </a:p>
                    <a:p>
                      <a:pPr marL="574040" algn="l" rtl="0" eaLnBrk="0">
                        <a:lnSpc>
                          <a:spcPts val="2351"/>
                        </a:lnSpc>
                        <a:tabLst/>
                      </a:pPr>
                      <a:r>
                        <a:rPr sz="1200" b="1" kern="0" spc="-20" dirty="0">
                          <a:solidFill>
                            <a:srgbClr val="000000">
                              <a:alpha val="100000"/>
                            </a:srgbClr>
                          </a:solidFill>
                          <a:latin typeface="Microsoft YaHei"/>
                          <a:ea typeface="Microsoft YaHei"/>
                          <a:cs typeface="Microsoft YaHei"/>
                        </a:rPr>
                        <a:t>蛇形</a:t>
                      </a:r>
                      <a:endParaRPr sz="1200" dirty="0">
                        <a:latin typeface="Microsoft YaHei"/>
                        <a:ea typeface="Microsoft YaHei"/>
                        <a:cs typeface="Microsoft YaHe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marL="84455" algn="l" rtl="0" eaLnBrk="0">
                        <a:lnSpc>
                          <a:spcPct val="85000"/>
                        </a:lnSpc>
                        <a:spcBef>
                          <a:spcPts val="5"/>
                        </a:spcBef>
                        <a:tabLst/>
                      </a:pPr>
                      <a:r>
                        <a:rPr sz="1200" kern="0" spc="-10" dirty="0">
                          <a:solidFill>
                            <a:srgbClr val="000000">
                              <a:alpha val="100000"/>
                            </a:srgbClr>
                          </a:solidFill>
                          <a:latin typeface="KaiTi"/>
                          <a:ea typeface="KaiTi"/>
                          <a:cs typeface="KaiTi"/>
                        </a:rPr>
                        <a:t>用于冷凝蒸气时收集蒸馏</a:t>
                      </a:r>
                      <a:r>
                        <a:rPr sz="1200" kern="0" spc="-20" dirty="0">
                          <a:solidFill>
                            <a:srgbClr val="000000">
                              <a:alpha val="100000"/>
                            </a:srgbClr>
                          </a:solidFill>
                          <a:latin typeface="KaiTi"/>
                          <a:ea typeface="KaiTi"/>
                          <a:cs typeface="KaiTi"/>
                        </a:rPr>
                        <a:t>液</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bl>
          </a:graphicData>
        </a:graphic>
      </p:graphicFrame>
      <p:pic>
        <p:nvPicPr>
          <p:cNvPr id="1558" name="picture 1558"/>
          <p:cNvPicPr>
            <a:picLocks noChangeAspect="1"/>
          </p:cNvPicPr>
          <p:nvPr/>
        </p:nvPicPr>
        <p:blipFill>
          <a:blip r:embed="rId2"/>
          <a:stretch>
            <a:fillRect/>
          </a:stretch>
        </p:blipFill>
        <p:spPr>
          <a:xfrm rot="21600000">
            <a:off x="3327400" y="6358890"/>
            <a:ext cx="969645" cy="1799717"/>
          </a:xfrm>
          <a:prstGeom prst="rect">
            <a:avLst/>
          </a:prstGeom>
        </p:spPr>
      </p:pic>
      <p:pic>
        <p:nvPicPr>
          <p:cNvPr id="1560" name="picture 1560"/>
          <p:cNvPicPr>
            <a:picLocks noChangeAspect="1"/>
          </p:cNvPicPr>
          <p:nvPr/>
        </p:nvPicPr>
        <p:blipFill>
          <a:blip r:embed="rId3"/>
          <a:stretch>
            <a:fillRect/>
          </a:stretch>
        </p:blipFill>
        <p:spPr>
          <a:xfrm rot="21600000">
            <a:off x="2865755" y="5328412"/>
            <a:ext cx="1566150" cy="719454"/>
          </a:xfrm>
          <a:prstGeom prst="rect">
            <a:avLst/>
          </a:prstGeom>
        </p:spPr>
      </p:pic>
      <p:pic>
        <p:nvPicPr>
          <p:cNvPr id="1562" name="picture 1562"/>
          <p:cNvPicPr>
            <a:picLocks noChangeAspect="1"/>
          </p:cNvPicPr>
          <p:nvPr/>
        </p:nvPicPr>
        <p:blipFill>
          <a:blip r:embed="rId4"/>
          <a:stretch>
            <a:fillRect/>
          </a:stretch>
        </p:blipFill>
        <p:spPr>
          <a:xfrm rot="21600000">
            <a:off x="3369564" y="943610"/>
            <a:ext cx="655320" cy="1143000"/>
          </a:xfrm>
          <a:prstGeom prst="rect">
            <a:avLst/>
          </a:prstGeom>
        </p:spPr>
      </p:pic>
      <p:pic>
        <p:nvPicPr>
          <p:cNvPr id="1564" name="picture 1564"/>
          <p:cNvPicPr>
            <a:picLocks noChangeAspect="1"/>
          </p:cNvPicPr>
          <p:nvPr/>
        </p:nvPicPr>
        <p:blipFill>
          <a:blip r:embed="rId5"/>
          <a:stretch>
            <a:fillRect/>
          </a:stretch>
        </p:blipFill>
        <p:spPr>
          <a:xfrm rot="21600000">
            <a:off x="3449574" y="2281301"/>
            <a:ext cx="487679" cy="1447800"/>
          </a:xfrm>
          <a:prstGeom prst="rect">
            <a:avLst/>
          </a:prstGeom>
        </p:spPr>
      </p:pic>
      <p:pic>
        <p:nvPicPr>
          <p:cNvPr id="1566" name="picture 1566"/>
          <p:cNvPicPr>
            <a:picLocks noChangeAspect="1"/>
          </p:cNvPicPr>
          <p:nvPr/>
        </p:nvPicPr>
        <p:blipFill>
          <a:blip r:embed="rId6"/>
          <a:stretch>
            <a:fillRect/>
          </a:stretch>
        </p:blipFill>
        <p:spPr>
          <a:xfrm rot="21600000">
            <a:off x="3825240" y="4138422"/>
            <a:ext cx="644893" cy="1079500"/>
          </a:xfrm>
          <a:prstGeom prst="rect">
            <a:avLst/>
          </a:prstGeom>
        </p:spPr>
      </p:pic>
      <p:pic>
        <p:nvPicPr>
          <p:cNvPr id="1568" name="picture 1568"/>
          <p:cNvPicPr>
            <a:picLocks noChangeAspect="1"/>
          </p:cNvPicPr>
          <p:nvPr/>
        </p:nvPicPr>
        <p:blipFill>
          <a:blip r:embed="rId7"/>
          <a:stretch>
            <a:fillRect/>
          </a:stretch>
        </p:blipFill>
        <p:spPr>
          <a:xfrm rot="21600000">
            <a:off x="2865755" y="4043172"/>
            <a:ext cx="533400" cy="1173479"/>
          </a:xfrm>
          <a:prstGeom prst="rect">
            <a:avLst/>
          </a:prstGeom>
        </p:spPr>
      </p:pic>
      <p:pic>
        <p:nvPicPr>
          <p:cNvPr id="1570" name="picture 1570"/>
          <p:cNvPicPr>
            <a:picLocks noChangeAspect="1"/>
          </p:cNvPicPr>
          <p:nvPr/>
        </p:nvPicPr>
        <p:blipFill>
          <a:blip r:embed="rId8"/>
          <a:stretch>
            <a:fillRect/>
          </a:stretch>
        </p:blipFill>
        <p:spPr>
          <a:xfrm rot="21600000">
            <a:off x="2865755" y="6359017"/>
            <a:ext cx="309206" cy="1799590"/>
          </a:xfrm>
          <a:prstGeom prst="rect">
            <a:avLst/>
          </a:prstGeom>
        </p:spPr>
      </p:pic>
      <p:pic>
        <p:nvPicPr>
          <p:cNvPr id="1572" name="picture 1572"/>
          <p:cNvPicPr>
            <a:picLocks noChangeAspect="1"/>
          </p:cNvPicPr>
          <p:nvPr/>
        </p:nvPicPr>
        <p:blipFill>
          <a:blip r:embed="rId9"/>
          <a:stretch>
            <a:fillRect/>
          </a:stretch>
        </p:blipFill>
        <p:spPr>
          <a:xfrm rot="21600000">
            <a:off x="3475355" y="3964432"/>
            <a:ext cx="273684" cy="1258951"/>
          </a:xfrm>
          <a:prstGeom prst="rect">
            <a:avLst/>
          </a:prstGeom>
        </p:spPr>
      </p:pic>
      <p:sp>
        <p:nvSpPr>
          <p:cNvPr id="1574" name="textbox 1574"/>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1576" name="path 1576"/>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1578" name="textbox 1578"/>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30" dirty="0">
                <a:solidFill>
                  <a:srgbClr val="000000">
                    <a:alpha val="100000"/>
                  </a:srgbClr>
                </a:solidFill>
                <a:latin typeface="Times New Roman"/>
                <a:ea typeface="Times New Roman"/>
                <a:cs typeface="Times New Roman"/>
              </a:rPr>
              <a:t>-</a:t>
            </a:r>
            <a:r>
              <a:rPr sz="900" kern="0" spc="70" dirty="0">
                <a:solidFill>
                  <a:srgbClr val="000000">
                    <a:alpha val="100000"/>
                  </a:srgbClr>
                </a:solidFill>
                <a:latin typeface="Times New Roman"/>
                <a:ea typeface="Times New Roman"/>
                <a:cs typeface="Times New Roman"/>
              </a:rPr>
              <a:t> </a:t>
            </a:r>
            <a:r>
              <a:rPr sz="900" kern="0" spc="-30" dirty="0">
                <a:solidFill>
                  <a:srgbClr val="000000">
                    <a:alpha val="100000"/>
                  </a:srgbClr>
                </a:solidFill>
                <a:latin typeface="Times New Roman"/>
                <a:ea typeface="Times New Roman"/>
                <a:cs typeface="Times New Roman"/>
              </a:rPr>
              <a:t>56</a:t>
            </a:r>
            <a:r>
              <a:rPr sz="900" kern="0" spc="40" dirty="0">
                <a:solidFill>
                  <a:srgbClr val="000000">
                    <a:alpha val="100000"/>
                  </a:srgbClr>
                </a:solidFill>
                <a:latin typeface="Times New Roman"/>
                <a:ea typeface="Times New Roman"/>
                <a:cs typeface="Times New Roman"/>
              </a:rPr>
              <a:t> </a:t>
            </a:r>
            <a:r>
              <a:rPr sz="900" kern="0" spc="-3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580" name="table 1580"/>
          <p:cNvGraphicFramePr>
            <a:graphicFrameLocks noGrp="1"/>
          </p:cNvGraphicFramePr>
          <p:nvPr/>
        </p:nvGraphicFramePr>
        <p:xfrm>
          <a:off x="2348027" y="914400"/>
          <a:ext cx="5999479" cy="8250555"/>
        </p:xfrm>
        <a:graphic>
          <a:graphicData uri="http://schemas.openxmlformats.org/drawingml/2006/table">
            <a:tbl>
              <a:tblPr/>
              <a:tblGrid>
                <a:gridCol w="449579"/>
                <a:gridCol w="972185"/>
                <a:gridCol w="254634"/>
                <a:gridCol w="574675"/>
                <a:gridCol w="1440180"/>
                <a:gridCol w="2308225"/>
              </a:tblGrid>
              <a:tr h="2386965">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a:noFill/>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2">
                  <a:txBody>
                    <a:bodyPr/>
                    <a:lstStyle/>
                    <a:p>
                      <a:pPr algn="l" rtl="0" eaLnBrk="0">
                        <a:lnSpc>
                          <a:spcPct val="100000"/>
                        </a:lnSpc>
                        <a:tabLst/>
                      </a:pPr>
                      <a:endParaRPr sz="1000" dirty="0">
                        <a:latin typeface="Arial"/>
                        <a:ea typeface="Arial"/>
                        <a:cs typeface="Arial"/>
                      </a:endParaRPr>
                    </a:p>
                  </a:txBody>
                  <a:tcPr marL="0" marR="0" marT="0" marB="0" vert="horz">
                    <a:lnL>
                      <a:noFill/>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a:noFill/>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7000"/>
                        </a:lnSpc>
                        <a:tabLst/>
                      </a:pPr>
                      <a:endParaRPr sz="1000" dirty="0">
                        <a:latin typeface="Arial"/>
                        <a:ea typeface="Arial"/>
                        <a:cs typeface="Arial"/>
                      </a:endParaRPr>
                    </a:p>
                    <a:p>
                      <a:pPr algn="l" rtl="0" eaLnBrk="0">
                        <a:lnSpc>
                          <a:spcPct val="118000"/>
                        </a:lnSpc>
                        <a:tabLst/>
                      </a:pPr>
                      <a:endParaRPr sz="1000" dirty="0">
                        <a:latin typeface="Arial"/>
                        <a:ea typeface="Arial"/>
                        <a:cs typeface="Arial"/>
                      </a:endParaRPr>
                    </a:p>
                    <a:p>
                      <a:pPr algn="l" rtl="0" eaLnBrk="0">
                        <a:lnSpc>
                          <a:spcPct val="118000"/>
                        </a:lnSpc>
                        <a:tabLst/>
                      </a:pPr>
                      <a:endParaRPr sz="1000" dirty="0">
                        <a:latin typeface="Arial"/>
                        <a:ea typeface="Arial"/>
                        <a:cs typeface="Arial"/>
                      </a:endParaRPr>
                    </a:p>
                    <a:p>
                      <a:pPr algn="l" rtl="0" eaLnBrk="0">
                        <a:lnSpc>
                          <a:spcPct val="118000"/>
                        </a:lnSpc>
                        <a:tabLst/>
                      </a:pPr>
                      <a:endParaRPr sz="1000" dirty="0">
                        <a:latin typeface="Arial"/>
                        <a:ea typeface="Arial"/>
                        <a:cs typeface="Arial"/>
                      </a:endParaRPr>
                    </a:p>
                    <a:p>
                      <a:pPr algn="l" rtl="0" eaLnBrk="0">
                        <a:lnSpc>
                          <a:spcPct val="8072"/>
                        </a:lnSpc>
                        <a:tabLst/>
                      </a:pPr>
                      <a:endParaRPr sz="100" dirty="0">
                        <a:latin typeface="Arial"/>
                        <a:ea typeface="Arial"/>
                        <a:cs typeface="Arial"/>
                      </a:endParaRPr>
                    </a:p>
                    <a:p>
                      <a:pPr marL="244475" indent="102235" algn="l" rtl="0" eaLnBrk="0">
                        <a:lnSpc>
                          <a:spcPct val="131000"/>
                        </a:lnSpc>
                        <a:tabLst/>
                      </a:pPr>
                      <a:r>
                        <a:rPr sz="1200" b="1" kern="0" spc="-20" dirty="0">
                          <a:solidFill>
                            <a:srgbClr val="000000">
                              <a:alpha val="100000"/>
                            </a:srgbClr>
                          </a:solidFill>
                          <a:latin typeface="Microsoft YaHei"/>
                          <a:ea typeface="Microsoft YaHei"/>
                          <a:cs typeface="Microsoft YaHei"/>
                        </a:rPr>
                        <a:t>酸式滴定管</a:t>
                      </a:r>
                      <a:r>
                        <a:rPr sz="1200" b="1" kern="0" spc="0" dirty="0">
                          <a:solidFill>
                            <a:srgbClr val="000000">
                              <a:alpha val="100000"/>
                            </a:srgbClr>
                          </a:solidFill>
                          <a:latin typeface="Microsoft YaHei"/>
                          <a:ea typeface="Microsoft YaHei"/>
                          <a:cs typeface="Microsoft YaHei"/>
                        </a:rPr>
                        <a:t>       </a:t>
                      </a:r>
                      <a:r>
                        <a:rPr sz="1200" b="1" kern="0" spc="60" dirty="0">
                          <a:solidFill>
                            <a:srgbClr val="000000">
                              <a:alpha val="100000"/>
                            </a:srgbClr>
                          </a:solidFill>
                          <a:latin typeface="Times New Roman"/>
                          <a:ea typeface="Times New Roman"/>
                          <a:cs typeface="Times New Roman"/>
                        </a:rPr>
                        <a:t>[</a:t>
                      </a:r>
                      <a:r>
                        <a:rPr sz="1200" b="1" kern="0" spc="0" dirty="0">
                          <a:solidFill>
                            <a:srgbClr val="000000">
                              <a:alpha val="100000"/>
                            </a:srgbClr>
                          </a:solidFill>
                          <a:latin typeface="Times New Roman"/>
                          <a:ea typeface="Times New Roman"/>
                          <a:cs typeface="Times New Roman"/>
                        </a:rPr>
                        <a:t>acid</a:t>
                      </a:r>
                      <a:r>
                        <a:rPr sz="1200" b="1" kern="0" spc="60" dirty="0">
                          <a:solidFill>
                            <a:srgbClr val="000000">
                              <a:alpha val="100000"/>
                            </a:srgbClr>
                          </a:solidFill>
                          <a:latin typeface="Times New Roman"/>
                          <a:ea typeface="Times New Roman"/>
                          <a:cs typeface="Times New Roman"/>
                        </a:rPr>
                        <a:t> </a:t>
                      </a:r>
                      <a:r>
                        <a:rPr sz="1200" b="1" kern="0" spc="0" dirty="0">
                          <a:solidFill>
                            <a:srgbClr val="000000">
                              <a:alpha val="100000"/>
                            </a:srgbClr>
                          </a:solidFill>
                          <a:latin typeface="Times New Roman"/>
                          <a:ea typeface="Times New Roman"/>
                          <a:cs typeface="Times New Roman"/>
                        </a:rPr>
                        <a:t>burette</a:t>
                      </a:r>
                      <a:r>
                        <a:rPr sz="1200" b="1" kern="0" spc="60" dirty="0">
                          <a:solidFill>
                            <a:srgbClr val="000000">
                              <a:alpha val="100000"/>
                            </a:srgbClr>
                          </a:solidFill>
                          <a:latin typeface="Times New Roman"/>
                          <a:ea typeface="Times New Roman"/>
                          <a:cs typeface="Times New Roman"/>
                        </a:rPr>
                        <a:t>]</a:t>
                      </a:r>
                      <a:r>
                        <a:rPr sz="1200" b="1" kern="0" spc="0" dirty="0">
                          <a:solidFill>
                            <a:srgbClr val="000000">
                              <a:alpha val="100000"/>
                            </a:srgbClr>
                          </a:solidFill>
                          <a:latin typeface="Times New Roman"/>
                          <a:ea typeface="Times New Roman"/>
                          <a:cs typeface="Times New Roman"/>
                        </a:rPr>
                        <a:t>    </a:t>
                      </a:r>
                      <a:r>
                        <a:rPr sz="1200" b="1" kern="0" spc="140" dirty="0">
                          <a:solidFill>
                            <a:srgbClr val="000000">
                              <a:alpha val="100000"/>
                            </a:srgbClr>
                          </a:solidFill>
                          <a:latin typeface="Microsoft YaHei"/>
                          <a:ea typeface="Microsoft YaHei"/>
                          <a:cs typeface="Microsoft YaHei"/>
                        </a:rPr>
                        <a:t>碱式滴定管</a:t>
                      </a:r>
                      <a:r>
                        <a:rPr sz="1200" b="1" kern="0" spc="0" dirty="0">
                          <a:solidFill>
                            <a:srgbClr val="000000">
                              <a:alpha val="100000"/>
                            </a:srgbClr>
                          </a:solidFill>
                          <a:latin typeface="Microsoft YaHei"/>
                          <a:ea typeface="Microsoft YaHei"/>
                          <a:cs typeface="Microsoft YaHei"/>
                        </a:rPr>
                        <a:t>       </a:t>
                      </a:r>
                      <a:r>
                        <a:rPr sz="1200" b="1" kern="0" spc="-10" dirty="0">
                          <a:solidFill>
                            <a:srgbClr val="000000">
                              <a:alpha val="100000"/>
                            </a:srgbClr>
                          </a:solidFill>
                          <a:latin typeface="Times New Roman"/>
                          <a:ea typeface="Times New Roman"/>
                          <a:cs typeface="Times New Roman"/>
                        </a:rPr>
                        <a:t>[alkali burette</a:t>
                      </a:r>
                      <a:r>
                        <a:rPr sz="1200" b="1" kern="0" spc="-20" dirty="0">
                          <a:solidFill>
                            <a:srgbClr val="000000">
                              <a:alpha val="100000"/>
                            </a:srgbClr>
                          </a:solidFill>
                          <a:latin typeface="Times New Roman"/>
                          <a:ea typeface="Times New Roman"/>
                          <a:cs typeface="Times New Roman"/>
                        </a:rPr>
                        <a:t>]</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8000"/>
                        </a:lnSpc>
                        <a:tabLst/>
                      </a:pPr>
                      <a:endParaRPr sz="1000" dirty="0">
                        <a:latin typeface="Arial"/>
                        <a:ea typeface="Arial"/>
                        <a:cs typeface="Arial"/>
                      </a:endParaRPr>
                    </a:p>
                    <a:p>
                      <a:pPr algn="l" rtl="0" eaLnBrk="0">
                        <a:lnSpc>
                          <a:spcPct val="118000"/>
                        </a:lnSpc>
                        <a:tabLst/>
                      </a:pPr>
                      <a:endParaRPr sz="1000" dirty="0">
                        <a:latin typeface="Arial"/>
                        <a:ea typeface="Arial"/>
                        <a:cs typeface="Arial"/>
                      </a:endParaRPr>
                    </a:p>
                    <a:p>
                      <a:pPr algn="l" rtl="0" eaLnBrk="0">
                        <a:lnSpc>
                          <a:spcPct val="118000"/>
                        </a:lnSpc>
                        <a:tabLst/>
                      </a:pPr>
                      <a:endParaRPr sz="1000" dirty="0">
                        <a:latin typeface="Arial"/>
                        <a:ea typeface="Arial"/>
                        <a:cs typeface="Arial"/>
                      </a:endParaRPr>
                    </a:p>
                    <a:p>
                      <a:pPr algn="l" rtl="0" eaLnBrk="0">
                        <a:lnSpc>
                          <a:spcPct val="118000"/>
                        </a:lnSpc>
                        <a:tabLst/>
                      </a:pPr>
                      <a:endParaRPr sz="1000" dirty="0">
                        <a:latin typeface="Arial"/>
                        <a:ea typeface="Arial"/>
                        <a:cs typeface="Arial"/>
                      </a:endParaRPr>
                    </a:p>
                    <a:p>
                      <a:pPr algn="l" rtl="0" eaLnBrk="0">
                        <a:lnSpc>
                          <a:spcPct val="119000"/>
                        </a:lnSpc>
                        <a:tabLst/>
                      </a:pPr>
                      <a:endParaRPr sz="1000" dirty="0">
                        <a:latin typeface="Arial"/>
                        <a:ea typeface="Arial"/>
                        <a:cs typeface="Arial"/>
                      </a:endParaRPr>
                    </a:p>
                    <a:p>
                      <a:pPr algn="l" rtl="0" eaLnBrk="0">
                        <a:lnSpc>
                          <a:spcPct val="7447"/>
                        </a:lnSpc>
                        <a:tabLst/>
                      </a:pPr>
                      <a:endParaRPr sz="100" dirty="0">
                        <a:latin typeface="Arial"/>
                        <a:ea typeface="Arial"/>
                        <a:cs typeface="Arial"/>
                      </a:endParaRPr>
                    </a:p>
                    <a:p>
                      <a:pPr marL="69850" indent="12065" algn="l" rtl="0" eaLnBrk="0">
                        <a:lnSpc>
                          <a:spcPct val="108000"/>
                        </a:lnSpc>
                        <a:tabLst/>
                      </a:pPr>
                      <a:r>
                        <a:rPr sz="1200" kern="0" spc="10" dirty="0">
                          <a:solidFill>
                            <a:srgbClr val="000000">
                              <a:alpha val="100000"/>
                            </a:srgbClr>
                          </a:solidFill>
                          <a:latin typeface="KaiTi"/>
                          <a:ea typeface="KaiTi"/>
                          <a:cs typeface="KaiTi"/>
                        </a:rPr>
                        <a:t>滴定反应的量器；准确量取一定</a:t>
                      </a:r>
                      <a:r>
                        <a:rPr sz="1200" kern="0" spc="20" dirty="0">
                          <a:solidFill>
                            <a:srgbClr val="000000">
                              <a:alpha val="100000"/>
                            </a:srgbClr>
                          </a:solidFill>
                          <a:latin typeface="KaiTi"/>
                          <a:ea typeface="KaiTi"/>
                          <a:cs typeface="KaiTi"/>
                        </a:rPr>
                        <a:t>体积的液体不能加热</a:t>
                      </a:r>
                      <a:r>
                        <a:rPr sz="1200" kern="0" spc="10" dirty="0">
                          <a:solidFill>
                            <a:srgbClr val="000000">
                              <a:alpha val="100000"/>
                            </a:srgbClr>
                          </a:solidFill>
                          <a:latin typeface="KaiTi"/>
                          <a:ea typeface="KaiTi"/>
                          <a:cs typeface="KaiTi"/>
                        </a:rPr>
                        <a:t>以及量取热</a:t>
                      </a:r>
                      <a:r>
                        <a:rPr sz="1200" kern="0" spc="-40" dirty="0">
                          <a:solidFill>
                            <a:srgbClr val="000000">
                              <a:alpha val="100000"/>
                            </a:srgbClr>
                          </a:solidFill>
                          <a:latin typeface="KaiTi"/>
                          <a:ea typeface="KaiTi"/>
                          <a:cs typeface="KaiTi"/>
                        </a:rPr>
                        <a:t>的液体。</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480060">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3">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25000"/>
                        </a:lnSpc>
                        <a:tabLst/>
                      </a:pPr>
                      <a:endParaRPr sz="200" dirty="0">
                        <a:latin typeface="Arial"/>
                        <a:ea typeface="Arial"/>
                        <a:cs typeface="Arial"/>
                      </a:endParaRPr>
                    </a:p>
                    <a:p>
                      <a:pPr marL="492125" algn="l" rtl="0" eaLnBrk="0">
                        <a:lnSpc>
                          <a:spcPts val="1797"/>
                        </a:lnSpc>
                        <a:spcBef>
                          <a:spcPts val="1"/>
                        </a:spcBef>
                        <a:tabLst/>
                      </a:pPr>
                      <a:r>
                        <a:rPr sz="1200" b="1" kern="0" spc="-10" dirty="0">
                          <a:solidFill>
                            <a:srgbClr val="000000">
                              <a:alpha val="100000"/>
                            </a:srgbClr>
                          </a:solidFill>
                          <a:latin typeface="Microsoft YaHei"/>
                          <a:ea typeface="Microsoft YaHei"/>
                          <a:cs typeface="Microsoft YaHei"/>
                        </a:rPr>
                        <a:t>表面皿</a:t>
                      </a:r>
                      <a:endParaRPr sz="1200" dirty="0">
                        <a:latin typeface="Microsoft YaHei"/>
                        <a:ea typeface="Microsoft YaHei"/>
                        <a:cs typeface="Microsoft YaHei"/>
                      </a:endParaRPr>
                    </a:p>
                    <a:p>
                      <a:pPr marL="313055" algn="l" rtl="0" eaLnBrk="0">
                        <a:lnSpc>
                          <a:spcPts val="1631"/>
                        </a:lnSpc>
                        <a:tabLst/>
                      </a:pPr>
                      <a:r>
                        <a:rPr sz="1200" b="1" kern="0" spc="-10" dirty="0">
                          <a:solidFill>
                            <a:srgbClr val="000000">
                              <a:alpha val="100000"/>
                            </a:srgbClr>
                          </a:solidFill>
                          <a:latin typeface="Times New Roman"/>
                          <a:ea typeface="Times New Roman"/>
                          <a:cs typeface="Times New Roman"/>
                        </a:rPr>
                        <a:t>[watch glas</a:t>
                      </a:r>
                      <a:r>
                        <a:rPr sz="1200" b="1" kern="0" spc="-20" dirty="0">
                          <a:solidFill>
                            <a:srgbClr val="000000">
                              <a:alpha val="100000"/>
                            </a:srgbClr>
                          </a:solidFill>
                          <a:latin typeface="Times New Roman"/>
                          <a:ea typeface="Times New Roman"/>
                          <a:cs typeface="Times New Roman"/>
                        </a:rPr>
                        <a:t>s]</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7000"/>
                        </a:lnSpc>
                        <a:tabLst/>
                      </a:pPr>
                      <a:endParaRPr sz="400" dirty="0">
                        <a:latin typeface="Arial"/>
                        <a:ea typeface="Arial"/>
                        <a:cs typeface="Arial"/>
                      </a:endParaRPr>
                    </a:p>
                    <a:p>
                      <a:pPr marL="79375" algn="l" rtl="0" eaLnBrk="0">
                        <a:lnSpc>
                          <a:spcPct val="85000"/>
                        </a:lnSpc>
                        <a:spcBef>
                          <a:spcPts val="5"/>
                        </a:spcBef>
                        <a:tabLst/>
                      </a:pPr>
                      <a:r>
                        <a:rPr sz="1200" kern="0" spc="-110" dirty="0">
                          <a:solidFill>
                            <a:srgbClr val="000000">
                              <a:alpha val="100000"/>
                            </a:srgbClr>
                          </a:solidFill>
                          <a:latin typeface="KaiTi"/>
                          <a:ea typeface="KaiTi"/>
                          <a:cs typeface="KaiTi"/>
                        </a:rPr>
                        <a:t>蒸发少量液体。</a:t>
                      </a:r>
                      <a:endParaRPr sz="1200" dirty="0">
                        <a:latin typeface="KaiTi"/>
                        <a:ea typeface="KaiTi"/>
                        <a:cs typeface="KaiTi"/>
                      </a:endParaRPr>
                    </a:p>
                    <a:p>
                      <a:pPr marL="74930" algn="l" rtl="0" eaLnBrk="0">
                        <a:lnSpc>
                          <a:spcPct val="85000"/>
                        </a:lnSpc>
                        <a:spcBef>
                          <a:spcPts val="331"/>
                        </a:spcBef>
                        <a:tabLst/>
                      </a:pPr>
                      <a:r>
                        <a:rPr sz="1200" kern="0" spc="-20" dirty="0">
                          <a:solidFill>
                            <a:srgbClr val="000000">
                              <a:alpha val="100000"/>
                            </a:srgbClr>
                          </a:solidFill>
                          <a:latin typeface="KaiTi"/>
                          <a:ea typeface="KaiTi"/>
                          <a:cs typeface="KaiTi"/>
                        </a:rPr>
                        <a:t>不能加热。</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1988820">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3">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algn="l" rtl="0" eaLnBrk="0">
                        <a:lnSpc>
                          <a:spcPct val="104000"/>
                        </a:lnSpc>
                        <a:tabLst/>
                      </a:pPr>
                      <a:endParaRPr sz="1000" dirty="0">
                        <a:latin typeface="Arial"/>
                        <a:ea typeface="Arial"/>
                        <a:cs typeface="Arial"/>
                      </a:endParaRPr>
                    </a:p>
                    <a:p>
                      <a:pPr marL="501015" algn="l" rtl="0" eaLnBrk="0">
                        <a:lnSpc>
                          <a:spcPts val="1809"/>
                        </a:lnSpc>
                        <a:spcBef>
                          <a:spcPts val="1"/>
                        </a:spcBef>
                        <a:tabLst/>
                      </a:pPr>
                      <a:r>
                        <a:rPr sz="1200" b="1" kern="0" spc="-40" dirty="0">
                          <a:solidFill>
                            <a:srgbClr val="000000">
                              <a:alpha val="100000"/>
                            </a:srgbClr>
                          </a:solidFill>
                          <a:latin typeface="Microsoft YaHei"/>
                          <a:ea typeface="Microsoft YaHei"/>
                          <a:cs typeface="Microsoft YaHei"/>
                        </a:rPr>
                        <a:t>温度计</a:t>
                      </a:r>
                      <a:endParaRPr sz="1200" dirty="0">
                        <a:latin typeface="Microsoft YaHei"/>
                        <a:ea typeface="Microsoft YaHei"/>
                        <a:cs typeface="Microsoft YaHei"/>
                      </a:endParaRPr>
                    </a:p>
                    <a:p>
                      <a:pPr algn="l" rtl="0" eaLnBrk="0">
                        <a:lnSpc>
                          <a:spcPct val="120000"/>
                        </a:lnSpc>
                        <a:tabLst/>
                      </a:pPr>
                      <a:endParaRPr sz="400" dirty="0">
                        <a:latin typeface="Arial"/>
                        <a:ea typeface="Arial"/>
                        <a:cs typeface="Arial"/>
                      </a:endParaRPr>
                    </a:p>
                    <a:p>
                      <a:pPr marL="256540" algn="l" rtl="0" eaLnBrk="0">
                        <a:lnSpc>
                          <a:spcPct val="74000"/>
                        </a:lnSpc>
                        <a:spcBef>
                          <a:spcPts val="1"/>
                        </a:spcBef>
                        <a:tabLst/>
                      </a:pPr>
                      <a:r>
                        <a:rPr sz="1200" b="1" kern="0" spc="-20" dirty="0">
                          <a:solidFill>
                            <a:srgbClr val="000000">
                              <a:alpha val="100000"/>
                            </a:srgbClr>
                          </a:solidFill>
                          <a:latin typeface="Times New Roman"/>
                          <a:ea typeface="Times New Roman"/>
                          <a:cs typeface="Times New Roman"/>
                        </a:rPr>
                        <a:t>[thermometer]</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0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algn="l" rtl="0" eaLnBrk="0">
                        <a:lnSpc>
                          <a:spcPct val="101000"/>
                        </a:lnSpc>
                        <a:tabLst/>
                      </a:pPr>
                      <a:endParaRPr sz="1000" dirty="0">
                        <a:latin typeface="Arial"/>
                        <a:ea typeface="Arial"/>
                        <a:cs typeface="Arial"/>
                      </a:endParaRPr>
                    </a:p>
                    <a:p>
                      <a:pPr marL="79375" algn="l" rtl="0" eaLnBrk="0">
                        <a:lnSpc>
                          <a:spcPct val="85000"/>
                        </a:lnSpc>
                        <a:spcBef>
                          <a:spcPts val="3"/>
                        </a:spcBef>
                        <a:tabLst/>
                      </a:pPr>
                      <a:r>
                        <a:rPr sz="1200" kern="0" spc="-10" dirty="0">
                          <a:solidFill>
                            <a:srgbClr val="000000">
                              <a:alpha val="100000"/>
                            </a:srgbClr>
                          </a:solidFill>
                          <a:latin typeface="KaiTi"/>
                          <a:ea typeface="KaiTi"/>
                          <a:cs typeface="KaiTi"/>
                        </a:rPr>
                        <a:t>测量液体或蒸气的温度。</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798830">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2">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a:noFill/>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a:noFill/>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a:noFill/>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4000"/>
                        </a:lnSpc>
                        <a:tabLst/>
                      </a:pPr>
                      <a:endParaRPr sz="300" dirty="0">
                        <a:latin typeface="Arial"/>
                        <a:ea typeface="Arial"/>
                        <a:cs typeface="Arial"/>
                      </a:endParaRPr>
                    </a:p>
                    <a:p>
                      <a:pPr marL="576580" algn="l" rtl="0" eaLnBrk="0">
                        <a:lnSpc>
                          <a:spcPts val="1809"/>
                        </a:lnSpc>
                        <a:tabLst/>
                      </a:pPr>
                      <a:r>
                        <a:rPr sz="1200" b="1" kern="0" spc="-30" dirty="0">
                          <a:solidFill>
                            <a:srgbClr val="000000">
                              <a:alpha val="100000"/>
                            </a:srgbClr>
                          </a:solidFill>
                          <a:latin typeface="Microsoft YaHei"/>
                          <a:ea typeface="Microsoft YaHei"/>
                          <a:cs typeface="Microsoft YaHei"/>
                        </a:rPr>
                        <a:t>天平</a:t>
                      </a:r>
                      <a:endParaRPr sz="1200" dirty="0">
                        <a:latin typeface="Microsoft YaHei"/>
                        <a:ea typeface="Microsoft YaHei"/>
                        <a:cs typeface="Microsoft YaHei"/>
                      </a:endParaRPr>
                    </a:p>
                    <a:p>
                      <a:pPr marL="433069" algn="l" rtl="0" eaLnBrk="0">
                        <a:lnSpc>
                          <a:spcPct val="74000"/>
                        </a:lnSpc>
                        <a:spcBef>
                          <a:spcPts val="577"/>
                        </a:spcBef>
                        <a:tabLst/>
                      </a:pPr>
                      <a:r>
                        <a:rPr sz="1200" b="1" kern="0" spc="-20" dirty="0">
                          <a:solidFill>
                            <a:srgbClr val="000000">
                              <a:alpha val="100000"/>
                            </a:srgbClr>
                          </a:solidFill>
                          <a:latin typeface="Times New Roman"/>
                          <a:ea typeface="Times New Roman"/>
                          <a:cs typeface="Times New Roman"/>
                        </a:rPr>
                        <a:t>[balance]</a:t>
                      </a:r>
                      <a:endParaRPr sz="1200" dirty="0">
                        <a:latin typeface="Times New Roman"/>
                        <a:ea typeface="Times New Roman"/>
                        <a:cs typeface="Times New Roman"/>
                      </a:endParaRPr>
                    </a:p>
                    <a:p>
                      <a:pPr marL="568325" algn="l" rtl="0" eaLnBrk="0">
                        <a:lnSpc>
                          <a:spcPts val="1568"/>
                        </a:lnSpc>
                        <a:spcBef>
                          <a:spcPts val="326"/>
                        </a:spcBef>
                        <a:tabLst/>
                      </a:pPr>
                      <a:r>
                        <a:rPr sz="1200" b="1" kern="0" spc="-10" dirty="0">
                          <a:solidFill>
                            <a:srgbClr val="000000">
                              <a:alpha val="100000"/>
                            </a:srgbClr>
                          </a:solidFill>
                          <a:latin typeface="Microsoft YaHei"/>
                          <a:ea typeface="Microsoft YaHei"/>
                          <a:cs typeface="Microsoft YaHei"/>
                        </a:rPr>
                        <a:t>砝码</a:t>
                      </a:r>
                      <a:endParaRPr sz="1200" dirty="0">
                        <a:latin typeface="Microsoft YaHei"/>
                        <a:ea typeface="Microsoft YaHei"/>
                        <a:cs typeface="Microsoft YaHe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77000"/>
                        </a:lnSpc>
                        <a:tabLst/>
                      </a:pPr>
                      <a:endParaRPr sz="100" dirty="0">
                        <a:latin typeface="Arial"/>
                        <a:ea typeface="Arial"/>
                        <a:cs typeface="Arial"/>
                      </a:endParaRPr>
                    </a:p>
                    <a:p>
                      <a:pPr marL="68580" algn="l" rtl="0" eaLnBrk="0">
                        <a:lnSpc>
                          <a:spcPct val="84000"/>
                        </a:lnSpc>
                        <a:spcBef>
                          <a:spcPts val="1"/>
                        </a:spcBef>
                        <a:tabLst/>
                      </a:pPr>
                      <a:r>
                        <a:rPr sz="1200" kern="0" spc="-70" dirty="0">
                          <a:solidFill>
                            <a:srgbClr val="000000">
                              <a:alpha val="100000"/>
                            </a:srgbClr>
                          </a:solidFill>
                          <a:latin typeface="KaiTi"/>
                          <a:ea typeface="KaiTi"/>
                          <a:cs typeface="KaiTi"/>
                        </a:rPr>
                        <a:t>粗略称量固体的质量。</a:t>
                      </a:r>
                      <a:endParaRPr sz="1200" dirty="0">
                        <a:latin typeface="KaiTi"/>
                        <a:ea typeface="KaiTi"/>
                        <a:cs typeface="KaiTi"/>
                      </a:endParaRPr>
                    </a:p>
                    <a:p>
                      <a:pPr marL="74295" indent="-3175" algn="l" rtl="0" eaLnBrk="0">
                        <a:lnSpc>
                          <a:spcPct val="104000"/>
                        </a:lnSpc>
                        <a:spcBef>
                          <a:spcPts val="219"/>
                        </a:spcBef>
                        <a:tabLst/>
                      </a:pPr>
                      <a:r>
                        <a:rPr sz="1200" kern="0" spc="-70" dirty="0">
                          <a:solidFill>
                            <a:srgbClr val="000000">
                              <a:alpha val="100000"/>
                            </a:srgbClr>
                          </a:solidFill>
                          <a:latin typeface="KaiTi"/>
                          <a:ea typeface="KaiTi"/>
                          <a:cs typeface="KaiTi"/>
                        </a:rPr>
                        <a:t>左边放固体药品，右边放砝码，托</a:t>
                      </a:r>
                      <a:r>
                        <a:rPr sz="1200" kern="0" spc="-10" dirty="0">
                          <a:solidFill>
                            <a:srgbClr val="000000">
                              <a:alpha val="100000"/>
                            </a:srgbClr>
                          </a:solidFill>
                          <a:latin typeface="KaiTi"/>
                          <a:ea typeface="KaiTi"/>
                          <a:cs typeface="KaiTi"/>
                        </a:rPr>
                        <a:t>盘天平一般能称准至</a:t>
                      </a:r>
                      <a:r>
                        <a:rPr sz="1200" kern="0" spc="-23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0.1 g</a:t>
                      </a:r>
                      <a:r>
                        <a:rPr sz="1200" kern="0" spc="-10" dirty="0">
                          <a:solidFill>
                            <a:srgbClr val="000000">
                              <a:alpha val="100000"/>
                            </a:srgbClr>
                          </a:solidFill>
                          <a:latin typeface="KaiTi"/>
                          <a:ea typeface="KaiTi"/>
                          <a:cs typeface="KaiTi"/>
                        </a:rPr>
                        <a:t>。</a:t>
                      </a:r>
                      <a:endParaRPr sz="1200" dirty="0">
                        <a:latin typeface="KaiTi"/>
                        <a:ea typeface="KaiTi"/>
                        <a:cs typeface="KaiTi"/>
                      </a:endParaRPr>
                    </a:p>
                    <a:p>
                      <a:pPr marL="71120" algn="l" rtl="0" eaLnBrk="0">
                        <a:lnSpc>
                          <a:spcPct val="84000"/>
                        </a:lnSpc>
                        <a:spcBef>
                          <a:spcPts val="245"/>
                        </a:spcBef>
                        <a:tabLst/>
                      </a:pPr>
                      <a:r>
                        <a:rPr sz="1200" b="1" kern="0" spc="-90" dirty="0">
                          <a:solidFill>
                            <a:srgbClr val="FF0000">
                              <a:alpha val="100000"/>
                            </a:srgbClr>
                          </a:solidFill>
                          <a:latin typeface="KaiTi"/>
                          <a:ea typeface="KaiTi"/>
                          <a:cs typeface="KaiTi"/>
                        </a:rPr>
                        <a:t>左物右码！</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1195070">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3">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29000"/>
                        </a:lnSpc>
                        <a:tabLst/>
                      </a:pPr>
                      <a:endParaRPr sz="1000" dirty="0">
                        <a:latin typeface="Arial"/>
                        <a:ea typeface="Arial"/>
                        <a:cs typeface="Arial"/>
                      </a:endParaRPr>
                    </a:p>
                    <a:p>
                      <a:pPr algn="l" rtl="0" eaLnBrk="0">
                        <a:lnSpc>
                          <a:spcPct val="130000"/>
                        </a:lnSpc>
                        <a:tabLst/>
                      </a:pPr>
                      <a:endParaRPr sz="1000" dirty="0">
                        <a:latin typeface="Arial"/>
                        <a:ea typeface="Arial"/>
                        <a:cs typeface="Arial"/>
                      </a:endParaRPr>
                    </a:p>
                    <a:p>
                      <a:pPr marL="498475" algn="l" rtl="0" eaLnBrk="0">
                        <a:lnSpc>
                          <a:spcPts val="1809"/>
                        </a:lnSpc>
                        <a:spcBef>
                          <a:spcPts val="1"/>
                        </a:spcBef>
                        <a:tabLst/>
                      </a:pPr>
                      <a:r>
                        <a:rPr sz="1200" b="1" kern="0" spc="-30" dirty="0">
                          <a:solidFill>
                            <a:srgbClr val="000000">
                              <a:alpha val="100000"/>
                            </a:srgbClr>
                          </a:solidFill>
                          <a:latin typeface="Microsoft YaHei"/>
                          <a:ea typeface="Microsoft YaHei"/>
                          <a:cs typeface="Microsoft YaHei"/>
                        </a:rPr>
                        <a:t>干燥器</a:t>
                      </a:r>
                      <a:endParaRPr sz="1200" dirty="0">
                        <a:latin typeface="Microsoft YaHei"/>
                        <a:ea typeface="Microsoft YaHei"/>
                        <a:cs typeface="Microsoft YaHei"/>
                      </a:endParaRPr>
                    </a:p>
                    <a:p>
                      <a:pPr marL="352425" algn="l" rtl="0" eaLnBrk="0">
                        <a:lnSpc>
                          <a:spcPts val="1642"/>
                        </a:lnSpc>
                        <a:tabLst/>
                      </a:pPr>
                      <a:r>
                        <a:rPr sz="1200" b="1" kern="0" spc="-20" dirty="0">
                          <a:solidFill>
                            <a:srgbClr val="000000">
                              <a:alpha val="100000"/>
                            </a:srgbClr>
                          </a:solidFill>
                          <a:latin typeface="Times New Roman"/>
                          <a:ea typeface="Times New Roman"/>
                          <a:cs typeface="Times New Roman"/>
                        </a:rPr>
                        <a:t>[desiccator]</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46000"/>
                        </a:lnSpc>
                        <a:tabLst/>
                      </a:pPr>
                      <a:endParaRPr sz="1000" dirty="0">
                        <a:latin typeface="Arial"/>
                        <a:ea typeface="Arial"/>
                        <a:cs typeface="Arial"/>
                      </a:endParaRPr>
                    </a:p>
                    <a:p>
                      <a:pPr algn="l" rtl="0" eaLnBrk="0">
                        <a:lnSpc>
                          <a:spcPct val="7798"/>
                        </a:lnSpc>
                        <a:tabLst/>
                      </a:pPr>
                      <a:endParaRPr sz="100" dirty="0">
                        <a:latin typeface="Arial"/>
                        <a:ea typeface="Arial"/>
                        <a:cs typeface="Arial"/>
                      </a:endParaRPr>
                    </a:p>
                    <a:p>
                      <a:pPr marL="74295" algn="l" rtl="0" eaLnBrk="0">
                        <a:lnSpc>
                          <a:spcPct val="86000"/>
                        </a:lnSpc>
                        <a:tabLst/>
                      </a:pPr>
                      <a:r>
                        <a:rPr sz="1200" kern="0" spc="-10" dirty="0">
                          <a:solidFill>
                            <a:srgbClr val="000000">
                              <a:alpha val="100000"/>
                            </a:srgbClr>
                          </a:solidFill>
                          <a:latin typeface="KaiTi"/>
                          <a:ea typeface="KaiTi"/>
                          <a:cs typeface="KaiTi"/>
                        </a:rPr>
                        <a:t>存放干燥物质。</a:t>
                      </a:r>
                      <a:endParaRPr sz="1200" dirty="0">
                        <a:latin typeface="KaiTi"/>
                        <a:ea typeface="KaiTi"/>
                        <a:cs typeface="KaiTi"/>
                      </a:endParaRPr>
                    </a:p>
                    <a:p>
                      <a:pPr marL="69215" indent="23495" algn="l" rtl="0" eaLnBrk="0">
                        <a:lnSpc>
                          <a:spcPct val="98000"/>
                        </a:lnSpc>
                        <a:spcBef>
                          <a:spcPts val="266"/>
                        </a:spcBef>
                        <a:tabLst/>
                      </a:pPr>
                      <a:r>
                        <a:rPr sz="1200" kern="0" spc="-20" dirty="0">
                          <a:solidFill>
                            <a:srgbClr val="000000">
                              <a:alpha val="100000"/>
                            </a:srgbClr>
                          </a:solidFill>
                          <a:latin typeface="KaiTi"/>
                          <a:ea typeface="KaiTi"/>
                          <a:cs typeface="KaiTi"/>
                        </a:rPr>
                        <a:t>固体干燥剂一般使用</a:t>
                      </a:r>
                      <a:r>
                        <a:rPr sz="1200" kern="0" spc="-2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CaCl</a:t>
                      </a:r>
                      <a:r>
                        <a:rPr sz="1200" kern="0" spc="-20" baseline="-4340" dirty="0">
                          <a:solidFill>
                            <a:srgbClr val="000000">
                              <a:alpha val="100000"/>
                            </a:srgbClr>
                          </a:solidFill>
                          <a:latin typeface="Times New Roman"/>
                          <a:ea typeface="Times New Roman"/>
                          <a:cs typeface="Times New Roman"/>
                        </a:rPr>
                        <a:t>2</a:t>
                      </a:r>
                      <a:r>
                        <a:rPr sz="700" kern="0" spc="-2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或硅</a:t>
                      </a:r>
                      <a:r>
                        <a:rPr sz="1200" kern="0" spc="-20" dirty="0">
                          <a:solidFill>
                            <a:srgbClr val="000000">
                              <a:alpha val="100000"/>
                            </a:srgbClr>
                          </a:solidFill>
                          <a:latin typeface="KaiTi"/>
                          <a:ea typeface="KaiTi"/>
                          <a:cs typeface="KaiTi"/>
                        </a:rPr>
                        <a:t>胶，不能使用液体干燥剂。</a:t>
                      </a:r>
                      <a:endParaRPr sz="1200" dirty="0">
                        <a:latin typeface="KaiTi"/>
                        <a:ea typeface="KaiTi"/>
                        <a:cs typeface="KaiTi"/>
                      </a:endParaRPr>
                    </a:p>
                    <a:p>
                      <a:pPr marL="74930" algn="l" rtl="0" eaLnBrk="0">
                        <a:lnSpc>
                          <a:spcPct val="84000"/>
                        </a:lnSpc>
                        <a:spcBef>
                          <a:spcPts val="355"/>
                        </a:spcBef>
                        <a:tabLst/>
                      </a:pPr>
                      <a:r>
                        <a:rPr sz="1200" kern="0" spc="-90" dirty="0">
                          <a:solidFill>
                            <a:srgbClr val="000000">
                              <a:alpha val="100000"/>
                            </a:srgbClr>
                          </a:solidFill>
                          <a:latin typeface="KaiTi"/>
                          <a:ea typeface="KaiTi"/>
                          <a:cs typeface="KaiTi"/>
                        </a:rPr>
                        <a:t>不得放入过热物体。</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798830">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3">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30000"/>
                        </a:lnSpc>
                        <a:tabLst/>
                      </a:pPr>
                      <a:endParaRPr sz="1000" dirty="0">
                        <a:latin typeface="Arial"/>
                        <a:ea typeface="Arial"/>
                        <a:cs typeface="Arial"/>
                      </a:endParaRPr>
                    </a:p>
                    <a:p>
                      <a:pPr marL="575310" algn="l" rtl="0" eaLnBrk="0">
                        <a:lnSpc>
                          <a:spcPts val="1809"/>
                        </a:lnSpc>
                        <a:spcBef>
                          <a:spcPts val="2"/>
                        </a:spcBef>
                        <a:tabLst/>
                      </a:pPr>
                      <a:r>
                        <a:rPr sz="1200" b="1" kern="0" spc="-30" dirty="0">
                          <a:solidFill>
                            <a:srgbClr val="000000">
                              <a:alpha val="100000"/>
                            </a:srgbClr>
                          </a:solidFill>
                          <a:latin typeface="Microsoft YaHei"/>
                          <a:ea typeface="Microsoft YaHei"/>
                          <a:cs typeface="Microsoft YaHei"/>
                        </a:rPr>
                        <a:t>水槽</a:t>
                      </a:r>
                      <a:endParaRPr sz="1200" dirty="0">
                        <a:latin typeface="Microsoft YaHei"/>
                        <a:ea typeface="Microsoft YaHei"/>
                        <a:cs typeface="Microsoft YaHei"/>
                      </a:endParaRPr>
                    </a:p>
                    <a:p>
                      <a:pPr marL="547370" algn="l" rtl="0" eaLnBrk="0">
                        <a:lnSpc>
                          <a:spcPts val="1642"/>
                        </a:lnSpc>
                        <a:tabLst/>
                      </a:pPr>
                      <a:r>
                        <a:rPr sz="1200" b="1" kern="0" spc="-20" dirty="0">
                          <a:solidFill>
                            <a:srgbClr val="000000">
                              <a:alpha val="100000"/>
                            </a:srgbClr>
                          </a:solidFill>
                          <a:latin typeface="Times New Roman"/>
                          <a:ea typeface="Times New Roman"/>
                          <a:cs typeface="Times New Roman"/>
                        </a:rPr>
                        <a:t>[sink]</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5000"/>
                        </a:lnSpc>
                        <a:tabLst/>
                      </a:pPr>
                      <a:endParaRPr sz="1000" dirty="0">
                        <a:latin typeface="Arial"/>
                        <a:ea typeface="Arial"/>
                        <a:cs typeface="Arial"/>
                      </a:endParaRPr>
                    </a:p>
                    <a:p>
                      <a:pPr algn="l" rtl="0" eaLnBrk="0">
                        <a:lnSpc>
                          <a:spcPct val="106000"/>
                        </a:lnSpc>
                        <a:tabLst/>
                      </a:pPr>
                      <a:endParaRPr sz="1000" dirty="0">
                        <a:latin typeface="Arial"/>
                        <a:ea typeface="Arial"/>
                        <a:cs typeface="Arial"/>
                      </a:endParaRPr>
                    </a:p>
                    <a:p>
                      <a:pPr algn="l" rtl="0" eaLnBrk="0">
                        <a:lnSpc>
                          <a:spcPct val="8975"/>
                        </a:lnSpc>
                        <a:tabLst/>
                      </a:pPr>
                      <a:endParaRPr sz="100" dirty="0">
                        <a:latin typeface="Arial"/>
                        <a:ea typeface="Arial"/>
                        <a:cs typeface="Arial"/>
                      </a:endParaRPr>
                    </a:p>
                    <a:p>
                      <a:pPr algn="r" rtl="0" eaLnBrk="0">
                        <a:lnSpc>
                          <a:spcPct val="85000"/>
                        </a:lnSpc>
                        <a:tabLst/>
                      </a:pPr>
                      <a:r>
                        <a:rPr sz="1200" kern="0" spc="-80" dirty="0">
                          <a:solidFill>
                            <a:srgbClr val="000000">
                              <a:alpha val="100000"/>
                            </a:srgbClr>
                          </a:solidFill>
                          <a:latin typeface="KaiTi"/>
                          <a:ea typeface="KaiTi"/>
                          <a:cs typeface="KaiTi"/>
                        </a:rPr>
                        <a:t>盛放大量的水。排水法收集气体。</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601980">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gridSpan="3">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hMerge="1">
                  <a:txBody>
                    <a:bodyPr/>
                    <a:lstStyle/>
                    <a:p>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6000"/>
                        </a:lnSpc>
                        <a:tabLst/>
                      </a:pPr>
                      <a:endParaRPr sz="600" dirty="0">
                        <a:latin typeface="Arial"/>
                        <a:ea typeface="Arial"/>
                        <a:cs typeface="Arial"/>
                      </a:endParaRPr>
                    </a:p>
                    <a:p>
                      <a:pPr marL="498475" algn="l" rtl="0" eaLnBrk="0">
                        <a:lnSpc>
                          <a:spcPts val="1809"/>
                        </a:lnSpc>
                        <a:spcBef>
                          <a:spcPts val="5"/>
                        </a:spcBef>
                        <a:tabLst/>
                      </a:pPr>
                      <a:r>
                        <a:rPr sz="1200" b="1" kern="0" spc="-30" dirty="0">
                          <a:solidFill>
                            <a:srgbClr val="000000">
                              <a:alpha val="100000"/>
                            </a:srgbClr>
                          </a:solidFill>
                          <a:latin typeface="Microsoft YaHei"/>
                          <a:ea typeface="Microsoft YaHei"/>
                          <a:cs typeface="Microsoft YaHei"/>
                        </a:rPr>
                        <a:t>蒸发皿</a:t>
                      </a:r>
                      <a:endParaRPr sz="1200" dirty="0">
                        <a:latin typeface="Microsoft YaHei"/>
                        <a:ea typeface="Microsoft YaHei"/>
                        <a:cs typeface="Microsoft YaHei"/>
                      </a:endParaRPr>
                    </a:p>
                    <a:p>
                      <a:pPr algn="l" rtl="0" eaLnBrk="0">
                        <a:lnSpc>
                          <a:spcPct val="117000"/>
                        </a:lnSpc>
                        <a:tabLst/>
                      </a:pPr>
                      <a:endParaRPr sz="400" dirty="0">
                        <a:latin typeface="Arial"/>
                        <a:ea typeface="Arial"/>
                        <a:cs typeface="Arial"/>
                      </a:endParaRPr>
                    </a:p>
                    <a:p>
                      <a:pPr marL="151130" algn="l" rtl="0" eaLnBrk="0">
                        <a:lnSpc>
                          <a:spcPct val="77000"/>
                        </a:lnSpc>
                        <a:spcBef>
                          <a:spcPts val="3"/>
                        </a:spcBef>
                        <a:tabLst/>
                      </a:pPr>
                      <a:r>
                        <a:rPr sz="1200" b="1" kern="0" spc="-10" dirty="0">
                          <a:solidFill>
                            <a:srgbClr val="000000">
                              <a:alpha val="100000"/>
                            </a:srgbClr>
                          </a:solidFill>
                          <a:latin typeface="Times New Roman"/>
                          <a:ea typeface="Times New Roman"/>
                          <a:cs typeface="Times New Roman"/>
                        </a:rPr>
                        <a:t>[evaporation pan]</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67000"/>
                        </a:lnSpc>
                        <a:tabLst/>
                      </a:pPr>
                      <a:endParaRPr sz="100" dirty="0">
                        <a:latin typeface="Arial"/>
                        <a:ea typeface="Arial"/>
                        <a:cs typeface="Arial"/>
                      </a:endParaRPr>
                    </a:p>
                    <a:p>
                      <a:pPr marL="85090" algn="l" rtl="0" eaLnBrk="0">
                        <a:lnSpc>
                          <a:spcPct val="85000"/>
                        </a:lnSpc>
                        <a:tabLst/>
                      </a:pPr>
                      <a:r>
                        <a:rPr sz="1200" kern="0" spc="-80" dirty="0">
                          <a:solidFill>
                            <a:srgbClr val="000000">
                              <a:alpha val="100000"/>
                            </a:srgbClr>
                          </a:solidFill>
                          <a:latin typeface="KaiTi"/>
                          <a:ea typeface="KaiTi"/>
                          <a:cs typeface="KaiTi"/>
                        </a:rPr>
                        <a:t>能耐高温，但不能骤冷。</a:t>
                      </a:r>
                      <a:endParaRPr sz="1200" dirty="0">
                        <a:latin typeface="KaiTi"/>
                        <a:ea typeface="KaiTi"/>
                        <a:cs typeface="KaiTi"/>
                      </a:endParaRPr>
                    </a:p>
                    <a:p>
                      <a:pPr marL="74930" indent="3810" algn="l" rtl="0" eaLnBrk="0">
                        <a:lnSpc>
                          <a:spcPct val="107000"/>
                        </a:lnSpc>
                        <a:spcBef>
                          <a:spcPts val="184"/>
                        </a:spcBef>
                        <a:tabLst/>
                      </a:pPr>
                      <a:r>
                        <a:rPr sz="1200" kern="0" spc="10" dirty="0">
                          <a:solidFill>
                            <a:srgbClr val="000000">
                              <a:alpha val="100000"/>
                            </a:srgbClr>
                          </a:solidFill>
                          <a:latin typeface="KaiTi"/>
                          <a:ea typeface="KaiTi"/>
                          <a:cs typeface="KaiTi"/>
                        </a:rPr>
                        <a:t>蒸发溶液时一般放在石棉网上</a:t>
                      </a:r>
                      <a:r>
                        <a:rPr sz="1200" kern="0" spc="0" dirty="0">
                          <a:solidFill>
                            <a:srgbClr val="000000">
                              <a:alpha val="100000"/>
                            </a:srgbClr>
                          </a:solidFill>
                          <a:latin typeface="KaiTi"/>
                          <a:ea typeface="KaiTi"/>
                          <a:cs typeface="KaiTi"/>
                        </a:rPr>
                        <a:t>，</a:t>
                      </a:r>
                      <a:r>
                        <a:rPr sz="1200" kern="0" spc="-30" dirty="0">
                          <a:solidFill>
                            <a:srgbClr val="000000">
                              <a:alpha val="100000"/>
                            </a:srgbClr>
                          </a:solidFill>
                          <a:latin typeface="KaiTi"/>
                          <a:ea typeface="KaiTi"/>
                          <a:cs typeface="KaiTi"/>
                        </a:rPr>
                        <a:t>也可直接火加热。</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bl>
          </a:graphicData>
        </a:graphic>
      </p:graphicFrame>
      <p:pic>
        <p:nvPicPr>
          <p:cNvPr id="1582" name="picture 1582"/>
          <p:cNvPicPr>
            <a:picLocks noChangeAspect="1"/>
          </p:cNvPicPr>
          <p:nvPr/>
        </p:nvPicPr>
        <p:blipFill>
          <a:blip r:embed="rId2"/>
          <a:stretch>
            <a:fillRect/>
          </a:stretch>
        </p:blipFill>
        <p:spPr>
          <a:xfrm rot="21600000">
            <a:off x="3046349" y="4021836"/>
            <a:ext cx="1277112" cy="1497838"/>
          </a:xfrm>
          <a:prstGeom prst="rect">
            <a:avLst/>
          </a:prstGeom>
        </p:spPr>
      </p:pic>
      <p:pic>
        <p:nvPicPr>
          <p:cNvPr id="1584" name="picture 1584"/>
          <p:cNvPicPr>
            <a:picLocks noChangeAspect="1"/>
          </p:cNvPicPr>
          <p:nvPr/>
        </p:nvPicPr>
        <p:blipFill>
          <a:blip r:embed="rId3"/>
          <a:stretch>
            <a:fillRect/>
          </a:stretch>
        </p:blipFill>
        <p:spPr>
          <a:xfrm rot="21600000">
            <a:off x="2865755" y="5778196"/>
            <a:ext cx="1078865" cy="776782"/>
          </a:xfrm>
          <a:prstGeom prst="rect">
            <a:avLst/>
          </a:prstGeom>
        </p:spPr>
      </p:pic>
      <p:pic>
        <p:nvPicPr>
          <p:cNvPr id="1586" name="picture 1586"/>
          <p:cNvPicPr>
            <a:picLocks noChangeAspect="1"/>
          </p:cNvPicPr>
          <p:nvPr/>
        </p:nvPicPr>
        <p:blipFill>
          <a:blip r:embed="rId4"/>
          <a:stretch>
            <a:fillRect/>
          </a:stretch>
        </p:blipFill>
        <p:spPr>
          <a:xfrm rot="21600000">
            <a:off x="3293364" y="6651371"/>
            <a:ext cx="807720" cy="1021080"/>
          </a:xfrm>
          <a:prstGeom prst="rect">
            <a:avLst/>
          </a:prstGeom>
        </p:spPr>
      </p:pic>
      <p:pic>
        <p:nvPicPr>
          <p:cNvPr id="1588" name="picture 1588"/>
          <p:cNvPicPr>
            <a:picLocks noChangeAspect="1"/>
          </p:cNvPicPr>
          <p:nvPr/>
        </p:nvPicPr>
        <p:blipFill>
          <a:blip r:embed="rId5"/>
          <a:stretch>
            <a:fillRect/>
          </a:stretch>
        </p:blipFill>
        <p:spPr>
          <a:xfrm rot="21600000">
            <a:off x="3106674" y="7865492"/>
            <a:ext cx="1173479" cy="594360"/>
          </a:xfrm>
          <a:prstGeom prst="rect">
            <a:avLst/>
          </a:prstGeom>
        </p:spPr>
      </p:pic>
      <p:pic>
        <p:nvPicPr>
          <p:cNvPr id="1590" name="picture 1590"/>
          <p:cNvPicPr>
            <a:picLocks noChangeAspect="1"/>
          </p:cNvPicPr>
          <p:nvPr/>
        </p:nvPicPr>
        <p:blipFill>
          <a:blip r:embed="rId6"/>
          <a:stretch>
            <a:fillRect/>
          </a:stretch>
        </p:blipFill>
        <p:spPr>
          <a:xfrm rot="21600000">
            <a:off x="3312414" y="935990"/>
            <a:ext cx="266700" cy="2346959"/>
          </a:xfrm>
          <a:prstGeom prst="rect">
            <a:avLst/>
          </a:prstGeom>
        </p:spPr>
      </p:pic>
      <p:pic>
        <p:nvPicPr>
          <p:cNvPr id="1592" name="picture 1592"/>
          <p:cNvPicPr>
            <a:picLocks noChangeAspect="1"/>
          </p:cNvPicPr>
          <p:nvPr/>
        </p:nvPicPr>
        <p:blipFill>
          <a:blip r:embed="rId7"/>
          <a:stretch>
            <a:fillRect/>
          </a:stretch>
        </p:blipFill>
        <p:spPr>
          <a:xfrm rot="21600000">
            <a:off x="3960114" y="935990"/>
            <a:ext cx="121920" cy="2346959"/>
          </a:xfrm>
          <a:prstGeom prst="rect">
            <a:avLst/>
          </a:prstGeom>
        </p:spPr>
      </p:pic>
      <p:sp>
        <p:nvSpPr>
          <p:cNvPr id="1594" name="textbox 1594"/>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pic>
        <p:nvPicPr>
          <p:cNvPr id="1596" name="picture 1596"/>
          <p:cNvPicPr>
            <a:picLocks noChangeAspect="1"/>
          </p:cNvPicPr>
          <p:nvPr/>
        </p:nvPicPr>
        <p:blipFill>
          <a:blip r:embed="rId8"/>
          <a:stretch>
            <a:fillRect/>
          </a:stretch>
        </p:blipFill>
        <p:spPr>
          <a:xfrm rot="21600000">
            <a:off x="3335274" y="8680704"/>
            <a:ext cx="718820" cy="359410"/>
          </a:xfrm>
          <a:prstGeom prst="rect">
            <a:avLst/>
          </a:prstGeom>
        </p:spPr>
      </p:pic>
      <p:pic>
        <p:nvPicPr>
          <p:cNvPr id="1598" name="picture 1598"/>
          <p:cNvPicPr>
            <a:picLocks noChangeAspect="1"/>
          </p:cNvPicPr>
          <p:nvPr/>
        </p:nvPicPr>
        <p:blipFill>
          <a:blip r:embed="rId9"/>
          <a:stretch>
            <a:fillRect/>
          </a:stretch>
        </p:blipFill>
        <p:spPr>
          <a:xfrm rot="21600000">
            <a:off x="3331464" y="3417697"/>
            <a:ext cx="731520" cy="243840"/>
          </a:xfrm>
          <a:prstGeom prst="rect">
            <a:avLst/>
          </a:prstGeom>
        </p:spPr>
      </p:pic>
      <p:pic>
        <p:nvPicPr>
          <p:cNvPr id="1600" name="picture 1600"/>
          <p:cNvPicPr>
            <a:picLocks noChangeAspect="1"/>
          </p:cNvPicPr>
          <p:nvPr/>
        </p:nvPicPr>
        <p:blipFill>
          <a:blip r:embed="rId10"/>
          <a:stretch>
            <a:fillRect/>
          </a:stretch>
        </p:blipFill>
        <p:spPr>
          <a:xfrm rot="21600000">
            <a:off x="4104005" y="5940171"/>
            <a:ext cx="259079" cy="457200"/>
          </a:xfrm>
          <a:prstGeom prst="rect">
            <a:avLst/>
          </a:prstGeom>
        </p:spPr>
      </p:pic>
      <p:sp>
        <p:nvSpPr>
          <p:cNvPr id="1602" name="path 1602"/>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1604" name="textbox 1604"/>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30" dirty="0">
                <a:solidFill>
                  <a:srgbClr val="000000">
                    <a:alpha val="100000"/>
                  </a:srgbClr>
                </a:solidFill>
                <a:latin typeface="Times New Roman"/>
                <a:ea typeface="Times New Roman"/>
                <a:cs typeface="Times New Roman"/>
              </a:rPr>
              <a:t>-</a:t>
            </a:r>
            <a:r>
              <a:rPr sz="900" kern="0" spc="70" dirty="0">
                <a:solidFill>
                  <a:srgbClr val="000000">
                    <a:alpha val="100000"/>
                  </a:srgbClr>
                </a:solidFill>
                <a:latin typeface="Times New Roman"/>
                <a:ea typeface="Times New Roman"/>
                <a:cs typeface="Times New Roman"/>
              </a:rPr>
              <a:t> </a:t>
            </a:r>
            <a:r>
              <a:rPr sz="900" kern="0" spc="-30" dirty="0">
                <a:solidFill>
                  <a:srgbClr val="000000">
                    <a:alpha val="100000"/>
                  </a:srgbClr>
                </a:solidFill>
                <a:latin typeface="Times New Roman"/>
                <a:ea typeface="Times New Roman"/>
                <a:cs typeface="Times New Roman"/>
              </a:rPr>
              <a:t>57</a:t>
            </a:r>
            <a:r>
              <a:rPr sz="900" kern="0" spc="40" dirty="0">
                <a:solidFill>
                  <a:srgbClr val="000000">
                    <a:alpha val="100000"/>
                  </a:srgbClr>
                </a:solidFill>
                <a:latin typeface="Times New Roman"/>
                <a:ea typeface="Times New Roman"/>
                <a:cs typeface="Times New Roman"/>
              </a:rPr>
              <a:t> </a:t>
            </a:r>
            <a:r>
              <a:rPr sz="900" kern="0" spc="-3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Tree>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606" name="table 1606"/>
          <p:cNvGraphicFramePr>
            <a:graphicFrameLocks noGrp="1"/>
          </p:cNvGraphicFramePr>
          <p:nvPr/>
        </p:nvGraphicFramePr>
        <p:xfrm>
          <a:off x="2348027" y="2805938"/>
          <a:ext cx="5999479" cy="6968490"/>
        </p:xfrm>
        <a:graphic>
          <a:graphicData uri="http://schemas.openxmlformats.org/drawingml/2006/table">
            <a:tbl>
              <a:tblPr/>
              <a:tblGrid>
                <a:gridCol w="440690"/>
                <a:gridCol w="1937385"/>
                <a:gridCol w="1421765"/>
                <a:gridCol w="2199640"/>
              </a:tblGrid>
              <a:tr h="403860">
                <a:tc>
                  <a:txBody>
                    <a:bodyPr/>
                    <a:lstStyle/>
                    <a:p>
                      <a:pPr algn="l" rtl="0" eaLnBrk="0">
                        <a:lnSpc>
                          <a:spcPct val="103000"/>
                        </a:lnSpc>
                        <a:tabLst/>
                      </a:pPr>
                      <a:endParaRPr sz="900" dirty="0">
                        <a:latin typeface="Arial"/>
                        <a:ea typeface="Arial"/>
                        <a:cs typeface="Arial"/>
                      </a:endParaRPr>
                    </a:p>
                    <a:p>
                      <a:pPr marL="28575" algn="l" rtl="0" eaLnBrk="0">
                        <a:lnSpc>
                          <a:spcPct val="83000"/>
                        </a:lnSpc>
                        <a:spcBef>
                          <a:spcPts val="4"/>
                        </a:spcBef>
                        <a:tabLst/>
                      </a:pPr>
                      <a:r>
                        <a:rPr sz="1200" b="1" kern="0" spc="160" dirty="0">
                          <a:solidFill>
                            <a:srgbClr val="000000">
                              <a:alpha val="100000"/>
                            </a:srgbClr>
                          </a:solidFill>
                          <a:latin typeface="KaiTi"/>
                          <a:ea typeface="KaiTi"/>
                          <a:cs typeface="KaiTi"/>
                        </a:rPr>
                        <a:t>序号</a:t>
                      </a:r>
                      <a:endParaRPr sz="1200" dirty="0">
                        <a:latin typeface="KaiTi"/>
                        <a:ea typeface="KaiTi"/>
                        <a:cs typeface="KaiTi"/>
                      </a:endParaRPr>
                    </a:p>
                  </a:txBody>
                  <a:tcPr marL="0" marR="0" marT="0" marB="0" vert="eaVert">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5000"/>
                        </a:lnSpc>
                        <a:tabLst/>
                      </a:pPr>
                      <a:endParaRPr sz="800" dirty="0">
                        <a:latin typeface="Arial"/>
                        <a:ea typeface="Arial"/>
                        <a:cs typeface="Arial"/>
                      </a:endParaRPr>
                    </a:p>
                    <a:p>
                      <a:pPr marL="743585" algn="l" rtl="0" eaLnBrk="0">
                        <a:lnSpc>
                          <a:spcPct val="83000"/>
                        </a:lnSpc>
                        <a:spcBef>
                          <a:spcPts val="6"/>
                        </a:spcBef>
                        <a:tabLst/>
                      </a:pPr>
                      <a:r>
                        <a:rPr sz="1200" b="1" kern="0" spc="-20" dirty="0">
                          <a:solidFill>
                            <a:srgbClr val="000000">
                              <a:alpha val="100000"/>
                            </a:srgbClr>
                          </a:solidFill>
                          <a:latin typeface="KaiTi"/>
                          <a:ea typeface="KaiTi"/>
                          <a:cs typeface="KaiTi"/>
                        </a:rPr>
                        <a:t>装置图</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4000"/>
                        </a:lnSpc>
                        <a:tabLst/>
                      </a:pPr>
                      <a:endParaRPr sz="800" dirty="0">
                        <a:latin typeface="Arial"/>
                        <a:ea typeface="Arial"/>
                        <a:cs typeface="Arial"/>
                      </a:endParaRPr>
                    </a:p>
                    <a:p>
                      <a:pPr algn="l" rtl="0" eaLnBrk="0">
                        <a:lnSpc>
                          <a:spcPct val="7980"/>
                        </a:lnSpc>
                        <a:tabLst/>
                      </a:pPr>
                      <a:endParaRPr sz="100" dirty="0">
                        <a:latin typeface="Arial"/>
                        <a:ea typeface="Arial"/>
                        <a:cs typeface="Arial"/>
                      </a:endParaRPr>
                    </a:p>
                    <a:p>
                      <a:pPr marL="404495" algn="l" rtl="0" eaLnBrk="0">
                        <a:lnSpc>
                          <a:spcPct val="86000"/>
                        </a:lnSpc>
                        <a:tabLst/>
                      </a:pPr>
                      <a:r>
                        <a:rPr sz="1200" b="1" kern="0" spc="-10" dirty="0">
                          <a:solidFill>
                            <a:srgbClr val="000000">
                              <a:alpha val="100000"/>
                            </a:srgbClr>
                          </a:solidFill>
                          <a:latin typeface="KaiTi"/>
                          <a:ea typeface="KaiTi"/>
                          <a:cs typeface="KaiTi"/>
                        </a:rPr>
                        <a:t>操作名称</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5000"/>
                        </a:lnSpc>
                        <a:tabLst/>
                      </a:pPr>
                      <a:endParaRPr sz="800" dirty="0">
                        <a:latin typeface="Arial"/>
                        <a:ea typeface="Arial"/>
                        <a:cs typeface="Arial"/>
                      </a:endParaRPr>
                    </a:p>
                    <a:p>
                      <a:pPr marL="946785" algn="l" rtl="0" eaLnBrk="0">
                        <a:lnSpc>
                          <a:spcPct val="83000"/>
                        </a:lnSpc>
                        <a:spcBef>
                          <a:spcPts val="6"/>
                        </a:spcBef>
                        <a:tabLst/>
                      </a:pPr>
                      <a:r>
                        <a:rPr sz="1200" b="1" kern="0" spc="-20" dirty="0">
                          <a:solidFill>
                            <a:srgbClr val="000000">
                              <a:alpha val="100000"/>
                            </a:srgbClr>
                          </a:solidFill>
                          <a:latin typeface="KaiTi"/>
                          <a:ea typeface="KaiTi"/>
                          <a:cs typeface="KaiTi"/>
                        </a:rPr>
                        <a:t>应用</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1592580">
                <a:tc>
                  <a:txBody>
                    <a:bodyPr/>
                    <a:lstStyle/>
                    <a:p>
                      <a:pPr algn="l" rtl="0" eaLnBrk="0">
                        <a:lnSpc>
                          <a:spcPct val="122000"/>
                        </a:lnSpc>
                        <a:tabLst/>
                      </a:pPr>
                      <a:endParaRPr sz="1000" dirty="0">
                        <a:latin typeface="Arial"/>
                        <a:ea typeface="Arial"/>
                        <a:cs typeface="Arial"/>
                      </a:endParaRPr>
                    </a:p>
                    <a:p>
                      <a:pPr algn="l" rtl="0" eaLnBrk="0">
                        <a:lnSpc>
                          <a:spcPct val="122000"/>
                        </a:lnSpc>
                        <a:tabLst/>
                      </a:pPr>
                      <a:endParaRPr sz="1000" dirty="0">
                        <a:latin typeface="Arial"/>
                        <a:ea typeface="Arial"/>
                        <a:cs typeface="Arial"/>
                      </a:endParaRPr>
                    </a:p>
                    <a:p>
                      <a:pPr algn="l" rtl="0" eaLnBrk="0">
                        <a:lnSpc>
                          <a:spcPct val="122000"/>
                        </a:lnSpc>
                        <a:tabLst/>
                      </a:pPr>
                      <a:endParaRPr sz="1000" dirty="0">
                        <a:latin typeface="Arial"/>
                        <a:ea typeface="Arial"/>
                        <a:cs typeface="Arial"/>
                      </a:endParaRPr>
                    </a:p>
                    <a:p>
                      <a:pPr algn="l" rtl="0" eaLnBrk="0">
                        <a:lnSpc>
                          <a:spcPct val="122000"/>
                        </a:lnSpc>
                        <a:tabLst/>
                      </a:pPr>
                      <a:endParaRPr sz="1000" dirty="0">
                        <a:latin typeface="Arial"/>
                        <a:ea typeface="Arial"/>
                        <a:cs typeface="Arial"/>
                      </a:endParaRPr>
                    </a:p>
                    <a:p>
                      <a:pPr algn="l" rtl="0" eaLnBrk="0">
                        <a:lnSpc>
                          <a:spcPct val="7047"/>
                        </a:lnSpc>
                        <a:tabLst/>
                      </a:pPr>
                      <a:endParaRPr sz="100" dirty="0">
                        <a:latin typeface="Arial"/>
                        <a:ea typeface="Arial"/>
                        <a:cs typeface="Arial"/>
                      </a:endParaRPr>
                    </a:p>
                    <a:p>
                      <a:pPr marL="200660" algn="l" rtl="0" eaLnBrk="0">
                        <a:lnSpc>
                          <a:spcPct val="76000"/>
                        </a:lnSpc>
                        <a:tabLst/>
                      </a:pPr>
                      <a:r>
                        <a:rPr sz="1200" kern="0" spc="-10" dirty="0">
                          <a:solidFill>
                            <a:srgbClr val="000000">
                              <a:alpha val="100000"/>
                            </a:srgbClr>
                          </a:solidFill>
                          <a:latin typeface="Times New Roman"/>
                          <a:ea typeface="Times New Roman"/>
                          <a:cs typeface="Times New Roman"/>
                        </a:rPr>
                        <a:t>1</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30000"/>
                        </a:lnSpc>
                        <a:tabLst/>
                      </a:pPr>
                      <a:endParaRPr sz="1000" dirty="0">
                        <a:latin typeface="Arial"/>
                        <a:ea typeface="Arial"/>
                        <a:cs typeface="Arial"/>
                      </a:endParaRPr>
                    </a:p>
                    <a:p>
                      <a:pPr algn="l" rtl="0" eaLnBrk="0">
                        <a:lnSpc>
                          <a:spcPct val="130000"/>
                        </a:lnSpc>
                        <a:tabLst/>
                      </a:pPr>
                      <a:endParaRPr sz="1000" dirty="0">
                        <a:latin typeface="Arial"/>
                        <a:ea typeface="Arial"/>
                        <a:cs typeface="Arial"/>
                      </a:endParaRPr>
                    </a:p>
                    <a:p>
                      <a:pPr algn="l" rtl="0" eaLnBrk="0">
                        <a:lnSpc>
                          <a:spcPct val="130000"/>
                        </a:lnSpc>
                        <a:tabLst/>
                      </a:pPr>
                      <a:endParaRPr sz="1000" dirty="0">
                        <a:latin typeface="Arial"/>
                        <a:ea typeface="Arial"/>
                        <a:cs typeface="Arial"/>
                      </a:endParaRPr>
                    </a:p>
                    <a:p>
                      <a:pPr marL="565150" algn="l" rtl="0" eaLnBrk="0">
                        <a:lnSpc>
                          <a:spcPts val="1809"/>
                        </a:lnSpc>
                        <a:spcBef>
                          <a:spcPts val="2"/>
                        </a:spcBef>
                        <a:tabLst/>
                      </a:pPr>
                      <a:r>
                        <a:rPr sz="1200" b="1" kern="0" spc="-30" dirty="0">
                          <a:solidFill>
                            <a:srgbClr val="000000">
                              <a:alpha val="100000"/>
                            </a:srgbClr>
                          </a:solidFill>
                          <a:latin typeface="Microsoft YaHei"/>
                          <a:ea typeface="Microsoft YaHei"/>
                          <a:cs typeface="Microsoft YaHei"/>
                        </a:rPr>
                        <a:t>蒸馏</a:t>
                      </a:r>
                      <a:endParaRPr sz="1200" dirty="0">
                        <a:latin typeface="Microsoft YaHei"/>
                        <a:ea typeface="Microsoft YaHei"/>
                        <a:cs typeface="Microsoft YaHei"/>
                      </a:endParaRPr>
                    </a:p>
                    <a:p>
                      <a:pPr algn="l" rtl="0" eaLnBrk="0">
                        <a:lnSpc>
                          <a:spcPct val="120000"/>
                        </a:lnSpc>
                        <a:tabLst/>
                      </a:pPr>
                      <a:endParaRPr sz="400" dirty="0">
                        <a:latin typeface="Arial"/>
                        <a:ea typeface="Arial"/>
                        <a:cs typeface="Arial"/>
                      </a:endParaRPr>
                    </a:p>
                    <a:p>
                      <a:pPr marL="326390" algn="l" rtl="0" eaLnBrk="0">
                        <a:lnSpc>
                          <a:spcPct val="74000"/>
                        </a:lnSpc>
                        <a:spcBef>
                          <a:spcPts val="1"/>
                        </a:spcBef>
                        <a:tabLst/>
                      </a:pPr>
                      <a:r>
                        <a:rPr sz="1200" b="1" kern="0" spc="-10" dirty="0">
                          <a:solidFill>
                            <a:srgbClr val="000000">
                              <a:alpha val="100000"/>
                            </a:srgbClr>
                          </a:solidFill>
                          <a:latin typeface="Times New Roman"/>
                          <a:ea typeface="Times New Roman"/>
                          <a:cs typeface="Times New Roman"/>
                        </a:rPr>
                        <a:t>[distillation]</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35000"/>
                        </a:lnSpc>
                        <a:tabLst/>
                      </a:pPr>
                      <a:endParaRPr sz="1000" dirty="0">
                        <a:latin typeface="Arial"/>
                        <a:ea typeface="Arial"/>
                        <a:cs typeface="Arial"/>
                      </a:endParaRPr>
                    </a:p>
                    <a:p>
                      <a:pPr marL="77470" indent="-3175" algn="l" rtl="0" eaLnBrk="0">
                        <a:lnSpc>
                          <a:spcPct val="108000"/>
                        </a:lnSpc>
                        <a:tabLst/>
                      </a:pPr>
                      <a:r>
                        <a:rPr sz="1200" kern="0" spc="40" dirty="0">
                          <a:solidFill>
                            <a:srgbClr val="000000">
                              <a:alpha val="100000"/>
                            </a:srgbClr>
                          </a:solidFill>
                          <a:latin typeface="KaiTi"/>
                          <a:ea typeface="KaiTi"/>
                          <a:cs typeface="KaiTi"/>
                        </a:rPr>
                        <a:t>分离和纯化液体物质最重要的</a:t>
                      </a:r>
                      <a:r>
                        <a:rPr sz="1200" kern="0" spc="-70" dirty="0">
                          <a:solidFill>
                            <a:srgbClr val="000000">
                              <a:alpha val="100000"/>
                            </a:srgbClr>
                          </a:solidFill>
                          <a:latin typeface="KaiTi"/>
                          <a:ea typeface="KaiTi"/>
                          <a:cs typeface="KaiTi"/>
                        </a:rPr>
                        <a:t>方法是蒸馏。在混合液中，</a:t>
                      </a:r>
                      <a:r>
                        <a:rPr sz="1200" kern="0" spc="-300" dirty="0">
                          <a:solidFill>
                            <a:srgbClr val="000000">
                              <a:alpha val="100000"/>
                            </a:srgbClr>
                          </a:solidFill>
                          <a:latin typeface="KaiTi"/>
                          <a:ea typeface="KaiTi"/>
                          <a:cs typeface="KaiTi"/>
                        </a:rPr>
                        <a:t> </a:t>
                      </a:r>
                      <a:r>
                        <a:rPr sz="1200" kern="0" spc="-70" dirty="0">
                          <a:solidFill>
                            <a:srgbClr val="000000">
                              <a:alpha val="100000"/>
                            </a:srgbClr>
                          </a:solidFill>
                          <a:latin typeface="KaiTi"/>
                          <a:ea typeface="KaiTi"/>
                          <a:cs typeface="KaiTi"/>
                        </a:rPr>
                        <a:t>若各</a:t>
                      </a:r>
                      <a:r>
                        <a:rPr sz="1200" kern="0" spc="-30" dirty="0">
                          <a:solidFill>
                            <a:srgbClr val="000000">
                              <a:alpha val="100000"/>
                            </a:srgbClr>
                          </a:solidFill>
                          <a:latin typeface="KaiTi"/>
                          <a:ea typeface="KaiTi"/>
                          <a:cs typeface="KaiTi"/>
                        </a:rPr>
                        <a:t>组分</a:t>
                      </a:r>
                      <a:endParaRPr sz="1200" dirty="0">
                        <a:latin typeface="KaiTi"/>
                        <a:ea typeface="KaiTi"/>
                        <a:cs typeface="KaiTi"/>
                      </a:endParaRPr>
                    </a:p>
                    <a:p>
                      <a:pPr marL="78740" indent="2540" algn="l" rtl="0" eaLnBrk="0">
                        <a:lnSpc>
                          <a:spcPct val="106000"/>
                        </a:lnSpc>
                        <a:spcBef>
                          <a:spcPts val="18"/>
                        </a:spcBef>
                        <a:tabLst/>
                      </a:pPr>
                      <a:r>
                        <a:rPr sz="1200" kern="0" spc="-50" dirty="0">
                          <a:solidFill>
                            <a:srgbClr val="000000">
                              <a:alpha val="100000"/>
                            </a:srgbClr>
                          </a:solidFill>
                          <a:latin typeface="KaiTi"/>
                          <a:ea typeface="KaiTi"/>
                          <a:cs typeface="KaiTi"/>
                        </a:rPr>
                        <a:t>的相对挥发能力不同，就能</a:t>
                      </a:r>
                      <a:r>
                        <a:rPr sz="1200" kern="0" spc="-60" dirty="0">
                          <a:solidFill>
                            <a:srgbClr val="000000">
                              <a:alpha val="100000"/>
                            </a:srgbClr>
                          </a:solidFill>
                          <a:latin typeface="KaiTi"/>
                          <a:ea typeface="KaiTi"/>
                          <a:cs typeface="KaiTi"/>
                        </a:rPr>
                        <a:t>够用</a:t>
                      </a:r>
                      <a:r>
                        <a:rPr sz="1200" kern="0" spc="-30" dirty="0">
                          <a:solidFill>
                            <a:srgbClr val="000000">
                              <a:alpha val="100000"/>
                            </a:srgbClr>
                          </a:solidFill>
                          <a:latin typeface="KaiTi"/>
                          <a:ea typeface="KaiTi"/>
                          <a:cs typeface="KaiTi"/>
                        </a:rPr>
                        <a:t>蒸馏来进行分离。</a:t>
                      </a:r>
                      <a:endParaRPr sz="1200" dirty="0">
                        <a:latin typeface="KaiTi"/>
                        <a:ea typeface="KaiTi"/>
                        <a:cs typeface="KaiTi"/>
                      </a:endParaRPr>
                    </a:p>
                    <a:p>
                      <a:pPr marL="69215" algn="l" rtl="0" eaLnBrk="0">
                        <a:lnSpc>
                          <a:spcPct val="90000"/>
                        </a:lnSpc>
                        <a:spcBef>
                          <a:spcPts val="207"/>
                        </a:spcBef>
                        <a:tabLst/>
                      </a:pPr>
                      <a:r>
                        <a:rPr sz="1200" kern="0" spc="-10" dirty="0">
                          <a:solidFill>
                            <a:srgbClr val="000000">
                              <a:alpha val="100000"/>
                            </a:srgbClr>
                          </a:solidFill>
                          <a:latin typeface="KaiTi"/>
                          <a:ea typeface="KaiTi"/>
                          <a:cs typeface="KaiTi"/>
                        </a:rPr>
                        <a:t>例如</a:t>
                      </a:r>
                      <a:r>
                        <a:rPr sz="1200" kern="0" spc="-10" dirty="0">
                          <a:solidFill>
                            <a:srgbClr val="000000">
                              <a:alpha val="100000"/>
                            </a:srgbClr>
                          </a:solidFill>
                          <a:latin typeface="Times New Roman"/>
                          <a:ea typeface="Times New Roman"/>
                          <a:cs typeface="Times New Roman"/>
                        </a:rPr>
                        <a:t>:</a:t>
                      </a:r>
                      <a:r>
                        <a:rPr sz="1200" kern="0" spc="-10" dirty="0">
                          <a:solidFill>
                            <a:srgbClr val="000000">
                              <a:alpha val="100000"/>
                            </a:srgbClr>
                          </a:solidFill>
                          <a:latin typeface="KaiTi"/>
                          <a:ea typeface="KaiTi"/>
                          <a:cs typeface="KaiTi"/>
                        </a:rPr>
                        <a:t>石油的分馏。</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1591310">
                <a:tc>
                  <a:txBody>
                    <a:bodyPr/>
                    <a:lstStyle/>
                    <a:p>
                      <a:pPr algn="l" rtl="0" eaLnBrk="0">
                        <a:lnSpc>
                          <a:spcPct val="121000"/>
                        </a:lnSpc>
                        <a:tabLst/>
                      </a:pPr>
                      <a:endParaRPr sz="1000" dirty="0">
                        <a:latin typeface="Arial"/>
                        <a:ea typeface="Arial"/>
                        <a:cs typeface="Arial"/>
                      </a:endParaRPr>
                    </a:p>
                    <a:p>
                      <a:pPr algn="l" rtl="0" eaLnBrk="0">
                        <a:lnSpc>
                          <a:spcPct val="122000"/>
                        </a:lnSpc>
                        <a:tabLst/>
                      </a:pPr>
                      <a:endParaRPr sz="1000" dirty="0">
                        <a:latin typeface="Arial"/>
                        <a:ea typeface="Arial"/>
                        <a:cs typeface="Arial"/>
                      </a:endParaRPr>
                    </a:p>
                    <a:p>
                      <a:pPr algn="l" rtl="0" eaLnBrk="0">
                        <a:lnSpc>
                          <a:spcPct val="122000"/>
                        </a:lnSpc>
                        <a:tabLst/>
                      </a:pPr>
                      <a:endParaRPr sz="1000" dirty="0">
                        <a:latin typeface="Arial"/>
                        <a:ea typeface="Arial"/>
                        <a:cs typeface="Arial"/>
                      </a:endParaRPr>
                    </a:p>
                    <a:p>
                      <a:pPr algn="l" rtl="0" eaLnBrk="0">
                        <a:lnSpc>
                          <a:spcPct val="122000"/>
                        </a:lnSpc>
                        <a:tabLst/>
                      </a:pPr>
                      <a:endParaRPr sz="1000" dirty="0">
                        <a:latin typeface="Arial"/>
                        <a:ea typeface="Arial"/>
                        <a:cs typeface="Arial"/>
                      </a:endParaRPr>
                    </a:p>
                    <a:p>
                      <a:pPr algn="l" rtl="0" eaLnBrk="0">
                        <a:lnSpc>
                          <a:spcPct val="8718"/>
                        </a:lnSpc>
                        <a:tabLst/>
                      </a:pPr>
                      <a:endParaRPr sz="100" dirty="0">
                        <a:latin typeface="Arial"/>
                        <a:ea typeface="Arial"/>
                        <a:cs typeface="Arial"/>
                      </a:endParaRPr>
                    </a:p>
                    <a:p>
                      <a:pPr marL="186055" algn="l" rtl="0" eaLnBrk="0">
                        <a:lnSpc>
                          <a:spcPct val="76000"/>
                        </a:lnSpc>
                        <a:tabLst/>
                      </a:pPr>
                      <a:r>
                        <a:rPr sz="1200" kern="0" spc="-10" dirty="0">
                          <a:solidFill>
                            <a:srgbClr val="000000">
                              <a:alpha val="100000"/>
                            </a:srgbClr>
                          </a:solidFill>
                          <a:latin typeface="Times New Roman"/>
                          <a:ea typeface="Times New Roman"/>
                          <a:cs typeface="Times New Roman"/>
                        </a:rPr>
                        <a:t>2</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marL="335280" algn="l" rtl="0" eaLnBrk="0">
                        <a:lnSpc>
                          <a:spcPts val="1809"/>
                        </a:lnSpc>
                        <a:spcBef>
                          <a:spcPts val="4"/>
                        </a:spcBef>
                        <a:tabLst/>
                      </a:pPr>
                      <a:r>
                        <a:rPr sz="1200" b="1" kern="0" spc="-20" dirty="0">
                          <a:solidFill>
                            <a:srgbClr val="000000">
                              <a:alpha val="100000"/>
                            </a:srgbClr>
                          </a:solidFill>
                          <a:latin typeface="Microsoft YaHei"/>
                          <a:ea typeface="Microsoft YaHei"/>
                          <a:cs typeface="Microsoft YaHei"/>
                        </a:rPr>
                        <a:t>结晶、蒸发</a:t>
                      </a:r>
                      <a:endParaRPr sz="1200" dirty="0">
                        <a:latin typeface="Microsoft YaHei"/>
                        <a:ea typeface="Microsoft YaHei"/>
                        <a:cs typeface="Microsoft YaHei"/>
                      </a:endParaRPr>
                    </a:p>
                    <a:p>
                      <a:pPr marL="155575" algn="l" rtl="0" eaLnBrk="0">
                        <a:lnSpc>
                          <a:spcPct val="77000"/>
                        </a:lnSpc>
                        <a:spcBef>
                          <a:spcPts val="567"/>
                        </a:spcBef>
                        <a:tabLst/>
                      </a:pPr>
                      <a:r>
                        <a:rPr sz="1200" b="1" kern="0" spc="-10" dirty="0">
                          <a:solidFill>
                            <a:srgbClr val="000000">
                              <a:alpha val="100000"/>
                            </a:srgbClr>
                          </a:solidFill>
                          <a:latin typeface="Times New Roman"/>
                          <a:ea typeface="Times New Roman"/>
                          <a:cs typeface="Times New Roman"/>
                        </a:rPr>
                        <a:t>[crystallization &amp;</a:t>
                      </a:r>
                      <a:endParaRPr sz="1200" dirty="0">
                        <a:latin typeface="Times New Roman"/>
                        <a:ea typeface="Times New Roman"/>
                        <a:cs typeface="Times New Roman"/>
                      </a:endParaRPr>
                    </a:p>
                    <a:p>
                      <a:pPr marL="299720" algn="l" rtl="0" eaLnBrk="0">
                        <a:lnSpc>
                          <a:spcPct val="77000"/>
                        </a:lnSpc>
                        <a:spcBef>
                          <a:spcPts val="269"/>
                        </a:spcBef>
                        <a:tabLst/>
                      </a:pPr>
                      <a:r>
                        <a:rPr sz="1200" b="1" kern="0" spc="-10" dirty="0">
                          <a:solidFill>
                            <a:srgbClr val="000000">
                              <a:alpha val="100000"/>
                            </a:srgbClr>
                          </a:solidFill>
                          <a:latin typeface="Times New Roman"/>
                          <a:ea typeface="Times New Roman"/>
                          <a:cs typeface="Times New Roman"/>
                        </a:rPr>
                        <a:t>evaporation]</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32987"/>
                        </a:lnSpc>
                        <a:tabLst/>
                      </a:pPr>
                      <a:endParaRPr sz="100" dirty="0">
                        <a:latin typeface="Arial"/>
                        <a:ea typeface="Arial"/>
                        <a:cs typeface="Arial"/>
                      </a:endParaRPr>
                    </a:p>
                    <a:p>
                      <a:pPr marL="69215" indent="15875" algn="l" rtl="0" eaLnBrk="0">
                        <a:lnSpc>
                          <a:spcPct val="108000"/>
                        </a:lnSpc>
                        <a:tabLst/>
                      </a:pPr>
                      <a:r>
                        <a:rPr sz="1200" kern="0" spc="30" dirty="0">
                          <a:solidFill>
                            <a:srgbClr val="000000">
                              <a:alpha val="100000"/>
                            </a:srgbClr>
                          </a:solidFill>
                          <a:latin typeface="KaiTi"/>
                          <a:ea typeface="KaiTi"/>
                          <a:cs typeface="KaiTi"/>
                        </a:rPr>
                        <a:t>大部分化合物的溶解度随温度</a:t>
                      </a:r>
                      <a:r>
                        <a:rPr sz="1200" kern="0" spc="-50" dirty="0">
                          <a:solidFill>
                            <a:srgbClr val="000000">
                              <a:alpha val="100000"/>
                            </a:srgbClr>
                          </a:solidFill>
                          <a:latin typeface="KaiTi"/>
                          <a:ea typeface="KaiTi"/>
                          <a:cs typeface="KaiTi"/>
                        </a:rPr>
                        <a:t>升高而增大，因此从溶液中使品</a:t>
                      </a:r>
                      <a:r>
                        <a:rPr sz="1200" kern="0" spc="-50" dirty="0">
                          <a:solidFill>
                            <a:srgbClr val="000000">
                              <a:alpha val="100000"/>
                            </a:srgbClr>
                          </a:solidFill>
                          <a:latin typeface="KaiTi"/>
                          <a:ea typeface="KaiTi"/>
                          <a:cs typeface="KaiTi"/>
                        </a:rPr>
                        <a:t>体析出的主要方法是蒸发。蒸发</a:t>
                      </a:r>
                      <a:r>
                        <a:rPr sz="1200" kern="0" spc="-50" dirty="0">
                          <a:solidFill>
                            <a:srgbClr val="000000">
                              <a:alpha val="100000"/>
                            </a:srgbClr>
                          </a:solidFill>
                          <a:latin typeface="KaiTi"/>
                          <a:ea typeface="KaiTi"/>
                          <a:cs typeface="KaiTi"/>
                        </a:rPr>
                        <a:t>掉过多的溶剂水，使溶液浓缩达</a:t>
                      </a:r>
                      <a:r>
                        <a:rPr sz="1200" kern="0" spc="-50" dirty="0">
                          <a:solidFill>
                            <a:srgbClr val="000000">
                              <a:alpha val="100000"/>
                            </a:srgbClr>
                          </a:solidFill>
                          <a:latin typeface="KaiTi"/>
                          <a:ea typeface="KaiTi"/>
                          <a:cs typeface="KaiTi"/>
                        </a:rPr>
                        <a:t>到饱后析出；也可以采用冷却方</a:t>
                      </a:r>
                      <a:r>
                        <a:rPr sz="1200" kern="0" spc="-50" dirty="0">
                          <a:solidFill>
                            <a:srgbClr val="000000">
                              <a:alpha val="100000"/>
                            </a:srgbClr>
                          </a:solidFill>
                          <a:latin typeface="KaiTi"/>
                          <a:ea typeface="KaiTi"/>
                          <a:cs typeface="KaiTi"/>
                        </a:rPr>
                        <a:t>法，直接降低物质的溶解度而使</a:t>
                      </a:r>
                      <a:r>
                        <a:rPr sz="1200" kern="0" spc="-50" dirty="0">
                          <a:solidFill>
                            <a:srgbClr val="000000">
                              <a:alpha val="100000"/>
                            </a:srgbClr>
                          </a:solidFill>
                          <a:latin typeface="KaiTi"/>
                          <a:ea typeface="KaiTi"/>
                          <a:cs typeface="KaiTi"/>
                        </a:rPr>
                        <a:t>其析出。结晶是溶质从溶液中析</a:t>
                      </a:r>
                      <a:r>
                        <a:rPr sz="1200" kern="0" spc="-30" dirty="0">
                          <a:solidFill>
                            <a:srgbClr val="000000">
                              <a:alpha val="100000"/>
                            </a:srgbClr>
                          </a:solidFill>
                          <a:latin typeface="KaiTi"/>
                          <a:ea typeface="KaiTi"/>
                          <a:cs typeface="KaiTi"/>
                        </a:rPr>
                        <a:t>出晶体的过程。</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1789429">
                <a:tc>
                  <a:txBody>
                    <a:bodyPr/>
                    <a:lstStyle/>
                    <a:p>
                      <a:pPr algn="l" rtl="0" eaLnBrk="0">
                        <a:lnSpc>
                          <a:spcPct val="110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algn="l" rtl="0" eaLnBrk="0">
                        <a:lnSpc>
                          <a:spcPct val="7110"/>
                        </a:lnSpc>
                        <a:tabLst/>
                      </a:pPr>
                      <a:endParaRPr sz="100" dirty="0">
                        <a:latin typeface="Arial"/>
                        <a:ea typeface="Arial"/>
                        <a:cs typeface="Arial"/>
                      </a:endParaRPr>
                    </a:p>
                    <a:p>
                      <a:pPr marL="188595" algn="l" rtl="0" eaLnBrk="0">
                        <a:lnSpc>
                          <a:spcPct val="76000"/>
                        </a:lnSpc>
                        <a:tabLst/>
                      </a:pPr>
                      <a:r>
                        <a:rPr sz="1200" kern="0" spc="-10" dirty="0">
                          <a:solidFill>
                            <a:srgbClr val="000000">
                              <a:alpha val="100000"/>
                            </a:srgbClr>
                          </a:solidFill>
                          <a:latin typeface="Times New Roman"/>
                          <a:ea typeface="Times New Roman"/>
                          <a:cs typeface="Times New Roman"/>
                        </a:rPr>
                        <a:t>3</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3000"/>
                        </a:lnSpc>
                        <a:tabLst/>
                      </a:pPr>
                      <a:endParaRPr sz="1000" dirty="0">
                        <a:latin typeface="Arial"/>
                        <a:ea typeface="Arial"/>
                        <a:cs typeface="Arial"/>
                      </a:endParaRPr>
                    </a:p>
                    <a:p>
                      <a:pPr algn="l" rtl="0" eaLnBrk="0">
                        <a:lnSpc>
                          <a:spcPct val="113000"/>
                        </a:lnSpc>
                        <a:tabLst/>
                      </a:pPr>
                      <a:endParaRPr sz="1000" dirty="0">
                        <a:latin typeface="Arial"/>
                        <a:ea typeface="Arial"/>
                        <a:cs typeface="Arial"/>
                      </a:endParaRPr>
                    </a:p>
                    <a:p>
                      <a:pPr algn="l" rtl="0" eaLnBrk="0">
                        <a:lnSpc>
                          <a:spcPct val="114000"/>
                        </a:lnSpc>
                        <a:tabLst/>
                      </a:pPr>
                      <a:endParaRPr sz="1000" dirty="0">
                        <a:latin typeface="Arial"/>
                        <a:ea typeface="Arial"/>
                        <a:cs typeface="Arial"/>
                      </a:endParaRPr>
                    </a:p>
                    <a:p>
                      <a:pPr algn="l" rtl="0" eaLnBrk="0">
                        <a:lnSpc>
                          <a:spcPct val="114000"/>
                        </a:lnSpc>
                        <a:tabLst/>
                      </a:pPr>
                      <a:endParaRPr sz="1000" dirty="0">
                        <a:latin typeface="Arial"/>
                        <a:ea typeface="Arial"/>
                        <a:cs typeface="Arial"/>
                      </a:endParaRPr>
                    </a:p>
                    <a:p>
                      <a:pPr marL="560070" algn="l" rtl="0" eaLnBrk="0">
                        <a:lnSpc>
                          <a:spcPts val="1809"/>
                        </a:lnSpc>
                        <a:spcBef>
                          <a:spcPts val="2"/>
                        </a:spcBef>
                        <a:tabLst/>
                      </a:pPr>
                      <a:r>
                        <a:rPr sz="1200" b="1" kern="0" spc="-20" dirty="0">
                          <a:solidFill>
                            <a:srgbClr val="000000">
                              <a:alpha val="100000"/>
                            </a:srgbClr>
                          </a:solidFill>
                          <a:latin typeface="Microsoft YaHei"/>
                          <a:ea typeface="Microsoft YaHei"/>
                          <a:cs typeface="Microsoft YaHei"/>
                        </a:rPr>
                        <a:t>过滤</a:t>
                      </a:r>
                      <a:endParaRPr sz="1200" dirty="0">
                        <a:latin typeface="Microsoft YaHei"/>
                        <a:ea typeface="Microsoft YaHei"/>
                        <a:cs typeface="Microsoft YaHei"/>
                      </a:endParaRPr>
                    </a:p>
                    <a:p>
                      <a:pPr marL="381000" algn="l" rtl="0" eaLnBrk="0">
                        <a:lnSpc>
                          <a:spcPts val="1645"/>
                        </a:lnSpc>
                        <a:tabLst/>
                      </a:pPr>
                      <a:r>
                        <a:rPr sz="1200" b="1" kern="0" spc="-20" dirty="0">
                          <a:solidFill>
                            <a:srgbClr val="000000">
                              <a:alpha val="100000"/>
                            </a:srgbClr>
                          </a:solidFill>
                          <a:latin typeface="Times New Roman"/>
                          <a:ea typeface="Times New Roman"/>
                          <a:cs typeface="Times New Roman"/>
                        </a:rPr>
                        <a:t>[filtration]</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9000"/>
                        </a:lnSpc>
                        <a:tabLst/>
                      </a:pPr>
                      <a:endParaRPr sz="1000" dirty="0">
                        <a:latin typeface="Arial"/>
                        <a:ea typeface="Arial"/>
                        <a:cs typeface="Arial"/>
                      </a:endParaRPr>
                    </a:p>
                    <a:p>
                      <a:pPr algn="l" rtl="0" eaLnBrk="0">
                        <a:lnSpc>
                          <a:spcPct val="109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algn="l" rtl="0" eaLnBrk="0">
                        <a:lnSpc>
                          <a:spcPct val="7961"/>
                        </a:lnSpc>
                        <a:tabLst/>
                      </a:pPr>
                      <a:endParaRPr sz="100" dirty="0">
                        <a:latin typeface="Arial"/>
                        <a:ea typeface="Arial"/>
                        <a:cs typeface="Arial"/>
                      </a:endParaRPr>
                    </a:p>
                    <a:p>
                      <a:pPr marL="74295" algn="l" rtl="0" eaLnBrk="0">
                        <a:lnSpc>
                          <a:spcPct val="107000"/>
                        </a:lnSpc>
                        <a:tabLst/>
                      </a:pPr>
                      <a:r>
                        <a:rPr sz="1200" kern="0" spc="40" dirty="0">
                          <a:solidFill>
                            <a:srgbClr val="000000">
                              <a:alpha val="100000"/>
                            </a:srgbClr>
                          </a:solidFill>
                          <a:latin typeface="KaiTi"/>
                          <a:ea typeface="KaiTi"/>
                          <a:cs typeface="KaiTi"/>
                        </a:rPr>
                        <a:t>过滤是当沉淀和溶液的混合物</a:t>
                      </a:r>
                      <a:r>
                        <a:rPr sz="1200" kern="0" spc="-10" dirty="0">
                          <a:solidFill>
                            <a:srgbClr val="000000">
                              <a:alpha val="100000"/>
                            </a:srgbClr>
                          </a:solidFill>
                          <a:latin typeface="KaiTi"/>
                          <a:ea typeface="KaiTi"/>
                          <a:cs typeface="KaiTi"/>
                        </a:rPr>
                        <a:t>通过滤纸时，沉淀留在滤纸上，</a:t>
                      </a:r>
                      <a:r>
                        <a:rPr sz="1200" kern="0" spc="-50" dirty="0">
                          <a:solidFill>
                            <a:srgbClr val="000000">
                              <a:alpha val="100000"/>
                            </a:srgbClr>
                          </a:solidFill>
                          <a:latin typeface="KaiTi"/>
                          <a:ea typeface="KaiTi"/>
                          <a:cs typeface="KaiTi"/>
                        </a:rPr>
                        <a:t>而溶液进入容器中。这是一种固</a:t>
                      </a:r>
                      <a:r>
                        <a:rPr sz="1200" kern="0" spc="-10" dirty="0">
                          <a:solidFill>
                            <a:srgbClr val="000000">
                              <a:alpha val="100000"/>
                            </a:srgbClr>
                          </a:solidFill>
                          <a:latin typeface="KaiTi"/>
                          <a:ea typeface="KaiTi"/>
                          <a:cs typeface="KaiTi"/>
                        </a:rPr>
                        <a:t>液分离最常用的方法。</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1591310">
                <a:tc>
                  <a:txBody>
                    <a:bodyPr/>
                    <a:lstStyle/>
                    <a:p>
                      <a:pPr algn="l" rtl="0" eaLnBrk="0">
                        <a:lnSpc>
                          <a:spcPct val="121000"/>
                        </a:lnSpc>
                        <a:tabLst/>
                      </a:pPr>
                      <a:endParaRPr sz="1000" dirty="0">
                        <a:latin typeface="Arial"/>
                        <a:ea typeface="Arial"/>
                        <a:cs typeface="Arial"/>
                      </a:endParaRPr>
                    </a:p>
                    <a:p>
                      <a:pPr algn="l" rtl="0" eaLnBrk="0">
                        <a:lnSpc>
                          <a:spcPct val="121000"/>
                        </a:lnSpc>
                        <a:tabLst/>
                      </a:pPr>
                      <a:endParaRPr sz="1000" dirty="0">
                        <a:latin typeface="Arial"/>
                        <a:ea typeface="Arial"/>
                        <a:cs typeface="Arial"/>
                      </a:endParaRPr>
                    </a:p>
                    <a:p>
                      <a:pPr algn="l" rtl="0" eaLnBrk="0">
                        <a:lnSpc>
                          <a:spcPct val="122000"/>
                        </a:lnSpc>
                        <a:tabLst/>
                      </a:pPr>
                      <a:endParaRPr sz="1000" dirty="0">
                        <a:latin typeface="Arial"/>
                        <a:ea typeface="Arial"/>
                        <a:cs typeface="Arial"/>
                      </a:endParaRPr>
                    </a:p>
                    <a:p>
                      <a:pPr algn="l" rtl="0" eaLnBrk="0">
                        <a:lnSpc>
                          <a:spcPct val="122000"/>
                        </a:lnSpc>
                        <a:tabLst/>
                      </a:pPr>
                      <a:endParaRPr sz="1000" dirty="0">
                        <a:latin typeface="Arial"/>
                        <a:ea typeface="Arial"/>
                        <a:cs typeface="Arial"/>
                      </a:endParaRPr>
                    </a:p>
                    <a:p>
                      <a:pPr algn="l" rtl="0" eaLnBrk="0">
                        <a:lnSpc>
                          <a:spcPct val="7879"/>
                        </a:lnSpc>
                        <a:tabLst/>
                      </a:pPr>
                      <a:endParaRPr sz="100" dirty="0">
                        <a:latin typeface="Arial"/>
                        <a:ea typeface="Arial"/>
                        <a:cs typeface="Arial"/>
                      </a:endParaRPr>
                    </a:p>
                    <a:p>
                      <a:pPr marL="184785" algn="l" rtl="0" eaLnBrk="0">
                        <a:lnSpc>
                          <a:spcPct val="76000"/>
                        </a:lnSpc>
                        <a:tabLst/>
                      </a:pPr>
                      <a:r>
                        <a:rPr sz="1200" kern="0" spc="-10" dirty="0">
                          <a:solidFill>
                            <a:srgbClr val="000000">
                              <a:alpha val="100000"/>
                            </a:srgbClr>
                          </a:solidFill>
                          <a:latin typeface="Times New Roman"/>
                          <a:ea typeface="Times New Roman"/>
                          <a:cs typeface="Times New Roman"/>
                        </a:rPr>
                        <a:t>4</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tabLst/>
                      </a:pPr>
                      <a:endParaRPr sz="1000" dirty="0">
                        <a:latin typeface="Arial"/>
                        <a:ea typeface="Arial"/>
                        <a:cs typeface="Arial"/>
                      </a:endParaRPr>
                    </a:p>
                    <a:p>
                      <a:pPr algn="l" rtl="0" eaLnBrk="0">
                        <a:lnSpc>
                          <a:spcPct val="110000"/>
                        </a:lnSpc>
                        <a:tabLst/>
                      </a:pPr>
                      <a:endParaRPr sz="1000" dirty="0">
                        <a:latin typeface="Arial"/>
                        <a:ea typeface="Arial"/>
                        <a:cs typeface="Arial"/>
                      </a:endParaRPr>
                    </a:p>
                    <a:p>
                      <a:pPr algn="l" rtl="0" eaLnBrk="0">
                        <a:lnSpc>
                          <a:spcPct val="111000"/>
                        </a:lnSpc>
                        <a:tabLst/>
                      </a:pPr>
                      <a:endParaRPr sz="1000" dirty="0">
                        <a:latin typeface="Arial"/>
                        <a:ea typeface="Arial"/>
                        <a:cs typeface="Arial"/>
                      </a:endParaRPr>
                    </a:p>
                    <a:p>
                      <a:pPr marL="334645" algn="l" rtl="0" eaLnBrk="0">
                        <a:lnSpc>
                          <a:spcPts val="1809"/>
                        </a:lnSpc>
                        <a:spcBef>
                          <a:spcPts val="3"/>
                        </a:spcBef>
                        <a:tabLst/>
                      </a:pPr>
                      <a:r>
                        <a:rPr sz="1200" b="1" kern="0" spc="-20" dirty="0">
                          <a:solidFill>
                            <a:srgbClr val="000000">
                              <a:alpha val="100000"/>
                            </a:srgbClr>
                          </a:solidFill>
                          <a:latin typeface="Microsoft YaHei"/>
                          <a:ea typeface="Microsoft YaHei"/>
                          <a:cs typeface="Microsoft YaHei"/>
                        </a:rPr>
                        <a:t>分液、萃取</a:t>
                      </a:r>
                      <a:endParaRPr sz="1200" dirty="0">
                        <a:latin typeface="Microsoft YaHei"/>
                        <a:ea typeface="Microsoft YaHei"/>
                        <a:cs typeface="Microsoft YaHei"/>
                      </a:endParaRPr>
                    </a:p>
                    <a:p>
                      <a:pPr marL="274320" algn="l" rtl="0" eaLnBrk="0">
                        <a:lnSpc>
                          <a:spcPct val="77000"/>
                        </a:lnSpc>
                        <a:spcBef>
                          <a:spcPts val="564"/>
                        </a:spcBef>
                        <a:tabLst/>
                      </a:pPr>
                      <a:r>
                        <a:rPr sz="1200" b="1" kern="0" spc="-10" dirty="0">
                          <a:solidFill>
                            <a:srgbClr val="000000">
                              <a:alpha val="100000"/>
                            </a:srgbClr>
                          </a:solidFill>
                          <a:latin typeface="Times New Roman"/>
                          <a:ea typeface="Times New Roman"/>
                          <a:cs typeface="Times New Roman"/>
                        </a:rPr>
                        <a:t>[separation &amp;</a:t>
                      </a:r>
                      <a:endParaRPr sz="1200" dirty="0">
                        <a:latin typeface="Times New Roman"/>
                        <a:ea typeface="Times New Roman"/>
                        <a:cs typeface="Times New Roman"/>
                      </a:endParaRPr>
                    </a:p>
                    <a:p>
                      <a:pPr marL="358775" algn="l" rtl="0" eaLnBrk="0">
                        <a:lnSpc>
                          <a:spcPct val="74000"/>
                        </a:lnSpc>
                        <a:spcBef>
                          <a:spcPts val="284"/>
                        </a:spcBef>
                        <a:tabLst/>
                      </a:pPr>
                      <a:r>
                        <a:rPr sz="1200" b="1" kern="0" spc="-10" dirty="0">
                          <a:solidFill>
                            <a:srgbClr val="000000">
                              <a:alpha val="100000"/>
                            </a:srgbClr>
                          </a:solidFill>
                          <a:latin typeface="Times New Roman"/>
                          <a:ea typeface="Times New Roman"/>
                          <a:cs typeface="Times New Roman"/>
                        </a:rPr>
                        <a:t>extraction]</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77766"/>
                        </a:lnSpc>
                        <a:tabLst/>
                      </a:pPr>
                      <a:endParaRPr sz="100" dirty="0">
                        <a:latin typeface="Arial"/>
                        <a:ea typeface="Arial"/>
                        <a:cs typeface="Arial"/>
                      </a:endParaRPr>
                    </a:p>
                    <a:p>
                      <a:pPr marL="71120" indent="3175" algn="l" rtl="0" eaLnBrk="0">
                        <a:lnSpc>
                          <a:spcPct val="107000"/>
                        </a:lnSpc>
                        <a:tabLst/>
                      </a:pPr>
                      <a:r>
                        <a:rPr sz="1200" kern="0" spc="40" dirty="0">
                          <a:solidFill>
                            <a:srgbClr val="000000">
                              <a:alpha val="100000"/>
                            </a:srgbClr>
                          </a:solidFill>
                          <a:latin typeface="KaiTi"/>
                          <a:ea typeface="KaiTi"/>
                          <a:cs typeface="KaiTi"/>
                        </a:rPr>
                        <a:t>分液是将两种密度不同且不互</a:t>
                      </a:r>
                      <a:r>
                        <a:rPr sz="1200" kern="0" spc="-50" dirty="0">
                          <a:solidFill>
                            <a:srgbClr val="000000">
                              <a:alpha val="100000"/>
                            </a:srgbClr>
                          </a:solidFill>
                          <a:latin typeface="KaiTi"/>
                          <a:ea typeface="KaiTi"/>
                          <a:cs typeface="KaiTi"/>
                        </a:rPr>
                        <a:t>溶的液体分开；萃取是在化学实</a:t>
                      </a:r>
                      <a:r>
                        <a:rPr sz="1200" kern="0" spc="-50" dirty="0">
                          <a:solidFill>
                            <a:srgbClr val="000000">
                              <a:alpha val="100000"/>
                            </a:srgbClr>
                          </a:solidFill>
                          <a:latin typeface="KaiTi"/>
                          <a:ea typeface="KaiTi"/>
                          <a:cs typeface="KaiTi"/>
                        </a:rPr>
                        <a:t>验中，利用化合物在两种互不相</a:t>
                      </a:r>
                      <a:r>
                        <a:rPr sz="1200" kern="0" spc="-50" dirty="0">
                          <a:solidFill>
                            <a:srgbClr val="000000">
                              <a:alpha val="100000"/>
                            </a:srgbClr>
                          </a:solidFill>
                          <a:latin typeface="KaiTi"/>
                          <a:ea typeface="KaiTi"/>
                          <a:cs typeface="KaiTi"/>
                        </a:rPr>
                        <a:t>溶的溶剂中溶解的不同，使化合</a:t>
                      </a:r>
                      <a:r>
                        <a:rPr sz="1200" kern="0" spc="40" dirty="0">
                          <a:solidFill>
                            <a:srgbClr val="000000">
                              <a:alpha val="100000"/>
                            </a:srgbClr>
                          </a:solidFill>
                          <a:latin typeface="KaiTi"/>
                          <a:ea typeface="KaiTi"/>
                          <a:cs typeface="KaiTi"/>
                        </a:rPr>
                        <a:t>物从一种溶剂内转移到另外一</a:t>
                      </a:r>
                      <a:r>
                        <a:rPr sz="1200" kern="0" spc="-40" dirty="0">
                          <a:solidFill>
                            <a:srgbClr val="000000">
                              <a:alpha val="100000"/>
                            </a:srgbClr>
                          </a:solidFill>
                          <a:latin typeface="KaiTi"/>
                          <a:ea typeface="KaiTi"/>
                          <a:cs typeface="KaiTi"/>
                        </a:rPr>
                        <a:t>种溶剂中。</a:t>
                      </a:r>
                      <a:endParaRPr sz="1200" dirty="0">
                        <a:latin typeface="KaiTi"/>
                        <a:ea typeface="KaiTi"/>
                        <a:cs typeface="KaiTi"/>
                      </a:endParaRPr>
                    </a:p>
                    <a:p>
                      <a:pPr marL="66040" indent="3175" algn="l" rtl="0" eaLnBrk="0">
                        <a:lnSpc>
                          <a:spcPct val="98000"/>
                        </a:lnSpc>
                        <a:spcBef>
                          <a:spcPts val="148"/>
                        </a:spcBef>
                        <a:tabLst/>
                      </a:pPr>
                      <a:r>
                        <a:rPr sz="1200" kern="0" spc="20" dirty="0">
                          <a:solidFill>
                            <a:srgbClr val="000000">
                              <a:alpha val="100000"/>
                            </a:srgbClr>
                          </a:solidFill>
                          <a:latin typeface="KaiTi"/>
                          <a:ea typeface="KaiTi"/>
                          <a:cs typeface="KaiTi"/>
                        </a:rPr>
                        <a:t>例如</a:t>
                      </a:r>
                      <a:r>
                        <a:rPr sz="1200" kern="0" spc="20" dirty="0">
                          <a:solidFill>
                            <a:srgbClr val="000000">
                              <a:alpha val="100000"/>
                            </a:srgbClr>
                          </a:solidFill>
                          <a:latin typeface="Times New Roman"/>
                          <a:ea typeface="Times New Roman"/>
                          <a:cs typeface="Times New Roman"/>
                        </a:rPr>
                        <a:t>:</a:t>
                      </a:r>
                      <a:r>
                        <a:rPr sz="1200" kern="0" spc="20" dirty="0">
                          <a:solidFill>
                            <a:srgbClr val="000000">
                              <a:alpha val="100000"/>
                            </a:srgbClr>
                          </a:solidFill>
                          <a:latin typeface="KaiTi"/>
                          <a:ea typeface="KaiTi"/>
                          <a:cs typeface="KaiTi"/>
                        </a:rPr>
                        <a:t>使用</a:t>
                      </a:r>
                      <a:r>
                        <a:rPr sz="1200" kern="0" spc="2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CCl</a:t>
                      </a:r>
                      <a:r>
                        <a:rPr sz="1200" kern="0" spc="20" baseline="-4340" dirty="0">
                          <a:solidFill>
                            <a:srgbClr val="000000">
                              <a:alpha val="100000"/>
                            </a:srgbClr>
                          </a:solidFill>
                          <a:latin typeface="Times New Roman"/>
                          <a:ea typeface="Times New Roman"/>
                          <a:cs typeface="Times New Roman"/>
                        </a:rPr>
                        <a:t>4</a:t>
                      </a:r>
                      <a:r>
                        <a:rPr sz="700" kern="0" spc="2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从碘水中萃取</a:t>
                      </a:r>
                      <a:r>
                        <a:rPr sz="1200" kern="0" spc="-50" dirty="0">
                          <a:solidFill>
                            <a:srgbClr val="000000">
                              <a:alpha val="100000"/>
                            </a:srgbClr>
                          </a:solidFill>
                          <a:latin typeface="KaiTi"/>
                          <a:ea typeface="KaiTi"/>
                          <a:cs typeface="KaiTi"/>
                        </a:rPr>
                        <a:t>碘。</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bl>
          </a:graphicData>
        </a:graphic>
      </p:graphicFrame>
      <p:graphicFrame>
        <p:nvGraphicFramePr>
          <p:cNvPr id="1608" name="table 1608"/>
          <p:cNvGraphicFramePr>
            <a:graphicFrameLocks noGrp="1"/>
          </p:cNvGraphicFramePr>
          <p:nvPr/>
        </p:nvGraphicFramePr>
        <p:xfrm>
          <a:off x="2348027" y="914400"/>
          <a:ext cx="5999479" cy="1098550"/>
        </p:xfrm>
        <a:graphic>
          <a:graphicData uri="http://schemas.openxmlformats.org/drawingml/2006/table">
            <a:tbl>
              <a:tblPr/>
              <a:tblGrid>
                <a:gridCol w="449579"/>
                <a:gridCol w="1801495"/>
                <a:gridCol w="1440180"/>
                <a:gridCol w="2308225"/>
              </a:tblGrid>
              <a:tr h="1098550">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0000"/>
                        </a:lnSpc>
                        <a:tabLst/>
                      </a:pPr>
                      <a:endParaRPr sz="1000" dirty="0">
                        <a:latin typeface="Arial"/>
                        <a:ea typeface="Arial"/>
                        <a:cs typeface="Arial"/>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6000"/>
                        </a:lnSpc>
                        <a:tabLst/>
                      </a:pPr>
                      <a:endParaRPr sz="1000" dirty="0">
                        <a:latin typeface="Arial"/>
                        <a:ea typeface="Arial"/>
                        <a:cs typeface="Arial"/>
                      </a:endParaRPr>
                    </a:p>
                    <a:p>
                      <a:pPr algn="l" rtl="0" eaLnBrk="0">
                        <a:lnSpc>
                          <a:spcPct val="116000"/>
                        </a:lnSpc>
                        <a:tabLst/>
                      </a:pPr>
                      <a:endParaRPr sz="1000" dirty="0">
                        <a:latin typeface="Arial"/>
                        <a:ea typeface="Arial"/>
                        <a:cs typeface="Arial"/>
                      </a:endParaRPr>
                    </a:p>
                    <a:p>
                      <a:pPr marL="501650" algn="l" rtl="0" eaLnBrk="0">
                        <a:lnSpc>
                          <a:spcPts val="1578"/>
                        </a:lnSpc>
                        <a:spcBef>
                          <a:spcPts val="5"/>
                        </a:spcBef>
                        <a:tabLst/>
                      </a:pPr>
                      <a:r>
                        <a:rPr sz="1200" b="1" kern="0" spc="-40" dirty="0">
                          <a:solidFill>
                            <a:srgbClr val="000000">
                              <a:alpha val="100000"/>
                            </a:srgbClr>
                          </a:solidFill>
                          <a:latin typeface="Microsoft YaHei"/>
                          <a:ea typeface="Microsoft YaHei"/>
                          <a:cs typeface="Microsoft YaHei"/>
                        </a:rPr>
                        <a:t>点滴板</a:t>
                      </a:r>
                      <a:endParaRPr sz="1200" dirty="0">
                        <a:latin typeface="Microsoft YaHei"/>
                        <a:ea typeface="Microsoft YaHei"/>
                        <a:cs typeface="Microsoft YaHei"/>
                      </a:endParaRPr>
                    </a:p>
                    <a:p>
                      <a:pPr marL="367665" algn="l" rtl="0" eaLnBrk="0">
                        <a:lnSpc>
                          <a:spcPts val="1822"/>
                        </a:lnSpc>
                        <a:tabLst/>
                      </a:pPr>
                      <a:r>
                        <a:rPr sz="1200" b="1" kern="0" spc="-10" dirty="0">
                          <a:solidFill>
                            <a:srgbClr val="000000">
                              <a:alpha val="100000"/>
                            </a:srgbClr>
                          </a:solidFill>
                          <a:latin typeface="Times New Roman"/>
                          <a:ea typeface="Times New Roman"/>
                          <a:cs typeface="Times New Roman"/>
                        </a:rPr>
                        <a:t>[spot plat</a:t>
                      </a:r>
                      <a:r>
                        <a:rPr sz="1200" b="1" kern="0" spc="-20" dirty="0">
                          <a:solidFill>
                            <a:srgbClr val="000000">
                              <a:alpha val="100000"/>
                            </a:srgbClr>
                          </a:solidFill>
                          <a:latin typeface="Times New Roman"/>
                          <a:ea typeface="Times New Roman"/>
                          <a:cs typeface="Times New Roman"/>
                        </a:rPr>
                        <a:t>e]</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103000"/>
                        </a:lnSpc>
                        <a:tabLst/>
                      </a:pPr>
                      <a:endParaRPr sz="1000" dirty="0">
                        <a:latin typeface="Arial"/>
                        <a:ea typeface="Arial"/>
                        <a:cs typeface="Arial"/>
                      </a:endParaRPr>
                    </a:p>
                    <a:p>
                      <a:pPr algn="l" rtl="0" eaLnBrk="0">
                        <a:lnSpc>
                          <a:spcPct val="8236"/>
                        </a:lnSpc>
                        <a:tabLst/>
                      </a:pPr>
                      <a:endParaRPr sz="100" dirty="0">
                        <a:latin typeface="Arial"/>
                        <a:ea typeface="Arial"/>
                        <a:cs typeface="Arial"/>
                      </a:endParaRPr>
                    </a:p>
                    <a:p>
                      <a:pPr marL="74930" algn="l" rtl="0" eaLnBrk="0">
                        <a:lnSpc>
                          <a:spcPct val="85000"/>
                        </a:lnSpc>
                        <a:tabLst/>
                      </a:pPr>
                      <a:r>
                        <a:rPr sz="1200" kern="0" spc="-20" dirty="0">
                          <a:solidFill>
                            <a:srgbClr val="000000">
                              <a:alpha val="100000"/>
                            </a:srgbClr>
                          </a:solidFill>
                          <a:latin typeface="KaiTi"/>
                          <a:ea typeface="KaiTi"/>
                          <a:cs typeface="KaiTi"/>
                        </a:rPr>
                        <a:t>不能加热。</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bl>
          </a:graphicData>
        </a:graphic>
      </p:graphicFrame>
      <p:pic>
        <p:nvPicPr>
          <p:cNvPr id="1610" name="picture 1610"/>
          <p:cNvPicPr>
            <a:picLocks noChangeAspect="1"/>
          </p:cNvPicPr>
          <p:nvPr/>
        </p:nvPicPr>
        <p:blipFill>
          <a:blip r:embed="rId2"/>
          <a:stretch>
            <a:fillRect/>
          </a:stretch>
        </p:blipFill>
        <p:spPr>
          <a:xfrm rot="21600000">
            <a:off x="2856230" y="3289046"/>
            <a:ext cx="1799589" cy="1433576"/>
          </a:xfrm>
          <a:prstGeom prst="rect">
            <a:avLst/>
          </a:prstGeom>
        </p:spPr>
      </p:pic>
      <p:pic>
        <p:nvPicPr>
          <p:cNvPr id="1612" name="picture 1612"/>
          <p:cNvPicPr>
            <a:picLocks noChangeAspect="1"/>
          </p:cNvPicPr>
          <p:nvPr/>
        </p:nvPicPr>
        <p:blipFill>
          <a:blip r:embed="rId3"/>
          <a:stretch>
            <a:fillRect/>
          </a:stretch>
        </p:blipFill>
        <p:spPr>
          <a:xfrm rot="21600000">
            <a:off x="2856230" y="8289862"/>
            <a:ext cx="1799209" cy="1372235"/>
          </a:xfrm>
          <a:prstGeom prst="rect">
            <a:avLst/>
          </a:prstGeom>
        </p:spPr>
      </p:pic>
      <p:pic>
        <p:nvPicPr>
          <p:cNvPr id="1614" name="picture 1614"/>
          <p:cNvPicPr>
            <a:picLocks noChangeAspect="1"/>
          </p:cNvPicPr>
          <p:nvPr/>
        </p:nvPicPr>
        <p:blipFill>
          <a:blip r:embed="rId4"/>
          <a:stretch>
            <a:fillRect/>
          </a:stretch>
        </p:blipFill>
        <p:spPr>
          <a:xfrm rot="21600000">
            <a:off x="3213100" y="6449314"/>
            <a:ext cx="1079499" cy="1670685"/>
          </a:xfrm>
          <a:prstGeom prst="rect">
            <a:avLst/>
          </a:prstGeom>
        </p:spPr>
      </p:pic>
      <p:pic>
        <p:nvPicPr>
          <p:cNvPr id="1616" name="picture 1616"/>
          <p:cNvPicPr>
            <a:picLocks noChangeAspect="1"/>
          </p:cNvPicPr>
          <p:nvPr/>
        </p:nvPicPr>
        <p:blipFill>
          <a:blip r:embed="rId5"/>
          <a:stretch>
            <a:fillRect/>
          </a:stretch>
        </p:blipFill>
        <p:spPr>
          <a:xfrm rot="21600000">
            <a:off x="2912364" y="920750"/>
            <a:ext cx="1569085" cy="1079500"/>
          </a:xfrm>
          <a:prstGeom prst="rect">
            <a:avLst/>
          </a:prstGeom>
        </p:spPr>
      </p:pic>
      <p:pic>
        <p:nvPicPr>
          <p:cNvPr id="1618" name="picture 1618"/>
          <p:cNvPicPr>
            <a:picLocks noChangeAspect="1"/>
          </p:cNvPicPr>
          <p:nvPr/>
        </p:nvPicPr>
        <p:blipFill>
          <a:blip r:embed="rId6"/>
          <a:stretch>
            <a:fillRect/>
          </a:stretch>
        </p:blipFill>
        <p:spPr>
          <a:xfrm rot="21600000">
            <a:off x="3238204" y="4838701"/>
            <a:ext cx="1029290" cy="1453562"/>
          </a:xfrm>
          <a:prstGeom prst="rect">
            <a:avLst/>
          </a:prstGeom>
        </p:spPr>
      </p:pic>
      <p:sp>
        <p:nvSpPr>
          <p:cNvPr id="1620" name="rect 1620"/>
          <p:cNvSpPr/>
          <p:nvPr/>
        </p:nvSpPr>
        <p:spPr>
          <a:xfrm>
            <a:off x="2348027" y="2491994"/>
            <a:ext cx="1873250" cy="231647"/>
          </a:xfrm>
          <a:prstGeom prst="rect">
            <a:avLst/>
          </a:prstGeom>
          <a:solidFill>
            <a:srgbClr val="D9D9D9">
              <a:alpha val="100000"/>
            </a:srgbClr>
          </a:solidFill>
          <a:ln w="0" cap="flat">
            <a:noFill/>
            <a:prstDash val="solid"/>
            <a:miter lim="0"/>
          </a:ln>
        </p:spPr>
        <p:txBody>
          <a:bodyPr rtlCol="0"/>
          <a:lstStyle/>
          <a:p>
            <a:pPr algn="ctr"/>
            <a:endParaRPr lang="zh-CN" altLang="en-US"/>
          </a:p>
        </p:txBody>
      </p:sp>
      <p:sp>
        <p:nvSpPr>
          <p:cNvPr id="1622" name="textbox 1622"/>
          <p:cNvSpPr/>
          <p:nvPr/>
        </p:nvSpPr>
        <p:spPr>
          <a:xfrm>
            <a:off x="2339606" y="2505960"/>
            <a:ext cx="1894204" cy="217170"/>
          </a:xfrm>
          <a:prstGeom prst="rect">
            <a:avLst/>
          </a:prstGeom>
          <a:noFill/>
          <a:ln w="0" cap="flat">
            <a:noFill/>
            <a:prstDash val="solid"/>
            <a:miter lim="0"/>
          </a:ln>
        </p:spPr>
        <p:txBody>
          <a:bodyPr vert="horz" wrap="square" lIns="0" tIns="0" rIns="0" bIns="0"/>
          <a:lstStyle/>
          <a:p>
            <a:pPr algn="l" rtl="0" eaLnBrk="0">
              <a:lnSpc>
                <a:spcPct val="81212"/>
              </a:lnSpc>
              <a:tabLst/>
            </a:pPr>
            <a:endParaRPr sz="100" dirty="0">
              <a:latin typeface="Arial"/>
              <a:ea typeface="Arial"/>
              <a:cs typeface="Arial"/>
            </a:endParaRPr>
          </a:p>
          <a:p>
            <a:pPr marL="12700" algn="l" rtl="0" eaLnBrk="0">
              <a:lnSpc>
                <a:spcPct val="90000"/>
              </a:lnSpc>
              <a:tabLst/>
            </a:pPr>
            <a:r>
              <a:rPr sz="1400" b="1" kern="0" spc="-20" dirty="0">
                <a:solidFill>
                  <a:srgbClr val="FF0000">
                    <a:alpha val="100000"/>
                  </a:srgbClr>
                </a:solidFill>
                <a:latin typeface="Times New Roman"/>
                <a:ea typeface="Times New Roman"/>
                <a:cs typeface="Times New Roman"/>
              </a:rPr>
              <a:t>2</a:t>
            </a:r>
            <a:r>
              <a:rPr sz="1400" b="1" kern="0" spc="-210" dirty="0">
                <a:solidFill>
                  <a:srgbClr val="FF0000">
                    <a:alpha val="100000"/>
                  </a:srgbClr>
                </a:solidFill>
                <a:latin typeface="Times New Roman"/>
                <a:ea typeface="Times New Roman"/>
                <a:cs typeface="Times New Roman"/>
              </a:rPr>
              <a:t> </a:t>
            </a:r>
            <a:r>
              <a:rPr sz="1400" b="1" kern="0" spc="-20" dirty="0">
                <a:solidFill>
                  <a:srgbClr val="FF0000">
                    <a:alpha val="100000"/>
                  </a:srgbClr>
                </a:solidFill>
                <a:latin typeface="KaiTi"/>
                <a:ea typeface="KaiTi"/>
                <a:cs typeface="KaiTi"/>
              </a:rPr>
              <a:t>、常见的化学实验操</a:t>
            </a:r>
            <a:r>
              <a:rPr sz="1400" b="1" kern="0" spc="-30" dirty="0">
                <a:solidFill>
                  <a:srgbClr val="FF0000">
                    <a:alpha val="100000"/>
                  </a:srgbClr>
                </a:solidFill>
                <a:latin typeface="KaiTi"/>
                <a:ea typeface="KaiTi"/>
                <a:cs typeface="KaiTi"/>
              </a:rPr>
              <a:t>作</a:t>
            </a:r>
            <a:endParaRPr sz="1400" dirty="0">
              <a:latin typeface="KaiTi"/>
              <a:ea typeface="KaiTi"/>
              <a:cs typeface="KaiTi"/>
            </a:endParaRPr>
          </a:p>
        </p:txBody>
      </p:sp>
      <p:sp>
        <p:nvSpPr>
          <p:cNvPr id="1624" name="textbox 1624"/>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1626" name="path 1626"/>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1628" name="textbox 1628"/>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30" dirty="0">
                <a:solidFill>
                  <a:srgbClr val="000000">
                    <a:alpha val="100000"/>
                  </a:srgbClr>
                </a:solidFill>
                <a:latin typeface="Times New Roman"/>
                <a:ea typeface="Times New Roman"/>
                <a:cs typeface="Times New Roman"/>
              </a:rPr>
              <a:t>-</a:t>
            </a:r>
            <a:r>
              <a:rPr sz="900" kern="0" spc="70" dirty="0">
                <a:solidFill>
                  <a:srgbClr val="000000">
                    <a:alpha val="100000"/>
                  </a:srgbClr>
                </a:solidFill>
                <a:latin typeface="Times New Roman"/>
                <a:ea typeface="Times New Roman"/>
                <a:cs typeface="Times New Roman"/>
              </a:rPr>
              <a:t> </a:t>
            </a:r>
            <a:r>
              <a:rPr sz="900" kern="0" spc="-30" dirty="0">
                <a:solidFill>
                  <a:srgbClr val="000000">
                    <a:alpha val="100000"/>
                  </a:srgbClr>
                </a:solidFill>
                <a:latin typeface="Times New Roman"/>
                <a:ea typeface="Times New Roman"/>
                <a:cs typeface="Times New Roman"/>
              </a:rPr>
              <a:t>58</a:t>
            </a:r>
            <a:r>
              <a:rPr sz="900" kern="0" spc="40" dirty="0">
                <a:solidFill>
                  <a:srgbClr val="000000">
                    <a:alpha val="100000"/>
                  </a:srgbClr>
                </a:solidFill>
                <a:latin typeface="Times New Roman"/>
                <a:ea typeface="Times New Roman"/>
                <a:cs typeface="Times New Roman"/>
              </a:rPr>
              <a:t> </a:t>
            </a:r>
            <a:r>
              <a:rPr sz="900" kern="0" spc="-3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8" name="picture 158"/>
          <p:cNvPicPr>
            <a:picLocks noChangeAspect="1"/>
          </p:cNvPicPr>
          <p:nvPr/>
        </p:nvPicPr>
        <p:blipFill>
          <a:blip r:embed="rId2"/>
          <a:stretch>
            <a:fillRect/>
          </a:stretch>
        </p:blipFill>
        <p:spPr>
          <a:xfrm rot="21600000">
            <a:off x="2374265" y="998221"/>
            <a:ext cx="5939154" cy="3194049"/>
          </a:xfrm>
          <a:prstGeom prst="rect">
            <a:avLst/>
          </a:prstGeom>
        </p:spPr>
      </p:pic>
      <p:sp>
        <p:nvSpPr>
          <p:cNvPr id="160" name="textbox 160"/>
          <p:cNvSpPr/>
          <p:nvPr/>
        </p:nvSpPr>
        <p:spPr>
          <a:xfrm>
            <a:off x="2345385" y="8035443"/>
            <a:ext cx="6071870" cy="1691004"/>
          </a:xfrm>
          <a:prstGeom prst="rect">
            <a:avLst/>
          </a:prstGeom>
          <a:noFill/>
          <a:ln w="0" cap="flat">
            <a:noFill/>
            <a:prstDash val="solid"/>
            <a:miter lim="0"/>
          </a:ln>
        </p:spPr>
        <p:txBody>
          <a:bodyPr vert="horz" wrap="square" lIns="0" tIns="0" rIns="0" bIns="0"/>
          <a:lstStyle/>
          <a:p>
            <a:pPr algn="l" rtl="0" eaLnBrk="0">
              <a:lnSpc>
                <a:spcPct val="86149"/>
              </a:lnSpc>
              <a:tabLst/>
            </a:pPr>
            <a:endParaRPr sz="100" dirty="0">
              <a:latin typeface="Arial"/>
              <a:ea typeface="Arial"/>
              <a:cs typeface="Arial"/>
            </a:endParaRPr>
          </a:p>
          <a:p>
            <a:pPr marL="15240" algn="l" rtl="0" eaLnBrk="0">
              <a:lnSpc>
                <a:spcPct val="86000"/>
              </a:lnSpc>
              <a:tabLst/>
            </a:pPr>
            <a:r>
              <a:rPr sz="1200" kern="0" spc="0" dirty="0">
                <a:solidFill>
                  <a:srgbClr val="0101FF">
                    <a:alpha val="100000"/>
                  </a:srgbClr>
                </a:solidFill>
                <a:latin typeface="Wingdings"/>
                <a:ea typeface="Wingdings"/>
                <a:cs typeface="Wingdings"/>
              </a:rPr>
              <a:t>l </a:t>
            </a:r>
            <a:r>
              <a:rPr sz="1200" b="1" kern="0" spc="0" dirty="0">
                <a:solidFill>
                  <a:srgbClr val="0101FF">
                    <a:alpha val="100000"/>
                  </a:srgbClr>
                </a:solidFill>
                <a:latin typeface="KaiTi"/>
                <a:ea typeface="KaiTi"/>
                <a:cs typeface="KaiTi"/>
              </a:rPr>
              <a:t>原子的最外层电子数决定原子的化</a:t>
            </a:r>
            <a:r>
              <a:rPr sz="1200" b="1" kern="0" spc="-10" dirty="0">
                <a:solidFill>
                  <a:srgbClr val="0101FF">
                    <a:alpha val="100000"/>
                  </a:srgbClr>
                </a:solidFill>
                <a:latin typeface="KaiTi"/>
                <a:ea typeface="KaiTi"/>
                <a:cs typeface="KaiTi"/>
              </a:rPr>
              <a:t>学性质。</a:t>
            </a:r>
            <a:endParaRPr sz="1200" dirty="0">
              <a:latin typeface="KaiTi"/>
              <a:ea typeface="KaiTi"/>
              <a:cs typeface="KaiTi"/>
            </a:endParaRPr>
          </a:p>
          <a:p>
            <a:pPr algn="l" rtl="0" eaLnBrk="0">
              <a:lnSpc>
                <a:spcPct val="128000"/>
              </a:lnSpc>
              <a:tabLst/>
            </a:pPr>
            <a:endParaRPr sz="1000" dirty="0">
              <a:latin typeface="Arial"/>
              <a:ea typeface="Arial"/>
              <a:cs typeface="Arial"/>
            </a:endParaRPr>
          </a:p>
          <a:p>
            <a:pPr algn="l" rtl="0" eaLnBrk="0">
              <a:lnSpc>
                <a:spcPct val="128000"/>
              </a:lnSpc>
              <a:tabLst/>
            </a:pPr>
            <a:endParaRPr sz="1000" dirty="0">
              <a:latin typeface="Arial"/>
              <a:ea typeface="Arial"/>
              <a:cs typeface="Arial"/>
            </a:endParaRPr>
          </a:p>
          <a:p>
            <a:pPr marL="12700" algn="l" rtl="0" eaLnBrk="0">
              <a:lnSpc>
                <a:spcPct val="90000"/>
              </a:lnSpc>
              <a:spcBef>
                <a:spcPts val="361"/>
              </a:spcBef>
              <a:tabLst/>
            </a:pPr>
            <a:r>
              <a:rPr sz="1200" b="1" kern="0" spc="-30" dirty="0">
                <a:solidFill>
                  <a:srgbClr val="0101FF">
                    <a:alpha val="100000"/>
                  </a:srgbClr>
                </a:solidFill>
                <a:latin typeface="Times New Roman"/>
                <a:ea typeface="Times New Roman"/>
                <a:cs typeface="Times New Roman"/>
              </a:rPr>
              <a:t>1-4-6</a:t>
            </a:r>
            <a:r>
              <a:rPr sz="1200" b="1" kern="0" spc="90" dirty="0">
                <a:solidFill>
                  <a:srgbClr val="0101FF">
                    <a:alpha val="100000"/>
                  </a:srgbClr>
                </a:solidFill>
                <a:latin typeface="Times New Roman"/>
                <a:ea typeface="Times New Roman"/>
                <a:cs typeface="Times New Roman"/>
              </a:rPr>
              <a:t>  </a:t>
            </a:r>
            <a:r>
              <a:rPr sz="1200" b="1" kern="0" spc="-30" dirty="0">
                <a:solidFill>
                  <a:srgbClr val="0101FF">
                    <a:alpha val="100000"/>
                  </a:srgbClr>
                </a:solidFill>
                <a:latin typeface="KaiTi"/>
                <a:ea typeface="KaiTi"/>
                <a:cs typeface="KaiTi"/>
              </a:rPr>
              <a:t>离子</a:t>
            </a:r>
            <a:endParaRPr sz="1200" dirty="0">
              <a:latin typeface="KaiTi"/>
              <a:ea typeface="KaiTi"/>
              <a:cs typeface="KaiTi"/>
            </a:endParaRPr>
          </a:p>
          <a:p>
            <a:pPr marL="15240" algn="l" rtl="0" eaLnBrk="0">
              <a:lnSpc>
                <a:spcPct val="86000"/>
              </a:lnSpc>
              <a:spcBef>
                <a:spcPts val="1044"/>
              </a:spcBef>
              <a:tabLst/>
            </a:pPr>
            <a:r>
              <a:rPr sz="1200" kern="0" spc="-20" dirty="0">
                <a:solidFill>
                  <a:srgbClr val="000000">
                    <a:alpha val="100000"/>
                  </a:srgbClr>
                </a:solidFill>
                <a:latin typeface="Wingdings"/>
                <a:ea typeface="Wingdings"/>
                <a:cs typeface="Wingdings"/>
              </a:rPr>
              <a:t>l </a:t>
            </a:r>
            <a:r>
              <a:rPr sz="1200" kern="0" spc="-20" dirty="0">
                <a:solidFill>
                  <a:srgbClr val="000000">
                    <a:alpha val="100000"/>
                  </a:srgbClr>
                </a:solidFill>
                <a:latin typeface="KaiTi"/>
                <a:ea typeface="KaiTi"/>
                <a:cs typeface="KaiTi"/>
              </a:rPr>
              <a:t>指带电荷的原子。带负电的原子叫阴离子，</a:t>
            </a:r>
            <a:r>
              <a:rPr sz="1200" kern="0" spc="-30" dirty="0">
                <a:solidFill>
                  <a:srgbClr val="000000">
                    <a:alpha val="100000"/>
                  </a:srgbClr>
                </a:solidFill>
                <a:latin typeface="KaiTi"/>
                <a:ea typeface="KaiTi"/>
                <a:cs typeface="KaiTi"/>
              </a:rPr>
              <a:t>带正电的原子叫阳离子。</a:t>
            </a:r>
            <a:endParaRPr sz="1200" dirty="0">
              <a:latin typeface="KaiTi"/>
              <a:ea typeface="KaiTi"/>
              <a:cs typeface="KaiTi"/>
            </a:endParaRPr>
          </a:p>
          <a:p>
            <a:pPr algn="l" rtl="0" eaLnBrk="0">
              <a:lnSpc>
                <a:spcPct val="103000"/>
              </a:lnSpc>
              <a:tabLst/>
            </a:pPr>
            <a:endParaRPr sz="900" dirty="0">
              <a:latin typeface="Arial"/>
              <a:ea typeface="Arial"/>
              <a:cs typeface="Arial"/>
            </a:endParaRPr>
          </a:p>
          <a:p>
            <a:pPr marL="285115" indent="-269875" algn="l" rtl="0" eaLnBrk="0">
              <a:lnSpc>
                <a:spcPct val="130000"/>
              </a:lnSpc>
              <a:spcBef>
                <a:spcPts val="3"/>
              </a:spcBef>
              <a:tabLst/>
            </a:pPr>
            <a:r>
              <a:rPr sz="1200" kern="0" spc="0" dirty="0">
                <a:solidFill>
                  <a:srgbClr val="000000">
                    <a:alpha val="100000"/>
                  </a:srgbClr>
                </a:solidFill>
                <a:latin typeface="Wingdings"/>
                <a:ea typeface="Wingdings"/>
                <a:cs typeface="Wingdings"/>
              </a:rPr>
              <a:t>l </a:t>
            </a:r>
            <a:r>
              <a:rPr sz="1200" kern="0" spc="0" dirty="0">
                <a:solidFill>
                  <a:srgbClr val="0101FF">
                    <a:alpha val="100000"/>
                  </a:srgbClr>
                </a:solidFill>
                <a:latin typeface="KaiTi"/>
                <a:ea typeface="KaiTi"/>
                <a:cs typeface="KaiTi"/>
              </a:rPr>
              <a:t>阳离子</a:t>
            </a:r>
            <a:r>
              <a:rPr sz="1200" kern="0" spc="0" dirty="0">
                <a:solidFill>
                  <a:srgbClr val="000000">
                    <a:alpha val="100000"/>
                  </a:srgbClr>
                </a:solidFill>
                <a:latin typeface="KaiTi"/>
                <a:ea typeface="KaiTi"/>
                <a:cs typeface="KaiTi"/>
              </a:rPr>
              <a:t>：最外层电子数较少（通常≤</a:t>
            </a:r>
            <a:r>
              <a:rPr sz="1200" kern="0" spc="0" dirty="0">
                <a:solidFill>
                  <a:srgbClr val="000000">
                    <a:alpha val="100000"/>
                  </a:srgbClr>
                </a:solidFill>
                <a:latin typeface="Times New Roman"/>
                <a:ea typeface="Times New Roman"/>
                <a:cs typeface="Times New Roman"/>
              </a:rPr>
              <a:t>3  </a:t>
            </a:r>
            <a:r>
              <a:rPr sz="1200" kern="0" spc="0" dirty="0">
                <a:solidFill>
                  <a:srgbClr val="000000">
                    <a:alpha val="100000"/>
                  </a:srgbClr>
                </a:solidFill>
                <a:latin typeface="KaiTi"/>
                <a:ea typeface="KaiTi"/>
                <a:cs typeface="KaiTi"/>
              </a:rPr>
              <a:t>个）的原子，更易失去最外层电子形</a:t>
            </a:r>
            <a:r>
              <a:rPr sz="1200" kern="0" spc="-10" dirty="0">
                <a:solidFill>
                  <a:srgbClr val="000000">
                    <a:alpha val="100000"/>
                  </a:srgbClr>
                </a:solidFill>
                <a:latin typeface="KaiTi"/>
                <a:ea typeface="KaiTi"/>
                <a:cs typeface="KaiTi"/>
              </a:rPr>
              <a:t>成阳离子。</a:t>
            </a:r>
            <a:r>
              <a:rPr sz="1200" kern="0" spc="-20" dirty="0">
                <a:solidFill>
                  <a:srgbClr val="000000">
                    <a:alpha val="100000"/>
                  </a:srgbClr>
                </a:solidFill>
                <a:latin typeface="KaiTi"/>
                <a:ea typeface="KaiTi"/>
                <a:cs typeface="KaiTi"/>
              </a:rPr>
              <a:t>例如钠原子（最外层</a:t>
            </a:r>
            <a:r>
              <a:rPr sz="1200" kern="0" spc="-2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1 </a:t>
            </a:r>
            <a:r>
              <a:rPr sz="1200" kern="0" spc="-20" dirty="0">
                <a:solidFill>
                  <a:srgbClr val="000000">
                    <a:alpha val="100000"/>
                  </a:srgbClr>
                </a:solidFill>
                <a:latin typeface="KaiTi"/>
                <a:ea typeface="KaiTi"/>
                <a:cs typeface="KaiTi"/>
              </a:rPr>
              <a:t>个电子</a:t>
            </a:r>
            <a:r>
              <a:rPr sz="1200" kern="0" spc="-70" dirty="0">
                <a:solidFill>
                  <a:srgbClr val="000000">
                    <a:alpha val="100000"/>
                  </a:srgbClr>
                </a:solidFill>
                <a:latin typeface="KaiTi"/>
                <a:ea typeface="KaiTi"/>
                <a:cs typeface="KaiTi"/>
              </a:rPr>
              <a:t>），</a:t>
            </a:r>
            <a:r>
              <a:rPr sz="1200" kern="0" spc="-20" dirty="0">
                <a:solidFill>
                  <a:srgbClr val="000000">
                    <a:alpha val="100000"/>
                  </a:srgbClr>
                </a:solidFill>
                <a:latin typeface="KaiTi"/>
                <a:ea typeface="KaiTi"/>
                <a:cs typeface="KaiTi"/>
              </a:rPr>
              <a:t>失去</a:t>
            </a:r>
            <a:r>
              <a:rPr sz="1200" kern="0" spc="-16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1 </a:t>
            </a:r>
            <a:r>
              <a:rPr sz="1200" kern="0" spc="-20" dirty="0">
                <a:solidFill>
                  <a:srgbClr val="000000">
                    <a:alpha val="100000"/>
                  </a:srgbClr>
                </a:solidFill>
                <a:latin typeface="KaiTi"/>
                <a:ea typeface="KaiTi"/>
                <a:cs typeface="KaiTi"/>
              </a:rPr>
              <a:t>个电子后形成</a:t>
            </a:r>
            <a:r>
              <a:rPr sz="1200" kern="0" spc="-31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Na</a:t>
            </a:r>
            <a:r>
              <a:rPr sz="1200" kern="0" spc="-20" baseline="39066" dirty="0">
                <a:solidFill>
                  <a:srgbClr val="000000">
                    <a:alpha val="100000"/>
                  </a:srgbClr>
                </a:solidFill>
                <a:latin typeface="Times New Roman"/>
                <a:ea typeface="Times New Roman"/>
                <a:cs typeface="Times New Roman"/>
              </a:rPr>
              <a:t>+</a:t>
            </a:r>
            <a:r>
              <a:rPr sz="700" kern="0" spc="-4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，次外层变为最</a:t>
            </a:r>
            <a:r>
              <a:rPr sz="1200" kern="0" spc="-30" dirty="0">
                <a:solidFill>
                  <a:srgbClr val="000000">
                    <a:alpha val="100000"/>
                  </a:srgbClr>
                </a:solidFill>
                <a:latin typeface="KaiTi"/>
                <a:ea typeface="KaiTi"/>
                <a:cs typeface="KaiTi"/>
              </a:rPr>
              <a:t>外层，形成</a:t>
            </a:r>
            <a:endParaRPr sz="1200" dirty="0">
              <a:latin typeface="KaiTi"/>
              <a:ea typeface="KaiTi"/>
              <a:cs typeface="KaiTi"/>
            </a:endParaRPr>
          </a:p>
        </p:txBody>
      </p:sp>
      <p:pic>
        <p:nvPicPr>
          <p:cNvPr id="162" name="picture 162"/>
          <p:cNvPicPr>
            <a:picLocks noChangeAspect="1"/>
          </p:cNvPicPr>
          <p:nvPr/>
        </p:nvPicPr>
        <p:blipFill>
          <a:blip r:embed="rId3"/>
          <a:stretch>
            <a:fillRect/>
          </a:stretch>
        </p:blipFill>
        <p:spPr>
          <a:xfrm rot="21600000">
            <a:off x="3441065" y="5803519"/>
            <a:ext cx="3804030" cy="2159635"/>
          </a:xfrm>
          <a:prstGeom prst="rect">
            <a:avLst/>
          </a:prstGeom>
        </p:spPr>
      </p:pic>
      <p:graphicFrame>
        <p:nvGraphicFramePr>
          <p:cNvPr id="164" name="table 164"/>
          <p:cNvGraphicFramePr>
            <a:graphicFrameLocks noGrp="1"/>
          </p:cNvGraphicFramePr>
          <p:nvPr/>
        </p:nvGraphicFramePr>
        <p:xfrm>
          <a:off x="2716835" y="4877435"/>
          <a:ext cx="5259704" cy="917575"/>
        </p:xfrm>
        <a:graphic>
          <a:graphicData uri="http://schemas.openxmlformats.org/drawingml/2006/table">
            <a:tbl>
              <a:tblPr/>
              <a:tblGrid>
                <a:gridCol w="1252855"/>
                <a:gridCol w="460375"/>
                <a:gridCol w="720725"/>
                <a:gridCol w="1017905"/>
                <a:gridCol w="1228725"/>
                <a:gridCol w="579120"/>
              </a:tblGrid>
              <a:tr h="306070">
                <a:tc>
                  <a:txBody>
                    <a:bodyPr/>
                    <a:lstStyle/>
                    <a:p>
                      <a:pPr algn="l" rtl="0" eaLnBrk="0">
                        <a:lnSpc>
                          <a:spcPct val="105000"/>
                        </a:lnSpc>
                        <a:tabLst/>
                      </a:pPr>
                      <a:endParaRPr sz="500" dirty="0">
                        <a:latin typeface="Arial"/>
                        <a:ea typeface="Arial"/>
                        <a:cs typeface="Arial"/>
                      </a:endParaRPr>
                    </a:p>
                    <a:p>
                      <a:pPr marL="417830" algn="l" rtl="0" eaLnBrk="0">
                        <a:lnSpc>
                          <a:spcPct val="83000"/>
                        </a:lnSpc>
                        <a:tabLst/>
                      </a:pPr>
                      <a:r>
                        <a:rPr sz="1200" b="1" kern="0" spc="-60" dirty="0">
                          <a:solidFill>
                            <a:srgbClr val="0101FF">
                              <a:alpha val="100000"/>
                            </a:srgbClr>
                          </a:solidFill>
                          <a:latin typeface="KaiTi"/>
                          <a:ea typeface="KaiTi"/>
                          <a:cs typeface="KaiTi"/>
                        </a:rPr>
                        <a:t>电子层</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1000"/>
                        </a:lnSpc>
                        <a:tabLst/>
                      </a:pPr>
                      <a:endParaRPr sz="700" dirty="0">
                        <a:latin typeface="Arial"/>
                        <a:ea typeface="Arial"/>
                        <a:cs typeface="Arial"/>
                      </a:endParaRPr>
                    </a:p>
                    <a:p>
                      <a:pPr marL="173990" algn="l" rtl="0" eaLnBrk="0">
                        <a:lnSpc>
                          <a:spcPct val="68000"/>
                        </a:lnSpc>
                        <a:tabLst/>
                      </a:pPr>
                      <a:r>
                        <a:rPr sz="1200" b="1" kern="0" spc="-20" dirty="0">
                          <a:solidFill>
                            <a:srgbClr val="0101FF">
                              <a:alpha val="100000"/>
                            </a:srgbClr>
                          </a:solidFill>
                          <a:latin typeface="Times New Roman"/>
                          <a:ea typeface="Times New Roman"/>
                          <a:cs typeface="Times New Roman"/>
                        </a:rPr>
                        <a:t>K</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1000"/>
                        </a:lnSpc>
                        <a:tabLst/>
                      </a:pPr>
                      <a:endParaRPr sz="700" dirty="0">
                        <a:latin typeface="Arial"/>
                        <a:ea typeface="Arial"/>
                        <a:cs typeface="Arial"/>
                      </a:endParaRPr>
                    </a:p>
                    <a:p>
                      <a:pPr marL="310515" algn="l" rtl="0" eaLnBrk="0">
                        <a:lnSpc>
                          <a:spcPct val="68000"/>
                        </a:lnSpc>
                        <a:tabLst/>
                      </a:pPr>
                      <a:r>
                        <a:rPr sz="1200" b="1" kern="0" spc="-10" dirty="0">
                          <a:solidFill>
                            <a:srgbClr val="0101FF">
                              <a:alpha val="100000"/>
                            </a:srgbClr>
                          </a:solidFill>
                          <a:latin typeface="Times New Roman"/>
                          <a:ea typeface="Times New Roman"/>
                          <a:cs typeface="Times New Roman"/>
                        </a:rPr>
                        <a:t>L</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1000"/>
                        </a:lnSpc>
                        <a:tabLst/>
                      </a:pPr>
                      <a:endParaRPr sz="700" dirty="0">
                        <a:latin typeface="Arial"/>
                        <a:ea typeface="Arial"/>
                        <a:cs typeface="Arial"/>
                      </a:endParaRPr>
                    </a:p>
                    <a:p>
                      <a:pPr marL="440690" algn="l" rtl="0" eaLnBrk="0">
                        <a:lnSpc>
                          <a:spcPct val="68000"/>
                        </a:lnSpc>
                        <a:tabLst/>
                      </a:pPr>
                      <a:r>
                        <a:rPr sz="1200" b="1" kern="0" spc="-20" dirty="0">
                          <a:solidFill>
                            <a:srgbClr val="0101FF">
                              <a:alpha val="100000"/>
                            </a:srgbClr>
                          </a:solidFill>
                          <a:latin typeface="Times New Roman"/>
                          <a:ea typeface="Times New Roman"/>
                          <a:cs typeface="Times New Roman"/>
                        </a:rPr>
                        <a:t>M</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1000"/>
                        </a:lnSpc>
                        <a:tabLst/>
                      </a:pPr>
                      <a:endParaRPr sz="700" dirty="0">
                        <a:latin typeface="Arial"/>
                        <a:ea typeface="Arial"/>
                        <a:cs typeface="Arial"/>
                      </a:endParaRPr>
                    </a:p>
                    <a:p>
                      <a:pPr marL="561975" algn="l" rtl="0" eaLnBrk="0">
                        <a:lnSpc>
                          <a:spcPct val="68000"/>
                        </a:lnSpc>
                        <a:spcBef>
                          <a:spcPts val="5"/>
                        </a:spcBef>
                        <a:tabLst/>
                      </a:pPr>
                      <a:r>
                        <a:rPr sz="1200" b="1" kern="0" spc="-10" dirty="0">
                          <a:solidFill>
                            <a:srgbClr val="0101FF">
                              <a:alpha val="100000"/>
                            </a:srgbClr>
                          </a:solidFill>
                          <a:latin typeface="Times New Roman"/>
                          <a:ea typeface="Times New Roman"/>
                          <a:cs typeface="Times New Roman"/>
                        </a:rPr>
                        <a:t>N</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16000"/>
                        </a:lnSpc>
                        <a:tabLst/>
                      </a:pPr>
                      <a:endParaRPr sz="600" dirty="0">
                        <a:latin typeface="Arial"/>
                        <a:ea typeface="Arial"/>
                        <a:cs typeface="Arial"/>
                      </a:endParaRPr>
                    </a:p>
                    <a:p>
                      <a:pPr marL="148590" algn="l" rtl="0" eaLnBrk="0">
                        <a:lnSpc>
                          <a:spcPct val="74000"/>
                        </a:lnSpc>
                        <a:spcBef>
                          <a:spcPts val="3"/>
                        </a:spcBef>
                        <a:tabLst/>
                      </a:pPr>
                      <a:r>
                        <a:rPr sz="1200" b="1" kern="0" spc="-40" dirty="0">
                          <a:solidFill>
                            <a:srgbClr val="0101FF">
                              <a:alpha val="100000"/>
                            </a:srgbClr>
                          </a:solidFill>
                          <a:latin typeface="Times New Roman"/>
                          <a:ea typeface="Times New Roman"/>
                          <a:cs typeface="Times New Roman"/>
                        </a:rPr>
                        <a:t>……</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r>
              <a:tr h="303530">
                <a:tc>
                  <a:txBody>
                    <a:bodyPr/>
                    <a:lstStyle/>
                    <a:p>
                      <a:pPr algn="l" rtl="0" eaLnBrk="0">
                        <a:lnSpc>
                          <a:spcPct val="101000"/>
                        </a:lnSpc>
                        <a:tabLst/>
                      </a:pPr>
                      <a:endParaRPr sz="500" dirty="0">
                        <a:latin typeface="Arial"/>
                        <a:ea typeface="Arial"/>
                        <a:cs typeface="Arial"/>
                      </a:endParaRPr>
                    </a:p>
                    <a:p>
                      <a:pPr marL="341630" algn="l" rtl="0" eaLnBrk="0">
                        <a:lnSpc>
                          <a:spcPct val="83000"/>
                        </a:lnSpc>
                        <a:spcBef>
                          <a:spcPts val="4"/>
                        </a:spcBef>
                        <a:tabLst/>
                      </a:pPr>
                      <a:r>
                        <a:rPr sz="1200" b="1" kern="0" spc="-50" dirty="0">
                          <a:solidFill>
                            <a:srgbClr val="0101FF">
                              <a:alpha val="100000"/>
                            </a:srgbClr>
                          </a:solidFill>
                          <a:latin typeface="KaiTi"/>
                          <a:ea typeface="KaiTi"/>
                          <a:cs typeface="KaiTi"/>
                        </a:rPr>
                        <a:t>电子亚层</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9000"/>
                        </a:lnSpc>
                        <a:tabLst/>
                      </a:pPr>
                      <a:endParaRPr sz="600" dirty="0">
                        <a:latin typeface="Arial"/>
                        <a:ea typeface="Arial"/>
                        <a:cs typeface="Arial"/>
                      </a:endParaRPr>
                    </a:p>
                    <a:p>
                      <a:pPr marL="179070" algn="l" rtl="0" eaLnBrk="0">
                        <a:lnSpc>
                          <a:spcPct val="76000"/>
                        </a:lnSpc>
                        <a:spcBef>
                          <a:spcPts val="4"/>
                        </a:spcBef>
                        <a:tabLst/>
                      </a:pPr>
                      <a:r>
                        <a:rPr sz="1200" kern="0" spc="-50" dirty="0">
                          <a:solidFill>
                            <a:srgbClr val="000000">
                              <a:alpha val="100000"/>
                            </a:srgbClr>
                          </a:solidFill>
                          <a:latin typeface="Times New Roman"/>
                          <a:ea typeface="Times New Roman"/>
                          <a:cs typeface="Times New Roman"/>
                        </a:rPr>
                        <a:t>1s</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tabLst/>
                      </a:pPr>
                      <a:endParaRPr sz="600" dirty="0">
                        <a:latin typeface="Arial"/>
                        <a:ea typeface="Arial"/>
                        <a:cs typeface="Arial"/>
                      </a:endParaRPr>
                    </a:p>
                    <a:p>
                      <a:pPr marL="141605" algn="l" rtl="0" eaLnBrk="0">
                        <a:lnSpc>
                          <a:spcPct val="78000"/>
                        </a:lnSpc>
                        <a:spcBef>
                          <a:spcPts val="6"/>
                        </a:spcBef>
                        <a:tabLst/>
                      </a:pPr>
                      <a:r>
                        <a:rPr sz="1200" kern="0" spc="-40" dirty="0">
                          <a:solidFill>
                            <a:srgbClr val="000000">
                              <a:alpha val="100000"/>
                            </a:srgbClr>
                          </a:solidFill>
                          <a:latin typeface="Times New Roman"/>
                          <a:ea typeface="Times New Roman"/>
                          <a:cs typeface="Times New Roman"/>
                        </a:rPr>
                        <a:t>2s</a:t>
                      </a:r>
                      <a:r>
                        <a:rPr sz="1200" kern="0" spc="-130" dirty="0">
                          <a:solidFill>
                            <a:srgbClr val="000000">
                              <a:alpha val="100000"/>
                            </a:srgbClr>
                          </a:solidFill>
                          <a:latin typeface="Times New Roman"/>
                          <a:ea typeface="Times New Roman"/>
                          <a:cs typeface="Times New Roman"/>
                        </a:rPr>
                        <a:t> </a:t>
                      </a:r>
                      <a:r>
                        <a:rPr sz="1200" kern="0" spc="-40" dirty="0">
                          <a:solidFill>
                            <a:srgbClr val="000000">
                              <a:alpha val="100000"/>
                            </a:srgbClr>
                          </a:solidFill>
                          <a:latin typeface="KaiTi"/>
                          <a:ea typeface="KaiTi"/>
                          <a:cs typeface="KaiTi"/>
                        </a:rPr>
                        <a:t>、</a:t>
                      </a:r>
                      <a:r>
                        <a:rPr sz="1200" kern="0" spc="-40" dirty="0">
                          <a:solidFill>
                            <a:srgbClr val="000000">
                              <a:alpha val="100000"/>
                            </a:srgbClr>
                          </a:solidFill>
                          <a:latin typeface="Times New Roman"/>
                          <a:ea typeface="Times New Roman"/>
                          <a:cs typeface="Times New Roman"/>
                        </a:rPr>
                        <a:t>2p</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tabLst/>
                      </a:pPr>
                      <a:endParaRPr sz="600" dirty="0">
                        <a:latin typeface="Arial"/>
                        <a:ea typeface="Arial"/>
                        <a:cs typeface="Arial"/>
                      </a:endParaRPr>
                    </a:p>
                    <a:p>
                      <a:pPr marL="141605" algn="l" rtl="0" eaLnBrk="0">
                        <a:lnSpc>
                          <a:spcPct val="78000"/>
                        </a:lnSpc>
                        <a:spcBef>
                          <a:spcPts val="6"/>
                        </a:spcBef>
                        <a:tabLst/>
                      </a:pPr>
                      <a:r>
                        <a:rPr sz="1200" kern="0" spc="-40" dirty="0">
                          <a:solidFill>
                            <a:srgbClr val="000000">
                              <a:alpha val="100000"/>
                            </a:srgbClr>
                          </a:solidFill>
                          <a:latin typeface="Times New Roman"/>
                          <a:ea typeface="Times New Roman"/>
                          <a:cs typeface="Times New Roman"/>
                        </a:rPr>
                        <a:t>3s</a:t>
                      </a:r>
                      <a:r>
                        <a:rPr sz="1200" kern="0" spc="-150" dirty="0">
                          <a:solidFill>
                            <a:srgbClr val="000000">
                              <a:alpha val="100000"/>
                            </a:srgbClr>
                          </a:solidFill>
                          <a:latin typeface="Times New Roman"/>
                          <a:ea typeface="Times New Roman"/>
                          <a:cs typeface="Times New Roman"/>
                        </a:rPr>
                        <a:t> </a:t>
                      </a:r>
                      <a:r>
                        <a:rPr sz="1200" kern="0" spc="-40" dirty="0">
                          <a:solidFill>
                            <a:srgbClr val="000000">
                              <a:alpha val="100000"/>
                            </a:srgbClr>
                          </a:solidFill>
                          <a:latin typeface="KaiTi"/>
                          <a:ea typeface="KaiTi"/>
                          <a:cs typeface="KaiTi"/>
                        </a:rPr>
                        <a:t>、</a:t>
                      </a:r>
                      <a:r>
                        <a:rPr sz="1200" kern="0" spc="-40" dirty="0">
                          <a:solidFill>
                            <a:srgbClr val="000000">
                              <a:alpha val="100000"/>
                            </a:srgbClr>
                          </a:solidFill>
                          <a:latin typeface="Times New Roman"/>
                          <a:ea typeface="Times New Roman"/>
                          <a:cs typeface="Times New Roman"/>
                        </a:rPr>
                        <a:t>3p</a:t>
                      </a:r>
                      <a:r>
                        <a:rPr sz="1200" kern="0" spc="-170" dirty="0">
                          <a:solidFill>
                            <a:srgbClr val="000000">
                              <a:alpha val="100000"/>
                            </a:srgbClr>
                          </a:solidFill>
                          <a:latin typeface="Times New Roman"/>
                          <a:ea typeface="Times New Roman"/>
                          <a:cs typeface="Times New Roman"/>
                        </a:rPr>
                        <a:t> </a:t>
                      </a:r>
                      <a:r>
                        <a:rPr sz="1200" kern="0" spc="-40" dirty="0">
                          <a:solidFill>
                            <a:srgbClr val="000000">
                              <a:alpha val="100000"/>
                            </a:srgbClr>
                          </a:solidFill>
                          <a:latin typeface="KaiTi"/>
                          <a:ea typeface="KaiTi"/>
                          <a:cs typeface="KaiTi"/>
                        </a:rPr>
                        <a:t>、</a:t>
                      </a:r>
                      <a:r>
                        <a:rPr sz="1200" kern="0" spc="-40" dirty="0">
                          <a:solidFill>
                            <a:srgbClr val="000000">
                              <a:alpha val="100000"/>
                            </a:srgbClr>
                          </a:solidFill>
                          <a:latin typeface="Times New Roman"/>
                          <a:ea typeface="Times New Roman"/>
                          <a:cs typeface="Times New Roman"/>
                        </a:rPr>
                        <a:t>3d</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tabLst/>
                      </a:pPr>
                      <a:endParaRPr sz="600" dirty="0">
                        <a:latin typeface="Arial"/>
                        <a:ea typeface="Arial"/>
                        <a:cs typeface="Arial"/>
                      </a:endParaRPr>
                    </a:p>
                    <a:p>
                      <a:pPr marL="104775" algn="l" rtl="0" eaLnBrk="0">
                        <a:lnSpc>
                          <a:spcPct val="78000"/>
                        </a:lnSpc>
                        <a:spcBef>
                          <a:spcPts val="6"/>
                        </a:spcBef>
                        <a:tabLst/>
                      </a:pPr>
                      <a:r>
                        <a:rPr sz="1200" kern="0" spc="-30" dirty="0">
                          <a:solidFill>
                            <a:srgbClr val="000000">
                              <a:alpha val="100000"/>
                            </a:srgbClr>
                          </a:solidFill>
                          <a:latin typeface="Times New Roman"/>
                          <a:ea typeface="Times New Roman"/>
                          <a:cs typeface="Times New Roman"/>
                        </a:rPr>
                        <a:t>4s</a:t>
                      </a:r>
                      <a:r>
                        <a:rPr sz="1200" kern="0" spc="-140" dirty="0">
                          <a:solidFill>
                            <a:srgbClr val="000000">
                              <a:alpha val="100000"/>
                            </a:srgbClr>
                          </a:solidFill>
                          <a:latin typeface="Times New Roman"/>
                          <a:ea typeface="Times New Roman"/>
                          <a:cs typeface="Times New Roman"/>
                        </a:rPr>
                        <a:t> </a:t>
                      </a:r>
                      <a:r>
                        <a:rPr sz="1200" kern="0" spc="-30" dirty="0">
                          <a:solidFill>
                            <a:srgbClr val="000000">
                              <a:alpha val="100000"/>
                            </a:srgbClr>
                          </a:solidFill>
                          <a:latin typeface="KaiTi"/>
                          <a:ea typeface="KaiTi"/>
                          <a:cs typeface="KaiTi"/>
                        </a:rPr>
                        <a:t>、</a:t>
                      </a:r>
                      <a:r>
                        <a:rPr sz="1200" kern="0" spc="-30" dirty="0">
                          <a:solidFill>
                            <a:srgbClr val="000000">
                              <a:alpha val="100000"/>
                            </a:srgbClr>
                          </a:solidFill>
                          <a:latin typeface="Times New Roman"/>
                          <a:ea typeface="Times New Roman"/>
                          <a:cs typeface="Times New Roman"/>
                        </a:rPr>
                        <a:t>4p</a:t>
                      </a:r>
                      <a:r>
                        <a:rPr sz="1200" kern="0" spc="-170" dirty="0">
                          <a:solidFill>
                            <a:srgbClr val="000000">
                              <a:alpha val="100000"/>
                            </a:srgbClr>
                          </a:solidFill>
                          <a:latin typeface="Times New Roman"/>
                          <a:ea typeface="Times New Roman"/>
                          <a:cs typeface="Times New Roman"/>
                        </a:rPr>
                        <a:t> </a:t>
                      </a:r>
                      <a:r>
                        <a:rPr sz="1200" kern="0" spc="-30" dirty="0">
                          <a:solidFill>
                            <a:srgbClr val="000000">
                              <a:alpha val="100000"/>
                            </a:srgbClr>
                          </a:solidFill>
                          <a:latin typeface="KaiTi"/>
                          <a:ea typeface="KaiTi"/>
                          <a:cs typeface="KaiTi"/>
                        </a:rPr>
                        <a:t>、</a:t>
                      </a:r>
                      <a:r>
                        <a:rPr sz="1200" kern="0" spc="-30" dirty="0">
                          <a:solidFill>
                            <a:srgbClr val="000000">
                              <a:alpha val="100000"/>
                            </a:srgbClr>
                          </a:solidFill>
                          <a:latin typeface="Times New Roman"/>
                          <a:ea typeface="Times New Roman"/>
                          <a:cs typeface="Times New Roman"/>
                        </a:rPr>
                        <a:t>4d</a:t>
                      </a:r>
                      <a:r>
                        <a:rPr sz="1200" kern="0" spc="-170" dirty="0">
                          <a:solidFill>
                            <a:srgbClr val="000000">
                              <a:alpha val="100000"/>
                            </a:srgbClr>
                          </a:solidFill>
                          <a:latin typeface="Times New Roman"/>
                          <a:ea typeface="Times New Roman"/>
                          <a:cs typeface="Times New Roman"/>
                        </a:rPr>
                        <a:t> </a:t>
                      </a:r>
                      <a:r>
                        <a:rPr sz="1200" kern="0" spc="-30" dirty="0">
                          <a:solidFill>
                            <a:srgbClr val="000000">
                              <a:alpha val="100000"/>
                            </a:srgbClr>
                          </a:solidFill>
                          <a:latin typeface="KaiTi"/>
                          <a:ea typeface="KaiTi"/>
                          <a:cs typeface="KaiTi"/>
                        </a:rPr>
                        <a:t>、</a:t>
                      </a:r>
                      <a:r>
                        <a:rPr sz="1200" kern="0" spc="-30" dirty="0">
                          <a:solidFill>
                            <a:srgbClr val="000000">
                              <a:alpha val="100000"/>
                            </a:srgbClr>
                          </a:solidFill>
                          <a:latin typeface="Times New Roman"/>
                          <a:ea typeface="Times New Roman"/>
                          <a:cs typeface="Times New Roman"/>
                        </a:rPr>
                        <a:t>4f</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25000"/>
                        </a:lnSpc>
                        <a:tabLst/>
                      </a:pPr>
                      <a:endParaRPr sz="1000" dirty="0">
                        <a:latin typeface="Arial"/>
                        <a:ea typeface="Arial"/>
                        <a:cs typeface="Arial"/>
                      </a:endParaRPr>
                    </a:p>
                    <a:p>
                      <a:pPr algn="l" rtl="0" eaLnBrk="0">
                        <a:lnSpc>
                          <a:spcPct val="7451"/>
                        </a:lnSpc>
                        <a:tabLst/>
                      </a:pPr>
                      <a:endParaRPr sz="100" dirty="0">
                        <a:latin typeface="Arial"/>
                        <a:ea typeface="Arial"/>
                        <a:cs typeface="Arial"/>
                      </a:endParaRPr>
                    </a:p>
                    <a:p>
                      <a:pPr marL="153035" algn="l" rtl="0" eaLnBrk="0">
                        <a:lnSpc>
                          <a:spcPts val="187"/>
                        </a:lnSpc>
                        <a:tabLst/>
                      </a:pPr>
                      <a:r>
                        <a:rPr sz="1200" kern="0" spc="-40" dirty="0">
                          <a:solidFill>
                            <a:srgbClr val="000000">
                              <a:alpha val="100000"/>
                            </a:srgbClr>
                          </a:solidFill>
                          <a:latin typeface="Times New Roman"/>
                          <a:ea typeface="Times New Roman"/>
                          <a:cs typeface="Times New Roman"/>
                        </a:rPr>
                        <a:t>……</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307975">
                <a:tc>
                  <a:txBody>
                    <a:bodyPr/>
                    <a:lstStyle/>
                    <a:p>
                      <a:pPr algn="l" rtl="0" eaLnBrk="0">
                        <a:lnSpc>
                          <a:spcPct val="101000"/>
                        </a:lnSpc>
                        <a:tabLst/>
                      </a:pPr>
                      <a:endParaRPr sz="500" dirty="0">
                        <a:latin typeface="Arial"/>
                        <a:ea typeface="Arial"/>
                        <a:cs typeface="Arial"/>
                      </a:endParaRPr>
                    </a:p>
                    <a:p>
                      <a:pPr marL="104775" algn="l" rtl="0" eaLnBrk="0">
                        <a:lnSpc>
                          <a:spcPct val="86000"/>
                        </a:lnSpc>
                        <a:spcBef>
                          <a:spcPts val="1"/>
                        </a:spcBef>
                        <a:tabLst/>
                      </a:pPr>
                      <a:r>
                        <a:rPr sz="1200" b="1" kern="0" spc="-20" dirty="0">
                          <a:solidFill>
                            <a:srgbClr val="0101FF">
                              <a:alpha val="100000"/>
                            </a:srgbClr>
                          </a:solidFill>
                          <a:latin typeface="KaiTi"/>
                          <a:ea typeface="KaiTi"/>
                          <a:cs typeface="KaiTi"/>
                        </a:rPr>
                        <a:t>最多容纳电子数</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9000"/>
                        </a:lnSpc>
                        <a:tabLst/>
                      </a:pPr>
                      <a:endParaRPr sz="600" dirty="0">
                        <a:latin typeface="Arial"/>
                        <a:ea typeface="Arial"/>
                        <a:cs typeface="Arial"/>
                      </a:endParaRPr>
                    </a:p>
                    <a:p>
                      <a:pPr marL="194945" algn="l" rtl="0" eaLnBrk="0">
                        <a:lnSpc>
                          <a:spcPct val="76000"/>
                        </a:lnSpc>
                        <a:spcBef>
                          <a:spcPts val="2"/>
                        </a:spcBef>
                        <a:tabLst/>
                      </a:pPr>
                      <a:r>
                        <a:rPr sz="1200" kern="0" spc="-10" dirty="0">
                          <a:solidFill>
                            <a:srgbClr val="000000">
                              <a:alpha val="100000"/>
                            </a:srgbClr>
                          </a:solidFill>
                          <a:latin typeface="Times New Roman"/>
                          <a:ea typeface="Times New Roman"/>
                          <a:cs typeface="Times New Roman"/>
                        </a:rPr>
                        <a:t>2</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tabLst/>
                      </a:pPr>
                      <a:endParaRPr sz="600" dirty="0">
                        <a:latin typeface="Arial"/>
                        <a:ea typeface="Arial"/>
                        <a:cs typeface="Arial"/>
                      </a:endParaRPr>
                    </a:p>
                    <a:p>
                      <a:pPr marL="210184" algn="l" rtl="0" eaLnBrk="0">
                        <a:lnSpc>
                          <a:spcPct val="76000"/>
                        </a:lnSpc>
                        <a:spcBef>
                          <a:spcPts val="7"/>
                        </a:spcBef>
                        <a:tabLst/>
                      </a:pPr>
                      <a:r>
                        <a:rPr sz="1200" kern="0" spc="-40" dirty="0">
                          <a:solidFill>
                            <a:srgbClr val="000000">
                              <a:alpha val="100000"/>
                            </a:srgbClr>
                          </a:solidFill>
                          <a:latin typeface="Times New Roman"/>
                          <a:ea typeface="Times New Roman"/>
                          <a:cs typeface="Times New Roman"/>
                        </a:rPr>
                        <a:t>2</a:t>
                      </a:r>
                      <a:r>
                        <a:rPr sz="1200" kern="0" spc="-170" dirty="0">
                          <a:solidFill>
                            <a:srgbClr val="000000">
                              <a:alpha val="100000"/>
                            </a:srgbClr>
                          </a:solidFill>
                          <a:latin typeface="Times New Roman"/>
                          <a:ea typeface="Times New Roman"/>
                          <a:cs typeface="Times New Roman"/>
                        </a:rPr>
                        <a:t> </a:t>
                      </a:r>
                      <a:r>
                        <a:rPr sz="1200" kern="0" spc="-40" dirty="0">
                          <a:solidFill>
                            <a:srgbClr val="000000">
                              <a:alpha val="100000"/>
                            </a:srgbClr>
                          </a:solidFill>
                          <a:latin typeface="KaiTi"/>
                          <a:ea typeface="KaiTi"/>
                          <a:cs typeface="KaiTi"/>
                        </a:rPr>
                        <a:t>、</a:t>
                      </a:r>
                      <a:r>
                        <a:rPr sz="1200" kern="0" spc="-40" dirty="0">
                          <a:solidFill>
                            <a:srgbClr val="000000">
                              <a:alpha val="100000"/>
                            </a:srgbClr>
                          </a:solidFill>
                          <a:latin typeface="Times New Roman"/>
                          <a:ea typeface="Times New Roman"/>
                          <a:cs typeface="Times New Roman"/>
                        </a:rPr>
                        <a:t>6</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tabLst/>
                      </a:pPr>
                      <a:endParaRPr sz="600" dirty="0">
                        <a:latin typeface="Arial"/>
                        <a:ea typeface="Arial"/>
                        <a:cs typeface="Arial"/>
                      </a:endParaRPr>
                    </a:p>
                    <a:p>
                      <a:pPr marL="207645" algn="l" rtl="0" eaLnBrk="0">
                        <a:lnSpc>
                          <a:spcPct val="76000"/>
                        </a:lnSpc>
                        <a:spcBef>
                          <a:spcPts val="7"/>
                        </a:spcBef>
                        <a:tabLst/>
                      </a:pPr>
                      <a:r>
                        <a:rPr sz="1200" kern="0" spc="-40" dirty="0">
                          <a:solidFill>
                            <a:srgbClr val="000000">
                              <a:alpha val="100000"/>
                            </a:srgbClr>
                          </a:solidFill>
                          <a:latin typeface="Times New Roman"/>
                          <a:ea typeface="Times New Roman"/>
                          <a:cs typeface="Times New Roman"/>
                        </a:rPr>
                        <a:t>2</a:t>
                      </a:r>
                      <a:r>
                        <a:rPr sz="1200" kern="0" spc="-170" dirty="0">
                          <a:solidFill>
                            <a:srgbClr val="000000">
                              <a:alpha val="100000"/>
                            </a:srgbClr>
                          </a:solidFill>
                          <a:latin typeface="Times New Roman"/>
                          <a:ea typeface="Times New Roman"/>
                          <a:cs typeface="Times New Roman"/>
                        </a:rPr>
                        <a:t> </a:t>
                      </a:r>
                      <a:r>
                        <a:rPr sz="1200" kern="0" spc="-40" dirty="0">
                          <a:solidFill>
                            <a:srgbClr val="000000">
                              <a:alpha val="100000"/>
                            </a:srgbClr>
                          </a:solidFill>
                          <a:latin typeface="KaiTi"/>
                          <a:ea typeface="KaiTi"/>
                          <a:cs typeface="KaiTi"/>
                        </a:rPr>
                        <a:t>、</a:t>
                      </a:r>
                      <a:r>
                        <a:rPr sz="1200" kern="0" spc="-40" dirty="0">
                          <a:solidFill>
                            <a:srgbClr val="000000">
                              <a:alpha val="100000"/>
                            </a:srgbClr>
                          </a:solidFill>
                          <a:latin typeface="Times New Roman"/>
                          <a:ea typeface="Times New Roman"/>
                          <a:cs typeface="Times New Roman"/>
                        </a:rPr>
                        <a:t>6</a:t>
                      </a:r>
                      <a:r>
                        <a:rPr sz="1200" kern="0" spc="-170" dirty="0">
                          <a:solidFill>
                            <a:srgbClr val="000000">
                              <a:alpha val="100000"/>
                            </a:srgbClr>
                          </a:solidFill>
                          <a:latin typeface="Times New Roman"/>
                          <a:ea typeface="Times New Roman"/>
                          <a:cs typeface="Times New Roman"/>
                        </a:rPr>
                        <a:t> </a:t>
                      </a:r>
                      <a:r>
                        <a:rPr sz="1200" kern="0" spc="-40" dirty="0">
                          <a:solidFill>
                            <a:srgbClr val="000000">
                              <a:alpha val="100000"/>
                            </a:srgbClr>
                          </a:solidFill>
                          <a:latin typeface="KaiTi"/>
                          <a:ea typeface="KaiTi"/>
                          <a:cs typeface="KaiTi"/>
                        </a:rPr>
                        <a:t>、</a:t>
                      </a:r>
                      <a:r>
                        <a:rPr sz="1200" kern="0" spc="-40" dirty="0">
                          <a:solidFill>
                            <a:srgbClr val="000000">
                              <a:alpha val="100000"/>
                            </a:srgbClr>
                          </a:solidFill>
                          <a:latin typeface="Times New Roman"/>
                          <a:ea typeface="Times New Roman"/>
                          <a:cs typeface="Times New Roman"/>
                        </a:rPr>
                        <a:t>10</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0000"/>
                        </a:lnSpc>
                        <a:tabLst/>
                      </a:pPr>
                      <a:endParaRPr sz="600" dirty="0">
                        <a:latin typeface="Arial"/>
                        <a:ea typeface="Arial"/>
                        <a:cs typeface="Arial"/>
                      </a:endParaRPr>
                    </a:p>
                    <a:p>
                      <a:pPr marL="160655" algn="l" rtl="0" eaLnBrk="0">
                        <a:lnSpc>
                          <a:spcPct val="76000"/>
                        </a:lnSpc>
                        <a:spcBef>
                          <a:spcPts val="7"/>
                        </a:spcBef>
                        <a:tabLst/>
                      </a:pPr>
                      <a:r>
                        <a:rPr sz="1200" kern="0" spc="-40" dirty="0">
                          <a:solidFill>
                            <a:srgbClr val="000000">
                              <a:alpha val="100000"/>
                            </a:srgbClr>
                          </a:solidFill>
                          <a:latin typeface="Times New Roman"/>
                          <a:ea typeface="Times New Roman"/>
                          <a:cs typeface="Times New Roman"/>
                        </a:rPr>
                        <a:t>2</a:t>
                      </a:r>
                      <a:r>
                        <a:rPr sz="1200" kern="0" spc="-180" dirty="0">
                          <a:solidFill>
                            <a:srgbClr val="000000">
                              <a:alpha val="100000"/>
                            </a:srgbClr>
                          </a:solidFill>
                          <a:latin typeface="Times New Roman"/>
                          <a:ea typeface="Times New Roman"/>
                          <a:cs typeface="Times New Roman"/>
                        </a:rPr>
                        <a:t> </a:t>
                      </a:r>
                      <a:r>
                        <a:rPr sz="1200" kern="0" spc="-40" dirty="0">
                          <a:solidFill>
                            <a:srgbClr val="000000">
                              <a:alpha val="100000"/>
                            </a:srgbClr>
                          </a:solidFill>
                          <a:latin typeface="KaiTi"/>
                          <a:ea typeface="KaiTi"/>
                          <a:cs typeface="KaiTi"/>
                        </a:rPr>
                        <a:t>、</a:t>
                      </a:r>
                      <a:r>
                        <a:rPr sz="1200" kern="0" spc="-40" dirty="0">
                          <a:solidFill>
                            <a:srgbClr val="000000">
                              <a:alpha val="100000"/>
                            </a:srgbClr>
                          </a:solidFill>
                          <a:latin typeface="Times New Roman"/>
                          <a:ea typeface="Times New Roman"/>
                          <a:cs typeface="Times New Roman"/>
                        </a:rPr>
                        <a:t>6</a:t>
                      </a:r>
                      <a:r>
                        <a:rPr sz="1200" kern="0" spc="-170" dirty="0">
                          <a:solidFill>
                            <a:srgbClr val="000000">
                              <a:alpha val="100000"/>
                            </a:srgbClr>
                          </a:solidFill>
                          <a:latin typeface="Times New Roman"/>
                          <a:ea typeface="Times New Roman"/>
                          <a:cs typeface="Times New Roman"/>
                        </a:rPr>
                        <a:t> </a:t>
                      </a:r>
                      <a:r>
                        <a:rPr sz="1200" kern="0" spc="-40" dirty="0">
                          <a:solidFill>
                            <a:srgbClr val="000000">
                              <a:alpha val="100000"/>
                            </a:srgbClr>
                          </a:solidFill>
                          <a:latin typeface="KaiTi"/>
                          <a:ea typeface="KaiTi"/>
                          <a:cs typeface="KaiTi"/>
                        </a:rPr>
                        <a:t>、</a:t>
                      </a:r>
                      <a:r>
                        <a:rPr sz="1200" kern="0" spc="-40" dirty="0">
                          <a:solidFill>
                            <a:srgbClr val="000000">
                              <a:alpha val="100000"/>
                            </a:srgbClr>
                          </a:solidFill>
                          <a:latin typeface="Times New Roman"/>
                          <a:ea typeface="Times New Roman"/>
                          <a:cs typeface="Times New Roman"/>
                        </a:rPr>
                        <a:t>10</a:t>
                      </a:r>
                      <a:r>
                        <a:rPr sz="1200" kern="0" spc="-160" dirty="0">
                          <a:solidFill>
                            <a:srgbClr val="000000">
                              <a:alpha val="100000"/>
                            </a:srgbClr>
                          </a:solidFill>
                          <a:latin typeface="Times New Roman"/>
                          <a:ea typeface="Times New Roman"/>
                          <a:cs typeface="Times New Roman"/>
                        </a:rPr>
                        <a:t> </a:t>
                      </a:r>
                      <a:r>
                        <a:rPr sz="1200" kern="0" spc="-40" dirty="0">
                          <a:solidFill>
                            <a:srgbClr val="000000">
                              <a:alpha val="100000"/>
                            </a:srgbClr>
                          </a:solidFill>
                          <a:latin typeface="KaiTi"/>
                          <a:ea typeface="KaiTi"/>
                          <a:cs typeface="KaiTi"/>
                        </a:rPr>
                        <a:t>、</a:t>
                      </a:r>
                      <a:r>
                        <a:rPr sz="1200" kern="0" spc="-40" dirty="0">
                          <a:solidFill>
                            <a:srgbClr val="000000">
                              <a:alpha val="100000"/>
                            </a:srgbClr>
                          </a:solidFill>
                          <a:latin typeface="Times New Roman"/>
                          <a:ea typeface="Times New Roman"/>
                          <a:cs typeface="Times New Roman"/>
                        </a:rPr>
                        <a:t>14</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25000"/>
                        </a:lnSpc>
                        <a:tabLst/>
                      </a:pPr>
                      <a:endParaRPr sz="1000" dirty="0">
                        <a:latin typeface="Arial"/>
                        <a:ea typeface="Arial"/>
                        <a:cs typeface="Arial"/>
                      </a:endParaRPr>
                    </a:p>
                    <a:p>
                      <a:pPr marL="153035" algn="l" rtl="0" eaLnBrk="0">
                        <a:lnSpc>
                          <a:spcPts val="187"/>
                        </a:lnSpc>
                        <a:spcBef>
                          <a:spcPts val="7"/>
                        </a:spcBef>
                        <a:tabLst/>
                      </a:pPr>
                      <a:r>
                        <a:rPr sz="1200" kern="0" spc="-40" dirty="0">
                          <a:solidFill>
                            <a:srgbClr val="000000">
                              <a:alpha val="100000"/>
                            </a:srgbClr>
                          </a:solidFill>
                          <a:latin typeface="Times New Roman"/>
                          <a:ea typeface="Times New Roman"/>
                          <a:cs typeface="Times New Roman"/>
                        </a:rPr>
                        <a:t>……</a:t>
                      </a:r>
                      <a:endParaRPr sz="12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bl>
          </a:graphicData>
        </a:graphic>
      </p:graphicFrame>
      <p:sp>
        <p:nvSpPr>
          <p:cNvPr id="166" name="textbox 166"/>
          <p:cNvSpPr/>
          <p:nvPr/>
        </p:nvSpPr>
        <p:spPr>
          <a:xfrm>
            <a:off x="2348128" y="4343680"/>
            <a:ext cx="6009640" cy="487044"/>
          </a:xfrm>
          <a:prstGeom prst="rect">
            <a:avLst/>
          </a:prstGeom>
          <a:noFill/>
          <a:ln w="0" cap="flat">
            <a:noFill/>
            <a:prstDash val="solid"/>
            <a:miter lim="0"/>
          </a:ln>
        </p:spPr>
        <p:txBody>
          <a:bodyPr vert="horz" wrap="square" lIns="0" tIns="0" rIns="0" bIns="0"/>
          <a:lstStyle/>
          <a:p>
            <a:pPr algn="l" rtl="0" eaLnBrk="0">
              <a:lnSpc>
                <a:spcPct val="86149"/>
              </a:lnSpc>
              <a:tabLst/>
            </a:pPr>
            <a:endParaRPr sz="100" dirty="0">
              <a:latin typeface="Arial"/>
              <a:ea typeface="Arial"/>
              <a:cs typeface="Arial"/>
            </a:endParaRPr>
          </a:p>
          <a:p>
            <a:pPr marL="12700" algn="l" rtl="0" eaLnBrk="0">
              <a:lnSpc>
                <a:spcPct val="86000"/>
              </a:lnSpc>
              <a:tabLst/>
            </a:pPr>
            <a:r>
              <a:rPr sz="1200" kern="0" spc="-10" dirty="0">
                <a:solidFill>
                  <a:srgbClr val="000000">
                    <a:alpha val="100000"/>
                  </a:srgbClr>
                </a:solidFill>
                <a:latin typeface="Wingdings"/>
                <a:ea typeface="Wingdings"/>
                <a:cs typeface="Wingdings"/>
              </a:rPr>
              <a:t>l </a:t>
            </a:r>
            <a:r>
              <a:rPr sz="1200" kern="0" spc="-10" dirty="0">
                <a:solidFill>
                  <a:srgbClr val="0101FF">
                    <a:alpha val="100000"/>
                  </a:srgbClr>
                </a:solidFill>
                <a:latin typeface="KaiTi"/>
                <a:ea typeface="KaiTi"/>
                <a:cs typeface="KaiTi"/>
              </a:rPr>
              <a:t>电子亚层：</a:t>
            </a:r>
            <a:r>
              <a:rPr sz="1200" kern="0" spc="-10" dirty="0">
                <a:solidFill>
                  <a:srgbClr val="000000">
                    <a:alpha val="100000"/>
                  </a:srgbClr>
                </a:solidFill>
                <a:latin typeface="KaiTi"/>
                <a:ea typeface="KaiTi"/>
                <a:cs typeface="KaiTi"/>
              </a:rPr>
              <a:t>多电子原子中，同一电子层中的电</a:t>
            </a:r>
            <a:r>
              <a:rPr sz="1200" kern="0" spc="-20" dirty="0">
                <a:solidFill>
                  <a:srgbClr val="000000">
                    <a:alpha val="100000"/>
                  </a:srgbClr>
                </a:solidFill>
                <a:latin typeface="KaiTi"/>
                <a:ea typeface="KaiTi"/>
                <a:cs typeface="KaiTi"/>
              </a:rPr>
              <a:t>子，能量也可能不能，可以把它们分为电</a:t>
            </a:r>
            <a:endParaRPr sz="1200" dirty="0">
              <a:latin typeface="KaiTi"/>
              <a:ea typeface="KaiTi"/>
              <a:cs typeface="KaiTi"/>
            </a:endParaRPr>
          </a:p>
          <a:p>
            <a:pPr algn="l" rtl="0" eaLnBrk="0">
              <a:lnSpc>
                <a:spcPct val="101000"/>
              </a:lnSpc>
              <a:tabLst/>
            </a:pPr>
            <a:endParaRPr sz="900" dirty="0">
              <a:latin typeface="Arial"/>
              <a:ea typeface="Arial"/>
              <a:cs typeface="Arial"/>
            </a:endParaRPr>
          </a:p>
          <a:p>
            <a:pPr marL="287020" algn="l" rtl="0" eaLnBrk="0">
              <a:lnSpc>
                <a:spcPct val="90000"/>
              </a:lnSpc>
              <a:spcBef>
                <a:spcPts val="2"/>
              </a:spcBef>
              <a:tabLst/>
            </a:pPr>
            <a:r>
              <a:rPr sz="1200" kern="0" spc="-20" dirty="0">
                <a:solidFill>
                  <a:srgbClr val="000000">
                    <a:alpha val="100000"/>
                  </a:srgbClr>
                </a:solidFill>
                <a:latin typeface="KaiTi"/>
                <a:ea typeface="KaiTi"/>
                <a:cs typeface="KaiTi"/>
              </a:rPr>
              <a:t>子亚层</a:t>
            </a:r>
            <a:r>
              <a:rPr sz="1200" kern="0" spc="-20" dirty="0">
                <a:solidFill>
                  <a:srgbClr val="000000">
                    <a:alpha val="100000"/>
                  </a:srgbClr>
                </a:solidFill>
                <a:latin typeface="Times New Roman"/>
                <a:ea typeface="Times New Roman"/>
                <a:cs typeface="Times New Roman"/>
              </a:rPr>
              <a:t>[electronic subshell]</a:t>
            </a:r>
            <a:r>
              <a:rPr sz="1200" kern="0" spc="-20" dirty="0">
                <a:solidFill>
                  <a:srgbClr val="000000">
                    <a:alpha val="100000"/>
                  </a:srgbClr>
                </a:solidFill>
                <a:latin typeface="KaiTi"/>
                <a:ea typeface="KaiTi"/>
                <a:cs typeface="KaiTi"/>
              </a:rPr>
              <a:t>。电子亚层的符号和所能容纳的最多电子数如下表所示：</a:t>
            </a:r>
            <a:endParaRPr sz="1200" dirty="0">
              <a:latin typeface="KaiTi"/>
              <a:ea typeface="KaiTi"/>
              <a:cs typeface="KaiTi"/>
            </a:endParaRPr>
          </a:p>
        </p:txBody>
      </p:sp>
      <p:sp>
        <p:nvSpPr>
          <p:cNvPr id="168" name="textbox 168"/>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170" name="path 170"/>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172" name="textbox 172"/>
          <p:cNvSpPr/>
          <p:nvPr/>
        </p:nvSpPr>
        <p:spPr>
          <a:xfrm>
            <a:off x="5243563" y="9946679"/>
            <a:ext cx="213359"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40" dirty="0">
                <a:solidFill>
                  <a:srgbClr val="000000">
                    <a:alpha val="100000"/>
                  </a:srgbClr>
                </a:solidFill>
                <a:latin typeface="Times New Roman"/>
                <a:ea typeface="Times New Roman"/>
                <a:cs typeface="Times New Roman"/>
              </a:rPr>
              <a:t>-</a:t>
            </a:r>
            <a:r>
              <a:rPr sz="900" kern="0" spc="70" dirty="0">
                <a:solidFill>
                  <a:srgbClr val="000000">
                    <a:alpha val="100000"/>
                  </a:srgbClr>
                </a:solidFill>
                <a:latin typeface="Times New Roman"/>
                <a:ea typeface="Times New Roman"/>
                <a:cs typeface="Times New Roman"/>
              </a:rPr>
              <a:t> </a:t>
            </a:r>
            <a:r>
              <a:rPr sz="900" kern="0" spc="-40" dirty="0">
                <a:solidFill>
                  <a:srgbClr val="000000">
                    <a:alpha val="100000"/>
                  </a:srgbClr>
                </a:solidFill>
                <a:latin typeface="Times New Roman"/>
                <a:ea typeface="Times New Roman"/>
                <a:cs typeface="Times New Roman"/>
              </a:rPr>
              <a:t>5</a:t>
            </a:r>
            <a:r>
              <a:rPr sz="900" kern="0" spc="40" dirty="0">
                <a:solidFill>
                  <a:srgbClr val="000000">
                    <a:alpha val="100000"/>
                  </a:srgbClr>
                </a:solidFill>
                <a:latin typeface="Times New Roman"/>
                <a:ea typeface="Times New Roman"/>
                <a:cs typeface="Times New Roman"/>
              </a:rPr>
              <a:t> </a:t>
            </a:r>
            <a:r>
              <a:rPr sz="900" kern="0" spc="-4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0" name="rect 1630"/>
          <p:cNvSpPr/>
          <p:nvPr/>
        </p:nvSpPr>
        <p:spPr>
          <a:xfrm>
            <a:off x="2348027" y="996646"/>
            <a:ext cx="1159764" cy="231952"/>
          </a:xfrm>
          <a:prstGeom prst="rect">
            <a:avLst/>
          </a:prstGeom>
          <a:solidFill>
            <a:srgbClr val="D9D9D9">
              <a:alpha val="100000"/>
            </a:srgbClr>
          </a:solidFill>
          <a:ln w="0" cap="flat">
            <a:noFill/>
            <a:prstDash val="solid"/>
            <a:miter lim="0"/>
          </a:ln>
        </p:spPr>
        <p:txBody>
          <a:bodyPr rtlCol="0"/>
          <a:lstStyle/>
          <a:p>
            <a:pPr algn="ctr"/>
            <a:endParaRPr lang="zh-CN" altLang="en-US"/>
          </a:p>
        </p:txBody>
      </p:sp>
      <p:sp>
        <p:nvSpPr>
          <p:cNvPr id="1632" name="rect 1632"/>
          <p:cNvSpPr/>
          <p:nvPr/>
        </p:nvSpPr>
        <p:spPr>
          <a:xfrm>
            <a:off x="2348027" y="2978227"/>
            <a:ext cx="1338072" cy="231952"/>
          </a:xfrm>
          <a:prstGeom prst="rect">
            <a:avLst/>
          </a:prstGeom>
          <a:solidFill>
            <a:srgbClr val="D9D9D9">
              <a:alpha val="100000"/>
            </a:srgbClr>
          </a:solidFill>
          <a:ln w="0" cap="flat">
            <a:noFill/>
            <a:prstDash val="solid"/>
            <a:miter lim="0"/>
          </a:ln>
        </p:spPr>
        <p:txBody>
          <a:bodyPr rtlCol="0"/>
          <a:lstStyle/>
          <a:p>
            <a:pPr algn="ctr"/>
            <a:endParaRPr lang="zh-CN" altLang="en-US"/>
          </a:p>
        </p:txBody>
      </p:sp>
      <p:sp>
        <p:nvSpPr>
          <p:cNvPr id="1634" name="textbox 1634"/>
          <p:cNvSpPr/>
          <p:nvPr/>
        </p:nvSpPr>
        <p:spPr>
          <a:xfrm>
            <a:off x="2338180" y="1010915"/>
            <a:ext cx="6022340" cy="4614545"/>
          </a:xfrm>
          <a:prstGeom prst="rect">
            <a:avLst/>
          </a:prstGeom>
          <a:noFill/>
          <a:ln w="0" cap="flat">
            <a:noFill/>
            <a:prstDash val="solid"/>
            <a:miter lim="0"/>
          </a:ln>
        </p:spPr>
        <p:txBody>
          <a:bodyPr vert="horz" wrap="square" lIns="0" tIns="0" rIns="0" bIns="0"/>
          <a:lstStyle/>
          <a:p>
            <a:pPr algn="l" rtl="0" eaLnBrk="0">
              <a:lnSpc>
                <a:spcPct val="81212"/>
              </a:lnSpc>
              <a:tabLst/>
            </a:pPr>
            <a:endParaRPr sz="100" dirty="0">
              <a:latin typeface="Arial"/>
              <a:ea typeface="Arial"/>
              <a:cs typeface="Arial"/>
            </a:endParaRPr>
          </a:p>
          <a:p>
            <a:pPr marL="12700" algn="l" rtl="0" eaLnBrk="0">
              <a:lnSpc>
                <a:spcPct val="90000"/>
              </a:lnSpc>
              <a:tabLst/>
            </a:pPr>
            <a:r>
              <a:rPr sz="1400" b="1" kern="0" spc="-30" dirty="0">
                <a:solidFill>
                  <a:srgbClr val="FF0000">
                    <a:alpha val="100000"/>
                  </a:srgbClr>
                </a:solidFill>
                <a:latin typeface="Times New Roman"/>
                <a:ea typeface="Times New Roman"/>
                <a:cs typeface="Times New Roman"/>
              </a:rPr>
              <a:t>3</a:t>
            </a:r>
            <a:r>
              <a:rPr sz="1400" b="1" kern="0" spc="-200" dirty="0">
                <a:solidFill>
                  <a:srgbClr val="FF0000">
                    <a:alpha val="100000"/>
                  </a:srgbClr>
                </a:solidFill>
                <a:latin typeface="Times New Roman"/>
                <a:ea typeface="Times New Roman"/>
                <a:cs typeface="Times New Roman"/>
              </a:rPr>
              <a:t> </a:t>
            </a:r>
            <a:r>
              <a:rPr sz="1400" b="1" kern="0" spc="-30" dirty="0">
                <a:solidFill>
                  <a:srgbClr val="FF0000">
                    <a:alpha val="100000"/>
                  </a:srgbClr>
                </a:solidFill>
                <a:latin typeface="KaiTi"/>
                <a:ea typeface="KaiTi"/>
                <a:cs typeface="KaiTi"/>
              </a:rPr>
              <a:t>、试剂的存放</a:t>
            </a:r>
            <a:endParaRPr sz="1400" dirty="0">
              <a:latin typeface="KaiTi"/>
              <a:ea typeface="KaiTi"/>
              <a:cs typeface="KaiTi"/>
            </a:endParaRPr>
          </a:p>
          <a:p>
            <a:pPr marL="22225" algn="l" rtl="0" eaLnBrk="0">
              <a:lnSpc>
                <a:spcPct val="93000"/>
              </a:lnSpc>
              <a:spcBef>
                <a:spcPts val="1325"/>
              </a:spcBef>
              <a:tabLst>
                <a:tab pos="5120640" algn="l"/>
              </a:tabLst>
            </a:pPr>
            <a:r>
              <a:rPr sz="1800" kern="0" spc="0" baseline="2893" dirty="0">
                <a:solidFill>
                  <a:srgbClr val="FF0000">
                    <a:alpha val="100000"/>
                  </a:srgbClr>
                </a:solidFill>
                <a:latin typeface="Wingdings"/>
                <a:ea typeface="Wingdings"/>
                <a:cs typeface="Wingdings"/>
              </a:rPr>
              <a:t>l</a:t>
            </a:r>
            <a:r>
              <a:rPr sz="1100" kern="0" spc="0" dirty="0">
                <a:solidFill>
                  <a:srgbClr val="FF0000">
                    <a:alpha val="100000"/>
                  </a:srgbClr>
                </a:solidFill>
                <a:latin typeface="Wingdings"/>
                <a:ea typeface="Wingdings"/>
                <a:cs typeface="Wingdings"/>
              </a:rPr>
              <a:t> </a:t>
            </a:r>
            <a:r>
              <a:rPr sz="1100" u="sng" kern="0" spc="-420" dirty="0">
                <a:solidFill>
                  <a:srgbClr val="FF0000">
                    <a:alpha val="100000"/>
                  </a:srgbClr>
                </a:solidFill>
                <a:latin typeface="KaiTi"/>
                <a:ea typeface="KaiTi"/>
                <a:cs typeface="KaiTi"/>
              </a:rPr>
              <a:t> </a:t>
            </a:r>
            <a:r>
              <a:rPr sz="1800" u="sng" kern="0" spc="0" baseline="2893" dirty="0">
                <a:solidFill>
                  <a:srgbClr val="FF0000">
                    <a:alpha val="100000"/>
                  </a:srgbClr>
                </a:solidFill>
                <a:latin typeface="KaiTi"/>
                <a:ea typeface="KaiTi"/>
                <a:cs typeface="KaiTi"/>
              </a:rPr>
              <a:t>见光易分解的试剂</a:t>
            </a:r>
            <a:r>
              <a:rPr sz="1800" u="sng" kern="0" spc="0" baseline="2893" dirty="0">
                <a:solidFill>
                  <a:srgbClr val="FF0000">
                    <a:alpha val="100000"/>
                  </a:srgbClr>
                </a:solidFill>
                <a:latin typeface="Times New Roman"/>
                <a:ea typeface="Times New Roman"/>
                <a:cs typeface="Times New Roman"/>
              </a:rPr>
              <a:t>(</a:t>
            </a:r>
            <a:r>
              <a:rPr sz="1800" u="sng" kern="0" spc="0" baseline="2893" dirty="0">
                <a:solidFill>
                  <a:srgbClr val="FF0000">
                    <a:alpha val="100000"/>
                  </a:srgbClr>
                </a:solidFill>
                <a:latin typeface="KaiTi"/>
                <a:ea typeface="KaiTi"/>
                <a:cs typeface="KaiTi"/>
              </a:rPr>
              <a:t>如</a:t>
            </a:r>
            <a:r>
              <a:rPr sz="1800" u="sng" kern="0" spc="0" baseline="2893" dirty="0">
                <a:solidFill>
                  <a:srgbClr val="FF0000">
                    <a:alpha val="100000"/>
                  </a:srgbClr>
                </a:solidFill>
                <a:latin typeface="Times New Roman"/>
                <a:ea typeface="Times New Roman"/>
                <a:cs typeface="Times New Roman"/>
              </a:rPr>
              <a:t>Ag</a:t>
            </a:r>
            <a:r>
              <a:rPr sz="1800" u="sng" kern="0" spc="-10" baseline="2893" dirty="0">
                <a:solidFill>
                  <a:srgbClr val="FF0000">
                    <a:alpha val="100000"/>
                  </a:srgbClr>
                </a:solidFill>
                <a:latin typeface="Times New Roman"/>
                <a:ea typeface="Times New Roman"/>
                <a:cs typeface="Times New Roman"/>
              </a:rPr>
              <a:t>NO</a:t>
            </a:r>
            <a:r>
              <a:rPr sz="800" u="sng" kern="0" spc="-10" dirty="0">
                <a:solidFill>
                  <a:srgbClr val="FF0000">
                    <a:alpha val="100000"/>
                  </a:srgbClr>
                </a:solidFill>
                <a:latin typeface="Times New Roman"/>
                <a:ea typeface="Times New Roman"/>
                <a:cs typeface="Times New Roman"/>
              </a:rPr>
              <a:t>3</a:t>
            </a:r>
            <a:r>
              <a:rPr sz="800" u="sng" kern="0" spc="-60" dirty="0">
                <a:solidFill>
                  <a:srgbClr val="FF0000">
                    <a:alpha val="100000"/>
                  </a:srgbClr>
                </a:solidFill>
                <a:latin typeface="Times New Roman"/>
                <a:ea typeface="Times New Roman"/>
                <a:cs typeface="Times New Roman"/>
              </a:rPr>
              <a:t> </a:t>
            </a:r>
            <a:r>
              <a:rPr sz="1800" u="sng" kern="0" spc="-10" baseline="2893" dirty="0">
                <a:solidFill>
                  <a:srgbClr val="FF0000">
                    <a:alpha val="100000"/>
                  </a:srgbClr>
                </a:solidFill>
                <a:latin typeface="KaiTi"/>
                <a:ea typeface="KaiTi"/>
                <a:cs typeface="KaiTi"/>
              </a:rPr>
              <a:t>、</a:t>
            </a:r>
            <a:r>
              <a:rPr sz="1800" u="sng" kern="0" spc="-10" baseline="2893" dirty="0">
                <a:solidFill>
                  <a:srgbClr val="FF0000">
                    <a:alpha val="100000"/>
                  </a:srgbClr>
                </a:solidFill>
                <a:latin typeface="Times New Roman"/>
                <a:ea typeface="Times New Roman"/>
                <a:cs typeface="Times New Roman"/>
              </a:rPr>
              <a:t>KMnO</a:t>
            </a:r>
            <a:r>
              <a:rPr sz="800" u="sng" kern="0" spc="-10" dirty="0">
                <a:solidFill>
                  <a:srgbClr val="FF0000">
                    <a:alpha val="100000"/>
                  </a:srgbClr>
                </a:solidFill>
                <a:latin typeface="Times New Roman"/>
                <a:ea typeface="Times New Roman"/>
                <a:cs typeface="Times New Roman"/>
              </a:rPr>
              <a:t>4</a:t>
            </a:r>
            <a:r>
              <a:rPr sz="800" u="sng" kern="0" spc="-70" dirty="0">
                <a:solidFill>
                  <a:srgbClr val="FF0000">
                    <a:alpha val="100000"/>
                  </a:srgbClr>
                </a:solidFill>
                <a:latin typeface="Times New Roman"/>
                <a:ea typeface="Times New Roman"/>
                <a:cs typeface="Times New Roman"/>
              </a:rPr>
              <a:t> </a:t>
            </a:r>
            <a:r>
              <a:rPr sz="1800" u="sng" kern="0" spc="-10" baseline="2893" dirty="0">
                <a:solidFill>
                  <a:srgbClr val="FF0000">
                    <a:alpha val="100000"/>
                  </a:srgbClr>
                </a:solidFill>
                <a:latin typeface="KaiTi"/>
                <a:ea typeface="KaiTi"/>
                <a:cs typeface="KaiTi"/>
              </a:rPr>
              <a:t>、饱和</a:t>
            </a:r>
            <a:r>
              <a:rPr sz="1100" u="sng" kern="0" spc="-160" dirty="0">
                <a:solidFill>
                  <a:srgbClr val="FF0000">
                    <a:alpha val="100000"/>
                  </a:srgbClr>
                </a:solidFill>
                <a:latin typeface="KaiTi"/>
                <a:ea typeface="KaiTi"/>
                <a:cs typeface="KaiTi"/>
              </a:rPr>
              <a:t> </a:t>
            </a:r>
            <a:r>
              <a:rPr sz="1800" u="sng" kern="0" spc="-10" baseline="2893" dirty="0">
                <a:solidFill>
                  <a:srgbClr val="FF0000">
                    <a:alpha val="100000"/>
                  </a:srgbClr>
                </a:solidFill>
                <a:latin typeface="Times New Roman"/>
                <a:ea typeface="Times New Roman"/>
                <a:cs typeface="Times New Roman"/>
              </a:rPr>
              <a:t>Cl</a:t>
            </a:r>
            <a:r>
              <a:rPr sz="800" u="sng" kern="0" spc="-10" dirty="0">
                <a:solidFill>
                  <a:srgbClr val="FF0000">
                    <a:alpha val="100000"/>
                  </a:srgbClr>
                </a:solidFill>
                <a:latin typeface="Times New Roman"/>
                <a:ea typeface="Times New Roman"/>
                <a:cs typeface="Times New Roman"/>
              </a:rPr>
              <a:t>2</a:t>
            </a:r>
            <a:r>
              <a:rPr sz="800" u="sng" kern="0" spc="90" dirty="0">
                <a:solidFill>
                  <a:srgbClr val="FF0000">
                    <a:alpha val="100000"/>
                  </a:srgbClr>
                </a:solidFill>
                <a:latin typeface="Times New Roman"/>
                <a:ea typeface="Times New Roman"/>
                <a:cs typeface="Times New Roman"/>
              </a:rPr>
              <a:t> </a:t>
            </a:r>
            <a:r>
              <a:rPr sz="1800" u="sng" kern="0" spc="-10" baseline="2893" dirty="0">
                <a:solidFill>
                  <a:srgbClr val="FF0000">
                    <a:alpha val="100000"/>
                  </a:srgbClr>
                </a:solidFill>
                <a:latin typeface="KaiTi"/>
                <a:ea typeface="KaiTi"/>
                <a:cs typeface="KaiTi"/>
              </a:rPr>
              <a:t>水等</a:t>
            </a:r>
            <a:r>
              <a:rPr sz="1800" u="sng" kern="0" spc="-10" baseline="2893" dirty="0">
                <a:solidFill>
                  <a:srgbClr val="FF0000">
                    <a:alpha val="100000"/>
                  </a:srgbClr>
                </a:solidFill>
                <a:latin typeface="Times New Roman"/>
                <a:ea typeface="Times New Roman"/>
                <a:cs typeface="Times New Roman"/>
              </a:rPr>
              <a:t>)</a:t>
            </a:r>
            <a:r>
              <a:rPr sz="1800" u="sng" kern="0" spc="-10" baseline="2893" dirty="0">
                <a:solidFill>
                  <a:srgbClr val="FF0000">
                    <a:alpha val="100000"/>
                  </a:srgbClr>
                </a:solidFill>
                <a:latin typeface="KaiTi"/>
                <a:ea typeface="KaiTi"/>
                <a:cs typeface="KaiTi"/>
              </a:rPr>
              <a:t>应装在棕色瓶中。</a:t>
            </a:r>
            <a:r>
              <a:rPr sz="1100" u="sng" kern="0" spc="0" dirty="0">
                <a:solidFill>
                  <a:srgbClr val="FF0000">
                    <a:alpha val="100000"/>
                  </a:srgbClr>
                </a:solidFill>
                <a:latin typeface="KaiTi"/>
                <a:ea typeface="KaiTi"/>
                <a:cs typeface="KaiTi"/>
              </a:rPr>
              <a:t>	</a:t>
            </a:r>
            <a:endParaRPr sz="1100" dirty="0">
              <a:latin typeface="KaiTi"/>
              <a:ea typeface="KaiTi"/>
              <a:cs typeface="KaiTi"/>
            </a:endParaRPr>
          </a:p>
          <a:p>
            <a:pPr marL="22225" algn="l" rtl="0" eaLnBrk="0">
              <a:lnSpc>
                <a:spcPct val="90000"/>
              </a:lnSpc>
              <a:spcBef>
                <a:spcPts val="1044"/>
              </a:spcBef>
              <a:tabLst/>
            </a:pPr>
            <a:r>
              <a:rPr sz="1200" kern="0" spc="-70" dirty="0">
                <a:solidFill>
                  <a:srgbClr val="000000">
                    <a:alpha val="100000"/>
                  </a:srgbClr>
                </a:solidFill>
                <a:latin typeface="Wingdings"/>
                <a:ea typeface="Wingdings"/>
                <a:cs typeface="Wingdings"/>
              </a:rPr>
              <a:t>l</a:t>
            </a:r>
            <a:r>
              <a:rPr sz="1200" kern="0" spc="50" dirty="0">
                <a:solidFill>
                  <a:srgbClr val="000000">
                    <a:alpha val="100000"/>
                  </a:srgbClr>
                </a:solidFill>
                <a:latin typeface="Wingdings"/>
                <a:ea typeface="Wingdings"/>
                <a:cs typeface="Wingdings"/>
              </a:rPr>
              <a:t> </a:t>
            </a:r>
            <a:r>
              <a:rPr sz="1200" kern="0" spc="-70" dirty="0">
                <a:solidFill>
                  <a:srgbClr val="000000">
                    <a:alpha val="100000"/>
                  </a:srgbClr>
                </a:solidFill>
                <a:latin typeface="Times New Roman"/>
                <a:ea typeface="Times New Roman"/>
                <a:cs typeface="Times New Roman"/>
              </a:rPr>
              <a:t>H</a:t>
            </a:r>
            <a:r>
              <a:rPr sz="1200" kern="0" spc="-30" baseline="-4340" dirty="0">
                <a:solidFill>
                  <a:srgbClr val="000000">
                    <a:alpha val="100000"/>
                  </a:srgbClr>
                </a:solidFill>
                <a:latin typeface="Times New Roman"/>
                <a:ea typeface="Times New Roman"/>
                <a:cs typeface="Times New Roman"/>
              </a:rPr>
              <a:t>2</a:t>
            </a:r>
            <a:r>
              <a:rPr sz="1200" kern="0" spc="-30" dirty="0">
                <a:solidFill>
                  <a:srgbClr val="000000">
                    <a:alpha val="100000"/>
                  </a:srgbClr>
                </a:solidFill>
                <a:latin typeface="Times New Roman"/>
                <a:ea typeface="Times New Roman"/>
                <a:cs typeface="Times New Roman"/>
              </a:rPr>
              <a:t>O</a:t>
            </a:r>
            <a:r>
              <a:rPr sz="1200" kern="0" spc="-30" baseline="-4340" dirty="0">
                <a:solidFill>
                  <a:srgbClr val="000000">
                    <a:alpha val="100000"/>
                  </a:srgbClr>
                </a:solidFill>
                <a:latin typeface="Times New Roman"/>
                <a:ea typeface="Times New Roman"/>
                <a:cs typeface="Times New Roman"/>
              </a:rPr>
              <a:t>2</a:t>
            </a:r>
            <a:r>
              <a:rPr sz="700" kern="0" spc="90" dirty="0">
                <a:solidFill>
                  <a:srgbClr val="000000">
                    <a:alpha val="100000"/>
                  </a:srgbClr>
                </a:solidFill>
                <a:latin typeface="Times New Roman"/>
                <a:ea typeface="Times New Roman"/>
                <a:cs typeface="Times New Roman"/>
              </a:rPr>
              <a:t> </a:t>
            </a:r>
            <a:r>
              <a:rPr sz="1200" kern="0" spc="-30" dirty="0">
                <a:solidFill>
                  <a:srgbClr val="000000">
                    <a:alpha val="100000"/>
                  </a:srgbClr>
                </a:solidFill>
                <a:latin typeface="KaiTi"/>
                <a:ea typeface="KaiTi"/>
                <a:cs typeface="KaiTi"/>
              </a:rPr>
              <a:t>通常存放于不透明的塑料瓶中，放置于阴晾的暗处。</a:t>
            </a:r>
            <a:endParaRPr sz="1200" dirty="0">
              <a:latin typeface="KaiTi"/>
              <a:ea typeface="KaiTi"/>
              <a:cs typeface="KaiTi"/>
            </a:endParaRPr>
          </a:p>
          <a:p>
            <a:pPr marL="22225" algn="l" rtl="0" eaLnBrk="0">
              <a:lnSpc>
                <a:spcPct val="90000"/>
              </a:lnSpc>
              <a:spcBef>
                <a:spcPts val="1044"/>
              </a:spcBef>
              <a:tabLst/>
            </a:pPr>
            <a:r>
              <a:rPr sz="1200" kern="0" spc="-20" dirty="0">
                <a:solidFill>
                  <a:srgbClr val="000000">
                    <a:alpha val="100000"/>
                  </a:srgbClr>
                </a:solidFill>
                <a:latin typeface="Wingdings"/>
                <a:ea typeface="Wingdings"/>
                <a:cs typeface="Wingdings"/>
              </a:rPr>
              <a:t>l </a:t>
            </a:r>
            <a:r>
              <a:rPr sz="1200" kern="0" spc="-20" dirty="0">
                <a:solidFill>
                  <a:srgbClr val="000000">
                    <a:alpha val="100000"/>
                  </a:srgbClr>
                </a:solidFill>
                <a:latin typeface="KaiTi"/>
                <a:ea typeface="KaiTi"/>
                <a:cs typeface="KaiTi"/>
              </a:rPr>
              <a:t>盛强碱性试剂</a:t>
            </a:r>
            <a:r>
              <a:rPr sz="1200" kern="0" spc="-20" dirty="0">
                <a:solidFill>
                  <a:srgbClr val="000000">
                    <a:alpha val="100000"/>
                  </a:srgbClr>
                </a:solidFill>
                <a:latin typeface="Times New Roman"/>
                <a:ea typeface="Times New Roman"/>
                <a:cs typeface="Times New Roman"/>
              </a:rPr>
              <a:t>(</a:t>
            </a:r>
            <a:r>
              <a:rPr sz="1200" kern="0" spc="-20" dirty="0">
                <a:solidFill>
                  <a:srgbClr val="000000">
                    <a:alpha val="100000"/>
                  </a:srgbClr>
                </a:solidFill>
                <a:latin typeface="KaiTi"/>
                <a:ea typeface="KaiTi"/>
                <a:cs typeface="KaiTi"/>
              </a:rPr>
              <a:t>如</a:t>
            </a:r>
            <a:r>
              <a:rPr sz="1200" kern="0" spc="-32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NaOH</a:t>
            </a:r>
            <a:r>
              <a:rPr sz="1200" kern="0" spc="-16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a:t>
            </a:r>
            <a:r>
              <a:rPr sz="1200" kern="0" spc="-20" dirty="0">
                <a:solidFill>
                  <a:srgbClr val="000000">
                    <a:alpha val="100000"/>
                  </a:srgbClr>
                </a:solidFill>
                <a:latin typeface="Times New Roman"/>
                <a:ea typeface="Times New Roman"/>
                <a:cs typeface="Times New Roman"/>
              </a:rPr>
              <a:t>KOH </a:t>
            </a:r>
            <a:r>
              <a:rPr sz="1200" kern="0" spc="-20" dirty="0">
                <a:solidFill>
                  <a:srgbClr val="000000">
                    <a:alpha val="100000"/>
                  </a:srgbClr>
                </a:solidFill>
                <a:latin typeface="KaiTi"/>
                <a:ea typeface="KaiTi"/>
                <a:cs typeface="KaiTi"/>
              </a:rPr>
              <a:t>等</a:t>
            </a:r>
            <a:r>
              <a:rPr sz="1200" kern="0" spc="-20" dirty="0">
                <a:solidFill>
                  <a:srgbClr val="000000">
                    <a:alpha val="100000"/>
                  </a:srgbClr>
                </a:solidFill>
                <a:latin typeface="Times New Roman"/>
                <a:ea typeface="Times New Roman"/>
                <a:cs typeface="Times New Roman"/>
              </a:rPr>
              <a:t>)</a:t>
            </a:r>
            <a:r>
              <a:rPr sz="1200" kern="0" spc="-20" dirty="0">
                <a:solidFill>
                  <a:srgbClr val="000000">
                    <a:alpha val="100000"/>
                  </a:srgbClr>
                </a:solidFill>
                <a:latin typeface="KaiTi"/>
                <a:ea typeface="KaiTi"/>
                <a:cs typeface="KaiTi"/>
              </a:rPr>
              <a:t>及</a:t>
            </a:r>
            <a:r>
              <a:rPr sz="1200" kern="0" spc="-32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Na</a:t>
            </a:r>
            <a:r>
              <a:rPr sz="1200" kern="0" spc="-20" baseline="-4340" dirty="0">
                <a:solidFill>
                  <a:srgbClr val="000000">
                    <a:alpha val="100000"/>
                  </a:srgbClr>
                </a:solidFill>
                <a:latin typeface="Times New Roman"/>
                <a:ea typeface="Times New Roman"/>
                <a:cs typeface="Times New Roman"/>
              </a:rPr>
              <a:t>2</a:t>
            </a:r>
            <a:r>
              <a:rPr sz="700" kern="0" spc="-9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Times New Roman"/>
                <a:ea typeface="Times New Roman"/>
                <a:cs typeface="Times New Roman"/>
              </a:rPr>
              <a:t>SiO</a:t>
            </a:r>
            <a:r>
              <a:rPr sz="1200" kern="0" spc="-20" baseline="-4340" dirty="0">
                <a:solidFill>
                  <a:srgbClr val="000000">
                    <a:alpha val="100000"/>
                  </a:srgbClr>
                </a:solidFill>
                <a:latin typeface="Times New Roman"/>
                <a:ea typeface="Times New Roman"/>
                <a:cs typeface="Times New Roman"/>
              </a:rPr>
              <a:t>3</a:t>
            </a:r>
            <a:r>
              <a:rPr sz="700" kern="0" spc="-2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溶液的瓶塞</a:t>
            </a:r>
            <a:r>
              <a:rPr sz="1200" kern="0" spc="-30" dirty="0">
                <a:solidFill>
                  <a:srgbClr val="000000">
                    <a:alpha val="100000"/>
                  </a:srgbClr>
                </a:solidFill>
                <a:latin typeface="KaiTi"/>
                <a:ea typeface="KaiTi"/>
                <a:cs typeface="KaiTi"/>
              </a:rPr>
              <a:t>应换成橡皮塞。</a:t>
            </a:r>
            <a:endParaRPr sz="1200" dirty="0">
              <a:latin typeface="KaiTi"/>
              <a:ea typeface="KaiTi"/>
              <a:cs typeface="KaiTi"/>
            </a:endParaRPr>
          </a:p>
          <a:p>
            <a:pPr marL="22225" algn="l" rtl="0" eaLnBrk="0">
              <a:lnSpc>
                <a:spcPct val="90000"/>
              </a:lnSpc>
              <a:spcBef>
                <a:spcPts val="1034"/>
              </a:spcBef>
              <a:tabLst/>
            </a:pPr>
            <a:r>
              <a:rPr sz="1200" kern="0" spc="-30" dirty="0">
                <a:solidFill>
                  <a:srgbClr val="000000">
                    <a:alpha val="100000"/>
                  </a:srgbClr>
                </a:solidFill>
                <a:latin typeface="Wingdings"/>
                <a:ea typeface="Wingdings"/>
                <a:cs typeface="Wingdings"/>
              </a:rPr>
              <a:t>l </a:t>
            </a:r>
            <a:r>
              <a:rPr sz="1200" kern="0" spc="-30" dirty="0">
                <a:solidFill>
                  <a:srgbClr val="000000">
                    <a:alpha val="100000"/>
                  </a:srgbClr>
                </a:solidFill>
                <a:latin typeface="KaiTi"/>
                <a:ea typeface="KaiTi"/>
                <a:cs typeface="KaiTi"/>
              </a:rPr>
              <a:t>易腐蚀玻璃的试剂</a:t>
            </a:r>
            <a:r>
              <a:rPr sz="1200" kern="0" spc="-30" dirty="0">
                <a:solidFill>
                  <a:srgbClr val="000000">
                    <a:alpha val="100000"/>
                  </a:srgbClr>
                </a:solidFill>
                <a:latin typeface="Times New Roman"/>
                <a:ea typeface="Times New Roman"/>
                <a:cs typeface="Times New Roman"/>
              </a:rPr>
              <a:t>(</a:t>
            </a:r>
            <a:r>
              <a:rPr sz="1200" kern="0" spc="-30" dirty="0">
                <a:solidFill>
                  <a:srgbClr val="000000">
                    <a:alpha val="100000"/>
                  </a:srgbClr>
                </a:solidFill>
                <a:latin typeface="KaiTi"/>
                <a:ea typeface="KaiTi"/>
                <a:cs typeface="KaiTi"/>
              </a:rPr>
              <a:t>如氟化物等</a:t>
            </a:r>
            <a:r>
              <a:rPr sz="1200" kern="0" spc="-30" dirty="0">
                <a:solidFill>
                  <a:srgbClr val="000000">
                    <a:alpha val="100000"/>
                  </a:srgbClr>
                </a:solidFill>
                <a:latin typeface="Times New Roman"/>
                <a:ea typeface="Times New Roman"/>
                <a:cs typeface="Times New Roman"/>
              </a:rPr>
              <a:t>)</a:t>
            </a:r>
            <a:r>
              <a:rPr sz="1200" kern="0" spc="-30" dirty="0">
                <a:solidFill>
                  <a:srgbClr val="000000">
                    <a:alpha val="100000"/>
                  </a:srgbClr>
                </a:solidFill>
                <a:latin typeface="KaiTi"/>
                <a:ea typeface="KaiTi"/>
                <a:cs typeface="KaiTi"/>
              </a:rPr>
              <a:t>应保存在塑料瓶中</a:t>
            </a:r>
            <a:r>
              <a:rPr sz="1200" kern="0" spc="-40" dirty="0">
                <a:solidFill>
                  <a:srgbClr val="000000">
                    <a:alpha val="100000"/>
                  </a:srgbClr>
                </a:solidFill>
                <a:latin typeface="KaiTi"/>
                <a:ea typeface="KaiTi"/>
                <a:cs typeface="KaiTi"/>
              </a:rPr>
              <a:t>。</a:t>
            </a:r>
            <a:endParaRPr sz="1200" dirty="0">
              <a:latin typeface="KaiTi"/>
              <a:ea typeface="KaiTi"/>
              <a:cs typeface="KaiTi"/>
            </a:endParaRPr>
          </a:p>
          <a:p>
            <a:pPr algn="l" rtl="0" eaLnBrk="0">
              <a:lnSpc>
                <a:spcPct val="111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algn="l" rtl="0" eaLnBrk="0">
              <a:lnSpc>
                <a:spcPct val="112000"/>
              </a:lnSpc>
              <a:tabLst/>
            </a:pPr>
            <a:endParaRPr sz="1000" dirty="0">
              <a:latin typeface="Arial"/>
              <a:ea typeface="Arial"/>
              <a:cs typeface="Arial"/>
            </a:endParaRPr>
          </a:p>
          <a:p>
            <a:pPr marL="13970" algn="l" rtl="0" eaLnBrk="0">
              <a:lnSpc>
                <a:spcPct val="90000"/>
              </a:lnSpc>
              <a:spcBef>
                <a:spcPts val="432"/>
              </a:spcBef>
              <a:tabLst/>
            </a:pPr>
            <a:r>
              <a:rPr sz="1400" b="1" kern="0" spc="-30" dirty="0">
                <a:solidFill>
                  <a:srgbClr val="FF0000">
                    <a:alpha val="100000"/>
                  </a:srgbClr>
                </a:solidFill>
                <a:latin typeface="Times New Roman"/>
                <a:ea typeface="Times New Roman"/>
                <a:cs typeface="Times New Roman"/>
              </a:rPr>
              <a:t>4</a:t>
            </a:r>
            <a:r>
              <a:rPr sz="1400" b="1" kern="0" spc="-200" dirty="0">
                <a:solidFill>
                  <a:srgbClr val="FF0000">
                    <a:alpha val="100000"/>
                  </a:srgbClr>
                </a:solidFill>
                <a:latin typeface="Times New Roman"/>
                <a:ea typeface="Times New Roman"/>
                <a:cs typeface="Times New Roman"/>
              </a:rPr>
              <a:t> </a:t>
            </a:r>
            <a:r>
              <a:rPr sz="1400" b="1" kern="0" spc="-30" dirty="0">
                <a:solidFill>
                  <a:srgbClr val="FF0000">
                    <a:alpha val="100000"/>
                  </a:srgbClr>
                </a:solidFill>
                <a:latin typeface="KaiTi"/>
                <a:ea typeface="KaiTi"/>
                <a:cs typeface="KaiTi"/>
              </a:rPr>
              <a:t>、化学实验安全</a:t>
            </a:r>
            <a:endParaRPr sz="1400" dirty="0">
              <a:latin typeface="KaiTi"/>
              <a:ea typeface="KaiTi"/>
              <a:cs typeface="KaiTi"/>
            </a:endParaRPr>
          </a:p>
          <a:p>
            <a:pPr marL="278765" indent="-256540" algn="l" rtl="0" eaLnBrk="0">
              <a:lnSpc>
                <a:spcPct val="145000"/>
              </a:lnSpc>
              <a:spcBef>
                <a:spcPts val="1318"/>
              </a:spcBef>
              <a:tabLst/>
            </a:pPr>
            <a:r>
              <a:rPr sz="1200" kern="0" spc="-50" dirty="0">
                <a:solidFill>
                  <a:srgbClr val="000000">
                    <a:alpha val="100000"/>
                  </a:srgbClr>
                </a:solidFill>
                <a:latin typeface="Wingdings"/>
                <a:ea typeface="Wingdings"/>
                <a:cs typeface="Wingdings"/>
              </a:rPr>
              <a:t>l </a:t>
            </a:r>
            <a:r>
              <a:rPr sz="1200" kern="0" spc="-50" dirty="0">
                <a:solidFill>
                  <a:srgbClr val="000000">
                    <a:alpha val="100000"/>
                  </a:srgbClr>
                </a:solidFill>
                <a:latin typeface="KaiTi"/>
                <a:ea typeface="KaiTi"/>
                <a:cs typeface="KaiTi"/>
              </a:rPr>
              <a:t>硝酸、硫酸具有强氧化性，</a:t>
            </a:r>
            <a:r>
              <a:rPr sz="1200" kern="0" spc="190" dirty="0">
                <a:solidFill>
                  <a:srgbClr val="000000">
                    <a:alpha val="100000"/>
                  </a:srgbClr>
                </a:solidFill>
                <a:latin typeface="KaiTi"/>
                <a:ea typeface="KaiTi"/>
                <a:cs typeface="KaiTi"/>
              </a:rPr>
              <a:t> </a:t>
            </a:r>
            <a:r>
              <a:rPr sz="1200" kern="0" spc="-50" dirty="0">
                <a:solidFill>
                  <a:srgbClr val="000000">
                    <a:alpha val="100000"/>
                  </a:srgbClr>
                </a:solidFill>
                <a:latin typeface="KaiTi"/>
                <a:ea typeface="KaiTi"/>
                <a:cs typeface="KaiTi"/>
              </a:rPr>
              <a:t>对皮肤、衣物</a:t>
            </a:r>
            <a:r>
              <a:rPr sz="1200" kern="0" spc="-60" dirty="0">
                <a:solidFill>
                  <a:srgbClr val="000000">
                    <a:alpha val="100000"/>
                  </a:srgbClr>
                </a:solidFill>
                <a:latin typeface="KaiTi"/>
                <a:ea typeface="KaiTi"/>
                <a:cs typeface="KaiTi"/>
              </a:rPr>
              <a:t>都有腐蚀作用，</a:t>
            </a:r>
            <a:r>
              <a:rPr sz="1200" kern="0" spc="210" dirty="0">
                <a:solidFill>
                  <a:srgbClr val="000000">
                    <a:alpha val="100000"/>
                  </a:srgbClr>
                </a:solidFill>
                <a:latin typeface="KaiTi"/>
                <a:ea typeface="KaiTi"/>
                <a:cs typeface="KaiTi"/>
              </a:rPr>
              <a:t> </a:t>
            </a:r>
            <a:r>
              <a:rPr sz="1200" kern="0" spc="-60" dirty="0">
                <a:solidFill>
                  <a:srgbClr val="000000">
                    <a:alpha val="100000"/>
                  </a:srgbClr>
                </a:solidFill>
                <a:latin typeface="KaiTi"/>
                <a:ea typeface="KaiTi"/>
                <a:cs typeface="KaiTi"/>
              </a:rPr>
              <a:t>所以使用硫酸或硝酸时，一定</a:t>
            </a:r>
            <a:r>
              <a:rPr sz="1200" kern="0" spc="-40" dirty="0">
                <a:solidFill>
                  <a:srgbClr val="000000">
                    <a:alpha val="100000"/>
                  </a:srgbClr>
                </a:solidFill>
                <a:latin typeface="KaiTi"/>
                <a:ea typeface="KaiTi"/>
                <a:cs typeface="KaiTi"/>
              </a:rPr>
              <a:t>要注意安全。万一不慎将浓硝酸弄到皮肤上，应立即用大量水冲洗，再用</a:t>
            </a:r>
            <a:r>
              <a:rPr sz="1200" kern="0" spc="-50" dirty="0">
                <a:solidFill>
                  <a:srgbClr val="000000">
                    <a:alpha val="100000"/>
                  </a:srgbClr>
                </a:solidFill>
                <a:latin typeface="KaiTi"/>
                <a:ea typeface="KaiTi"/>
                <a:cs typeface="KaiTi"/>
              </a:rPr>
              <a:t>小苏打水洗涤。</a:t>
            </a:r>
            <a:r>
              <a:rPr sz="1200" kern="0" spc="0" dirty="0">
                <a:solidFill>
                  <a:srgbClr val="000000">
                    <a:alpha val="100000"/>
                  </a:srgbClr>
                </a:solidFill>
                <a:latin typeface="KaiTi"/>
                <a:ea typeface="KaiTi"/>
                <a:cs typeface="KaiTi"/>
              </a:rPr>
              <a:t>如果是强碱弄到到皮肤上时也先用大量水冲洗，再用</a:t>
            </a:r>
            <a:r>
              <a:rPr sz="1200" kern="0" spc="-23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2%</a:t>
            </a:r>
            <a:r>
              <a:rPr sz="1200" kern="0" spc="0" dirty="0">
                <a:solidFill>
                  <a:srgbClr val="000000">
                    <a:alpha val="100000"/>
                  </a:srgbClr>
                </a:solidFill>
                <a:latin typeface="KaiTi"/>
                <a:ea typeface="KaiTi"/>
                <a:cs typeface="KaiTi"/>
              </a:rPr>
              <a:t>醋酸溶液冲洗</a:t>
            </a:r>
            <a:r>
              <a:rPr sz="1200" kern="0" spc="-10" dirty="0">
                <a:solidFill>
                  <a:srgbClr val="000000">
                    <a:alpha val="100000"/>
                  </a:srgbClr>
                </a:solidFill>
                <a:latin typeface="KaiTi"/>
                <a:ea typeface="KaiTi"/>
                <a:cs typeface="KaiTi"/>
              </a:rPr>
              <a:t>。（一定要先冲</a:t>
            </a:r>
            <a:r>
              <a:rPr sz="1200" kern="0" spc="-10" dirty="0">
                <a:solidFill>
                  <a:srgbClr val="000000">
                    <a:alpha val="100000"/>
                  </a:srgbClr>
                </a:solidFill>
                <a:latin typeface="KaiTi"/>
                <a:ea typeface="KaiTi"/>
                <a:cs typeface="KaiTi"/>
              </a:rPr>
              <a:t>水，再利用酸碱中和</a:t>
            </a:r>
            <a:r>
              <a:rPr sz="1200" kern="0" spc="-20" dirty="0">
                <a:solidFill>
                  <a:srgbClr val="000000">
                    <a:alpha val="100000"/>
                  </a:srgbClr>
                </a:solidFill>
                <a:latin typeface="KaiTi"/>
                <a:ea typeface="KaiTi"/>
                <a:cs typeface="KaiTi"/>
              </a:rPr>
              <a:t>原理）</a:t>
            </a:r>
            <a:endParaRPr sz="1200" dirty="0">
              <a:latin typeface="KaiTi"/>
              <a:ea typeface="KaiTi"/>
              <a:cs typeface="KaiTi"/>
            </a:endParaRPr>
          </a:p>
          <a:p>
            <a:pPr marL="285115" indent="-262890" algn="l" rtl="0" eaLnBrk="0">
              <a:lnSpc>
                <a:spcPct val="129000"/>
              </a:lnSpc>
              <a:spcBef>
                <a:spcPts val="616"/>
              </a:spcBef>
              <a:tabLst/>
            </a:pPr>
            <a:r>
              <a:rPr sz="1200" kern="0" spc="-20" dirty="0">
                <a:solidFill>
                  <a:srgbClr val="000000">
                    <a:alpha val="100000"/>
                  </a:srgbClr>
                </a:solidFill>
                <a:latin typeface="Wingdings"/>
                <a:ea typeface="Wingdings"/>
                <a:cs typeface="Wingdings"/>
              </a:rPr>
              <a:t>l </a:t>
            </a:r>
            <a:r>
              <a:rPr sz="1200" kern="0" spc="-20" dirty="0">
                <a:solidFill>
                  <a:srgbClr val="000000">
                    <a:alpha val="100000"/>
                  </a:srgbClr>
                </a:solidFill>
                <a:latin typeface="KaiTi"/>
                <a:ea typeface="KaiTi"/>
                <a:cs typeface="KaiTi"/>
              </a:rPr>
              <a:t>溴有很强的腐蚀性，若弄到皮肤上，先用</a:t>
            </a:r>
            <a:r>
              <a:rPr sz="1200" kern="0" spc="-24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C</a:t>
            </a:r>
            <a:r>
              <a:rPr sz="1200" kern="0" spc="-20" baseline="-4340" dirty="0">
                <a:solidFill>
                  <a:srgbClr val="000000">
                    <a:alpha val="100000"/>
                  </a:srgbClr>
                </a:solidFill>
                <a:latin typeface="Times New Roman"/>
                <a:ea typeface="Times New Roman"/>
                <a:cs typeface="Times New Roman"/>
              </a:rPr>
              <a:t>2</a:t>
            </a:r>
            <a:r>
              <a:rPr sz="1200" kern="0" spc="-20" dirty="0">
                <a:solidFill>
                  <a:srgbClr val="000000">
                    <a:alpha val="100000"/>
                  </a:srgbClr>
                </a:solidFill>
                <a:latin typeface="Times New Roman"/>
                <a:ea typeface="Times New Roman"/>
                <a:cs typeface="Times New Roman"/>
              </a:rPr>
              <a:t>H</a:t>
            </a:r>
            <a:r>
              <a:rPr sz="1200" kern="0" spc="-20" baseline="-4340" dirty="0">
                <a:solidFill>
                  <a:srgbClr val="000000">
                    <a:alpha val="100000"/>
                  </a:srgbClr>
                </a:solidFill>
                <a:latin typeface="Times New Roman"/>
                <a:ea typeface="Times New Roman"/>
                <a:cs typeface="Times New Roman"/>
              </a:rPr>
              <a:t>5</a:t>
            </a:r>
            <a:r>
              <a:rPr sz="1200" kern="0" spc="-20" dirty="0">
                <a:solidFill>
                  <a:srgbClr val="000000">
                    <a:alpha val="100000"/>
                  </a:srgbClr>
                </a:solidFill>
                <a:latin typeface="Times New Roman"/>
                <a:ea typeface="Times New Roman"/>
                <a:cs typeface="Times New Roman"/>
              </a:rPr>
              <a:t>OH</a:t>
            </a:r>
            <a:r>
              <a:rPr sz="1200" kern="0" spc="8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或</a:t>
            </a:r>
            <a:r>
              <a:rPr sz="1200" kern="0" spc="-16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10%</a:t>
            </a:r>
            <a:r>
              <a:rPr sz="1200" kern="0" spc="-20" dirty="0">
                <a:solidFill>
                  <a:srgbClr val="000000">
                    <a:alpha val="100000"/>
                  </a:srgbClr>
                </a:solidFill>
                <a:latin typeface="KaiTi"/>
                <a:ea typeface="KaiTi"/>
                <a:cs typeface="KaiTi"/>
              </a:rPr>
              <a:t>的</a:t>
            </a:r>
            <a:r>
              <a:rPr sz="1200" kern="0" spc="-31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Na</a:t>
            </a:r>
            <a:r>
              <a:rPr sz="1200" kern="0" spc="-20" baseline="-4340" dirty="0">
                <a:solidFill>
                  <a:srgbClr val="000000">
                    <a:alpha val="100000"/>
                  </a:srgbClr>
                </a:solidFill>
                <a:latin typeface="Times New Roman"/>
                <a:ea typeface="Times New Roman"/>
                <a:cs typeface="Times New Roman"/>
              </a:rPr>
              <a:t>2</a:t>
            </a:r>
            <a:r>
              <a:rPr sz="700" kern="0" spc="-9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Times New Roman"/>
                <a:ea typeface="Times New Roman"/>
                <a:cs typeface="Times New Roman"/>
              </a:rPr>
              <a:t>S</a:t>
            </a:r>
            <a:r>
              <a:rPr sz="1200" kern="0" spc="-20" baseline="-4340" dirty="0">
                <a:solidFill>
                  <a:srgbClr val="000000">
                    <a:alpha val="100000"/>
                  </a:srgbClr>
                </a:solidFill>
                <a:latin typeface="Times New Roman"/>
                <a:ea typeface="Times New Roman"/>
                <a:cs typeface="Times New Roman"/>
              </a:rPr>
              <a:t>2</a:t>
            </a:r>
            <a:r>
              <a:rPr sz="1200" kern="0" spc="-20" dirty="0">
                <a:solidFill>
                  <a:srgbClr val="000000">
                    <a:alpha val="100000"/>
                  </a:srgbClr>
                </a:solidFill>
                <a:latin typeface="Times New Roman"/>
                <a:ea typeface="Times New Roman"/>
                <a:cs typeface="Times New Roman"/>
              </a:rPr>
              <a:t>O</a:t>
            </a:r>
            <a:r>
              <a:rPr sz="1200" kern="0" spc="-20" baseline="-4340" dirty="0">
                <a:solidFill>
                  <a:srgbClr val="000000">
                    <a:alpha val="100000"/>
                  </a:srgbClr>
                </a:solidFill>
                <a:latin typeface="Times New Roman"/>
                <a:ea typeface="Times New Roman"/>
                <a:cs typeface="Times New Roman"/>
              </a:rPr>
              <a:t>3</a:t>
            </a:r>
            <a:r>
              <a:rPr sz="700" kern="0" spc="-2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溶液洗涤，然后用</a:t>
            </a:r>
            <a:r>
              <a:rPr sz="1200" kern="0" spc="-30" dirty="0">
                <a:solidFill>
                  <a:srgbClr val="000000">
                    <a:alpha val="100000"/>
                  </a:srgbClr>
                </a:solidFill>
                <a:latin typeface="KaiTi"/>
                <a:ea typeface="KaiTi"/>
                <a:cs typeface="KaiTi"/>
              </a:rPr>
              <a:t>水冲洗。</a:t>
            </a:r>
            <a:endParaRPr sz="1200" dirty="0">
              <a:latin typeface="KaiTi"/>
              <a:ea typeface="KaiTi"/>
              <a:cs typeface="KaiTi"/>
            </a:endParaRPr>
          </a:p>
          <a:p>
            <a:pPr algn="l" rtl="0" eaLnBrk="0">
              <a:lnSpc>
                <a:spcPct val="103000"/>
              </a:lnSpc>
              <a:tabLst/>
            </a:pPr>
            <a:endParaRPr sz="1100" dirty="0">
              <a:latin typeface="Arial"/>
              <a:ea typeface="Arial"/>
              <a:cs typeface="Arial"/>
            </a:endParaRPr>
          </a:p>
          <a:p>
            <a:pPr marL="299085" indent="-276860" algn="l" rtl="0" eaLnBrk="0">
              <a:lnSpc>
                <a:spcPct val="127000"/>
              </a:lnSpc>
              <a:spcBef>
                <a:spcPts val="2"/>
              </a:spcBef>
              <a:tabLst/>
            </a:pPr>
            <a:r>
              <a:rPr sz="1200" kern="0" spc="-30" dirty="0">
                <a:solidFill>
                  <a:srgbClr val="000000">
                    <a:alpha val="100000"/>
                  </a:srgbClr>
                </a:solidFill>
                <a:latin typeface="Wingdings"/>
                <a:ea typeface="Wingdings"/>
                <a:cs typeface="Wingdings"/>
              </a:rPr>
              <a:t>l </a:t>
            </a:r>
            <a:r>
              <a:rPr sz="1200" kern="0" spc="-30" dirty="0">
                <a:solidFill>
                  <a:srgbClr val="000000">
                    <a:alpha val="100000"/>
                  </a:srgbClr>
                </a:solidFill>
                <a:latin typeface="KaiTi"/>
                <a:ea typeface="KaiTi"/>
                <a:cs typeface="KaiTi"/>
              </a:rPr>
              <a:t>如果吸入刺激性或有毒气体如溴蒸气、氯气、氯化氢时，</a:t>
            </a:r>
            <a:r>
              <a:rPr sz="1200" kern="0" spc="-30" dirty="0">
                <a:solidFill>
                  <a:srgbClr val="000000">
                    <a:alpha val="100000"/>
                  </a:srgbClr>
                </a:solidFill>
                <a:latin typeface="KaiTi"/>
                <a:ea typeface="KaiTi"/>
                <a:cs typeface="KaiTi"/>
              </a:rPr>
              <a:t> </a:t>
            </a:r>
            <a:r>
              <a:rPr sz="1200" kern="0" spc="-30" dirty="0">
                <a:solidFill>
                  <a:srgbClr val="000000">
                    <a:alpha val="100000"/>
                  </a:srgbClr>
                </a:solidFill>
                <a:latin typeface="KaiTi"/>
                <a:ea typeface="KaiTi"/>
                <a:cs typeface="KaiTi"/>
              </a:rPr>
              <a:t>可吸入量酒精和乙醚的混合蒸</a:t>
            </a:r>
            <a:r>
              <a:rPr sz="1200" kern="0" spc="0" dirty="0">
                <a:solidFill>
                  <a:srgbClr val="000000">
                    <a:alpha val="100000"/>
                  </a:srgbClr>
                </a:solidFill>
                <a:latin typeface="KaiTi"/>
                <a:ea typeface="KaiTi"/>
                <a:cs typeface="KaiTi"/>
              </a:rPr>
              <a:t>气解毒。如果吸入煤气、</a:t>
            </a:r>
            <a:r>
              <a:rPr sz="1200" kern="0" spc="-10" dirty="0">
                <a:solidFill>
                  <a:srgbClr val="000000">
                    <a:alpha val="100000"/>
                  </a:srgbClr>
                </a:solidFill>
                <a:latin typeface="KaiTi"/>
                <a:ea typeface="KaiTi"/>
                <a:cs typeface="KaiTi"/>
              </a:rPr>
              <a:t>硫化氢气体时，应立即到室外呼吸新鲜空气。</a:t>
            </a:r>
            <a:endParaRPr sz="1200" dirty="0">
              <a:latin typeface="KaiTi"/>
              <a:ea typeface="KaiTi"/>
              <a:cs typeface="KaiTi"/>
            </a:endParaRPr>
          </a:p>
        </p:txBody>
      </p:sp>
      <p:sp>
        <p:nvSpPr>
          <p:cNvPr id="1636" name="textbox 1636"/>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1638" name="path 1638"/>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1640" name="textbox 1640"/>
          <p:cNvSpPr/>
          <p:nvPr/>
        </p:nvSpPr>
        <p:spPr>
          <a:xfrm>
            <a:off x="5216131" y="9946679"/>
            <a:ext cx="269875"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30" dirty="0">
                <a:solidFill>
                  <a:srgbClr val="000000">
                    <a:alpha val="100000"/>
                  </a:srgbClr>
                </a:solidFill>
                <a:latin typeface="Times New Roman"/>
                <a:ea typeface="Times New Roman"/>
                <a:cs typeface="Times New Roman"/>
              </a:rPr>
              <a:t>-</a:t>
            </a:r>
            <a:r>
              <a:rPr sz="900" kern="0" spc="70" dirty="0">
                <a:solidFill>
                  <a:srgbClr val="000000">
                    <a:alpha val="100000"/>
                  </a:srgbClr>
                </a:solidFill>
                <a:latin typeface="Times New Roman"/>
                <a:ea typeface="Times New Roman"/>
                <a:cs typeface="Times New Roman"/>
              </a:rPr>
              <a:t> </a:t>
            </a:r>
            <a:r>
              <a:rPr sz="900" kern="0" spc="-30" dirty="0">
                <a:solidFill>
                  <a:srgbClr val="000000">
                    <a:alpha val="100000"/>
                  </a:srgbClr>
                </a:solidFill>
                <a:latin typeface="Times New Roman"/>
                <a:ea typeface="Times New Roman"/>
                <a:cs typeface="Times New Roman"/>
              </a:rPr>
              <a:t>59</a:t>
            </a:r>
            <a:r>
              <a:rPr sz="900" kern="0" spc="40" dirty="0">
                <a:solidFill>
                  <a:srgbClr val="000000">
                    <a:alpha val="100000"/>
                  </a:srgbClr>
                </a:solidFill>
                <a:latin typeface="Times New Roman"/>
                <a:ea typeface="Times New Roman"/>
                <a:cs typeface="Times New Roman"/>
              </a:rPr>
              <a:t> </a:t>
            </a:r>
            <a:r>
              <a:rPr sz="900" kern="0" spc="-3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42" name="picture 1642"/>
          <p:cNvPicPr>
            <a:picLocks noChangeAspect="1"/>
          </p:cNvPicPr>
          <p:nvPr/>
        </p:nvPicPr>
        <p:blipFill>
          <a:blip r:embed="rId2"/>
          <a:stretch>
            <a:fillRect/>
          </a:stretch>
        </p:blipFill>
        <p:spPr>
          <a:xfrm rot="21600000">
            <a:off x="935989" y="2381276"/>
            <a:ext cx="8819515" cy="5668517"/>
          </a:xfrm>
          <a:prstGeom prst="rect">
            <a:avLst/>
          </a:prstGeom>
        </p:spPr>
      </p:pic>
      <p:sp>
        <p:nvSpPr>
          <p:cNvPr id="1644" name="textbox 1644"/>
          <p:cNvSpPr/>
          <p:nvPr/>
        </p:nvSpPr>
        <p:spPr>
          <a:xfrm>
            <a:off x="4242714" y="2111871"/>
            <a:ext cx="2218690" cy="148590"/>
          </a:xfrm>
          <a:prstGeom prst="rect">
            <a:avLst/>
          </a:prstGeom>
          <a:noFill/>
          <a:ln w="0" cap="flat">
            <a:noFill/>
            <a:prstDash val="solid"/>
            <a:miter lim="0"/>
          </a:ln>
        </p:spPr>
        <p:txBody>
          <a:bodyPr vert="horz" wrap="square" lIns="0" tIns="0" rIns="0" bIns="0"/>
          <a:lstStyle/>
          <a:p>
            <a:pPr algn="l" rtl="0" eaLnBrk="0">
              <a:lnSpc>
                <a:spcPct val="79662"/>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1646" name="path 1646"/>
          <p:cNvSpPr/>
          <p:nvPr/>
        </p:nvSpPr>
        <p:spPr>
          <a:xfrm>
            <a:off x="896112" y="2266898"/>
            <a:ext cx="8901685" cy="9449"/>
          </a:xfrm>
          <a:custGeom>
            <a:avLst/>
            <a:gdLst/>
            <a:ahLst/>
            <a:cxnLst/>
            <a:rect l="0" t="0" r="0" b="0"/>
            <a:pathLst>
              <a:path w="14018" h="14">
                <a:moveTo>
                  <a:pt x="0" y="14"/>
                </a:moveTo>
                <a:lnTo>
                  <a:pt x="14018" y="14"/>
                </a:lnTo>
                <a:lnTo>
                  <a:pt x="14018"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1648" name="textbox 1648"/>
          <p:cNvSpPr/>
          <p:nvPr/>
        </p:nvSpPr>
        <p:spPr>
          <a:xfrm>
            <a:off x="5242801" y="8380768"/>
            <a:ext cx="213359" cy="129540"/>
          </a:xfrm>
          <a:prstGeom prst="rect">
            <a:avLst/>
          </a:prstGeom>
          <a:noFill/>
          <a:ln w="0" cap="flat">
            <a:noFill/>
            <a:prstDash val="solid"/>
            <a:miter lim="0"/>
          </a:ln>
        </p:spPr>
        <p:txBody>
          <a:bodyPr vert="horz" wrap="square" lIns="0" tIns="0" rIns="0" bIns="0"/>
          <a:lstStyle/>
          <a:p>
            <a:pPr algn="l" rtl="0" eaLnBrk="0">
              <a:lnSpc>
                <a:spcPct val="85156"/>
              </a:lnSpc>
              <a:tabLst/>
            </a:pPr>
            <a:endParaRPr sz="100" dirty="0">
              <a:latin typeface="Arial"/>
              <a:ea typeface="Arial"/>
              <a:cs typeface="Arial"/>
            </a:endParaRPr>
          </a:p>
          <a:p>
            <a:pPr marL="12700" algn="l" rtl="0" eaLnBrk="0">
              <a:lnSpc>
                <a:spcPct val="85000"/>
              </a:lnSpc>
              <a:tabLst/>
            </a:pPr>
            <a:r>
              <a:rPr sz="800" kern="0" spc="-20" dirty="0">
                <a:solidFill>
                  <a:srgbClr val="000000">
                    <a:alpha val="100000"/>
                  </a:srgbClr>
                </a:solidFill>
                <a:latin typeface="Times New Roman"/>
                <a:ea typeface="Times New Roman"/>
                <a:cs typeface="Times New Roman"/>
              </a:rPr>
              <a:t>-</a:t>
            </a:r>
            <a:r>
              <a:rPr sz="800" kern="0" spc="150" dirty="0">
                <a:solidFill>
                  <a:srgbClr val="000000">
                    <a:alpha val="100000"/>
                  </a:srgbClr>
                </a:solidFill>
                <a:latin typeface="Times New Roman"/>
                <a:ea typeface="Times New Roman"/>
                <a:cs typeface="Times New Roman"/>
              </a:rPr>
              <a:t> </a:t>
            </a:r>
            <a:r>
              <a:rPr sz="800" kern="0" spc="-20" dirty="0">
                <a:solidFill>
                  <a:srgbClr val="000000">
                    <a:alpha val="100000"/>
                  </a:srgbClr>
                </a:solidFill>
                <a:latin typeface="Times New Roman"/>
                <a:ea typeface="Times New Roman"/>
                <a:cs typeface="Times New Roman"/>
              </a:rPr>
              <a:t>1</a:t>
            </a:r>
            <a:r>
              <a:rPr sz="800" kern="0" spc="70" dirty="0">
                <a:solidFill>
                  <a:srgbClr val="000000">
                    <a:alpha val="100000"/>
                  </a:srgbClr>
                </a:solidFill>
                <a:latin typeface="Times New Roman"/>
                <a:ea typeface="Times New Roman"/>
                <a:cs typeface="Times New Roman"/>
              </a:rPr>
              <a:t> </a:t>
            </a:r>
            <a:r>
              <a:rPr sz="800" kern="0" spc="-20" dirty="0">
                <a:solidFill>
                  <a:srgbClr val="000000">
                    <a:alpha val="100000"/>
                  </a:srgbClr>
                </a:solidFill>
                <a:latin typeface="Times New Roman"/>
                <a:ea typeface="Times New Roman"/>
                <a:cs typeface="Times New Roman"/>
              </a:rPr>
              <a:t>-</a:t>
            </a:r>
            <a:endParaRPr sz="800" dirty="0">
              <a:latin typeface="Times New Roman"/>
              <a:ea typeface="Times New Roman"/>
              <a:cs typeface="Times New Roman"/>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 name="textbox 174"/>
          <p:cNvSpPr/>
          <p:nvPr/>
        </p:nvSpPr>
        <p:spPr>
          <a:xfrm>
            <a:off x="2345385" y="7829702"/>
            <a:ext cx="6089650" cy="1668145"/>
          </a:xfrm>
          <a:prstGeom prst="rect">
            <a:avLst/>
          </a:prstGeom>
          <a:noFill/>
          <a:ln w="0" cap="flat">
            <a:noFill/>
            <a:prstDash val="solid"/>
            <a:miter lim="0"/>
          </a:ln>
        </p:spPr>
        <p:txBody>
          <a:bodyPr vert="horz" wrap="square" lIns="0" tIns="0" rIns="0" bIns="0"/>
          <a:lstStyle/>
          <a:p>
            <a:pPr algn="l" rtl="0" eaLnBrk="0">
              <a:lnSpc>
                <a:spcPct val="78443"/>
              </a:lnSpc>
              <a:tabLst/>
            </a:pPr>
            <a:endParaRPr sz="100" dirty="0">
              <a:latin typeface="Arial"/>
              <a:ea typeface="Arial"/>
              <a:cs typeface="Arial"/>
            </a:endParaRPr>
          </a:p>
          <a:p>
            <a:pPr marL="12700" algn="l" rtl="0" eaLnBrk="0">
              <a:lnSpc>
                <a:spcPct val="90000"/>
              </a:lnSpc>
              <a:tabLst/>
            </a:pPr>
            <a:r>
              <a:rPr sz="1200" b="1" kern="0" spc="0" dirty="0">
                <a:solidFill>
                  <a:srgbClr val="0101FF">
                    <a:alpha val="100000"/>
                  </a:srgbClr>
                </a:solidFill>
                <a:latin typeface="Times New Roman"/>
                <a:ea typeface="Times New Roman"/>
                <a:cs typeface="Times New Roman"/>
              </a:rPr>
              <a:t>1-5-2  </a:t>
            </a:r>
            <a:r>
              <a:rPr sz="1200" b="1" kern="0" spc="0" dirty="0">
                <a:solidFill>
                  <a:srgbClr val="0101FF">
                    <a:alpha val="100000"/>
                  </a:srgbClr>
                </a:solidFill>
                <a:latin typeface="KaiTi"/>
                <a:ea typeface="KaiTi"/>
                <a:cs typeface="KaiTi"/>
              </a:rPr>
              <a:t>元素</a:t>
            </a:r>
            <a:r>
              <a:rPr sz="1200" b="1" kern="0" spc="-10" dirty="0">
                <a:solidFill>
                  <a:srgbClr val="0101FF">
                    <a:alpha val="100000"/>
                  </a:srgbClr>
                </a:solidFill>
                <a:latin typeface="KaiTi"/>
                <a:ea typeface="KaiTi"/>
                <a:cs typeface="KaiTi"/>
              </a:rPr>
              <a:t>符号的书写规则及意义</a:t>
            </a:r>
            <a:endParaRPr sz="1200" dirty="0">
              <a:latin typeface="KaiTi"/>
              <a:ea typeface="KaiTi"/>
              <a:cs typeface="KaiTi"/>
            </a:endParaRPr>
          </a:p>
          <a:p>
            <a:pPr marL="279400" indent="-264160" algn="l" rtl="0" eaLnBrk="0">
              <a:lnSpc>
                <a:spcPct val="127000"/>
              </a:lnSpc>
              <a:spcBef>
                <a:spcPts val="1052"/>
              </a:spcBef>
              <a:tabLst/>
            </a:pPr>
            <a:r>
              <a:rPr sz="1200" kern="0" spc="0" dirty="0">
                <a:solidFill>
                  <a:srgbClr val="000000">
                    <a:alpha val="100000"/>
                  </a:srgbClr>
                </a:solidFill>
                <a:latin typeface="Wingdings"/>
                <a:ea typeface="Wingdings"/>
                <a:cs typeface="Wingdings"/>
              </a:rPr>
              <a:t>l </a:t>
            </a:r>
            <a:r>
              <a:rPr sz="1200" b="1" kern="0" spc="0" dirty="0">
                <a:solidFill>
                  <a:srgbClr val="000000">
                    <a:alpha val="100000"/>
                  </a:srgbClr>
                </a:solidFill>
                <a:latin typeface="KaiTi"/>
                <a:ea typeface="KaiTi"/>
                <a:cs typeface="KaiTi"/>
              </a:rPr>
              <a:t>元素符号书写原则：</a:t>
            </a:r>
            <a:r>
              <a:rPr sz="1200" kern="0" spc="0" dirty="0">
                <a:solidFill>
                  <a:srgbClr val="000000">
                    <a:alpha val="100000"/>
                  </a:srgbClr>
                </a:solidFill>
                <a:latin typeface="Times New Roman"/>
                <a:ea typeface="Times New Roman"/>
                <a:cs typeface="Times New Roman"/>
              </a:rPr>
              <a:t>(1)</a:t>
            </a:r>
            <a:r>
              <a:rPr sz="1200" kern="0" spc="80" dirty="0">
                <a:solidFill>
                  <a:srgbClr val="000000">
                    <a:alpha val="100000"/>
                  </a:srgbClr>
                </a:solidFill>
                <a:latin typeface="Times New Roman"/>
                <a:ea typeface="Times New Roman"/>
                <a:cs typeface="Times New Roman"/>
              </a:rPr>
              <a:t>  </a:t>
            </a:r>
            <a:r>
              <a:rPr sz="1200" kern="0" spc="0" dirty="0">
                <a:solidFill>
                  <a:srgbClr val="000000">
                    <a:alpha val="100000"/>
                  </a:srgbClr>
                </a:solidFill>
                <a:latin typeface="KaiTi"/>
                <a:ea typeface="KaiTi"/>
                <a:cs typeface="KaiTi"/>
              </a:rPr>
              <a:t>由一个字母表示的元素符号</a:t>
            </a:r>
            <a:r>
              <a:rPr sz="1200" kern="0" spc="-10" dirty="0">
                <a:solidFill>
                  <a:srgbClr val="000000">
                    <a:alpha val="100000"/>
                  </a:srgbClr>
                </a:solidFill>
                <a:latin typeface="KaiTi"/>
                <a:ea typeface="KaiTi"/>
                <a:cs typeface="KaiTi"/>
              </a:rPr>
              <a:t>要大写；</a:t>
            </a:r>
            <a:r>
              <a:rPr sz="1200" kern="0" spc="-10" dirty="0">
                <a:solidFill>
                  <a:srgbClr val="000000">
                    <a:alpha val="100000"/>
                  </a:srgbClr>
                </a:solidFill>
                <a:latin typeface="Times New Roman"/>
                <a:ea typeface="Times New Roman"/>
                <a:cs typeface="Times New Roman"/>
              </a:rPr>
              <a:t>(2)</a:t>
            </a:r>
            <a:r>
              <a:rPr sz="1200" kern="0" spc="9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由两个字母表示的元</a:t>
            </a:r>
            <a:r>
              <a:rPr sz="1200" kern="0" spc="-10" dirty="0">
                <a:solidFill>
                  <a:srgbClr val="000000">
                    <a:alpha val="100000"/>
                  </a:srgbClr>
                </a:solidFill>
                <a:latin typeface="KaiTi"/>
                <a:ea typeface="KaiTi"/>
                <a:cs typeface="KaiTi"/>
              </a:rPr>
              <a:t>素符号，第一个字母大写，第二字字</a:t>
            </a:r>
            <a:r>
              <a:rPr sz="1200" kern="0" spc="-20" dirty="0">
                <a:solidFill>
                  <a:srgbClr val="000000">
                    <a:alpha val="100000"/>
                  </a:srgbClr>
                </a:solidFill>
                <a:latin typeface="KaiTi"/>
                <a:ea typeface="KaiTi"/>
                <a:cs typeface="KaiTi"/>
              </a:rPr>
              <a:t>母小写。</a:t>
            </a:r>
            <a:endParaRPr sz="1200" dirty="0">
              <a:latin typeface="KaiTi"/>
              <a:ea typeface="KaiTi"/>
              <a:cs typeface="KaiTi"/>
            </a:endParaRPr>
          </a:p>
          <a:p>
            <a:pPr marL="288290" indent="-273050" algn="l" rtl="0" eaLnBrk="0">
              <a:lnSpc>
                <a:spcPct val="127000"/>
              </a:lnSpc>
              <a:spcBef>
                <a:spcPts val="1023"/>
              </a:spcBef>
              <a:tabLst/>
            </a:pPr>
            <a:r>
              <a:rPr sz="1200" kern="0" spc="-70" dirty="0">
                <a:solidFill>
                  <a:srgbClr val="000000">
                    <a:alpha val="100000"/>
                  </a:srgbClr>
                </a:solidFill>
                <a:latin typeface="Wingdings"/>
                <a:ea typeface="Wingdings"/>
                <a:cs typeface="Wingdings"/>
              </a:rPr>
              <a:t>l </a:t>
            </a:r>
            <a:r>
              <a:rPr sz="1200" b="1" kern="0" spc="-70" dirty="0">
                <a:solidFill>
                  <a:srgbClr val="000000">
                    <a:alpha val="100000"/>
                  </a:srgbClr>
                </a:solidFill>
                <a:latin typeface="KaiTi"/>
                <a:ea typeface="KaiTi"/>
                <a:cs typeface="KaiTi"/>
              </a:rPr>
              <a:t>元素符号的意义：</a:t>
            </a:r>
            <a:r>
              <a:rPr sz="1200" kern="0" spc="-70" dirty="0">
                <a:solidFill>
                  <a:srgbClr val="000000">
                    <a:alpha val="100000"/>
                  </a:srgbClr>
                </a:solidFill>
                <a:latin typeface="KaiTi"/>
                <a:ea typeface="KaiTi"/>
                <a:cs typeface="KaiTi"/>
              </a:rPr>
              <a:t>元素符号表示一种元素（宏观</a:t>
            </a:r>
            <a:r>
              <a:rPr sz="1200" kern="0" spc="-230" dirty="0">
                <a:solidFill>
                  <a:srgbClr val="000000">
                    <a:alpha val="100000"/>
                  </a:srgbClr>
                </a:solidFill>
                <a:latin typeface="KaiTi"/>
                <a:ea typeface="KaiTi"/>
                <a:cs typeface="KaiTi"/>
              </a:rPr>
              <a:t>），</a:t>
            </a:r>
            <a:r>
              <a:rPr sz="1200" kern="0" spc="-70" dirty="0">
                <a:solidFill>
                  <a:srgbClr val="000000">
                    <a:alpha val="100000"/>
                  </a:srgbClr>
                </a:solidFill>
                <a:latin typeface="KaiTi"/>
                <a:ea typeface="KaiTi"/>
                <a:cs typeface="KaiTi"/>
              </a:rPr>
              <a:t>还表示这种元素的一个原子（微观）。</a:t>
            </a:r>
            <a:r>
              <a:rPr sz="1200" kern="0" spc="-10" dirty="0">
                <a:solidFill>
                  <a:srgbClr val="000000">
                    <a:alpha val="100000"/>
                  </a:srgbClr>
                </a:solidFill>
                <a:latin typeface="KaiTi"/>
                <a:ea typeface="KaiTi"/>
                <a:cs typeface="KaiTi"/>
              </a:rPr>
              <a:t>比如，元素符号“</a:t>
            </a:r>
            <a:r>
              <a:rPr sz="1200" kern="0" spc="-10" dirty="0">
                <a:solidFill>
                  <a:srgbClr val="000000">
                    <a:alpha val="100000"/>
                  </a:srgbClr>
                </a:solidFill>
                <a:latin typeface="Times New Roman"/>
                <a:ea typeface="Times New Roman"/>
                <a:cs typeface="Times New Roman"/>
              </a:rPr>
              <a:t>O</a:t>
            </a:r>
            <a:r>
              <a:rPr sz="1200" kern="0" spc="-10" dirty="0">
                <a:solidFill>
                  <a:srgbClr val="000000">
                    <a:alpha val="100000"/>
                  </a:srgbClr>
                </a:solidFill>
                <a:latin typeface="KaiTi"/>
                <a:ea typeface="KaiTi"/>
                <a:cs typeface="KaiTi"/>
              </a:rPr>
              <a:t>”既表示氧元素，又表示一个氧</a:t>
            </a:r>
            <a:r>
              <a:rPr sz="1200" kern="0" spc="-20" dirty="0">
                <a:solidFill>
                  <a:srgbClr val="000000">
                    <a:alpha val="100000"/>
                  </a:srgbClr>
                </a:solidFill>
                <a:latin typeface="KaiTi"/>
                <a:ea typeface="KaiTi"/>
                <a:cs typeface="KaiTi"/>
              </a:rPr>
              <a:t>原子。</a:t>
            </a:r>
            <a:endParaRPr sz="1200" dirty="0">
              <a:latin typeface="KaiTi"/>
              <a:ea typeface="KaiTi"/>
              <a:cs typeface="KaiTi"/>
            </a:endParaRPr>
          </a:p>
          <a:p>
            <a:pPr algn="l" rtl="0" eaLnBrk="0">
              <a:lnSpc>
                <a:spcPct val="105000"/>
              </a:lnSpc>
              <a:tabLst/>
            </a:pPr>
            <a:endParaRPr sz="800" dirty="0">
              <a:latin typeface="Arial"/>
              <a:ea typeface="Arial"/>
              <a:cs typeface="Arial"/>
            </a:endParaRPr>
          </a:p>
          <a:p>
            <a:pPr marL="15240" algn="l" rtl="0" eaLnBrk="0">
              <a:lnSpc>
                <a:spcPct val="86000"/>
              </a:lnSpc>
              <a:spcBef>
                <a:spcPts val="6"/>
              </a:spcBef>
              <a:tabLst/>
            </a:pPr>
            <a:r>
              <a:rPr sz="1200" kern="0" spc="-40" dirty="0">
                <a:solidFill>
                  <a:srgbClr val="000000">
                    <a:alpha val="100000"/>
                  </a:srgbClr>
                </a:solidFill>
                <a:latin typeface="Wingdings"/>
                <a:ea typeface="Wingdings"/>
                <a:cs typeface="Wingdings"/>
              </a:rPr>
              <a:t>l </a:t>
            </a:r>
            <a:r>
              <a:rPr sz="1200" b="1" kern="0" spc="-40" dirty="0">
                <a:solidFill>
                  <a:srgbClr val="000000">
                    <a:alpha val="100000"/>
                  </a:srgbClr>
                </a:solidFill>
                <a:latin typeface="KaiTi"/>
                <a:ea typeface="KaiTi"/>
                <a:cs typeface="KaiTi"/>
              </a:rPr>
              <a:t>元素的分类：</a:t>
            </a:r>
            <a:r>
              <a:rPr sz="1200" kern="0" spc="-40" dirty="0">
                <a:solidFill>
                  <a:srgbClr val="000000">
                    <a:alpha val="100000"/>
                  </a:srgbClr>
                </a:solidFill>
                <a:latin typeface="KaiTi"/>
                <a:ea typeface="KaiTi"/>
                <a:cs typeface="KaiTi"/>
              </a:rPr>
              <a:t>有“</a:t>
            </a:r>
            <a:r>
              <a:rPr sz="1200" kern="0" spc="-40" dirty="0">
                <a:solidFill>
                  <a:srgbClr val="0101FF">
                    <a:alpha val="100000"/>
                  </a:srgbClr>
                </a:solidFill>
                <a:latin typeface="KaiTi"/>
                <a:ea typeface="KaiTi"/>
                <a:cs typeface="KaiTi"/>
              </a:rPr>
              <a:t>钅</a:t>
            </a:r>
            <a:r>
              <a:rPr sz="1200" kern="0" spc="-40" dirty="0">
                <a:solidFill>
                  <a:srgbClr val="000000">
                    <a:alpha val="100000"/>
                  </a:srgbClr>
                </a:solidFill>
                <a:latin typeface="KaiTi"/>
                <a:ea typeface="KaiTi"/>
                <a:cs typeface="KaiTi"/>
              </a:rPr>
              <a:t>”字旁的是</a:t>
            </a:r>
            <a:r>
              <a:rPr sz="1200" kern="0" spc="-40" dirty="0">
                <a:solidFill>
                  <a:srgbClr val="0101FF">
                    <a:alpha val="100000"/>
                  </a:srgbClr>
                </a:solidFill>
                <a:latin typeface="KaiTi"/>
                <a:ea typeface="KaiTi"/>
                <a:cs typeface="KaiTi"/>
              </a:rPr>
              <a:t>金属</a:t>
            </a:r>
            <a:r>
              <a:rPr sz="1200" kern="0" spc="-40" dirty="0">
                <a:solidFill>
                  <a:srgbClr val="000000">
                    <a:alpha val="100000"/>
                  </a:srgbClr>
                </a:solidFill>
                <a:latin typeface="KaiTi"/>
                <a:ea typeface="KaiTi"/>
                <a:cs typeface="KaiTi"/>
              </a:rPr>
              <a:t>元素，有“</a:t>
            </a:r>
            <a:r>
              <a:rPr sz="1200" kern="0" spc="-50" dirty="0">
                <a:solidFill>
                  <a:srgbClr val="0101FF">
                    <a:alpha val="100000"/>
                  </a:srgbClr>
                </a:solidFill>
                <a:latin typeface="KaiTi"/>
                <a:ea typeface="KaiTi"/>
                <a:cs typeface="KaiTi"/>
              </a:rPr>
              <a:t>石</a:t>
            </a:r>
            <a:r>
              <a:rPr sz="1200" kern="0" spc="-50" dirty="0">
                <a:solidFill>
                  <a:srgbClr val="000000">
                    <a:alpha val="100000"/>
                  </a:srgbClr>
                </a:solidFill>
                <a:latin typeface="KaiTi"/>
                <a:ea typeface="KaiTi"/>
                <a:cs typeface="KaiTi"/>
              </a:rPr>
              <a:t>”字旁的是</a:t>
            </a:r>
            <a:r>
              <a:rPr sz="1200" kern="0" spc="-50" dirty="0">
                <a:solidFill>
                  <a:srgbClr val="0101FF">
                    <a:alpha val="100000"/>
                  </a:srgbClr>
                </a:solidFill>
                <a:latin typeface="KaiTi"/>
                <a:ea typeface="KaiTi"/>
                <a:cs typeface="KaiTi"/>
              </a:rPr>
              <a:t>固态非金属</a:t>
            </a:r>
            <a:r>
              <a:rPr sz="1200" kern="0" spc="-50" dirty="0">
                <a:solidFill>
                  <a:srgbClr val="000000">
                    <a:alpha val="100000"/>
                  </a:srgbClr>
                </a:solidFill>
                <a:latin typeface="KaiTi"/>
                <a:ea typeface="KaiTi"/>
                <a:cs typeface="KaiTi"/>
              </a:rPr>
              <a:t>元素，有“</a:t>
            </a:r>
            <a:r>
              <a:rPr sz="1200" kern="0" spc="-50" dirty="0">
                <a:solidFill>
                  <a:srgbClr val="0101FF">
                    <a:alpha val="100000"/>
                  </a:srgbClr>
                </a:solidFill>
                <a:latin typeface="KaiTi"/>
                <a:ea typeface="KaiTi"/>
                <a:cs typeface="KaiTi"/>
              </a:rPr>
              <a:t>气</a:t>
            </a:r>
            <a:r>
              <a:rPr sz="1200" kern="0" spc="-440" dirty="0">
                <a:solidFill>
                  <a:srgbClr val="0101FF">
                    <a:alpha val="100000"/>
                  </a:srgbClr>
                </a:solidFill>
                <a:latin typeface="KaiTi"/>
                <a:ea typeface="KaiTi"/>
                <a:cs typeface="KaiTi"/>
              </a:rPr>
              <a:t> </a:t>
            </a:r>
            <a:r>
              <a:rPr sz="1200" kern="0" spc="-50" dirty="0">
                <a:solidFill>
                  <a:srgbClr val="000000">
                    <a:alpha val="100000"/>
                  </a:srgbClr>
                </a:solidFill>
                <a:latin typeface="KaiTi"/>
                <a:ea typeface="KaiTi"/>
                <a:cs typeface="KaiTi"/>
              </a:rPr>
              <a:t>”</a:t>
            </a:r>
            <a:endParaRPr sz="1200" dirty="0">
              <a:latin typeface="KaiTi"/>
              <a:ea typeface="KaiTi"/>
              <a:cs typeface="KaiTi"/>
            </a:endParaRPr>
          </a:p>
        </p:txBody>
      </p:sp>
      <p:sp>
        <p:nvSpPr>
          <p:cNvPr id="176" name="rect 176"/>
          <p:cNvSpPr/>
          <p:nvPr/>
        </p:nvSpPr>
        <p:spPr>
          <a:xfrm>
            <a:off x="2348027" y="3312287"/>
            <a:ext cx="2078990" cy="198119"/>
          </a:xfrm>
          <a:prstGeom prst="rect">
            <a:avLst/>
          </a:prstGeom>
          <a:solidFill>
            <a:srgbClr val="FFFF00">
              <a:alpha val="100000"/>
            </a:srgbClr>
          </a:solidFill>
          <a:ln w="0" cap="flat">
            <a:noFill/>
            <a:prstDash val="solid"/>
            <a:miter lim="0"/>
          </a:ln>
        </p:spPr>
        <p:txBody>
          <a:bodyPr rtlCol="0"/>
          <a:lstStyle/>
          <a:p>
            <a:pPr algn="ctr"/>
            <a:endParaRPr lang="zh-CN" altLang="en-US"/>
          </a:p>
        </p:txBody>
      </p:sp>
      <p:sp>
        <p:nvSpPr>
          <p:cNvPr id="178" name="textbox 178"/>
          <p:cNvSpPr/>
          <p:nvPr/>
        </p:nvSpPr>
        <p:spPr>
          <a:xfrm>
            <a:off x="2340661" y="3322599"/>
            <a:ext cx="6017895" cy="1541145"/>
          </a:xfrm>
          <a:prstGeom prst="rect">
            <a:avLst/>
          </a:prstGeom>
          <a:noFill/>
          <a:ln w="0" cap="flat">
            <a:noFill/>
            <a:prstDash val="solid"/>
            <a:miter lim="0"/>
          </a:ln>
        </p:spPr>
        <p:txBody>
          <a:bodyPr vert="horz" wrap="square" lIns="0" tIns="0" rIns="0" bIns="0"/>
          <a:lstStyle/>
          <a:p>
            <a:pPr algn="l" rtl="0" eaLnBrk="0">
              <a:lnSpc>
                <a:spcPct val="78440"/>
              </a:lnSpc>
              <a:tabLst/>
            </a:pPr>
            <a:endParaRPr sz="100" dirty="0">
              <a:latin typeface="Arial"/>
              <a:ea typeface="Arial"/>
              <a:cs typeface="Arial"/>
            </a:endParaRPr>
          </a:p>
          <a:p>
            <a:pPr marL="12700" algn="l" rtl="0" eaLnBrk="0">
              <a:lnSpc>
                <a:spcPct val="90000"/>
              </a:lnSpc>
              <a:tabLst/>
            </a:pPr>
            <a:r>
              <a:rPr sz="1200" b="1" kern="0" spc="-10" dirty="0">
                <a:solidFill>
                  <a:srgbClr val="000000">
                    <a:alpha val="100000"/>
                  </a:srgbClr>
                </a:solidFill>
                <a:latin typeface="KaiTi"/>
                <a:ea typeface="KaiTi"/>
                <a:cs typeface="KaiTi"/>
              </a:rPr>
              <a:t>知识点</a:t>
            </a:r>
            <a:r>
              <a:rPr sz="1200" kern="0" spc="-210" dirty="0">
                <a:solidFill>
                  <a:srgbClr val="000000">
                    <a:alpha val="100000"/>
                  </a:srgbClr>
                </a:solidFill>
                <a:latin typeface="KaiTi"/>
                <a:ea typeface="KaiTi"/>
                <a:cs typeface="KaiTi"/>
              </a:rPr>
              <a:t> </a:t>
            </a:r>
            <a:r>
              <a:rPr sz="1200" b="1" kern="0" spc="-10" dirty="0">
                <a:solidFill>
                  <a:srgbClr val="000000">
                    <a:alpha val="100000"/>
                  </a:srgbClr>
                </a:solidFill>
                <a:latin typeface="Times New Roman"/>
                <a:ea typeface="Times New Roman"/>
                <a:cs typeface="Times New Roman"/>
              </a:rPr>
              <a:t>1-5</a:t>
            </a:r>
            <a:r>
              <a:rPr sz="1200" b="1" kern="0" spc="-10" dirty="0">
                <a:solidFill>
                  <a:srgbClr val="000000">
                    <a:alpha val="100000"/>
                  </a:srgbClr>
                </a:solidFill>
                <a:latin typeface="KaiTi"/>
                <a:ea typeface="KaiTi"/>
                <a:cs typeface="KaiTi"/>
              </a:rPr>
              <a:t>：元素与元素周期表</a:t>
            </a:r>
            <a:endParaRPr sz="1200" dirty="0">
              <a:latin typeface="KaiTi"/>
              <a:ea typeface="KaiTi"/>
              <a:cs typeface="KaiTi"/>
            </a:endParaRPr>
          </a:p>
          <a:p>
            <a:pPr marL="17145" algn="l" rtl="0" eaLnBrk="0">
              <a:lnSpc>
                <a:spcPct val="90000"/>
              </a:lnSpc>
              <a:spcBef>
                <a:spcPts val="1428"/>
              </a:spcBef>
              <a:tabLst/>
            </a:pPr>
            <a:r>
              <a:rPr sz="1200" b="1" kern="0" spc="0" dirty="0">
                <a:solidFill>
                  <a:srgbClr val="0101FF">
                    <a:alpha val="100000"/>
                  </a:srgbClr>
                </a:solidFill>
                <a:latin typeface="Times New Roman"/>
                <a:ea typeface="Times New Roman"/>
                <a:cs typeface="Times New Roman"/>
              </a:rPr>
              <a:t>1-5-1  </a:t>
            </a:r>
            <a:r>
              <a:rPr sz="1200" b="1" kern="0" spc="0" dirty="0">
                <a:solidFill>
                  <a:srgbClr val="0101FF">
                    <a:alpha val="100000"/>
                  </a:srgbClr>
                </a:solidFill>
                <a:latin typeface="KaiTi"/>
                <a:ea typeface="KaiTi"/>
                <a:cs typeface="KaiTi"/>
              </a:rPr>
              <a:t>元素的定义及其</a:t>
            </a:r>
            <a:r>
              <a:rPr sz="1200" b="1" kern="0" spc="-10" dirty="0">
                <a:solidFill>
                  <a:srgbClr val="0101FF">
                    <a:alpha val="100000"/>
                  </a:srgbClr>
                </a:solidFill>
                <a:latin typeface="KaiTi"/>
                <a:ea typeface="KaiTi"/>
                <a:cs typeface="KaiTi"/>
              </a:rPr>
              <a:t>与原子、分子等的关系</a:t>
            </a:r>
            <a:endParaRPr sz="1200" dirty="0">
              <a:latin typeface="KaiTi"/>
              <a:ea typeface="KaiTi"/>
              <a:cs typeface="KaiTi"/>
            </a:endParaRPr>
          </a:p>
          <a:p>
            <a:pPr marL="3310890" algn="l" rtl="0" eaLnBrk="0">
              <a:lnSpc>
                <a:spcPct val="85000"/>
              </a:lnSpc>
              <a:spcBef>
                <a:spcPts val="1108"/>
              </a:spcBef>
              <a:tabLst/>
            </a:pPr>
            <a:r>
              <a:rPr sz="600" kern="0" spc="-10" dirty="0">
                <a:solidFill>
                  <a:srgbClr val="000000">
                    <a:alpha val="100000"/>
                  </a:srgbClr>
                </a:solidFill>
                <a:latin typeface="Times New Roman"/>
                <a:ea typeface="Times New Roman"/>
                <a:cs typeface="Times New Roman"/>
              </a:rPr>
              <a:t>yu</a:t>
            </a:r>
            <a:r>
              <a:rPr sz="600" kern="0" spc="-10" dirty="0">
                <a:solidFill>
                  <a:srgbClr val="000000">
                    <a:alpha val="100000"/>
                  </a:srgbClr>
                </a:solidFill>
                <a:latin typeface="SimSun"/>
                <a:ea typeface="SimSun"/>
                <a:cs typeface="SimSun"/>
              </a:rPr>
              <a:t>á</a:t>
            </a:r>
            <a:r>
              <a:rPr sz="600" kern="0" spc="-10" dirty="0">
                <a:solidFill>
                  <a:srgbClr val="000000">
                    <a:alpha val="100000"/>
                  </a:srgbClr>
                </a:solidFill>
                <a:latin typeface="Times New Roman"/>
                <a:ea typeface="Times New Roman"/>
                <a:cs typeface="Times New Roman"/>
              </a:rPr>
              <a:t>n</a:t>
            </a:r>
            <a:r>
              <a:rPr sz="600" kern="0" spc="30" dirty="0">
                <a:solidFill>
                  <a:srgbClr val="000000">
                    <a:alpha val="100000"/>
                  </a:srgbClr>
                </a:solidFill>
                <a:latin typeface="Times New Roman"/>
                <a:ea typeface="Times New Roman"/>
                <a:cs typeface="Times New Roman"/>
              </a:rPr>
              <a:t>  </a:t>
            </a:r>
            <a:r>
              <a:rPr sz="600" kern="0" spc="-10" dirty="0">
                <a:solidFill>
                  <a:srgbClr val="000000">
                    <a:alpha val="100000"/>
                  </a:srgbClr>
                </a:solidFill>
                <a:latin typeface="Times New Roman"/>
                <a:ea typeface="Times New Roman"/>
                <a:cs typeface="Times New Roman"/>
              </a:rPr>
              <a:t>s</a:t>
            </a:r>
            <a:r>
              <a:rPr sz="600" kern="0" spc="-10" dirty="0">
                <a:solidFill>
                  <a:srgbClr val="000000">
                    <a:alpha val="100000"/>
                  </a:srgbClr>
                </a:solidFill>
                <a:latin typeface="SimSun"/>
                <a:ea typeface="SimSun"/>
                <a:cs typeface="SimSun"/>
              </a:rPr>
              <a:t>ù</a:t>
            </a:r>
            <a:endParaRPr sz="600" dirty="0">
              <a:latin typeface="SimSun"/>
              <a:ea typeface="SimSun"/>
              <a:cs typeface="SimSun"/>
            </a:endParaRPr>
          </a:p>
          <a:p>
            <a:pPr marL="19685" algn="l" rtl="0" eaLnBrk="0">
              <a:lnSpc>
                <a:spcPct val="89000"/>
              </a:lnSpc>
              <a:spcBef>
                <a:spcPts val="1"/>
              </a:spcBef>
              <a:tabLst/>
            </a:pPr>
            <a:r>
              <a:rPr sz="1200" kern="0" spc="-30" dirty="0">
                <a:solidFill>
                  <a:srgbClr val="000000">
                    <a:alpha val="100000"/>
                  </a:srgbClr>
                </a:solidFill>
                <a:latin typeface="Wingdings"/>
                <a:ea typeface="Wingdings"/>
                <a:cs typeface="Wingdings"/>
              </a:rPr>
              <a:t>l </a:t>
            </a:r>
            <a:r>
              <a:rPr sz="1200" kern="0" spc="-30" dirty="0">
                <a:solidFill>
                  <a:srgbClr val="000000">
                    <a:alpha val="100000"/>
                  </a:srgbClr>
                </a:solidFill>
                <a:latin typeface="KaiTi"/>
                <a:ea typeface="KaiTi"/>
                <a:cs typeface="KaiTi"/>
              </a:rPr>
              <a:t>把</a:t>
            </a:r>
            <a:r>
              <a:rPr sz="1200" kern="0" spc="-30" dirty="0">
                <a:solidFill>
                  <a:srgbClr val="0101FF">
                    <a:alpha val="100000"/>
                  </a:srgbClr>
                </a:solidFill>
                <a:latin typeface="KaiTi"/>
                <a:ea typeface="KaiTi"/>
                <a:cs typeface="KaiTi"/>
              </a:rPr>
              <a:t>质子数（即核电荷数）相同</a:t>
            </a:r>
            <a:r>
              <a:rPr sz="1200" kern="0" spc="-30" dirty="0">
                <a:solidFill>
                  <a:srgbClr val="000000">
                    <a:alpha val="100000"/>
                  </a:srgbClr>
                </a:solidFill>
                <a:latin typeface="KaiTi"/>
                <a:ea typeface="KaiTi"/>
                <a:cs typeface="KaiTi"/>
              </a:rPr>
              <a:t>的一类原子称为元素</a:t>
            </a:r>
            <a:r>
              <a:rPr sz="1200" kern="0" spc="-30" dirty="0">
                <a:solidFill>
                  <a:srgbClr val="000000">
                    <a:alpha val="100000"/>
                  </a:srgbClr>
                </a:solidFill>
                <a:latin typeface="Times New Roman"/>
                <a:ea typeface="Times New Roman"/>
                <a:cs typeface="Times New Roman"/>
              </a:rPr>
              <a:t>[element]</a:t>
            </a:r>
            <a:r>
              <a:rPr sz="1200" kern="0" spc="-30" dirty="0">
                <a:solidFill>
                  <a:srgbClr val="000000">
                    <a:alpha val="100000"/>
                  </a:srgbClr>
                </a:solidFill>
                <a:latin typeface="KaiTi"/>
                <a:ea typeface="KaiTi"/>
                <a:cs typeface="KaiTi"/>
              </a:rPr>
              <a:t>。即是，</a:t>
            </a:r>
            <a:r>
              <a:rPr sz="1200" kern="0" spc="350" dirty="0">
                <a:solidFill>
                  <a:srgbClr val="000000">
                    <a:alpha val="100000"/>
                  </a:srgbClr>
                </a:solidFill>
                <a:latin typeface="KaiTi"/>
                <a:ea typeface="KaiTi"/>
                <a:cs typeface="KaiTi"/>
              </a:rPr>
              <a:t> </a:t>
            </a:r>
            <a:r>
              <a:rPr sz="1200" kern="0" spc="-30" dirty="0">
                <a:solidFill>
                  <a:srgbClr val="0101FF">
                    <a:alpha val="100000"/>
                  </a:srgbClr>
                </a:solidFill>
                <a:latin typeface="KaiTi"/>
                <a:ea typeface="KaiTi"/>
                <a:cs typeface="KaiTi"/>
              </a:rPr>
              <a:t>原子的质子数（核</a:t>
            </a:r>
            <a:endParaRPr sz="1200" dirty="0">
              <a:latin typeface="KaiTi"/>
              <a:ea typeface="KaiTi"/>
              <a:cs typeface="KaiTi"/>
            </a:endParaRPr>
          </a:p>
          <a:p>
            <a:pPr marL="279400" indent="14605" algn="l" rtl="0" eaLnBrk="0">
              <a:lnSpc>
                <a:spcPct val="170000"/>
              </a:lnSpc>
              <a:spcBef>
                <a:spcPts val="21"/>
              </a:spcBef>
              <a:tabLst/>
            </a:pPr>
            <a:r>
              <a:rPr sz="1200" kern="0" spc="-30" dirty="0">
                <a:solidFill>
                  <a:srgbClr val="0101FF">
                    <a:alpha val="100000"/>
                  </a:srgbClr>
                </a:solidFill>
                <a:latin typeface="KaiTi"/>
                <a:ea typeface="KaiTi"/>
                <a:cs typeface="KaiTi"/>
              </a:rPr>
              <a:t>电荷数）决定元素的种类</a:t>
            </a:r>
            <a:r>
              <a:rPr sz="1200" kern="0" spc="-30" dirty="0">
                <a:solidFill>
                  <a:srgbClr val="000000">
                    <a:alpha val="100000"/>
                  </a:srgbClr>
                </a:solidFill>
                <a:latin typeface="KaiTi"/>
                <a:ea typeface="KaiTi"/>
                <a:cs typeface="KaiTi"/>
              </a:rPr>
              <a:t>。不同元素之间的本质区别是质子数不同。元</a:t>
            </a:r>
            <a:r>
              <a:rPr sz="1200" kern="0" spc="-40" dirty="0">
                <a:solidFill>
                  <a:srgbClr val="000000">
                    <a:alpha val="100000"/>
                  </a:srgbClr>
                </a:solidFill>
                <a:latin typeface="KaiTi"/>
                <a:ea typeface="KaiTi"/>
                <a:cs typeface="KaiTi"/>
              </a:rPr>
              <a:t>素只讲种类，</a:t>
            </a:r>
            <a:r>
              <a:rPr sz="1200" kern="0" spc="-40" dirty="0">
                <a:solidFill>
                  <a:srgbClr val="000000">
                    <a:alpha val="100000"/>
                  </a:srgbClr>
                </a:solidFill>
                <a:latin typeface="KaiTi"/>
                <a:ea typeface="KaiTi"/>
                <a:cs typeface="KaiTi"/>
              </a:rPr>
              <a:t> </a:t>
            </a:r>
            <a:r>
              <a:rPr sz="1200" kern="0" spc="-40" dirty="0">
                <a:solidFill>
                  <a:srgbClr val="000000">
                    <a:alpha val="100000"/>
                  </a:srgbClr>
                </a:solidFill>
                <a:latin typeface="KaiTi"/>
                <a:ea typeface="KaiTi"/>
                <a:cs typeface="KaiTi"/>
              </a:rPr>
              <a:t>不</a:t>
            </a:r>
            <a:r>
              <a:rPr sz="1200" kern="0" spc="0" dirty="0">
                <a:solidFill>
                  <a:srgbClr val="000000">
                    <a:alpha val="100000"/>
                  </a:srgbClr>
                </a:solidFill>
                <a:latin typeface="KaiTi"/>
                <a:ea typeface="KaiTi"/>
                <a:cs typeface="KaiTi"/>
              </a:rPr>
              <a:t>讲个数。</a:t>
            </a:r>
            <a:r>
              <a:rPr sz="1200" kern="0" spc="0" dirty="0">
                <a:solidFill>
                  <a:srgbClr val="0101FF">
                    <a:alpha val="100000"/>
                  </a:srgbClr>
                </a:solidFill>
                <a:latin typeface="KaiTi"/>
                <a:ea typeface="KaiTi"/>
                <a:cs typeface="KaiTi"/>
              </a:rPr>
              <a:t>宏观—元素—组成，微观—分子</a:t>
            </a:r>
            <a:r>
              <a:rPr sz="1200" kern="0" spc="0" dirty="0">
                <a:solidFill>
                  <a:srgbClr val="0101FF">
                    <a:alpha val="100000"/>
                  </a:srgbClr>
                </a:solidFill>
                <a:latin typeface="Times New Roman"/>
                <a:ea typeface="Times New Roman"/>
                <a:cs typeface="Times New Roman"/>
              </a:rPr>
              <a:t>/</a:t>
            </a:r>
            <a:r>
              <a:rPr sz="1200" kern="0" spc="0" dirty="0">
                <a:solidFill>
                  <a:srgbClr val="0101FF">
                    <a:alpha val="100000"/>
                  </a:srgbClr>
                </a:solidFill>
                <a:latin typeface="KaiTi"/>
                <a:ea typeface="KaiTi"/>
                <a:cs typeface="KaiTi"/>
              </a:rPr>
              <a:t>原子</a:t>
            </a:r>
            <a:r>
              <a:rPr sz="1200" kern="0" spc="0" dirty="0">
                <a:solidFill>
                  <a:srgbClr val="0101FF">
                    <a:alpha val="100000"/>
                  </a:srgbClr>
                </a:solidFill>
                <a:latin typeface="Times New Roman"/>
                <a:ea typeface="Times New Roman"/>
                <a:cs typeface="Times New Roman"/>
              </a:rPr>
              <a:t>/</a:t>
            </a:r>
            <a:r>
              <a:rPr sz="1200" kern="0" spc="-10" dirty="0">
                <a:solidFill>
                  <a:srgbClr val="0101FF">
                    <a:alpha val="100000"/>
                  </a:srgbClr>
                </a:solidFill>
                <a:latin typeface="KaiTi"/>
                <a:ea typeface="KaiTi"/>
                <a:cs typeface="KaiTi"/>
              </a:rPr>
              <a:t>离子—构成。</a:t>
            </a:r>
            <a:endParaRPr sz="1200" dirty="0">
              <a:latin typeface="KaiTi"/>
              <a:ea typeface="KaiTi"/>
              <a:cs typeface="KaiTi"/>
            </a:endParaRPr>
          </a:p>
        </p:txBody>
      </p:sp>
      <p:pic>
        <p:nvPicPr>
          <p:cNvPr id="180" name="picture 180"/>
          <p:cNvPicPr>
            <a:picLocks noChangeAspect="1"/>
          </p:cNvPicPr>
          <p:nvPr/>
        </p:nvPicPr>
        <p:blipFill>
          <a:blip r:embed="rId2"/>
          <a:stretch>
            <a:fillRect/>
          </a:stretch>
        </p:blipFill>
        <p:spPr>
          <a:xfrm rot="21600000">
            <a:off x="3597128" y="4948606"/>
            <a:ext cx="3434484" cy="2406294"/>
          </a:xfrm>
          <a:prstGeom prst="rect">
            <a:avLst/>
          </a:prstGeom>
        </p:spPr>
      </p:pic>
      <p:graphicFrame>
        <p:nvGraphicFramePr>
          <p:cNvPr id="182" name="table 182"/>
          <p:cNvGraphicFramePr>
            <a:graphicFrameLocks noGrp="1"/>
          </p:cNvGraphicFramePr>
          <p:nvPr/>
        </p:nvGraphicFramePr>
        <p:xfrm>
          <a:off x="2466899" y="1806194"/>
          <a:ext cx="5760085" cy="1241425"/>
        </p:xfrm>
        <a:graphic>
          <a:graphicData uri="http://schemas.openxmlformats.org/drawingml/2006/table">
            <a:tbl>
              <a:tblPr/>
              <a:tblGrid>
                <a:gridCol w="842645"/>
                <a:gridCol w="794385"/>
                <a:gridCol w="1228725"/>
                <a:gridCol w="1025525"/>
                <a:gridCol w="1036955"/>
                <a:gridCol w="831850"/>
              </a:tblGrid>
              <a:tr h="297180">
                <a:tc>
                  <a:txBody>
                    <a:bodyPr/>
                    <a:lstStyle/>
                    <a:p>
                      <a:pPr algn="l" rtl="0" eaLnBrk="0">
                        <a:lnSpc>
                          <a:spcPct val="105000"/>
                        </a:lnSpc>
                        <a:tabLst/>
                      </a:pPr>
                      <a:endParaRPr sz="500" dirty="0">
                        <a:latin typeface="Arial"/>
                        <a:ea typeface="Arial"/>
                        <a:cs typeface="Arial"/>
                      </a:endParaRPr>
                    </a:p>
                    <a:p>
                      <a:pPr marL="148590" algn="l" rtl="0" eaLnBrk="0">
                        <a:lnSpc>
                          <a:spcPct val="84000"/>
                        </a:lnSpc>
                        <a:spcBef>
                          <a:spcPts val="1"/>
                        </a:spcBef>
                        <a:tabLst/>
                      </a:pPr>
                      <a:r>
                        <a:rPr sz="1100" b="1" kern="0" spc="-20" dirty="0">
                          <a:solidFill>
                            <a:srgbClr val="0101FF">
                              <a:alpha val="100000"/>
                            </a:srgbClr>
                          </a:solidFill>
                          <a:latin typeface="KaiTi"/>
                          <a:ea typeface="KaiTi"/>
                          <a:cs typeface="KaiTi"/>
                        </a:rPr>
                        <a:t>原子种类</a:t>
                      </a:r>
                      <a:endParaRPr sz="11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5000"/>
                        </a:lnSpc>
                        <a:tabLst/>
                      </a:pPr>
                      <a:endParaRPr sz="500" dirty="0">
                        <a:latin typeface="Arial"/>
                        <a:ea typeface="Arial"/>
                        <a:cs typeface="Arial"/>
                      </a:endParaRPr>
                    </a:p>
                    <a:p>
                      <a:pPr marL="266700" algn="l" rtl="0" eaLnBrk="0">
                        <a:lnSpc>
                          <a:spcPct val="84000"/>
                        </a:lnSpc>
                        <a:spcBef>
                          <a:spcPts val="2"/>
                        </a:spcBef>
                        <a:tabLst/>
                      </a:pPr>
                      <a:r>
                        <a:rPr sz="1100" b="1" kern="0" spc="-30" dirty="0">
                          <a:solidFill>
                            <a:srgbClr val="0101FF">
                              <a:alpha val="100000"/>
                            </a:srgbClr>
                          </a:solidFill>
                          <a:latin typeface="KaiTi"/>
                          <a:ea typeface="KaiTi"/>
                          <a:cs typeface="KaiTi"/>
                        </a:rPr>
                        <a:t>实例</a:t>
                      </a:r>
                      <a:endParaRPr sz="11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6000"/>
                        </a:lnSpc>
                        <a:tabLst/>
                      </a:pPr>
                      <a:endParaRPr sz="500" dirty="0">
                        <a:latin typeface="Arial"/>
                        <a:ea typeface="Arial"/>
                        <a:cs typeface="Arial"/>
                      </a:endParaRPr>
                    </a:p>
                    <a:p>
                      <a:pPr marL="205740" algn="l" rtl="0" eaLnBrk="0">
                        <a:lnSpc>
                          <a:spcPct val="84000"/>
                        </a:lnSpc>
                        <a:spcBef>
                          <a:spcPts val="5"/>
                        </a:spcBef>
                        <a:tabLst/>
                      </a:pPr>
                      <a:r>
                        <a:rPr sz="1100" b="1" kern="0" spc="-20" dirty="0">
                          <a:solidFill>
                            <a:srgbClr val="0101FF">
                              <a:alpha val="100000"/>
                            </a:srgbClr>
                          </a:solidFill>
                          <a:latin typeface="KaiTi"/>
                          <a:ea typeface="KaiTi"/>
                          <a:cs typeface="KaiTi"/>
                        </a:rPr>
                        <a:t>最外层电子数</a:t>
                      </a:r>
                      <a:endParaRPr sz="11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5000"/>
                        </a:lnSpc>
                        <a:tabLst/>
                      </a:pPr>
                      <a:endParaRPr sz="500" dirty="0">
                        <a:latin typeface="Arial"/>
                        <a:ea typeface="Arial"/>
                        <a:cs typeface="Arial"/>
                      </a:endParaRPr>
                    </a:p>
                    <a:p>
                      <a:pPr marL="236220" algn="l" rtl="0" eaLnBrk="0">
                        <a:lnSpc>
                          <a:spcPct val="84000"/>
                        </a:lnSpc>
                        <a:spcBef>
                          <a:spcPts val="1"/>
                        </a:spcBef>
                        <a:tabLst/>
                      </a:pPr>
                      <a:r>
                        <a:rPr sz="1100" b="1" kern="0" spc="-20" dirty="0">
                          <a:solidFill>
                            <a:srgbClr val="0101FF">
                              <a:alpha val="100000"/>
                            </a:srgbClr>
                          </a:solidFill>
                          <a:latin typeface="KaiTi"/>
                          <a:ea typeface="KaiTi"/>
                          <a:cs typeface="KaiTi"/>
                        </a:rPr>
                        <a:t>得失电子</a:t>
                      </a:r>
                      <a:endParaRPr sz="11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5000"/>
                        </a:lnSpc>
                        <a:tabLst/>
                      </a:pPr>
                      <a:endParaRPr sz="500" dirty="0">
                        <a:latin typeface="Arial"/>
                        <a:ea typeface="Arial"/>
                        <a:cs typeface="Arial"/>
                      </a:endParaRPr>
                    </a:p>
                    <a:p>
                      <a:pPr marL="173990" algn="l" rtl="0" eaLnBrk="0">
                        <a:lnSpc>
                          <a:spcPct val="84000"/>
                        </a:lnSpc>
                        <a:spcBef>
                          <a:spcPts val="2"/>
                        </a:spcBef>
                        <a:tabLst/>
                      </a:pPr>
                      <a:r>
                        <a:rPr sz="1100" b="1" kern="0" spc="-20" dirty="0">
                          <a:solidFill>
                            <a:srgbClr val="0101FF">
                              <a:alpha val="100000"/>
                            </a:srgbClr>
                          </a:solidFill>
                          <a:latin typeface="KaiTi"/>
                          <a:ea typeface="KaiTi"/>
                          <a:cs typeface="KaiTi"/>
                        </a:rPr>
                        <a:t>结构稳定性</a:t>
                      </a:r>
                      <a:endParaRPr sz="11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5000"/>
                        </a:lnSpc>
                        <a:tabLst/>
                      </a:pPr>
                      <a:endParaRPr sz="500" dirty="0">
                        <a:latin typeface="Arial"/>
                        <a:ea typeface="Arial"/>
                        <a:cs typeface="Arial"/>
                      </a:endParaRPr>
                    </a:p>
                    <a:p>
                      <a:pPr marL="136525" algn="l" rtl="0" eaLnBrk="0">
                        <a:lnSpc>
                          <a:spcPct val="86000"/>
                        </a:lnSpc>
                        <a:spcBef>
                          <a:spcPts val="2"/>
                        </a:spcBef>
                        <a:tabLst/>
                      </a:pPr>
                      <a:r>
                        <a:rPr sz="1100" b="1" kern="0" spc="-10" dirty="0">
                          <a:solidFill>
                            <a:srgbClr val="0101FF">
                              <a:alpha val="100000"/>
                            </a:srgbClr>
                          </a:solidFill>
                          <a:latin typeface="KaiTi"/>
                          <a:ea typeface="KaiTi"/>
                          <a:cs typeface="KaiTi"/>
                        </a:rPr>
                        <a:t>化学性质</a:t>
                      </a:r>
                      <a:endParaRPr sz="11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r>
              <a:tr h="351790">
                <a:tc>
                  <a:txBody>
                    <a:bodyPr/>
                    <a:lstStyle/>
                    <a:p>
                      <a:pPr algn="l" rtl="0" eaLnBrk="0">
                        <a:lnSpc>
                          <a:spcPct val="100000"/>
                        </a:lnSpc>
                        <a:tabLst/>
                      </a:pPr>
                      <a:endParaRPr sz="700" dirty="0">
                        <a:latin typeface="Arial"/>
                        <a:ea typeface="Arial"/>
                        <a:cs typeface="Arial"/>
                      </a:endParaRPr>
                    </a:p>
                    <a:p>
                      <a:pPr marL="145415" algn="l" rtl="0" eaLnBrk="0">
                        <a:lnSpc>
                          <a:spcPct val="84000"/>
                        </a:lnSpc>
                        <a:spcBef>
                          <a:spcPts val="5"/>
                        </a:spcBef>
                        <a:tabLst/>
                      </a:pPr>
                      <a:r>
                        <a:rPr sz="1100" b="1" kern="0" spc="-20" dirty="0">
                          <a:solidFill>
                            <a:srgbClr val="0101FF">
                              <a:alpha val="100000"/>
                            </a:srgbClr>
                          </a:solidFill>
                          <a:latin typeface="KaiTi"/>
                          <a:ea typeface="KaiTi"/>
                          <a:cs typeface="KaiTi"/>
                        </a:rPr>
                        <a:t>稀有气体</a:t>
                      </a:r>
                      <a:endParaRPr sz="11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7000"/>
                        </a:lnSpc>
                        <a:tabLst/>
                      </a:pPr>
                      <a:endParaRPr sz="800" dirty="0">
                        <a:latin typeface="Arial"/>
                        <a:ea typeface="Arial"/>
                        <a:cs typeface="Arial"/>
                      </a:endParaRPr>
                    </a:p>
                    <a:p>
                      <a:pPr algn="l" rtl="0" eaLnBrk="0">
                        <a:lnSpc>
                          <a:spcPct val="7504"/>
                        </a:lnSpc>
                        <a:tabLst/>
                      </a:pPr>
                      <a:endParaRPr sz="100" dirty="0">
                        <a:latin typeface="Arial"/>
                        <a:ea typeface="Arial"/>
                        <a:cs typeface="Arial"/>
                      </a:endParaRPr>
                    </a:p>
                    <a:p>
                      <a:pPr marL="175895" algn="l" rtl="0" eaLnBrk="0">
                        <a:lnSpc>
                          <a:spcPct val="70000"/>
                        </a:lnSpc>
                        <a:tabLst/>
                      </a:pPr>
                      <a:r>
                        <a:rPr sz="1000" kern="0" spc="0" dirty="0">
                          <a:solidFill>
                            <a:srgbClr val="000000">
                              <a:alpha val="100000"/>
                            </a:srgbClr>
                          </a:solidFill>
                          <a:latin typeface="Times New Roman"/>
                          <a:ea typeface="Times New Roman"/>
                          <a:cs typeface="Times New Roman"/>
                        </a:rPr>
                        <a:t>He</a:t>
                      </a:r>
                      <a:r>
                        <a:rPr sz="1000" kern="0" spc="-140" dirty="0">
                          <a:solidFill>
                            <a:srgbClr val="000000">
                              <a:alpha val="100000"/>
                            </a:srgbClr>
                          </a:solidFill>
                          <a:latin typeface="Times New Roman"/>
                          <a:ea typeface="Times New Roman"/>
                          <a:cs typeface="Times New Roman"/>
                        </a:rPr>
                        <a:t> </a:t>
                      </a:r>
                      <a:r>
                        <a:rPr sz="1000" kern="0" spc="20" dirty="0">
                          <a:solidFill>
                            <a:srgbClr val="000000">
                              <a:alpha val="100000"/>
                            </a:srgbClr>
                          </a:solidFill>
                          <a:latin typeface="KaiTi"/>
                          <a:ea typeface="KaiTi"/>
                          <a:cs typeface="KaiTi"/>
                        </a:rPr>
                        <a:t>、</a:t>
                      </a:r>
                      <a:r>
                        <a:rPr sz="1000" kern="0" spc="0" dirty="0">
                          <a:solidFill>
                            <a:srgbClr val="000000">
                              <a:alpha val="100000"/>
                            </a:srgbClr>
                          </a:solidFill>
                          <a:latin typeface="Times New Roman"/>
                          <a:ea typeface="Times New Roman"/>
                          <a:cs typeface="Times New Roman"/>
                        </a:rPr>
                        <a:t>Ne</a:t>
                      </a:r>
                      <a:endParaRPr sz="10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2000"/>
                        </a:lnSpc>
                        <a:tabLst/>
                      </a:pPr>
                      <a:endParaRPr sz="700" dirty="0">
                        <a:latin typeface="Arial"/>
                        <a:ea typeface="Arial"/>
                        <a:cs typeface="Arial"/>
                      </a:endParaRPr>
                    </a:p>
                    <a:p>
                      <a:pPr algn="l" rtl="0" eaLnBrk="0">
                        <a:lnSpc>
                          <a:spcPct val="6231"/>
                        </a:lnSpc>
                        <a:tabLst/>
                      </a:pPr>
                      <a:endParaRPr sz="100" dirty="0">
                        <a:latin typeface="Arial"/>
                        <a:ea typeface="Arial"/>
                        <a:cs typeface="Arial"/>
                      </a:endParaRPr>
                    </a:p>
                    <a:p>
                      <a:pPr marL="332740" algn="l" rtl="0" eaLnBrk="0">
                        <a:lnSpc>
                          <a:spcPct val="92000"/>
                        </a:lnSpc>
                        <a:tabLst/>
                      </a:pPr>
                      <a:r>
                        <a:rPr sz="1000" kern="0" spc="0" dirty="0">
                          <a:solidFill>
                            <a:srgbClr val="000000">
                              <a:alpha val="100000"/>
                            </a:srgbClr>
                          </a:solidFill>
                          <a:latin typeface="Times New Roman"/>
                          <a:ea typeface="Times New Roman"/>
                          <a:cs typeface="Times New Roman"/>
                        </a:rPr>
                        <a:t>8(He</a:t>
                      </a:r>
                      <a:r>
                        <a:rPr sz="1000" kern="0" spc="90" dirty="0">
                          <a:solidFill>
                            <a:srgbClr val="000000">
                              <a:alpha val="100000"/>
                            </a:srgbClr>
                          </a:solidFill>
                          <a:latin typeface="Times New Roman"/>
                          <a:ea typeface="Times New Roman"/>
                          <a:cs typeface="Times New Roman"/>
                        </a:rPr>
                        <a:t> </a:t>
                      </a:r>
                      <a:r>
                        <a:rPr sz="1000" kern="0" spc="0" dirty="0">
                          <a:solidFill>
                            <a:srgbClr val="000000">
                              <a:alpha val="100000"/>
                            </a:srgbClr>
                          </a:solidFill>
                          <a:latin typeface="KaiTi"/>
                          <a:ea typeface="KaiTi"/>
                          <a:cs typeface="KaiTi"/>
                        </a:rPr>
                        <a:t>为</a:t>
                      </a:r>
                      <a:r>
                        <a:rPr sz="1000" kern="0" spc="-210" dirty="0">
                          <a:solidFill>
                            <a:srgbClr val="000000">
                              <a:alpha val="100000"/>
                            </a:srgbClr>
                          </a:solidFill>
                          <a:latin typeface="KaiTi"/>
                          <a:ea typeface="KaiTi"/>
                          <a:cs typeface="KaiTi"/>
                        </a:rPr>
                        <a:t> </a:t>
                      </a:r>
                      <a:r>
                        <a:rPr sz="1000" kern="0" spc="0" dirty="0">
                          <a:solidFill>
                            <a:srgbClr val="000000">
                              <a:alpha val="100000"/>
                            </a:srgbClr>
                          </a:solidFill>
                          <a:latin typeface="Times New Roman"/>
                          <a:ea typeface="Times New Roman"/>
                          <a:cs typeface="Times New Roman"/>
                        </a:rPr>
                        <a:t>2)</a:t>
                      </a:r>
                      <a:endParaRPr sz="10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46883"/>
                        </a:lnSpc>
                        <a:tabLst/>
                      </a:pPr>
                      <a:endParaRPr sz="100" dirty="0">
                        <a:latin typeface="Arial"/>
                        <a:ea typeface="Arial"/>
                        <a:cs typeface="Arial"/>
                      </a:endParaRPr>
                    </a:p>
                    <a:p>
                      <a:pPr marL="450850" indent="-333375" algn="l" rtl="0" eaLnBrk="0">
                        <a:lnSpc>
                          <a:spcPct val="111000"/>
                        </a:lnSpc>
                        <a:tabLst/>
                      </a:pPr>
                      <a:r>
                        <a:rPr sz="1000" kern="0" spc="40" dirty="0">
                          <a:solidFill>
                            <a:srgbClr val="000000">
                              <a:alpha val="100000"/>
                            </a:srgbClr>
                          </a:solidFill>
                          <a:latin typeface="KaiTi"/>
                          <a:ea typeface="KaiTi"/>
                          <a:cs typeface="KaiTi"/>
                        </a:rPr>
                        <a:t>不易得，不易</a:t>
                      </a:r>
                      <a:r>
                        <a:rPr sz="1000" kern="0" spc="-10" dirty="0">
                          <a:solidFill>
                            <a:srgbClr val="000000">
                              <a:alpha val="100000"/>
                            </a:srgbClr>
                          </a:solidFill>
                          <a:latin typeface="KaiTi"/>
                          <a:ea typeface="KaiTi"/>
                          <a:cs typeface="KaiTi"/>
                        </a:rPr>
                        <a:t>失</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3000"/>
                        </a:lnSpc>
                        <a:tabLst/>
                      </a:pPr>
                      <a:endParaRPr sz="700" dirty="0">
                        <a:latin typeface="Arial"/>
                        <a:ea typeface="Arial"/>
                        <a:cs typeface="Arial"/>
                      </a:endParaRPr>
                    </a:p>
                    <a:p>
                      <a:pPr marL="386715" algn="l" rtl="0" eaLnBrk="0">
                        <a:lnSpc>
                          <a:spcPct val="88000"/>
                        </a:lnSpc>
                        <a:spcBef>
                          <a:spcPts val="4"/>
                        </a:spcBef>
                        <a:tabLst/>
                      </a:pPr>
                      <a:r>
                        <a:rPr sz="1000" kern="0" spc="30" dirty="0">
                          <a:solidFill>
                            <a:srgbClr val="000000">
                              <a:alpha val="100000"/>
                            </a:srgbClr>
                          </a:solidFill>
                          <a:latin typeface="KaiTi"/>
                          <a:ea typeface="KaiTi"/>
                          <a:cs typeface="KaiTi"/>
                        </a:rPr>
                        <a:t>稳定</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3000"/>
                        </a:lnSpc>
                        <a:tabLst/>
                      </a:pPr>
                      <a:endParaRPr sz="700" dirty="0">
                        <a:latin typeface="Arial"/>
                        <a:ea typeface="Arial"/>
                        <a:cs typeface="Arial"/>
                      </a:endParaRPr>
                    </a:p>
                    <a:p>
                      <a:pPr marL="284480" algn="l" rtl="0" eaLnBrk="0">
                        <a:lnSpc>
                          <a:spcPct val="88000"/>
                        </a:lnSpc>
                        <a:spcBef>
                          <a:spcPts val="4"/>
                        </a:spcBef>
                        <a:tabLst/>
                      </a:pPr>
                      <a:r>
                        <a:rPr sz="1000" kern="0" spc="30" dirty="0">
                          <a:solidFill>
                            <a:srgbClr val="000000">
                              <a:alpha val="100000"/>
                            </a:srgbClr>
                          </a:solidFill>
                          <a:latin typeface="KaiTi"/>
                          <a:ea typeface="KaiTi"/>
                          <a:cs typeface="KaiTi"/>
                        </a:rPr>
                        <a:t>稳定</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295275">
                <a:tc>
                  <a:txBody>
                    <a:bodyPr/>
                    <a:lstStyle/>
                    <a:p>
                      <a:pPr algn="l" rtl="0" eaLnBrk="0">
                        <a:lnSpc>
                          <a:spcPct val="103000"/>
                        </a:lnSpc>
                        <a:tabLst/>
                      </a:pPr>
                      <a:endParaRPr sz="500" dirty="0">
                        <a:latin typeface="Arial"/>
                        <a:ea typeface="Arial"/>
                        <a:cs typeface="Arial"/>
                      </a:endParaRPr>
                    </a:p>
                    <a:p>
                      <a:pPr marL="281305" algn="l" rtl="0" eaLnBrk="0">
                        <a:lnSpc>
                          <a:spcPct val="84000"/>
                        </a:lnSpc>
                        <a:spcBef>
                          <a:spcPts val="4"/>
                        </a:spcBef>
                        <a:tabLst/>
                      </a:pPr>
                      <a:r>
                        <a:rPr sz="1100" b="1" kern="0" spc="-10" dirty="0">
                          <a:solidFill>
                            <a:srgbClr val="0101FF">
                              <a:alpha val="100000"/>
                            </a:srgbClr>
                          </a:solidFill>
                          <a:latin typeface="KaiTi"/>
                          <a:ea typeface="KaiTi"/>
                          <a:cs typeface="KaiTi"/>
                        </a:rPr>
                        <a:t>金属</a:t>
                      </a:r>
                      <a:endParaRPr sz="11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09000"/>
                        </a:lnSpc>
                        <a:tabLst/>
                      </a:pPr>
                      <a:endParaRPr sz="600" dirty="0">
                        <a:latin typeface="Arial"/>
                        <a:ea typeface="Arial"/>
                        <a:cs typeface="Arial"/>
                      </a:endParaRPr>
                    </a:p>
                    <a:p>
                      <a:pPr marL="156845" algn="l" rtl="0" eaLnBrk="0">
                        <a:lnSpc>
                          <a:spcPct val="81000"/>
                        </a:lnSpc>
                        <a:spcBef>
                          <a:spcPts val="1"/>
                        </a:spcBef>
                        <a:tabLst/>
                      </a:pPr>
                      <a:r>
                        <a:rPr sz="1000" kern="0" spc="0" dirty="0">
                          <a:solidFill>
                            <a:srgbClr val="000000">
                              <a:alpha val="100000"/>
                            </a:srgbClr>
                          </a:solidFill>
                          <a:latin typeface="Times New Roman"/>
                          <a:ea typeface="Times New Roman"/>
                          <a:cs typeface="Times New Roman"/>
                        </a:rPr>
                        <a:t>Na</a:t>
                      </a:r>
                      <a:r>
                        <a:rPr sz="1000" kern="0" spc="-140" dirty="0">
                          <a:solidFill>
                            <a:srgbClr val="000000">
                              <a:alpha val="100000"/>
                            </a:srgbClr>
                          </a:solidFill>
                          <a:latin typeface="Times New Roman"/>
                          <a:ea typeface="Times New Roman"/>
                          <a:cs typeface="Times New Roman"/>
                        </a:rPr>
                        <a:t> </a:t>
                      </a:r>
                      <a:r>
                        <a:rPr sz="1000" kern="0" spc="60" dirty="0">
                          <a:solidFill>
                            <a:srgbClr val="000000">
                              <a:alpha val="100000"/>
                            </a:srgbClr>
                          </a:solidFill>
                          <a:latin typeface="KaiTi"/>
                          <a:ea typeface="KaiTi"/>
                          <a:cs typeface="KaiTi"/>
                        </a:rPr>
                        <a:t>、</a:t>
                      </a:r>
                      <a:r>
                        <a:rPr sz="1000" kern="0" spc="0" dirty="0">
                          <a:solidFill>
                            <a:srgbClr val="000000">
                              <a:alpha val="100000"/>
                            </a:srgbClr>
                          </a:solidFill>
                          <a:latin typeface="Times New Roman"/>
                          <a:ea typeface="Times New Roman"/>
                          <a:cs typeface="Times New Roman"/>
                        </a:rPr>
                        <a:t>Mg</a:t>
                      </a:r>
                      <a:endParaRPr sz="10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8000"/>
                        </a:lnSpc>
                        <a:tabLst/>
                      </a:pPr>
                      <a:endParaRPr sz="400" dirty="0">
                        <a:latin typeface="Arial"/>
                        <a:ea typeface="Arial"/>
                        <a:cs typeface="Arial"/>
                      </a:endParaRPr>
                    </a:p>
                    <a:p>
                      <a:pPr marL="420369" algn="l" rtl="0" eaLnBrk="0">
                        <a:lnSpc>
                          <a:spcPct val="87000"/>
                        </a:lnSpc>
                        <a:spcBef>
                          <a:spcPts val="2"/>
                        </a:spcBef>
                        <a:tabLst/>
                      </a:pPr>
                      <a:r>
                        <a:rPr sz="1200" kern="0" spc="-50" dirty="0">
                          <a:solidFill>
                            <a:srgbClr val="000000">
                              <a:alpha val="100000"/>
                            </a:srgbClr>
                          </a:solidFill>
                          <a:latin typeface="KaiTi"/>
                          <a:ea typeface="KaiTi"/>
                          <a:cs typeface="KaiTi"/>
                        </a:rPr>
                        <a:t>≤</a:t>
                      </a:r>
                      <a:r>
                        <a:rPr sz="1200" kern="0" spc="-50" dirty="0">
                          <a:solidFill>
                            <a:srgbClr val="000000">
                              <a:alpha val="100000"/>
                            </a:srgbClr>
                          </a:solidFill>
                          <a:latin typeface="Times New Roman"/>
                          <a:ea typeface="Times New Roman"/>
                          <a:cs typeface="Times New Roman"/>
                        </a:rPr>
                        <a:t>3</a:t>
                      </a:r>
                      <a:r>
                        <a:rPr sz="1200" kern="0" spc="20" dirty="0">
                          <a:solidFill>
                            <a:srgbClr val="000000">
                              <a:alpha val="100000"/>
                            </a:srgbClr>
                          </a:solidFill>
                          <a:latin typeface="Times New Roman"/>
                          <a:ea typeface="Times New Roman"/>
                          <a:cs typeface="Times New Roman"/>
                        </a:rPr>
                        <a:t> </a:t>
                      </a:r>
                      <a:r>
                        <a:rPr sz="1200" kern="0" spc="-50" dirty="0">
                          <a:solidFill>
                            <a:srgbClr val="000000">
                              <a:alpha val="100000"/>
                            </a:srgbClr>
                          </a:solidFill>
                          <a:latin typeface="KaiTi"/>
                          <a:ea typeface="KaiTi"/>
                          <a:cs typeface="KaiTi"/>
                        </a:rPr>
                        <a:t>个</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7000"/>
                        </a:lnSpc>
                        <a:tabLst/>
                      </a:pPr>
                      <a:endParaRPr sz="500" dirty="0">
                        <a:latin typeface="Arial"/>
                        <a:ea typeface="Arial"/>
                        <a:cs typeface="Arial"/>
                      </a:endParaRPr>
                    </a:p>
                    <a:p>
                      <a:pPr marL="324485" algn="l" rtl="0" eaLnBrk="0">
                        <a:lnSpc>
                          <a:spcPct val="88000"/>
                        </a:lnSpc>
                        <a:spcBef>
                          <a:spcPts val="1"/>
                        </a:spcBef>
                        <a:tabLst/>
                      </a:pPr>
                      <a:r>
                        <a:rPr sz="1000" kern="0" spc="10" dirty="0">
                          <a:solidFill>
                            <a:srgbClr val="000000">
                              <a:alpha val="100000"/>
                            </a:srgbClr>
                          </a:solidFill>
                          <a:latin typeface="KaiTi"/>
                          <a:ea typeface="KaiTi"/>
                          <a:cs typeface="KaiTi"/>
                        </a:rPr>
                        <a:t>易失去</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7000"/>
                        </a:lnSpc>
                        <a:tabLst/>
                      </a:pPr>
                      <a:endParaRPr sz="500" dirty="0">
                        <a:latin typeface="Arial"/>
                        <a:ea typeface="Arial"/>
                        <a:cs typeface="Arial"/>
                      </a:endParaRPr>
                    </a:p>
                    <a:p>
                      <a:pPr marL="321945" algn="l" rtl="0" eaLnBrk="0">
                        <a:lnSpc>
                          <a:spcPct val="88000"/>
                        </a:lnSpc>
                        <a:spcBef>
                          <a:spcPts val="1"/>
                        </a:spcBef>
                        <a:tabLst/>
                      </a:pPr>
                      <a:r>
                        <a:rPr sz="1000" kern="0" spc="30" dirty="0">
                          <a:solidFill>
                            <a:srgbClr val="000000">
                              <a:alpha val="100000"/>
                            </a:srgbClr>
                          </a:solidFill>
                          <a:latin typeface="KaiTi"/>
                          <a:ea typeface="KaiTi"/>
                          <a:cs typeface="KaiTi"/>
                        </a:rPr>
                        <a:t>不稳定</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7000"/>
                        </a:lnSpc>
                        <a:tabLst/>
                      </a:pPr>
                      <a:endParaRPr sz="500" dirty="0">
                        <a:latin typeface="Arial"/>
                        <a:ea typeface="Arial"/>
                        <a:cs typeface="Arial"/>
                      </a:endParaRPr>
                    </a:p>
                    <a:p>
                      <a:pPr marL="219709" algn="l" rtl="0" eaLnBrk="0">
                        <a:lnSpc>
                          <a:spcPct val="88000"/>
                        </a:lnSpc>
                        <a:spcBef>
                          <a:spcPts val="1"/>
                        </a:spcBef>
                        <a:tabLst/>
                      </a:pPr>
                      <a:r>
                        <a:rPr sz="1000" kern="0" spc="30" dirty="0">
                          <a:solidFill>
                            <a:srgbClr val="000000">
                              <a:alpha val="100000"/>
                            </a:srgbClr>
                          </a:solidFill>
                          <a:latin typeface="KaiTi"/>
                          <a:ea typeface="KaiTi"/>
                          <a:cs typeface="KaiTi"/>
                        </a:rPr>
                        <a:t>不稳定</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r h="297180">
                <a:tc>
                  <a:txBody>
                    <a:bodyPr/>
                    <a:lstStyle/>
                    <a:p>
                      <a:pPr algn="l" rtl="0" eaLnBrk="0">
                        <a:lnSpc>
                          <a:spcPct val="102000"/>
                        </a:lnSpc>
                        <a:tabLst/>
                      </a:pPr>
                      <a:endParaRPr sz="500" dirty="0">
                        <a:latin typeface="Arial"/>
                        <a:ea typeface="Arial"/>
                        <a:cs typeface="Arial"/>
                      </a:endParaRPr>
                    </a:p>
                    <a:p>
                      <a:pPr marL="217805" algn="l" rtl="0" eaLnBrk="0">
                        <a:lnSpc>
                          <a:spcPct val="84000"/>
                        </a:lnSpc>
                        <a:spcBef>
                          <a:spcPts val="1"/>
                        </a:spcBef>
                        <a:tabLst/>
                      </a:pPr>
                      <a:r>
                        <a:rPr sz="1100" b="1" kern="0" spc="-20" dirty="0">
                          <a:solidFill>
                            <a:srgbClr val="0101FF">
                              <a:alpha val="100000"/>
                            </a:srgbClr>
                          </a:solidFill>
                          <a:latin typeface="KaiTi"/>
                          <a:ea typeface="KaiTi"/>
                          <a:cs typeface="KaiTi"/>
                        </a:rPr>
                        <a:t>非金属</a:t>
                      </a:r>
                      <a:endParaRPr sz="11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solidFill>
                      <a:srgbClr val="F2F2F2"/>
                    </a:solidFill>
                  </a:tcPr>
                </a:tc>
                <a:tc>
                  <a:txBody>
                    <a:bodyPr/>
                    <a:lstStyle/>
                    <a:p>
                      <a:pPr algn="l" rtl="0" eaLnBrk="0">
                        <a:lnSpc>
                          <a:spcPct val="111000"/>
                        </a:lnSpc>
                        <a:tabLst/>
                      </a:pPr>
                      <a:endParaRPr sz="600" dirty="0">
                        <a:latin typeface="Arial"/>
                        <a:ea typeface="Arial"/>
                        <a:cs typeface="Arial"/>
                      </a:endParaRPr>
                    </a:p>
                    <a:p>
                      <a:pPr marL="231140" algn="l" rtl="0" eaLnBrk="0">
                        <a:lnSpc>
                          <a:spcPct val="71000"/>
                        </a:lnSpc>
                        <a:spcBef>
                          <a:spcPts val="7"/>
                        </a:spcBef>
                        <a:tabLst/>
                      </a:pPr>
                      <a:r>
                        <a:rPr sz="1000" kern="0" spc="0" dirty="0">
                          <a:solidFill>
                            <a:srgbClr val="000000">
                              <a:alpha val="100000"/>
                            </a:srgbClr>
                          </a:solidFill>
                          <a:latin typeface="Times New Roman"/>
                          <a:ea typeface="Times New Roman"/>
                          <a:cs typeface="Times New Roman"/>
                        </a:rPr>
                        <a:t>N</a:t>
                      </a:r>
                      <a:r>
                        <a:rPr sz="1000" kern="0" spc="-130" dirty="0">
                          <a:solidFill>
                            <a:srgbClr val="000000">
                              <a:alpha val="100000"/>
                            </a:srgbClr>
                          </a:solidFill>
                          <a:latin typeface="Times New Roman"/>
                          <a:ea typeface="Times New Roman"/>
                          <a:cs typeface="Times New Roman"/>
                        </a:rPr>
                        <a:t> </a:t>
                      </a:r>
                      <a:r>
                        <a:rPr sz="1000" kern="0" spc="0" dirty="0">
                          <a:solidFill>
                            <a:srgbClr val="000000">
                              <a:alpha val="100000"/>
                            </a:srgbClr>
                          </a:solidFill>
                          <a:latin typeface="KaiTi"/>
                          <a:ea typeface="KaiTi"/>
                          <a:cs typeface="KaiTi"/>
                        </a:rPr>
                        <a:t>、</a:t>
                      </a:r>
                      <a:r>
                        <a:rPr sz="1000" kern="0" spc="0" dirty="0">
                          <a:solidFill>
                            <a:srgbClr val="000000">
                              <a:alpha val="100000"/>
                            </a:srgbClr>
                          </a:solidFill>
                          <a:latin typeface="Times New Roman"/>
                          <a:ea typeface="Times New Roman"/>
                          <a:cs typeface="Times New Roman"/>
                        </a:rPr>
                        <a:t>O</a:t>
                      </a:r>
                      <a:endParaRPr sz="1000" dirty="0">
                        <a:latin typeface="Times New Roman"/>
                        <a:ea typeface="Times New Roman"/>
                        <a:cs typeface="Times New Roman"/>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16000"/>
                        </a:lnSpc>
                        <a:tabLst/>
                      </a:pPr>
                      <a:endParaRPr sz="400" dirty="0">
                        <a:latin typeface="Arial"/>
                        <a:ea typeface="Arial"/>
                        <a:cs typeface="Arial"/>
                      </a:endParaRPr>
                    </a:p>
                    <a:p>
                      <a:pPr marL="424815" algn="l" rtl="0" eaLnBrk="0">
                        <a:lnSpc>
                          <a:spcPct val="87000"/>
                        </a:lnSpc>
                        <a:spcBef>
                          <a:spcPts val="3"/>
                        </a:spcBef>
                        <a:tabLst/>
                      </a:pPr>
                      <a:r>
                        <a:rPr sz="1200" kern="0" spc="-60" dirty="0">
                          <a:solidFill>
                            <a:srgbClr val="000000">
                              <a:alpha val="100000"/>
                            </a:srgbClr>
                          </a:solidFill>
                          <a:latin typeface="KaiTi"/>
                          <a:ea typeface="KaiTi"/>
                          <a:cs typeface="KaiTi"/>
                        </a:rPr>
                        <a:t>≥</a:t>
                      </a:r>
                      <a:r>
                        <a:rPr sz="1200" kern="0" spc="-60" dirty="0">
                          <a:solidFill>
                            <a:srgbClr val="000000">
                              <a:alpha val="100000"/>
                            </a:srgbClr>
                          </a:solidFill>
                          <a:latin typeface="Times New Roman"/>
                          <a:ea typeface="Times New Roman"/>
                          <a:cs typeface="Times New Roman"/>
                        </a:rPr>
                        <a:t>5</a:t>
                      </a:r>
                      <a:r>
                        <a:rPr sz="1200" kern="0" spc="20" dirty="0">
                          <a:solidFill>
                            <a:srgbClr val="000000">
                              <a:alpha val="100000"/>
                            </a:srgbClr>
                          </a:solidFill>
                          <a:latin typeface="Times New Roman"/>
                          <a:ea typeface="Times New Roman"/>
                          <a:cs typeface="Times New Roman"/>
                        </a:rPr>
                        <a:t> </a:t>
                      </a:r>
                      <a:r>
                        <a:rPr sz="1200" kern="0" spc="-60" dirty="0">
                          <a:solidFill>
                            <a:srgbClr val="000000">
                              <a:alpha val="100000"/>
                            </a:srgbClr>
                          </a:solidFill>
                          <a:latin typeface="KaiTi"/>
                          <a:ea typeface="KaiTi"/>
                          <a:cs typeface="KaiTi"/>
                        </a:rPr>
                        <a:t>个</a:t>
                      </a:r>
                      <a:endParaRPr sz="12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7000"/>
                        </a:lnSpc>
                        <a:tabLst/>
                      </a:pPr>
                      <a:endParaRPr sz="500" dirty="0">
                        <a:latin typeface="Arial"/>
                        <a:ea typeface="Arial"/>
                        <a:cs typeface="Arial"/>
                      </a:endParaRPr>
                    </a:p>
                    <a:p>
                      <a:pPr marL="324485" algn="l" rtl="0" eaLnBrk="0">
                        <a:lnSpc>
                          <a:spcPct val="88000"/>
                        </a:lnSpc>
                        <a:spcBef>
                          <a:spcPts val="4"/>
                        </a:spcBef>
                        <a:tabLst/>
                      </a:pPr>
                      <a:r>
                        <a:rPr sz="1000" kern="0" spc="10" dirty="0">
                          <a:solidFill>
                            <a:srgbClr val="000000">
                              <a:alpha val="100000"/>
                            </a:srgbClr>
                          </a:solidFill>
                          <a:latin typeface="KaiTi"/>
                          <a:ea typeface="KaiTi"/>
                          <a:cs typeface="KaiTi"/>
                        </a:rPr>
                        <a:t>易得到</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7000"/>
                        </a:lnSpc>
                        <a:tabLst/>
                      </a:pPr>
                      <a:endParaRPr sz="500" dirty="0">
                        <a:latin typeface="Arial"/>
                        <a:ea typeface="Arial"/>
                        <a:cs typeface="Arial"/>
                      </a:endParaRPr>
                    </a:p>
                    <a:p>
                      <a:pPr marL="321945" algn="l" rtl="0" eaLnBrk="0">
                        <a:lnSpc>
                          <a:spcPct val="88000"/>
                        </a:lnSpc>
                        <a:spcBef>
                          <a:spcPts val="4"/>
                        </a:spcBef>
                        <a:tabLst/>
                      </a:pPr>
                      <a:r>
                        <a:rPr sz="1000" kern="0" spc="30" dirty="0">
                          <a:solidFill>
                            <a:srgbClr val="000000">
                              <a:alpha val="100000"/>
                            </a:srgbClr>
                          </a:solidFill>
                          <a:latin typeface="KaiTi"/>
                          <a:ea typeface="KaiTi"/>
                          <a:cs typeface="KaiTi"/>
                        </a:rPr>
                        <a:t>不稳定</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c>
                  <a:txBody>
                    <a:bodyPr/>
                    <a:lstStyle/>
                    <a:p>
                      <a:pPr algn="l" rtl="0" eaLnBrk="0">
                        <a:lnSpc>
                          <a:spcPct val="107000"/>
                        </a:lnSpc>
                        <a:tabLst/>
                      </a:pPr>
                      <a:endParaRPr sz="500" dirty="0">
                        <a:latin typeface="Arial"/>
                        <a:ea typeface="Arial"/>
                        <a:cs typeface="Arial"/>
                      </a:endParaRPr>
                    </a:p>
                    <a:p>
                      <a:pPr marL="219709" algn="l" rtl="0" eaLnBrk="0">
                        <a:lnSpc>
                          <a:spcPct val="88000"/>
                        </a:lnSpc>
                        <a:spcBef>
                          <a:spcPts val="4"/>
                        </a:spcBef>
                        <a:tabLst/>
                      </a:pPr>
                      <a:r>
                        <a:rPr sz="1000" kern="0" spc="30" dirty="0">
                          <a:solidFill>
                            <a:srgbClr val="000000">
                              <a:alpha val="100000"/>
                            </a:srgbClr>
                          </a:solidFill>
                          <a:latin typeface="KaiTi"/>
                          <a:ea typeface="KaiTi"/>
                          <a:cs typeface="KaiTi"/>
                        </a:rPr>
                        <a:t>不稳定</a:t>
                      </a:r>
                      <a:endParaRPr sz="1000" dirty="0">
                        <a:latin typeface="KaiTi"/>
                        <a:ea typeface="KaiTi"/>
                        <a:cs typeface="KaiTi"/>
                      </a:endParaRPr>
                    </a:p>
                  </a:txBody>
                  <a:tcPr marL="0" marR="0" marT="0" marB="0" vert="horz">
                    <a:lnL w="3175" cap="flat" cmpd="sng" algn="ctr">
                      <a:solidFill>
                        <a:srgbClr val="000000"/>
                      </a:solidFill>
                      <a:prstDash val="solid"/>
                      <a:round/>
                      <a:headEnd type="none" w="med" len="med"/>
                      <a:tailEnd type="none" w="med" len="med"/>
                    </a:lnL>
                    <a:lnR w="3175" cap="flat" cmpd="sng" algn="ctr">
                      <a:solidFill>
                        <a:srgbClr val="000000"/>
                      </a:solidFill>
                      <a:prstDash val="solid"/>
                      <a:round/>
                      <a:headEnd type="none" w="med" len="med"/>
                      <a:tailEnd type="none" w="med" len="med"/>
                    </a:lnR>
                    <a:lnT w="3175" cap="flat" cmpd="sng" algn="ctr">
                      <a:solidFill>
                        <a:srgbClr val="000000"/>
                      </a:solidFill>
                      <a:prstDash val="solid"/>
                      <a:round/>
                      <a:headEnd type="none" w="med" len="med"/>
                      <a:tailEnd type="none" w="med" len="med"/>
                    </a:lnT>
                    <a:lnB w="3175" cap="flat" cmpd="sng" algn="ctr">
                      <a:solidFill>
                        <a:srgbClr val="000000"/>
                      </a:solidFill>
                      <a:prstDash val="solid"/>
                      <a:round/>
                      <a:headEnd type="none" w="med" len="med"/>
                      <a:tailEnd type="none" w="med" len="med"/>
                    </a:lnB>
                  </a:tcPr>
                </a:tc>
              </a:tr>
            </a:tbl>
          </a:graphicData>
        </a:graphic>
      </p:graphicFrame>
      <p:sp>
        <p:nvSpPr>
          <p:cNvPr id="184" name="textbox 184"/>
          <p:cNvSpPr/>
          <p:nvPr/>
        </p:nvSpPr>
        <p:spPr>
          <a:xfrm>
            <a:off x="2348128" y="975259"/>
            <a:ext cx="6009005" cy="798830"/>
          </a:xfrm>
          <a:prstGeom prst="rect">
            <a:avLst/>
          </a:prstGeom>
          <a:noFill/>
          <a:ln w="0" cap="flat">
            <a:noFill/>
            <a:prstDash val="solid"/>
            <a:miter lim="0"/>
          </a:ln>
        </p:spPr>
        <p:txBody>
          <a:bodyPr vert="horz" wrap="square" lIns="0" tIns="0" rIns="0" bIns="0"/>
          <a:lstStyle/>
          <a:p>
            <a:pPr algn="l" rtl="0" eaLnBrk="0">
              <a:lnSpc>
                <a:spcPct val="80440"/>
              </a:lnSpc>
              <a:tabLst/>
            </a:pPr>
            <a:endParaRPr sz="100" dirty="0">
              <a:latin typeface="Arial"/>
              <a:ea typeface="Arial"/>
              <a:cs typeface="Arial"/>
            </a:endParaRPr>
          </a:p>
          <a:p>
            <a:pPr marL="289560" algn="l" rtl="0" eaLnBrk="0">
              <a:lnSpc>
                <a:spcPct val="98000"/>
              </a:lnSpc>
              <a:tabLst/>
            </a:pPr>
            <a:r>
              <a:rPr sz="1100" kern="0" spc="-20" dirty="0">
                <a:solidFill>
                  <a:srgbClr val="000000">
                    <a:alpha val="100000"/>
                  </a:srgbClr>
                </a:solidFill>
                <a:latin typeface="Times New Roman"/>
                <a:ea typeface="Times New Roman"/>
                <a:cs typeface="Times New Roman"/>
              </a:rPr>
              <a:t>8</a:t>
            </a:r>
            <a:r>
              <a:rPr sz="1100" kern="0" spc="220" dirty="0">
                <a:solidFill>
                  <a:srgbClr val="000000">
                    <a:alpha val="100000"/>
                  </a:srgbClr>
                </a:solidFill>
                <a:latin typeface="Times New Roman"/>
                <a:ea typeface="Times New Roman"/>
                <a:cs typeface="Times New Roman"/>
              </a:rPr>
              <a:t> </a:t>
            </a:r>
            <a:r>
              <a:rPr sz="1100" kern="0" spc="-20" dirty="0">
                <a:solidFill>
                  <a:srgbClr val="000000">
                    <a:alpha val="100000"/>
                  </a:srgbClr>
                </a:solidFill>
                <a:latin typeface="KaiTi"/>
                <a:ea typeface="KaiTi"/>
                <a:cs typeface="KaiTi"/>
              </a:rPr>
              <a:t>电子稳定结构。</a:t>
            </a:r>
            <a:endParaRPr sz="1100" dirty="0">
              <a:latin typeface="KaiTi"/>
              <a:ea typeface="KaiTi"/>
              <a:cs typeface="KaiTi"/>
            </a:endParaRPr>
          </a:p>
          <a:p>
            <a:pPr marL="286385" indent="-273685" algn="l" rtl="0" eaLnBrk="0">
              <a:lnSpc>
                <a:spcPct val="159000"/>
              </a:lnSpc>
              <a:spcBef>
                <a:spcPts val="220"/>
              </a:spcBef>
              <a:tabLst/>
            </a:pPr>
            <a:r>
              <a:rPr sz="1200" kern="0" spc="-10" dirty="0">
                <a:solidFill>
                  <a:srgbClr val="000000">
                    <a:alpha val="100000"/>
                  </a:srgbClr>
                </a:solidFill>
                <a:latin typeface="Wingdings"/>
                <a:ea typeface="Wingdings"/>
                <a:cs typeface="Wingdings"/>
              </a:rPr>
              <a:t>l </a:t>
            </a:r>
            <a:r>
              <a:rPr sz="1200" kern="0" spc="-10" dirty="0">
                <a:solidFill>
                  <a:srgbClr val="0101FF">
                    <a:alpha val="100000"/>
                  </a:srgbClr>
                </a:solidFill>
                <a:latin typeface="KaiTi"/>
                <a:ea typeface="KaiTi"/>
                <a:cs typeface="KaiTi"/>
              </a:rPr>
              <a:t>阴离子</a:t>
            </a:r>
            <a:r>
              <a:rPr sz="1200" kern="0" spc="-10" dirty="0">
                <a:solidFill>
                  <a:srgbClr val="000000">
                    <a:alpha val="100000"/>
                  </a:srgbClr>
                </a:solidFill>
                <a:latin typeface="KaiTi"/>
                <a:ea typeface="KaiTi"/>
                <a:cs typeface="KaiTi"/>
              </a:rPr>
              <a:t>：最外层电子数较多（通常≥</a:t>
            </a:r>
            <a:r>
              <a:rPr sz="1200" kern="0" spc="-10" dirty="0">
                <a:solidFill>
                  <a:srgbClr val="000000">
                    <a:alpha val="100000"/>
                  </a:srgbClr>
                </a:solidFill>
                <a:latin typeface="Times New Roman"/>
                <a:ea typeface="Times New Roman"/>
                <a:cs typeface="Times New Roman"/>
              </a:rPr>
              <a:t>5</a:t>
            </a:r>
            <a:r>
              <a:rPr sz="1200" kern="0" spc="9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KaiTi"/>
                <a:ea typeface="KaiTi"/>
                <a:cs typeface="KaiTi"/>
              </a:rPr>
              <a:t>个）的原子，更易得到电子形成阴离子。例如氯</a:t>
            </a:r>
            <a:r>
              <a:rPr sz="1200" kern="0" spc="-20" dirty="0">
                <a:solidFill>
                  <a:srgbClr val="000000">
                    <a:alpha val="100000"/>
                  </a:srgbClr>
                </a:solidFill>
                <a:latin typeface="KaiTi"/>
                <a:ea typeface="KaiTi"/>
                <a:cs typeface="KaiTi"/>
              </a:rPr>
              <a:t>原子（最外层</a:t>
            </a:r>
            <a:r>
              <a:rPr sz="1200" kern="0" spc="-24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7 </a:t>
            </a:r>
            <a:r>
              <a:rPr sz="1200" kern="0" spc="-20" dirty="0">
                <a:solidFill>
                  <a:srgbClr val="000000">
                    <a:alpha val="100000"/>
                  </a:srgbClr>
                </a:solidFill>
                <a:latin typeface="KaiTi"/>
                <a:ea typeface="KaiTi"/>
                <a:cs typeface="KaiTi"/>
              </a:rPr>
              <a:t>个电子</a:t>
            </a:r>
            <a:r>
              <a:rPr sz="1200" kern="0" spc="-10" dirty="0">
                <a:solidFill>
                  <a:srgbClr val="000000">
                    <a:alpha val="100000"/>
                  </a:srgbClr>
                </a:solidFill>
                <a:latin typeface="KaiTi"/>
                <a:ea typeface="KaiTi"/>
                <a:cs typeface="KaiTi"/>
              </a:rPr>
              <a:t>），</a:t>
            </a:r>
            <a:r>
              <a:rPr sz="1200" kern="0" spc="-20" dirty="0">
                <a:solidFill>
                  <a:srgbClr val="000000">
                    <a:alpha val="100000"/>
                  </a:srgbClr>
                </a:solidFill>
                <a:latin typeface="KaiTi"/>
                <a:ea typeface="KaiTi"/>
                <a:cs typeface="KaiTi"/>
              </a:rPr>
              <a:t>得到</a:t>
            </a:r>
            <a:r>
              <a:rPr sz="1200" kern="0" spc="14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1  </a:t>
            </a:r>
            <a:r>
              <a:rPr sz="1200" kern="0" spc="-20" dirty="0">
                <a:solidFill>
                  <a:srgbClr val="000000">
                    <a:alpha val="100000"/>
                  </a:srgbClr>
                </a:solidFill>
                <a:latin typeface="KaiTi"/>
                <a:ea typeface="KaiTi"/>
                <a:cs typeface="KaiTi"/>
              </a:rPr>
              <a:t>个电子后形成</a:t>
            </a:r>
            <a:r>
              <a:rPr sz="1200" kern="0" spc="-26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Cl</a:t>
            </a:r>
            <a:r>
              <a:rPr sz="900" kern="0" spc="-20" baseline="63663" dirty="0">
                <a:solidFill>
                  <a:srgbClr val="000000">
                    <a:alpha val="100000"/>
                  </a:srgbClr>
                </a:solidFill>
                <a:latin typeface="KaiTi"/>
                <a:ea typeface="KaiTi"/>
                <a:cs typeface="KaiTi"/>
              </a:rPr>
              <a:t>—</a:t>
            </a:r>
            <a:r>
              <a:rPr sz="1200" kern="0" spc="-20" dirty="0">
                <a:solidFill>
                  <a:srgbClr val="000000">
                    <a:alpha val="100000"/>
                  </a:srgbClr>
                </a:solidFill>
                <a:latin typeface="KaiTi"/>
                <a:ea typeface="KaiTi"/>
                <a:cs typeface="KaiTi"/>
              </a:rPr>
              <a:t>，最外层变为</a:t>
            </a:r>
            <a:r>
              <a:rPr sz="1200" kern="0" spc="-20" dirty="0">
                <a:solidFill>
                  <a:srgbClr val="000000">
                    <a:alpha val="100000"/>
                  </a:srgbClr>
                </a:solidFill>
                <a:latin typeface="KaiTi"/>
                <a:ea typeface="KaiTi"/>
                <a:cs typeface="KaiTi"/>
              </a:rPr>
              <a:t> </a:t>
            </a:r>
            <a:r>
              <a:rPr sz="1200" kern="0" spc="-20" dirty="0">
                <a:solidFill>
                  <a:srgbClr val="000000">
                    <a:alpha val="100000"/>
                  </a:srgbClr>
                </a:solidFill>
                <a:latin typeface="Times New Roman"/>
                <a:ea typeface="Times New Roman"/>
                <a:cs typeface="Times New Roman"/>
              </a:rPr>
              <a:t>8</a:t>
            </a:r>
            <a:r>
              <a:rPr sz="1200" kern="0" spc="160" dirty="0">
                <a:solidFill>
                  <a:srgbClr val="000000">
                    <a:alpha val="100000"/>
                  </a:srgbClr>
                </a:solidFill>
                <a:latin typeface="Times New Roman"/>
                <a:ea typeface="Times New Roman"/>
                <a:cs typeface="Times New Roman"/>
              </a:rPr>
              <a:t> </a:t>
            </a:r>
            <a:r>
              <a:rPr sz="1200" kern="0" spc="-20" dirty="0">
                <a:solidFill>
                  <a:srgbClr val="000000">
                    <a:alpha val="100000"/>
                  </a:srgbClr>
                </a:solidFill>
                <a:latin typeface="KaiTi"/>
                <a:ea typeface="KaiTi"/>
                <a:cs typeface="KaiTi"/>
              </a:rPr>
              <a:t>电子</a:t>
            </a:r>
            <a:r>
              <a:rPr sz="1200" kern="0" spc="-30" dirty="0">
                <a:solidFill>
                  <a:srgbClr val="000000">
                    <a:alpha val="100000"/>
                  </a:srgbClr>
                </a:solidFill>
                <a:latin typeface="KaiTi"/>
                <a:ea typeface="KaiTi"/>
                <a:cs typeface="KaiTi"/>
              </a:rPr>
              <a:t>稳定结构。</a:t>
            </a:r>
            <a:endParaRPr sz="1200" dirty="0">
              <a:latin typeface="KaiTi"/>
              <a:ea typeface="KaiTi"/>
              <a:cs typeface="KaiTi"/>
            </a:endParaRPr>
          </a:p>
        </p:txBody>
      </p:sp>
      <p:sp>
        <p:nvSpPr>
          <p:cNvPr id="186" name="textbox 186"/>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188" name="path 188"/>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190" name="textbox 190"/>
          <p:cNvSpPr/>
          <p:nvPr/>
        </p:nvSpPr>
        <p:spPr>
          <a:xfrm>
            <a:off x="5243563" y="9946679"/>
            <a:ext cx="213359"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30" dirty="0">
                <a:solidFill>
                  <a:srgbClr val="000000">
                    <a:alpha val="100000"/>
                  </a:srgbClr>
                </a:solidFill>
                <a:latin typeface="Times New Roman"/>
                <a:ea typeface="Times New Roman"/>
                <a:cs typeface="Times New Roman"/>
              </a:rPr>
              <a:t>-</a:t>
            </a:r>
            <a:r>
              <a:rPr sz="900" kern="0" spc="40" dirty="0">
                <a:solidFill>
                  <a:srgbClr val="000000">
                    <a:alpha val="100000"/>
                  </a:srgbClr>
                </a:solidFill>
                <a:latin typeface="Times New Roman"/>
                <a:ea typeface="Times New Roman"/>
                <a:cs typeface="Times New Roman"/>
              </a:rPr>
              <a:t> </a:t>
            </a:r>
            <a:r>
              <a:rPr sz="900" kern="0" spc="-30" dirty="0">
                <a:solidFill>
                  <a:srgbClr val="000000">
                    <a:alpha val="100000"/>
                  </a:srgbClr>
                </a:solidFill>
                <a:latin typeface="Times New Roman"/>
                <a:ea typeface="Times New Roman"/>
                <a:cs typeface="Times New Roman"/>
              </a:rPr>
              <a:t>6</a:t>
            </a:r>
            <a:r>
              <a:rPr sz="900" kern="0" spc="40" dirty="0">
                <a:solidFill>
                  <a:srgbClr val="000000">
                    <a:alpha val="100000"/>
                  </a:srgbClr>
                </a:solidFill>
                <a:latin typeface="Times New Roman"/>
                <a:ea typeface="Times New Roman"/>
                <a:cs typeface="Times New Roman"/>
              </a:rPr>
              <a:t> </a:t>
            </a:r>
            <a:r>
              <a:rPr sz="900" kern="0" spc="-3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2" name="textbox 192"/>
          <p:cNvSpPr/>
          <p:nvPr/>
        </p:nvSpPr>
        <p:spPr>
          <a:xfrm>
            <a:off x="2345385" y="975259"/>
            <a:ext cx="6055995" cy="2864485"/>
          </a:xfrm>
          <a:prstGeom prst="rect">
            <a:avLst/>
          </a:prstGeom>
          <a:noFill/>
          <a:ln w="0" cap="flat">
            <a:noFill/>
            <a:prstDash val="solid"/>
            <a:miter lim="0"/>
          </a:ln>
        </p:spPr>
        <p:txBody>
          <a:bodyPr vert="horz" wrap="square" lIns="0" tIns="0" rIns="0" bIns="0"/>
          <a:lstStyle/>
          <a:p>
            <a:pPr algn="l" rtl="0" eaLnBrk="0">
              <a:lnSpc>
                <a:spcPct val="87436"/>
              </a:lnSpc>
              <a:tabLst/>
            </a:pPr>
            <a:endParaRPr sz="100" dirty="0">
              <a:latin typeface="Arial"/>
              <a:ea typeface="Arial"/>
              <a:cs typeface="Arial"/>
            </a:endParaRPr>
          </a:p>
          <a:p>
            <a:pPr marL="279400" algn="l" rtl="0" eaLnBrk="0">
              <a:lnSpc>
                <a:spcPct val="83000"/>
              </a:lnSpc>
              <a:tabLst/>
            </a:pPr>
            <a:r>
              <a:rPr sz="1200" kern="0" spc="-10" dirty="0">
                <a:solidFill>
                  <a:srgbClr val="000000">
                    <a:alpha val="100000"/>
                  </a:srgbClr>
                </a:solidFill>
                <a:latin typeface="KaiTi"/>
                <a:ea typeface="KaiTi"/>
                <a:cs typeface="KaiTi"/>
              </a:rPr>
              <a:t>字头的是</a:t>
            </a:r>
            <a:r>
              <a:rPr sz="1200" kern="0" spc="-10" dirty="0">
                <a:solidFill>
                  <a:srgbClr val="0101FF">
                    <a:alpha val="100000"/>
                  </a:srgbClr>
                </a:solidFill>
                <a:latin typeface="KaiTi"/>
                <a:ea typeface="KaiTi"/>
                <a:cs typeface="KaiTi"/>
              </a:rPr>
              <a:t>气态非金属</a:t>
            </a:r>
            <a:r>
              <a:rPr sz="1200" kern="0" spc="-10" dirty="0">
                <a:solidFill>
                  <a:srgbClr val="000000">
                    <a:alpha val="100000"/>
                  </a:srgbClr>
                </a:solidFill>
                <a:latin typeface="KaiTi"/>
                <a:ea typeface="KaiTi"/>
                <a:cs typeface="KaiTi"/>
              </a:rPr>
              <a:t>元素，有“</a:t>
            </a:r>
            <a:r>
              <a:rPr sz="1200" kern="0" spc="-20" dirty="0">
                <a:solidFill>
                  <a:srgbClr val="0101FF">
                    <a:alpha val="100000"/>
                  </a:srgbClr>
                </a:solidFill>
                <a:latin typeface="KaiTi"/>
                <a:ea typeface="KaiTi"/>
                <a:cs typeface="KaiTi"/>
              </a:rPr>
              <a:t>氵</a:t>
            </a:r>
            <a:r>
              <a:rPr sz="1200" kern="0" spc="-20" dirty="0">
                <a:solidFill>
                  <a:srgbClr val="000000">
                    <a:alpha val="100000"/>
                  </a:srgbClr>
                </a:solidFill>
                <a:latin typeface="KaiTi"/>
                <a:ea typeface="KaiTi"/>
                <a:cs typeface="KaiTi"/>
              </a:rPr>
              <a:t>”字旁的是</a:t>
            </a:r>
            <a:r>
              <a:rPr sz="1200" kern="0" spc="-20" dirty="0">
                <a:solidFill>
                  <a:srgbClr val="0101FF">
                    <a:alpha val="100000"/>
                  </a:srgbClr>
                </a:solidFill>
                <a:latin typeface="KaiTi"/>
                <a:ea typeface="KaiTi"/>
                <a:cs typeface="KaiTi"/>
              </a:rPr>
              <a:t>液态非全属</a:t>
            </a:r>
            <a:r>
              <a:rPr sz="1200" kern="0" spc="-20" dirty="0">
                <a:solidFill>
                  <a:srgbClr val="000000">
                    <a:alpha val="100000"/>
                  </a:srgbClr>
                </a:solidFill>
                <a:latin typeface="KaiTi"/>
                <a:ea typeface="KaiTi"/>
                <a:cs typeface="KaiTi"/>
              </a:rPr>
              <a:t>元素。只有金属元素汞例外，</a:t>
            </a:r>
            <a:endParaRPr sz="1200" dirty="0">
              <a:latin typeface="KaiTi"/>
              <a:ea typeface="KaiTi"/>
              <a:cs typeface="KaiTi"/>
            </a:endParaRPr>
          </a:p>
          <a:p>
            <a:pPr marL="276860" algn="l" rtl="0" eaLnBrk="0">
              <a:lnSpc>
                <a:spcPts val="2339"/>
              </a:lnSpc>
              <a:tabLst/>
            </a:pPr>
            <a:r>
              <a:rPr sz="1200" kern="0" spc="-80" dirty="0">
                <a:solidFill>
                  <a:srgbClr val="000000">
                    <a:alpha val="100000"/>
                  </a:srgbClr>
                </a:solidFill>
                <a:latin typeface="KaiTi"/>
                <a:ea typeface="KaiTi"/>
                <a:cs typeface="KaiTi"/>
              </a:rPr>
              <a:t>通常状况下它是液态。</a:t>
            </a:r>
            <a:endParaRPr sz="1200" dirty="0">
              <a:latin typeface="KaiTi"/>
              <a:ea typeface="KaiTi"/>
              <a:cs typeface="KaiTi"/>
            </a:endParaRPr>
          </a:p>
          <a:p>
            <a:pPr algn="l" rtl="0" eaLnBrk="0">
              <a:lnSpc>
                <a:spcPct val="129000"/>
              </a:lnSpc>
              <a:tabLst/>
            </a:pPr>
            <a:endParaRPr sz="1000" dirty="0">
              <a:latin typeface="Arial"/>
              <a:ea typeface="Arial"/>
              <a:cs typeface="Arial"/>
            </a:endParaRPr>
          </a:p>
          <a:p>
            <a:pPr algn="l" rtl="0" eaLnBrk="0">
              <a:lnSpc>
                <a:spcPct val="130000"/>
              </a:lnSpc>
              <a:tabLst/>
            </a:pPr>
            <a:endParaRPr sz="1000" dirty="0">
              <a:latin typeface="Arial"/>
              <a:ea typeface="Arial"/>
              <a:cs typeface="Arial"/>
            </a:endParaRPr>
          </a:p>
          <a:p>
            <a:pPr marL="12700" algn="l" rtl="0" eaLnBrk="0">
              <a:lnSpc>
                <a:spcPct val="90000"/>
              </a:lnSpc>
              <a:spcBef>
                <a:spcPts val="366"/>
              </a:spcBef>
              <a:tabLst/>
            </a:pPr>
            <a:r>
              <a:rPr sz="1200" b="1" kern="0" spc="-10" dirty="0">
                <a:solidFill>
                  <a:srgbClr val="0101FF">
                    <a:alpha val="100000"/>
                  </a:srgbClr>
                </a:solidFill>
                <a:latin typeface="Times New Roman"/>
                <a:ea typeface="Times New Roman"/>
                <a:cs typeface="Times New Roman"/>
              </a:rPr>
              <a:t>1-5-3  </a:t>
            </a:r>
            <a:r>
              <a:rPr sz="1200" b="1" kern="0" spc="-10" dirty="0">
                <a:solidFill>
                  <a:srgbClr val="0101FF">
                    <a:alpha val="100000"/>
                  </a:srgbClr>
                </a:solidFill>
                <a:latin typeface="KaiTi"/>
                <a:ea typeface="KaiTi"/>
                <a:cs typeface="KaiTi"/>
              </a:rPr>
              <a:t>地壳中元素的分布</a:t>
            </a:r>
            <a:endParaRPr sz="1200" dirty="0">
              <a:latin typeface="KaiTi"/>
              <a:ea typeface="KaiTi"/>
              <a:cs typeface="KaiTi"/>
            </a:endParaRPr>
          </a:p>
          <a:p>
            <a:pPr marL="267335" indent="-252095" algn="l" rtl="0" eaLnBrk="0">
              <a:lnSpc>
                <a:spcPct val="127000"/>
              </a:lnSpc>
              <a:spcBef>
                <a:spcPts val="1061"/>
              </a:spcBef>
              <a:tabLst/>
            </a:pPr>
            <a:r>
              <a:rPr sz="1200" kern="0" spc="-50" dirty="0">
                <a:solidFill>
                  <a:srgbClr val="000000">
                    <a:alpha val="100000"/>
                  </a:srgbClr>
                </a:solidFill>
                <a:latin typeface="Wingdings"/>
                <a:ea typeface="Wingdings"/>
                <a:cs typeface="Wingdings"/>
              </a:rPr>
              <a:t>l </a:t>
            </a:r>
            <a:r>
              <a:rPr sz="1200" kern="0" spc="-50" dirty="0">
                <a:solidFill>
                  <a:srgbClr val="000000">
                    <a:alpha val="100000"/>
                  </a:srgbClr>
                </a:solidFill>
                <a:latin typeface="KaiTi"/>
                <a:ea typeface="KaiTi"/>
                <a:cs typeface="KaiTi"/>
              </a:rPr>
              <a:t>地壳中含量前五的元素</a:t>
            </a:r>
            <a:r>
              <a:rPr sz="1200" kern="0" spc="-60" dirty="0">
                <a:solidFill>
                  <a:srgbClr val="000000">
                    <a:alpha val="100000"/>
                  </a:srgbClr>
                </a:solidFill>
                <a:latin typeface="KaiTi"/>
                <a:ea typeface="KaiTi"/>
                <a:cs typeface="KaiTi"/>
              </a:rPr>
              <a:t>分别是</a:t>
            </a:r>
            <a:r>
              <a:rPr sz="1200" kern="0" spc="-60" dirty="0">
                <a:solidFill>
                  <a:srgbClr val="0101FF">
                    <a:alpha val="100000"/>
                  </a:srgbClr>
                </a:solidFill>
                <a:latin typeface="KaiTi"/>
                <a:ea typeface="KaiTi"/>
                <a:cs typeface="KaiTi"/>
              </a:rPr>
              <a:t>氧</a:t>
            </a:r>
            <a:r>
              <a:rPr sz="1200" kern="0" spc="-60" dirty="0">
                <a:solidFill>
                  <a:srgbClr val="000000">
                    <a:alpha val="100000"/>
                  </a:srgbClr>
                </a:solidFill>
                <a:latin typeface="KaiTi"/>
                <a:ea typeface="KaiTi"/>
                <a:cs typeface="KaiTi"/>
              </a:rPr>
              <a:t>、硅、</a:t>
            </a:r>
            <a:r>
              <a:rPr sz="1200" kern="0" spc="-330" dirty="0">
                <a:solidFill>
                  <a:srgbClr val="000000">
                    <a:alpha val="100000"/>
                  </a:srgbClr>
                </a:solidFill>
                <a:latin typeface="KaiTi"/>
                <a:ea typeface="KaiTi"/>
                <a:cs typeface="KaiTi"/>
              </a:rPr>
              <a:t> </a:t>
            </a:r>
            <a:r>
              <a:rPr sz="1200" kern="0" spc="-60" dirty="0">
                <a:solidFill>
                  <a:srgbClr val="0101FF">
                    <a:alpha val="100000"/>
                  </a:srgbClr>
                </a:solidFill>
                <a:latin typeface="KaiTi"/>
                <a:ea typeface="KaiTi"/>
                <a:cs typeface="KaiTi"/>
              </a:rPr>
              <a:t>铝</a:t>
            </a:r>
            <a:r>
              <a:rPr sz="1200" kern="0" spc="-60" dirty="0">
                <a:solidFill>
                  <a:srgbClr val="000000">
                    <a:alpha val="100000"/>
                  </a:srgbClr>
                </a:solidFill>
                <a:latin typeface="KaiTi"/>
                <a:ea typeface="KaiTi"/>
                <a:cs typeface="KaiTi"/>
              </a:rPr>
              <a:t>、铁、钙，</a:t>
            </a:r>
            <a:r>
              <a:rPr sz="1200" kern="0" spc="-330" dirty="0">
                <a:solidFill>
                  <a:srgbClr val="000000">
                    <a:alpha val="100000"/>
                  </a:srgbClr>
                </a:solidFill>
                <a:latin typeface="KaiTi"/>
                <a:ea typeface="KaiTi"/>
                <a:cs typeface="KaiTi"/>
              </a:rPr>
              <a:t> </a:t>
            </a:r>
            <a:r>
              <a:rPr sz="1200" kern="0" spc="-60" dirty="0">
                <a:solidFill>
                  <a:srgbClr val="000000">
                    <a:alpha val="100000"/>
                  </a:srgbClr>
                </a:solidFill>
                <a:latin typeface="KaiTi"/>
                <a:ea typeface="KaiTi"/>
                <a:cs typeface="KaiTi"/>
              </a:rPr>
              <a:t>其中，含量最多的非金属元素是氧，</a:t>
            </a:r>
            <a:r>
              <a:rPr sz="1200" kern="0" spc="-10" dirty="0">
                <a:solidFill>
                  <a:srgbClr val="000000">
                    <a:alpha val="100000"/>
                  </a:srgbClr>
                </a:solidFill>
                <a:latin typeface="KaiTi"/>
                <a:ea typeface="KaiTi"/>
                <a:cs typeface="KaiTi"/>
              </a:rPr>
              <a:t>含量最多的金属元素是</a:t>
            </a:r>
            <a:r>
              <a:rPr sz="1200" kern="0" spc="-20" dirty="0">
                <a:solidFill>
                  <a:srgbClr val="000000">
                    <a:alpha val="100000"/>
                  </a:srgbClr>
                </a:solidFill>
                <a:latin typeface="KaiTi"/>
                <a:ea typeface="KaiTi"/>
                <a:cs typeface="KaiTi"/>
              </a:rPr>
              <a:t>铝。</a:t>
            </a:r>
            <a:endParaRPr sz="1200" dirty="0">
              <a:latin typeface="KaiTi"/>
              <a:ea typeface="KaiTi"/>
              <a:cs typeface="KaiTi"/>
            </a:endParaRPr>
          </a:p>
          <a:p>
            <a:pPr marL="15240" algn="l" rtl="0" eaLnBrk="0">
              <a:lnSpc>
                <a:spcPct val="86000"/>
              </a:lnSpc>
              <a:spcBef>
                <a:spcPts val="1005"/>
              </a:spcBef>
              <a:tabLst/>
            </a:pPr>
            <a:r>
              <a:rPr sz="1200" kern="0" spc="0" dirty="0">
                <a:solidFill>
                  <a:srgbClr val="000000">
                    <a:alpha val="100000"/>
                  </a:srgbClr>
                </a:solidFill>
                <a:latin typeface="Wingdings"/>
                <a:ea typeface="Wingdings"/>
                <a:cs typeface="Wingdings"/>
              </a:rPr>
              <a:t>l </a:t>
            </a:r>
            <a:r>
              <a:rPr sz="1200" kern="0" spc="0" dirty="0">
                <a:solidFill>
                  <a:srgbClr val="000000">
                    <a:alpha val="100000"/>
                  </a:srgbClr>
                </a:solidFill>
                <a:latin typeface="KaiTi"/>
                <a:ea typeface="KaiTi"/>
                <a:cs typeface="KaiTi"/>
              </a:rPr>
              <a:t>海水中含量前四的</a:t>
            </a:r>
            <a:r>
              <a:rPr sz="1200" kern="0" spc="-10" dirty="0">
                <a:solidFill>
                  <a:srgbClr val="000000">
                    <a:alpha val="100000"/>
                  </a:srgbClr>
                </a:solidFill>
                <a:latin typeface="KaiTi"/>
                <a:ea typeface="KaiTi"/>
                <a:cs typeface="KaiTi"/>
              </a:rPr>
              <a:t>元素是：氧、氢、氯、钠。</a:t>
            </a:r>
            <a:endParaRPr sz="1200" dirty="0">
              <a:latin typeface="KaiTi"/>
              <a:ea typeface="KaiTi"/>
              <a:cs typeface="KaiTi"/>
            </a:endParaRPr>
          </a:p>
          <a:p>
            <a:pPr marL="15240" algn="l" rtl="0" eaLnBrk="0">
              <a:lnSpc>
                <a:spcPct val="86000"/>
              </a:lnSpc>
              <a:spcBef>
                <a:spcPts val="1105"/>
              </a:spcBef>
              <a:tabLst/>
            </a:pPr>
            <a:r>
              <a:rPr sz="1200" kern="0" spc="-30" dirty="0">
                <a:solidFill>
                  <a:srgbClr val="000000">
                    <a:alpha val="100000"/>
                  </a:srgbClr>
                </a:solidFill>
                <a:latin typeface="Wingdings"/>
                <a:ea typeface="Wingdings"/>
                <a:cs typeface="Wingdings"/>
              </a:rPr>
              <a:t>l </a:t>
            </a:r>
            <a:r>
              <a:rPr sz="1200" kern="0" spc="-30" dirty="0">
                <a:solidFill>
                  <a:srgbClr val="000000">
                    <a:alpha val="100000"/>
                  </a:srgbClr>
                </a:solidFill>
                <a:latin typeface="KaiTi"/>
                <a:ea typeface="KaiTi"/>
                <a:cs typeface="KaiTi"/>
              </a:rPr>
              <a:t>生物细胞中含量前四位的元素是：</a:t>
            </a:r>
            <a:r>
              <a:rPr sz="1200" kern="0" spc="-40" dirty="0">
                <a:solidFill>
                  <a:srgbClr val="000000">
                    <a:alpha val="100000"/>
                  </a:srgbClr>
                </a:solidFill>
                <a:latin typeface="KaiTi"/>
                <a:ea typeface="KaiTi"/>
                <a:cs typeface="KaiTi"/>
              </a:rPr>
              <a:t>氧、碳、氢、氮。</a:t>
            </a:r>
            <a:endParaRPr sz="1200" dirty="0">
              <a:latin typeface="KaiTi"/>
              <a:ea typeface="KaiTi"/>
              <a:cs typeface="KaiTi"/>
            </a:endParaRPr>
          </a:p>
          <a:p>
            <a:pPr algn="l" rtl="0" eaLnBrk="0">
              <a:lnSpc>
                <a:spcPct val="128000"/>
              </a:lnSpc>
              <a:tabLst/>
            </a:pPr>
            <a:endParaRPr sz="1000" dirty="0">
              <a:latin typeface="Arial"/>
              <a:ea typeface="Arial"/>
              <a:cs typeface="Arial"/>
            </a:endParaRPr>
          </a:p>
          <a:p>
            <a:pPr algn="l" rtl="0" eaLnBrk="0">
              <a:lnSpc>
                <a:spcPct val="128000"/>
              </a:lnSpc>
              <a:tabLst/>
            </a:pPr>
            <a:endParaRPr sz="1000" dirty="0">
              <a:latin typeface="Arial"/>
              <a:ea typeface="Arial"/>
              <a:cs typeface="Arial"/>
            </a:endParaRPr>
          </a:p>
          <a:p>
            <a:pPr algn="l" rtl="0" eaLnBrk="0">
              <a:lnSpc>
                <a:spcPct val="102000"/>
              </a:lnSpc>
              <a:tabLst/>
            </a:pPr>
            <a:endParaRPr sz="300" dirty="0">
              <a:latin typeface="Arial"/>
              <a:ea typeface="Arial"/>
              <a:cs typeface="Arial"/>
            </a:endParaRPr>
          </a:p>
          <a:p>
            <a:pPr marL="12700" algn="l" rtl="0" eaLnBrk="0">
              <a:lnSpc>
                <a:spcPct val="90000"/>
              </a:lnSpc>
              <a:spcBef>
                <a:spcPts val="3"/>
              </a:spcBef>
              <a:tabLst/>
            </a:pPr>
            <a:r>
              <a:rPr sz="1200" b="1" kern="0" spc="-20" dirty="0">
                <a:solidFill>
                  <a:srgbClr val="0101FF">
                    <a:alpha val="100000"/>
                  </a:srgbClr>
                </a:solidFill>
                <a:latin typeface="Times New Roman"/>
                <a:ea typeface="Times New Roman"/>
                <a:cs typeface="Times New Roman"/>
              </a:rPr>
              <a:t>1-5-4</a:t>
            </a:r>
            <a:r>
              <a:rPr sz="1200" b="1" kern="0" spc="50" dirty="0">
                <a:solidFill>
                  <a:srgbClr val="0101FF">
                    <a:alpha val="100000"/>
                  </a:srgbClr>
                </a:solidFill>
                <a:latin typeface="Times New Roman"/>
                <a:ea typeface="Times New Roman"/>
                <a:cs typeface="Times New Roman"/>
              </a:rPr>
              <a:t>  </a:t>
            </a:r>
            <a:r>
              <a:rPr sz="1200" b="1" kern="0" spc="-20" dirty="0">
                <a:solidFill>
                  <a:srgbClr val="0101FF">
                    <a:alpha val="100000"/>
                  </a:srgbClr>
                </a:solidFill>
                <a:latin typeface="KaiTi"/>
                <a:ea typeface="KaiTi"/>
                <a:cs typeface="KaiTi"/>
              </a:rPr>
              <a:t>元素周期表</a:t>
            </a:r>
            <a:endParaRPr sz="1200" dirty="0">
              <a:latin typeface="KaiTi"/>
              <a:ea typeface="KaiTi"/>
              <a:cs typeface="KaiTi"/>
            </a:endParaRPr>
          </a:p>
        </p:txBody>
      </p:sp>
      <p:sp>
        <p:nvSpPr>
          <p:cNvPr id="194" name="textbox 194"/>
          <p:cNvSpPr/>
          <p:nvPr/>
        </p:nvSpPr>
        <p:spPr>
          <a:xfrm>
            <a:off x="2341575" y="6721374"/>
            <a:ext cx="5022850" cy="2853055"/>
          </a:xfrm>
          <a:prstGeom prst="rect">
            <a:avLst/>
          </a:prstGeom>
          <a:noFill/>
          <a:ln w="0" cap="flat">
            <a:noFill/>
            <a:prstDash val="solid"/>
            <a:miter lim="0"/>
          </a:ln>
        </p:spPr>
        <p:txBody>
          <a:bodyPr vert="horz" wrap="square" lIns="0" tIns="0" rIns="0" bIns="0"/>
          <a:lstStyle/>
          <a:p>
            <a:pPr algn="l" rtl="0" eaLnBrk="0">
              <a:lnSpc>
                <a:spcPct val="78445"/>
              </a:lnSpc>
              <a:tabLst/>
            </a:pPr>
            <a:endParaRPr sz="100" dirty="0">
              <a:latin typeface="Arial"/>
              <a:ea typeface="Arial"/>
              <a:cs typeface="Arial"/>
            </a:endParaRPr>
          </a:p>
          <a:p>
            <a:pPr marL="12700" algn="l" rtl="0" eaLnBrk="0">
              <a:lnSpc>
                <a:spcPct val="90000"/>
              </a:lnSpc>
              <a:tabLst/>
            </a:pPr>
            <a:r>
              <a:rPr sz="1200" kern="0" spc="0" dirty="0">
                <a:solidFill>
                  <a:srgbClr val="0101FF">
                    <a:alpha val="100000"/>
                  </a:srgbClr>
                </a:solidFill>
                <a:latin typeface="Times New Roman"/>
                <a:ea typeface="Times New Roman"/>
                <a:cs typeface="Times New Roman"/>
              </a:rPr>
              <a:t>(1)  </a:t>
            </a:r>
            <a:r>
              <a:rPr sz="1200" kern="0" spc="0" dirty="0">
                <a:solidFill>
                  <a:srgbClr val="0101FF">
                    <a:alpha val="100000"/>
                  </a:srgbClr>
                </a:solidFill>
                <a:latin typeface="KaiTi"/>
                <a:ea typeface="KaiTi"/>
                <a:cs typeface="KaiTi"/>
              </a:rPr>
              <a:t>元素周期表与原</a:t>
            </a:r>
            <a:r>
              <a:rPr sz="1200" kern="0" spc="-10" dirty="0">
                <a:solidFill>
                  <a:srgbClr val="0101FF">
                    <a:alpha val="100000"/>
                  </a:srgbClr>
                </a:solidFill>
                <a:latin typeface="KaiTi"/>
                <a:ea typeface="KaiTi"/>
                <a:cs typeface="KaiTi"/>
              </a:rPr>
              <a:t>子结构的关系</a:t>
            </a:r>
            <a:endParaRPr sz="1200" dirty="0">
              <a:latin typeface="KaiTi"/>
              <a:ea typeface="KaiTi"/>
              <a:cs typeface="KaiTi"/>
            </a:endParaRPr>
          </a:p>
          <a:p>
            <a:pPr marL="19050" algn="l" rtl="0" eaLnBrk="0">
              <a:lnSpc>
                <a:spcPct val="86000"/>
              </a:lnSpc>
              <a:spcBef>
                <a:spcPts val="1044"/>
              </a:spcBef>
              <a:tabLst/>
            </a:pPr>
            <a:r>
              <a:rPr sz="1200" kern="0" spc="-10" dirty="0">
                <a:solidFill>
                  <a:srgbClr val="000000">
                    <a:alpha val="100000"/>
                  </a:srgbClr>
                </a:solidFill>
                <a:latin typeface="Wingdings"/>
                <a:ea typeface="Wingdings"/>
                <a:cs typeface="Wingdings"/>
              </a:rPr>
              <a:t>l</a:t>
            </a:r>
            <a:r>
              <a:rPr sz="1200" kern="0" spc="200" dirty="0">
                <a:solidFill>
                  <a:srgbClr val="000000">
                    <a:alpha val="100000"/>
                  </a:srgbClr>
                </a:solidFill>
                <a:latin typeface="Wingdings"/>
                <a:ea typeface="Wingdings"/>
                <a:cs typeface="Wingdings"/>
              </a:rPr>
              <a:t> </a:t>
            </a:r>
            <a:r>
              <a:rPr sz="1200" kern="0" spc="-10" dirty="0">
                <a:solidFill>
                  <a:srgbClr val="000000">
                    <a:alpha val="100000"/>
                  </a:srgbClr>
                </a:solidFill>
                <a:latin typeface="KaiTi"/>
                <a:ea typeface="KaiTi"/>
                <a:cs typeface="KaiTi"/>
              </a:rPr>
              <a:t>元素周期序数＝原子</a:t>
            </a:r>
            <a:r>
              <a:rPr sz="1200" kern="0" spc="-20" dirty="0">
                <a:solidFill>
                  <a:srgbClr val="000000">
                    <a:alpha val="100000"/>
                  </a:srgbClr>
                </a:solidFill>
                <a:latin typeface="KaiTi"/>
                <a:ea typeface="KaiTi"/>
                <a:cs typeface="KaiTi"/>
              </a:rPr>
              <a:t>核外电子层数</a:t>
            </a:r>
            <a:endParaRPr sz="1200" dirty="0">
              <a:latin typeface="KaiTi"/>
              <a:ea typeface="KaiTi"/>
              <a:cs typeface="KaiTi"/>
            </a:endParaRPr>
          </a:p>
          <a:p>
            <a:pPr marL="19050" algn="l" rtl="0" eaLnBrk="0">
              <a:lnSpc>
                <a:spcPct val="86000"/>
              </a:lnSpc>
              <a:spcBef>
                <a:spcPts val="1105"/>
              </a:spcBef>
              <a:tabLst/>
            </a:pPr>
            <a:r>
              <a:rPr sz="1200" kern="0" spc="0" dirty="0">
                <a:solidFill>
                  <a:srgbClr val="000000">
                    <a:alpha val="100000"/>
                  </a:srgbClr>
                </a:solidFill>
                <a:latin typeface="Wingdings"/>
                <a:ea typeface="Wingdings"/>
                <a:cs typeface="Wingdings"/>
              </a:rPr>
              <a:t>l </a:t>
            </a:r>
            <a:r>
              <a:rPr sz="1200" kern="0" spc="0" dirty="0">
                <a:solidFill>
                  <a:srgbClr val="000000">
                    <a:alpha val="100000"/>
                  </a:srgbClr>
                </a:solidFill>
                <a:latin typeface="KaiTi"/>
                <a:ea typeface="KaiTi"/>
                <a:cs typeface="KaiTi"/>
              </a:rPr>
              <a:t>元素主族序数＝主族元素原子最外层电子数＝主族元素的最高正氧</a:t>
            </a:r>
            <a:r>
              <a:rPr sz="1200" kern="0" spc="-10" dirty="0">
                <a:solidFill>
                  <a:srgbClr val="000000">
                    <a:alpha val="100000"/>
                  </a:srgbClr>
                </a:solidFill>
                <a:latin typeface="KaiTi"/>
                <a:ea typeface="KaiTi"/>
                <a:cs typeface="KaiTi"/>
              </a:rPr>
              <a:t>化数</a:t>
            </a:r>
            <a:endParaRPr sz="1200" dirty="0">
              <a:latin typeface="KaiTi"/>
              <a:ea typeface="KaiTi"/>
              <a:cs typeface="KaiTi"/>
            </a:endParaRPr>
          </a:p>
          <a:p>
            <a:pPr marL="19050" algn="l" rtl="0" eaLnBrk="0">
              <a:lnSpc>
                <a:spcPct val="90000"/>
              </a:lnSpc>
              <a:spcBef>
                <a:spcPts val="1102"/>
              </a:spcBef>
              <a:tabLst/>
            </a:pPr>
            <a:r>
              <a:rPr sz="1200" kern="0" spc="0" dirty="0">
                <a:solidFill>
                  <a:srgbClr val="000000">
                    <a:alpha val="100000"/>
                  </a:srgbClr>
                </a:solidFill>
                <a:latin typeface="Wingdings"/>
                <a:ea typeface="Wingdings"/>
                <a:cs typeface="Wingdings"/>
              </a:rPr>
              <a:t>l </a:t>
            </a:r>
            <a:r>
              <a:rPr sz="1200" kern="0" spc="0" dirty="0">
                <a:solidFill>
                  <a:srgbClr val="000000">
                    <a:alpha val="100000"/>
                  </a:srgbClr>
                </a:solidFill>
                <a:latin typeface="KaiTi"/>
                <a:ea typeface="KaiTi"/>
                <a:cs typeface="KaiTi"/>
              </a:rPr>
              <a:t>非金属元素的最高正氧化数</a:t>
            </a:r>
            <a:r>
              <a:rPr sz="1200" kern="0" spc="0" dirty="0">
                <a:solidFill>
                  <a:srgbClr val="000000">
                    <a:alpha val="100000"/>
                  </a:srgbClr>
                </a:solidFill>
                <a:latin typeface="KaiTi"/>
                <a:ea typeface="KaiTi"/>
                <a:cs typeface="KaiTi"/>
              </a:rPr>
              <a:t> </a:t>
            </a:r>
            <a:r>
              <a:rPr sz="1200" kern="0" spc="0" dirty="0">
                <a:solidFill>
                  <a:srgbClr val="000000">
                    <a:alpha val="100000"/>
                  </a:srgbClr>
                </a:solidFill>
                <a:latin typeface="Times New Roman"/>
                <a:ea typeface="Times New Roman"/>
                <a:cs typeface="Times New Roman"/>
              </a:rPr>
              <a:t>+  </a:t>
            </a:r>
            <a:r>
              <a:rPr sz="1200" kern="0" spc="0" dirty="0">
                <a:solidFill>
                  <a:srgbClr val="000000">
                    <a:alpha val="100000"/>
                  </a:srgbClr>
                </a:solidFill>
                <a:latin typeface="KaiTi"/>
                <a:ea typeface="KaiTi"/>
                <a:cs typeface="KaiTi"/>
              </a:rPr>
              <a:t>｜非金属元素的负氧化数｜</a:t>
            </a:r>
            <a:r>
              <a:rPr sz="1200" kern="0" spc="0" dirty="0">
                <a:solidFill>
                  <a:srgbClr val="000000">
                    <a:alpha val="100000"/>
                  </a:srgbClr>
                </a:solidFill>
                <a:latin typeface="KaiTi"/>
                <a:ea typeface="KaiTi"/>
                <a:cs typeface="KaiTi"/>
              </a:rPr>
              <a:t> </a:t>
            </a:r>
            <a:r>
              <a:rPr sz="1200" kern="0" spc="-10" dirty="0">
                <a:solidFill>
                  <a:srgbClr val="000000">
                    <a:alpha val="100000"/>
                  </a:srgbClr>
                </a:solidFill>
                <a:latin typeface="Times New Roman"/>
                <a:ea typeface="Times New Roman"/>
                <a:cs typeface="Times New Roman"/>
              </a:rPr>
              <a:t>=</a:t>
            </a:r>
            <a:r>
              <a:rPr sz="1200" kern="0" spc="70" dirty="0">
                <a:solidFill>
                  <a:srgbClr val="000000">
                    <a:alpha val="100000"/>
                  </a:srgbClr>
                </a:solidFill>
                <a:latin typeface="Times New Roman"/>
                <a:ea typeface="Times New Roman"/>
                <a:cs typeface="Times New Roman"/>
              </a:rPr>
              <a:t> </a:t>
            </a:r>
            <a:r>
              <a:rPr sz="1200" kern="0" spc="-10" dirty="0">
                <a:solidFill>
                  <a:srgbClr val="000000">
                    <a:alpha val="100000"/>
                  </a:srgbClr>
                </a:solidFill>
                <a:latin typeface="Times New Roman"/>
                <a:ea typeface="Times New Roman"/>
                <a:cs typeface="Times New Roman"/>
              </a:rPr>
              <a:t>8</a:t>
            </a:r>
            <a:endParaRPr sz="1200" dirty="0">
              <a:latin typeface="Times New Roman"/>
              <a:ea typeface="Times New Roman"/>
              <a:cs typeface="Times New Roman"/>
            </a:endParaRPr>
          </a:p>
          <a:p>
            <a:pPr marL="19050" algn="l" rtl="0" eaLnBrk="0">
              <a:lnSpc>
                <a:spcPct val="86000"/>
              </a:lnSpc>
              <a:spcBef>
                <a:spcPts val="1044"/>
              </a:spcBef>
              <a:tabLst/>
            </a:pPr>
            <a:r>
              <a:rPr sz="1200" kern="0" spc="-20" dirty="0">
                <a:solidFill>
                  <a:srgbClr val="000000">
                    <a:alpha val="100000"/>
                  </a:srgbClr>
                </a:solidFill>
                <a:latin typeface="Wingdings"/>
                <a:ea typeface="Wingdings"/>
                <a:cs typeface="Wingdings"/>
              </a:rPr>
              <a:t>l </a:t>
            </a:r>
            <a:r>
              <a:rPr sz="1200" kern="0" spc="-20" dirty="0">
                <a:solidFill>
                  <a:srgbClr val="000000">
                    <a:alpha val="100000"/>
                  </a:srgbClr>
                </a:solidFill>
                <a:latin typeface="KaiTi"/>
                <a:ea typeface="KaiTi"/>
                <a:cs typeface="KaiTi"/>
              </a:rPr>
              <a:t>周期表的左下方是金属性最强的元素，右上方是非</a:t>
            </a:r>
            <a:r>
              <a:rPr sz="1200" kern="0" spc="-30" dirty="0">
                <a:solidFill>
                  <a:srgbClr val="000000">
                    <a:alpha val="100000"/>
                  </a:srgbClr>
                </a:solidFill>
                <a:latin typeface="KaiTi"/>
                <a:ea typeface="KaiTi"/>
                <a:cs typeface="KaiTi"/>
              </a:rPr>
              <a:t>金属性最强的元素。</a:t>
            </a:r>
            <a:endParaRPr sz="1200" dirty="0">
              <a:latin typeface="KaiTi"/>
              <a:ea typeface="KaiTi"/>
              <a:cs typeface="KaiTi"/>
            </a:endParaRPr>
          </a:p>
          <a:p>
            <a:pPr marL="12700" algn="l" rtl="0" eaLnBrk="0">
              <a:lnSpc>
                <a:spcPct val="90000"/>
              </a:lnSpc>
              <a:spcBef>
                <a:spcPts val="1102"/>
              </a:spcBef>
              <a:tabLst/>
            </a:pPr>
            <a:r>
              <a:rPr sz="1200" kern="0" spc="0" dirty="0">
                <a:solidFill>
                  <a:srgbClr val="0101FF">
                    <a:alpha val="100000"/>
                  </a:srgbClr>
                </a:solidFill>
                <a:latin typeface="Times New Roman"/>
                <a:ea typeface="Times New Roman"/>
                <a:cs typeface="Times New Roman"/>
              </a:rPr>
              <a:t>(2)  </a:t>
            </a:r>
            <a:r>
              <a:rPr sz="1200" kern="0" spc="0" dirty="0">
                <a:solidFill>
                  <a:srgbClr val="0101FF">
                    <a:alpha val="100000"/>
                  </a:srgbClr>
                </a:solidFill>
                <a:latin typeface="KaiTi"/>
                <a:ea typeface="KaiTi"/>
                <a:cs typeface="KaiTi"/>
              </a:rPr>
              <a:t>原子半径和离子半</a:t>
            </a:r>
            <a:r>
              <a:rPr sz="1200" kern="0" spc="-10" dirty="0">
                <a:solidFill>
                  <a:srgbClr val="0101FF">
                    <a:alpha val="100000"/>
                  </a:srgbClr>
                </a:solidFill>
                <a:latin typeface="KaiTi"/>
                <a:ea typeface="KaiTi"/>
                <a:cs typeface="KaiTi"/>
              </a:rPr>
              <a:t>径的递变规律</a:t>
            </a:r>
            <a:endParaRPr sz="1200" dirty="0">
              <a:latin typeface="KaiTi"/>
              <a:ea typeface="KaiTi"/>
              <a:cs typeface="KaiTi"/>
            </a:endParaRPr>
          </a:p>
          <a:p>
            <a:pPr marL="13970" algn="l" rtl="0" eaLnBrk="0">
              <a:lnSpc>
                <a:spcPct val="91000"/>
              </a:lnSpc>
              <a:spcBef>
                <a:spcPts val="1049"/>
              </a:spcBef>
              <a:tabLst/>
            </a:pPr>
            <a:r>
              <a:rPr sz="1100" kern="0" spc="-50" dirty="0">
                <a:solidFill>
                  <a:srgbClr val="000000">
                    <a:alpha val="100000"/>
                  </a:srgbClr>
                </a:solidFill>
                <a:latin typeface="KaiTi"/>
                <a:ea typeface="KaiTi"/>
                <a:cs typeface="KaiTi"/>
              </a:rPr>
              <a:t>原子半径：</a:t>
            </a:r>
            <a:endParaRPr sz="1100" dirty="0">
              <a:latin typeface="KaiTi"/>
              <a:ea typeface="KaiTi"/>
              <a:cs typeface="KaiTi"/>
            </a:endParaRPr>
          </a:p>
          <a:p>
            <a:pPr marL="19050" algn="l" rtl="0" eaLnBrk="0">
              <a:lnSpc>
                <a:spcPct val="86000"/>
              </a:lnSpc>
              <a:spcBef>
                <a:spcPts val="1143"/>
              </a:spcBef>
              <a:tabLst/>
            </a:pPr>
            <a:r>
              <a:rPr sz="1200" kern="0" spc="-40" dirty="0">
                <a:solidFill>
                  <a:srgbClr val="000000">
                    <a:alpha val="100000"/>
                  </a:srgbClr>
                </a:solidFill>
                <a:latin typeface="Wingdings"/>
                <a:ea typeface="Wingdings"/>
                <a:cs typeface="Wingdings"/>
              </a:rPr>
              <a:t>l </a:t>
            </a:r>
            <a:r>
              <a:rPr sz="1200" kern="0" spc="-40" dirty="0">
                <a:solidFill>
                  <a:srgbClr val="000000">
                    <a:alpha val="100000"/>
                  </a:srgbClr>
                </a:solidFill>
                <a:latin typeface="KaiTi"/>
                <a:ea typeface="KaiTi"/>
                <a:cs typeface="KaiTi"/>
              </a:rPr>
              <a:t>同主族，随核电荷数的递增，原子半径越大。</a:t>
            </a:r>
            <a:endParaRPr sz="1200" dirty="0">
              <a:latin typeface="KaiTi"/>
              <a:ea typeface="KaiTi"/>
              <a:cs typeface="KaiTi"/>
            </a:endParaRPr>
          </a:p>
          <a:p>
            <a:pPr marL="19050" algn="l" rtl="0" eaLnBrk="0">
              <a:lnSpc>
                <a:spcPct val="86000"/>
              </a:lnSpc>
              <a:spcBef>
                <a:spcPts val="1102"/>
              </a:spcBef>
              <a:tabLst/>
            </a:pPr>
            <a:r>
              <a:rPr sz="1200" kern="0" spc="-40" dirty="0">
                <a:solidFill>
                  <a:srgbClr val="000000">
                    <a:alpha val="100000"/>
                  </a:srgbClr>
                </a:solidFill>
                <a:latin typeface="Wingdings"/>
                <a:ea typeface="Wingdings"/>
                <a:cs typeface="Wingdings"/>
              </a:rPr>
              <a:t>l </a:t>
            </a:r>
            <a:r>
              <a:rPr sz="1200" kern="0" spc="-40" dirty="0">
                <a:solidFill>
                  <a:srgbClr val="000000">
                    <a:alpha val="100000"/>
                  </a:srgbClr>
                </a:solidFill>
                <a:latin typeface="KaiTi"/>
                <a:ea typeface="KaiTi"/>
                <a:cs typeface="KaiTi"/>
              </a:rPr>
              <a:t>同周期，随核电荷数的递增，原子半径越小。</a:t>
            </a:r>
            <a:endParaRPr sz="1200" dirty="0">
              <a:latin typeface="KaiTi"/>
              <a:ea typeface="KaiTi"/>
              <a:cs typeface="KaiTi"/>
            </a:endParaRPr>
          </a:p>
          <a:p>
            <a:pPr algn="l" rtl="0" eaLnBrk="0">
              <a:lnSpc>
                <a:spcPct val="101000"/>
              </a:lnSpc>
              <a:tabLst/>
            </a:pPr>
            <a:endParaRPr sz="900" dirty="0">
              <a:latin typeface="Arial"/>
              <a:ea typeface="Arial"/>
              <a:cs typeface="Arial"/>
            </a:endParaRPr>
          </a:p>
          <a:p>
            <a:pPr marL="26669" algn="l" rtl="0" eaLnBrk="0">
              <a:lnSpc>
                <a:spcPct val="91000"/>
              </a:lnSpc>
              <a:spcBef>
                <a:spcPts val="6"/>
              </a:spcBef>
              <a:tabLst/>
            </a:pPr>
            <a:r>
              <a:rPr sz="1100" kern="0" spc="-60" dirty="0">
                <a:solidFill>
                  <a:srgbClr val="000000">
                    <a:alpha val="100000"/>
                  </a:srgbClr>
                </a:solidFill>
                <a:latin typeface="KaiTi"/>
                <a:ea typeface="KaiTi"/>
                <a:cs typeface="KaiTi"/>
              </a:rPr>
              <a:t>离子半径：</a:t>
            </a:r>
            <a:endParaRPr sz="1100" dirty="0">
              <a:latin typeface="KaiTi"/>
              <a:ea typeface="KaiTi"/>
              <a:cs typeface="KaiTi"/>
            </a:endParaRPr>
          </a:p>
        </p:txBody>
      </p:sp>
      <p:sp>
        <p:nvSpPr>
          <p:cNvPr id="196" name="textbox 196"/>
          <p:cNvSpPr/>
          <p:nvPr/>
        </p:nvSpPr>
        <p:spPr>
          <a:xfrm>
            <a:off x="2429307" y="4029457"/>
            <a:ext cx="3202305" cy="880110"/>
          </a:xfrm>
          <a:prstGeom prst="roundRect">
            <a:avLst>
              <a:gd name="adj" fmla="val 11319"/>
            </a:avLst>
          </a:prstGeom>
          <a:noFill/>
          <a:ln w="12700" cap="flat">
            <a:solidFill>
              <a:srgbClr val="528CC1"/>
            </a:solidFill>
            <a:prstDash val="solid"/>
            <a:miter lim="0"/>
          </a:ln>
        </p:spPr>
        <p:txBody>
          <a:bodyPr vert="horz" wrap="square" lIns="0" tIns="0" rIns="0" bIns="0"/>
          <a:lstStyle/>
          <a:p>
            <a:pPr algn="l" rtl="0" eaLnBrk="0">
              <a:lnSpc>
                <a:spcPct val="19879"/>
              </a:lnSpc>
              <a:tabLst/>
            </a:pPr>
            <a:endParaRPr sz="100" dirty="0">
              <a:latin typeface="Arial"/>
              <a:ea typeface="Arial"/>
              <a:cs typeface="Arial"/>
            </a:endParaRPr>
          </a:p>
          <a:p>
            <a:pPr marL="1403350" algn="l" rtl="0" eaLnBrk="0">
              <a:lnSpc>
                <a:spcPts val="2117"/>
              </a:lnSpc>
              <a:tabLst/>
            </a:pPr>
            <a:r>
              <a:rPr sz="1400" b="1" kern="0" spc="-30" dirty="0">
                <a:solidFill>
                  <a:srgbClr val="FF0000">
                    <a:alpha val="100000"/>
                  </a:srgbClr>
                </a:solidFill>
                <a:latin typeface="Microsoft YaHei"/>
                <a:ea typeface="Microsoft YaHei"/>
                <a:cs typeface="Microsoft YaHei"/>
              </a:rPr>
              <a:t>周期</a:t>
            </a:r>
            <a:endParaRPr sz="1400" dirty="0">
              <a:latin typeface="Microsoft YaHei"/>
              <a:ea typeface="Microsoft YaHei"/>
              <a:cs typeface="Microsoft YaHei"/>
            </a:endParaRPr>
          </a:p>
          <a:p>
            <a:pPr algn="l" rtl="0" eaLnBrk="0">
              <a:lnSpc>
                <a:spcPct val="139000"/>
              </a:lnSpc>
              <a:tabLst/>
            </a:pPr>
            <a:endParaRPr sz="200" dirty="0">
              <a:latin typeface="Arial"/>
              <a:ea typeface="Arial"/>
              <a:cs typeface="Arial"/>
            </a:endParaRPr>
          </a:p>
          <a:p>
            <a:pPr marL="114300" indent="-56514" algn="l" rtl="0" eaLnBrk="0">
              <a:lnSpc>
                <a:spcPct val="154000"/>
              </a:lnSpc>
              <a:spcBef>
                <a:spcPts val="2"/>
              </a:spcBef>
              <a:tabLst/>
            </a:pPr>
            <a:r>
              <a:rPr sz="1100" kern="0" spc="-10" dirty="0">
                <a:solidFill>
                  <a:srgbClr val="000000">
                    <a:alpha val="100000"/>
                  </a:srgbClr>
                </a:solidFill>
                <a:latin typeface="Microsoft YaHei"/>
                <a:ea typeface="Microsoft YaHei"/>
                <a:cs typeface="Microsoft YaHei"/>
              </a:rPr>
              <a:t>同周期元素性质递变规律：从左到右（稀有气体除</a:t>
            </a:r>
            <a:r>
              <a:rPr sz="1100" kern="0" spc="0" dirty="0">
                <a:solidFill>
                  <a:srgbClr val="000000">
                    <a:alpha val="100000"/>
                  </a:srgbClr>
                </a:solidFill>
                <a:latin typeface="Microsoft YaHei"/>
                <a:ea typeface="Microsoft YaHei"/>
                <a:cs typeface="Microsoft YaHei"/>
              </a:rPr>
              <a:t>外</a:t>
            </a:r>
            <a:r>
              <a:rPr sz="1100" kern="0" spc="-20" dirty="0">
                <a:solidFill>
                  <a:srgbClr val="000000">
                    <a:alpha val="100000"/>
                  </a:srgbClr>
                </a:solidFill>
                <a:latin typeface="Microsoft YaHei"/>
                <a:ea typeface="Microsoft YaHei"/>
                <a:cs typeface="Microsoft YaHei"/>
              </a:rPr>
              <a:t>），</a:t>
            </a:r>
            <a:r>
              <a:rPr sz="1100" kern="0" spc="0" dirty="0">
                <a:solidFill>
                  <a:srgbClr val="000000">
                    <a:alpha val="100000"/>
                  </a:srgbClr>
                </a:solidFill>
                <a:latin typeface="Microsoft YaHei"/>
                <a:ea typeface="Microsoft YaHei"/>
                <a:cs typeface="Microsoft YaHei"/>
              </a:rPr>
              <a:t>元素的金属性逐渐减弱，非金</a:t>
            </a:r>
            <a:r>
              <a:rPr sz="1100" kern="0" spc="-10" dirty="0">
                <a:solidFill>
                  <a:srgbClr val="000000">
                    <a:alpha val="100000"/>
                  </a:srgbClr>
                </a:solidFill>
                <a:latin typeface="Microsoft YaHei"/>
                <a:ea typeface="Microsoft YaHei"/>
                <a:cs typeface="Microsoft YaHei"/>
              </a:rPr>
              <a:t>属逐渐增强</a:t>
            </a:r>
            <a:endParaRPr sz="1100" dirty="0">
              <a:latin typeface="Microsoft YaHei"/>
              <a:ea typeface="Microsoft YaHei"/>
              <a:cs typeface="Microsoft YaHei"/>
            </a:endParaRPr>
          </a:p>
        </p:txBody>
      </p:sp>
      <p:sp>
        <p:nvSpPr>
          <p:cNvPr id="198" name="textbox 198"/>
          <p:cNvSpPr/>
          <p:nvPr/>
        </p:nvSpPr>
        <p:spPr>
          <a:xfrm>
            <a:off x="2444000" y="5442204"/>
            <a:ext cx="3201670" cy="845820"/>
          </a:xfrm>
          <a:prstGeom prst="roundRect">
            <a:avLst>
              <a:gd name="adj" fmla="val 11325"/>
            </a:avLst>
          </a:prstGeom>
          <a:noFill/>
          <a:ln w="12700" cap="flat">
            <a:solidFill>
              <a:srgbClr val="528CC1"/>
            </a:solidFill>
            <a:prstDash val="solid"/>
            <a:miter lim="0"/>
          </a:ln>
        </p:spPr>
        <p:txBody>
          <a:bodyPr vert="horz" wrap="square" lIns="0" tIns="0" rIns="0" bIns="0"/>
          <a:lstStyle/>
          <a:p>
            <a:pPr marL="1403985" algn="l" rtl="0" eaLnBrk="0">
              <a:lnSpc>
                <a:spcPts val="1724"/>
              </a:lnSpc>
              <a:tabLst/>
            </a:pPr>
            <a:r>
              <a:rPr sz="1400" b="1" kern="0" spc="-30" dirty="0">
                <a:solidFill>
                  <a:srgbClr val="FF0000">
                    <a:alpha val="100000"/>
                  </a:srgbClr>
                </a:solidFill>
                <a:latin typeface="Microsoft YaHei"/>
                <a:ea typeface="Microsoft YaHei"/>
                <a:cs typeface="Microsoft YaHei"/>
              </a:rPr>
              <a:t>主族</a:t>
            </a:r>
            <a:endParaRPr sz="1400" dirty="0">
              <a:latin typeface="Microsoft YaHei"/>
              <a:ea typeface="Microsoft YaHei"/>
              <a:cs typeface="Microsoft YaHei"/>
            </a:endParaRPr>
          </a:p>
          <a:p>
            <a:pPr algn="l" rtl="0" eaLnBrk="0">
              <a:lnSpc>
                <a:spcPct val="102000"/>
              </a:lnSpc>
              <a:tabLst/>
            </a:pPr>
            <a:endParaRPr sz="500" dirty="0">
              <a:latin typeface="Arial"/>
              <a:ea typeface="Arial"/>
              <a:cs typeface="Arial"/>
            </a:endParaRPr>
          </a:p>
          <a:p>
            <a:pPr marL="670560" indent="-612140" algn="l" rtl="0" eaLnBrk="0">
              <a:lnSpc>
                <a:spcPct val="151000"/>
              </a:lnSpc>
              <a:spcBef>
                <a:spcPts val="3"/>
              </a:spcBef>
              <a:tabLst/>
            </a:pPr>
            <a:r>
              <a:rPr sz="1100" kern="0" spc="-10" dirty="0">
                <a:solidFill>
                  <a:srgbClr val="000000">
                    <a:alpha val="100000"/>
                  </a:srgbClr>
                </a:solidFill>
                <a:latin typeface="Microsoft YaHei"/>
                <a:ea typeface="Microsoft YaHei"/>
                <a:cs typeface="Microsoft YaHei"/>
              </a:rPr>
              <a:t>同主族元素性质递变规律：从上到下，元素的金属</a:t>
            </a:r>
            <a:r>
              <a:rPr sz="1100" kern="0" spc="-10" dirty="0">
                <a:solidFill>
                  <a:srgbClr val="000000">
                    <a:alpha val="100000"/>
                  </a:srgbClr>
                </a:solidFill>
                <a:latin typeface="Microsoft YaHei"/>
                <a:ea typeface="Microsoft YaHei"/>
                <a:cs typeface="Microsoft YaHei"/>
              </a:rPr>
              <a:t>性逐渐增强，非金属逐渐减弱</a:t>
            </a:r>
            <a:endParaRPr sz="1100" dirty="0">
              <a:latin typeface="Microsoft YaHei"/>
              <a:ea typeface="Microsoft YaHei"/>
              <a:cs typeface="Microsoft YaHei"/>
            </a:endParaRPr>
          </a:p>
        </p:txBody>
      </p:sp>
      <p:pic>
        <p:nvPicPr>
          <p:cNvPr id="200" name="picture 200"/>
          <p:cNvPicPr>
            <a:picLocks noChangeAspect="1"/>
          </p:cNvPicPr>
          <p:nvPr/>
        </p:nvPicPr>
        <p:blipFill>
          <a:blip r:embed="rId2"/>
          <a:stretch>
            <a:fillRect/>
          </a:stretch>
        </p:blipFill>
        <p:spPr>
          <a:xfrm rot="21600000">
            <a:off x="5627432" y="5263281"/>
            <a:ext cx="514710" cy="1198973"/>
          </a:xfrm>
          <a:prstGeom prst="rect">
            <a:avLst/>
          </a:prstGeom>
        </p:spPr>
      </p:pic>
      <p:pic>
        <p:nvPicPr>
          <p:cNvPr id="202" name="picture 202"/>
          <p:cNvPicPr>
            <a:picLocks noChangeAspect="1"/>
          </p:cNvPicPr>
          <p:nvPr/>
        </p:nvPicPr>
        <p:blipFill>
          <a:blip r:embed="rId3"/>
          <a:stretch>
            <a:fillRect/>
          </a:stretch>
        </p:blipFill>
        <p:spPr>
          <a:xfrm rot="21600000">
            <a:off x="5612641" y="4063480"/>
            <a:ext cx="630509" cy="797102"/>
          </a:xfrm>
          <a:prstGeom prst="rect">
            <a:avLst/>
          </a:prstGeom>
        </p:spPr>
      </p:pic>
      <p:sp>
        <p:nvSpPr>
          <p:cNvPr id="204" name="textbox 204"/>
          <p:cNvSpPr/>
          <p:nvPr/>
        </p:nvSpPr>
        <p:spPr>
          <a:xfrm>
            <a:off x="6055487" y="5884926"/>
            <a:ext cx="1471930" cy="299085"/>
          </a:xfrm>
          <a:prstGeom prst="roundRect">
            <a:avLst>
              <a:gd name="adj" fmla="val 13986"/>
            </a:avLst>
          </a:prstGeom>
          <a:noFill/>
          <a:ln w="12700" cap="flat">
            <a:solidFill>
              <a:srgbClr val="000000"/>
            </a:solidFill>
            <a:prstDash val="solid"/>
            <a:miter lim="0"/>
          </a:ln>
        </p:spPr>
        <p:txBody>
          <a:bodyPr vert="horz" wrap="square" lIns="0" tIns="0" rIns="0" bIns="0"/>
          <a:lstStyle/>
          <a:p>
            <a:pPr algn="l" rtl="0" eaLnBrk="0">
              <a:lnSpc>
                <a:spcPct val="124000"/>
              </a:lnSpc>
              <a:tabLst/>
            </a:pPr>
            <a:endParaRPr sz="100" dirty="0">
              <a:latin typeface="Arial"/>
              <a:ea typeface="Arial"/>
              <a:cs typeface="Arial"/>
            </a:endParaRPr>
          </a:p>
          <a:p>
            <a:pPr marL="17780" algn="l" rtl="0" eaLnBrk="0">
              <a:lnSpc>
                <a:spcPts val="1664"/>
              </a:lnSpc>
              <a:spcBef>
                <a:spcPts val="1"/>
              </a:spcBef>
              <a:tabLst/>
            </a:pPr>
            <a:r>
              <a:rPr sz="1100" kern="0" spc="0" dirty="0">
                <a:solidFill>
                  <a:srgbClr val="000000">
                    <a:alpha val="100000"/>
                  </a:srgbClr>
                </a:solidFill>
                <a:latin typeface="Times New Roman"/>
                <a:ea typeface="Times New Roman"/>
                <a:cs typeface="Times New Roman"/>
              </a:rPr>
              <a:t>VIII</a:t>
            </a:r>
            <a:r>
              <a:rPr sz="1100" kern="0" spc="0" dirty="0">
                <a:solidFill>
                  <a:srgbClr val="000000">
                    <a:alpha val="100000"/>
                  </a:srgbClr>
                </a:solidFill>
                <a:latin typeface="Microsoft YaHei"/>
                <a:ea typeface="Microsoft YaHei"/>
                <a:cs typeface="Microsoft YaHei"/>
              </a:rPr>
              <a:t>族</a:t>
            </a:r>
            <a:r>
              <a:rPr sz="1100" kern="0" spc="0" dirty="0">
                <a:solidFill>
                  <a:srgbClr val="000000">
                    <a:alpha val="100000"/>
                  </a:srgbClr>
                </a:solidFill>
                <a:latin typeface="Times New Roman"/>
                <a:ea typeface="Times New Roman"/>
                <a:cs typeface="Times New Roman"/>
              </a:rPr>
              <a:t>:</a:t>
            </a:r>
            <a:r>
              <a:rPr sz="1100" kern="0" spc="0" dirty="0">
                <a:solidFill>
                  <a:srgbClr val="000000">
                    <a:alpha val="100000"/>
                  </a:srgbClr>
                </a:solidFill>
                <a:latin typeface="Microsoft YaHei"/>
                <a:ea typeface="Microsoft YaHei"/>
                <a:cs typeface="Microsoft YaHei"/>
              </a:rPr>
              <a:t>由三个纵</a:t>
            </a:r>
            <a:r>
              <a:rPr sz="1100" kern="0" spc="-10" dirty="0">
                <a:solidFill>
                  <a:srgbClr val="000000">
                    <a:alpha val="100000"/>
                  </a:srgbClr>
                </a:solidFill>
                <a:latin typeface="Microsoft YaHei"/>
                <a:ea typeface="Microsoft YaHei"/>
                <a:cs typeface="Microsoft YaHei"/>
              </a:rPr>
              <a:t>行组成</a:t>
            </a:r>
            <a:endParaRPr sz="1100" dirty="0">
              <a:latin typeface="Microsoft YaHei"/>
              <a:ea typeface="Microsoft YaHei"/>
              <a:cs typeface="Microsoft YaHei"/>
            </a:endParaRPr>
          </a:p>
        </p:txBody>
      </p:sp>
      <p:sp>
        <p:nvSpPr>
          <p:cNvPr id="206" name="textbox 206"/>
          <p:cNvSpPr/>
          <p:nvPr/>
        </p:nvSpPr>
        <p:spPr>
          <a:xfrm>
            <a:off x="6051423" y="5539359"/>
            <a:ext cx="1473200" cy="290830"/>
          </a:xfrm>
          <a:prstGeom prst="roundRect">
            <a:avLst>
              <a:gd name="adj" fmla="val 14118"/>
            </a:avLst>
          </a:prstGeom>
          <a:noFill/>
          <a:ln w="12700" cap="flat">
            <a:solidFill>
              <a:srgbClr val="000000"/>
            </a:solidFill>
            <a:prstDash val="solid"/>
            <a:miter lim="0"/>
          </a:ln>
        </p:spPr>
        <p:txBody>
          <a:bodyPr vert="horz" wrap="square" lIns="0" tIns="0" rIns="0" bIns="0"/>
          <a:lstStyle/>
          <a:p>
            <a:pPr algn="l" rtl="0" eaLnBrk="0">
              <a:lnSpc>
                <a:spcPct val="108000"/>
              </a:lnSpc>
              <a:tabLst/>
            </a:pPr>
            <a:endParaRPr sz="200" dirty="0">
              <a:latin typeface="Arial"/>
              <a:ea typeface="Arial"/>
              <a:cs typeface="Arial"/>
            </a:endParaRPr>
          </a:p>
          <a:p>
            <a:pPr marL="258445" algn="l" rtl="0" eaLnBrk="0">
              <a:lnSpc>
                <a:spcPts val="1435"/>
              </a:lnSpc>
              <a:spcBef>
                <a:spcPts val="1"/>
              </a:spcBef>
              <a:tabLst/>
            </a:pPr>
            <a:r>
              <a:rPr sz="1100" kern="0" spc="-20" dirty="0">
                <a:solidFill>
                  <a:srgbClr val="000000">
                    <a:alpha val="100000"/>
                  </a:srgbClr>
                </a:solidFill>
                <a:latin typeface="Microsoft YaHei"/>
                <a:ea typeface="Microsoft YaHei"/>
                <a:cs typeface="Microsoft YaHei"/>
              </a:rPr>
              <a:t>副族</a:t>
            </a:r>
            <a:r>
              <a:rPr sz="1100" kern="0" spc="-20" dirty="0">
                <a:solidFill>
                  <a:srgbClr val="000000">
                    <a:alpha val="100000"/>
                  </a:srgbClr>
                </a:solidFill>
                <a:latin typeface="Times New Roman"/>
                <a:ea typeface="Times New Roman"/>
                <a:cs typeface="Times New Roman"/>
              </a:rPr>
              <a:t>:IB~VIIB</a:t>
            </a:r>
            <a:r>
              <a:rPr sz="1100" kern="0" spc="-20" dirty="0">
                <a:solidFill>
                  <a:srgbClr val="000000">
                    <a:alpha val="100000"/>
                  </a:srgbClr>
                </a:solidFill>
                <a:latin typeface="Microsoft YaHei"/>
                <a:ea typeface="Microsoft YaHei"/>
                <a:cs typeface="Microsoft YaHei"/>
              </a:rPr>
              <a:t>族</a:t>
            </a:r>
            <a:endParaRPr sz="1100" dirty="0">
              <a:latin typeface="Microsoft YaHei"/>
              <a:ea typeface="Microsoft YaHei"/>
              <a:cs typeface="Microsoft YaHei"/>
            </a:endParaRPr>
          </a:p>
        </p:txBody>
      </p:sp>
      <p:sp>
        <p:nvSpPr>
          <p:cNvPr id="208" name="textbox 208"/>
          <p:cNvSpPr/>
          <p:nvPr/>
        </p:nvSpPr>
        <p:spPr>
          <a:xfrm>
            <a:off x="6051423" y="6239383"/>
            <a:ext cx="1473200" cy="288925"/>
          </a:xfrm>
          <a:prstGeom prst="roundRect">
            <a:avLst>
              <a:gd name="adj" fmla="val 14147"/>
            </a:avLst>
          </a:prstGeom>
          <a:noFill/>
          <a:ln w="12700" cap="flat">
            <a:solidFill>
              <a:srgbClr val="000000"/>
            </a:solidFill>
            <a:prstDash val="solid"/>
            <a:miter lim="0"/>
          </a:ln>
        </p:spPr>
        <p:txBody>
          <a:bodyPr vert="horz" wrap="square" lIns="0" tIns="0" rIns="0" bIns="0"/>
          <a:lstStyle/>
          <a:p>
            <a:pPr algn="l" rtl="0" eaLnBrk="0">
              <a:lnSpc>
                <a:spcPct val="166000"/>
              </a:lnSpc>
              <a:tabLst/>
            </a:pPr>
            <a:endParaRPr sz="100" dirty="0">
              <a:latin typeface="Arial"/>
              <a:ea typeface="Arial"/>
              <a:cs typeface="Arial"/>
            </a:endParaRPr>
          </a:p>
          <a:p>
            <a:pPr marL="187325" algn="l" rtl="0" eaLnBrk="0">
              <a:lnSpc>
                <a:spcPts val="1505"/>
              </a:lnSpc>
              <a:spcBef>
                <a:spcPts val="1"/>
              </a:spcBef>
              <a:tabLst/>
            </a:pPr>
            <a:r>
              <a:rPr sz="900" kern="0" spc="70" dirty="0">
                <a:solidFill>
                  <a:srgbClr val="000000">
                    <a:alpha val="100000"/>
                  </a:srgbClr>
                </a:solidFill>
                <a:latin typeface="Times New Roman"/>
                <a:ea typeface="Times New Roman"/>
                <a:cs typeface="Times New Roman"/>
              </a:rPr>
              <a:t>0</a:t>
            </a:r>
            <a:r>
              <a:rPr sz="900" kern="0" spc="70" dirty="0">
                <a:solidFill>
                  <a:srgbClr val="000000">
                    <a:alpha val="100000"/>
                  </a:srgbClr>
                </a:solidFill>
                <a:latin typeface="Microsoft YaHei"/>
                <a:ea typeface="Microsoft YaHei"/>
                <a:cs typeface="Microsoft YaHei"/>
              </a:rPr>
              <a:t>族：</a:t>
            </a:r>
            <a:r>
              <a:rPr sz="900" kern="0" spc="-70" dirty="0">
                <a:solidFill>
                  <a:srgbClr val="000000">
                    <a:alpha val="100000"/>
                  </a:srgbClr>
                </a:solidFill>
                <a:latin typeface="Microsoft YaHei"/>
                <a:ea typeface="Microsoft YaHei"/>
                <a:cs typeface="Microsoft YaHei"/>
              </a:rPr>
              <a:t> </a:t>
            </a:r>
            <a:r>
              <a:rPr sz="900" kern="0" spc="70" dirty="0">
                <a:solidFill>
                  <a:srgbClr val="000000">
                    <a:alpha val="100000"/>
                  </a:srgbClr>
                </a:solidFill>
                <a:latin typeface="Microsoft YaHei"/>
                <a:ea typeface="Microsoft YaHei"/>
                <a:cs typeface="Microsoft YaHei"/>
              </a:rPr>
              <a:t>稀有气体元素</a:t>
            </a:r>
            <a:endParaRPr sz="900" dirty="0">
              <a:latin typeface="Microsoft YaHei"/>
              <a:ea typeface="Microsoft YaHei"/>
              <a:cs typeface="Microsoft YaHei"/>
            </a:endParaRPr>
          </a:p>
        </p:txBody>
      </p:sp>
      <p:sp>
        <p:nvSpPr>
          <p:cNvPr id="210" name="textbox 210"/>
          <p:cNvSpPr/>
          <p:nvPr/>
        </p:nvSpPr>
        <p:spPr>
          <a:xfrm>
            <a:off x="6051423" y="5198237"/>
            <a:ext cx="1473200" cy="285750"/>
          </a:xfrm>
          <a:prstGeom prst="roundRect">
            <a:avLst>
              <a:gd name="adj" fmla="val 14192"/>
            </a:avLst>
          </a:prstGeom>
          <a:noFill/>
          <a:ln w="12700" cap="flat">
            <a:solidFill>
              <a:srgbClr val="000000"/>
            </a:solidFill>
            <a:prstDash val="solid"/>
            <a:miter lim="0"/>
          </a:ln>
        </p:spPr>
        <p:txBody>
          <a:bodyPr vert="horz" wrap="square" lIns="0" tIns="0" rIns="0" bIns="0"/>
          <a:lstStyle/>
          <a:p>
            <a:pPr algn="l" rtl="0" eaLnBrk="0">
              <a:lnSpc>
                <a:spcPct val="118000"/>
              </a:lnSpc>
              <a:tabLst/>
            </a:pPr>
            <a:endParaRPr sz="200" dirty="0">
              <a:latin typeface="Arial"/>
              <a:ea typeface="Arial"/>
              <a:cs typeface="Arial"/>
            </a:endParaRPr>
          </a:p>
          <a:p>
            <a:pPr marL="217170" algn="l" rtl="0" eaLnBrk="0">
              <a:lnSpc>
                <a:spcPts val="1368"/>
              </a:lnSpc>
              <a:spcBef>
                <a:spcPts val="2"/>
              </a:spcBef>
              <a:tabLst/>
            </a:pPr>
            <a:r>
              <a:rPr sz="1000" kern="0" spc="30" dirty="0">
                <a:solidFill>
                  <a:srgbClr val="000000">
                    <a:alpha val="100000"/>
                  </a:srgbClr>
                </a:solidFill>
                <a:latin typeface="Microsoft YaHei"/>
                <a:ea typeface="Microsoft YaHei"/>
                <a:cs typeface="Microsoft YaHei"/>
              </a:rPr>
              <a:t>主族：</a:t>
            </a:r>
            <a:r>
              <a:rPr sz="1000" kern="0" spc="-140" dirty="0">
                <a:solidFill>
                  <a:srgbClr val="000000">
                    <a:alpha val="100000"/>
                  </a:srgbClr>
                </a:solidFill>
                <a:latin typeface="Microsoft YaHei"/>
                <a:ea typeface="Microsoft YaHei"/>
                <a:cs typeface="Microsoft YaHei"/>
              </a:rPr>
              <a:t> </a:t>
            </a:r>
            <a:r>
              <a:rPr sz="1000" kern="0" spc="0" dirty="0">
                <a:solidFill>
                  <a:srgbClr val="000000">
                    <a:alpha val="100000"/>
                  </a:srgbClr>
                </a:solidFill>
                <a:latin typeface="Times New Roman"/>
                <a:ea typeface="Times New Roman"/>
                <a:cs typeface="Times New Roman"/>
              </a:rPr>
              <a:t>IA</a:t>
            </a:r>
            <a:r>
              <a:rPr sz="1000" kern="0" spc="30" dirty="0">
                <a:solidFill>
                  <a:srgbClr val="000000">
                    <a:alpha val="100000"/>
                  </a:srgbClr>
                </a:solidFill>
                <a:latin typeface="Times New Roman"/>
                <a:ea typeface="Times New Roman"/>
                <a:cs typeface="Times New Roman"/>
              </a:rPr>
              <a:t>~</a:t>
            </a:r>
            <a:r>
              <a:rPr sz="1000" kern="0" spc="0" dirty="0">
                <a:solidFill>
                  <a:srgbClr val="000000">
                    <a:alpha val="100000"/>
                  </a:srgbClr>
                </a:solidFill>
                <a:latin typeface="Times New Roman"/>
                <a:ea typeface="Times New Roman"/>
                <a:cs typeface="Times New Roman"/>
              </a:rPr>
              <a:t>VIIA</a:t>
            </a:r>
            <a:r>
              <a:rPr sz="1000" kern="0" spc="30" dirty="0">
                <a:solidFill>
                  <a:srgbClr val="000000">
                    <a:alpha val="100000"/>
                  </a:srgbClr>
                </a:solidFill>
                <a:latin typeface="Microsoft YaHei"/>
                <a:ea typeface="Microsoft YaHei"/>
                <a:cs typeface="Microsoft YaHei"/>
              </a:rPr>
              <a:t>族</a:t>
            </a:r>
            <a:endParaRPr sz="1000" dirty="0">
              <a:latin typeface="Microsoft YaHei"/>
              <a:ea typeface="Microsoft YaHei"/>
              <a:cs typeface="Microsoft YaHei"/>
            </a:endParaRPr>
          </a:p>
        </p:txBody>
      </p:sp>
      <p:sp>
        <p:nvSpPr>
          <p:cNvPr id="212" name="textbox 212"/>
          <p:cNvSpPr/>
          <p:nvPr/>
        </p:nvSpPr>
        <p:spPr>
          <a:xfrm>
            <a:off x="6206617" y="4692777"/>
            <a:ext cx="1332865" cy="310515"/>
          </a:xfrm>
          <a:prstGeom prst="roundRect">
            <a:avLst>
              <a:gd name="adj" fmla="val 13839"/>
            </a:avLst>
          </a:prstGeom>
          <a:noFill/>
          <a:ln w="12700" cap="flat">
            <a:solidFill>
              <a:srgbClr val="000000"/>
            </a:solidFill>
            <a:prstDash val="solid"/>
            <a:miter lim="0"/>
          </a:ln>
        </p:spPr>
        <p:txBody>
          <a:bodyPr vert="horz" wrap="square" lIns="0" tIns="0" rIns="0" bIns="0"/>
          <a:lstStyle/>
          <a:p>
            <a:pPr algn="l" rtl="0" eaLnBrk="0">
              <a:lnSpc>
                <a:spcPct val="153000"/>
              </a:lnSpc>
              <a:tabLst/>
            </a:pPr>
            <a:endParaRPr sz="100" dirty="0">
              <a:latin typeface="Arial"/>
              <a:ea typeface="Arial"/>
              <a:cs typeface="Arial"/>
            </a:endParaRPr>
          </a:p>
          <a:p>
            <a:pPr marL="36195" algn="l" rtl="0" eaLnBrk="0">
              <a:lnSpc>
                <a:spcPts val="1668"/>
              </a:lnSpc>
              <a:spcBef>
                <a:spcPts val="1"/>
              </a:spcBef>
              <a:tabLst/>
            </a:pPr>
            <a:r>
              <a:rPr sz="1100" kern="0" spc="-10" dirty="0">
                <a:solidFill>
                  <a:srgbClr val="000000">
                    <a:alpha val="100000"/>
                  </a:srgbClr>
                </a:solidFill>
                <a:latin typeface="Microsoft YaHei"/>
                <a:ea typeface="Microsoft YaHei"/>
                <a:cs typeface="Microsoft YaHei"/>
              </a:rPr>
              <a:t>不完全周期</a:t>
            </a:r>
            <a:r>
              <a:rPr sz="1100" kern="0" spc="-130" dirty="0">
                <a:solidFill>
                  <a:srgbClr val="000000">
                    <a:alpha val="100000"/>
                  </a:srgbClr>
                </a:solidFill>
                <a:latin typeface="Microsoft YaHei"/>
                <a:ea typeface="Microsoft YaHei"/>
                <a:cs typeface="Microsoft YaHei"/>
              </a:rPr>
              <a:t> </a:t>
            </a:r>
            <a:r>
              <a:rPr sz="1100" kern="0" spc="-10" dirty="0">
                <a:solidFill>
                  <a:srgbClr val="000000">
                    <a:alpha val="100000"/>
                  </a:srgbClr>
                </a:solidFill>
                <a:latin typeface="Microsoft YaHei"/>
                <a:ea typeface="Microsoft YaHei"/>
                <a:cs typeface="Microsoft YaHei"/>
              </a:rPr>
              <a:t>:第7周期</a:t>
            </a:r>
            <a:endParaRPr sz="1100" dirty="0">
              <a:latin typeface="Microsoft YaHei"/>
              <a:ea typeface="Microsoft YaHei"/>
              <a:cs typeface="Microsoft YaHei"/>
            </a:endParaRPr>
          </a:p>
        </p:txBody>
      </p:sp>
      <p:sp>
        <p:nvSpPr>
          <p:cNvPr id="214" name="textbox 214"/>
          <p:cNvSpPr/>
          <p:nvPr/>
        </p:nvSpPr>
        <p:spPr>
          <a:xfrm>
            <a:off x="6206617" y="3935476"/>
            <a:ext cx="1311275" cy="298450"/>
          </a:xfrm>
          <a:prstGeom prst="roundRect">
            <a:avLst>
              <a:gd name="adj" fmla="val 13991"/>
            </a:avLst>
          </a:prstGeom>
          <a:noFill/>
          <a:ln w="12700" cap="flat">
            <a:solidFill>
              <a:srgbClr val="000000"/>
            </a:solidFill>
            <a:prstDash val="solid"/>
            <a:miter lim="0"/>
          </a:ln>
        </p:spPr>
        <p:txBody>
          <a:bodyPr vert="horz" wrap="square" lIns="0" tIns="0" rIns="0" bIns="0"/>
          <a:lstStyle/>
          <a:p>
            <a:pPr algn="l" rtl="0" eaLnBrk="0">
              <a:lnSpc>
                <a:spcPct val="117000"/>
              </a:lnSpc>
              <a:tabLst/>
            </a:pPr>
            <a:endParaRPr sz="200" dirty="0">
              <a:latin typeface="Arial"/>
              <a:ea typeface="Arial"/>
              <a:cs typeface="Arial"/>
            </a:endParaRPr>
          </a:p>
          <a:p>
            <a:pPr marL="81280" algn="l" rtl="0" eaLnBrk="0">
              <a:lnSpc>
                <a:spcPts val="1592"/>
              </a:lnSpc>
              <a:spcBef>
                <a:spcPts val="1"/>
              </a:spcBef>
              <a:tabLst/>
            </a:pPr>
            <a:r>
              <a:rPr sz="1000" kern="0" spc="-20" dirty="0">
                <a:solidFill>
                  <a:srgbClr val="000000">
                    <a:alpha val="100000"/>
                  </a:srgbClr>
                </a:solidFill>
                <a:latin typeface="Microsoft YaHei"/>
                <a:ea typeface="Microsoft YaHei"/>
                <a:cs typeface="Microsoft YaHei"/>
              </a:rPr>
              <a:t>短周期：</a:t>
            </a:r>
            <a:r>
              <a:rPr sz="1000" kern="0" spc="-120" dirty="0">
                <a:solidFill>
                  <a:srgbClr val="000000">
                    <a:alpha val="100000"/>
                  </a:srgbClr>
                </a:solidFill>
                <a:latin typeface="Microsoft YaHei"/>
                <a:ea typeface="Microsoft YaHei"/>
                <a:cs typeface="Microsoft YaHei"/>
              </a:rPr>
              <a:t> </a:t>
            </a:r>
            <a:r>
              <a:rPr sz="1000" kern="0" spc="-20" dirty="0">
                <a:solidFill>
                  <a:srgbClr val="000000">
                    <a:alpha val="100000"/>
                  </a:srgbClr>
                </a:solidFill>
                <a:latin typeface="Microsoft YaHei"/>
                <a:ea typeface="Microsoft YaHei"/>
                <a:cs typeface="Microsoft YaHei"/>
              </a:rPr>
              <a:t>第1~3周</a:t>
            </a:r>
            <a:r>
              <a:rPr sz="1000" kern="0" spc="-30" dirty="0">
                <a:solidFill>
                  <a:srgbClr val="000000">
                    <a:alpha val="100000"/>
                  </a:srgbClr>
                </a:solidFill>
                <a:latin typeface="Microsoft YaHei"/>
                <a:ea typeface="Microsoft YaHei"/>
                <a:cs typeface="Microsoft YaHei"/>
              </a:rPr>
              <a:t>期</a:t>
            </a:r>
            <a:endParaRPr sz="1000" dirty="0">
              <a:latin typeface="Microsoft YaHei"/>
              <a:ea typeface="Microsoft YaHei"/>
              <a:cs typeface="Microsoft YaHei"/>
            </a:endParaRPr>
          </a:p>
        </p:txBody>
      </p:sp>
      <p:sp>
        <p:nvSpPr>
          <p:cNvPr id="216" name="textbox 216"/>
          <p:cNvSpPr/>
          <p:nvPr/>
        </p:nvSpPr>
        <p:spPr>
          <a:xfrm>
            <a:off x="6206617" y="4320667"/>
            <a:ext cx="1323975" cy="285115"/>
          </a:xfrm>
          <a:prstGeom prst="roundRect">
            <a:avLst>
              <a:gd name="adj" fmla="val 14185"/>
            </a:avLst>
          </a:prstGeom>
          <a:noFill/>
          <a:ln w="12700" cap="flat">
            <a:solidFill>
              <a:srgbClr val="000000"/>
            </a:solidFill>
            <a:prstDash val="solid"/>
            <a:miter lim="0"/>
          </a:ln>
        </p:spPr>
        <p:txBody>
          <a:bodyPr vert="horz" wrap="square" lIns="0" tIns="0" rIns="0" bIns="0"/>
          <a:lstStyle/>
          <a:p>
            <a:pPr algn="l" rtl="0" eaLnBrk="0">
              <a:lnSpc>
                <a:spcPct val="164000"/>
              </a:lnSpc>
              <a:tabLst/>
            </a:pPr>
            <a:endParaRPr sz="100" dirty="0">
              <a:latin typeface="Arial"/>
              <a:ea typeface="Arial"/>
              <a:cs typeface="Arial"/>
            </a:endParaRPr>
          </a:p>
          <a:p>
            <a:pPr marL="100330" algn="l" rtl="0" eaLnBrk="0">
              <a:lnSpc>
                <a:spcPts val="1664"/>
              </a:lnSpc>
              <a:spcBef>
                <a:spcPts val="1"/>
              </a:spcBef>
              <a:tabLst/>
            </a:pPr>
            <a:r>
              <a:rPr sz="1100" kern="0" spc="-50" dirty="0">
                <a:solidFill>
                  <a:srgbClr val="000000">
                    <a:alpha val="100000"/>
                  </a:srgbClr>
                </a:solidFill>
                <a:latin typeface="Microsoft YaHei"/>
                <a:ea typeface="Microsoft YaHei"/>
                <a:cs typeface="Microsoft YaHei"/>
              </a:rPr>
              <a:t>长周期</a:t>
            </a:r>
            <a:r>
              <a:rPr sz="1100" kern="0" spc="-80" dirty="0">
                <a:solidFill>
                  <a:srgbClr val="000000">
                    <a:alpha val="100000"/>
                  </a:srgbClr>
                </a:solidFill>
                <a:latin typeface="Microsoft YaHei"/>
                <a:ea typeface="Microsoft YaHei"/>
                <a:cs typeface="Microsoft YaHei"/>
              </a:rPr>
              <a:t> </a:t>
            </a:r>
            <a:r>
              <a:rPr sz="1100" kern="0" spc="-50" dirty="0">
                <a:solidFill>
                  <a:srgbClr val="000000">
                    <a:alpha val="100000"/>
                  </a:srgbClr>
                </a:solidFill>
                <a:latin typeface="Microsoft YaHei"/>
                <a:ea typeface="Microsoft YaHei"/>
                <a:cs typeface="Microsoft YaHei"/>
              </a:rPr>
              <a:t>:第4~6周期</a:t>
            </a:r>
            <a:endParaRPr sz="1100" dirty="0">
              <a:latin typeface="Microsoft YaHei"/>
              <a:ea typeface="Microsoft YaHei"/>
              <a:cs typeface="Microsoft YaHei"/>
            </a:endParaRPr>
          </a:p>
        </p:txBody>
      </p:sp>
      <p:sp>
        <p:nvSpPr>
          <p:cNvPr id="218" name="textbox 218"/>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220" name="path 220"/>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222" name="textbox 222"/>
          <p:cNvSpPr/>
          <p:nvPr/>
        </p:nvSpPr>
        <p:spPr>
          <a:xfrm>
            <a:off x="5243563" y="9946679"/>
            <a:ext cx="213359"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30" dirty="0">
                <a:solidFill>
                  <a:srgbClr val="000000">
                    <a:alpha val="100000"/>
                  </a:srgbClr>
                </a:solidFill>
                <a:latin typeface="Times New Roman"/>
                <a:ea typeface="Times New Roman"/>
                <a:cs typeface="Times New Roman"/>
              </a:rPr>
              <a:t>-</a:t>
            </a:r>
            <a:r>
              <a:rPr sz="900" kern="0" spc="40" dirty="0">
                <a:solidFill>
                  <a:srgbClr val="000000">
                    <a:alpha val="100000"/>
                  </a:srgbClr>
                </a:solidFill>
                <a:latin typeface="Times New Roman"/>
                <a:ea typeface="Times New Roman"/>
                <a:cs typeface="Times New Roman"/>
              </a:rPr>
              <a:t> </a:t>
            </a:r>
            <a:r>
              <a:rPr sz="900" kern="0" spc="-30" dirty="0">
                <a:solidFill>
                  <a:srgbClr val="000000">
                    <a:alpha val="100000"/>
                  </a:srgbClr>
                </a:solidFill>
                <a:latin typeface="Times New Roman"/>
                <a:ea typeface="Times New Roman"/>
                <a:cs typeface="Times New Roman"/>
              </a:rPr>
              <a:t>7</a:t>
            </a:r>
            <a:r>
              <a:rPr sz="900" kern="0" spc="40" dirty="0">
                <a:solidFill>
                  <a:srgbClr val="000000">
                    <a:alpha val="100000"/>
                  </a:srgbClr>
                </a:solidFill>
                <a:latin typeface="Times New Roman"/>
                <a:ea typeface="Times New Roman"/>
                <a:cs typeface="Times New Roman"/>
              </a:rPr>
              <a:t> </a:t>
            </a:r>
            <a:r>
              <a:rPr sz="900" kern="0" spc="-3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4" name="textbox 224"/>
          <p:cNvSpPr/>
          <p:nvPr/>
        </p:nvSpPr>
        <p:spPr>
          <a:xfrm>
            <a:off x="2337765" y="975259"/>
            <a:ext cx="5988050" cy="1613535"/>
          </a:xfrm>
          <a:prstGeom prst="rect">
            <a:avLst/>
          </a:prstGeom>
          <a:noFill/>
          <a:ln w="0" cap="flat">
            <a:noFill/>
            <a:prstDash val="solid"/>
            <a:miter lim="0"/>
          </a:ln>
        </p:spPr>
        <p:txBody>
          <a:bodyPr vert="horz" wrap="square" lIns="0" tIns="0" rIns="0" bIns="0"/>
          <a:lstStyle/>
          <a:p>
            <a:pPr algn="l" rtl="0" eaLnBrk="0">
              <a:lnSpc>
                <a:spcPct val="86149"/>
              </a:lnSpc>
              <a:tabLst/>
            </a:pPr>
            <a:endParaRPr sz="100" dirty="0">
              <a:latin typeface="Arial"/>
              <a:ea typeface="Arial"/>
              <a:cs typeface="Arial"/>
            </a:endParaRPr>
          </a:p>
          <a:p>
            <a:pPr marL="22860" algn="l" rtl="0" eaLnBrk="0">
              <a:lnSpc>
                <a:spcPct val="86000"/>
              </a:lnSpc>
              <a:tabLst/>
            </a:pPr>
            <a:r>
              <a:rPr sz="1200" kern="0" spc="-30" dirty="0">
                <a:solidFill>
                  <a:srgbClr val="000000">
                    <a:alpha val="100000"/>
                  </a:srgbClr>
                </a:solidFill>
                <a:latin typeface="Wingdings"/>
                <a:ea typeface="Wingdings"/>
                <a:cs typeface="Wingdings"/>
              </a:rPr>
              <a:t>l </a:t>
            </a:r>
            <a:r>
              <a:rPr sz="1200" kern="0" spc="-30" dirty="0">
                <a:solidFill>
                  <a:srgbClr val="000000">
                    <a:alpha val="100000"/>
                  </a:srgbClr>
                </a:solidFill>
                <a:latin typeface="KaiTi"/>
                <a:ea typeface="KaiTi"/>
                <a:cs typeface="KaiTi"/>
              </a:rPr>
              <a:t>电子结构相同的粒子，随核电荷数的递增，原子半径越小。</a:t>
            </a:r>
            <a:endParaRPr sz="1200" dirty="0">
              <a:latin typeface="KaiTi"/>
              <a:ea typeface="KaiTi"/>
              <a:cs typeface="KaiTi"/>
            </a:endParaRPr>
          </a:p>
          <a:p>
            <a:pPr marL="12700" algn="l" rtl="0" eaLnBrk="0">
              <a:lnSpc>
                <a:spcPct val="93000"/>
              </a:lnSpc>
              <a:spcBef>
                <a:spcPts val="1101"/>
              </a:spcBef>
              <a:tabLst/>
            </a:pPr>
            <a:r>
              <a:rPr sz="1800" kern="0" spc="20" baseline="-2893" dirty="0">
                <a:solidFill>
                  <a:srgbClr val="000000">
                    <a:alpha val="100000"/>
                  </a:srgbClr>
                </a:solidFill>
                <a:latin typeface="KaiTi"/>
                <a:ea typeface="KaiTi"/>
                <a:cs typeface="KaiTi"/>
              </a:rPr>
              <a:t>例：</a:t>
            </a:r>
            <a:r>
              <a:rPr sz="1100" kern="0" spc="20" dirty="0">
                <a:solidFill>
                  <a:srgbClr val="000000">
                    <a:alpha val="100000"/>
                  </a:srgbClr>
                </a:solidFill>
                <a:latin typeface="KaiTi"/>
                <a:ea typeface="KaiTi"/>
                <a:cs typeface="KaiTi"/>
              </a:rPr>
              <a:t> </a:t>
            </a:r>
            <a:r>
              <a:rPr sz="1800" kern="0" spc="20" baseline="-2893" dirty="0">
                <a:solidFill>
                  <a:srgbClr val="000000">
                    <a:alpha val="100000"/>
                  </a:srgbClr>
                </a:solidFill>
                <a:latin typeface="Times New Roman"/>
                <a:ea typeface="Times New Roman"/>
                <a:cs typeface="Times New Roman"/>
              </a:rPr>
              <a:t>N</a:t>
            </a:r>
            <a:r>
              <a:rPr sz="1200" kern="0" spc="20" baseline="30384" dirty="0">
                <a:solidFill>
                  <a:srgbClr val="000000">
                    <a:alpha val="100000"/>
                  </a:srgbClr>
                </a:solidFill>
                <a:latin typeface="Times New Roman"/>
                <a:ea typeface="Times New Roman"/>
                <a:cs typeface="Times New Roman"/>
              </a:rPr>
              <a:t>3-</a:t>
            </a:r>
            <a:r>
              <a:rPr sz="1800" kern="0" spc="20" baseline="-2893" dirty="0">
                <a:solidFill>
                  <a:srgbClr val="000000">
                    <a:alpha val="100000"/>
                  </a:srgbClr>
                </a:solidFill>
                <a:latin typeface="Times New Roman"/>
                <a:ea typeface="Times New Roman"/>
                <a:cs typeface="Times New Roman"/>
              </a:rPr>
              <a:t>&gt;O</a:t>
            </a:r>
            <a:r>
              <a:rPr sz="1200" kern="0" spc="20" baseline="30384" dirty="0">
                <a:solidFill>
                  <a:srgbClr val="000000">
                    <a:alpha val="100000"/>
                  </a:srgbClr>
                </a:solidFill>
                <a:latin typeface="Times New Roman"/>
                <a:ea typeface="Times New Roman"/>
                <a:cs typeface="Times New Roman"/>
              </a:rPr>
              <a:t>2-</a:t>
            </a:r>
            <a:r>
              <a:rPr sz="1800" kern="0" spc="20" baseline="-2893" dirty="0">
                <a:solidFill>
                  <a:srgbClr val="000000">
                    <a:alpha val="100000"/>
                  </a:srgbClr>
                </a:solidFill>
                <a:latin typeface="Times New Roman"/>
                <a:ea typeface="Times New Roman"/>
                <a:cs typeface="Times New Roman"/>
              </a:rPr>
              <a:t>&gt;F</a:t>
            </a:r>
            <a:r>
              <a:rPr sz="1200" kern="0" spc="20" baseline="30384" dirty="0">
                <a:solidFill>
                  <a:srgbClr val="000000">
                    <a:alpha val="100000"/>
                  </a:srgbClr>
                </a:solidFill>
                <a:latin typeface="Times New Roman"/>
                <a:ea typeface="Times New Roman"/>
                <a:cs typeface="Times New Roman"/>
              </a:rPr>
              <a:t>-</a:t>
            </a:r>
            <a:r>
              <a:rPr sz="1800" kern="0" spc="20" baseline="-2893" dirty="0">
                <a:solidFill>
                  <a:srgbClr val="000000">
                    <a:alpha val="100000"/>
                  </a:srgbClr>
                </a:solidFill>
                <a:latin typeface="Times New Roman"/>
                <a:ea typeface="Times New Roman"/>
                <a:cs typeface="Times New Roman"/>
              </a:rPr>
              <a:t>&gt;</a:t>
            </a:r>
            <a:r>
              <a:rPr sz="1800" kern="0" spc="0" baseline="-2893" dirty="0">
                <a:solidFill>
                  <a:srgbClr val="000000">
                    <a:alpha val="100000"/>
                  </a:srgbClr>
                </a:solidFill>
                <a:latin typeface="Times New Roman"/>
                <a:ea typeface="Times New Roman"/>
                <a:cs typeface="Times New Roman"/>
              </a:rPr>
              <a:t>Na</a:t>
            </a:r>
            <a:r>
              <a:rPr sz="1200" kern="0" spc="20" baseline="30384" dirty="0">
                <a:solidFill>
                  <a:srgbClr val="000000">
                    <a:alpha val="100000"/>
                  </a:srgbClr>
                </a:solidFill>
                <a:latin typeface="Times New Roman"/>
                <a:ea typeface="Times New Roman"/>
                <a:cs typeface="Times New Roman"/>
              </a:rPr>
              <a:t>+</a:t>
            </a:r>
            <a:r>
              <a:rPr sz="1800" kern="0" spc="20" baseline="-2893" dirty="0">
                <a:solidFill>
                  <a:srgbClr val="000000">
                    <a:alpha val="100000"/>
                  </a:srgbClr>
                </a:solidFill>
                <a:latin typeface="Times New Roman"/>
                <a:ea typeface="Times New Roman"/>
                <a:cs typeface="Times New Roman"/>
              </a:rPr>
              <a:t>&gt;</a:t>
            </a:r>
            <a:r>
              <a:rPr sz="1800" kern="0" spc="0" baseline="-2893" dirty="0">
                <a:solidFill>
                  <a:srgbClr val="000000">
                    <a:alpha val="100000"/>
                  </a:srgbClr>
                </a:solidFill>
                <a:latin typeface="Times New Roman"/>
                <a:ea typeface="Times New Roman"/>
                <a:cs typeface="Times New Roman"/>
              </a:rPr>
              <a:t>Mg</a:t>
            </a:r>
            <a:r>
              <a:rPr sz="1200" kern="0" spc="10" baseline="30384" dirty="0">
                <a:solidFill>
                  <a:srgbClr val="000000">
                    <a:alpha val="100000"/>
                  </a:srgbClr>
                </a:solidFill>
                <a:latin typeface="Times New Roman"/>
                <a:ea typeface="Times New Roman"/>
                <a:cs typeface="Times New Roman"/>
              </a:rPr>
              <a:t>2+</a:t>
            </a:r>
            <a:r>
              <a:rPr sz="1800" kern="0" spc="10" baseline="-2893" dirty="0">
                <a:solidFill>
                  <a:srgbClr val="000000">
                    <a:alpha val="100000"/>
                  </a:srgbClr>
                </a:solidFill>
                <a:latin typeface="Times New Roman"/>
                <a:ea typeface="Times New Roman"/>
                <a:cs typeface="Times New Roman"/>
              </a:rPr>
              <a:t>&gt;</a:t>
            </a:r>
            <a:r>
              <a:rPr sz="1800" kern="0" spc="0" baseline="-2893" dirty="0">
                <a:solidFill>
                  <a:srgbClr val="000000">
                    <a:alpha val="100000"/>
                  </a:srgbClr>
                </a:solidFill>
                <a:latin typeface="Times New Roman"/>
                <a:ea typeface="Times New Roman"/>
                <a:cs typeface="Times New Roman"/>
              </a:rPr>
              <a:t>Al</a:t>
            </a:r>
            <a:r>
              <a:rPr sz="1200" kern="0" spc="10" baseline="30384" dirty="0">
                <a:solidFill>
                  <a:srgbClr val="000000">
                    <a:alpha val="100000"/>
                  </a:srgbClr>
                </a:solidFill>
                <a:latin typeface="Times New Roman"/>
                <a:ea typeface="Times New Roman"/>
                <a:cs typeface="Times New Roman"/>
              </a:rPr>
              <a:t>3+</a:t>
            </a:r>
            <a:endParaRPr sz="1200" baseline="30384" dirty="0">
              <a:latin typeface="Times New Roman"/>
              <a:ea typeface="Times New Roman"/>
              <a:cs typeface="Times New Roman"/>
            </a:endParaRPr>
          </a:p>
          <a:p>
            <a:pPr marL="22860" algn="l" rtl="0" eaLnBrk="0">
              <a:lnSpc>
                <a:spcPct val="87000"/>
              </a:lnSpc>
              <a:spcBef>
                <a:spcPts val="1026"/>
              </a:spcBef>
              <a:tabLst/>
            </a:pPr>
            <a:r>
              <a:rPr sz="1200" kern="0" spc="-60" dirty="0">
                <a:solidFill>
                  <a:srgbClr val="000000">
                    <a:alpha val="100000"/>
                  </a:srgbClr>
                </a:solidFill>
                <a:latin typeface="Wingdings"/>
                <a:ea typeface="Wingdings"/>
                <a:cs typeface="Wingdings"/>
              </a:rPr>
              <a:t>l</a:t>
            </a:r>
            <a:r>
              <a:rPr sz="1200" kern="0" spc="180" dirty="0">
                <a:solidFill>
                  <a:srgbClr val="000000">
                    <a:alpha val="100000"/>
                  </a:srgbClr>
                </a:solidFill>
                <a:latin typeface="Wingdings"/>
                <a:ea typeface="Wingdings"/>
                <a:cs typeface="Wingdings"/>
              </a:rPr>
              <a:t> </a:t>
            </a:r>
            <a:r>
              <a:rPr sz="1200" kern="0" spc="-60" dirty="0">
                <a:solidFill>
                  <a:srgbClr val="000000">
                    <a:alpha val="100000"/>
                  </a:srgbClr>
                </a:solidFill>
                <a:latin typeface="KaiTi"/>
                <a:ea typeface="KaiTi"/>
                <a:cs typeface="KaiTi"/>
              </a:rPr>
              <a:t>同种元素</a:t>
            </a:r>
            <a:r>
              <a:rPr sz="1200" kern="0" spc="-60" dirty="0">
                <a:solidFill>
                  <a:srgbClr val="000000">
                    <a:alpha val="100000"/>
                  </a:srgbClr>
                </a:solidFill>
                <a:latin typeface="Times New Roman"/>
                <a:ea typeface="Times New Roman"/>
                <a:cs typeface="Times New Roman"/>
              </a:rPr>
              <a:t>,</a:t>
            </a:r>
            <a:r>
              <a:rPr sz="1200" kern="0" spc="80" dirty="0">
                <a:solidFill>
                  <a:srgbClr val="000000">
                    <a:alpha val="100000"/>
                  </a:srgbClr>
                </a:solidFill>
                <a:latin typeface="Times New Roman"/>
                <a:ea typeface="Times New Roman"/>
                <a:cs typeface="Times New Roman"/>
              </a:rPr>
              <a:t>  </a:t>
            </a:r>
            <a:r>
              <a:rPr sz="1200" kern="0" spc="-60" dirty="0">
                <a:solidFill>
                  <a:srgbClr val="000000">
                    <a:alpha val="100000"/>
                  </a:srgbClr>
                </a:solidFill>
                <a:latin typeface="KaiTi"/>
                <a:ea typeface="KaiTi"/>
                <a:cs typeface="KaiTi"/>
              </a:rPr>
              <a:t>电子数越多，</a:t>
            </a:r>
            <a:r>
              <a:rPr sz="1200" kern="0" spc="-70" dirty="0">
                <a:solidFill>
                  <a:srgbClr val="000000">
                    <a:alpha val="100000"/>
                  </a:srgbClr>
                </a:solidFill>
                <a:latin typeface="KaiTi"/>
                <a:ea typeface="KaiTi"/>
                <a:cs typeface="KaiTi"/>
              </a:rPr>
              <a:t>半径就越大。</a:t>
            </a:r>
            <a:endParaRPr sz="1200" dirty="0">
              <a:latin typeface="KaiTi"/>
              <a:ea typeface="KaiTi"/>
              <a:cs typeface="KaiTi"/>
            </a:endParaRPr>
          </a:p>
          <a:p>
            <a:pPr marL="12700" algn="l" rtl="0" eaLnBrk="0">
              <a:lnSpc>
                <a:spcPct val="92000"/>
              </a:lnSpc>
              <a:spcBef>
                <a:spcPts val="1091"/>
              </a:spcBef>
              <a:tabLst/>
            </a:pPr>
            <a:r>
              <a:rPr sz="1800" kern="0" spc="10" baseline="-2893" dirty="0">
                <a:solidFill>
                  <a:srgbClr val="000000">
                    <a:alpha val="100000"/>
                  </a:srgbClr>
                </a:solidFill>
                <a:latin typeface="KaiTi"/>
                <a:ea typeface="KaiTi"/>
                <a:cs typeface="KaiTi"/>
              </a:rPr>
              <a:t>例：</a:t>
            </a:r>
            <a:r>
              <a:rPr sz="1100" kern="0" spc="10" dirty="0">
                <a:solidFill>
                  <a:srgbClr val="000000">
                    <a:alpha val="100000"/>
                  </a:srgbClr>
                </a:solidFill>
                <a:latin typeface="KaiTi"/>
                <a:ea typeface="KaiTi"/>
                <a:cs typeface="KaiTi"/>
              </a:rPr>
              <a:t> </a:t>
            </a:r>
            <a:r>
              <a:rPr sz="1800" kern="0" spc="10" baseline="-2893" dirty="0">
                <a:solidFill>
                  <a:srgbClr val="000000">
                    <a:alpha val="100000"/>
                  </a:srgbClr>
                </a:solidFill>
                <a:latin typeface="Times New Roman"/>
                <a:ea typeface="Times New Roman"/>
                <a:cs typeface="Times New Roman"/>
              </a:rPr>
              <a:t>H</a:t>
            </a:r>
            <a:r>
              <a:rPr sz="1200" kern="0" spc="10" baseline="30384" dirty="0">
                <a:solidFill>
                  <a:srgbClr val="000000">
                    <a:alpha val="100000"/>
                  </a:srgbClr>
                </a:solidFill>
                <a:latin typeface="Times New Roman"/>
                <a:ea typeface="Times New Roman"/>
                <a:cs typeface="Times New Roman"/>
              </a:rPr>
              <a:t>-</a:t>
            </a:r>
            <a:r>
              <a:rPr sz="1800" kern="0" spc="10" baseline="-2893" dirty="0">
                <a:solidFill>
                  <a:srgbClr val="000000">
                    <a:alpha val="100000"/>
                  </a:srgbClr>
                </a:solidFill>
                <a:latin typeface="Times New Roman"/>
                <a:ea typeface="Times New Roman"/>
                <a:cs typeface="Times New Roman"/>
              </a:rPr>
              <a:t>&gt;H&gt;H</a:t>
            </a:r>
            <a:r>
              <a:rPr sz="1200" kern="0" spc="10" baseline="30384" dirty="0">
                <a:solidFill>
                  <a:srgbClr val="000000">
                    <a:alpha val="100000"/>
                  </a:srgbClr>
                </a:solidFill>
                <a:latin typeface="Times New Roman"/>
                <a:ea typeface="Times New Roman"/>
                <a:cs typeface="Times New Roman"/>
              </a:rPr>
              <a:t>+</a:t>
            </a:r>
            <a:r>
              <a:rPr sz="700" kern="0" spc="30" dirty="0">
                <a:solidFill>
                  <a:srgbClr val="000000">
                    <a:alpha val="100000"/>
                  </a:srgbClr>
                </a:solidFill>
                <a:latin typeface="Times New Roman"/>
                <a:ea typeface="Times New Roman"/>
                <a:cs typeface="Times New Roman"/>
              </a:rPr>
              <a:t>  </a:t>
            </a:r>
            <a:r>
              <a:rPr sz="1800" kern="0" spc="10" baseline="-2893" dirty="0">
                <a:solidFill>
                  <a:srgbClr val="000000">
                    <a:alpha val="100000"/>
                  </a:srgbClr>
                </a:solidFill>
                <a:latin typeface="Times New Roman"/>
                <a:ea typeface="Times New Roman"/>
                <a:cs typeface="Times New Roman"/>
              </a:rPr>
              <a:t>;</a:t>
            </a:r>
            <a:r>
              <a:rPr sz="1100" kern="0" spc="60" dirty="0">
                <a:solidFill>
                  <a:srgbClr val="000000">
                    <a:alpha val="100000"/>
                  </a:srgbClr>
                </a:solidFill>
                <a:latin typeface="Times New Roman"/>
                <a:ea typeface="Times New Roman"/>
                <a:cs typeface="Times New Roman"/>
              </a:rPr>
              <a:t> </a:t>
            </a:r>
            <a:r>
              <a:rPr sz="1800" kern="0" spc="0" baseline="-2893" dirty="0">
                <a:solidFill>
                  <a:srgbClr val="000000">
                    <a:alpha val="100000"/>
                  </a:srgbClr>
                </a:solidFill>
                <a:latin typeface="Times New Roman"/>
                <a:ea typeface="Times New Roman"/>
                <a:cs typeface="Times New Roman"/>
              </a:rPr>
              <a:t>Fe</a:t>
            </a:r>
            <a:r>
              <a:rPr sz="1800" kern="0" spc="10" baseline="-2893" dirty="0">
                <a:solidFill>
                  <a:srgbClr val="000000">
                    <a:alpha val="100000"/>
                  </a:srgbClr>
                </a:solidFill>
                <a:latin typeface="Times New Roman"/>
                <a:ea typeface="Times New Roman"/>
                <a:cs typeface="Times New Roman"/>
              </a:rPr>
              <a:t>&gt;</a:t>
            </a:r>
            <a:r>
              <a:rPr sz="1800" kern="0" spc="0" baseline="-2893" dirty="0">
                <a:solidFill>
                  <a:srgbClr val="000000">
                    <a:alpha val="100000"/>
                  </a:srgbClr>
                </a:solidFill>
                <a:latin typeface="Times New Roman"/>
                <a:ea typeface="Times New Roman"/>
                <a:cs typeface="Times New Roman"/>
              </a:rPr>
              <a:t>Fe</a:t>
            </a:r>
            <a:r>
              <a:rPr sz="1200" kern="0" spc="10" baseline="30384" dirty="0">
                <a:solidFill>
                  <a:srgbClr val="000000">
                    <a:alpha val="100000"/>
                  </a:srgbClr>
                </a:solidFill>
                <a:latin typeface="Times New Roman"/>
                <a:ea typeface="Times New Roman"/>
                <a:cs typeface="Times New Roman"/>
              </a:rPr>
              <a:t>2+</a:t>
            </a:r>
            <a:r>
              <a:rPr sz="1800" kern="0" spc="10" baseline="-2893" dirty="0">
                <a:solidFill>
                  <a:srgbClr val="000000">
                    <a:alpha val="100000"/>
                  </a:srgbClr>
                </a:solidFill>
                <a:latin typeface="Times New Roman"/>
                <a:ea typeface="Times New Roman"/>
                <a:cs typeface="Times New Roman"/>
              </a:rPr>
              <a:t>&gt;</a:t>
            </a:r>
            <a:r>
              <a:rPr sz="1800" kern="0" spc="0" baseline="-2893" dirty="0">
                <a:solidFill>
                  <a:srgbClr val="000000">
                    <a:alpha val="100000"/>
                  </a:srgbClr>
                </a:solidFill>
                <a:latin typeface="Times New Roman"/>
                <a:ea typeface="Times New Roman"/>
                <a:cs typeface="Times New Roman"/>
              </a:rPr>
              <a:t>Fe</a:t>
            </a:r>
            <a:r>
              <a:rPr sz="1200" kern="0" spc="10" baseline="30384" dirty="0">
                <a:solidFill>
                  <a:srgbClr val="000000">
                    <a:alpha val="100000"/>
                  </a:srgbClr>
                </a:solidFill>
                <a:latin typeface="Times New Roman"/>
                <a:ea typeface="Times New Roman"/>
                <a:cs typeface="Times New Roman"/>
              </a:rPr>
              <a:t>3+</a:t>
            </a:r>
            <a:endParaRPr sz="1200" baseline="30384" dirty="0">
              <a:latin typeface="Times New Roman"/>
              <a:ea typeface="Times New Roman"/>
              <a:cs typeface="Times New Roman"/>
            </a:endParaRPr>
          </a:p>
          <a:p>
            <a:pPr marL="22860" algn="l" rtl="0" eaLnBrk="0">
              <a:lnSpc>
                <a:spcPct val="83000"/>
              </a:lnSpc>
              <a:spcBef>
                <a:spcPts val="659"/>
              </a:spcBef>
              <a:tabLst/>
            </a:pPr>
            <a:r>
              <a:rPr sz="1200" kern="0" spc="-30" dirty="0">
                <a:solidFill>
                  <a:srgbClr val="000000">
                    <a:alpha val="100000"/>
                  </a:srgbClr>
                </a:solidFill>
                <a:latin typeface="Wingdings"/>
                <a:ea typeface="Wingdings"/>
                <a:cs typeface="Wingdings"/>
              </a:rPr>
              <a:t>l </a:t>
            </a:r>
            <a:r>
              <a:rPr sz="1200" b="1" kern="0" spc="-30" dirty="0">
                <a:solidFill>
                  <a:srgbClr val="000000">
                    <a:alpha val="100000"/>
                  </a:srgbClr>
                </a:solidFill>
                <a:latin typeface="KaiTi"/>
                <a:ea typeface="KaiTi"/>
                <a:cs typeface="KaiTi"/>
              </a:rPr>
              <a:t>比较原子半径的核心规则：</a:t>
            </a:r>
            <a:r>
              <a:rPr sz="1200" b="1" kern="0" spc="-30" dirty="0">
                <a:solidFill>
                  <a:srgbClr val="0101FF">
                    <a:alpha val="100000"/>
                  </a:srgbClr>
                </a:solidFill>
                <a:latin typeface="KaiTi"/>
                <a:ea typeface="KaiTi"/>
                <a:cs typeface="KaiTi"/>
              </a:rPr>
              <a:t>电子层数不同时，电子层数越多半径越大；电子层相同</a:t>
            </a:r>
            <a:r>
              <a:rPr sz="1200" b="1" kern="0" spc="-40" dirty="0">
                <a:solidFill>
                  <a:srgbClr val="0101FF">
                    <a:alpha val="100000"/>
                  </a:srgbClr>
                </a:solidFill>
                <a:latin typeface="KaiTi"/>
                <a:ea typeface="KaiTi"/>
                <a:cs typeface="KaiTi"/>
              </a:rPr>
              <a:t>时，</a:t>
            </a:r>
            <a:endParaRPr sz="1200" dirty="0">
              <a:latin typeface="KaiTi"/>
              <a:ea typeface="KaiTi"/>
              <a:cs typeface="KaiTi"/>
            </a:endParaRPr>
          </a:p>
          <a:p>
            <a:pPr marL="278130" algn="l" rtl="0" eaLnBrk="0">
              <a:lnSpc>
                <a:spcPts val="2339"/>
              </a:lnSpc>
              <a:tabLst/>
            </a:pPr>
            <a:r>
              <a:rPr sz="1200" b="1" kern="0" spc="0" dirty="0">
                <a:solidFill>
                  <a:srgbClr val="0101FF">
                    <a:alpha val="100000"/>
                  </a:srgbClr>
                </a:solidFill>
                <a:latin typeface="KaiTi"/>
                <a:ea typeface="KaiTi"/>
                <a:cs typeface="KaiTi"/>
              </a:rPr>
              <a:t>核内电子数越多，半</a:t>
            </a:r>
            <a:r>
              <a:rPr sz="1200" b="1" kern="0" spc="-10" dirty="0">
                <a:solidFill>
                  <a:srgbClr val="0101FF">
                    <a:alpha val="100000"/>
                  </a:srgbClr>
                </a:solidFill>
                <a:latin typeface="KaiTi"/>
                <a:ea typeface="KaiTi"/>
                <a:cs typeface="KaiTi"/>
              </a:rPr>
              <a:t>径越小</a:t>
            </a:r>
            <a:r>
              <a:rPr sz="1200" b="1" kern="0" spc="-10" dirty="0">
                <a:solidFill>
                  <a:srgbClr val="000000">
                    <a:alpha val="100000"/>
                  </a:srgbClr>
                </a:solidFill>
                <a:latin typeface="KaiTi"/>
                <a:ea typeface="KaiTi"/>
                <a:cs typeface="KaiTi"/>
              </a:rPr>
              <a:t>。</a:t>
            </a:r>
            <a:endParaRPr sz="1200" dirty="0">
              <a:latin typeface="KaiTi"/>
              <a:ea typeface="KaiTi"/>
              <a:cs typeface="KaiTi"/>
            </a:endParaRPr>
          </a:p>
        </p:txBody>
      </p:sp>
      <p:sp>
        <p:nvSpPr>
          <p:cNvPr id="226" name="rect 226"/>
          <p:cNvSpPr/>
          <p:nvPr/>
        </p:nvSpPr>
        <p:spPr>
          <a:xfrm>
            <a:off x="2348027" y="3290951"/>
            <a:ext cx="1829054" cy="259080"/>
          </a:xfrm>
          <a:prstGeom prst="rect">
            <a:avLst/>
          </a:prstGeom>
          <a:solidFill>
            <a:srgbClr val="D3D3D3">
              <a:alpha val="100000"/>
            </a:srgbClr>
          </a:solidFill>
          <a:ln w="0" cap="flat">
            <a:noFill/>
            <a:prstDash val="solid"/>
            <a:miter lim="0"/>
          </a:ln>
        </p:spPr>
        <p:txBody>
          <a:bodyPr rtlCol="0"/>
          <a:lstStyle/>
          <a:p>
            <a:pPr algn="ctr"/>
            <a:endParaRPr lang="zh-CN" altLang="en-US"/>
          </a:p>
        </p:txBody>
      </p:sp>
      <p:sp>
        <p:nvSpPr>
          <p:cNvPr id="228" name="textbox 228"/>
          <p:cNvSpPr/>
          <p:nvPr/>
        </p:nvSpPr>
        <p:spPr>
          <a:xfrm>
            <a:off x="4243476" y="545960"/>
            <a:ext cx="2218690" cy="148590"/>
          </a:xfrm>
          <a:prstGeom prst="rect">
            <a:avLst/>
          </a:prstGeom>
          <a:noFill/>
          <a:ln w="0" cap="flat">
            <a:noFill/>
            <a:prstDash val="solid"/>
            <a:miter lim="0"/>
          </a:ln>
        </p:spPr>
        <p:txBody>
          <a:bodyPr vert="horz" wrap="square" lIns="0" tIns="0" rIns="0" bIns="0"/>
          <a:lstStyle/>
          <a:p>
            <a:pPr algn="l" rtl="0" eaLnBrk="0">
              <a:lnSpc>
                <a:spcPct val="79667"/>
              </a:lnSpc>
              <a:tabLst/>
            </a:pPr>
            <a:endParaRPr sz="100" dirty="0">
              <a:latin typeface="Arial"/>
              <a:ea typeface="Arial"/>
              <a:cs typeface="Arial"/>
            </a:endParaRPr>
          </a:p>
          <a:p>
            <a:pPr marL="12700" algn="l" rtl="0" eaLnBrk="0">
              <a:lnSpc>
                <a:spcPct val="90000"/>
              </a:lnSpc>
              <a:tabLst/>
            </a:pPr>
            <a:r>
              <a:rPr sz="900" kern="0" spc="0" dirty="0">
                <a:solidFill>
                  <a:srgbClr val="000000">
                    <a:alpha val="100000"/>
                  </a:srgbClr>
                </a:solidFill>
                <a:latin typeface="KaiTi"/>
                <a:ea typeface="KaiTi"/>
                <a:cs typeface="KaiTi"/>
              </a:rPr>
              <a:t>华侨大学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《预科化学》</a:t>
            </a:r>
            <a:r>
              <a:rPr sz="900" kern="0" spc="0" dirty="0">
                <a:solidFill>
                  <a:srgbClr val="000000">
                    <a:alpha val="100000"/>
                  </a:srgbClr>
                </a:solidFill>
                <a:latin typeface="KaiTi"/>
                <a:ea typeface="KaiTi"/>
                <a:cs typeface="KaiTi"/>
              </a:rPr>
              <a:t> </a:t>
            </a:r>
            <a:r>
              <a:rPr sz="900" kern="0" spc="0" dirty="0">
                <a:solidFill>
                  <a:srgbClr val="000000">
                    <a:alpha val="100000"/>
                  </a:srgbClr>
                </a:solidFill>
                <a:latin typeface="KaiTi"/>
                <a:ea typeface="KaiTi"/>
                <a:cs typeface="KaiTi"/>
              </a:rPr>
              <a:t>知</a:t>
            </a:r>
            <a:r>
              <a:rPr sz="900" kern="0" spc="-10" dirty="0">
                <a:solidFill>
                  <a:srgbClr val="000000">
                    <a:alpha val="100000"/>
                  </a:srgbClr>
                </a:solidFill>
                <a:latin typeface="KaiTi"/>
                <a:ea typeface="KaiTi"/>
                <a:cs typeface="KaiTi"/>
              </a:rPr>
              <a:t>识点总结</a:t>
            </a:r>
            <a:r>
              <a:rPr sz="900" kern="0" spc="-200" dirty="0">
                <a:solidFill>
                  <a:srgbClr val="000000">
                    <a:alpha val="100000"/>
                  </a:srgbClr>
                </a:solidFill>
                <a:latin typeface="KaiTi"/>
                <a:ea typeface="KaiTi"/>
                <a:cs typeface="KaiTi"/>
              </a:rPr>
              <a:t> </a:t>
            </a:r>
            <a:r>
              <a:rPr sz="900" kern="0" spc="-10" dirty="0">
                <a:solidFill>
                  <a:srgbClr val="000000">
                    <a:alpha val="100000"/>
                  </a:srgbClr>
                </a:solidFill>
                <a:latin typeface="Times New Roman"/>
                <a:ea typeface="Times New Roman"/>
                <a:cs typeface="Times New Roman"/>
              </a:rPr>
              <a:t>202605</a:t>
            </a:r>
            <a:endParaRPr sz="900" dirty="0">
              <a:latin typeface="Times New Roman"/>
              <a:ea typeface="Times New Roman"/>
              <a:cs typeface="Times New Roman"/>
            </a:endParaRPr>
          </a:p>
        </p:txBody>
      </p:sp>
      <p:sp>
        <p:nvSpPr>
          <p:cNvPr id="230" name="path 230"/>
          <p:cNvSpPr/>
          <p:nvPr/>
        </p:nvSpPr>
        <p:spPr>
          <a:xfrm>
            <a:off x="2329739" y="701040"/>
            <a:ext cx="6036310" cy="9143"/>
          </a:xfrm>
          <a:custGeom>
            <a:avLst/>
            <a:gdLst/>
            <a:ahLst/>
            <a:cxnLst/>
            <a:rect l="0" t="0" r="0" b="0"/>
            <a:pathLst>
              <a:path w="9506" h="14">
                <a:moveTo>
                  <a:pt x="0" y="14"/>
                </a:moveTo>
                <a:lnTo>
                  <a:pt x="9506" y="14"/>
                </a:lnTo>
                <a:lnTo>
                  <a:pt x="9506" y="0"/>
                </a:lnTo>
                <a:lnTo>
                  <a:pt x="0" y="0"/>
                </a:lnTo>
                <a:lnTo>
                  <a:pt x="0" y="14"/>
                </a:lnTo>
                <a:close/>
              </a:path>
            </a:pathLst>
          </a:custGeom>
          <a:solidFill>
            <a:srgbClr val="000000">
              <a:alpha val="100000"/>
            </a:srgbClr>
          </a:solidFill>
          <a:ln w="0" cap="flat">
            <a:noFill/>
            <a:prstDash val="solid"/>
            <a:miter lim="0"/>
          </a:ln>
        </p:spPr>
        <p:txBody>
          <a:bodyPr rtlCol="0"/>
          <a:lstStyle/>
          <a:p>
            <a:pPr algn="ctr"/>
            <a:endParaRPr lang="zh-CN" altLang="en-US"/>
          </a:p>
        </p:txBody>
      </p:sp>
      <p:sp>
        <p:nvSpPr>
          <p:cNvPr id="232" name="textbox 232"/>
          <p:cNvSpPr/>
          <p:nvPr/>
        </p:nvSpPr>
        <p:spPr>
          <a:xfrm>
            <a:off x="5243563" y="9946679"/>
            <a:ext cx="213359" cy="129540"/>
          </a:xfrm>
          <a:prstGeom prst="rect">
            <a:avLst/>
          </a:prstGeom>
          <a:noFill/>
          <a:ln w="0" cap="flat">
            <a:noFill/>
            <a:prstDash val="solid"/>
            <a:miter lim="0"/>
          </a:ln>
        </p:spPr>
        <p:txBody>
          <a:bodyPr vert="horz" wrap="square" lIns="0" tIns="0" rIns="0" bIns="0"/>
          <a:lstStyle/>
          <a:p>
            <a:pPr algn="l" rtl="0" eaLnBrk="0">
              <a:lnSpc>
                <a:spcPct val="81156"/>
              </a:lnSpc>
              <a:tabLst/>
            </a:pPr>
            <a:endParaRPr sz="100" dirty="0">
              <a:latin typeface="Arial"/>
              <a:ea typeface="Arial"/>
              <a:cs typeface="Arial"/>
            </a:endParaRPr>
          </a:p>
          <a:p>
            <a:pPr marL="12700" algn="l" rtl="0" eaLnBrk="0">
              <a:lnSpc>
                <a:spcPct val="76000"/>
              </a:lnSpc>
              <a:tabLst/>
            </a:pPr>
            <a:r>
              <a:rPr sz="900" kern="0" spc="-40" dirty="0">
                <a:solidFill>
                  <a:srgbClr val="000000">
                    <a:alpha val="100000"/>
                  </a:srgbClr>
                </a:solidFill>
                <a:latin typeface="Times New Roman"/>
                <a:ea typeface="Times New Roman"/>
                <a:cs typeface="Times New Roman"/>
              </a:rPr>
              <a:t>-</a:t>
            </a:r>
            <a:r>
              <a:rPr sz="900" kern="0" spc="70" dirty="0">
                <a:solidFill>
                  <a:srgbClr val="000000">
                    <a:alpha val="100000"/>
                  </a:srgbClr>
                </a:solidFill>
                <a:latin typeface="Times New Roman"/>
                <a:ea typeface="Times New Roman"/>
                <a:cs typeface="Times New Roman"/>
              </a:rPr>
              <a:t> </a:t>
            </a:r>
            <a:r>
              <a:rPr sz="900" kern="0" spc="-40" dirty="0">
                <a:solidFill>
                  <a:srgbClr val="000000">
                    <a:alpha val="100000"/>
                  </a:srgbClr>
                </a:solidFill>
                <a:latin typeface="Times New Roman"/>
                <a:ea typeface="Times New Roman"/>
                <a:cs typeface="Times New Roman"/>
              </a:rPr>
              <a:t>8</a:t>
            </a:r>
            <a:r>
              <a:rPr sz="900" kern="0" spc="40" dirty="0">
                <a:solidFill>
                  <a:srgbClr val="000000">
                    <a:alpha val="100000"/>
                  </a:srgbClr>
                </a:solidFill>
                <a:latin typeface="Times New Roman"/>
                <a:ea typeface="Times New Roman"/>
                <a:cs typeface="Times New Roman"/>
              </a:rPr>
              <a:t> </a:t>
            </a:r>
            <a:r>
              <a:rPr sz="900" kern="0" spc="-40" dirty="0">
                <a:solidFill>
                  <a:srgbClr val="000000">
                    <a:alpha val="100000"/>
                  </a:srgbClr>
                </a:solidFill>
                <a:latin typeface="Times New Roman"/>
                <a:ea typeface="Times New Roman"/>
                <a:cs typeface="Times New Roman"/>
              </a:rPr>
              <a:t>-</a:t>
            </a:r>
            <a:endParaRPr sz="900" dirty="0">
              <a:latin typeface="Times New Roman"/>
              <a:ea typeface="Times New Roman"/>
              <a:cs typeface="Times New Roman"/>
            </a:endParaRPr>
          </a:p>
        </p:txBody>
      </p:sp>
    </p:spTree>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
        <a:ea typeface=""/>
        <a:cs typeface=""/>
      </a:majorFont>
      <a:minorFont>
        <a:latin typeface=""/>
        <a:ea typeface=""/>
        <a:cs typeface=""/>
      </a:minorFont>
    </a:fontScheme>
    <a:fmtScheme name="Office">
      <a:fillStyleLst>
        <a:solidFill>
          <a:schemeClr val="phClr"/>
        </a:solidFill>
        <a:gradFill rotWithShape="1">
          <a:gsLst>
            <a:gs pos="0">
              <a:schemeClr val="phClr">
                <a:satMod val="110000"/>
                <a:lumMod val="105000"/>
                <a:tint val="67000"/>
              </a:schemeClr>
            </a:gs>
            <a:gs pos="50000">
              <a:schemeClr val="phClr">
                <a:lumMod val="105000"/>
                <a:satMod val="103000"/>
                <a:tint val="73000"/>
              </a:schemeClr>
            </a:gs>
            <a:gs pos="100000">
              <a:schemeClr val="phClr">
                <a:satMod val="105000"/>
                <a:lumMod val="109000"/>
                <a:tint val="81000"/>
              </a:schemeClr>
            </a:gs>
          </a:gsLst>
          <a:lin ang="5400000" scaled="0"/>
        </a:gradFill>
        <a:gradFill rotWithShape="1">
          <a:gsLst>
            <a:gs pos="0">
              <a:schemeClr val="phClr">
                <a:satMod val="103000"/>
                <a:lumMod val="102000"/>
                <a:shade val="94000"/>
              </a:schemeClr>
            </a:gs>
            <a:gs pos="50000">
              <a:schemeClr val="phClr">
                <a:lumMod val="110000"/>
                <a:satMod val="100000"/>
                <a:tint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ap:Properties xmlns:vt="http://schemas.openxmlformats.org/officeDocument/2006/docPropsVTypes" xmlns:ap="http://schemas.openxmlformats.org/officeDocument/2006/extended-properties">
  <ap:Application>Microsoft® Word 适用于 Microsoft 365</ap:Application>
</ap: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YL</dc:creator>
  <dcterms:created xsi:type="dcterms:W3CDTF">2026-06-02T07:19:49Z</dcterms:creat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O">
    <vt:lpwstr>wqlLaW5nc29mdCBQREYgdG8gV1BTIDExNQ</vt:lpwstr>
  </property>
  <property fmtid="{D5CDD505-2E9C-101B-9397-08002B2CF9AE}" pid="3" name="Created">
    <vt:filetime>2026-07-18T16:51:15</vt:filetime>
  </property>
</Properties>
</file>