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4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tags/tag15.xml" ContentType="application/vnd.openxmlformats-officedocument.presentationml.tags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68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69.xml" ContentType="application/vnd.openxmlformats-officedocument.presentationml.notesSlide+xml"/>
  <Override PartName="/ppt/tags/tag24.xml" ContentType="application/vnd.openxmlformats-officedocument.presentationml.tags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tags/tag25.xml" ContentType="application/vnd.openxmlformats-officedocument.presentationml.tags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tags/tag26.xml" ContentType="application/vnd.openxmlformats-officedocument.presentationml.tags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tags/tag27.xml" ContentType="application/vnd.openxmlformats-officedocument.presentationml.tags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6"/>
  </p:notesMasterIdLst>
  <p:sldIdLst>
    <p:sldId id="338" r:id="rId2"/>
    <p:sldId id="316" r:id="rId3"/>
    <p:sldId id="262" r:id="rId4"/>
    <p:sldId id="266" r:id="rId5"/>
    <p:sldId id="372" r:id="rId6"/>
    <p:sldId id="373" r:id="rId7"/>
    <p:sldId id="601" r:id="rId8"/>
    <p:sldId id="374" r:id="rId9"/>
    <p:sldId id="272" r:id="rId10"/>
    <p:sldId id="375" r:id="rId11"/>
    <p:sldId id="376" r:id="rId12"/>
    <p:sldId id="602" r:id="rId13"/>
    <p:sldId id="379" r:id="rId14"/>
    <p:sldId id="380" r:id="rId15"/>
    <p:sldId id="401" r:id="rId16"/>
    <p:sldId id="402" r:id="rId17"/>
    <p:sldId id="603" r:id="rId18"/>
    <p:sldId id="604" r:id="rId19"/>
    <p:sldId id="605" r:id="rId20"/>
    <p:sldId id="606" r:id="rId21"/>
    <p:sldId id="421" r:id="rId22"/>
    <p:sldId id="423" r:id="rId23"/>
    <p:sldId id="424" r:id="rId24"/>
    <p:sldId id="425" r:id="rId25"/>
    <p:sldId id="815" r:id="rId26"/>
    <p:sldId id="426" r:id="rId27"/>
    <p:sldId id="607" r:id="rId28"/>
    <p:sldId id="427" r:id="rId29"/>
    <p:sldId id="608" r:id="rId30"/>
    <p:sldId id="609" r:id="rId31"/>
    <p:sldId id="436" r:id="rId32"/>
    <p:sldId id="610" r:id="rId33"/>
    <p:sldId id="437" r:id="rId34"/>
    <p:sldId id="438" r:id="rId35"/>
    <p:sldId id="914" r:id="rId36"/>
    <p:sldId id="915" r:id="rId37"/>
    <p:sldId id="916" r:id="rId38"/>
    <p:sldId id="442" r:id="rId39"/>
    <p:sldId id="613" r:id="rId40"/>
    <p:sldId id="614" r:id="rId41"/>
    <p:sldId id="615" r:id="rId42"/>
    <p:sldId id="443" r:id="rId43"/>
    <p:sldId id="444" r:id="rId44"/>
    <p:sldId id="445" r:id="rId45"/>
    <p:sldId id="616" r:id="rId46"/>
    <p:sldId id="917" r:id="rId47"/>
    <p:sldId id="617" r:id="rId48"/>
    <p:sldId id="618" r:id="rId49"/>
    <p:sldId id="620" r:id="rId50"/>
    <p:sldId id="619" r:id="rId51"/>
    <p:sldId id="621" r:id="rId52"/>
    <p:sldId id="622" r:id="rId53"/>
    <p:sldId id="623" r:id="rId54"/>
    <p:sldId id="624" r:id="rId55"/>
    <p:sldId id="1004" r:id="rId56"/>
    <p:sldId id="1005" r:id="rId57"/>
    <p:sldId id="1006" r:id="rId58"/>
    <p:sldId id="411" r:id="rId59"/>
    <p:sldId id="362" r:id="rId60"/>
    <p:sldId id="520" r:id="rId61"/>
    <p:sldId id="446" r:id="rId62"/>
    <p:sldId id="447" r:id="rId63"/>
    <p:sldId id="625" r:id="rId64"/>
    <p:sldId id="448" r:id="rId65"/>
    <p:sldId id="449" r:id="rId66"/>
    <p:sldId id="626" r:id="rId67"/>
    <p:sldId id="753" r:id="rId68"/>
    <p:sldId id="347" r:id="rId69"/>
    <p:sldId id="451" r:id="rId70"/>
    <p:sldId id="452" r:id="rId71"/>
    <p:sldId id="453" r:id="rId72"/>
    <p:sldId id="456" r:id="rId73"/>
    <p:sldId id="458" r:id="rId74"/>
    <p:sldId id="459" r:id="rId75"/>
    <p:sldId id="460" r:id="rId76"/>
    <p:sldId id="704" r:id="rId77"/>
    <p:sldId id="461" r:id="rId78"/>
    <p:sldId id="462" r:id="rId79"/>
    <p:sldId id="463" r:id="rId80"/>
    <p:sldId id="464" r:id="rId81"/>
    <p:sldId id="707" r:id="rId82"/>
    <p:sldId id="708" r:id="rId83"/>
    <p:sldId id="709" r:id="rId84"/>
    <p:sldId id="712" r:id="rId85"/>
    <p:sldId id="710" r:id="rId86"/>
    <p:sldId id="711" r:id="rId87"/>
    <p:sldId id="713" r:id="rId88"/>
    <p:sldId id="715" r:id="rId89"/>
    <p:sldId id="714" r:id="rId90"/>
    <p:sldId id="465" r:id="rId91"/>
    <p:sldId id="466" r:id="rId92"/>
    <p:sldId id="716" r:id="rId93"/>
    <p:sldId id="471" r:id="rId94"/>
    <p:sldId id="717" r:id="rId95"/>
    <p:sldId id="469" r:id="rId96"/>
    <p:sldId id="474" r:id="rId97"/>
    <p:sldId id="718" r:id="rId98"/>
    <p:sldId id="476" r:id="rId99"/>
    <p:sldId id="719" r:id="rId100"/>
    <p:sldId id="477" r:id="rId101"/>
    <p:sldId id="720" r:id="rId102"/>
    <p:sldId id="480" r:id="rId103"/>
    <p:sldId id="481" r:id="rId104"/>
    <p:sldId id="482" r:id="rId105"/>
    <p:sldId id="487" r:id="rId106"/>
    <p:sldId id="483" r:id="rId107"/>
    <p:sldId id="489" r:id="rId108"/>
    <p:sldId id="488" r:id="rId109"/>
    <p:sldId id="723" r:id="rId110"/>
    <p:sldId id="486" r:id="rId111"/>
    <p:sldId id="721" r:id="rId112"/>
    <p:sldId id="499" r:id="rId113"/>
    <p:sldId id="724" r:id="rId114"/>
    <p:sldId id="725" r:id="rId115"/>
    <p:sldId id="726" r:id="rId116"/>
    <p:sldId id="729" r:id="rId117"/>
    <p:sldId id="735" r:id="rId118"/>
    <p:sldId id="736" r:id="rId119"/>
    <p:sldId id="731" r:id="rId120"/>
    <p:sldId id="730" r:id="rId121"/>
    <p:sldId id="737" r:id="rId122"/>
    <p:sldId id="732" r:id="rId123"/>
    <p:sldId id="734" r:id="rId124"/>
    <p:sldId id="733" r:id="rId125"/>
  </p:sldIdLst>
  <p:sldSz cx="12192000" cy="6858000"/>
  <p:notesSz cx="6858000" cy="9144000"/>
  <p:custDataLst>
    <p:tags r:id="rId1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5">
          <p15:clr>
            <a:srgbClr val="A4A3A4"/>
          </p15:clr>
        </p15:guide>
        <p15:guide id="2" pos="3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C00000"/>
    <a:srgbClr val="203864"/>
    <a:srgbClr val="3760AB"/>
    <a:srgbClr val="3F6DC1"/>
    <a:srgbClr val="355DA5"/>
    <a:srgbClr val="2D4F8B"/>
    <a:srgbClr val="5780C9"/>
    <a:srgbClr val="365FA8"/>
    <a:srgbClr val="284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7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0" y="78"/>
      </p:cViewPr>
      <p:guideLst>
        <p:guide orient="horz" pos="2295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18FC8-309C-42F9-B8B3-C67474041B64}" type="datetimeFigureOut">
              <a:rPr lang="zh-CN" altLang="en-US" smtClean="0"/>
              <a:t>2023/8/31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94-F534-483F-8D30-0966D87628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109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49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59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69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79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89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6DE94-F534-483F-8D30-0966D8762839}" type="slidenum">
              <a:rPr lang="zh-CN" altLang="en-US" smtClean="0"/>
              <a:t>99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3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3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1480800" y="6444344"/>
            <a:ext cx="711200" cy="116113"/>
          </a:xfrm>
          <a:prstGeom prst="rect">
            <a:avLst/>
          </a:prstGeom>
          <a:solidFill>
            <a:srgbClr val="C311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 advTm="3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3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cs typeface="DengXian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宋体" panose="02010600030101010101" pitchFamily="2" charset="-122"/>
              <a:cs typeface="DengXian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cs typeface="DengXian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宋体" panose="02010600030101010101" pitchFamily="2" charset="-122"/>
              <a:cs typeface="DengXi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DengXian" pitchFamily="2" charset="-122"/>
                <a:ea typeface="DengXian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16EF97-0E35-4C90-89B7-B52FDAAD01D7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ngXian" pitchFamily="2" charset="-122"/>
                <a:ea typeface="DengXian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ngXian" pitchFamily="2" charset="-122"/>
              <a:ea typeface="DengXian" pitchFamily="2" charset="-122"/>
              <a:cs typeface="+mn-cs"/>
            </a:endParaRPr>
          </a:p>
        </p:txBody>
      </p:sp>
    </p:spTree>
  </p:cSld>
  <p:clrMapOvr>
    <a:masterClrMapping/>
  </p:clrMapOvr>
  <p:transition spd="med" advTm="3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cs typeface="DengXian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宋体" panose="02010600030101010101" pitchFamily="2" charset="-122"/>
              <a:cs typeface="DengXian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cs typeface="DengXian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宋体" panose="02010600030101010101" pitchFamily="2" charset="-122"/>
              <a:cs typeface="DengXi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DengXian" pitchFamily="2" charset="-122"/>
                <a:ea typeface="DengXian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7C83C6A-7CA0-4726-97FA-C69E7B840473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ngXian" pitchFamily="2" charset="-122"/>
                <a:ea typeface="DengXian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ngXian" pitchFamily="2" charset="-122"/>
              <a:ea typeface="DengXian" pitchFamily="2" charset="-122"/>
              <a:cs typeface="+mn-cs"/>
            </a:endParaRPr>
          </a:p>
        </p:txBody>
      </p:sp>
    </p:spTree>
  </p:cSld>
  <p:clrMapOvr>
    <a:masterClrMapping/>
  </p:clrMapOvr>
  <p:transition spd="med" advTm="3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F0B99-5D56-495B-BDA6-049F62BA0AAE}" type="datetimeFigureOut">
              <a:rPr lang="zh-CN" altLang="en-US" smtClean="0"/>
              <a:t>2023/8/31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988DB-C0BC-4211-8BDF-33F88C7B8C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 advTm="300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0.xml"/><Relationship Id="rId7" Type="http://schemas.openxmlformats.org/officeDocument/2006/relationships/image" Target="../media/image1.jpe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notesSlide" Target="../notesSlides/notesSlide12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1.jpe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8.xml"/><Relationship Id="rId7" Type="http://schemas.openxmlformats.org/officeDocument/2006/relationships/image" Target="../media/image1.jpe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notesSlide" Target="../notesSlides/notesSlide6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1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notesSlide" Target="../notesSlides/notesSlide6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65599" y="3175"/>
            <a:ext cx="8010526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-15918" y="0"/>
            <a:ext cx="4197393" cy="6861175"/>
            <a:chOff x="-798238" y="-487680"/>
            <a:chExt cx="4197393" cy="6861175"/>
          </a:xfrm>
        </p:grpSpPr>
        <p:pic>
          <p:nvPicPr>
            <p:cNvPr id="6" name="图片 5" descr="C:\Users\DELL\Desktop\1.jpg1"/>
            <p:cNvPicPr>
              <a:picLocks noChangeAspect="1"/>
            </p:cNvPicPr>
            <p:nvPr/>
          </p:nvPicPr>
          <p:blipFill rotWithShape="1">
            <a:blip r:embed="rId8"/>
            <a:srcRect l="17305" t="148" r="21786" b="-148"/>
            <a:stretch>
              <a:fillRect/>
            </a:stretch>
          </p:blipFill>
          <p:spPr>
            <a:xfrm>
              <a:off x="-780415" y="-487680"/>
              <a:ext cx="4179570" cy="686117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-798238" y="-487680"/>
              <a:ext cx="4181475" cy="685800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05137" y="1615347"/>
            <a:ext cx="371429" cy="4380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308334" y="681496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8" name="PA-文本框 61"/>
          <p:cNvSpPr txBox="1"/>
          <p:nvPr>
            <p:custDataLst>
              <p:tags r:id="rId1"/>
            </p:custDataLst>
          </p:nvPr>
        </p:nvSpPr>
        <p:spPr>
          <a:xfrm>
            <a:off x="1525252" y="666797"/>
            <a:ext cx="199285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“</a:t>
            </a:r>
          </a:p>
        </p:txBody>
      </p:sp>
      <p:sp>
        <p:nvSpPr>
          <p:cNvPr id="9" name="PA-文本框 61"/>
          <p:cNvSpPr txBox="1"/>
          <p:nvPr>
            <p:custDataLst>
              <p:tags r:id="rId2"/>
            </p:custDataLst>
          </p:nvPr>
        </p:nvSpPr>
        <p:spPr>
          <a:xfrm>
            <a:off x="8705954" y="4620045"/>
            <a:ext cx="196079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”</a:t>
            </a:r>
          </a:p>
        </p:txBody>
      </p:sp>
      <p:sp>
        <p:nvSpPr>
          <p:cNvPr id="10" name="PA-文本框 61"/>
          <p:cNvSpPr txBox="1"/>
          <p:nvPr>
            <p:custDataLst>
              <p:tags r:id="rId3"/>
            </p:custDataLst>
          </p:nvPr>
        </p:nvSpPr>
        <p:spPr>
          <a:xfrm>
            <a:off x="4801636" y="1960983"/>
            <a:ext cx="236410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5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基础课</a:t>
            </a:r>
          </a:p>
        </p:txBody>
      </p:sp>
      <p:sp>
        <p:nvSpPr>
          <p:cNvPr id="11" name="PA-文本框 61"/>
          <p:cNvSpPr txBox="1"/>
          <p:nvPr>
            <p:custDataLst>
              <p:tags r:id="rId4"/>
            </p:custDataLst>
          </p:nvPr>
        </p:nvSpPr>
        <p:spPr>
          <a:xfrm>
            <a:off x="1525373" y="3428852"/>
            <a:ext cx="87071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zh-CN" sz="4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第十六课 </a:t>
            </a:r>
            <a:r>
              <a:rPr lang="zh-CN" altLang="zh-CN" sz="4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玛丽亚唱歌唱得好极了！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4024312" y="3072826"/>
            <a:ext cx="3919538" cy="91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/>
          <p:cNvGrpSpPr/>
          <p:nvPr/>
        </p:nvGrpSpPr>
        <p:grpSpPr>
          <a:xfrm>
            <a:off x="5152580" y="4855434"/>
            <a:ext cx="1886840" cy="460375"/>
            <a:chOff x="5152580" y="4855434"/>
            <a:chExt cx="1886840" cy="460375"/>
          </a:xfrm>
        </p:grpSpPr>
        <p:sp>
          <p:nvSpPr>
            <p:cNvPr id="24" name="任意多边形 23"/>
            <p:cNvSpPr/>
            <p:nvPr/>
          </p:nvSpPr>
          <p:spPr>
            <a:xfrm>
              <a:off x="5152580" y="4855435"/>
              <a:ext cx="1886840" cy="438587"/>
            </a:xfrm>
            <a:custGeom>
              <a:avLst/>
              <a:gdLst>
                <a:gd name="connsiteX0" fmla="*/ 181420 w 1886840"/>
                <a:gd name="connsiteY0" fmla="*/ 0 h 438587"/>
                <a:gd name="connsiteX1" fmla="*/ 213805 w 1886840"/>
                <a:gd name="connsiteY1" fmla="*/ 0 h 438587"/>
                <a:gd name="connsiteX2" fmla="*/ 1673035 w 1886840"/>
                <a:gd name="connsiteY2" fmla="*/ 0 h 438587"/>
                <a:gd name="connsiteX3" fmla="*/ 1705419 w 1886840"/>
                <a:gd name="connsiteY3" fmla="*/ 0 h 438587"/>
                <a:gd name="connsiteX4" fmla="*/ 1705419 w 1886840"/>
                <a:gd name="connsiteY4" fmla="*/ 3317 h 438587"/>
                <a:gd name="connsiteX5" fmla="*/ 1716124 w 1886840"/>
                <a:gd name="connsiteY5" fmla="*/ 4413 h 438587"/>
                <a:gd name="connsiteX6" fmla="*/ 1886840 w 1886840"/>
                <a:gd name="connsiteY6" fmla="*/ 217198 h 438587"/>
                <a:gd name="connsiteX7" fmla="*/ 1716124 w 1886840"/>
                <a:gd name="connsiteY7" fmla="*/ 429984 h 438587"/>
                <a:gd name="connsiteX8" fmla="*/ 1705419 w 1886840"/>
                <a:gd name="connsiteY8" fmla="*/ 431080 h 438587"/>
                <a:gd name="connsiteX9" fmla="*/ 1705419 w 1886840"/>
                <a:gd name="connsiteY9" fmla="*/ 438587 h 438587"/>
                <a:gd name="connsiteX10" fmla="*/ 181420 w 1886840"/>
                <a:gd name="connsiteY10" fmla="*/ 438587 h 438587"/>
                <a:gd name="connsiteX11" fmla="*/ 181420 w 1886840"/>
                <a:gd name="connsiteY11" fmla="*/ 431080 h 438587"/>
                <a:gd name="connsiteX12" fmla="*/ 170716 w 1886840"/>
                <a:gd name="connsiteY12" fmla="*/ 429984 h 438587"/>
                <a:gd name="connsiteX13" fmla="*/ 0 w 1886840"/>
                <a:gd name="connsiteY13" fmla="*/ 217198 h 438587"/>
                <a:gd name="connsiteX14" fmla="*/ 170716 w 1886840"/>
                <a:gd name="connsiteY14" fmla="*/ 4413 h 438587"/>
                <a:gd name="connsiteX15" fmla="*/ 181420 w 1886840"/>
                <a:gd name="connsiteY15" fmla="*/ 3317 h 43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86840" h="438587">
                  <a:moveTo>
                    <a:pt x="181420" y="0"/>
                  </a:moveTo>
                  <a:lnTo>
                    <a:pt x="213805" y="0"/>
                  </a:lnTo>
                  <a:lnTo>
                    <a:pt x="1673035" y="0"/>
                  </a:lnTo>
                  <a:lnTo>
                    <a:pt x="1705419" y="0"/>
                  </a:lnTo>
                  <a:lnTo>
                    <a:pt x="1705419" y="3317"/>
                  </a:lnTo>
                  <a:lnTo>
                    <a:pt x="1716124" y="4413"/>
                  </a:lnTo>
                  <a:cubicBezTo>
                    <a:pt x="1813552" y="24666"/>
                    <a:pt x="1886840" y="112238"/>
                    <a:pt x="1886840" y="217198"/>
                  </a:cubicBezTo>
                  <a:cubicBezTo>
                    <a:pt x="1886840" y="322159"/>
                    <a:pt x="1813552" y="409731"/>
                    <a:pt x="1716124" y="429984"/>
                  </a:cubicBezTo>
                  <a:lnTo>
                    <a:pt x="1705419" y="431080"/>
                  </a:lnTo>
                  <a:lnTo>
                    <a:pt x="1705419" y="438587"/>
                  </a:lnTo>
                  <a:lnTo>
                    <a:pt x="181420" y="438587"/>
                  </a:lnTo>
                  <a:lnTo>
                    <a:pt x="181420" y="431080"/>
                  </a:lnTo>
                  <a:lnTo>
                    <a:pt x="170716" y="429984"/>
                  </a:lnTo>
                  <a:cubicBezTo>
                    <a:pt x="73288" y="409731"/>
                    <a:pt x="0" y="322159"/>
                    <a:pt x="0" y="217198"/>
                  </a:cubicBezTo>
                  <a:cubicBezTo>
                    <a:pt x="0" y="112238"/>
                    <a:pt x="73288" y="24666"/>
                    <a:pt x="170716" y="4413"/>
                  </a:cubicBezTo>
                  <a:lnTo>
                    <a:pt x="181420" y="3317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254000" dist="50800" dir="5400000" algn="ctr" rotWithShape="0">
                <a:srgbClr val="000000">
                  <a:alpha val="9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25" name="PA-文本框 61"/>
            <p:cNvSpPr txBox="1"/>
            <p:nvPr>
              <p:custDataLst>
                <p:tags r:id="rId5"/>
              </p:custDataLst>
            </p:nvPr>
          </p:nvSpPr>
          <p:spPr>
            <a:xfrm>
              <a:off x="5489332" y="4855434"/>
              <a:ext cx="121348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spc="3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sym typeface="字魂105号-简雅黑" panose="00000500000000000000" pitchFamily="2" charset="-122"/>
                </a:rPr>
                <a:t>徐心瑶</a:t>
              </a:r>
            </a:p>
          </p:txBody>
        </p:sp>
      </p:grp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</a:t>
            </a:r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925" y="1325563"/>
            <a:ext cx="10120313" cy="51054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/>
          <p:cNvSpPr txBox="1"/>
          <p:nvPr/>
        </p:nvSpPr>
        <p:spPr>
          <a:xfrm>
            <a:off x="2530475" y="1638300"/>
            <a:ext cx="64770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首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530475" y="2327275"/>
            <a:ext cx="64770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支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530475" y="3016250"/>
            <a:ext cx="647700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曲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8767763" y="2327275"/>
            <a:ext cx="113982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英文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8767763" y="3017838"/>
            <a:ext cx="1139825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法语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2563813" y="4298950"/>
            <a:ext cx="64770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今</a:t>
            </a:r>
          </a:p>
        </p:txBody>
      </p:sp>
      <p:sp>
        <p:nvSpPr>
          <p:cNvPr id="23" name="TextBox 1"/>
          <p:cNvSpPr txBox="1"/>
          <p:nvPr/>
        </p:nvSpPr>
        <p:spPr>
          <a:xfrm>
            <a:off x="2563813" y="4987925"/>
            <a:ext cx="64770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新</a:t>
            </a:r>
          </a:p>
        </p:txBody>
      </p:sp>
      <p:sp>
        <p:nvSpPr>
          <p:cNvPr id="24" name="TextBox 1"/>
          <p:cNvSpPr txBox="1"/>
          <p:nvPr/>
        </p:nvSpPr>
        <p:spPr>
          <a:xfrm>
            <a:off x="2530475" y="5676900"/>
            <a:ext cx="64770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每</a:t>
            </a:r>
          </a:p>
        </p:txBody>
      </p:sp>
      <p:sp>
        <p:nvSpPr>
          <p:cNvPr id="25" name="TextBox 1"/>
          <p:cNvSpPr txBox="1"/>
          <p:nvPr/>
        </p:nvSpPr>
        <p:spPr>
          <a:xfrm>
            <a:off x="9259888" y="4297363"/>
            <a:ext cx="64770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轻</a:t>
            </a:r>
          </a:p>
        </p:txBody>
      </p:sp>
      <p:sp>
        <p:nvSpPr>
          <p:cNvPr id="26" name="TextBox 1"/>
          <p:cNvSpPr txBox="1"/>
          <p:nvPr/>
        </p:nvSpPr>
        <p:spPr>
          <a:xfrm>
            <a:off x="9259888" y="4943475"/>
            <a:ext cx="647700" cy="647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纪</a:t>
            </a:r>
          </a:p>
        </p:txBody>
      </p:sp>
      <p:sp>
        <p:nvSpPr>
          <p:cNvPr id="27" name="TextBox 1"/>
          <p:cNvSpPr txBox="1"/>
          <p:nvPr/>
        </p:nvSpPr>
        <p:spPr>
          <a:xfrm>
            <a:off x="9259888" y="5673725"/>
            <a:ext cx="64770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龄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23" grpId="0"/>
      <p:bldP spid="24" grpId="0"/>
      <p:bldP spid="25" grpId="0"/>
      <p:bldP spid="26" grpId="0"/>
      <p:bldP spid="27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23825" y="98425"/>
            <a:ext cx="618871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4: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，又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230" y="4017645"/>
            <a:ext cx="12067540" cy="1567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我的发音不好，</a:t>
            </a: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并且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这首歌的歌词很难，这让我很担心。</a:t>
            </a:r>
          </a:p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我的发音不好，这首歌的歌词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又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很难，这让我很担心。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3520" y="134620"/>
            <a:ext cx="186690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4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≈</a:t>
            </a:r>
            <a:r>
              <a:rPr lang="zh-CN" altLang="en-US" sz="4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并且</a:t>
            </a:r>
          </a:p>
        </p:txBody>
      </p:sp>
      <p:sp>
        <p:nvSpPr>
          <p:cNvPr id="6" name="矩形 5"/>
          <p:cNvSpPr/>
          <p:nvPr/>
        </p:nvSpPr>
        <p:spPr>
          <a:xfrm>
            <a:off x="123825" y="1747520"/>
            <a:ext cx="10948670" cy="1642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她学习好，</a:t>
            </a: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并且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常常帮助别人，她真是个好人！</a:t>
            </a:r>
          </a:p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她学习好，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又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常常帮助别人，她真是个好人！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02005" y="1163955"/>
            <a:ext cx="304292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S1……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，又</a:t>
            </a:r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02005" y="3525520"/>
            <a:ext cx="365823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S1……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S2+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又</a:t>
            </a:r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28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charRg st="28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23825" y="98425"/>
            <a:ext cx="618871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4: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，又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9888" y="1439863"/>
            <a:ext cx="11687175" cy="24917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我们的食堂</a:t>
            </a:r>
            <a:r>
              <a:rPr lang="en-US" altLang="zh-CN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</a:p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我的爸爸</a:t>
            </a:r>
            <a:r>
              <a:rPr lang="en-US" altLang="zh-CN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我的家乡</a:t>
            </a:r>
            <a:r>
              <a:rPr lang="en-US" altLang="zh-CN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3520" y="134620"/>
            <a:ext cx="186690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4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≈</a:t>
            </a:r>
            <a:r>
              <a:rPr lang="zh-CN" altLang="en-US" sz="4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并且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char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第四部分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4945949" y="2768193"/>
            <a:ext cx="229997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课文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课文热身：P</a:t>
            </a:r>
            <a:r>
              <a:rPr 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304</a:t>
            </a:r>
            <a:endParaRPr lang="en-US" sz="36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28" y="912813"/>
            <a:ext cx="8778875" cy="56292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733040" y="5895975"/>
            <a:ext cx="687388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6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C</a:t>
            </a:r>
            <a:endParaRPr lang="zh-CN" altLang="en-US" sz="36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95240" y="5895975"/>
            <a:ext cx="68897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6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D</a:t>
            </a:r>
            <a:endParaRPr lang="zh-CN" altLang="en-US" sz="36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06628" y="5895975"/>
            <a:ext cx="68897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6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endParaRPr lang="zh-CN" altLang="en-US" sz="36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367203" y="5895975"/>
            <a:ext cx="687387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6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endParaRPr lang="zh-CN" altLang="en-US" sz="36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6" grpId="0"/>
      <p:bldP spid="7" grpId="0"/>
      <p:bldP spid="8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课文二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1443355" y="1731645"/>
            <a:ext cx="9477375" cy="3835400"/>
          </a:xfrm>
        </p:spPr>
        <p:txBody>
          <a:bodyPr vert="horz" wrap="square" lIns="91440" tIns="45720" rIns="91440" bIns="45720" anchor="t">
            <a:normAutofit lnSpcReduction="10000"/>
          </a:bodyPr>
          <a:lstStyle/>
          <a:p>
            <a:pPr marL="514350" indent="-514350">
              <a:lnSpc>
                <a:spcPct val="120000"/>
              </a:lnSpc>
              <a:buFontTx/>
              <a:buAutoNum type="arabicPeriod"/>
            </a:pPr>
            <a:r>
              <a:rPr lang="zh-CN" altLang="en-US" sz="4000" b="1" dirty="0">
                <a:solidFill>
                  <a:srgbClr val="FF6600"/>
                </a:solidFill>
                <a:latin typeface="楷体" panose="02010609060101010101" charset="-122"/>
                <a:ea typeface="楷体" panose="02010609060101010101" charset="-122"/>
              </a:rPr>
              <a:t>听课文，回答问题。</a:t>
            </a:r>
            <a:endParaRPr lang="en-US" altLang="zh-CN" sz="4000" b="1" dirty="0">
              <a:solidFill>
                <a:srgbClr val="FF66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algn="l">
              <a:lnSpc>
                <a:spcPct val="120000"/>
              </a:lnSpc>
              <a:buClrTx/>
              <a:buSzTx/>
              <a:buFontTx/>
              <a:buAutoNum type="circleNumDbPlain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玛利亚唱的是什么语言的歌？</a:t>
            </a:r>
          </a:p>
          <a:p>
            <a:pPr marL="514350" indent="-514350" algn="l">
              <a:lnSpc>
                <a:spcPct val="120000"/>
              </a:lnSpc>
              <a:buClrTx/>
              <a:buSzTx/>
              <a:buFontTx/>
              <a:buAutoNum type="circleNumDbPlain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第二首歌的歌词是什么？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459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课文二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6083" name="文本框 2"/>
          <p:cNvSpPr txBox="1"/>
          <p:nvPr/>
        </p:nvSpPr>
        <p:spPr>
          <a:xfrm>
            <a:off x="765810" y="973455"/>
            <a:ext cx="10660380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（晚会结束后的新年聚会上。）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马克、艾米丽：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祝贺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你，玛丽亚！祝贺你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演出成功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谢谢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大家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！谢谢你们给我加油！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你今天的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表演精彩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极了！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我觉得你唱得比他们好多了！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是啊！今晚你唱得最好！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课文二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8131" name="文本框 2"/>
          <p:cNvSpPr txBox="1"/>
          <p:nvPr/>
        </p:nvSpPr>
        <p:spPr>
          <a:xfrm>
            <a:off x="419100" y="755650"/>
            <a:ext cx="11353800" cy="59080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哪里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，哪里！我的发音不太好，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       这两首歌的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歌词又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很难，这让我很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你太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了！我觉得你唱得非常好啊！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玛丽亚，你唱的第二首歌真好听啊，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       歌词跟信心有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关系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吗？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对，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内容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大概是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相信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自己、相信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明天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       相信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希望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课文二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7107" name="文本框 2"/>
          <p:cNvSpPr txBox="1"/>
          <p:nvPr/>
        </p:nvSpPr>
        <p:spPr>
          <a:xfrm>
            <a:off x="877253" y="992505"/>
            <a:ext cx="10437812" cy="50774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（晚会结束后的新年聚会上。）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马克、艾米丽：祝贺你，玛丽亚！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玛丽亚：谢谢大家！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艾米丽：你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美：我觉得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周小明：是啊！今晚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课文二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9155" name="文本框 2"/>
          <p:cNvSpPr txBox="1"/>
          <p:nvPr/>
        </p:nvSpPr>
        <p:spPr>
          <a:xfrm>
            <a:off x="877253" y="703898"/>
            <a:ext cx="10437812" cy="56311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！我的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        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这两首歌的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周小明：你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！我觉得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克：玛丽亚，你唱的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，歌词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周小明：对，内容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P308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1760538"/>
            <a:ext cx="11156950" cy="36782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</a:t>
            </a:r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1506" name="标题 1"/>
          <p:cNvSpPr txBox="1"/>
          <p:nvPr/>
        </p:nvSpPr>
        <p:spPr>
          <a:xfrm>
            <a:off x="557530" y="490538"/>
            <a:ext cx="10515600" cy="13255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dirty="0">
                <a:latin typeface="楷体" panose="02010609060101010101" charset="-122"/>
                <a:ea typeface="楷体" panose="02010609060101010101" charset="-122"/>
              </a:rPr>
              <a:t>读句子</a:t>
            </a: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3"/>
          <a:srcRect l="1932" t="1723" r="10803" b="3323"/>
          <a:stretch>
            <a:fillRect/>
          </a:stretch>
        </p:blipFill>
        <p:spPr bwMode="auto">
          <a:xfrm>
            <a:off x="2580958" y="1472565"/>
            <a:ext cx="7029450" cy="52911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P308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325563"/>
            <a:ext cx="11029950" cy="48974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3948113" y="3409950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80138" y="4138613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281863" y="4826000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加油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490788" y="5526088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P308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51202" name="组 3"/>
          <p:cNvGrpSpPr/>
          <p:nvPr/>
        </p:nvGrpSpPr>
        <p:grpSpPr>
          <a:xfrm>
            <a:off x="709613" y="771525"/>
            <a:ext cx="10680700" cy="5314950"/>
            <a:chOff x="586853" y="662112"/>
            <a:chExt cx="10680700" cy="5314857"/>
          </a:xfrm>
        </p:grpSpPr>
        <p:pic>
          <p:nvPicPr>
            <p:cNvPr id="51208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853" y="2663406"/>
              <a:ext cx="9272839" cy="33135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09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853" y="662112"/>
              <a:ext cx="10680700" cy="200129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82625" y="668338"/>
            <a:ext cx="10726738" cy="539115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3925" y="2801938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精彩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21013" y="3614738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演出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43175" y="4429125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相信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403600" y="5284788"/>
            <a:ext cx="1250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内容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听力练习：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P309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1325563"/>
            <a:ext cx="11318875" cy="476091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0550525" y="3195638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6" name="矩形 5"/>
          <p:cNvSpPr/>
          <p:nvPr/>
        </p:nvSpPr>
        <p:spPr>
          <a:xfrm>
            <a:off x="10645775" y="388620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b="1" dirty="0">
                <a:solidFill>
                  <a:srgbClr val="FF0000"/>
                </a:solidFill>
                <a:ea typeface="楷体" panose="02010609060101010101" charset="-122"/>
              </a:rPr>
              <a:t>X</a:t>
            </a:r>
            <a:endParaRPr lang="zh-CN" altLang="en-US" sz="4400" b="1" dirty="0">
              <a:solidFill>
                <a:srgbClr val="FF0000"/>
              </a:solidFill>
              <a:ea typeface="楷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645775" y="4640263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b="1" dirty="0">
                <a:solidFill>
                  <a:srgbClr val="FF0000"/>
                </a:solidFill>
                <a:ea typeface="楷体" panose="02010609060101010101" charset="-122"/>
              </a:rPr>
              <a:t>X</a:t>
            </a:r>
            <a:endParaRPr lang="zh-CN" altLang="en-US" sz="4400" b="1" dirty="0">
              <a:solidFill>
                <a:srgbClr val="FF0000"/>
              </a:solidFill>
              <a:ea typeface="楷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550525" y="5345113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535495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听力练习：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P309  16-9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1084263"/>
            <a:ext cx="10604500" cy="55149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7015163" y="1325563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5" name="矩形 4"/>
          <p:cNvSpPr/>
          <p:nvPr/>
        </p:nvSpPr>
        <p:spPr>
          <a:xfrm>
            <a:off x="1585913" y="3457575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6" name="矩形 5"/>
          <p:cNvSpPr/>
          <p:nvPr/>
        </p:nvSpPr>
        <p:spPr>
          <a:xfrm>
            <a:off x="1585913" y="4821238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7" name="矩形 6"/>
          <p:cNvSpPr/>
          <p:nvPr/>
        </p:nvSpPr>
        <p:spPr>
          <a:xfrm>
            <a:off x="7013575" y="5503863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562356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听力练习：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P309  16-10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228725"/>
            <a:ext cx="11353800" cy="52228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270000" y="219710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5" name="矩形 4"/>
          <p:cNvSpPr/>
          <p:nvPr/>
        </p:nvSpPr>
        <p:spPr>
          <a:xfrm>
            <a:off x="7113588" y="296545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6" name="矩形 5"/>
          <p:cNvSpPr/>
          <p:nvPr/>
        </p:nvSpPr>
        <p:spPr>
          <a:xfrm>
            <a:off x="9993313" y="443865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7" name="矩形 6"/>
          <p:cNvSpPr/>
          <p:nvPr/>
        </p:nvSpPr>
        <p:spPr>
          <a:xfrm>
            <a:off x="7073900" y="520700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阅读练习：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838200" y="1084898"/>
            <a:ext cx="10515600" cy="4948238"/>
          </a:xfrm>
          <a:prstGeom prst="rect">
            <a:avLst/>
          </a:prstGeom>
          <a:solidFill>
            <a:srgbClr val="FFFFCC"/>
          </a:solidFill>
          <a:ln w="28575">
            <a:solidFill>
              <a:srgbClr val="FF6600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明天我有汉语考试，现在觉得非常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紧张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。我对自己没有信心，担心考不好。上次汉语考试我就考得很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差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，只考了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75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分，我很担心老师会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生气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。可是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相反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，她鼓励我说，希望我下次可以考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90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分。现在我的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压力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很大，不知道我这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段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时间学得怎么样、复习得怎么样。唉，真希望我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能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考个好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成绩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阅读练习：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1951038"/>
            <a:ext cx="11264900" cy="34877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0483850" y="252730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6" name="矩形 5"/>
          <p:cNvSpPr/>
          <p:nvPr/>
        </p:nvSpPr>
        <p:spPr>
          <a:xfrm>
            <a:off x="10604500" y="3214688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b="1" dirty="0">
                <a:solidFill>
                  <a:srgbClr val="FF0000"/>
                </a:solidFill>
                <a:ea typeface="楷体" panose="02010609060101010101" charset="-122"/>
              </a:rPr>
              <a:t>X</a:t>
            </a:r>
            <a:endParaRPr lang="zh-CN" altLang="en-US" sz="4400" b="1" dirty="0">
              <a:solidFill>
                <a:srgbClr val="FF0000"/>
              </a:solidFill>
              <a:ea typeface="楷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599738" y="3941763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b="1" dirty="0">
                <a:solidFill>
                  <a:srgbClr val="FF0000"/>
                </a:solidFill>
                <a:ea typeface="楷体" panose="02010609060101010101" charset="-122"/>
              </a:rPr>
              <a:t>X</a:t>
            </a:r>
            <a:endParaRPr lang="zh-CN" altLang="en-US" sz="4400" b="1" dirty="0">
              <a:solidFill>
                <a:srgbClr val="FF0000"/>
              </a:solidFill>
              <a:ea typeface="楷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607675" y="463550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b="1" dirty="0">
                <a:solidFill>
                  <a:srgbClr val="FF0000"/>
                </a:solidFill>
                <a:ea typeface="楷体" panose="02010609060101010101" charset="-122"/>
              </a:rPr>
              <a:t>X</a:t>
            </a:r>
            <a:endParaRPr lang="zh-CN" altLang="en-US" sz="4400" b="1" dirty="0">
              <a:solidFill>
                <a:srgbClr val="FF0000"/>
              </a:solidFill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阅读练习：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62965" y="1014095"/>
            <a:ext cx="249999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紧张 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adj.</a:t>
            </a:r>
          </a:p>
        </p:txBody>
      </p:sp>
      <p:pic>
        <p:nvPicPr>
          <p:cNvPr id="4" name="图片 3" descr="紧张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395" y="539750"/>
            <a:ext cx="2493010" cy="291782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41960" y="2270125"/>
            <a:ext cx="59709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Char char="•"/>
            </a:pPr>
            <a:r>
              <a:rPr lang="zh-CN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一会儿有考试，我很紧张。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Char char="•"/>
            </a:pPr>
            <a:r>
              <a:rPr lang="zh-CN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你什么时候会很紧张？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870" y="3980815"/>
            <a:ext cx="3677920" cy="240982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862965" y="3838575"/>
            <a:ext cx="512953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压力 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N.   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大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小</a:t>
            </a:r>
          </a:p>
        </p:txBody>
      </p:sp>
      <p:sp>
        <p:nvSpPr>
          <p:cNvPr id="12" name="矩形 11"/>
          <p:cNvSpPr/>
          <p:nvPr/>
        </p:nvSpPr>
        <p:spPr>
          <a:xfrm>
            <a:off x="441960" y="5055870"/>
            <a:ext cx="65290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Char char="•"/>
            </a:pPr>
            <a:r>
              <a:rPr lang="zh-CN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物理太难了，我的学习压力很大。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阅读练习：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62965" y="1014095"/>
            <a:ext cx="616902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段 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M.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一段时间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一段话</a:t>
            </a:r>
          </a:p>
        </p:txBody>
      </p:sp>
      <p:sp>
        <p:nvSpPr>
          <p:cNvPr id="7" name="矩形 6"/>
          <p:cNvSpPr/>
          <p:nvPr/>
        </p:nvSpPr>
        <p:spPr>
          <a:xfrm>
            <a:off x="638175" y="2725420"/>
            <a:ext cx="842835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Char char="•"/>
            </a:pPr>
            <a:r>
              <a:rPr lang="zh-CN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从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9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月到现在，</a:t>
            </a:r>
            <a:r>
              <a:rPr lang="zh-CN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我学了一段时间汉语了。</a:t>
            </a:r>
          </a:p>
        </p:txBody>
      </p:sp>
      <p:sp>
        <p:nvSpPr>
          <p:cNvPr id="12" name="矩形 11"/>
          <p:cNvSpPr/>
          <p:nvPr/>
        </p:nvSpPr>
        <p:spPr>
          <a:xfrm>
            <a:off x="638175" y="3783965"/>
            <a:ext cx="65290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Char char="•"/>
            </a:pPr>
            <a:r>
              <a:rPr lang="zh-CN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他的作文只写了一段话。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080" y="1196975"/>
            <a:ext cx="3914775" cy="4962525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阅读练习：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541338" y="772795"/>
            <a:ext cx="11109325" cy="5908675"/>
          </a:xfrm>
          <a:prstGeom prst="rect">
            <a:avLst/>
          </a:prstGeom>
          <a:solidFill>
            <a:srgbClr val="FFFFCC"/>
          </a:solidFill>
          <a:ln w="28575">
            <a:solidFill>
              <a:srgbClr val="FF6600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中国人常说“饭后百步走，能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活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九十九”，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意思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是吃完饭以后走一走，对身体很好。现在，人们的工作压力很大，“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亚健康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”的人越来越大，这跟大家平时没有时间锻炼有关系。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其实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，不用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花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很多时间，每天吃完饭以后，在外边走一走，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一边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走一边和朋友聊聊天儿，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或者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听听音乐，这样，你的身体就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得到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了锻炼，最重要的是，你的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精神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也得到了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放松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</a:t>
            </a:r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1506" name="标题 1"/>
          <p:cNvSpPr txBox="1"/>
          <p:nvPr/>
        </p:nvSpPr>
        <p:spPr>
          <a:xfrm>
            <a:off x="557530" y="490538"/>
            <a:ext cx="10515600" cy="13255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dirty="0">
                <a:latin typeface="楷体" panose="02010609060101010101" charset="-122"/>
                <a:ea typeface="楷体" panose="02010609060101010101" charset="-122"/>
              </a:rPr>
              <a:t>读句子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/>
          <a:srcRect l="2202" t="11243" r="54887" b="3006"/>
          <a:stretch>
            <a:fillRect/>
          </a:stretch>
        </p:blipFill>
        <p:spPr bwMode="auto">
          <a:xfrm>
            <a:off x="78740" y="2275205"/>
            <a:ext cx="4302125" cy="25520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4"/>
          <a:srcRect l="787" r="39922" b="6264"/>
          <a:stretch>
            <a:fillRect/>
          </a:stretch>
        </p:blipFill>
        <p:spPr bwMode="auto">
          <a:xfrm>
            <a:off x="4482465" y="1700530"/>
            <a:ext cx="7632700" cy="41694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阅读练习：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1706563"/>
            <a:ext cx="11547475" cy="40544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7085013" y="3294063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  <p:sp>
        <p:nvSpPr>
          <p:cNvPr id="5" name="矩形 4"/>
          <p:cNvSpPr/>
          <p:nvPr/>
        </p:nvSpPr>
        <p:spPr>
          <a:xfrm>
            <a:off x="987425" y="4662488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ea typeface="楷体" panose="02010609060101010101" charset="-122"/>
              </a:rPr>
              <a:t>√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阅读练习：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P310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62965" y="1014095"/>
            <a:ext cx="616902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花 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V.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花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钱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时间</a:t>
            </a:r>
          </a:p>
        </p:txBody>
      </p:sp>
      <p:sp>
        <p:nvSpPr>
          <p:cNvPr id="7" name="矩形 6"/>
          <p:cNvSpPr/>
          <p:nvPr/>
        </p:nvSpPr>
        <p:spPr>
          <a:xfrm>
            <a:off x="755015" y="2303780"/>
            <a:ext cx="842835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None/>
            </a:pPr>
            <a:r>
              <a:rPr lang="en-US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：你买手机花了多少钱？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None/>
            </a:pPr>
            <a:r>
              <a:rPr lang="en-US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：我花了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3000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块。</a:t>
            </a:r>
          </a:p>
        </p:txBody>
      </p:sp>
      <p:sp>
        <p:nvSpPr>
          <p:cNvPr id="12" name="矩形 11"/>
          <p:cNvSpPr/>
          <p:nvPr/>
        </p:nvSpPr>
        <p:spPr>
          <a:xfrm>
            <a:off x="683260" y="4342130"/>
            <a:ext cx="652907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None/>
            </a:pPr>
            <a:r>
              <a:rPr lang="en-US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：你每天花多长时间学习汉语？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Arial" panose="020B0604020202090204" pitchFamily="34" charset="0"/>
              <a:buNone/>
            </a:pPr>
            <a:r>
              <a:rPr lang="en-US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：我每天花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10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个小时。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11772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作业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1443" name="内容占位符 2"/>
          <p:cNvSpPr>
            <a:spLocks noGrp="1"/>
          </p:cNvSpPr>
          <p:nvPr>
            <p:ph idx="1"/>
          </p:nvPr>
        </p:nvSpPr>
        <p:spPr>
          <a:xfrm>
            <a:off x="1247140" y="946150"/>
            <a:ext cx="9698038" cy="5791200"/>
          </a:xfrm>
        </p:spPr>
        <p:txBody>
          <a:bodyPr vert="horz" wrap="square" lIns="91440" tIns="45720" rIns="91440" bIns="45720" anchor="t"/>
          <a:lstStyle/>
          <a:p>
            <a:pPr marL="514350" indent="-514350" eaLnBrk="1" hangingPunct="1">
              <a:lnSpc>
                <a:spcPct val="140000"/>
              </a:lnSpc>
              <a:buFontTx/>
              <a:buAutoNum type="arabicPeriod"/>
            </a:pP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听写：</a:t>
            </a: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en-US" altLang="zh-CN" b="1" dirty="0">
                <a:latin typeface="宋体" panose="02010600030101010101" pitchFamily="2" charset="-122"/>
              </a:rPr>
              <a:t>①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第十六课的生词和课文。</a:t>
            </a:r>
            <a:r>
              <a:rPr lang="zh-CN" altLang="en-US" b="1" dirty="0">
                <a:latin typeface="宋体" panose="02010600030101010101" pitchFamily="2" charset="-122"/>
              </a:rPr>
              <a:t>②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第十七课的生词和课文。</a:t>
            </a:r>
          </a:p>
          <a:p>
            <a:pPr marL="514350" indent="-514350" eaLnBrk="1" hangingPunct="1">
              <a:buFontTx/>
              <a:buAutoNum type="arabicPeriod" startAt="2"/>
            </a:pP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作业本：</a:t>
            </a:r>
            <a:r>
              <a:rPr lang="en-US" altLang="zh-CN" b="1" dirty="0">
                <a:latin typeface="宋体" panose="02010600030101010101" pitchFamily="2" charset="-122"/>
              </a:rPr>
              <a:t> 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写句子（共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16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个）：</a:t>
            </a:r>
            <a:endParaRPr lang="en-US" altLang="zh-CN" b="1" dirty="0"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祝贺、演出、表演、精彩、成功、失败、担心、</a:t>
            </a:r>
            <a:endParaRPr lang="en-US" altLang="zh-CN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en-US" altLang="zh-CN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谦虚、内容、希望、让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人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+A/V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、真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啊、又</a:t>
            </a:r>
            <a:r>
              <a:rPr lang="en-US" altLang="zh-CN" b="1" baseline="-250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、</a:t>
            </a:r>
            <a:endParaRPr lang="en-US" altLang="zh-CN" b="1" baseline="-25000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   跟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没有关系。</a:t>
            </a:r>
            <a:endParaRPr lang="en-US" altLang="zh-CN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en-US" altLang="zh-CN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写在书上：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Wingdings" panose="05000000000000000000" pitchFamily="2" charset="2"/>
              </a:rPr>
              <a:t>（复习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sym typeface="Wingdings" panose="05000000000000000000" pitchFamily="2" charset="2"/>
              </a:rPr>
              <a:t>+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Wingdings" panose="05000000000000000000" pitchFamily="2" charset="2"/>
              </a:rPr>
              <a:t>预习：建议在自习课上完成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）</a:t>
            </a: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en-US" altLang="zh-CN" b="1" dirty="0">
                <a:latin typeface="宋体" panose="02010600030101010101" pitchFamily="2" charset="-122"/>
              </a:rPr>
              <a:t>①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听录音默写课文。</a:t>
            </a:r>
            <a:endParaRPr lang="en-US" altLang="zh-CN" b="1" dirty="0"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en-US" altLang="zh-CN" b="1" dirty="0">
                <a:latin typeface="宋体" panose="02010600030101010101" pitchFamily="2" charset="-122"/>
              </a:rPr>
              <a:t>②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P311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学后反思。</a:t>
            </a:r>
            <a:endParaRPr lang="en-US" altLang="zh-CN" b="1" dirty="0"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buNone/>
            </a:pP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en-US" altLang="zh-CN" b="1" dirty="0">
                <a:latin typeface="宋体" panose="02010600030101010101" pitchFamily="2" charset="-122"/>
              </a:rPr>
              <a:t>③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P314-315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（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5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）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P316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</a:rPr>
              <a:t>课文热身。</a:t>
            </a:r>
            <a:endParaRPr lang="en-US" altLang="zh-CN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00455" y="695960"/>
            <a:ext cx="999172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 fontAlgn="auto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补充词汇</a:t>
            </a:r>
          </a:p>
          <a:p>
            <a:pPr indent="0" fontAlgn="auto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第一部分：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任何 布置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外国人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朵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香 打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跳舞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菜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全部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通过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明白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上学 照顾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小时候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票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生活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</a:p>
          <a:p>
            <a:pPr indent="0" fontAlgn="auto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第二部分：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开心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回答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物理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比赛</a:t>
            </a:r>
            <a:endParaRPr lang="zh-CN" altLang="en-US" sz="32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0" fontAlgn="auto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阅读：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紧张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差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生气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相反 压力 段 能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成绩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活 意思 亚健康 其实 </a:t>
            </a:r>
            <a:r>
              <a:rPr lang="zh-CN" altLang="en-US" sz="3200" b="1" u="sng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花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一边 或者 得到 精神 放松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65599" y="3175"/>
            <a:ext cx="8010526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-15918" y="0"/>
            <a:ext cx="4197393" cy="6861175"/>
            <a:chOff x="-798238" y="-487680"/>
            <a:chExt cx="4197393" cy="6861175"/>
          </a:xfrm>
        </p:grpSpPr>
        <p:pic>
          <p:nvPicPr>
            <p:cNvPr id="6" name="图片 5" descr="C:\Users\DELL\Desktop\1.jpg1"/>
            <p:cNvPicPr>
              <a:picLocks noChangeAspect="1"/>
            </p:cNvPicPr>
            <p:nvPr/>
          </p:nvPicPr>
          <p:blipFill rotWithShape="1">
            <a:blip r:embed="rId7"/>
            <a:srcRect l="17305" t="148" r="21786" b="-148"/>
            <a:stretch>
              <a:fillRect/>
            </a:stretch>
          </p:blipFill>
          <p:spPr>
            <a:xfrm>
              <a:off x="-780415" y="-487680"/>
              <a:ext cx="4179570" cy="686117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-798238" y="-487680"/>
              <a:ext cx="4181475" cy="685800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05137" y="1615347"/>
            <a:ext cx="371429" cy="4380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274679" y="681496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8" name="PA-文本框 61"/>
          <p:cNvSpPr txBox="1"/>
          <p:nvPr>
            <p:custDataLst>
              <p:tags r:id="rId1"/>
            </p:custDataLst>
          </p:nvPr>
        </p:nvSpPr>
        <p:spPr>
          <a:xfrm>
            <a:off x="1525252" y="666797"/>
            <a:ext cx="199285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“</a:t>
            </a:r>
          </a:p>
        </p:txBody>
      </p:sp>
      <p:sp>
        <p:nvSpPr>
          <p:cNvPr id="9" name="PA-文本框 61"/>
          <p:cNvSpPr txBox="1"/>
          <p:nvPr>
            <p:custDataLst>
              <p:tags r:id="rId2"/>
            </p:custDataLst>
          </p:nvPr>
        </p:nvSpPr>
        <p:spPr>
          <a:xfrm>
            <a:off x="8705954" y="4620045"/>
            <a:ext cx="196079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”</a:t>
            </a:r>
          </a:p>
        </p:txBody>
      </p:sp>
      <p:sp>
        <p:nvSpPr>
          <p:cNvPr id="10" name="PA-文本框 61"/>
          <p:cNvSpPr txBox="1"/>
          <p:nvPr>
            <p:custDataLst>
              <p:tags r:id="rId3"/>
            </p:custDataLst>
          </p:nvPr>
        </p:nvSpPr>
        <p:spPr>
          <a:xfrm>
            <a:off x="4548271" y="3110968"/>
            <a:ext cx="259270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60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下课了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4024312" y="2849306"/>
            <a:ext cx="3919538" cy="91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A-文本框 61"/>
          <p:cNvSpPr txBox="1"/>
          <p:nvPr>
            <p:custDataLst>
              <p:tags r:id="rId4"/>
            </p:custDataLst>
          </p:nvPr>
        </p:nvSpPr>
        <p:spPr>
          <a:xfrm>
            <a:off x="4813403" y="2053442"/>
            <a:ext cx="20631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THE END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6633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预习检查：生词</a:t>
            </a:r>
            <a:endParaRPr lang="zh-CN" altLang="en-US" sz="2800" b="1" spc="30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950595"/>
            <a:ext cx="11049635" cy="54267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3556" name="矩形 1"/>
          <p:cNvSpPr/>
          <p:nvPr/>
        </p:nvSpPr>
        <p:spPr>
          <a:xfrm>
            <a:off x="986155" y="1063625"/>
            <a:ext cx="10587990" cy="5200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新年  晚会  </a:t>
            </a:r>
            <a:r>
              <a:rPr lang="zh-CN" altLang="en-US" sz="40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唱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首  </a:t>
            </a:r>
            <a:r>
              <a:rPr lang="zh-CN" altLang="en-US" sz="40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歌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40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好听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熟悉</a:t>
            </a:r>
            <a:endParaRPr lang="en-US" altLang="zh-CN" sz="4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真    小声  相信  信心  可惜  </a:t>
            </a:r>
            <a:r>
              <a:rPr lang="zh-CN" altLang="en-US" sz="4000" b="1" u="sng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迟到</a:t>
            </a:r>
            <a:endParaRPr lang="en-US" altLang="zh-CN" sz="4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得  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地  刚才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极了    唉</a:t>
            </a:r>
            <a:endParaRPr lang="en-US" altLang="zh-CN" sz="4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起来      对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</a:t>
            </a:r>
            <a:r>
              <a:rPr lang="zh-CN" altLang="en-US" sz="40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帮助</a:t>
            </a:r>
            <a:endParaRPr lang="en-US" altLang="zh-CN" sz="40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中文</a:t>
            </a:r>
            <a:endParaRPr lang="zh-CN" altLang="en-US" sz="40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第三部分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2828859" y="2885033"/>
            <a:ext cx="653415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生词和语言点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" name="标题 1"/>
          <p:cNvSpPr txBox="1"/>
          <p:nvPr/>
        </p:nvSpPr>
        <p:spPr bwMode="auto">
          <a:xfrm>
            <a:off x="811848" y="454025"/>
            <a:ext cx="6697663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唱  歌  首  好听</a:t>
            </a:r>
          </a:p>
        </p:txBody>
      </p:sp>
      <p:sp>
        <p:nvSpPr>
          <p:cNvPr id="6" name="标题 1"/>
          <p:cNvSpPr txBox="1"/>
          <p:nvPr/>
        </p:nvSpPr>
        <p:spPr>
          <a:xfrm>
            <a:off x="6826250" y="3076575"/>
            <a:ext cx="5029200" cy="1371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她在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唱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中文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歌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9" name="标题 1"/>
          <p:cNvSpPr txBox="1"/>
          <p:nvPr/>
        </p:nvSpPr>
        <p:spPr>
          <a:xfrm>
            <a:off x="6800850" y="4505325"/>
            <a:ext cx="4724400" cy="914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唱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en-US" altLang="zh-CN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中文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歌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6818313" y="2200275"/>
            <a:ext cx="4572000" cy="914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她在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唱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什么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歌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  <p:pic>
        <p:nvPicPr>
          <p:cNvPr id="31749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6663" y="1368425"/>
            <a:ext cx="3522662" cy="3524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7899718" y="4359910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首</a:t>
            </a:r>
          </a:p>
        </p:txBody>
      </p:sp>
      <p:sp>
        <p:nvSpPr>
          <p:cNvPr id="12" name="标题 1"/>
          <p:cNvSpPr txBox="1"/>
          <p:nvPr/>
        </p:nvSpPr>
        <p:spPr>
          <a:xfrm>
            <a:off x="1029970" y="5462905"/>
            <a:ext cx="8824595" cy="914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她会唱一首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好听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的中文歌，你们呢？</a:t>
            </a:r>
          </a:p>
        </p:txBody>
      </p:sp>
      <p:sp>
        <p:nvSpPr>
          <p:cNvPr id="13" name="标题 1"/>
          <p:cNvSpPr txBox="1"/>
          <p:nvPr/>
        </p:nvSpPr>
        <p:spPr>
          <a:xfrm>
            <a:off x="6818313" y="1144588"/>
            <a:ext cx="4572000" cy="914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她在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唱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歌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5841" name="标题 1"/>
          <p:cNvSpPr txBox="1"/>
          <p:nvPr/>
        </p:nvSpPr>
        <p:spPr>
          <a:xfrm>
            <a:off x="2908300" y="463233"/>
            <a:ext cx="7265988" cy="914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唉  可惜  迟到  真的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07704" y="1635552"/>
            <a:ext cx="4628371" cy="31207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755015" y="1958975"/>
            <a:ext cx="6670675" cy="22320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玛利亚刚才唱了一首中文歌。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  <a:buClrTx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唉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，太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可惜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了，我</a:t>
            </a:r>
            <a:r>
              <a:rPr lang="zh-CN" altLang="en-US" sz="4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迟到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  <a:buClrTx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没听到啊。</a:t>
            </a:r>
          </a:p>
        </p:txBody>
      </p:sp>
      <p:sp>
        <p:nvSpPr>
          <p:cNvPr id="7" name="矩形 6"/>
          <p:cNvSpPr/>
          <p:nvPr/>
        </p:nvSpPr>
        <p:spPr>
          <a:xfrm>
            <a:off x="755015" y="4530408"/>
            <a:ext cx="6492875" cy="17157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唉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，我刚买的新手机</a:t>
            </a: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坏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  <a:buClrTx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真的吗？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这太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可惜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" name="标题 1"/>
          <p:cNvSpPr txBox="1"/>
          <p:nvPr/>
        </p:nvSpPr>
        <p:spPr bwMode="auto">
          <a:xfrm>
            <a:off x="946150" y="516255"/>
            <a:ext cx="5062855" cy="197358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……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声：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读书声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/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说话声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/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笑声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大声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/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小声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+V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40740" y="2663190"/>
            <a:ext cx="6393815" cy="350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7655" indent="-323850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287655" marR="0" lvl="0" indent="-32385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Char char="•"/>
              <a:defRPr/>
            </a:pPr>
            <a:r>
              <a:rPr lang="zh-CN" altLang="en-US" sz="3600" b="1" noProof="0" dirty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这是图书馆，你</a:t>
            </a:r>
            <a:r>
              <a:rPr lang="zh-CN" altLang="en-US" sz="3600" b="1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说话</a:t>
            </a:r>
            <a:r>
              <a:rPr lang="zh-CN" altLang="en-US" sz="36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声</a:t>
            </a:r>
            <a:r>
              <a:rPr lang="zh-CN" altLang="en-US" sz="3600" b="1" noProof="0" dirty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太</a:t>
            </a:r>
            <a:r>
              <a:rPr lang="zh-CN" altLang="en-US" sz="3600" b="1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</a:t>
            </a:r>
            <a:r>
              <a:rPr lang="zh-CN" altLang="en-US" sz="3600" b="1" noProof="0" dirty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了！请你</a:t>
            </a:r>
            <a:r>
              <a:rPr lang="zh-CN" altLang="en-US" sz="3600" b="1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</a:t>
            </a:r>
            <a:r>
              <a:rPr lang="zh-CN" altLang="en-US" sz="36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声点儿打电话</a:t>
            </a:r>
            <a:r>
              <a:rPr lang="zh-CN" altLang="en-US" sz="3600" b="1" noProof="0" dirty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87655" marR="0" lvl="0" indent="-32385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Char char="•"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孩子在睡觉，请你们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声点儿说话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0" y="408305"/>
            <a:ext cx="4660900" cy="337693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4" name="标题 1"/>
          <p:cNvSpPr txBox="1"/>
          <p:nvPr/>
        </p:nvSpPr>
        <p:spPr bwMode="auto">
          <a:xfrm>
            <a:off x="1271270" y="608013"/>
            <a:ext cx="251460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熟悉</a:t>
            </a:r>
          </a:p>
        </p:txBody>
      </p:sp>
      <p:sp>
        <p:nvSpPr>
          <p:cNvPr id="7" name="标题 1"/>
          <p:cNvSpPr txBox="1"/>
          <p:nvPr/>
        </p:nvSpPr>
        <p:spPr>
          <a:xfrm>
            <a:off x="5712460" y="3870960"/>
            <a:ext cx="5791200" cy="21701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48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熟悉</a:t>
            </a:r>
            <a:endParaRPr lang="en-US" altLang="zh-CN" sz="4800" b="1" dirty="0">
              <a:solidFill>
                <a:srgbClr val="FF0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我们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北京大学</a:t>
            </a:r>
            <a:r>
              <a:rPr lang="zh-CN" altLang="en-US" sz="48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熟悉</a:t>
            </a: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6" name="标题 1"/>
          <p:cNvSpPr txBox="1"/>
          <p:nvPr/>
        </p:nvSpPr>
        <p:spPr>
          <a:xfrm>
            <a:off x="4868228" y="874078"/>
            <a:ext cx="5299075" cy="1295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en-US" altLang="zh-CN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48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熟悉</a:t>
            </a:r>
            <a:r>
              <a:rPr lang="en-US" altLang="zh-CN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+N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我们</a:t>
            </a:r>
            <a:r>
              <a:rPr lang="zh-CN" altLang="en-US" sz="48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熟悉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北京大学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10" y="3190240"/>
            <a:ext cx="4318635" cy="31870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7649" name="文本框 3"/>
          <p:cNvSpPr txBox="1"/>
          <p:nvPr/>
        </p:nvSpPr>
        <p:spPr>
          <a:xfrm>
            <a:off x="2042478" y="351155"/>
            <a:ext cx="3808412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新年 晚会</a:t>
            </a:r>
          </a:p>
        </p:txBody>
      </p:sp>
      <p:sp>
        <p:nvSpPr>
          <p:cNvPr id="5" name="矩形 4"/>
          <p:cNvSpPr/>
          <p:nvPr/>
        </p:nvSpPr>
        <p:spPr>
          <a:xfrm>
            <a:off x="986790" y="1732915"/>
            <a:ext cx="5976620" cy="43383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祝你新年快乐！</a:t>
            </a:r>
            <a:endParaRPr lang="en-US" altLang="zh-CN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Font typeface="Arial" panose="020B0604020202090204" pitchFamily="34" charset="0"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小孩子都喜欢</a:t>
            </a:r>
            <a:r>
              <a:rPr lang="zh-CN" altLang="en-US" sz="48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过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新年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0" algn="l">
              <a:lnSpc>
                <a:spcPct val="150000"/>
              </a:lnSpc>
              <a:buClrTx/>
              <a:buFont typeface="Arial" panose="020B0604020202090204" pitchFamily="34" charset="0"/>
              <a:buNone/>
            </a:pPr>
            <a:r>
              <a:rPr lang="zh-CN" altLang="en-US" sz="48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过+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新年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春节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圣诞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</a:p>
          <a:p>
            <a:pPr marL="571500" indent="-571500" algn="l">
              <a:lnSpc>
                <a:spcPct val="150000"/>
              </a:lnSpc>
              <a:buClrTx/>
              <a:buFont typeface="Arial" panose="020B0604020202090204" pitchFamily="34" charset="0"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你们的国家怎么过新年？</a:t>
            </a: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38390" y="351155"/>
            <a:ext cx="4290060" cy="286004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小蓓蕾组合 - 新年好 (国语儿歌)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6840" y="3403600"/>
            <a:ext cx="619125" cy="619125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3" dur="indefinite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65599" y="3175"/>
            <a:ext cx="8010526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-15918" y="0"/>
            <a:ext cx="4197393" cy="6861175"/>
            <a:chOff x="-798238" y="-487680"/>
            <a:chExt cx="4197393" cy="6861175"/>
          </a:xfrm>
        </p:grpSpPr>
        <p:pic>
          <p:nvPicPr>
            <p:cNvPr id="6" name="图片 5" descr="C:\Users\DELL\Desktop\1.jpg1"/>
            <p:cNvPicPr>
              <a:picLocks noChangeAspect="1"/>
            </p:cNvPicPr>
            <p:nvPr/>
          </p:nvPicPr>
          <p:blipFill rotWithShape="1">
            <a:blip r:embed="rId7"/>
            <a:srcRect l="17305" t="148" r="21786" b="-148"/>
            <a:stretch>
              <a:fillRect/>
            </a:stretch>
          </p:blipFill>
          <p:spPr>
            <a:xfrm>
              <a:off x="-780415" y="-487680"/>
              <a:ext cx="4179570" cy="686117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-798238" y="-487680"/>
              <a:ext cx="4181475" cy="685800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133735" y="4408350"/>
            <a:ext cx="553998" cy="2118443"/>
            <a:chOff x="4378996" y="2896825"/>
            <a:chExt cx="364575" cy="1748291"/>
          </a:xfrm>
        </p:grpSpPr>
        <p:sp>
          <p:nvSpPr>
            <p:cNvPr id="19" name="矩形 18"/>
            <p:cNvSpPr/>
            <p:nvPr/>
          </p:nvSpPr>
          <p:spPr>
            <a:xfrm>
              <a:off x="4399771" y="2896825"/>
              <a:ext cx="271012" cy="17482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378996" y="3051992"/>
              <a:ext cx="364575" cy="13789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contents</a:t>
              </a: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4577464" y="1285305"/>
            <a:ext cx="899549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9600">
                <a:gradFill>
                  <a:gsLst>
                    <a:gs pos="46000">
                      <a:srgbClr val="004286"/>
                    </a:gs>
                    <a:gs pos="100000">
                      <a:srgbClr val="004286">
                        <a:alpha val="0"/>
                      </a:srgbClr>
                    </a:gs>
                  </a:gsLst>
                  <a:lin ang="5400000" scaled="1"/>
                </a:gradFill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pPr algn="ctr"/>
            <a:r>
              <a:rPr lang="zh-CN" altLang="en-US" sz="88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目录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6614257" y="1432690"/>
            <a:ext cx="671034" cy="646768"/>
            <a:chOff x="6600960" y="1066478"/>
            <a:chExt cx="671034" cy="646768"/>
          </a:xfrm>
        </p:grpSpPr>
        <p:grpSp>
          <p:nvGrpSpPr>
            <p:cNvPr id="23" name="组合 22"/>
            <p:cNvGrpSpPr/>
            <p:nvPr/>
          </p:nvGrpSpPr>
          <p:grpSpPr>
            <a:xfrm>
              <a:off x="6600960" y="1066478"/>
              <a:ext cx="671034" cy="646768"/>
              <a:chOff x="4619624" y="899160"/>
              <a:chExt cx="1656284" cy="1596390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30" name="任意多边形: 形状 51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31" name="任意多边形: 形状 52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34" name="组合 33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35" name="任意多边形: 形状 55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36" name="任意多边形: 形状 56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37" name="文本框 36"/>
            <p:cNvSpPr txBox="1"/>
            <p:nvPr/>
          </p:nvSpPr>
          <p:spPr>
            <a:xfrm>
              <a:off x="6659653" y="1142955"/>
              <a:ext cx="5934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</a:p>
          </p:txBody>
        </p:sp>
      </p:grpSp>
      <p:sp>
        <p:nvSpPr>
          <p:cNvPr id="38" name="PA-文本框 61"/>
          <p:cNvSpPr txBox="1"/>
          <p:nvPr>
            <p:custDataLst>
              <p:tags r:id="rId1"/>
            </p:custDataLst>
          </p:nvPr>
        </p:nvSpPr>
        <p:spPr>
          <a:xfrm>
            <a:off x="7806148" y="1356132"/>
            <a:ext cx="148336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复习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6614257" y="2546662"/>
            <a:ext cx="671034" cy="646768"/>
            <a:chOff x="6600960" y="2180450"/>
            <a:chExt cx="671034" cy="646768"/>
          </a:xfrm>
        </p:grpSpPr>
        <p:grpSp>
          <p:nvGrpSpPr>
            <p:cNvPr id="40" name="组合 39"/>
            <p:cNvGrpSpPr/>
            <p:nvPr/>
          </p:nvGrpSpPr>
          <p:grpSpPr>
            <a:xfrm>
              <a:off x="6600960" y="2180450"/>
              <a:ext cx="671034" cy="646768"/>
              <a:chOff x="4619624" y="899160"/>
              <a:chExt cx="1656284" cy="1596390"/>
            </a:xfrm>
          </p:grpSpPr>
          <p:grpSp>
            <p:nvGrpSpPr>
              <p:cNvPr id="41" name="组合 40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42" name="任意多边形: 形状 70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43" name="任意多边形: 形状 71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44" name="组合 43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45" name="任意多边形: 形状 68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46" name="任意多边形: 形状 69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47" name="文本框 46"/>
            <p:cNvSpPr txBox="1"/>
            <p:nvPr/>
          </p:nvSpPr>
          <p:spPr>
            <a:xfrm>
              <a:off x="6659653" y="2256927"/>
              <a:ext cx="5934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</a:p>
          </p:txBody>
        </p:sp>
      </p:grpSp>
      <p:sp>
        <p:nvSpPr>
          <p:cNvPr id="48" name="PA-文本框 65"/>
          <p:cNvSpPr txBox="1"/>
          <p:nvPr>
            <p:custDataLst>
              <p:tags r:id="rId2"/>
            </p:custDataLst>
          </p:nvPr>
        </p:nvSpPr>
        <p:spPr>
          <a:xfrm>
            <a:off x="7806148" y="2500584"/>
            <a:ext cx="25806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预习检查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14257" y="3660634"/>
            <a:ext cx="671034" cy="646768"/>
            <a:chOff x="6600960" y="3294422"/>
            <a:chExt cx="671034" cy="646768"/>
          </a:xfrm>
        </p:grpSpPr>
        <p:grpSp>
          <p:nvGrpSpPr>
            <p:cNvPr id="50" name="组合 49"/>
            <p:cNvGrpSpPr/>
            <p:nvPr/>
          </p:nvGrpSpPr>
          <p:grpSpPr>
            <a:xfrm>
              <a:off x="6600960" y="3294422"/>
              <a:ext cx="671034" cy="646768"/>
              <a:chOff x="4619624" y="899160"/>
              <a:chExt cx="1656284" cy="1596390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60" name="任意多边形: 形状 80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61" name="任意多边形: 形状 81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73" name="任意多边形: 形状 78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76" name="任意多边形: 形状 79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83" name="文本框 82"/>
            <p:cNvSpPr txBox="1"/>
            <p:nvPr/>
          </p:nvSpPr>
          <p:spPr>
            <a:xfrm>
              <a:off x="6663660" y="3370899"/>
              <a:ext cx="5854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6614257" y="4774606"/>
            <a:ext cx="671034" cy="646768"/>
            <a:chOff x="6600960" y="4408394"/>
            <a:chExt cx="671034" cy="646768"/>
          </a:xfrm>
        </p:grpSpPr>
        <p:grpSp>
          <p:nvGrpSpPr>
            <p:cNvPr id="94" name="组合 93"/>
            <p:cNvGrpSpPr/>
            <p:nvPr/>
          </p:nvGrpSpPr>
          <p:grpSpPr>
            <a:xfrm>
              <a:off x="6600960" y="4408394"/>
              <a:ext cx="671034" cy="646768"/>
              <a:chOff x="4619624" y="899160"/>
              <a:chExt cx="1656284" cy="1596390"/>
            </a:xfrm>
          </p:grpSpPr>
          <p:grpSp>
            <p:nvGrpSpPr>
              <p:cNvPr id="95" name="组合 94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97" name="任意多边形: 形状 90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98" name="任意多边形: 形状 91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99" name="组合 98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100" name="任意多边形: 形状 88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101" name="任意多边形: 形状 89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102" name="文本框 101"/>
            <p:cNvSpPr txBox="1"/>
            <p:nvPr/>
          </p:nvSpPr>
          <p:spPr>
            <a:xfrm>
              <a:off x="6653241" y="4484871"/>
              <a:ext cx="60625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</a:p>
          </p:txBody>
        </p:sp>
      </p:grpSp>
      <p:sp>
        <p:nvSpPr>
          <p:cNvPr id="103" name="PA-文本框 85"/>
          <p:cNvSpPr txBox="1"/>
          <p:nvPr>
            <p:custDataLst>
              <p:tags r:id="rId3"/>
            </p:custDataLst>
          </p:nvPr>
        </p:nvSpPr>
        <p:spPr>
          <a:xfrm>
            <a:off x="7806148" y="3614713"/>
            <a:ext cx="377952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生词和语言点</a:t>
            </a:r>
          </a:p>
        </p:txBody>
      </p:sp>
      <p:sp>
        <p:nvSpPr>
          <p:cNvPr id="104" name="PA-文本框 95"/>
          <p:cNvSpPr txBox="1"/>
          <p:nvPr>
            <p:custDataLst>
              <p:tags r:id="rId4"/>
            </p:custDataLst>
          </p:nvPr>
        </p:nvSpPr>
        <p:spPr>
          <a:xfrm>
            <a:off x="7806148" y="4728813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课文</a:t>
            </a:r>
          </a:p>
        </p:txBody>
      </p:sp>
    </p:spTree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4435" y="437515"/>
            <a:ext cx="5357495" cy="289941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816610" y="3611245"/>
            <a:ext cx="11239500" cy="21228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>
              <a:lnSpc>
                <a:spcPct val="150000"/>
              </a:lnSpc>
              <a:buClrTx/>
              <a:buFont typeface="Arial" panose="020B0604020202090204" pitchFamily="34" charset="0"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中国人过新年的时候一家人会一起看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新年晚会。</a:t>
            </a:r>
          </a:p>
          <a:p>
            <a:pPr algn="l">
              <a:lnSpc>
                <a:spcPct val="150000"/>
              </a:lnSpc>
              <a:buClrTx/>
              <a:buFont typeface="Arial" panose="020B0604020202090204" pitchFamily="34" charset="0"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今年学校的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新年晚会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时间是</a:t>
            </a:r>
            <a:r>
              <a:rPr lang="en-US" altLang="zh-CN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12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月</a:t>
            </a:r>
            <a:r>
              <a:rPr lang="en-US" altLang="zh-CN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31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号晚上</a:t>
            </a:r>
            <a:r>
              <a:rPr lang="en-US" altLang="zh-CN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7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点。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5426075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1:</a:t>
            </a:r>
            <a:r>
              <a:rPr kumimoji="0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晚会vs聚会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835" t="2032" r="1491" b="1587"/>
          <a:stretch>
            <a:fillRect/>
          </a:stretch>
        </p:blipFill>
        <p:spPr bwMode="auto">
          <a:xfrm>
            <a:off x="1349375" y="946150"/>
            <a:ext cx="9166225" cy="5846763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P294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163" y="1579563"/>
            <a:ext cx="11341100" cy="444341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线连接符 3"/>
          <p:cNvCxnSpPr/>
          <p:nvPr/>
        </p:nvCxnSpPr>
        <p:spPr>
          <a:xfrm>
            <a:off x="4062413" y="4206875"/>
            <a:ext cx="1450975" cy="85566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/>
          <p:nvPr/>
        </p:nvCxnSpPr>
        <p:spPr>
          <a:xfrm>
            <a:off x="6578600" y="3967163"/>
            <a:ext cx="1419225" cy="8636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P294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1228725"/>
            <a:ext cx="11701463" cy="43942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0588625" y="3297238"/>
            <a:ext cx="484188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X</a:t>
            </a:r>
            <a:endParaRPr lang="zh-CN" altLang="en-US" sz="4400" b="1" dirty="0">
              <a:solidFill>
                <a:srgbClr val="FF0000"/>
              </a:solidFill>
              <a:latin typeface="DengXian" pitchFamily="2" charset="-122"/>
              <a:ea typeface="楷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479088" y="4065588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9" name="矩形 8"/>
          <p:cNvSpPr/>
          <p:nvPr/>
        </p:nvSpPr>
        <p:spPr>
          <a:xfrm>
            <a:off x="10588625" y="484505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X</a:t>
            </a:r>
            <a:endParaRPr lang="zh-CN" altLang="en-US" sz="4400" b="1" dirty="0">
              <a:solidFill>
                <a:srgbClr val="FF0000"/>
              </a:solidFill>
              <a:latin typeface="DengXian" pitchFamily="2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481203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2: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刚才vs刚</a:t>
            </a:r>
          </a:p>
        </p:txBody>
      </p:sp>
      <p:sp>
        <p:nvSpPr>
          <p:cNvPr id="9" name="矩形 8"/>
          <p:cNvSpPr/>
          <p:nvPr/>
        </p:nvSpPr>
        <p:spPr>
          <a:xfrm>
            <a:off x="9958388" y="5776913"/>
            <a:ext cx="484187" cy="646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Arial" panose="020B0604020202090204" pitchFamily="34" charset="0"/>
                <a:ea typeface="楷体" panose="02010609060101010101" charset="-122"/>
              </a:rPr>
              <a:t>X</a:t>
            </a:r>
          </a:p>
        </p:txBody>
      </p:sp>
      <p:sp>
        <p:nvSpPr>
          <p:cNvPr id="10" name="矩形 9"/>
          <p:cNvSpPr/>
          <p:nvPr/>
        </p:nvSpPr>
        <p:spPr>
          <a:xfrm>
            <a:off x="10028238" y="2200275"/>
            <a:ext cx="484187" cy="644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Arial" panose="020B0604020202090204" pitchFamily="34" charset="0"/>
                <a:ea typeface="楷体" panose="02010609060101010101" charset="-122"/>
              </a:rPr>
              <a:t>X</a:t>
            </a:r>
          </a:p>
        </p:txBody>
      </p:sp>
      <p:sp>
        <p:nvSpPr>
          <p:cNvPr id="11" name="矩形 10"/>
          <p:cNvSpPr/>
          <p:nvPr/>
        </p:nvSpPr>
        <p:spPr>
          <a:xfrm>
            <a:off x="4916488" y="4959350"/>
            <a:ext cx="563562" cy="644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Arial" panose="020B0604020202090204" pitchFamily="34" charset="0"/>
                <a:ea typeface="楷体" panose="02010609060101010101" charset="-122"/>
              </a:rPr>
              <a:t>X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1438" y="1120775"/>
          <a:ext cx="12007850" cy="5594351"/>
        </p:xfrm>
        <a:graphic>
          <a:graphicData uri="http://schemas.openxmlformats.org/drawingml/2006/table">
            <a:tbl>
              <a:tblPr/>
              <a:tblGrid>
                <a:gridCol w="5678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9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刚才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:N, 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刚才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……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了</a:t>
                      </a: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</a:t>
                      </a:r>
                      <a:r>
                        <a:rPr kumimoji="0" lang="en-US" altLang="zh-CN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:Adv</a:t>
                      </a:r>
                      <a:endParaRPr kumimoji="0" lang="zh-C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666699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刚才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我给他打电话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了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。</a:t>
                      </a:r>
                      <a:endParaRPr kumimoji="0" lang="en-US" altLang="zh-CN" sz="4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我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刚才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给他打电话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了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。</a:t>
                      </a: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我给他打电话。</a:t>
                      </a:r>
                      <a:endParaRPr kumimoji="0" lang="en-US" altLang="zh-CN" sz="4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我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给她打电话。</a:t>
                      </a: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最近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: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我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刚才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去超市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了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。</a:t>
                      </a:r>
                      <a:endParaRPr kumimoji="0" lang="en-US" altLang="zh-CN" sz="4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以前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: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我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刚才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来中国时，</a:t>
                      </a:r>
                      <a:endParaRPr kumimoji="0" lang="en-US" altLang="zh-CN" sz="4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     不会说汉语。</a:t>
                      </a: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最近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: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考试开始时，他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来。</a:t>
                      </a:r>
                      <a:endParaRPr kumimoji="0" lang="en-US" altLang="zh-CN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以前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: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来中国时，我不会</a:t>
                      </a:r>
                      <a:endParaRPr kumimoji="0" lang="en-US" altLang="zh-CN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     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说汉语。</a:t>
                      </a: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你为什么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刚才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不</a:t>
                      </a: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说？</a:t>
                      </a: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你为什么</a:t>
                      </a:r>
                      <a:r>
                        <a:rPr kumimoji="0" lang="zh-CN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刚</a:t>
                      </a:r>
                      <a:r>
                        <a:rPr kumimoji="0" lang="zh-CN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不</a:t>
                      </a:r>
                      <a:r>
                        <a:rPr kumimoji="0" lang="zh-CN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说？</a:t>
                      </a:r>
                    </a:p>
                  </a:txBody>
                  <a:tcPr marL="91443" marR="91443" marT="45724" marB="457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4887913" y="2076450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4" name="矩形 13"/>
          <p:cNvSpPr/>
          <p:nvPr/>
        </p:nvSpPr>
        <p:spPr>
          <a:xfrm>
            <a:off x="4903788" y="2835275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5" name="矩形 14"/>
          <p:cNvSpPr/>
          <p:nvPr/>
        </p:nvSpPr>
        <p:spPr>
          <a:xfrm>
            <a:off x="9763125" y="2790825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6" name="矩形 15"/>
          <p:cNvSpPr/>
          <p:nvPr/>
        </p:nvSpPr>
        <p:spPr>
          <a:xfrm>
            <a:off x="4803775" y="5837238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7" name="矩形 16"/>
          <p:cNvSpPr/>
          <p:nvPr/>
        </p:nvSpPr>
        <p:spPr bwMode="auto">
          <a:xfrm>
            <a:off x="149225" y="2901950"/>
            <a:ext cx="5329238" cy="687388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DengXian" pitchFamily="2" charset="-122"/>
              <a:cs typeface="+mn-cs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5813425" y="2844800"/>
            <a:ext cx="4891088" cy="687388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DengXian" pitchFamily="2" charset="-122"/>
              <a:cs typeface="+mn-cs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5813425" y="2178050"/>
            <a:ext cx="4891088" cy="687388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DengXian" pitchFamily="2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63513" y="5818188"/>
            <a:ext cx="5180013" cy="685800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DengXian" pitchFamily="2" charset="-122"/>
              <a:cs typeface="+mn-cs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5813425" y="5876925"/>
            <a:ext cx="5662613" cy="687388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DengXian" pitchFamily="2" charset="-122"/>
              <a:cs typeface="+mn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68888" y="3641725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23" name="矩形 22"/>
          <p:cNvSpPr/>
          <p:nvPr/>
        </p:nvSpPr>
        <p:spPr>
          <a:xfrm>
            <a:off x="212725" y="3670300"/>
            <a:ext cx="5440363" cy="6873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Arial" panose="020B0604020202090204" pitchFamily="34" charset="0"/>
              <a:ea typeface="DengXian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98438" y="4319588"/>
            <a:ext cx="5438775" cy="1160462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Arial" panose="020B0604020202090204" pitchFamily="34" charset="0"/>
              <a:ea typeface="DengXian" pitchFamily="2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1496675" y="3629025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26" name="矩形 25"/>
          <p:cNvSpPr/>
          <p:nvPr/>
        </p:nvSpPr>
        <p:spPr>
          <a:xfrm>
            <a:off x="11496675" y="4906963"/>
            <a:ext cx="7493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DengXian" pitchFamily="2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27" name="矩形 26"/>
          <p:cNvSpPr/>
          <p:nvPr/>
        </p:nvSpPr>
        <p:spPr>
          <a:xfrm>
            <a:off x="5818505" y="3721100"/>
            <a:ext cx="6189663" cy="6889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Arial" panose="020B0604020202090204" pitchFamily="34" charset="0"/>
              <a:ea typeface="DengXian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820410" y="4397375"/>
            <a:ext cx="6188075" cy="1160463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Arial" panose="020B0604020202090204" pitchFamily="34" charset="0"/>
              <a:ea typeface="DengXian" pitchFamily="2" charset="-122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149225" y="2093913"/>
            <a:ext cx="5403850" cy="688975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DengXian" pitchFamily="2" charset="-122"/>
              <a:cs typeface="+mn-cs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/>
      <p:bldP spid="23" grpId="0" bldLvl="0" animBg="1"/>
      <p:bldP spid="24" grpId="0" bldLvl="0" animBg="1"/>
      <p:bldP spid="25" grpId="0"/>
      <p:bldP spid="26" grpId="0"/>
      <p:bldP spid="27" grpId="0" bldLvl="0" animBg="1"/>
      <p:bldP spid="28" grpId="0" bldLvl="0" animBg="1"/>
      <p:bldP spid="29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481203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2: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刚才vs刚</a:t>
            </a:r>
          </a:p>
        </p:txBody>
      </p:sp>
      <p:sp>
        <p:nvSpPr>
          <p:cNvPr id="5" name="矩形 4"/>
          <p:cNvSpPr/>
          <p:nvPr/>
        </p:nvSpPr>
        <p:spPr>
          <a:xfrm>
            <a:off x="1662113" y="1536383"/>
            <a:ext cx="5748337" cy="37846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zh-CN" sz="4000" b="1" dirty="0">
                <a:latin typeface="楷体" panose="02010609060101010101" charset="-122"/>
                <a:ea typeface="楷体" panose="02010609060101010101" charset="-122"/>
              </a:rPr>
              <a:t>① 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S+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刚才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++……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了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   刚才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句子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② 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S+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刚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+……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③ 刚才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不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没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+…… 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P295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1903" y="914718"/>
            <a:ext cx="9686925" cy="565626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"/>
          <p:cNvSpPr txBox="1"/>
          <p:nvPr/>
        </p:nvSpPr>
        <p:spPr>
          <a:xfrm>
            <a:off x="2406015" y="2246630"/>
            <a:ext cx="1235075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刚才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539365" y="3051493"/>
            <a:ext cx="730250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刚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2753678" y="4456430"/>
            <a:ext cx="1236662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刚才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6366828" y="3742055"/>
            <a:ext cx="730250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刚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3658553" y="5161280"/>
            <a:ext cx="730250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刚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3109278" y="5866130"/>
            <a:ext cx="1235075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刚才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标题 1"/>
          <p:cNvSpPr txBox="1"/>
          <p:nvPr/>
        </p:nvSpPr>
        <p:spPr bwMode="auto">
          <a:xfrm>
            <a:off x="1090930" y="608330"/>
            <a:ext cx="5558155" cy="13112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相信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相信谁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(+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可以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/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能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/</a:t>
            </a:r>
            <a:r>
              <a:rPr kumimoji="0" lang="zh-CN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会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+V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j-cs"/>
              </a:rPr>
              <a:t>）</a:t>
            </a:r>
          </a:p>
        </p:txBody>
      </p:sp>
      <p:sp>
        <p:nvSpPr>
          <p:cNvPr id="5" name="矩形 4"/>
          <p:cNvSpPr/>
          <p:nvPr/>
        </p:nvSpPr>
        <p:spPr>
          <a:xfrm>
            <a:off x="900748" y="2600643"/>
            <a:ext cx="5748337" cy="9572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571500" indent="-571500">
              <a:lnSpc>
                <a:spcPct val="120000"/>
              </a:lnSpc>
              <a:buClrTx/>
              <a:buChar char="•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妈妈不</a:t>
            </a:r>
            <a:r>
              <a:rPr lang="zh-CN" altLang="en-US" sz="5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相信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她说的话。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2655" y="147955"/>
            <a:ext cx="4710430" cy="31400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68" name="组合 11"/>
          <p:cNvGrpSpPr/>
          <p:nvPr/>
        </p:nvGrpSpPr>
        <p:grpSpPr>
          <a:xfrm>
            <a:off x="5790565" y="4845685"/>
            <a:ext cx="5838190" cy="1879600"/>
            <a:chOff x="3272588" y="2383364"/>
            <a:chExt cx="7984486" cy="2848346"/>
          </a:xfrm>
        </p:grpSpPr>
        <p:pic>
          <p:nvPicPr>
            <p:cNvPr id="8" name="图片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990801" y="2383364"/>
              <a:ext cx="4266273" cy="2848346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0" name="图片 10"/>
            <p:cNvPicPr>
              <a:picLocks noChangeAspect="1"/>
            </p:cNvPicPr>
            <p:nvPr/>
          </p:nvPicPr>
          <p:blipFill>
            <a:blip r:embed="rId5"/>
            <a:srcRect l="11891"/>
            <a:stretch>
              <a:fillRect/>
            </a:stretch>
          </p:blipFill>
          <p:spPr>
            <a:xfrm>
              <a:off x="3272588" y="2383364"/>
              <a:ext cx="3718213" cy="281430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4" name="矩形 13"/>
          <p:cNvSpPr/>
          <p:nvPr/>
        </p:nvSpPr>
        <p:spPr>
          <a:xfrm>
            <a:off x="901065" y="3557905"/>
            <a:ext cx="91954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571500" indent="-571500">
              <a:lnSpc>
                <a:spcPct val="120000"/>
              </a:lnSpc>
              <a:buClrTx/>
              <a:buChar char="•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爸爸</a:t>
            </a:r>
            <a:r>
              <a:rPr lang="zh-CN" altLang="en-US" sz="60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相信</a:t>
            </a:r>
            <a:r>
              <a:rPr lang="zh-CN" altLang="en-US" sz="48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女儿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可以自己去上学。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390144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3: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信心</a:t>
            </a:r>
          </a:p>
        </p:txBody>
      </p:sp>
      <p:sp>
        <p:nvSpPr>
          <p:cNvPr id="11" name="Rectangle 2"/>
          <p:cNvSpPr txBox="1">
            <a:spLocks noRot="1"/>
          </p:cNvSpPr>
          <p:nvPr/>
        </p:nvSpPr>
        <p:spPr>
          <a:xfrm>
            <a:off x="5507990" y="287655"/>
            <a:ext cx="5761990" cy="14789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谁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对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没有</a:t>
            </a:r>
            <a:r>
              <a:rPr lang="zh-CN" altLang="en-US" sz="40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信心</a:t>
            </a:r>
            <a:endParaRPr lang="en-US" altLang="zh-CN" sz="4000" b="1" dirty="0">
              <a:solidFill>
                <a:srgbClr val="66669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015" y="1437005"/>
            <a:ext cx="6272213" cy="25050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396240" y="3829685"/>
            <a:ext cx="11633200" cy="9036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爸爸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女儿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，相信她可以自己去上学。</a:t>
            </a:r>
          </a:p>
        </p:txBody>
      </p:sp>
      <p:sp>
        <p:nvSpPr>
          <p:cNvPr id="6" name="矩形 5"/>
          <p:cNvSpPr/>
          <p:nvPr/>
        </p:nvSpPr>
        <p:spPr>
          <a:xfrm>
            <a:off x="396240" y="4900295"/>
            <a:ext cx="10359390" cy="9036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学好汉语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，我一定会通过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YKK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考试。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3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390144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3: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信心</a:t>
            </a:r>
          </a:p>
        </p:txBody>
      </p:sp>
      <p:sp>
        <p:nvSpPr>
          <p:cNvPr id="11" name="Rectangle 2"/>
          <p:cNvSpPr txBox="1">
            <a:spLocks noRot="1"/>
          </p:cNvSpPr>
          <p:nvPr/>
        </p:nvSpPr>
        <p:spPr>
          <a:xfrm>
            <a:off x="5507990" y="287655"/>
            <a:ext cx="5761990" cy="14789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谁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对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没有</a:t>
            </a:r>
            <a:r>
              <a:rPr lang="zh-CN" altLang="en-US" sz="40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信心</a:t>
            </a:r>
            <a:endParaRPr lang="zh-CN" altLang="en-US" sz="4000" b="1" dirty="0">
              <a:solidFill>
                <a:srgbClr val="66669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谁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没有</a:t>
            </a:r>
            <a:r>
              <a:rPr lang="zh-CN" altLang="en-US" sz="40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信心</a:t>
            </a:r>
            <a:r>
              <a:rPr lang="en-US" altLang="zh-CN" sz="40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</a:p>
        </p:txBody>
      </p:sp>
      <p:sp>
        <p:nvSpPr>
          <p:cNvPr id="6" name="矩形 5"/>
          <p:cNvSpPr/>
          <p:nvPr/>
        </p:nvSpPr>
        <p:spPr>
          <a:xfrm>
            <a:off x="3739515" y="2506980"/>
            <a:ext cx="7171690" cy="9036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通过考试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非常有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57" y="2060850"/>
            <a:ext cx="2872386" cy="1914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876" y="4143778"/>
            <a:ext cx="2966357" cy="1977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矩形 11"/>
          <p:cNvSpPr/>
          <p:nvPr/>
        </p:nvSpPr>
        <p:spPr>
          <a:xfrm>
            <a:off x="3739515" y="4319905"/>
            <a:ext cx="6002338" cy="9036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通过考试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09603" y="3400743"/>
            <a:ext cx="5416550" cy="7969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通过考试。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709603" y="5083493"/>
            <a:ext cx="5416550" cy="7969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通过考试。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第一部分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5124384" y="2875508"/>
            <a:ext cx="229997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复习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3340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P299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825" y="1604963"/>
            <a:ext cx="11329988" cy="356711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445643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4: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帮助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endParaRPr kumimoji="0" lang="en-US" altLang="zh-CN" sz="4400" b="1" i="0" u="none" strike="noStrike" kern="1200" cap="none" spc="0" normalizeH="0" baseline="-2500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4688523" y="2543810"/>
            <a:ext cx="6629400" cy="1600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他们</a:t>
            </a:r>
            <a:r>
              <a:rPr lang="zh-CN" altLang="en-US" sz="4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老爷爷。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他们</a:t>
            </a:r>
            <a:r>
              <a:rPr lang="zh-CN" altLang="en-US" sz="4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老爷爷过马路。</a:t>
            </a:r>
          </a:p>
        </p:txBody>
      </p:sp>
      <p:pic>
        <p:nvPicPr>
          <p:cNvPr id="94210" name="Picture 2" descr="https://ss0.bdstatic.com/70cFvHSh_Q1YnxGkpoWK1HF6hhy/it/u=1287927390,1701291234&amp;fm=26&amp;gp=0.jpg"/>
          <p:cNvPicPr>
            <a:picLocks noChangeAspect="1" noChangeArrowheads="1"/>
          </p:cNvPicPr>
          <p:nvPr/>
        </p:nvPicPr>
        <p:blipFill>
          <a:blip r:embed="rId3" cstate="print"/>
          <a:srcRect t="7599"/>
          <a:stretch>
            <a:fillRect/>
          </a:stretch>
        </p:blipFill>
        <p:spPr bwMode="auto">
          <a:xfrm>
            <a:off x="1393917" y="4427286"/>
            <a:ext cx="2655636" cy="21175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标题 1"/>
          <p:cNvSpPr txBox="1"/>
          <p:nvPr/>
        </p:nvSpPr>
        <p:spPr>
          <a:xfrm>
            <a:off x="4688840" y="4686300"/>
            <a:ext cx="5351780" cy="1600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</a:t>
            </a:r>
            <a:r>
              <a:rPr lang="zh-CN" altLang="en-US" sz="4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帮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妈妈。         </a:t>
            </a: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</a:t>
            </a:r>
            <a:r>
              <a:rPr lang="zh-CN" altLang="en-US" sz="4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帮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妈妈打扫房间。 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4212" name="Picture 4" descr="https://timgsa.baidu.com/timg?image&amp;quality=80&amp;size=b9999_10000&amp;sec=1555060433278&amp;di=627828359e34ea635827ae0ba6bc81b4&amp;imgtype=0&amp;src=http%3A%2F%2Fimg.gsxservice.com%2Fzixun%2Foaituot%2Fa0b0e534ae0b07257568f43c7929bcbe.jpeg"/>
          <p:cNvPicPr>
            <a:picLocks noChangeAspect="1" noChangeArrowheads="1"/>
          </p:cNvPicPr>
          <p:nvPr/>
        </p:nvPicPr>
        <p:blipFill rotWithShape="1">
          <a:blip r:embed="rId4" cstate="print"/>
          <a:srcRect l="4762" t="15520" r="4762" b="2487"/>
          <a:stretch>
            <a:fillRect/>
          </a:stretch>
        </p:blipFill>
        <p:spPr bwMode="auto">
          <a:xfrm>
            <a:off x="1393562" y="1748322"/>
            <a:ext cx="2650118" cy="22395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937" name="标题 1"/>
          <p:cNvSpPr txBox="1"/>
          <p:nvPr/>
        </p:nvSpPr>
        <p:spPr>
          <a:xfrm>
            <a:off x="4912995" y="278130"/>
            <a:ext cx="7279005" cy="1905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zh-CN" sz="4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V.</a:t>
            </a:r>
            <a:r>
              <a:rPr lang="zh-CN" altLang="en-US" sz="4400" b="1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en-US" altLang="zh-CN" sz="4400" b="1" baseline="-25000" dirty="0">
                <a:solidFill>
                  <a:srgbClr val="4E8F00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：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帮（助）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谁</a:t>
            </a:r>
            <a:endParaRPr lang="en-US" altLang="zh-CN" sz="36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     帮（助）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做什么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9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445643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4: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帮助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endParaRPr kumimoji="0" lang="en-US" altLang="zh-CN" sz="4400" b="1" i="0" u="none" strike="noStrike" kern="1200" cap="none" spc="0" normalizeH="0" baseline="-2500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9937" name="标题 1"/>
          <p:cNvSpPr txBox="1"/>
          <p:nvPr/>
        </p:nvSpPr>
        <p:spPr>
          <a:xfrm>
            <a:off x="4912995" y="278130"/>
            <a:ext cx="7126605" cy="1905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N.</a:t>
            </a:r>
            <a:r>
              <a:rPr lang="zh-CN" altLang="en-US" sz="48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en-US" altLang="zh-CN" sz="4800" b="1" baseline="-25000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36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：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对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</a:t>
            </a:r>
            <a:r>
              <a:rPr lang="zh-CN" altLang="en-US" sz="36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帮助</a:t>
            </a:r>
            <a:endParaRPr lang="en-US" altLang="zh-CN" sz="3600" b="1" dirty="0">
              <a:solidFill>
                <a:srgbClr val="66669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对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没有</a:t>
            </a:r>
            <a:r>
              <a:rPr lang="zh-CN" altLang="en-US" sz="36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帮助</a:t>
            </a:r>
            <a:endParaRPr lang="zh-CN" altLang="en-US" sz="36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2490788" y="2105025"/>
            <a:ext cx="8032750" cy="2057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唱中文歌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学习汉语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唱中文歌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你的汉语发音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1" name="标题 1"/>
          <p:cNvSpPr txBox="1"/>
          <p:nvPr/>
        </p:nvSpPr>
        <p:spPr>
          <a:xfrm>
            <a:off x="3378200" y="4587240"/>
            <a:ext cx="7556500" cy="125285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打游戏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学习汉语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没有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41988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1988" y="2132013"/>
            <a:ext cx="1524000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1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88" y="4338638"/>
            <a:ext cx="2462212" cy="2171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说一说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3009" name="标题 1"/>
          <p:cNvSpPr txBox="1"/>
          <p:nvPr/>
        </p:nvSpPr>
        <p:spPr>
          <a:xfrm>
            <a:off x="2728595" y="81280"/>
            <a:ext cx="5160645" cy="1066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3C8C93"/>
                </a:solidFill>
                <a:latin typeface="楷体" panose="02010609060101010101" charset="-122"/>
                <a:ea typeface="楷体" panose="02010609060101010101" charset="-122"/>
              </a:rPr>
              <a:t>什么对学习汉语有帮助？</a:t>
            </a:r>
            <a:endParaRPr lang="en-US" altLang="zh-CN" sz="3600" b="1" dirty="0">
              <a:solidFill>
                <a:srgbClr val="3C8C93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标题 1"/>
          <p:cNvSpPr txBox="1"/>
          <p:nvPr/>
        </p:nvSpPr>
        <p:spPr>
          <a:xfrm>
            <a:off x="2316163" y="1285875"/>
            <a:ext cx="7781925" cy="3733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背生词、背课文   复习、预习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看中文小说       唱中文歌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看中国电影       跟中国朋友聊天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endParaRPr lang="zh-CN" altLang="en-US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3011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6925" y="0"/>
            <a:ext cx="1449388" cy="106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1968500" y="4495800"/>
            <a:ext cx="9469438" cy="1828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</a:rPr>
              <a:t>               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40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很大 </a:t>
            </a:r>
            <a:endParaRPr lang="en-US" altLang="zh-CN" sz="32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3200" b="1" dirty="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</a:rPr>
              <a:t>跟中国朋友聊天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200" b="1" dirty="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</a:rPr>
              <a:t>学习汉语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40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很大</a:t>
            </a:r>
            <a:r>
              <a:rPr lang="zh-CN" altLang="en-US" sz="3200" b="1" dirty="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213" y="1638300"/>
            <a:ext cx="11303000" cy="405606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2689225" y="2505075"/>
            <a:ext cx="846138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2252663" y="3287713"/>
            <a:ext cx="192405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5346700" y="4078288"/>
            <a:ext cx="1233488" cy="647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6977063" y="4862513"/>
            <a:ext cx="1335087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2865" y="70485"/>
            <a:ext cx="1131951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5: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S+V+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……;S+V+O+V+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……;S+O+V+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680085" y="1150620"/>
            <a:ext cx="1691005" cy="116332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44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作业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18515" y="2245360"/>
            <a:ext cx="3878580" cy="3599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打太极 打 漂亮</a:t>
            </a:r>
          </a:p>
          <a:p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洗衣服 洗 干净</a:t>
            </a:r>
          </a:p>
          <a:p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汉语 说 棒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81245" y="2245360"/>
            <a:ext cx="6310630" cy="3599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他打太极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得很漂亮。</a:t>
            </a:r>
          </a:p>
          <a:p>
            <a:endParaRPr lang="zh-CN" altLang="en-US" sz="3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我洗衣服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洗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得很干净。</a:t>
            </a:r>
          </a:p>
          <a:p>
            <a:endParaRPr lang="zh-CN" altLang="en-US" sz="3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同学们汉语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说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得很棒。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2865" y="70485"/>
            <a:ext cx="1131951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5: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S+V+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……;S+V+O+V+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……;S+O+V+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1014730" y="3192145"/>
            <a:ext cx="7781925" cy="293306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S+V+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得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+adj.</a:t>
            </a: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S+V+O+V+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得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+adj.</a:t>
            </a: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S+O+V+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得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+adj.</a:t>
            </a:r>
          </a:p>
        </p:txBody>
      </p:sp>
      <p:sp>
        <p:nvSpPr>
          <p:cNvPr id="3" name="标题 1"/>
          <p:cNvSpPr txBox="1"/>
          <p:nvPr/>
        </p:nvSpPr>
        <p:spPr>
          <a:xfrm>
            <a:off x="1014730" y="1459230"/>
            <a:ext cx="7781925" cy="134112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S+V+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得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/A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不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2865" y="70485"/>
            <a:ext cx="1131951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5: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S+V+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……;S+V+O+V+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……;S+O+V+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807085" y="1616710"/>
            <a:ext cx="10213975" cy="82804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作业   写   认真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en-US" altLang="zh-CN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            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  <p:sp>
        <p:nvSpPr>
          <p:cNvPr id="5" name="标题 1"/>
          <p:cNvSpPr txBox="1"/>
          <p:nvPr/>
        </p:nvSpPr>
        <p:spPr>
          <a:xfrm>
            <a:off x="807085" y="2656840"/>
            <a:ext cx="10342880" cy="82804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桌子   擦   干净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en-US" altLang="zh-CN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            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en-US" altLang="zh-CN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         </a:t>
            </a:r>
          </a:p>
        </p:txBody>
      </p:sp>
      <p:sp>
        <p:nvSpPr>
          <p:cNvPr id="6" name="标题 1"/>
          <p:cNvSpPr txBox="1"/>
          <p:nvPr/>
        </p:nvSpPr>
        <p:spPr>
          <a:xfrm>
            <a:off x="807085" y="3696970"/>
            <a:ext cx="8790940" cy="82804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起床   早 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en-US" altLang="zh-CN" sz="3600" b="1" u="sng" dirty="0"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      </a:t>
            </a:r>
            <a:r>
              <a:rPr lang="zh-CN" altLang="en-US" sz="3600" b="1" u="sng" dirty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36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07085" y="4737100"/>
            <a:ext cx="9087485" cy="82804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吃午饭   饱 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en-US" altLang="zh-CN" sz="3600" b="1" u="sng" dirty="0"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    </a:t>
            </a:r>
            <a:r>
              <a:rPr lang="zh-CN" altLang="en-US" sz="3600" b="1" u="sng" dirty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36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P296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563" y="1564323"/>
            <a:ext cx="11193463" cy="446722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1227138" y="3235008"/>
            <a:ext cx="756285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张亮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洗</a:t>
            </a:r>
            <a:r>
              <a:rPr lang="zh-CN" altLang="en-US" sz="36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衣服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得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很干净。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370648" y="5030788"/>
            <a:ext cx="7562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穿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很多。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P296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50177" name="组 3"/>
          <p:cNvGrpSpPr/>
          <p:nvPr/>
        </p:nvGrpSpPr>
        <p:grpSpPr>
          <a:xfrm>
            <a:off x="668338" y="1127125"/>
            <a:ext cx="10904537" cy="4830763"/>
            <a:chOff x="818866" y="1100004"/>
            <a:chExt cx="10904562" cy="4830302"/>
          </a:xfrm>
        </p:grpSpPr>
        <p:pic>
          <p:nvPicPr>
            <p:cNvPr id="50178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8866" y="2283400"/>
              <a:ext cx="10768084" cy="364690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0179" name="图片 2"/>
            <p:cNvPicPr>
              <a:picLocks noChangeAspect="1"/>
            </p:cNvPicPr>
            <p:nvPr/>
          </p:nvPicPr>
          <p:blipFill>
            <a:blip r:embed="rId4"/>
            <a:srcRect r="1363" b="79720"/>
            <a:stretch>
              <a:fillRect/>
            </a:stretch>
          </p:blipFill>
          <p:spPr>
            <a:xfrm>
              <a:off x="818866" y="1100004"/>
              <a:ext cx="10904562" cy="90621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668338" y="1104900"/>
            <a:ext cx="10728325" cy="48720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458913" y="3314700"/>
            <a:ext cx="7562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足球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踢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很好。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1458913" y="5100638"/>
            <a:ext cx="756285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老师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写</a:t>
            </a:r>
            <a:r>
              <a:rPr lang="zh-CN" altLang="en-US" sz="36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汉字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得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很快。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54924"/>
            <a:ext cx="266890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复习：生词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0" name="组合 9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2" name="箭头: 五边形 11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713740"/>
            <a:ext cx="11049635" cy="56635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5650" y="755650"/>
            <a:ext cx="1119505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N.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电影  电脑  好处  兴趣  </a:t>
            </a:r>
            <a:r>
              <a:rPr lang="zh-CN" altLang="en-US" sz="3200" b="1" u="sng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发音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文章  方法  </a:t>
            </a:r>
            <a:r>
              <a:rPr lang="zh-CN" altLang="en-US" sz="3200" b="1" u="sng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练习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200" b="1" u="sng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标准</a:t>
            </a:r>
            <a:endParaRPr lang="zh-CN" altLang="en-US" sz="32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M.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部   </a:t>
            </a:r>
            <a:endParaRPr lang="en-US" altLang="zh-CN" sz="32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V.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背   像   让  过来  </a:t>
            </a:r>
            <a:r>
              <a:rPr lang="zh-CN" altLang="en-US" sz="3200" b="1" u="sng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发音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200" b="1" u="sng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练习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阅读  积累   找</a:t>
            </a:r>
            <a:endParaRPr lang="en-US" altLang="zh-CN" sz="32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adj.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困  </a:t>
            </a:r>
            <a:r>
              <a:rPr lang="zh-CN" altLang="en-US" sz="3200" b="1" u="sng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标准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endParaRPr lang="en-US" altLang="zh-CN" sz="32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adv.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整天  亲爱的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prep.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通过</a:t>
            </a:r>
          </a:p>
          <a:p>
            <a:pPr eaLnBrk="1" hangingPunct="1">
              <a:lnSpc>
                <a:spcPct val="150000"/>
              </a:lnSpc>
              <a:buFont typeface="Arial" panose="020B0604020202090204" pitchFamily="34" charset="0"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对</a:t>
            </a: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感兴趣     没错    越来越</a:t>
            </a:r>
            <a:endParaRPr lang="zh-CN" altLang="en-US" sz="32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P296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52225" name="组 4"/>
          <p:cNvGrpSpPr/>
          <p:nvPr/>
        </p:nvGrpSpPr>
        <p:grpSpPr>
          <a:xfrm>
            <a:off x="558800" y="1077913"/>
            <a:ext cx="11150600" cy="5064125"/>
            <a:chOff x="313897" y="939524"/>
            <a:chExt cx="11494900" cy="5106435"/>
          </a:xfrm>
        </p:grpSpPr>
        <p:pic>
          <p:nvPicPr>
            <p:cNvPr id="52226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3897" y="2537238"/>
              <a:ext cx="11494900" cy="350872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2227" name="图片 3"/>
            <p:cNvPicPr>
              <a:picLocks noChangeAspect="1"/>
            </p:cNvPicPr>
            <p:nvPr/>
          </p:nvPicPr>
          <p:blipFill>
            <a:blip r:embed="rId4"/>
            <a:srcRect l="674" r="2750" b="64883"/>
            <a:stretch>
              <a:fillRect/>
            </a:stretch>
          </p:blipFill>
          <p:spPr>
            <a:xfrm>
              <a:off x="479413" y="939524"/>
              <a:ext cx="11163869" cy="147613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546100" y="996950"/>
            <a:ext cx="10972800" cy="47625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pull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P296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625" y="1565275"/>
            <a:ext cx="11560175" cy="42037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543306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6: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……极了！</a:t>
            </a:r>
          </a:p>
        </p:txBody>
      </p:sp>
      <p:sp>
        <p:nvSpPr>
          <p:cNvPr id="3" name="矩形 2"/>
          <p:cNvSpPr/>
          <p:nvPr/>
        </p:nvSpPr>
        <p:spPr>
          <a:xfrm>
            <a:off x="3396615" y="1056640"/>
            <a:ext cx="87172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&lt;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&lt;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非常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&lt;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太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了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&lt;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13724" t="3411" r="16099" b="12927"/>
          <a:stretch>
            <a:fillRect/>
          </a:stretch>
        </p:blipFill>
        <p:spPr>
          <a:xfrm>
            <a:off x="151765" y="1751965"/>
            <a:ext cx="2833370" cy="2319020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矩形 13"/>
          <p:cNvSpPr/>
          <p:nvPr/>
        </p:nvSpPr>
        <p:spPr>
          <a:xfrm>
            <a:off x="5063490" y="2171065"/>
            <a:ext cx="5824855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玛利亚唱歌唱得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好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26565" y="3100070"/>
            <a:ext cx="2689225" cy="2469515"/>
          </a:xfrm>
          <a:prstGeom prst="roundRect">
            <a:avLst>
              <a:gd name="adj" fmla="val 16667"/>
            </a:avLst>
          </a:prstGeom>
          <a:ln>
            <a:solidFill>
              <a:srgbClr val="4E8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矩形 15"/>
          <p:cNvSpPr/>
          <p:nvPr/>
        </p:nvSpPr>
        <p:spPr>
          <a:xfrm>
            <a:off x="6029325" y="3515995"/>
            <a:ext cx="4859020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下课了，她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困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85465" y="4380230"/>
            <a:ext cx="2855595" cy="2306955"/>
          </a:xfrm>
          <a:prstGeom prst="roundRect">
            <a:avLst>
              <a:gd name="adj" fmla="val 16667"/>
            </a:avLst>
          </a:prstGeom>
          <a:ln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矩形 18"/>
          <p:cNvSpPr/>
          <p:nvPr/>
        </p:nvSpPr>
        <p:spPr>
          <a:xfrm>
            <a:off x="7456170" y="5045075"/>
            <a:ext cx="3432175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它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高兴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P297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675" y="1325563"/>
            <a:ext cx="11212513" cy="46386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2"/>
          <p:cNvSpPr txBox="1"/>
          <p:nvPr/>
        </p:nvSpPr>
        <p:spPr>
          <a:xfrm>
            <a:off x="2073275" y="3219450"/>
            <a:ext cx="756285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这件毛衣贵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2073275" y="5072063"/>
            <a:ext cx="756285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这个汉字对外国人来说难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P297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55297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1925638"/>
            <a:ext cx="11109325" cy="3756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8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984250"/>
            <a:ext cx="10694988" cy="7937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5299" name="组 5"/>
          <p:cNvGrpSpPr/>
          <p:nvPr/>
        </p:nvGrpSpPr>
        <p:grpSpPr>
          <a:xfrm>
            <a:off x="600075" y="1079500"/>
            <a:ext cx="11109325" cy="4697413"/>
            <a:chOff x="600502" y="998319"/>
            <a:chExt cx="11109278" cy="4696545"/>
          </a:xfrm>
        </p:grpSpPr>
        <p:pic>
          <p:nvPicPr>
            <p:cNvPr id="55300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0502" y="1938653"/>
              <a:ext cx="11109278" cy="375621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5301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0502" y="998319"/>
              <a:ext cx="10694443" cy="79342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600075" y="984250"/>
            <a:ext cx="10987088" cy="487045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2166938" y="3068638"/>
            <a:ext cx="756285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老师看起来生气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1" name="TextBox 2"/>
          <p:cNvSpPr txBox="1"/>
          <p:nvPr/>
        </p:nvSpPr>
        <p:spPr>
          <a:xfrm>
            <a:off x="2166938" y="4946650"/>
            <a:ext cx="756285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今天的天气让我不舒服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极了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3980" y="98425"/>
            <a:ext cx="6210935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7: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起来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636905" y="1323975"/>
            <a:ext cx="1661795" cy="755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lnSpc>
                <a:spcPct val="120000"/>
              </a:lnSpc>
              <a:buClrTx/>
              <a:buFontTx/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作业：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36905" y="2079625"/>
            <a:ext cx="10561955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这双鞋</a:t>
            </a:r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很舒服。</a:t>
            </a:r>
          </a:p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这首歌</a:t>
            </a:r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很好听。</a:t>
            </a:r>
          </a:p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这家服装店的衣服</a:t>
            </a:r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很贵。</a:t>
            </a:r>
          </a:p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我不太喜欢喝柠檬水，因为</a:t>
            </a:r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太酸了。</a:t>
            </a:r>
          </a:p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68905" y="2648585"/>
            <a:ext cx="1770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穿起来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68905" y="3170555"/>
            <a:ext cx="1513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听起来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73600" y="3603625"/>
            <a:ext cx="1731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看起来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179185" y="4119245"/>
            <a:ext cx="1780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喝起来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6575" y="5281295"/>
            <a:ext cx="9623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36905" y="4806315"/>
            <a:ext cx="115557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容易   说    有些事    起来，  起来   很难  但是  做 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49655" y="4873625"/>
            <a:ext cx="105791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_________________________________________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7" grpId="0"/>
      <p:bldP spid="7" grpId="1"/>
      <p:bldP spid="8" grpId="0"/>
      <p:bldP spid="8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3980" y="98425"/>
            <a:ext cx="6210935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7: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起来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636905" y="1323975"/>
            <a:ext cx="1661795" cy="755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lnSpc>
                <a:spcPct val="120000"/>
              </a:lnSpc>
              <a:buClrTx/>
              <a:buFontTx/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作业：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48005" y="2445385"/>
            <a:ext cx="6737350" cy="3199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上课  困了  站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聚会  大家  一起  跳舞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下课了  写作业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1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3980" y="98425"/>
            <a:ext cx="6210935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7: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起来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278765" y="1504315"/>
            <a:ext cx="1191387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571500" indent="0" fontAlgn="auto">
              <a:lnSpc>
                <a:spcPct val="150000"/>
              </a:lnSpc>
              <a:buClrTx/>
              <a:buFont typeface="Arial" panose="020B0604020202090204" pitchFamily="34" charset="0"/>
              <a:buNone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站起来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拿起来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从低到高</a:t>
            </a:r>
          </a:p>
          <a:p>
            <a:pPr marL="571500" indent="0" fontAlgn="auto">
              <a:lnSpc>
                <a:spcPct val="150000"/>
              </a:lnSpc>
              <a:buClrTx/>
              <a:buFont typeface="Arial" panose="020B0604020202090204" pitchFamily="34" charset="0"/>
              <a:buNone/>
            </a:pPr>
            <a:endParaRPr lang="en-US" altLang="zh-CN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571500" indent="0" fontAlgn="auto">
              <a:lnSpc>
                <a:spcPct val="150000"/>
              </a:lnSpc>
              <a:buClrTx/>
              <a:buFont typeface="Arial" panose="020B0604020202090204" pitchFamily="34" charset="0"/>
              <a:buNone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2.S + V + 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起来 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 adj.       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做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的时候，觉得东西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571500" indent="0" fontAlgn="auto">
              <a:lnSpc>
                <a:spcPct val="150000"/>
              </a:lnSpc>
              <a:buClrTx/>
              <a:buFont typeface="Arial" panose="020B0604020202090204" pitchFamily="34" charset="0"/>
              <a:buChar char="•"/>
            </a:pPr>
            <a:endParaRPr lang="en-US" altLang="zh-CN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571500" indent="0" fontAlgn="auto">
              <a:lnSpc>
                <a:spcPct val="150000"/>
              </a:lnSpc>
              <a:buClrTx/>
              <a:buFont typeface="Arial" panose="020B0604020202090204" pitchFamily="34" charset="0"/>
              <a:buNone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3.S + V + 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起来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571500" indent="0" fontAlgn="auto">
              <a:lnSpc>
                <a:spcPct val="150000"/>
              </a:lnSpc>
              <a:buClrTx/>
              <a:buFont typeface="Arial" panose="020B0604020202090204" pitchFamily="34" charset="0"/>
              <a:buNone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S + V + 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起（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O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）来  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开始做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571500" indent="0" fontAlgn="auto">
              <a:lnSpc>
                <a:spcPct val="150000"/>
              </a:lnSpc>
              <a:buClrTx/>
              <a:buFont typeface="Arial" panose="020B0604020202090204" pitchFamily="34" charset="0"/>
              <a:buChar char="•"/>
            </a:pP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P298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913" y="1647825"/>
            <a:ext cx="11531600" cy="41910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P298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588" y="938213"/>
            <a:ext cx="11504613" cy="526891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6588" y="3438525"/>
            <a:ext cx="756285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听了马克的话，大家都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起来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</a:p>
        </p:txBody>
      </p:sp>
      <p:sp>
        <p:nvSpPr>
          <p:cNvPr id="4" name="TextBox 2"/>
          <p:cNvSpPr txBox="1"/>
          <p:nvPr/>
        </p:nvSpPr>
        <p:spPr>
          <a:xfrm>
            <a:off x="1906588" y="5351463"/>
            <a:ext cx="756285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菜来了以后，我们就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吃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起来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54924"/>
            <a:ext cx="31661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复习：语言点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0" name="组合 9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2" name="箭头: 五边形 11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1142365" y="914400"/>
            <a:ext cx="990790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</a:t>
            </a:r>
            <a:r>
              <a:rPr lang="en-US" altLang="zh-CN" sz="32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①V+</a:t>
            </a:r>
            <a:r>
              <a:rPr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</a:t>
            </a: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多长时间</a:t>
            </a: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+(O)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②V+</a:t>
            </a:r>
            <a:r>
              <a:rPr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</a:t>
            </a: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多长时间</a:t>
            </a: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+(O)+</a:t>
            </a:r>
            <a:r>
              <a:rPr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③V+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了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多少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+(O)</a:t>
            </a:r>
            <a:endParaRPr lang="en-US" altLang="zh-CN" sz="32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④V+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了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多少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+(O)+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了</a:t>
            </a:r>
            <a:endParaRPr lang="en-US" altLang="zh-CN" sz="32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endParaRPr lang="zh-CN" altLang="en-US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让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做什么</a:t>
            </a:r>
            <a:endParaRPr lang="zh-CN" altLang="en-US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015" y="713740"/>
            <a:ext cx="11049635" cy="56635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P298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59393" name="组 3"/>
          <p:cNvGrpSpPr/>
          <p:nvPr/>
        </p:nvGrpSpPr>
        <p:grpSpPr>
          <a:xfrm>
            <a:off x="579438" y="782638"/>
            <a:ext cx="11239500" cy="5454650"/>
            <a:chOff x="456157" y="537077"/>
            <a:chExt cx="11240276" cy="5454290"/>
          </a:xfrm>
        </p:grpSpPr>
        <p:pic>
          <p:nvPicPr>
            <p:cNvPr id="59394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157" y="2099177"/>
              <a:ext cx="11240276" cy="389219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9395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9269" y="537077"/>
              <a:ext cx="10147300" cy="15621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27063" y="723900"/>
            <a:ext cx="11096625" cy="547211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152650" y="3459163"/>
            <a:ext cx="8588375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考试开始了，我们都抓紧时间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起来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2152650" y="5435600"/>
            <a:ext cx="1027747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他在学校门口看到了老朋友，两个人就</a:t>
            </a:r>
            <a:r>
              <a:rPr lang="zh-CN" altLang="en-US" sz="32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聊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起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天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来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3980" y="98425"/>
            <a:ext cx="10018395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8: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还是</a:t>
            </a:r>
            <a:r>
              <a:rPr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+怎么样；还是</a:t>
            </a:r>
            <a:r>
              <a:rPr sz="4400" b="1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+做什么</a:t>
            </a:r>
          </a:p>
        </p:txBody>
      </p:sp>
      <p:sp>
        <p:nvSpPr>
          <p:cNvPr id="5" name="矩形 4"/>
          <p:cNvSpPr/>
          <p:nvPr/>
        </p:nvSpPr>
        <p:spPr>
          <a:xfrm>
            <a:off x="188278" y="1603058"/>
            <a:ext cx="11814175" cy="49847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妈妈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40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岁了，可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那么漂亮！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我也知道白鞋容易脏，可是我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喜欢买白色的。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不喜欢跟别人一起学习，我喜欢自己看书。</a:t>
            </a:r>
          </a:p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我明年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继续学习汉语。</a:t>
            </a:r>
          </a:p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</a:p>
        </p:txBody>
      </p:sp>
      <p:sp>
        <p:nvSpPr>
          <p:cNvPr id="7" name="矩形 6"/>
          <p:cNvSpPr/>
          <p:nvPr/>
        </p:nvSpPr>
        <p:spPr>
          <a:xfrm>
            <a:off x="5935028" y="938530"/>
            <a:ext cx="5824537" cy="7334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一直没变，跟以前一样</a:t>
            </a:r>
            <a:endParaRPr lang="en-US" altLang="zh-CN" sz="40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52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charRg st="52" end="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P299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163" y="1555750"/>
            <a:ext cx="11341100" cy="44354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8053388" y="2335213"/>
            <a:ext cx="3630612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没想出来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7208838" y="3292475"/>
            <a:ext cx="3630612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没洗干净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6081713" y="4251325"/>
            <a:ext cx="3630612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现在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很困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7208838" y="5222875"/>
            <a:ext cx="3630612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没看明白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3980" y="98425"/>
            <a:ext cx="4316095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9: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A+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地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+V</a:t>
            </a:r>
          </a:p>
        </p:txBody>
      </p:sp>
      <p:sp>
        <p:nvSpPr>
          <p:cNvPr id="3" name="矩形 2"/>
          <p:cNvSpPr/>
          <p:nvPr/>
        </p:nvSpPr>
        <p:spPr>
          <a:xfrm>
            <a:off x="1524000" y="1573213"/>
            <a:ext cx="8415338" cy="4351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孩子们每天都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高兴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地</a:t>
            </a:r>
            <a:r>
              <a:rPr lang="zh-CN" altLang="en-US" sz="48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去上学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她怎么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生气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地</a:t>
            </a:r>
            <a:r>
              <a:rPr lang="zh-CN" altLang="en-US" sz="48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走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了？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艾米丽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幸福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地</a:t>
            </a:r>
            <a:r>
              <a:rPr lang="zh-CN" altLang="en-US" sz="48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笑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了起来。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287655" indent="-324485">
              <a:lnSpc>
                <a:spcPct val="150000"/>
              </a:lnSpc>
              <a:buClrTx/>
              <a:buFontTx/>
              <a:buChar char="•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爸爸妈妈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辛苦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地</a:t>
            </a:r>
            <a:r>
              <a:rPr lang="zh-CN" altLang="en-US" sz="48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照顾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孩子。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33" y="839470"/>
            <a:ext cx="9334500" cy="55753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P301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688" y="1171575"/>
            <a:ext cx="11898313" cy="53927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2401888" y="2709863"/>
            <a:ext cx="2511425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打篮球打得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4340225" y="3716338"/>
            <a:ext cx="846138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659063" y="4722813"/>
            <a:ext cx="3232150" cy="647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高兴地去上课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619875" y="5699125"/>
            <a:ext cx="133667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P301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950" y="1325563"/>
            <a:ext cx="11245850" cy="49149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1828800" y="3582988"/>
            <a:ext cx="5922963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玛丽亚的歌</a:t>
            </a:r>
            <a:r>
              <a:rPr lang="zh-CN" altLang="en-US" sz="3600" b="1" dirty="0">
                <a:solidFill>
                  <a:srgbClr val="385723"/>
                </a:solidFill>
                <a:latin typeface="楷体" panose="02010609060101010101" charset="-122"/>
                <a:ea typeface="楷体" panose="02010609060101010101" charset="-122"/>
              </a:rPr>
              <a:t>唱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得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好听极了！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828800" y="5414963"/>
            <a:ext cx="59229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玛丽亚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说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汉语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说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很好。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P301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75777" name="组 4"/>
          <p:cNvGrpSpPr/>
          <p:nvPr/>
        </p:nvGrpSpPr>
        <p:grpSpPr>
          <a:xfrm>
            <a:off x="219075" y="912813"/>
            <a:ext cx="11568113" cy="5229225"/>
            <a:chOff x="489142" y="858290"/>
            <a:chExt cx="11351931" cy="5228612"/>
          </a:xfrm>
        </p:grpSpPr>
        <p:pic>
          <p:nvPicPr>
            <p:cNvPr id="75778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142" y="2262277"/>
              <a:ext cx="11351931" cy="382462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5779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9142" y="858290"/>
              <a:ext cx="11009513" cy="127076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168275" y="873125"/>
            <a:ext cx="11568113" cy="50498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1660525" y="3305175"/>
            <a:ext cx="7742238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马克的汉语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很不标准。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1255713" y="5195888"/>
            <a:ext cx="735647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唱中文歌能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马克</a:t>
            </a: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提高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汉语成绩。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第四部分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4945949" y="2768193"/>
            <a:ext cx="229997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课文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课文热身：P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291</a:t>
            </a:r>
            <a:endParaRPr lang="en-US" altLang="zh-CN" sz="36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1462088"/>
            <a:ext cx="11204575" cy="46434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线连接符 3"/>
          <p:cNvCxnSpPr/>
          <p:nvPr/>
        </p:nvCxnSpPr>
        <p:spPr>
          <a:xfrm>
            <a:off x="5097463" y="3116263"/>
            <a:ext cx="1658938" cy="200183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/>
          <p:cNvCxnSpPr/>
          <p:nvPr/>
        </p:nvCxnSpPr>
        <p:spPr>
          <a:xfrm flipV="1">
            <a:off x="4538663" y="3116263"/>
            <a:ext cx="2217738" cy="66675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7"/>
          <p:cNvCxnSpPr/>
          <p:nvPr/>
        </p:nvCxnSpPr>
        <p:spPr>
          <a:xfrm>
            <a:off x="5176838" y="4437063"/>
            <a:ext cx="1579563" cy="13350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线连接符 9"/>
          <p:cNvCxnSpPr/>
          <p:nvPr/>
        </p:nvCxnSpPr>
        <p:spPr>
          <a:xfrm flipV="1">
            <a:off x="4818063" y="3783013"/>
            <a:ext cx="1938338" cy="13350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线连接符 11"/>
          <p:cNvCxnSpPr/>
          <p:nvPr/>
        </p:nvCxnSpPr>
        <p:spPr>
          <a:xfrm flipV="1">
            <a:off x="5176838" y="4451350"/>
            <a:ext cx="1579563" cy="1333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54924"/>
            <a:ext cx="31661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复习：语言点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0" name="组合 9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2" name="箭头: 五边形 11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1141730" y="713740"/>
            <a:ext cx="990790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3.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endParaRPr lang="en-US" altLang="zh-CN" sz="32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90204" pitchFamily="34" charset="0"/>
              <a:buChar char="•"/>
            </a:pPr>
            <a:endParaRPr lang="en-US" altLang="zh-CN" sz="32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90204" pitchFamily="34" charset="0"/>
              <a:buChar char="•"/>
            </a:pPr>
            <a:endParaRPr lang="en-US" altLang="zh-CN" sz="32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90204" pitchFamily="34" charset="0"/>
              <a:buChar char="•"/>
            </a:pPr>
            <a:endParaRPr lang="en-US" altLang="zh-CN" sz="32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没有好处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因为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，所以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lang="en-US" altLang="zh-CN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015" y="713740"/>
            <a:ext cx="11049635" cy="56635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543" t="1932" r="1340" b="7449"/>
          <a:stretch>
            <a:fillRect/>
          </a:stretch>
        </p:blipFill>
        <p:spPr bwMode="auto">
          <a:xfrm>
            <a:off x="857250" y="1613535"/>
            <a:ext cx="10844530" cy="2592705"/>
          </a:xfrm>
          <a:prstGeom prst="rect">
            <a:avLst/>
          </a:prstGeom>
          <a:noFill/>
          <a:ln w="9525">
            <a:solidFill>
              <a:srgbClr val="C55A1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课文二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1675130" y="966470"/>
            <a:ext cx="8841105" cy="5397500"/>
          </a:xfrm>
        </p:spPr>
        <p:txBody>
          <a:bodyPr vert="horz" wrap="square" lIns="91440" tIns="45720" rIns="91440" bIns="45720" anchor="t">
            <a:normAutofit/>
          </a:bodyPr>
          <a:lstStyle/>
          <a:p>
            <a:pPr marL="514350" indent="-514350">
              <a:lnSpc>
                <a:spcPct val="120000"/>
              </a:lnSpc>
              <a:buFontTx/>
              <a:buAutoNum type="arabicPeriod"/>
            </a:pPr>
            <a:r>
              <a:rPr lang="zh-CN" altLang="en-US" sz="4000" b="1" dirty="0">
                <a:solidFill>
                  <a:srgbClr val="FF6600"/>
                </a:solidFill>
                <a:latin typeface="楷体" panose="02010609060101010101" charset="-122"/>
                <a:ea typeface="楷体" panose="02010609060101010101" charset="-122"/>
              </a:rPr>
              <a:t>听课文，回答问题。</a:t>
            </a:r>
            <a:endParaRPr lang="en-US" altLang="zh-CN" sz="4000" b="1" dirty="0">
              <a:solidFill>
                <a:srgbClr val="FF66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>
              <a:lnSpc>
                <a:spcPct val="120000"/>
              </a:lnSpc>
              <a:buFontTx/>
              <a:buAutoNum type="circleNumDbPlain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玛利亚在干什么？她在哪儿？</a:t>
            </a:r>
            <a:endParaRPr lang="en-US" altLang="zh-CN" sz="40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>
              <a:lnSpc>
                <a:spcPct val="120000"/>
              </a:lnSpc>
              <a:buFontTx/>
              <a:buAutoNum type="circleNumDbPlain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玛利亚唱的是英文歌吗？</a:t>
            </a:r>
            <a:endParaRPr lang="en-US" altLang="zh-CN" sz="40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>
              <a:lnSpc>
                <a:spcPct val="120000"/>
              </a:lnSpc>
              <a:buFontTx/>
              <a:buAutoNum type="circleNumDbPlain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玛利亚唱歌唱得怎么样？</a:t>
            </a:r>
            <a:endParaRPr lang="en-US" altLang="zh-CN" sz="40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>
              <a:lnSpc>
                <a:spcPct val="120000"/>
              </a:lnSpc>
              <a:buFontTx/>
              <a:buAutoNum type="circleNumDbPlain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那首歌的歌名叫什么？</a:t>
            </a:r>
            <a:endParaRPr lang="en-US" altLang="zh-CN" sz="40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>
              <a:lnSpc>
                <a:spcPct val="120000"/>
              </a:lnSpc>
              <a:buFontTx/>
              <a:buAutoNum type="circleNumDbPlain"/>
            </a:pP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马克可以怎么练习汉语发音？</a:t>
            </a:r>
            <a:endParaRPr lang="en-US" altLang="zh-CN" sz="40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/>
            <a:endParaRPr lang="zh-CN" altLang="en-US" sz="4800" b="1" dirty="0">
              <a:solidFill>
                <a:srgbClr val="FF66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45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369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课文一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6562" name="文本框 2"/>
          <p:cNvSpPr txBox="1"/>
          <p:nvPr/>
        </p:nvSpPr>
        <p:spPr>
          <a:xfrm>
            <a:off x="975678" y="1057593"/>
            <a:ext cx="10437812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（学校的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新年晚会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上，玛丽亚正在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唱歌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。）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对不起！我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迟到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快坐这儿吧！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是玛丽亚在唱歌吗？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是啊，她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刚才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已经唱完一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首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       唱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得好听极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了！</a:t>
            </a:r>
          </a:p>
        </p:txBody>
      </p:sp>
    </p:spTree>
  </p:cSld>
  <p:clrMapOvr>
    <a:masterClrMapping/>
  </p:clrMapOvr>
  <p:transition spd="med">
    <p:pull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369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课文一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8609" name="文本框 2"/>
          <p:cNvSpPr txBox="1"/>
          <p:nvPr/>
        </p:nvSpPr>
        <p:spPr>
          <a:xfrm>
            <a:off x="876935" y="889953"/>
            <a:ext cx="10437813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唉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可惜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我迟到了，没听到。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这首歌听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起来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熟悉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，叫什么名字？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叫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相信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》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玛丽亚汉语说得好，歌唱得也好。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你的汉语也比以前好多了。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的吗？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369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课文一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70658" name="文本框 2"/>
          <p:cNvSpPr txBox="1"/>
          <p:nvPr/>
        </p:nvSpPr>
        <p:spPr>
          <a:xfrm>
            <a:off x="484188" y="889953"/>
            <a:ext cx="11223625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对啊，你应该对自己有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我觉得我的发音还是不太标准，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       还得更努力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地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练习。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你唱唱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中文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歌，可能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你的发音有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帮助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对，你说的对！我以后试试。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843C0C"/>
                </a:solidFill>
                <a:latin typeface="楷体" panose="02010609060101010101" charset="-122"/>
                <a:ea typeface="楷体" panose="02010609060101010101" charset="-122"/>
              </a:rPr>
              <a:t>阿尔达：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你们说话小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声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点儿可以吗？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369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课文一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7586" name="文本框 2"/>
          <p:cNvSpPr txBox="1"/>
          <p:nvPr/>
        </p:nvSpPr>
        <p:spPr>
          <a:xfrm>
            <a:off x="876935" y="1305243"/>
            <a:ext cx="10437813" cy="42462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（学校的新年晚会上，玛丽亚在唱歌。）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周小明：对不起！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克：快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周小明：是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克：是啊，她刚才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369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课文一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9634" name="文本框 2"/>
          <p:cNvSpPr txBox="1"/>
          <p:nvPr/>
        </p:nvSpPr>
        <p:spPr>
          <a:xfrm>
            <a:off x="2152968" y="890270"/>
            <a:ext cx="7885112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周小明：唉，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，没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克：这首歌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，叫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周小明：叫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《……》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克：玛丽亚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周小明：你的汉语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369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课文一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71682" name="文本框 2"/>
          <p:cNvSpPr txBox="1"/>
          <p:nvPr/>
        </p:nvSpPr>
        <p:spPr>
          <a:xfrm>
            <a:off x="2364423" y="755650"/>
            <a:ext cx="7462837" cy="56311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周小明：对啊，你应该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克：我觉得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，还得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周小明：你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，可能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马  克：对，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！我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843C0C"/>
                </a:solidFill>
                <a:latin typeface="楷体" panose="02010609060101010101" charset="-122"/>
                <a:ea typeface="楷体" panose="02010609060101010101" charset="-122"/>
              </a:rPr>
              <a:t>阿尔达：你们说话</a:t>
            </a:r>
            <a:r>
              <a:rPr lang="en-US" altLang="zh-CN" sz="3600" b="1" dirty="0">
                <a:solidFill>
                  <a:srgbClr val="843C0C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843C0C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62705" y="127949"/>
            <a:ext cx="1369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课文一</a:t>
            </a:r>
            <a:endParaRPr lang="en-US" altLang="zh-CN" sz="2800" b="1" spc="300" dirty="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2" name="组合 11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3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00230" y="146515"/>
              <a:ext cx="566519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71682" name="文本框 2"/>
          <p:cNvSpPr txBox="1"/>
          <p:nvPr/>
        </p:nvSpPr>
        <p:spPr>
          <a:xfrm>
            <a:off x="458470" y="1443990"/>
            <a:ext cx="1140523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720090" fontAlgn="auto">
              <a:lnSpc>
                <a:spcPct val="10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在学校的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上，玛利亚刚唱完一首歌，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马克觉得她唱得好听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，可是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周小明没听到，因为他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了，他觉得很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。现在玛利亚唱的这首歌听起来很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，叫《我相信》。</a:t>
            </a:r>
          </a:p>
          <a:p>
            <a:pPr indent="720090" fontAlgn="auto">
              <a:lnSpc>
                <a:spcPct val="10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周小明告诉马克，他的汉语比以前好多了，他应该对自己有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。可是马克觉得自己的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不太标准，应该更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地练习，周小明说唱中文歌对发音有</a:t>
            </a:r>
            <a:r>
              <a:rPr lang="zh-CN" altLang="en-US" sz="36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65599" y="3175"/>
            <a:ext cx="8010526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-15918" y="0"/>
            <a:ext cx="4197393" cy="6861175"/>
            <a:chOff x="-798238" y="-487680"/>
            <a:chExt cx="4197393" cy="6861175"/>
          </a:xfrm>
        </p:grpSpPr>
        <p:pic>
          <p:nvPicPr>
            <p:cNvPr id="6" name="图片 5" descr="C:\Users\DELL\Desktop\1.jpg1"/>
            <p:cNvPicPr>
              <a:picLocks noChangeAspect="1"/>
            </p:cNvPicPr>
            <p:nvPr/>
          </p:nvPicPr>
          <p:blipFill rotWithShape="1">
            <a:blip r:embed="rId7"/>
            <a:srcRect l="17305" t="148" r="21786" b="-148"/>
            <a:stretch>
              <a:fillRect/>
            </a:stretch>
          </p:blipFill>
          <p:spPr>
            <a:xfrm>
              <a:off x="-780415" y="-487680"/>
              <a:ext cx="4179570" cy="686117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-798238" y="-487680"/>
              <a:ext cx="4181475" cy="685800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05137" y="1615347"/>
            <a:ext cx="371429" cy="4380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274679" y="681496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8" name="PA-文本框 61"/>
          <p:cNvSpPr txBox="1"/>
          <p:nvPr>
            <p:custDataLst>
              <p:tags r:id="rId1"/>
            </p:custDataLst>
          </p:nvPr>
        </p:nvSpPr>
        <p:spPr>
          <a:xfrm>
            <a:off x="1525252" y="666797"/>
            <a:ext cx="199285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“</a:t>
            </a:r>
          </a:p>
        </p:txBody>
      </p:sp>
      <p:sp>
        <p:nvSpPr>
          <p:cNvPr id="9" name="PA-文本框 61"/>
          <p:cNvSpPr txBox="1"/>
          <p:nvPr>
            <p:custDataLst>
              <p:tags r:id="rId2"/>
            </p:custDataLst>
          </p:nvPr>
        </p:nvSpPr>
        <p:spPr>
          <a:xfrm>
            <a:off x="8705954" y="4620045"/>
            <a:ext cx="196079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”</a:t>
            </a:r>
          </a:p>
        </p:txBody>
      </p:sp>
      <p:sp>
        <p:nvSpPr>
          <p:cNvPr id="10" name="PA-文本框 61"/>
          <p:cNvSpPr txBox="1"/>
          <p:nvPr>
            <p:custDataLst>
              <p:tags r:id="rId3"/>
            </p:custDataLst>
          </p:nvPr>
        </p:nvSpPr>
        <p:spPr>
          <a:xfrm>
            <a:off x="4548271" y="3110968"/>
            <a:ext cx="259270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60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下课了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4024312" y="2849306"/>
            <a:ext cx="3919538" cy="91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A-文本框 61"/>
          <p:cNvSpPr txBox="1"/>
          <p:nvPr>
            <p:custDataLst>
              <p:tags r:id="rId4"/>
            </p:custDataLst>
          </p:nvPr>
        </p:nvSpPr>
        <p:spPr>
          <a:xfrm>
            <a:off x="4813403" y="2053442"/>
            <a:ext cx="20631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THE END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65599" y="3175"/>
            <a:ext cx="8010526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-15918" y="0"/>
            <a:ext cx="4197393" cy="6861175"/>
            <a:chOff x="-798238" y="-487680"/>
            <a:chExt cx="4197393" cy="6861175"/>
          </a:xfrm>
        </p:grpSpPr>
        <p:pic>
          <p:nvPicPr>
            <p:cNvPr id="6" name="图片 5" descr="C:\Users\DELL\Desktop\1.jpg1"/>
            <p:cNvPicPr>
              <a:picLocks noChangeAspect="1"/>
            </p:cNvPicPr>
            <p:nvPr/>
          </p:nvPicPr>
          <p:blipFill rotWithShape="1">
            <a:blip r:embed="rId7"/>
            <a:srcRect l="17305" t="148" r="21786" b="-148"/>
            <a:stretch>
              <a:fillRect/>
            </a:stretch>
          </p:blipFill>
          <p:spPr>
            <a:xfrm>
              <a:off x="-780415" y="-487680"/>
              <a:ext cx="4179570" cy="686117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-798238" y="-487680"/>
              <a:ext cx="4181475" cy="685800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133735" y="4408350"/>
            <a:ext cx="553998" cy="2118443"/>
            <a:chOff x="4378996" y="2896825"/>
            <a:chExt cx="364575" cy="1748291"/>
          </a:xfrm>
        </p:grpSpPr>
        <p:sp>
          <p:nvSpPr>
            <p:cNvPr id="19" name="矩形 18"/>
            <p:cNvSpPr/>
            <p:nvPr/>
          </p:nvSpPr>
          <p:spPr>
            <a:xfrm>
              <a:off x="4399771" y="2896825"/>
              <a:ext cx="271012" cy="17482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378996" y="3051992"/>
              <a:ext cx="364575" cy="13789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contents</a:t>
              </a: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4577464" y="1285305"/>
            <a:ext cx="899549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9600">
                <a:gradFill>
                  <a:gsLst>
                    <a:gs pos="46000">
                      <a:srgbClr val="004286"/>
                    </a:gs>
                    <a:gs pos="100000">
                      <a:srgbClr val="004286">
                        <a:alpha val="0"/>
                      </a:srgbClr>
                    </a:gs>
                  </a:gsLst>
                  <a:lin ang="5400000" scaled="1"/>
                </a:gradFill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pPr algn="ctr"/>
            <a:r>
              <a:rPr lang="zh-CN" altLang="en-US" sz="88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目录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6614257" y="1432690"/>
            <a:ext cx="671034" cy="646768"/>
            <a:chOff x="6600960" y="1066478"/>
            <a:chExt cx="671034" cy="646768"/>
          </a:xfrm>
        </p:grpSpPr>
        <p:grpSp>
          <p:nvGrpSpPr>
            <p:cNvPr id="23" name="组合 22"/>
            <p:cNvGrpSpPr/>
            <p:nvPr/>
          </p:nvGrpSpPr>
          <p:grpSpPr>
            <a:xfrm>
              <a:off x="6600960" y="1066478"/>
              <a:ext cx="671034" cy="646768"/>
              <a:chOff x="4619624" y="899160"/>
              <a:chExt cx="1656284" cy="1596390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30" name="任意多边形: 形状 51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31" name="任意多边形: 形状 52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34" name="组合 33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35" name="任意多边形: 形状 55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36" name="任意多边形: 形状 56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37" name="文本框 36"/>
            <p:cNvSpPr txBox="1"/>
            <p:nvPr/>
          </p:nvSpPr>
          <p:spPr>
            <a:xfrm>
              <a:off x="6659653" y="1142955"/>
              <a:ext cx="5934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</a:p>
          </p:txBody>
        </p:sp>
      </p:grpSp>
      <p:sp>
        <p:nvSpPr>
          <p:cNvPr id="38" name="PA-文本框 61"/>
          <p:cNvSpPr txBox="1"/>
          <p:nvPr>
            <p:custDataLst>
              <p:tags r:id="rId1"/>
            </p:custDataLst>
          </p:nvPr>
        </p:nvSpPr>
        <p:spPr>
          <a:xfrm>
            <a:off x="7806148" y="1356132"/>
            <a:ext cx="148336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复习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6614257" y="2546662"/>
            <a:ext cx="671034" cy="646768"/>
            <a:chOff x="6600960" y="2180450"/>
            <a:chExt cx="671034" cy="646768"/>
          </a:xfrm>
        </p:grpSpPr>
        <p:grpSp>
          <p:nvGrpSpPr>
            <p:cNvPr id="40" name="组合 39"/>
            <p:cNvGrpSpPr/>
            <p:nvPr/>
          </p:nvGrpSpPr>
          <p:grpSpPr>
            <a:xfrm>
              <a:off x="6600960" y="2180450"/>
              <a:ext cx="671034" cy="646768"/>
              <a:chOff x="4619624" y="899160"/>
              <a:chExt cx="1656284" cy="1596390"/>
            </a:xfrm>
          </p:grpSpPr>
          <p:grpSp>
            <p:nvGrpSpPr>
              <p:cNvPr id="41" name="组合 40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42" name="任意多边形: 形状 70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43" name="任意多边形: 形状 71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44" name="组合 43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45" name="任意多边形: 形状 68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46" name="任意多边形: 形状 69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47" name="文本框 46"/>
            <p:cNvSpPr txBox="1"/>
            <p:nvPr/>
          </p:nvSpPr>
          <p:spPr>
            <a:xfrm>
              <a:off x="6659653" y="2256927"/>
              <a:ext cx="5934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</a:p>
          </p:txBody>
        </p:sp>
      </p:grpSp>
      <p:sp>
        <p:nvSpPr>
          <p:cNvPr id="48" name="PA-文本框 65"/>
          <p:cNvSpPr txBox="1"/>
          <p:nvPr>
            <p:custDataLst>
              <p:tags r:id="rId2"/>
            </p:custDataLst>
          </p:nvPr>
        </p:nvSpPr>
        <p:spPr>
          <a:xfrm>
            <a:off x="7806148" y="2500584"/>
            <a:ext cx="25806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预习检查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14257" y="3660634"/>
            <a:ext cx="671034" cy="646768"/>
            <a:chOff x="6600960" y="3294422"/>
            <a:chExt cx="671034" cy="646768"/>
          </a:xfrm>
        </p:grpSpPr>
        <p:grpSp>
          <p:nvGrpSpPr>
            <p:cNvPr id="50" name="组合 49"/>
            <p:cNvGrpSpPr/>
            <p:nvPr/>
          </p:nvGrpSpPr>
          <p:grpSpPr>
            <a:xfrm>
              <a:off x="6600960" y="3294422"/>
              <a:ext cx="671034" cy="646768"/>
              <a:chOff x="4619624" y="899160"/>
              <a:chExt cx="1656284" cy="1596390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60" name="任意多边形: 形状 80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61" name="任意多边形: 形状 81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73" name="任意多边形: 形状 78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76" name="任意多边形: 形状 79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83" name="文本框 82"/>
            <p:cNvSpPr txBox="1"/>
            <p:nvPr/>
          </p:nvSpPr>
          <p:spPr>
            <a:xfrm>
              <a:off x="6663660" y="3370899"/>
              <a:ext cx="5854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6614257" y="4774606"/>
            <a:ext cx="671034" cy="646768"/>
            <a:chOff x="6600960" y="4408394"/>
            <a:chExt cx="671034" cy="646768"/>
          </a:xfrm>
        </p:grpSpPr>
        <p:grpSp>
          <p:nvGrpSpPr>
            <p:cNvPr id="94" name="组合 93"/>
            <p:cNvGrpSpPr/>
            <p:nvPr/>
          </p:nvGrpSpPr>
          <p:grpSpPr>
            <a:xfrm>
              <a:off x="6600960" y="4408394"/>
              <a:ext cx="671034" cy="646768"/>
              <a:chOff x="4619624" y="899160"/>
              <a:chExt cx="1656284" cy="1596390"/>
            </a:xfrm>
          </p:grpSpPr>
          <p:grpSp>
            <p:nvGrpSpPr>
              <p:cNvPr id="95" name="组合 94"/>
              <p:cNvGrpSpPr/>
              <p:nvPr/>
            </p:nvGrpSpPr>
            <p:grpSpPr>
              <a:xfrm>
                <a:off x="5317644" y="899160"/>
                <a:ext cx="958264" cy="1596390"/>
                <a:chOff x="5747335" y="589066"/>
                <a:chExt cx="958264" cy="1906484"/>
              </a:xfrm>
            </p:grpSpPr>
            <p:sp>
              <p:nvSpPr>
                <p:cNvPr id="97" name="任意多边形: 形状 90"/>
                <p:cNvSpPr/>
                <p:nvPr/>
              </p:nvSpPr>
              <p:spPr>
                <a:xfrm>
                  <a:off x="5747335" y="590550"/>
                  <a:ext cx="958264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98" name="任意多边形: 形状 91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  <p:grpSp>
            <p:nvGrpSpPr>
              <p:cNvPr id="99" name="组合 98"/>
              <p:cNvGrpSpPr/>
              <p:nvPr/>
            </p:nvGrpSpPr>
            <p:grpSpPr>
              <a:xfrm flipH="1" flipV="1">
                <a:off x="4619624" y="899160"/>
                <a:ext cx="957263" cy="1596390"/>
                <a:chOff x="5748337" y="589066"/>
                <a:chExt cx="957263" cy="1906484"/>
              </a:xfrm>
            </p:grpSpPr>
            <p:sp>
              <p:nvSpPr>
                <p:cNvPr id="100" name="任意多边形: 形状 88"/>
                <p:cNvSpPr/>
                <p:nvPr/>
              </p:nvSpPr>
              <p:spPr>
                <a:xfrm>
                  <a:off x="5748337" y="590550"/>
                  <a:ext cx="957263" cy="1905000"/>
                </a:xfrm>
                <a:custGeom>
                  <a:avLst/>
                  <a:gdLst>
                    <a:gd name="connsiteX0" fmla="*/ 647700 w 1314450"/>
                    <a:gd name="connsiteY0" fmla="*/ 0 h 1905000"/>
                    <a:gd name="connsiteX1" fmla="*/ 1314450 w 1314450"/>
                    <a:gd name="connsiteY1" fmla="*/ 0 h 1905000"/>
                    <a:gd name="connsiteX2" fmla="*/ 1314450 w 1314450"/>
                    <a:gd name="connsiteY2" fmla="*/ 1905000 h 1905000"/>
                    <a:gd name="connsiteX3" fmla="*/ 0 w 1314450"/>
                    <a:gd name="connsiteY3" fmla="*/ 1905000 h 190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905000">
                      <a:moveTo>
                        <a:pt x="647700" y="0"/>
                      </a:moveTo>
                      <a:lnTo>
                        <a:pt x="1314450" y="0"/>
                      </a:lnTo>
                      <a:lnTo>
                        <a:pt x="1314450" y="1905000"/>
                      </a:lnTo>
                      <a:lnTo>
                        <a:pt x="0" y="1905000"/>
                      </a:lnTo>
                    </a:path>
                  </a:pathLst>
                </a:custGeom>
                <a:noFill/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  <p:sp>
              <p:nvSpPr>
                <p:cNvPr id="101" name="任意多边形: 形状 89"/>
                <p:cNvSpPr/>
                <p:nvPr/>
              </p:nvSpPr>
              <p:spPr>
                <a:xfrm>
                  <a:off x="6305798" y="589066"/>
                  <a:ext cx="391885" cy="819397"/>
                </a:xfrm>
                <a:custGeom>
                  <a:avLst/>
                  <a:gdLst>
                    <a:gd name="connsiteX0" fmla="*/ 0 w 391885"/>
                    <a:gd name="connsiteY0" fmla="*/ 0 h 819397"/>
                    <a:gd name="connsiteX1" fmla="*/ 391885 w 391885"/>
                    <a:gd name="connsiteY1" fmla="*/ 0 h 819397"/>
                    <a:gd name="connsiteX2" fmla="*/ 391885 w 391885"/>
                    <a:gd name="connsiteY2" fmla="*/ 819397 h 81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1885" h="819397">
                      <a:moveTo>
                        <a:pt x="0" y="0"/>
                      </a:moveTo>
                      <a:lnTo>
                        <a:pt x="391885" y="0"/>
                      </a:lnTo>
                      <a:lnTo>
                        <a:pt x="391885" y="819397"/>
                      </a:lnTo>
                    </a:path>
                  </a:pathLst>
                </a:custGeom>
                <a:noFill/>
                <a:ln w="508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C00000"/>
                    </a:solidFill>
                    <a:latin typeface="字魂105号-简雅黑" panose="00000500000000000000" pitchFamily="2" charset="-122"/>
                    <a:ea typeface="字魂105号-简雅黑" panose="00000500000000000000" pitchFamily="2" charset="-122"/>
                    <a:sym typeface="字魂105号-简雅黑" panose="00000500000000000000" pitchFamily="2" charset="-122"/>
                  </a:endParaRPr>
                </a:p>
              </p:txBody>
            </p:sp>
          </p:grpSp>
        </p:grpSp>
        <p:sp>
          <p:nvSpPr>
            <p:cNvPr id="102" name="文本框 101"/>
            <p:cNvSpPr txBox="1"/>
            <p:nvPr/>
          </p:nvSpPr>
          <p:spPr>
            <a:xfrm>
              <a:off x="6653241" y="4484871"/>
              <a:ext cx="60625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04</a:t>
              </a:r>
            </a:p>
          </p:txBody>
        </p:sp>
      </p:grpSp>
      <p:sp>
        <p:nvSpPr>
          <p:cNvPr id="103" name="PA-文本框 85"/>
          <p:cNvSpPr txBox="1"/>
          <p:nvPr>
            <p:custDataLst>
              <p:tags r:id="rId3"/>
            </p:custDataLst>
          </p:nvPr>
        </p:nvSpPr>
        <p:spPr>
          <a:xfrm>
            <a:off x="7806148" y="3614713"/>
            <a:ext cx="377952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生词和语言点</a:t>
            </a:r>
          </a:p>
        </p:txBody>
      </p:sp>
      <p:sp>
        <p:nvSpPr>
          <p:cNvPr id="104" name="PA-文本框 95"/>
          <p:cNvSpPr txBox="1"/>
          <p:nvPr>
            <p:custDataLst>
              <p:tags r:id="rId4"/>
            </p:custDataLst>
          </p:nvPr>
        </p:nvSpPr>
        <p:spPr>
          <a:xfrm>
            <a:off x="7806148" y="4728813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课文</a:t>
            </a:r>
          </a:p>
        </p:txBody>
      </p:sp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54924"/>
            <a:ext cx="31661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复习：语言点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0" name="组合 9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2" name="箭头: 五边形 11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1141730" y="914400"/>
            <a:ext cx="990790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6.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像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一样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+(A)/V+(O)</a:t>
            </a:r>
            <a:endParaRPr kumimoji="0" lang="zh-CN" altLang="en-US" sz="3200" b="1" i="0" u="none" strike="noStrike" kern="1200" cap="none" spc="0" normalizeH="0" baseline="-25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7.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整天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+V;V+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一整天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+……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通过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+N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；通过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+V+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来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+……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9.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越来越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……(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)</a:t>
            </a:r>
            <a:endParaRPr kumimoji="0" lang="zh-CN" altLang="en-US" sz="3200" b="1" i="0" u="none" strike="noStrike" kern="1200" cap="none" spc="0" normalizeH="0" baseline="-25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10.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感兴趣</a:t>
            </a:r>
            <a:endParaRPr kumimoji="0" lang="zh-CN" altLang="en-US" sz="3200" b="1" i="0" u="none" strike="noStrike" kern="1200" cap="none" spc="0" normalizeH="0" baseline="-25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11.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完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见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；没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+V+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完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见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kumimoji="0" lang="zh-CN" altLang="en-US" sz="3200" b="1" i="0" u="none" strike="noStrike" kern="1200" cap="none" spc="0" normalizeH="0" baseline="-25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没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)+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错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饱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干净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lang="en-US" altLang="zh-CN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015" y="713740"/>
            <a:ext cx="11049635" cy="56635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第一部分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5124384" y="2875508"/>
            <a:ext cx="229997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复习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54924"/>
            <a:ext cx="266890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复习：生词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0" name="组合 9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2" name="箭头: 五边形 11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3556" name="矩形 1"/>
          <p:cNvSpPr/>
          <p:nvPr/>
        </p:nvSpPr>
        <p:spPr>
          <a:xfrm>
            <a:off x="1037590" y="936625"/>
            <a:ext cx="11616690" cy="5200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N.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新年  晚会  中文  歌  信心 </a:t>
            </a:r>
            <a:endParaRPr lang="en-US" altLang="zh-CN" sz="40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V.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唱   相信   迟到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熟悉</a:t>
            </a:r>
            <a:endParaRPr lang="en-US" altLang="zh-CN" sz="40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adj.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小声  可惜   好听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adv.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刚才   真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起来    对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有帮助  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极了  </a:t>
            </a:r>
            <a:endParaRPr lang="zh-CN" altLang="en-US" sz="40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015" y="713740"/>
            <a:ext cx="11049635" cy="56635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54924"/>
            <a:ext cx="31661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复习：语言点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0" name="组合 9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2" name="箭头: 五边形 11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963295" y="1006475"/>
            <a:ext cx="10632440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 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刚才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 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谁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+……+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有信心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谁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有信心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+……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 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帮助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谁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+V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……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（没）有帮助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的帮助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很大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很小</a:t>
            </a:r>
          </a:p>
          <a:p>
            <a:pPr>
              <a:lnSpc>
                <a:spcPct val="150000"/>
              </a:lnSpc>
            </a:pP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S+V+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+adj./S+V+O+V+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+adj./S+O+V+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得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+adj.</a:t>
            </a:r>
            <a:endParaRPr lang="en-US" altLang="zh-CN" sz="36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015" y="713740"/>
            <a:ext cx="11049635" cy="56635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b="1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ctr"/>
            <a:endParaRPr lang="en-US" altLang="zh-CN" b="1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54924"/>
            <a:ext cx="31661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复习：语言点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10" name="组合 9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12" name="箭头: 五边形 11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C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01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932180" y="1330325"/>
            <a:ext cx="9907905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5. ……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极了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6. V+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起来</a:t>
            </a:r>
            <a:r>
              <a:rPr lang="en-US" altLang="zh-CN" sz="36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36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36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36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36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7.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还是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+adj/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还是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+V</a:t>
            </a: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8. A+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+V</a:t>
            </a:r>
          </a:p>
        </p:txBody>
      </p:sp>
      <p:sp>
        <p:nvSpPr>
          <p:cNvPr id="2" name="矩形 1"/>
          <p:cNvSpPr/>
          <p:nvPr/>
        </p:nvSpPr>
        <p:spPr>
          <a:xfrm>
            <a:off x="755015" y="713740"/>
            <a:ext cx="11049635" cy="56635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第二部分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3887404" y="2865348"/>
            <a:ext cx="441706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预习检查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</a:t>
            </a:r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P303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062355"/>
            <a:ext cx="10256838" cy="216852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/>
          <p:cNvSpPr txBox="1"/>
          <p:nvPr/>
        </p:nvSpPr>
        <p:spPr>
          <a:xfrm>
            <a:off x="1630363" y="2535555"/>
            <a:ext cx="6873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谦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684713" y="2535555"/>
            <a:ext cx="6889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354888" y="2537143"/>
            <a:ext cx="6889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贺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9945688" y="2535555"/>
            <a:ext cx="8001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彩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8" y="4319588"/>
            <a:ext cx="10669588" cy="18319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本框 18"/>
          <p:cNvSpPr txBox="1"/>
          <p:nvPr/>
        </p:nvSpPr>
        <p:spPr>
          <a:xfrm>
            <a:off x="1564323" y="4541838"/>
            <a:ext cx="688975" cy="706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出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502410" y="5426075"/>
            <a:ext cx="6889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表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190048" y="4551363"/>
            <a:ext cx="5857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215448" y="5445125"/>
            <a:ext cx="687387" cy="706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心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884035" y="4568825"/>
            <a:ext cx="6889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课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6926898" y="5399088"/>
            <a:ext cx="6889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成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9682798" y="4557713"/>
            <a:ext cx="6889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信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9682798" y="5413375"/>
            <a:ext cx="6889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</a:t>
            </a:r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P304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903413"/>
            <a:ext cx="11268075" cy="337026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384425" y="3482975"/>
            <a:ext cx="166528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表演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24538" y="3482975"/>
            <a:ext cx="16652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演员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224963" y="3481388"/>
            <a:ext cx="16652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晚会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84425" y="4505325"/>
            <a:ext cx="166528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着急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24538" y="4505325"/>
            <a:ext cx="16652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高兴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210675" y="4521200"/>
            <a:ext cx="166528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放心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</a:t>
            </a:r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P304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21506" name="标题 1"/>
          <p:cNvSpPr txBox="1"/>
          <p:nvPr/>
        </p:nvSpPr>
        <p:spPr>
          <a:xfrm>
            <a:off x="3482975" y="608330"/>
            <a:ext cx="5227320" cy="132524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DengXian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dirty="0">
                <a:latin typeface="楷体" panose="02010609060101010101" charset="-122"/>
                <a:ea typeface="楷体" panose="02010609060101010101" charset="-122"/>
              </a:rPr>
              <a:t>读句子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1695768"/>
            <a:ext cx="6988175" cy="48545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17170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</a:t>
            </a:r>
            <a:endParaRPr lang="zh-CN" altLang="en-US" sz="2800" b="1" spc="300">
              <a:solidFill>
                <a:srgbClr val="C00000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5015" y="950595"/>
            <a:ext cx="11049635" cy="54267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3556" name="矩形 1"/>
          <p:cNvSpPr/>
          <p:nvPr/>
        </p:nvSpPr>
        <p:spPr>
          <a:xfrm>
            <a:off x="985520" y="1167765"/>
            <a:ext cx="10587990" cy="37103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48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大家   祝贺   演出   成功   </a:t>
            </a:r>
            <a:r>
              <a:rPr lang="zh-CN" altLang="en-US" sz="48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哪里</a:t>
            </a:r>
            <a:endParaRPr lang="en-US" altLang="zh-CN" sz="4800" b="1" u="sng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48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表演   精彩   歌词   内容   </a:t>
            </a:r>
            <a:r>
              <a:rPr lang="zh-CN" altLang="en-US" sz="48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明天</a:t>
            </a:r>
            <a:endParaRPr lang="en-US" altLang="zh-CN" sz="48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48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担心   </a:t>
            </a:r>
            <a:r>
              <a:rPr lang="zh-CN" altLang="en-US" sz="48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谦虚</a:t>
            </a:r>
            <a:r>
              <a:rPr lang="zh-CN" altLang="en-US" sz="48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zh-CN" altLang="en-US" sz="48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关系</a:t>
            </a:r>
            <a:r>
              <a:rPr lang="zh-CN" altLang="en-US" sz="48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希望   又</a:t>
            </a:r>
            <a:endParaRPr lang="zh-CN" altLang="en-US" sz="4800" b="1" dirty="0">
              <a:solidFill>
                <a:schemeClr val="accent2">
                  <a:lumMod val="7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第三部分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2828859" y="2885033"/>
            <a:ext cx="653415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生词和语言点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8E5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583" y="0"/>
            <a:ext cx="4181475" cy="68580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5253" y="677779"/>
            <a:ext cx="9141494" cy="55024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112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104" y="1550342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第二部分</a:t>
            </a:r>
          </a:p>
        </p:txBody>
      </p:sp>
      <p:sp>
        <p:nvSpPr>
          <p:cNvPr id="4" name="PA-文本框 3"/>
          <p:cNvSpPr txBox="1"/>
          <p:nvPr>
            <p:custDataLst>
              <p:tags r:id="rId1"/>
            </p:custDataLst>
          </p:nvPr>
        </p:nvSpPr>
        <p:spPr>
          <a:xfrm>
            <a:off x="3887404" y="2865348"/>
            <a:ext cx="441706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spc="3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预习检查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25253" y="2009775"/>
            <a:ext cx="2387562" cy="73819"/>
            <a:chOff x="-243184" y="1857374"/>
            <a:chExt cx="2387562" cy="73819"/>
          </a:xfrm>
          <a:solidFill>
            <a:srgbClr val="C00000"/>
          </a:solidFill>
        </p:grpSpPr>
        <p:cxnSp>
          <p:nvCxnSpPr>
            <p:cNvPr id="8" name="直接连接符 7"/>
            <p:cNvCxnSpPr/>
            <p:nvPr/>
          </p:nvCxnSpPr>
          <p:spPr>
            <a:xfrm>
              <a:off x="-243184" y="1857374"/>
              <a:ext cx="2387562" cy="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1522078" y="1857374"/>
              <a:ext cx="622300" cy="73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</p:cSld>
  <p:clrMapOvr>
    <a:masterClrMapping/>
  </p:clrMapOvr>
  <p:transition spd="med">
    <p:pull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4578" name="文本框 3"/>
          <p:cNvSpPr txBox="1"/>
          <p:nvPr/>
        </p:nvSpPr>
        <p:spPr>
          <a:xfrm>
            <a:off x="965835" y="608330"/>
            <a:ext cx="346202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表演  精彩  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90" y="1618615"/>
            <a:ext cx="3909060" cy="2603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矩形 2"/>
          <p:cNvSpPr/>
          <p:nvPr/>
        </p:nvSpPr>
        <p:spPr>
          <a:xfrm>
            <a:off x="4497388" y="1618615"/>
            <a:ext cx="7158037" cy="39693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她们的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表演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非常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精彩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玛利亚的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表演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精不精彩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老师，我想</a:t>
            </a:r>
            <a:r>
              <a:rPr lang="zh-CN" altLang="en-US" sz="4400" b="1" dirty="0">
                <a:solidFill>
                  <a:srgbClr val="008000"/>
                </a:solidFill>
                <a:latin typeface="楷体" panose="02010609060101010101" charset="-122"/>
                <a:ea typeface="楷体" panose="02010609060101010101" charset="-122"/>
              </a:rPr>
              <a:t>表演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唱歌，我会唱很多中文歌。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25602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" y="1581785"/>
            <a:ext cx="4148455" cy="28460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文本框 4"/>
          <p:cNvSpPr txBox="1"/>
          <p:nvPr/>
        </p:nvSpPr>
        <p:spPr>
          <a:xfrm>
            <a:off x="869950" y="377825"/>
            <a:ext cx="36449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演出  成功  </a:t>
            </a:r>
          </a:p>
        </p:txBody>
      </p:sp>
      <p:sp>
        <p:nvSpPr>
          <p:cNvPr id="6" name="矩形 5"/>
          <p:cNvSpPr/>
          <p:nvPr/>
        </p:nvSpPr>
        <p:spPr>
          <a:xfrm>
            <a:off x="4945063" y="1955800"/>
            <a:ext cx="7085012" cy="3627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新年晚会上，玛利亚歌唱得非常好听。大家都很喜欢，她的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演出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太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成功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她在新年晚会上有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4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场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演出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68060" y="690245"/>
            <a:ext cx="453548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   演出</a:t>
            </a:r>
          </a:p>
        </p:txBody>
      </p:sp>
      <p:sp>
        <p:nvSpPr>
          <p:cNvPr id="8" name="矩形 7"/>
          <p:cNvSpPr/>
          <p:nvPr/>
        </p:nvSpPr>
        <p:spPr>
          <a:xfrm>
            <a:off x="6689725" y="567055"/>
            <a:ext cx="957263" cy="10144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场</a:t>
            </a:r>
            <a:endParaRPr lang="zh-CN" altLang="en-US" sz="6000" dirty="0">
              <a:solidFill>
                <a:srgbClr val="7030A0"/>
              </a:solidFill>
              <a:latin typeface="DengXian" pitchFamily="2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6626" name="文本框 3"/>
          <p:cNvSpPr txBox="1"/>
          <p:nvPr/>
        </p:nvSpPr>
        <p:spPr>
          <a:xfrm>
            <a:off x="1911350" y="508000"/>
            <a:ext cx="2098675" cy="1014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成功  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60" y="1826895"/>
            <a:ext cx="2677795" cy="3042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/>
          <p:cNvSpPr txBox="1"/>
          <p:nvPr/>
        </p:nvSpPr>
        <p:spPr>
          <a:xfrm>
            <a:off x="3800475" y="508000"/>
            <a:ext cx="3192463" cy="1014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— </a:t>
            </a:r>
            <a:r>
              <a:rPr lang="zh-CN" altLang="en-US" sz="6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失败  </a:t>
            </a:r>
          </a:p>
        </p:txBody>
      </p:sp>
      <p:sp>
        <p:nvSpPr>
          <p:cNvPr id="7" name="矩形 6"/>
          <p:cNvSpPr/>
          <p:nvPr/>
        </p:nvSpPr>
        <p:spPr>
          <a:xfrm>
            <a:off x="3687763" y="1928813"/>
            <a:ext cx="8339137" cy="41541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祝你考试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成功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考试</a:t>
            </a:r>
            <a:r>
              <a:rPr lang="zh-CN" altLang="en-US" sz="4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失败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了没关系，我们继续努力！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爸爸的生意一直都很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成功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，因为他不怕</a:t>
            </a:r>
            <a:r>
              <a:rPr lang="zh-CN" altLang="en-US" sz="4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失败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15" y="1785620"/>
            <a:ext cx="4395470" cy="2929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651" name="文本框 3"/>
          <p:cNvSpPr txBox="1"/>
          <p:nvPr/>
        </p:nvSpPr>
        <p:spPr>
          <a:xfrm>
            <a:off x="1343660" y="608013"/>
            <a:ext cx="1998663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祝贺  </a:t>
            </a:r>
          </a:p>
        </p:txBody>
      </p:sp>
      <p:sp>
        <p:nvSpPr>
          <p:cNvPr id="5" name="矩形 4"/>
          <p:cNvSpPr/>
          <p:nvPr/>
        </p:nvSpPr>
        <p:spPr>
          <a:xfrm>
            <a:off x="4677728" y="755650"/>
            <a:ext cx="6919912" cy="53768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大家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祝贺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玛利亚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演出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成功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艾米丽说</a:t>
            </a: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祝贺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你，玛利亚！你唱得好听极了！”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玛利亚的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表演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精彩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，老师打电话来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祝贺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今天是爸爸的生日，家人都来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祝贺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8674" name="文本框 1"/>
          <p:cNvSpPr txBox="1"/>
          <p:nvPr/>
        </p:nvSpPr>
        <p:spPr>
          <a:xfrm>
            <a:off x="1158240" y="392430"/>
            <a:ext cx="807878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哪里，哪里！   谦虚  </a:t>
            </a:r>
          </a:p>
        </p:txBody>
      </p:sp>
      <p:sp>
        <p:nvSpPr>
          <p:cNvPr id="2" name="矩形 1"/>
          <p:cNvSpPr/>
          <p:nvPr/>
        </p:nvSpPr>
        <p:spPr>
          <a:xfrm>
            <a:off x="4346575" y="1373505"/>
            <a:ext cx="5374005" cy="2379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你的汉语说得太好了，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我得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学习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呀。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哪里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哪里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l="20891"/>
          <a:stretch>
            <a:fillRect/>
          </a:stretch>
        </p:blipFill>
        <p:spPr>
          <a:xfrm>
            <a:off x="374882" y="1417954"/>
            <a:ext cx="3547672" cy="2291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矩形 5"/>
          <p:cNvSpPr/>
          <p:nvPr/>
        </p:nvSpPr>
        <p:spPr>
          <a:xfrm>
            <a:off x="859790" y="3997325"/>
            <a:ext cx="10840085" cy="2379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玛利亚，我觉得你今晚唱得最好听！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哪里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哪里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！我的发音不太好，还得继续努力。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你太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了！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9698" name="文本框 1"/>
          <p:cNvSpPr txBox="1"/>
          <p:nvPr/>
        </p:nvSpPr>
        <p:spPr>
          <a:xfrm>
            <a:off x="6708775" y="209550"/>
            <a:ext cx="2068513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6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谦虚  </a:t>
            </a:r>
          </a:p>
        </p:txBody>
      </p:sp>
      <p:sp>
        <p:nvSpPr>
          <p:cNvPr id="3" name="矩形 2"/>
          <p:cNvSpPr/>
          <p:nvPr/>
        </p:nvSpPr>
        <p:spPr>
          <a:xfrm>
            <a:off x="6096000" y="2659063"/>
            <a:ext cx="5903913" cy="34655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玛利亚很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她是一个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的人。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做人应该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06" y="1757341"/>
            <a:ext cx="4795983" cy="3679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0722" name="文本框 1"/>
          <p:cNvSpPr txBox="1"/>
          <p:nvPr/>
        </p:nvSpPr>
        <p:spPr>
          <a:xfrm>
            <a:off x="1166495" y="608330"/>
            <a:ext cx="51663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歌词  内容  希望 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8" y="112713"/>
            <a:ext cx="4652963" cy="65500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sx="102000" sy="102000" algn="c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57150" y="2065338"/>
            <a:ext cx="7158038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    玛利亚表演了一首中文歌，</a:t>
            </a:r>
            <a:r>
              <a:rPr lang="zh-CN" altLang="en-US" sz="4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歌名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叫</a:t>
            </a: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我相信</a:t>
            </a: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》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歌词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很好听，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内容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大概是相信自己、相信明天、相信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希望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5" name="杨培安 - 我相信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42540" y="3752215"/>
            <a:ext cx="619125" cy="619125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47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1746" name="文本框 1"/>
          <p:cNvSpPr txBox="1"/>
          <p:nvPr/>
        </p:nvSpPr>
        <p:spPr>
          <a:xfrm>
            <a:off x="1465580" y="755333"/>
            <a:ext cx="177165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内容  </a:t>
            </a:r>
          </a:p>
        </p:txBody>
      </p:sp>
      <p:sp>
        <p:nvSpPr>
          <p:cNvPr id="3" name="矩形 2"/>
          <p:cNvSpPr/>
          <p:nvPr/>
        </p:nvSpPr>
        <p:spPr>
          <a:xfrm>
            <a:off x="3237230" y="2019300"/>
            <a:ext cx="7419975" cy="34150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歌词的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内容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我不太明白。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这篇文章的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内容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很有意思。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这部小说的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内容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非常精彩！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916305" y="418465"/>
            <a:ext cx="364172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希望</a:t>
            </a:r>
            <a:r>
              <a:rPr kumimoji="0" lang="en-US" altLang="zh-CN" sz="4800" b="1" i="0" u="none" strike="noStrike" kern="1200" cap="none" spc="0" normalizeH="0" baseline="-2500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1</a:t>
            </a:r>
            <a:r>
              <a:rPr kumimoji="0" lang="zh-CN" alt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、</a:t>
            </a:r>
            <a:r>
              <a:rPr kumimoji="0" lang="en-US" altLang="zh-CN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2</a:t>
            </a:r>
            <a:r>
              <a:rPr kumimoji="0" lang="zh-CN" alt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 </a:t>
            </a:r>
            <a:r>
              <a:rPr kumimoji="0" lang="zh-CN" alt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 </a:t>
            </a:r>
          </a:p>
        </p:txBody>
      </p:sp>
      <p:sp>
        <p:nvSpPr>
          <p:cNvPr id="3" name="矩形 2"/>
          <p:cNvSpPr/>
          <p:nvPr/>
        </p:nvSpPr>
        <p:spPr>
          <a:xfrm>
            <a:off x="915988" y="1458595"/>
            <a:ext cx="9085262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008000"/>
                </a:solidFill>
                <a:latin typeface="楷体" panose="02010609060101010101" charset="-122"/>
                <a:ea typeface="楷体" panose="02010609060101010101" charset="-122"/>
              </a:rPr>
              <a:t>希望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你天天开心！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008000"/>
                </a:solidFill>
                <a:latin typeface="楷体" panose="02010609060101010101" charset="-122"/>
                <a:ea typeface="楷体" panose="02010609060101010101" charset="-122"/>
              </a:rPr>
              <a:t>希望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我这次可以通过考试。</a:t>
            </a:r>
          </a:p>
        </p:txBody>
      </p:sp>
      <p:sp>
        <p:nvSpPr>
          <p:cNvPr id="5" name="矩形 4"/>
          <p:cNvSpPr/>
          <p:nvPr/>
        </p:nvSpPr>
        <p:spPr>
          <a:xfrm>
            <a:off x="915988" y="4154170"/>
            <a:ext cx="9085262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失败了没关系，我们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还有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希望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希望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找到一个好工作。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279640" y="690245"/>
            <a:ext cx="31946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008000"/>
                </a:solidFill>
                <a:latin typeface="楷体" panose="02010609060101010101" charset="-122"/>
                <a:ea typeface="楷体" panose="02010609060101010101" charset="-122"/>
              </a:rPr>
              <a:t>希望</a:t>
            </a:r>
            <a:r>
              <a:rPr lang="en-US" altLang="zh-CN" sz="4000" b="1" dirty="0">
                <a:solidFill>
                  <a:srgbClr val="008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事情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79640" y="3524885"/>
            <a:ext cx="34709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有希望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（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+V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4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charRg st="24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char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755015" y="318770"/>
            <a:ext cx="11049635" cy="605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3794" name="文本框 1"/>
          <p:cNvSpPr txBox="1"/>
          <p:nvPr/>
        </p:nvSpPr>
        <p:spPr>
          <a:xfrm>
            <a:off x="1063625" y="746125"/>
            <a:ext cx="1993900" cy="1014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6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zh-CN" altLang="en-US" sz="6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</a:p>
        </p:txBody>
      </p:sp>
      <p:sp>
        <p:nvSpPr>
          <p:cNvPr id="5" name="矩形 4"/>
          <p:cNvSpPr/>
          <p:nvPr/>
        </p:nvSpPr>
        <p:spPr>
          <a:xfrm>
            <a:off x="901700" y="4254500"/>
            <a:ext cx="9330055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他的汉语成绩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老师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老师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他的汉语成绩</a:t>
            </a:r>
            <a:r>
              <a:rPr lang="zh-CN" altLang="en-US" sz="4400" b="1" dirty="0">
                <a:solidFill>
                  <a:srgbClr val="666699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840595" y="81280"/>
            <a:ext cx="2140585" cy="2140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文本框 6"/>
          <p:cNvSpPr txBox="1"/>
          <p:nvPr/>
        </p:nvSpPr>
        <p:spPr>
          <a:xfrm>
            <a:off x="4645025" y="608330"/>
            <a:ext cx="3872230" cy="10147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40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+……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877175" y="2890520"/>
            <a:ext cx="3872230" cy="17532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对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</a:p>
        </p:txBody>
      </p:sp>
      <p:sp>
        <p:nvSpPr>
          <p:cNvPr id="9" name="矩形 8"/>
          <p:cNvSpPr/>
          <p:nvPr/>
        </p:nvSpPr>
        <p:spPr>
          <a:xfrm>
            <a:off x="901700" y="1520825"/>
            <a:ext cx="6700520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6633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我的汉语发音。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别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了，我来帮你吧。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4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charRg st="24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char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3743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预习检查：</a:t>
            </a:r>
            <a:r>
              <a:rPr lang="en-US" altLang="zh-CN" sz="3600" b="1" spc="300" dirty="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P290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8969"/>
            <a:chOff x="-118824" y="19211"/>
            <a:chExt cx="803918" cy="58896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02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35113"/>
            <a:ext cx="11430000" cy="4537075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线连接符 4"/>
          <p:cNvCxnSpPr/>
          <p:nvPr/>
        </p:nvCxnSpPr>
        <p:spPr>
          <a:xfrm>
            <a:off x="3762375" y="2773363"/>
            <a:ext cx="2054225" cy="1333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线连接符 5"/>
          <p:cNvCxnSpPr/>
          <p:nvPr/>
        </p:nvCxnSpPr>
        <p:spPr>
          <a:xfrm>
            <a:off x="6700838" y="3440113"/>
            <a:ext cx="1801813" cy="145891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8"/>
          <p:cNvCxnSpPr/>
          <p:nvPr/>
        </p:nvCxnSpPr>
        <p:spPr>
          <a:xfrm flipV="1">
            <a:off x="6700838" y="2773363"/>
            <a:ext cx="1801813" cy="20447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751840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1:</a:t>
            </a:r>
            <a:r>
              <a:rPr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让+人+A/V心理动词</a:t>
            </a:r>
          </a:p>
        </p:txBody>
      </p:sp>
      <p:sp>
        <p:nvSpPr>
          <p:cNvPr id="3" name="矩形 2"/>
          <p:cNvSpPr/>
          <p:nvPr/>
        </p:nvSpPr>
        <p:spPr>
          <a:xfrm>
            <a:off x="1332865" y="1619250"/>
            <a:ext cx="8371840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他今天没写作业，这让老师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生气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我的家庭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我觉得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幸福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1332865" y="4400233"/>
            <a:ext cx="9085263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妈妈身体不好，这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担心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他的学习成绩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妈妈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4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放心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32865" y="1196975"/>
            <a:ext cx="82137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人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+adj.(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开心、高兴、幸福、生气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32865" y="3970655"/>
            <a:ext cx="82137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人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+V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心理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担心、放心、觉得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5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15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P306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1770063"/>
            <a:ext cx="11779250" cy="377825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5187950" y="2635250"/>
            <a:ext cx="363061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很不开心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6267450" y="3659188"/>
            <a:ext cx="48117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太高兴了</a:t>
            </a:r>
          </a:p>
        </p:txBody>
      </p:sp>
      <p:sp>
        <p:nvSpPr>
          <p:cNvPr id="6" name="TextBox 2"/>
          <p:cNvSpPr txBox="1"/>
          <p:nvPr/>
        </p:nvSpPr>
        <p:spPr>
          <a:xfrm>
            <a:off x="4267200" y="4657725"/>
            <a:ext cx="48117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幸福极了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P306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36866" name="组 5"/>
          <p:cNvGrpSpPr/>
          <p:nvPr/>
        </p:nvGrpSpPr>
        <p:grpSpPr>
          <a:xfrm>
            <a:off x="519113" y="1114425"/>
            <a:ext cx="11153775" cy="4471988"/>
            <a:chOff x="355979" y="1583045"/>
            <a:chExt cx="11152495" cy="4471477"/>
          </a:xfrm>
        </p:grpSpPr>
        <p:pic>
          <p:nvPicPr>
            <p:cNvPr id="36870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5979" y="2395845"/>
              <a:ext cx="11152495" cy="36586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6871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3978" y="1583045"/>
              <a:ext cx="9728200" cy="8128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519113" y="1009650"/>
            <a:ext cx="11082338" cy="46815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1577975" y="2905125"/>
            <a:ext cx="805656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周小明觉得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很可惜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1577975" y="4841875"/>
            <a:ext cx="805656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我觉得心里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很不舒服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5699125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2: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真……(啊)!</a:t>
            </a:r>
          </a:p>
        </p:txBody>
      </p:sp>
      <p:sp>
        <p:nvSpPr>
          <p:cNvPr id="3" name="矩形 2"/>
          <p:cNvSpPr/>
          <p:nvPr/>
        </p:nvSpPr>
        <p:spPr>
          <a:xfrm>
            <a:off x="1274128" y="1609408"/>
            <a:ext cx="9085262" cy="3638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期末考试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难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啊</a:t>
            </a: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4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电影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有意思，我想再看一遍。</a:t>
            </a:r>
            <a:endParaRPr lang="en-US" altLang="zh-CN" sz="4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认识你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好，谢谢你朋友！</a:t>
            </a:r>
            <a:endParaRPr lang="en-US" altLang="zh-CN" sz="4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P307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16063"/>
            <a:ext cx="11547475" cy="44577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1974850" y="3300413"/>
            <a:ext cx="8056563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我今天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累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啊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！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1946275" y="5154613"/>
            <a:ext cx="8058150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这首歌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难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啊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P307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39938" name="组 3"/>
          <p:cNvGrpSpPr/>
          <p:nvPr/>
        </p:nvGrpSpPr>
        <p:grpSpPr>
          <a:xfrm>
            <a:off x="412750" y="1257300"/>
            <a:ext cx="11364913" cy="4529138"/>
            <a:chOff x="316457" y="752202"/>
            <a:chExt cx="11682483" cy="4655311"/>
          </a:xfrm>
        </p:grpSpPr>
        <p:pic>
          <p:nvPicPr>
            <p:cNvPr id="3994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457" y="1537390"/>
              <a:ext cx="11682483" cy="38701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994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457" y="752202"/>
              <a:ext cx="11366026" cy="6573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423863" y="1201738"/>
            <a:ext cx="11326813" cy="4516438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058988" y="3095625"/>
            <a:ext cx="8056562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她老公的工作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辛苦。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2087563" y="4940300"/>
            <a:ext cx="805815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这本书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好看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啊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！你也看看吧。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737997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3: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跟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没有关系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3098" y="2038985"/>
            <a:ext cx="10885487" cy="34150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这首歌的歌词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信心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有关系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他的专业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物理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有关系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吗？</a:t>
            </a: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你别担心了，这件事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跟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你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没有关系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07540" y="1393825"/>
            <a:ext cx="386334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A+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跟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+B+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没有关系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charRg st="44" end="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1605" y="98425"/>
            <a:ext cx="7379970" cy="84010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  <a:miter lim="800000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>
                <a:solidFill>
                  <a:schemeClr val="tx1"/>
                </a:solidFill>
                <a:latin typeface="DengXian" pitchFamily="2" charset="-122"/>
                <a:ea typeface="DengXian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3: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跟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lang="en-US" altLang="zh-CN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没有关系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05828" y="2709545"/>
            <a:ext cx="10885487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他今天没来上课，这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他昨晚熬夜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有关系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lvl="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他身体不好，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经常喝酒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有很大的关系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95400" y="1677035"/>
            <a:ext cx="85598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事情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1(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结果）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跟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事情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（原因）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没有关系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7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37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P307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755650"/>
            <a:ext cx="9734550" cy="5778500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727325" y="2670175"/>
            <a:ext cx="805656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应该是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他们上课说话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有关系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吧。</a:t>
            </a:r>
          </a:p>
        </p:txBody>
      </p:sp>
      <p:sp>
        <p:nvSpPr>
          <p:cNvPr id="11" name="TextBox 2"/>
          <p:cNvSpPr txBox="1"/>
          <p:nvPr/>
        </p:nvSpPr>
        <p:spPr>
          <a:xfrm>
            <a:off x="2727325" y="4233863"/>
            <a:ext cx="8056563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是不是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天气太热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有关系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啊？</a:t>
            </a:r>
          </a:p>
        </p:txBody>
      </p:sp>
      <p:sp>
        <p:nvSpPr>
          <p:cNvPr id="12" name="TextBox 2"/>
          <p:cNvSpPr txBox="1"/>
          <p:nvPr/>
        </p:nvSpPr>
        <p:spPr>
          <a:xfrm>
            <a:off x="2727325" y="5797550"/>
            <a:ext cx="805656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那一定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你课前没预习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有很大的关系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62705" y="127949"/>
            <a:ext cx="27489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练习：</a:t>
            </a:r>
            <a:r>
              <a:rPr lang="en-US" altLang="zh-CN" sz="3600" b="1" spc="300">
                <a:solidFill>
                  <a:srgbClr val="C00000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P307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-118824" y="19211"/>
            <a:ext cx="803918" cy="587679"/>
            <a:chOff x="-118824" y="19211"/>
            <a:chExt cx="803918" cy="587679"/>
          </a:xfrm>
        </p:grpSpPr>
        <p:grpSp>
          <p:nvGrpSpPr>
            <p:cNvPr id="75" name="组合 74"/>
            <p:cNvGrpSpPr/>
            <p:nvPr/>
          </p:nvGrpSpPr>
          <p:grpSpPr>
            <a:xfrm>
              <a:off x="-118824" y="19211"/>
              <a:ext cx="803918" cy="530268"/>
              <a:chOff x="-118824" y="19211"/>
              <a:chExt cx="803918" cy="530268"/>
            </a:xfrm>
          </p:grpSpPr>
          <p:sp>
            <p:nvSpPr>
              <p:cNvPr id="49" name="箭头: 五边形 48"/>
              <p:cNvSpPr/>
              <p:nvPr/>
            </p:nvSpPr>
            <p:spPr>
              <a:xfrm rot="13497409">
                <a:off x="-118824" y="19211"/>
                <a:ext cx="803918" cy="530268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78582" y="80963"/>
                <a:ext cx="66675" cy="666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endParaRPr>
              </a:p>
            </p:txBody>
          </p:sp>
        </p:grpSp>
        <p:sp>
          <p:nvSpPr>
            <p:cNvPr id="59" name="文本框 58"/>
            <p:cNvSpPr txBox="1"/>
            <p:nvPr/>
          </p:nvSpPr>
          <p:spPr>
            <a:xfrm>
              <a:off x="100231" y="146515"/>
              <a:ext cx="537946" cy="4603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03</a:t>
              </a:r>
              <a:endParaRPr lang="zh-CN" altLang="en-US" sz="2400" b="1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" t="6612" r="5814" b="6088"/>
          <a:stretch>
            <a:fillRect/>
          </a:stretch>
        </p:blipFill>
        <p:spPr bwMode="auto">
          <a:xfrm>
            <a:off x="342900" y="1673225"/>
            <a:ext cx="11369675" cy="3802063"/>
          </a:xfrm>
          <a:prstGeom prst="rect">
            <a:avLst/>
          </a:prstGeom>
          <a:noFill/>
          <a:ln w="9525">
            <a:solidFill>
              <a:srgbClr val="F4B18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/>
          <p:nvPr/>
        </p:nvSpPr>
        <p:spPr>
          <a:xfrm>
            <a:off x="2041525" y="2711450"/>
            <a:ext cx="954087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不，我觉得应该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时间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没有什么关系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2041525" y="4459288"/>
            <a:ext cx="9175750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是啊，这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他每天都打太极拳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有很大的关系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蓝色简约年终工作总结汇报PPT模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544576b-8c80-478f-b6f6-dfd7229c5cb3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heme/theme1.xml><?xml version="1.0" encoding="utf-8"?>
<a:theme xmlns:a="http://schemas.openxmlformats.org/drawingml/2006/main" name="Office 主题​​">
  <a:themeElements>
    <a:clrScheme name="自定义 2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C00000"/>
      </a:hlink>
      <a:folHlink>
        <a:srgbClr val="954F72"/>
      </a:folHlink>
    </a:clrScheme>
    <a:fontScheme name="自定义 6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4337</Words>
  <Application>Microsoft Office PowerPoint</Application>
  <PresentationFormat>宽屏</PresentationFormat>
  <Paragraphs>851</Paragraphs>
  <Slides>124</Slides>
  <Notes>124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124</vt:i4>
      </vt:variant>
    </vt:vector>
  </HeadingPairs>
  <TitlesOfParts>
    <vt:vector size="133" baseType="lpstr">
      <vt:lpstr>DengXian</vt:lpstr>
      <vt:lpstr>楷体</vt:lpstr>
      <vt:lpstr>宋体</vt:lpstr>
      <vt:lpstr>微软雅黑</vt:lpstr>
      <vt:lpstr>字魂105号-简雅黑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蓝色简约年终工作总结汇报PPT模板</dc:title>
  <dc:creator>123</dc:creator>
  <cp:lastModifiedBy>HQU</cp:lastModifiedBy>
  <cp:revision>170</cp:revision>
  <dcterms:created xsi:type="dcterms:W3CDTF">2021-09-26T01:44:22Z</dcterms:created>
  <dcterms:modified xsi:type="dcterms:W3CDTF">2023-08-31T09:44:30Z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2052-3.8.1.6116</vt:lpwstr>
  </property>
</Properties>
</file>