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77" r:id="rId4"/>
    <p:sldId id="257" r:id="rId5"/>
    <p:sldId id="258" r:id="rId6"/>
    <p:sldId id="263" r:id="rId7"/>
    <p:sldId id="299" r:id="rId8"/>
    <p:sldId id="283" r:id="rId9"/>
    <p:sldId id="306" r:id="rId10"/>
    <p:sldId id="260" r:id="rId11"/>
    <p:sldId id="300" r:id="rId12"/>
    <p:sldId id="265" r:id="rId13"/>
    <p:sldId id="266" r:id="rId14"/>
    <p:sldId id="288" r:id="rId15"/>
    <p:sldId id="308" r:id="rId16"/>
    <p:sldId id="309" r:id="rId17"/>
    <p:sldId id="302" r:id="rId18"/>
    <p:sldId id="281" r:id="rId19"/>
    <p:sldId id="301" r:id="rId20"/>
    <p:sldId id="311" r:id="rId21"/>
    <p:sldId id="270" r:id="rId22"/>
    <p:sldId id="282" r:id="rId23"/>
    <p:sldId id="271" r:id="rId24"/>
    <p:sldId id="273" r:id="rId25"/>
    <p:sldId id="274" r:id="rId26"/>
    <p:sldId id="303" r:id="rId27"/>
    <p:sldId id="275" r:id="rId28"/>
    <p:sldId id="286" r:id="rId29"/>
    <p:sldId id="287" r:id="rId30"/>
    <p:sldId id="304" r:id="rId31"/>
    <p:sldId id="312" r:id="rId32"/>
    <p:sldId id="293" r:id="rId33"/>
    <p:sldId id="295" r:id="rId34"/>
  </p:sldIdLst>
  <p:sldSz cx="5760720" cy="3239770"/>
  <p:notesSz cx="6858000" cy="9144000"/>
  <p:defaultTextStyle>
    <a:defPPr>
      <a:defRPr lang="zh-CN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5" userDrawn="1">
          <p15:clr>
            <a:srgbClr val="A4A3A4"/>
          </p15:clr>
        </p15:guide>
        <p15:guide id="2" pos="18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6E00"/>
    <a:srgbClr val="36736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17"/>
    <p:restoredTop sz="94669"/>
  </p:normalViewPr>
  <p:slideViewPr>
    <p:cSldViewPr showGuides="1">
      <p:cViewPr varScale="1">
        <p:scale>
          <a:sx n="179" d="100"/>
          <a:sy n="179" d="100"/>
        </p:scale>
        <p:origin x="200" y="528"/>
      </p:cViewPr>
      <p:guideLst>
        <p:guide orient="horz" pos="915"/>
        <p:guide pos="189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32078" y="1006529"/>
            <a:ext cx="4896882" cy="694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64157" y="1836050"/>
            <a:ext cx="4032727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5082" y="2082057"/>
            <a:ext cx="4896882" cy="643517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5082" y="1373289"/>
            <a:ext cx="4896882" cy="708769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81033" y="357010"/>
            <a:ext cx="1585285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862336" y="357010"/>
            <a:ext cx="1586286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52" y="129755"/>
            <a:ext cx="5184934" cy="54001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8053" y="725270"/>
            <a:ext cx="2545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8053" y="1027528"/>
            <a:ext cx="2545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926529" y="725270"/>
            <a:ext cx="2546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926529" y="1027528"/>
            <a:ext cx="2546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8052" y="129003"/>
            <a:ext cx="1895342" cy="54901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52406" y="129004"/>
            <a:ext cx="3220580" cy="27653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88052" y="678019"/>
            <a:ext cx="1895342" cy="22163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29204" y="2268061"/>
            <a:ext cx="3456623" cy="267758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129204" y="289509"/>
            <a:ext cx="3456623" cy="1944053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129204" y="2535819"/>
            <a:ext cx="3456623" cy="38026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632474" y="61502"/>
            <a:ext cx="816147" cy="130578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81033" y="61502"/>
            <a:ext cx="2355424" cy="130578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88052" y="129755"/>
            <a:ext cx="5184934" cy="540015"/>
          </a:xfrm>
          <a:prstGeom prst="rect">
            <a:avLst/>
          </a:prstGeom>
        </p:spPr>
        <p:txBody>
          <a:bodyPr vert="horz" lIns="51433" tIns="25717" rIns="51433" bIns="25717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8052" y="756021"/>
            <a:ext cx="5184934" cy="2138308"/>
          </a:xfrm>
          <a:prstGeom prst="rect">
            <a:avLst/>
          </a:prstGeom>
        </p:spPr>
        <p:txBody>
          <a:bodyPr vert="horz" lIns="51433" tIns="25717" rIns="51433" bIns="25717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88052" y="3003083"/>
            <a:ext cx="1344242" cy="172505"/>
          </a:xfrm>
          <a:prstGeom prst="rect">
            <a:avLst/>
          </a:prstGeom>
        </p:spPr>
        <p:txBody>
          <a:bodyPr vert="horz" lIns="51433" tIns="25717" rIns="51433" bIns="25717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968356" y="3003083"/>
            <a:ext cx="1824329" cy="172505"/>
          </a:xfrm>
          <a:prstGeom prst="rect">
            <a:avLst/>
          </a:prstGeom>
        </p:spPr>
        <p:txBody>
          <a:bodyPr vert="horz" lIns="51433" tIns="25717" rIns="51433" bIns="25717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128744" y="3003083"/>
            <a:ext cx="1344242" cy="172505"/>
          </a:xfrm>
          <a:prstGeom prst="rect">
            <a:avLst/>
          </a:prstGeom>
        </p:spPr>
        <p:txBody>
          <a:bodyPr vert="horz" lIns="51433" tIns="25717" rIns="51433" bIns="25717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3040" indent="-19304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830" indent="-160655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620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899795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6970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145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320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495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670" indent="-128270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tags" Target="../tags/tag4.xml"/><Relationship Id="rId7" Type="http://schemas.openxmlformats.org/officeDocument/2006/relationships/image" Target="../media/image11.png"/><Relationship Id="rId6" Type="http://schemas.openxmlformats.org/officeDocument/2006/relationships/tags" Target="../tags/tag3.xml"/><Relationship Id="rId5" Type="http://schemas.openxmlformats.org/officeDocument/2006/relationships/image" Target="../media/image10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2" Type="http://schemas.openxmlformats.org/officeDocument/2006/relationships/slideLayout" Target="../slideLayouts/slideLayout1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jpe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.png"/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游戏机, 灯光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84"/>
          <a:stretch>
            <a:fillRect/>
          </a:stretch>
        </p:blipFill>
        <p:spPr>
          <a:xfrm>
            <a:off x="0" y="0"/>
            <a:ext cx="5761355" cy="344551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5833110" cy="3506470"/>
          </a:xfrm>
          <a:prstGeom prst="rect">
            <a:avLst/>
          </a:prstGeom>
          <a:gradFill>
            <a:gsLst>
              <a:gs pos="14000">
                <a:srgbClr val="D7E4BD">
                  <a:alpha val="100000"/>
                </a:srgbClr>
              </a:gs>
              <a:gs pos="0">
                <a:schemeClr val="accent3">
                  <a:lumMod val="40000"/>
                  <a:lumOff val="60000"/>
                  <a:alpha val="100000"/>
                </a:schemeClr>
              </a:gs>
              <a:gs pos="28000">
                <a:schemeClr val="accent3">
                  <a:lumMod val="40000"/>
                  <a:lumOff val="60000"/>
                  <a:alpha val="92000"/>
                </a:schemeClr>
              </a:gs>
              <a:gs pos="66000">
                <a:schemeClr val="accent3">
                  <a:lumMod val="40000"/>
                  <a:lumOff val="60000"/>
                  <a:alpha val="17000"/>
                </a:schemeClr>
              </a:gs>
              <a:gs pos="100000">
                <a:schemeClr val="accent3">
                  <a:lumMod val="40000"/>
                  <a:lumOff val="60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4215" y="467787"/>
            <a:ext cx="4396740" cy="1395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30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第六课  </a:t>
            </a:r>
            <a:endParaRPr lang="zh-CN" altLang="en-US" sz="30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  <a:buClrTx/>
              <a:buSzTx/>
              <a:buNone/>
            </a:pPr>
            <a:r>
              <a:rPr lang="zh-CN" altLang="en-US" sz="30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高铁上还可以点外卖</a:t>
            </a:r>
            <a:endParaRPr lang="zh-CN" altLang="en-US" sz="30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8391" y="906310"/>
            <a:ext cx="3384376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导</a:t>
            </a:r>
            <a:r>
              <a:rPr lang="en-US" altLang="zh-CN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</a:t>
            </a: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入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</a:t>
            </a:r>
            <a:endParaRPr lang="zh-CN" altLang="en-US" sz="1200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生词讲解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12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语法讲解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2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</a:t>
            </a:r>
            <a:r>
              <a:rPr lang="en-US" altLang="zh-CN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2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练</a:t>
            </a:r>
            <a:r>
              <a:rPr lang="en-US" altLang="zh-CN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200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习                          </a:t>
            </a:r>
            <a:r>
              <a:rPr lang="en-US" altLang="zh-CN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sz="12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55386" y="785511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导</a:t>
            </a: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WARM UP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55386" y="765191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</a:t>
            </a: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词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WORDS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8330" y="744855"/>
            <a:ext cx="92202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en-US" sz="2000" dirty="0" err="1"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lù</a:t>
            </a:r>
            <a:endParaRPr lang="en-US" altLang="zh-CN" sz="2000" dirty="0"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32025" y="744855"/>
            <a:ext cx="78168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err="1"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kǒu</a:t>
            </a:r>
            <a:endParaRPr lang="en-US" altLang="zh-CN" sz="2000" dirty="0"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42258" y="2495233"/>
            <a:ext cx="1932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n.intersection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crossing</a:t>
            </a: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5900" y="1143635"/>
            <a:ext cx="3095625" cy="1323439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楷体" panose="02010609060101010101" pitchFamily="49" charset="-122"/>
                <a:ea typeface="楷体" panose="02010609060101010101" pitchFamily="49" charset="-122"/>
              </a:rPr>
              <a:t>路</a:t>
            </a:r>
            <a:r>
              <a:rPr lang="en-US" altLang="zh-CN" sz="8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8000" dirty="0">
                <a:latin typeface="楷体" panose="02010609060101010101" pitchFamily="49" charset="-122"/>
                <a:ea typeface="楷体" panose="02010609060101010101" pitchFamily="49" charset="-122"/>
              </a:rPr>
              <a:t>口</a:t>
            </a:r>
            <a:endParaRPr lang="zh-CN" altLang="en-US" sz="8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6305" y="1163320"/>
            <a:ext cx="1955165" cy="13036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8146" y="828020"/>
            <a:ext cx="3075940" cy="75565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+mn-ea"/>
              </a:rPr>
              <a:t>一个路口</a:t>
            </a:r>
            <a:endParaRPr lang="en-US" altLang="zh-CN" sz="1800" dirty="0">
              <a:latin typeface="+mn-ea"/>
            </a:endParaRP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+mn-ea"/>
              </a:rPr>
              <a:t>十字路口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" name="内容占位符 2"/>
          <p:cNvSpPr txBox="1"/>
          <p:nvPr/>
        </p:nvSpPr>
        <p:spPr>
          <a:xfrm>
            <a:off x="288548" y="1908150"/>
            <a:ext cx="3024336" cy="13681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buNone/>
            </a:pP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：你家在哪儿？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fontAlgn="auto">
              <a:lnSpc>
                <a:spcPct val="120000"/>
              </a:lnSpc>
              <a:buNone/>
            </a:pP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：我家就在那个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路口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的右边。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fontAlgn="auto">
              <a:lnSpc>
                <a:spcPct val="120000"/>
              </a:lnSpc>
              <a:buNone/>
            </a:pP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305" y="828040"/>
            <a:ext cx="2160000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2"/>
          <p:cNvSpPr txBox="1"/>
          <p:nvPr/>
        </p:nvSpPr>
        <p:spPr>
          <a:xfrm>
            <a:off x="288548" y="1260450"/>
            <a:ext cx="3024336" cy="13681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buNone/>
            </a:pP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A: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请问去火车站怎么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走？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fontAlgn="auto">
              <a:lnSpc>
                <a:spcPct val="120000"/>
              </a:lnSpc>
              <a:buNone/>
            </a:pP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B: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前面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路口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左转。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260" y="683895"/>
            <a:ext cx="2160000" cy="216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8330" y="744855"/>
            <a:ext cx="92202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2000" dirty="0" err="1"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xiǎo</a:t>
            </a:r>
            <a:endParaRPr lang="en-US" altLang="zh-CN" sz="2000" dirty="0"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32025" y="744855"/>
            <a:ext cx="7816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2000" b="0" i="0" dirty="0" err="1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xīn</a:t>
            </a:r>
            <a:endParaRPr lang="en-US" altLang="zh-CN" sz="2000" b="0" i="0" dirty="0">
              <a:solidFill>
                <a:srgbClr val="333333"/>
              </a:solidFill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7559" y="2545496"/>
            <a:ext cx="19323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v./adj.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	take care; careful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　　　　　　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5900" y="1143635"/>
            <a:ext cx="3095625" cy="1323439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楷体" panose="02010609060101010101" pitchFamily="49" charset="-122"/>
                <a:ea typeface="楷体" panose="02010609060101010101" pitchFamily="49" charset="-122"/>
              </a:rPr>
              <a:t>小 心</a:t>
            </a:r>
            <a:endParaRPr lang="zh-CN" altLang="en-US" sz="8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456305" y="1259840"/>
            <a:ext cx="1934210" cy="75565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+mn-ea"/>
              </a:rPr>
              <a:t>小心</a:t>
            </a:r>
            <a:r>
              <a:rPr lang="en-US" altLang="zh-CN" sz="1800" dirty="0">
                <a:latin typeface="+mn-ea"/>
              </a:rPr>
              <a:t>≈</a:t>
            </a:r>
            <a:r>
              <a:rPr lang="zh-CN" altLang="en-US" sz="1800" dirty="0">
                <a:latin typeface="+mn-ea"/>
              </a:rPr>
              <a:t>注意</a:t>
            </a:r>
            <a:endParaRPr lang="en-US" altLang="zh-CN" sz="1800" dirty="0">
              <a:latin typeface="+mn-ea"/>
            </a:endParaRP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+mn-ea"/>
              </a:rPr>
              <a:t>小心一点</a:t>
            </a:r>
            <a:r>
              <a:rPr lang="zh-CN" altLang="en-US" sz="1800" dirty="0">
                <a:latin typeface="+mn-ea"/>
              </a:rPr>
              <a:t>儿</a:t>
            </a:r>
            <a:endParaRPr lang="zh-CN" altLang="en-US" sz="1800" dirty="0">
              <a:latin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内容占位符 2"/>
          <p:cNvSpPr txBox="1"/>
          <p:nvPr>
            <p:custDataLst>
              <p:tags r:id="rId3"/>
            </p:custDataLst>
          </p:nvPr>
        </p:nvSpPr>
        <p:spPr>
          <a:xfrm>
            <a:off x="-15240" y="2628265"/>
            <a:ext cx="2117725" cy="4489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20000"/>
              </a:lnSpc>
              <a:buNone/>
            </a:pP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小心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台阶！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3622" y="683895"/>
            <a:ext cx="1800000" cy="180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955575" y="683895"/>
            <a:ext cx="1799590" cy="180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766595" y="683895"/>
            <a:ext cx="1799590" cy="1800000"/>
          </a:xfrm>
          <a:prstGeom prst="rect">
            <a:avLst/>
          </a:prstGeom>
        </p:spPr>
      </p:pic>
      <p:sp>
        <p:nvSpPr>
          <p:cNvPr id="11" name="内容占位符 2"/>
          <p:cNvSpPr txBox="1"/>
          <p:nvPr>
            <p:custDataLst>
              <p:tags r:id="rId10"/>
            </p:custDataLst>
          </p:nvPr>
        </p:nvSpPr>
        <p:spPr>
          <a:xfrm>
            <a:off x="1793240" y="2628265"/>
            <a:ext cx="2117725" cy="4489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20000"/>
              </a:lnSpc>
              <a:buNone/>
            </a:pP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小心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地滑！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内容占位符 2"/>
          <p:cNvSpPr txBox="1"/>
          <p:nvPr>
            <p:custDataLst>
              <p:tags r:id="rId11"/>
            </p:custDataLst>
          </p:nvPr>
        </p:nvSpPr>
        <p:spPr>
          <a:xfrm>
            <a:off x="3601720" y="2628265"/>
            <a:ext cx="2117725" cy="44894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20000"/>
              </a:lnSpc>
              <a:buNone/>
            </a:pP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小心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碰头！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8231" y="678587"/>
            <a:ext cx="195961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2000" b="0" i="0" dirty="0" err="1">
                <a:solidFill>
                  <a:srgbClr val="0F1115"/>
                </a:solidFill>
                <a:latin typeface="Arial" panose="020B0604020202020204" pitchFamily="34" charset="0"/>
                <a:ea typeface="quote-cjk-patch"/>
                <a:cs typeface="Arial" panose="020B0604020202020204" pitchFamily="34" charset="0"/>
              </a:rPr>
              <a:t>hóng-lǜ</a:t>
            </a:r>
            <a:endParaRPr lang="en-US" altLang="zh-CN" sz="2000" b="0" i="0" dirty="0">
              <a:solidFill>
                <a:srgbClr val="0F1115"/>
              </a:solidFill>
              <a:latin typeface="Arial" panose="020B0604020202020204" pitchFamily="34" charset="0"/>
              <a:ea typeface="quote-cjk-patch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22136" y="1097839"/>
            <a:ext cx="92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/>
              <a:t>红灯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432904" y="2570949"/>
            <a:ext cx="924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/>
              <a:t>绿灯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27885" y="2557505"/>
            <a:ext cx="1422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n.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traffic lights</a:t>
            </a:r>
            <a:endParaRPr lang="en-US" altLang="zh-CN" sz="1400" dirty="0"/>
          </a:p>
        </p:txBody>
      </p:sp>
      <p:sp>
        <p:nvSpPr>
          <p:cNvPr id="5" name="文本框 4"/>
          <p:cNvSpPr txBox="1"/>
          <p:nvPr/>
        </p:nvSpPr>
        <p:spPr>
          <a:xfrm>
            <a:off x="144216" y="1115695"/>
            <a:ext cx="3384375" cy="1323439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楷体" panose="02010609060101010101" pitchFamily="49" charset="-122"/>
                <a:ea typeface="楷体" panose="02010609060101010101" pitchFamily="49" charset="-122"/>
              </a:rPr>
              <a:t>红绿灯</a:t>
            </a:r>
            <a:endParaRPr lang="zh-CN" sz="8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06642" y="677257"/>
            <a:ext cx="30508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err="1"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  <a:sym typeface="华文细黑" panose="02010600040101010101" pitchFamily="2" charset="-122"/>
              </a:rPr>
              <a:t>dēng</a:t>
            </a:r>
            <a:endParaRPr lang="en-US" altLang="zh-CN" sz="2000" dirty="0"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  <a:sym typeface="华文细黑" panose="02010600040101010101" pitchFamily="2" charset="-122"/>
            </a:endParaRPr>
          </a:p>
        </p:txBody>
      </p:sp>
      <p:pic>
        <p:nvPicPr>
          <p:cNvPr id="13" name="图片 12" descr="昨天下班回家时,准备过马路时,信号灯变成红灯了,只好停了下来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095" y="360452"/>
            <a:ext cx="958058" cy="958058"/>
          </a:xfrm>
          <a:prstGeom prst="rect">
            <a:avLst/>
          </a:prstGeom>
        </p:spPr>
      </p:pic>
      <p:pic>
        <p:nvPicPr>
          <p:cNvPr id="15" name="图片 14" descr="绿色在现在象征温和,但在过去确是非议不断,到底什么原因?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234" y="1984958"/>
            <a:ext cx="958058" cy="958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9" grpId="0"/>
      <p:bldP spid="5" grpId="0" animBg="1"/>
      <p:bldP spid="9" grpId="1"/>
      <p:bldP spid="5" grpId="1" animBg="1"/>
      <p:bldP spid="2" grpId="0"/>
      <p:bldP spid="12" grpId="0"/>
      <p:bldP spid="2" grpId="1"/>
      <p:bldP spid="1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63703" y="1289113"/>
            <a:ext cx="2709791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前面路口有</a:t>
            </a:r>
            <a:r>
              <a:rPr lang="zh-CN" altLang="en-US" sz="1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红绿灯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+mj-lt"/>
              <a:buAutoNum type="arabicPeriod"/>
            </a:pP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过十字路口要小心，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一定要看</a:t>
            </a:r>
            <a:r>
              <a:rPr lang="zh-CN" altLang="en-US" sz="18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红绿灯</a:t>
            </a:r>
            <a:r>
              <a:rPr lang="zh-CN" altLang="en-US" sz="1800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1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红绿灯和交通信号灯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39" y="729385"/>
            <a:ext cx="2042787" cy="204278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40083" y="2916188"/>
            <a:ext cx="345686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8290" y="619760"/>
            <a:ext cx="288671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err="1">
                <a:latin typeface="Fltrp-Pinyin Pinyin" panose="02000400000000000000" pitchFamily="2" charset="0"/>
                <a:ea typeface="华文细黑" panose="02010600040101010101" pitchFamily="2" charset="-122"/>
                <a:cs typeface="Fltrp-Pinyin Pinyin" panose="02000400000000000000" pitchFamily="2" charset="0"/>
                <a:sym typeface="+mn-ea"/>
              </a:rPr>
              <a:t>yǐ</a:t>
            </a:r>
            <a:r>
              <a:rPr lang="zh-CN" altLang="en-US" sz="2000" dirty="0">
                <a:latin typeface="Fltrp-Pinyin Pinyin" panose="02000400000000000000" pitchFamily="2" charset="0"/>
                <a:ea typeface="华文细黑" panose="02010600040101010101" pitchFamily="2" charset="-122"/>
                <a:cs typeface="Fltrp-Pinyin Pinyin" panose="02000400000000000000" pitchFamily="2" charset="0"/>
                <a:sym typeface="+mn-ea"/>
              </a:rPr>
              <a:t>                     </a:t>
            </a:r>
            <a:r>
              <a:rPr lang="en-US" altLang="zh-CN" sz="2000" dirty="0" err="1">
                <a:latin typeface="Fltrp-Pinyin Pinyin" panose="02000400000000000000" pitchFamily="2" charset="0"/>
                <a:ea typeface="华文细黑" panose="02010600040101010101" pitchFamily="2" charset="-122"/>
                <a:cs typeface="Fltrp-Pinyin Pinyin" panose="02000400000000000000" pitchFamily="2" charset="0"/>
                <a:sym typeface="华文细黑" panose="02010600040101010101" pitchFamily="2" charset="-122"/>
              </a:rPr>
              <a:t>qián</a:t>
            </a:r>
            <a:r>
              <a:rPr lang="en-US" altLang="en-US" sz="2000" b="0" i="0" dirty="0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 </a:t>
            </a:r>
            <a:endParaRPr lang="en-US" altLang="en-US" sz="2000" b="0" i="0" dirty="0">
              <a:solidFill>
                <a:srgbClr val="333333"/>
              </a:solidFill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36303" y="2564645"/>
            <a:ext cx="2571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n.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earlier times</a:t>
            </a:r>
            <a:endParaRPr lang="en-US" altLang="zh-CN" sz="1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87655" y="1115695"/>
            <a:ext cx="2796540" cy="1323439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楷体" panose="02010609060101010101" pitchFamily="49" charset="-122"/>
                <a:ea typeface="楷体" panose="02010609060101010101" pitchFamily="49" charset="-122"/>
              </a:rPr>
              <a:t>以 前</a:t>
            </a:r>
            <a:endParaRPr lang="zh-CN" sz="8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517309" y="683895"/>
            <a:ext cx="3089275" cy="423545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indent="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latin typeface="+mn-ea"/>
              </a:rPr>
              <a:t>以前</a:t>
            </a:r>
            <a:r>
              <a:rPr lang="en-US" altLang="zh-CN" sz="1800" dirty="0">
                <a:latin typeface="+mn-ea"/>
              </a:rPr>
              <a:t>......</a:t>
            </a:r>
            <a:r>
              <a:rPr lang="zh-CN" altLang="en-US" sz="1800" dirty="0">
                <a:latin typeface="+mn-ea"/>
              </a:rPr>
              <a:t>，现在</a:t>
            </a:r>
            <a:r>
              <a:rPr lang="en-US" altLang="zh-CN" sz="1800" dirty="0">
                <a:latin typeface="+mn-ea"/>
              </a:rPr>
              <a:t>......</a:t>
            </a:r>
            <a:endParaRPr lang="en-US" altLang="zh-CN" sz="1800" dirty="0">
              <a:latin typeface="+mn-ea"/>
            </a:endParaRPr>
          </a:p>
        </p:txBody>
      </p:sp>
      <p:sp>
        <p:nvSpPr>
          <p:cNvPr id="2" name="内容占位符 2"/>
          <p:cNvSpPr txBox="1"/>
          <p:nvPr/>
        </p:nvSpPr>
        <p:spPr>
          <a:xfrm>
            <a:off x="2517309" y="1619854"/>
            <a:ext cx="4023024" cy="13681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以前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，深圳还是一个小村子</a:t>
            </a:r>
            <a:r>
              <a:rPr 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endParaRPr 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现在，已经变成国际大都市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了。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45" y="101600"/>
            <a:ext cx="2243455" cy="31007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905" y="0"/>
            <a:ext cx="2019935" cy="33045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805" y="0"/>
            <a:ext cx="2200275" cy="33045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855" y="0"/>
            <a:ext cx="2478405" cy="330454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3035" y="0"/>
            <a:ext cx="1858010" cy="3304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8290" y="683895"/>
            <a:ext cx="3089275" cy="141986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+mn-ea"/>
              </a:rPr>
              <a:t>时间</a:t>
            </a:r>
            <a:r>
              <a:rPr lang="en-US" altLang="zh-CN" sz="1800" dirty="0">
                <a:latin typeface="+mn-ea"/>
              </a:rPr>
              <a:t>+</a:t>
            </a:r>
            <a:r>
              <a:rPr lang="zh-CN" altLang="en-US" sz="1800" dirty="0">
                <a:latin typeface="+mn-ea"/>
              </a:rPr>
              <a:t>以前</a:t>
            </a:r>
            <a:endParaRPr lang="zh-CN" altLang="en-US" sz="1800" dirty="0">
              <a:latin typeface="+mn-ea"/>
            </a:endParaRPr>
          </a:p>
          <a:p>
            <a:pPr indent="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latin typeface="+mn-ea"/>
                <a:sym typeface="+mn-ea"/>
              </a:rPr>
              <a:t>一年以前、三点以前</a:t>
            </a:r>
            <a:endParaRPr lang="zh-CN" altLang="en-US" sz="1800" dirty="0">
              <a:latin typeface="+mn-ea"/>
            </a:endParaRP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+mn-ea"/>
              </a:rPr>
              <a:t>动词</a:t>
            </a:r>
            <a:r>
              <a:rPr lang="en-US" altLang="zh-CN" sz="1800" dirty="0">
                <a:latin typeface="+mn-ea"/>
              </a:rPr>
              <a:t>+</a:t>
            </a:r>
            <a:r>
              <a:rPr lang="zh-CN" altLang="en-US" sz="1800" dirty="0">
                <a:latin typeface="+mn-ea"/>
              </a:rPr>
              <a:t>以前</a:t>
            </a:r>
            <a:endParaRPr lang="zh-CN" altLang="en-US" sz="1800" dirty="0">
              <a:latin typeface="+mn-ea"/>
            </a:endParaRPr>
          </a:p>
          <a:p>
            <a:pPr indent="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latin typeface="+mn-ea"/>
              </a:rPr>
              <a:t>上课以前、吃饭</a:t>
            </a:r>
            <a:r>
              <a:rPr lang="zh-CN" altLang="en-US" sz="1800" dirty="0">
                <a:latin typeface="+mn-ea"/>
              </a:rPr>
              <a:t>以前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" name="内容占位符 2"/>
          <p:cNvSpPr txBox="1"/>
          <p:nvPr/>
        </p:nvSpPr>
        <p:spPr>
          <a:xfrm>
            <a:off x="288459" y="2268189"/>
            <a:ext cx="4023024" cy="13681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一年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以前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，我还不认识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刘老师。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0" indent="0" fontAlgn="auto">
              <a:lnSpc>
                <a:spcPct val="120000"/>
              </a:lnSpc>
              <a:buNone/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吃饭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以前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要先洗手。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0" y="1115695"/>
            <a:ext cx="1946275" cy="14598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4255" y="744855"/>
            <a:ext cx="108712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  <a:sym typeface="+mn-ea"/>
              </a:rPr>
              <a:t>hòu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华文细黑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98834" y="744855"/>
            <a:ext cx="78168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/>
            <a:r>
              <a:rPr lang="en-US" altLang="zh-CN" sz="2000" b="0" i="0" dirty="0" err="1">
                <a:solidFill>
                  <a:srgbClr val="333333"/>
                </a:solidFill>
                <a:latin typeface="Arial" panose="020B0604020202020204" pitchFamily="34" charset="0"/>
                <a:ea typeface="pinyin-bold-font"/>
                <a:cs typeface="Arial" panose="020B0604020202020204" pitchFamily="34" charset="0"/>
              </a:rPr>
              <a:t>lái</a:t>
            </a:r>
            <a:endParaRPr lang="en-US" altLang="zh-CN" sz="2000" b="0" i="0" dirty="0">
              <a:solidFill>
                <a:srgbClr val="333333"/>
              </a:solidFill>
              <a:latin typeface="Arial" panose="020B0604020202020204" pitchFamily="34" charset="0"/>
              <a:ea typeface="pinyin-bold-font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36303" y="2608411"/>
            <a:ext cx="20169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n.</a:t>
            </a:r>
            <a:r>
              <a:rPr lang="zh-CN" altLang="en-US" sz="1400" i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afterward; later</a:t>
            </a:r>
            <a:r>
              <a:rPr lang="zh-CN" altLang="en-US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　　　　</a:t>
            </a:r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5900" y="1143635"/>
            <a:ext cx="3095625" cy="1323439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latin typeface="楷体" panose="02010609060101010101" pitchFamily="49" charset="-122"/>
                <a:ea typeface="楷体" panose="02010609060101010101" pitchFamily="49" charset="-122"/>
              </a:rPr>
              <a:t>后</a:t>
            </a:r>
            <a:r>
              <a:rPr lang="en-US" altLang="zh-CN" sz="8000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8000" dirty="0">
                <a:latin typeface="楷体" panose="02010609060101010101" pitchFamily="49" charset="-122"/>
                <a:ea typeface="楷体" panose="02010609060101010101" pitchFamily="49" charset="-122"/>
              </a:rPr>
              <a:t>来</a:t>
            </a:r>
            <a:endParaRPr lang="zh-CN" altLang="en-US" sz="8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47595" y="703580"/>
            <a:ext cx="2910205" cy="755650"/>
          </a:xfrm>
          <a:prstGeom prst="rect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spAutoFit/>
          </a:bodyPr>
          <a:lstStyle/>
          <a:p>
            <a:pPr indent="0" algn="l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800" dirty="0">
                <a:latin typeface="+mn-ea"/>
              </a:rPr>
              <a:t>以前</a:t>
            </a:r>
            <a:r>
              <a:rPr lang="en-US" altLang="zh-CN" sz="1800" dirty="0">
                <a:latin typeface="+mn-ea"/>
                <a:sym typeface="+mn-ea"/>
              </a:rPr>
              <a:t>......</a:t>
            </a:r>
            <a:r>
              <a:rPr lang="zh-CN" altLang="en-US" sz="1800" dirty="0">
                <a:latin typeface="+mn-ea"/>
              </a:rPr>
              <a:t>，后来</a:t>
            </a:r>
            <a:r>
              <a:rPr lang="en-US" altLang="zh-CN" sz="1800" dirty="0">
                <a:latin typeface="+mn-ea"/>
                <a:sym typeface="+mn-ea"/>
              </a:rPr>
              <a:t>......</a:t>
            </a:r>
            <a:r>
              <a:rPr lang="zh-CN" altLang="en-US" sz="1800" dirty="0">
                <a:latin typeface="+mn-ea"/>
              </a:rPr>
              <a:t>，现在</a:t>
            </a:r>
            <a:r>
              <a:rPr lang="en-US" altLang="zh-CN" sz="1800" dirty="0">
                <a:latin typeface="+mn-ea"/>
              </a:rPr>
              <a:t>......</a:t>
            </a:r>
            <a:endParaRPr lang="zh-CN" altLang="en-US" sz="1800" dirty="0">
              <a:latin typeface="+mn-ea"/>
            </a:endParaRPr>
          </a:p>
        </p:txBody>
      </p:sp>
      <p:sp>
        <p:nvSpPr>
          <p:cNvPr id="2" name="内容占位符 2"/>
          <p:cNvSpPr txBox="1"/>
          <p:nvPr/>
        </p:nvSpPr>
        <p:spPr>
          <a:xfrm>
            <a:off x="1871980" y="1979930"/>
            <a:ext cx="4022725" cy="8896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以前，我觉得学中文很难，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后来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有了很大的进步，现在我能考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100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分了。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儿童学习困难,揭秘背后的秘密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29" y="497849"/>
            <a:ext cx="1366676" cy="999032"/>
          </a:xfrm>
          <a:prstGeom prst="rect">
            <a:avLst/>
          </a:prstGeom>
        </p:spPr>
      </p:pic>
      <p:pic>
        <p:nvPicPr>
          <p:cNvPr id="7" name="图片 6" descr="百度图片 - 更多高清美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20" y="1980312"/>
            <a:ext cx="1091893" cy="1091893"/>
          </a:xfrm>
          <a:prstGeom prst="rect">
            <a:avLst/>
          </a:prstGeom>
        </p:spPr>
      </p:pic>
      <p:sp>
        <p:nvSpPr>
          <p:cNvPr id="8" name="下箭头 7"/>
          <p:cNvSpPr/>
          <p:nvPr/>
        </p:nvSpPr>
        <p:spPr>
          <a:xfrm>
            <a:off x="1120058" y="1604734"/>
            <a:ext cx="144016" cy="360268"/>
          </a:xfrm>
          <a:prstGeom prst="downArrow">
            <a:avLst/>
          </a:prstGeom>
          <a:solidFill>
            <a:srgbClr val="366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" grpId="0"/>
      <p:bldP spid="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3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    生词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" y="755650"/>
            <a:ext cx="1349824" cy="180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7835" y="755650"/>
            <a:ext cx="1349824" cy="1800000"/>
          </a:xfrm>
          <a:prstGeom prst="rect">
            <a:avLst/>
          </a:prstGeom>
        </p:spPr>
      </p:pic>
      <p:sp>
        <p:nvSpPr>
          <p:cNvPr id="2" name="内容占位符 2"/>
          <p:cNvSpPr txBox="1"/>
          <p:nvPr/>
        </p:nvSpPr>
        <p:spPr>
          <a:xfrm>
            <a:off x="287655" y="2627630"/>
            <a:ext cx="4441190" cy="4908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他以前不会用筷子，</a:t>
            </a:r>
            <a:r>
              <a:rPr 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_____________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。（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</a:rPr>
              <a:t>后来）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内容占位符 2"/>
          <p:cNvSpPr txBox="1"/>
          <p:nvPr/>
        </p:nvSpPr>
        <p:spPr>
          <a:xfrm>
            <a:off x="2232025" y="2555875"/>
            <a:ext cx="1222375" cy="4324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后来学会了</a:t>
            </a:r>
            <a:endParaRPr lang="zh-CN" altLang="en-US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0466" y="755666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</a:t>
            </a: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GRAMMAR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8515" y="545487"/>
            <a:ext cx="53987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假设复句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……,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en-US" altLang="zh-CN" sz="1600" dirty="0">
                <a:solidFill>
                  <a:srgbClr val="231F20"/>
                </a:solidFill>
                <a:latin typeface="Times New Roman" panose="02020603050405020304" pitchFamily="18" charset="0"/>
              </a:rPr>
              <a:t> </a:t>
            </a:r>
            <a:endParaRPr lang="en-US" altLang="zh-CN" sz="1600" dirty="0">
              <a:solidFill>
                <a:srgbClr val="231F20"/>
              </a:solidFill>
              <a:latin typeface="Times New Roman" panose="02020603050405020304" pitchFamily="18" charset="0"/>
            </a:endParaRPr>
          </a:p>
          <a:p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Hypothetical Complex Sentence </a:t>
            </a:r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</a:t>
            </a:r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1800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7655" y="1187450"/>
            <a:ext cx="53797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假设复句“如果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……,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就</a:t>
            </a:r>
            <a:r>
              <a:rPr lang="en-US" altLang="zh-CN" sz="1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……”</a:t>
            </a:r>
            <a:r>
              <a:rPr lang="zh-CN" altLang="en-US" sz="14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中，“如果”后面的分句是一个假设，“就”后面的分句是在这种假设情况下产生的结果。注意，第二个分句的主语要放在“就”的前面。例如：</a:t>
            </a:r>
            <a:endParaRPr lang="zh-CN" altLang="en-US" sz="14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7655" y="1979930"/>
            <a:ext cx="5189855" cy="1086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n-US" altLang="zh-CN" sz="12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hypothetical complex sentence “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如果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……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，就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……</a:t>
            </a:r>
            <a:r>
              <a:rPr lang="en-US" altLang="zh-CN" sz="12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the clause following “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如果</a:t>
            </a:r>
            <a:r>
              <a:rPr lang="en-US" altLang="zh-CN" sz="12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is a hypothesis, while the clause following “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就</a:t>
            </a:r>
            <a:r>
              <a:rPr lang="en-US" altLang="zh-CN" sz="12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is the result under that condition. Note that the subject of the second clause is placed before “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就</a:t>
            </a:r>
            <a:r>
              <a:rPr lang="en-US" altLang="zh-CN" sz="1200" dirty="0">
                <a:solidFill>
                  <a:srgbClr val="231F2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For example</a:t>
            </a:r>
            <a:r>
              <a:rPr lang="en-US" altLang="zh-CN" sz="1200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altLang="zh-CN" sz="120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zh-CN" sz="1200" dirty="0">
              <a:solidFill>
                <a:srgbClr val="231F2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290208" y="1284468"/>
            <a:ext cx="552958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(1)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如果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没走错，二十分钟以前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就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到了。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Cascadia Code Light" panose="020B0609020000020004" pitchFamily="49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288607" y="1833743"/>
            <a:ext cx="48006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(2)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如果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你需要帮忙，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就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给我打电话。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Cascadia Code Light" panose="020B0609020000020004" pitchFamily="49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288607" y="2383730"/>
            <a:ext cx="48006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(3)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如果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有时间，我</a:t>
            </a:r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就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Cascadia Code Light" panose="020B0609020000020004" pitchFamily="49" charset="0"/>
              </a:rPr>
              <a:t>去上海玩几天。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Cascadia Code Light" panose="020B0609020000020004" pitchFamily="49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8515" y="545487"/>
            <a:ext cx="53987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假设复句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……,</a:t>
            </a:r>
            <a:r>
              <a:rPr lang="zh-CN" altLang="en-US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en-US" altLang="zh-CN" sz="16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en-US" altLang="zh-CN" sz="1600" dirty="0">
                <a:solidFill>
                  <a:srgbClr val="231F20"/>
                </a:solidFill>
                <a:latin typeface="Times New Roman" panose="02020603050405020304" pitchFamily="18" charset="0"/>
              </a:rPr>
              <a:t> </a:t>
            </a:r>
            <a:endParaRPr lang="en-US" altLang="zh-CN" sz="1600" dirty="0">
              <a:solidFill>
                <a:srgbClr val="231F20"/>
              </a:solidFill>
              <a:latin typeface="Times New Roman" panose="02020603050405020304" pitchFamily="18" charset="0"/>
            </a:endParaRPr>
          </a:p>
          <a:p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Hypothetical Complex Sentence </a:t>
            </a:r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</a:t>
            </a:r>
            <a:r>
              <a:rPr lang="en-US" altLang="zh-CN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6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1800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标注 7"/>
          <p:cNvSpPr/>
          <p:nvPr>
            <p:custDataLst>
              <p:tags r:id="rId6"/>
            </p:custDataLst>
          </p:nvPr>
        </p:nvSpPr>
        <p:spPr>
          <a:xfrm>
            <a:off x="3600450" y="1647190"/>
            <a:ext cx="2016125" cy="215900"/>
          </a:xfrm>
          <a:prstGeom prst="wedgeRectCallout">
            <a:avLst>
              <a:gd name="adj1" fmla="val -61275"/>
              <a:gd name="adj2" fmla="val -9764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rgbClr val="0070C0"/>
                </a:solidFill>
              </a:rPr>
              <a:t>其实</a:t>
            </a:r>
            <a:r>
              <a:rPr lang="zh-CN" altLang="en-US">
                <a:solidFill>
                  <a:srgbClr val="0070C0"/>
                </a:solidFill>
              </a:rPr>
              <a:t>走错了。</a:t>
            </a:r>
            <a:endParaRPr lang="zh-CN" altLang="en-US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349" y="533459"/>
            <a:ext cx="4800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假设复句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……,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en-US" altLang="zh-CN" sz="1400" dirty="0">
                <a:solidFill>
                  <a:srgbClr val="231F20"/>
                </a:solidFill>
                <a:latin typeface="Times New Roman" panose="02020603050405020304" pitchFamily="18" charset="0"/>
              </a:rPr>
              <a:t> </a:t>
            </a:r>
            <a:endParaRPr lang="en-US" altLang="zh-CN" sz="1400" dirty="0">
              <a:solidFill>
                <a:srgbClr val="231F20"/>
              </a:solidFill>
              <a:latin typeface="Times New Roman" panose="02020603050405020304" pitchFamily="18" charset="0"/>
            </a:endParaRPr>
          </a:p>
          <a:p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Hypothetical Complex Sentence 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1600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42701" y="1528582"/>
            <a:ext cx="30702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如果明天下雨，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______________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60628" y="1450742"/>
            <a:ext cx="26555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我就不出门了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r="37318"/>
          <a:stretch>
            <a:fillRect/>
          </a:stretch>
        </p:blipFill>
        <p:spPr>
          <a:xfrm>
            <a:off x="289560" y="1188085"/>
            <a:ext cx="1980565" cy="180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349" y="533459"/>
            <a:ext cx="4800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假设复句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……,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en-US" altLang="zh-CN" sz="1400" dirty="0">
                <a:solidFill>
                  <a:srgbClr val="231F20"/>
                </a:solidFill>
                <a:latin typeface="Times New Roman" panose="02020603050405020304" pitchFamily="18" charset="0"/>
              </a:rPr>
              <a:t> </a:t>
            </a:r>
            <a:endParaRPr lang="en-US" altLang="zh-CN" sz="1400" dirty="0">
              <a:solidFill>
                <a:srgbClr val="231F20"/>
              </a:solidFill>
              <a:latin typeface="Times New Roman" panose="02020603050405020304" pitchFamily="18" charset="0"/>
            </a:endParaRPr>
          </a:p>
          <a:p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Hypothetical Complex Sentence 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1600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45080" y="1475740"/>
            <a:ext cx="32842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如果觉得太累了，</a:t>
            </a:r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______________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31933" y="1404059"/>
            <a:ext cx="29654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明天我就不跑步了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 descr="百度图片 - 更多高清美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17" y="1145507"/>
            <a:ext cx="2239193" cy="1525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349" y="533459"/>
            <a:ext cx="4800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假设复句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……,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en-US" altLang="zh-CN" sz="1400" dirty="0">
                <a:solidFill>
                  <a:srgbClr val="231F20"/>
                </a:solidFill>
                <a:latin typeface="Times New Roman" panose="02020603050405020304" pitchFamily="18" charset="0"/>
              </a:rPr>
              <a:t> </a:t>
            </a:r>
            <a:endParaRPr lang="en-US" altLang="zh-CN" sz="1400" dirty="0">
              <a:solidFill>
                <a:srgbClr val="231F20"/>
              </a:solidFill>
              <a:latin typeface="Times New Roman" panose="02020603050405020304" pitchFamily="18" charset="0"/>
            </a:endParaRPr>
          </a:p>
          <a:p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Hypothetical Complex Sentence 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</a:t>
            </a:r>
            <a:r>
              <a:rPr lang="en-US" altLang="zh-CN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4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1600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65858" y="1905576"/>
            <a:ext cx="360519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，我就</a:t>
            </a:r>
            <a:r>
              <a:rPr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请你们吃饭。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232793" y="1764229"/>
            <a:ext cx="296545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如果能拿到奖</a:t>
            </a:r>
            <a:endParaRPr lang="en-US" altLang="zh-CN" sz="16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近日,在杭州地铁上,一名小男孩手持奖状,坐姿端正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247" y="1187996"/>
            <a:ext cx="1728192" cy="1489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    语法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9349" y="533459"/>
            <a:ext cx="48007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假设复句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……,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r>
              <a:rPr lang="en-US" altLang="zh-CN" sz="1200" dirty="0">
                <a:solidFill>
                  <a:srgbClr val="231F20"/>
                </a:solidFill>
                <a:latin typeface="Times New Roman" panose="02020603050405020304" pitchFamily="18" charset="0"/>
              </a:rPr>
              <a:t> </a:t>
            </a:r>
            <a:endParaRPr lang="en-US" altLang="zh-CN" sz="1200" dirty="0">
              <a:solidFill>
                <a:srgbClr val="231F20"/>
              </a:solidFill>
              <a:latin typeface="Times New Roman" panose="02020603050405020304" pitchFamily="18" charset="0"/>
            </a:endParaRPr>
          </a:p>
          <a:p>
            <a:r>
              <a:rPr lang="en-US" altLang="zh-CN" sz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Hypothetical Complex Sentence </a:t>
            </a:r>
            <a:r>
              <a:rPr lang="en-US" altLang="zh-CN" sz="12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r>
              <a:rPr lang="en-US" altLang="zh-CN" sz="12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，就</a:t>
            </a:r>
            <a:r>
              <a:rPr lang="en-US" altLang="zh-CN" sz="12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120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endParaRPr lang="en-US" altLang="zh-CN" sz="1400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50594" y="120725"/>
            <a:ext cx="19202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练一练</a:t>
            </a:r>
            <a:endParaRPr lang="en-US" altLang="zh-CN" sz="16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4461" y="1115695"/>
            <a:ext cx="54921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你努力学习。你的汉语会进步。 →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____________________________________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天气不好。我们不去爬山。 →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_____________________________________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你有空。来我家吃饭。 →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________________________________________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不认识这个词。可以查词典。→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_____________________________________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坐地铁。很快到学校。 → 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______________________________________</a:t>
            </a:r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endParaRPr lang="en-US" altLang="zh-CN" sz="120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69050" y="1074537"/>
            <a:ext cx="32054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如果你努力学习，你的汉语就会进步。</a:t>
            </a:r>
            <a:endParaRPr lang="zh-CN" altLang="en-US" sz="13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5207" y="1427250"/>
            <a:ext cx="3205460" cy="292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如果天气不好，我们就不去爬山。</a:t>
            </a:r>
            <a:endParaRPr lang="zh-CN" altLang="en-US" sz="13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09623" y="1779675"/>
            <a:ext cx="3205460" cy="292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如果你有空，就来我家吃饭。</a:t>
            </a:r>
            <a:endParaRPr lang="zh-CN" altLang="en-US" sz="13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76159" y="2132100"/>
            <a:ext cx="3205460" cy="292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如果不认识这个词，就可以查词典。</a:t>
            </a:r>
            <a:endParaRPr lang="zh-CN" altLang="en-US" sz="13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31712" y="2484525"/>
            <a:ext cx="3205460" cy="292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3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如果坐地铁，就可以很快到学校。</a:t>
            </a:r>
            <a:endParaRPr lang="zh-CN" altLang="en-US" sz="13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7" grpId="0"/>
      <p:bldP spid="7" grpId="1"/>
      <p:bldP spid="9" grpId="0"/>
      <p:bldP spid="9" grpId="1"/>
      <p:bldP spid="11" grpId="0"/>
      <p:bldP spid="11" grpId="1"/>
      <p:bldP spid="19" grpId="0"/>
      <p:bldP spid="19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0466" y="755666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</a:t>
            </a: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TEXT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535" y="159385"/>
            <a:ext cx="45497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  课文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86385" y="972185"/>
            <a:ext cx="3961130" cy="238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zh-CN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）李文和白家月现在在哪儿？</a:t>
            </a:r>
            <a:r>
              <a:rPr lang="en-US" altLang="zh-CN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)</a:t>
            </a:r>
            <a:endParaRPr lang="zh-CN" altLang="en-US" sz="1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A.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在高铁站 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B.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在出租车上 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C.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在刘明的车上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）如果没走错，他们什么时候到？</a:t>
            </a:r>
            <a:r>
              <a:rPr lang="en-US" altLang="zh-CN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(   )</a:t>
            </a:r>
            <a:endParaRPr lang="zh-CN" altLang="en-US" sz="12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altLang="zh-CN" sz="1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马上就到了 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B.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二十分钟以前就到了  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C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一个小时以前就到了</a:t>
            </a:r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endParaRPr lang="zh-CN" altLang="en-US" sz="12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6385" y="387802"/>
            <a:ext cx="4749800" cy="59880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听</a:t>
            </a:r>
            <a:r>
              <a:rPr lang="zh-CN" altLang="en-US" sz="12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两遍对话，选择正确答案。</a:t>
            </a:r>
            <a:endParaRPr lang="zh-CN" altLang="en-US" sz="12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Listen to the dialogue </a:t>
            </a:r>
            <a:r>
              <a:rPr lang="en-US" altLang="zh-CN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twice and choose the correct answer.</a:t>
            </a:r>
            <a:endParaRPr lang="en-US" altLang="zh-CN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81122" y="957875"/>
            <a:ext cx="3209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FF0000"/>
                </a:solidFill>
              </a:rPr>
              <a:t>C</a:t>
            </a:r>
            <a:endParaRPr kumimoji="1"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24012" y="1963063"/>
            <a:ext cx="324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FF0000"/>
                </a:solidFill>
              </a:rPr>
              <a:t>B</a:t>
            </a:r>
            <a:endParaRPr kumimoji="1" lang="zh-CN" altLang="en-US" sz="2000" dirty="0">
              <a:solidFill>
                <a:srgbClr val="FF0000"/>
              </a:solidFill>
            </a:endParaRPr>
          </a:p>
        </p:txBody>
      </p:sp>
      <p:pic>
        <p:nvPicPr>
          <p:cNvPr id="10" name="图片 9" descr="秋游扁平化开车国庆节出游旅游旅行人物插画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631" y="1180608"/>
            <a:ext cx="1436247" cy="1430525"/>
          </a:xfrm>
          <a:prstGeom prst="rect">
            <a:avLst/>
          </a:prstGeom>
        </p:spPr>
      </p:pic>
      <p:pic>
        <p:nvPicPr>
          <p:cNvPr id="13" name="6-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08311" y="141552"/>
            <a:ext cx="288032" cy="288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5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  课文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14445" r="55222" b="27773"/>
          <a:stretch>
            <a:fillRect/>
          </a:stretch>
        </p:blipFill>
        <p:spPr>
          <a:xfrm>
            <a:off x="216535" y="467995"/>
            <a:ext cx="2473960" cy="24974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l="14340"/>
          <a:stretch>
            <a:fillRect/>
          </a:stretch>
        </p:blipFill>
        <p:spPr>
          <a:xfrm>
            <a:off x="2903855" y="941070"/>
            <a:ext cx="2436495" cy="135826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  课文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72226"/>
          <a:stretch>
            <a:fillRect/>
          </a:stretch>
        </p:blipFill>
        <p:spPr>
          <a:xfrm>
            <a:off x="287655" y="755650"/>
            <a:ext cx="5257165" cy="114236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423" y="128096"/>
            <a:ext cx="451321" cy="491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223" y="179884"/>
            <a:ext cx="338437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    课文</a:t>
            </a: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5294" y="424815"/>
            <a:ext cx="10818495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defTabSz="914400">
              <a:defRPr/>
            </a:pPr>
            <a:r>
              <a:rPr lang="en-US" altLang="zh-CN" sz="120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charset="-122"/>
                <a:cs typeface="Arial" panose="020B0604020202020204" pitchFamily="34" charset="0"/>
                <a:sym typeface="+mn-ea"/>
              </a:rPr>
              <a:t>&gt;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分角色朗读对话，读后回答问题。</a:t>
            </a:r>
            <a:endParaRPr lang="en-US" altLang="zh-CN" sz="12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defTabSz="914400">
              <a:defRPr/>
            </a:pPr>
            <a:r>
              <a:rPr lang="en-US" altLang="zh-CN" sz="120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Role-play the dialogue and then answer the questions.</a:t>
            </a:r>
            <a:endParaRPr lang="en-US" altLang="zh-CN" sz="12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600599" y="2189189"/>
            <a:ext cx="727810" cy="7434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148669" y="2189189"/>
            <a:ext cx="877046" cy="720325"/>
          </a:xfrm>
          <a:prstGeom prst="rect">
            <a:avLst/>
          </a:prstGeom>
        </p:spPr>
      </p:pic>
      <p:sp>
        <p:nvSpPr>
          <p:cNvPr id="8" name="圆角矩形标注 7"/>
          <p:cNvSpPr/>
          <p:nvPr/>
        </p:nvSpPr>
        <p:spPr>
          <a:xfrm>
            <a:off x="3405504" y="1138231"/>
            <a:ext cx="2160240" cy="841853"/>
          </a:xfrm>
          <a:prstGeom prst="wedgeRoundRectCallout">
            <a:avLst/>
          </a:prstGeom>
          <a:noFill/>
          <a:ln>
            <a:solidFill>
              <a:srgbClr val="F5DED5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1255002"/>
            <a:ext cx="31743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lang="zh-CN" altLang="en-US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）刘明为什么说“应该不会迟到”？</a:t>
            </a:r>
            <a:endParaRPr lang="zh-CN" altLang="en-US" sz="12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defTabSz="914400">
              <a:defRPr/>
            </a:pPr>
            <a:r>
              <a:rPr lang="zh-CN" altLang="en-US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）白家月觉得这条路有什么问题？</a:t>
            </a:r>
            <a:endParaRPr lang="zh-CN" altLang="en-US" sz="12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lvl="0" defTabSz="914400">
              <a:defRPr/>
            </a:pPr>
            <a:r>
              <a:rPr lang="zh-CN" altLang="en-US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120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）刘明为什么今天走了这条路？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标注 9"/>
          <p:cNvSpPr/>
          <p:nvPr/>
        </p:nvSpPr>
        <p:spPr>
          <a:xfrm flipH="1">
            <a:off x="144215" y="1138231"/>
            <a:ext cx="2592288" cy="841853"/>
          </a:xfrm>
          <a:prstGeom prst="wedgeRoundRectCallout">
            <a:avLst>
              <a:gd name="adj1" fmla="val -20009"/>
              <a:gd name="adj2" fmla="val 62509"/>
              <a:gd name="adj3" fmla="val 16667"/>
            </a:avLst>
          </a:prstGeom>
          <a:noFill/>
          <a:ln>
            <a:solidFill>
              <a:srgbClr val="F5DED5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00599" y="1347336"/>
            <a:ext cx="244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……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6263" y="539924"/>
            <a:ext cx="2880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第五部分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Picture 2" descr="C:\Users\Administrator\Desktop\0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511" y="1728181"/>
            <a:ext cx="957033" cy="104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160466" y="755666"/>
            <a:ext cx="2263282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</a:t>
            </a: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故</a:t>
            </a: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1800" b="1" dirty="0">
                <a:solidFill>
                  <a:srgbClr val="3673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CULTURE</a:t>
            </a:r>
            <a:endParaRPr lang="zh-CN" altLang="en-US" sz="1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800" b="1" dirty="0">
              <a:solidFill>
                <a:srgbClr val="3673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88.45,&quot;left&quot;:-1.2,&quot;top&quot;:53.85,&quot;width&quot;:451.55}"/>
</p:tagLst>
</file>

<file path=ppt/tags/tag2.xml><?xml version="1.0" encoding="utf-8"?>
<p:tagLst xmlns:p="http://schemas.openxmlformats.org/presentationml/2006/main">
  <p:tag name="KSO_WM_DIAGRAM_VIRTUALLY_FRAME" val="{&quot;height&quot;:188.45,&quot;left&quot;:-1.2,&quot;top&quot;:53.85,&quot;width&quot;:451.55}"/>
</p:tagLst>
</file>

<file path=ppt/tags/tag3.xml><?xml version="1.0" encoding="utf-8"?>
<p:tagLst xmlns:p="http://schemas.openxmlformats.org/presentationml/2006/main">
  <p:tag name="KSO_WM_DIAGRAM_VIRTUALLY_FRAME" val="{&quot;height&quot;:188.45,&quot;left&quot;:-1.2,&quot;top&quot;:53.85,&quot;width&quot;:451.55}"/>
</p:tagLst>
</file>

<file path=ppt/tags/tag4.xml><?xml version="1.0" encoding="utf-8"?>
<p:tagLst xmlns:p="http://schemas.openxmlformats.org/presentationml/2006/main">
  <p:tag name="KSO_WM_DIAGRAM_VIRTUALLY_FRAME" val="{&quot;height&quot;:188.45,&quot;left&quot;:-1.2,&quot;top&quot;:53.85,&quot;width&quot;:451.55}"/>
</p:tagLst>
</file>

<file path=ppt/tags/tag5.xml><?xml version="1.0" encoding="utf-8"?>
<p:tagLst xmlns:p="http://schemas.openxmlformats.org/presentationml/2006/main">
  <p:tag name="KSO_WM_DIAGRAM_VIRTUALLY_FRAME" val="{&quot;height&quot;:188.45,&quot;left&quot;:-1.2,&quot;top&quot;:53.85,&quot;width&quot;:451.55}"/>
</p:tagLst>
</file>

<file path=ppt/tags/tag6.xml><?xml version="1.0" encoding="utf-8"?>
<p:tagLst xmlns:p="http://schemas.openxmlformats.org/presentationml/2006/main">
  <p:tag name="KSO_WM_DIAGRAM_VIRTUALLY_FRAME" val="{&quot;height&quot;:188.45,&quot;left&quot;:-1.2,&quot;top&quot;:53.85,&quot;width&quot;:451.55}"/>
</p:tagLst>
</file>

<file path=ppt/tags/tag7.xml><?xml version="1.0" encoding="utf-8"?>
<p:tagLst xmlns:p="http://schemas.openxmlformats.org/presentationml/2006/main">
  <p:tag name="KSO_WM_DIAGRAM_VIRTUALLY_FRAME" val="{&quot;height&quot;:145.95,&quot;left&quot;:17.75,&quot;top&quot;:98.65,&quot;width&quot;:440.5010236220472}"/>
</p:tagLst>
</file>

<file path=ppt/tags/tag8.xml><?xml version="1.0" encoding="utf-8"?>
<p:tagLst xmlns:p="http://schemas.openxmlformats.org/presentationml/2006/main">
  <p:tag name="KSO_WM_DIAGRAM_VIRTUALLY_FRAME" val="{&quot;height&quot;:145.95,&quot;left&quot;:17.75,&quot;top&quot;:98.65,&quot;width&quot;:440.5010236220472}"/>
</p:tagLst>
</file>

<file path=ppt/tags/tag9.xml><?xml version="1.0" encoding="utf-8"?>
<p:tagLst xmlns:p="http://schemas.openxmlformats.org/presentationml/2006/main">
  <p:tag name="KSO_WM_DIAGRAM_VIRTUALLY_FRAME" val="{&quot;height&quot;:145.95,&quot;left&quot;:17.75,&quot;top&quot;:98.65,&quot;width&quot;:440.5010236220472}"/>
</p:tagLst>
</file>

<file path=ppt/tags/tag10.xml><?xml version="1.0" encoding="utf-8"?>
<p:tagLst xmlns:p="http://schemas.openxmlformats.org/presentationml/2006/main">
  <p:tag name="KSO_WM_DIAGRAM_VIRTUALLY_FRAME" val="{&quot;height&quot;:145.95,&quot;left&quot;:17.75,&quot;top&quot;:98.65,&quot;width&quot;:435.85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Fan</Template>
  <TotalTime>0</TotalTime>
  <Words>2427</Words>
  <Application>WPS 演示</Application>
  <PresentationFormat>自定义</PresentationFormat>
  <Paragraphs>286</Paragraphs>
  <Slides>32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黑体</vt:lpstr>
      <vt:lpstr>华文细黑</vt:lpstr>
      <vt:lpstr>pinyin-bold-font</vt:lpstr>
      <vt:lpstr>FFont-Family</vt:lpstr>
      <vt:lpstr>Times New Roman</vt:lpstr>
      <vt:lpstr>楷体</vt:lpstr>
      <vt:lpstr>Arial Unicode MS</vt:lpstr>
      <vt:lpstr>Calibri</vt:lpstr>
      <vt:lpstr>quote-cjk-patch</vt:lpstr>
      <vt:lpstr>Fltrp-Pinyin Pinyin</vt:lpstr>
      <vt:lpstr>Segoe UI Semilight</vt:lpstr>
      <vt:lpstr>Cascadia Code Light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33-</cp:lastModifiedBy>
  <cp:revision>32</cp:revision>
  <dcterms:created xsi:type="dcterms:W3CDTF">2026-10-26T15:10:00Z</dcterms:created>
  <dcterms:modified xsi:type="dcterms:W3CDTF">2026-11-05T10:08:48Z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68EC4A444A364751BBFE92A0741451F8_13</vt:lpwstr>
  </property>
</Properties>
</file>