
<file path=[Content_Types].xml><?xml version="1.0" encoding="utf-8"?>
<Types xmlns="http://schemas.openxmlformats.org/package/2006/content-types">
  <Default Extension="vml" ContentType="application/vnd.openxmlformats-officedocument.vmlDrawing"/>
  <Default Extension="docx" ContentType="application/vnd.openxmlformats-officedocument.wordprocessingml.document"/>
  <Default Extension="png" ContentType="image/png"/>
  <Default Extension="jpeg" ContentType="image/jpeg"/>
  <Default Extension="JPG" ContentType="image/.jpg"/>
  <Default Extension="emf" ContentType="image/x-em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48" r:id="rId1"/>
  </p:sldMasterIdLst>
  <p:notesMasterIdLst>
    <p:notesMasterId r:id="rId4"/>
  </p:notesMasterIdLst>
  <p:sldIdLst>
    <p:sldId id="256" r:id="rId3"/>
    <p:sldId id="1157" r:id="rId5"/>
    <p:sldId id="257" r:id="rId6"/>
    <p:sldId id="258" r:id="rId7"/>
    <p:sldId id="259" r:id="rId8"/>
    <p:sldId id="260" r:id="rId9"/>
    <p:sldId id="292" r:id="rId10"/>
    <p:sldId id="261" r:id="rId11"/>
    <p:sldId id="276" r:id="rId12"/>
    <p:sldId id="1238" r:id="rId13"/>
    <p:sldId id="1236" r:id="rId14"/>
    <p:sldId id="1231" r:id="rId15"/>
    <p:sldId id="263" r:id="rId16"/>
    <p:sldId id="1089" r:id="rId17"/>
    <p:sldId id="1090" r:id="rId18"/>
    <p:sldId id="1091" r:id="rId19"/>
    <p:sldId id="1092" r:id="rId20"/>
    <p:sldId id="1093" r:id="rId21"/>
    <p:sldId id="1094" r:id="rId22"/>
    <p:sldId id="1095" r:id="rId23"/>
    <p:sldId id="1096" r:id="rId24"/>
    <p:sldId id="1097" r:id="rId25"/>
    <p:sldId id="1098" r:id="rId26"/>
    <p:sldId id="1099" r:id="rId27"/>
    <p:sldId id="1100" r:id="rId28"/>
    <p:sldId id="1101" r:id="rId29"/>
    <p:sldId id="1102" r:id="rId30"/>
    <p:sldId id="1103" r:id="rId31"/>
    <p:sldId id="1105" r:id="rId32"/>
    <p:sldId id="1106" r:id="rId33"/>
    <p:sldId id="1107" r:id="rId34"/>
    <p:sldId id="1108" r:id="rId35"/>
    <p:sldId id="1111" r:id="rId36"/>
    <p:sldId id="1109" r:id="rId37"/>
    <p:sldId id="1112" r:id="rId38"/>
    <p:sldId id="265" r:id="rId39"/>
    <p:sldId id="342" r:id="rId40"/>
    <p:sldId id="266" r:id="rId41"/>
    <p:sldId id="344" r:id="rId42"/>
    <p:sldId id="346" r:id="rId43"/>
    <p:sldId id="1113" r:id="rId44"/>
    <p:sldId id="1115" r:id="rId45"/>
    <p:sldId id="349" r:id="rId46"/>
    <p:sldId id="1116" r:id="rId47"/>
    <p:sldId id="1117" r:id="rId48"/>
    <p:sldId id="1118" r:id="rId49"/>
    <p:sldId id="1119" r:id="rId50"/>
    <p:sldId id="1120" r:id="rId51"/>
    <p:sldId id="267" r:id="rId52"/>
    <p:sldId id="268" r:id="rId53"/>
    <p:sldId id="351" r:id="rId54"/>
    <p:sldId id="352" r:id="rId55"/>
    <p:sldId id="354" r:id="rId56"/>
    <p:sldId id="355" r:id="rId57"/>
    <p:sldId id="356" r:id="rId58"/>
    <p:sldId id="270" r:id="rId59"/>
    <p:sldId id="271" r:id="rId60"/>
    <p:sldId id="1122" r:id="rId61"/>
    <p:sldId id="358" r:id="rId62"/>
    <p:sldId id="357" r:id="rId63"/>
    <p:sldId id="291" r:id="rId64"/>
    <p:sldId id="274" r:id="rId65"/>
    <p:sldId id="275" r:id="rId66"/>
    <p:sldId id="359" r:id="rId67"/>
    <p:sldId id="262" r:id="rId68"/>
    <p:sldId id="293" r:id="rId69"/>
    <p:sldId id="294" r:id="rId70"/>
    <p:sldId id="1232" r:id="rId71"/>
    <p:sldId id="1233" r:id="rId72"/>
    <p:sldId id="277" r:id="rId73"/>
    <p:sldId id="362" r:id="rId74"/>
    <p:sldId id="1125" r:id="rId75"/>
    <p:sldId id="1126" r:id="rId76"/>
    <p:sldId id="1127" r:id="rId77"/>
    <p:sldId id="1128" r:id="rId78"/>
    <p:sldId id="1129" r:id="rId79"/>
    <p:sldId id="1130" r:id="rId80"/>
    <p:sldId id="1131" r:id="rId81"/>
    <p:sldId id="1132" r:id="rId82"/>
    <p:sldId id="1133" r:id="rId83"/>
    <p:sldId id="1134" r:id="rId84"/>
    <p:sldId id="1135" r:id="rId85"/>
    <p:sldId id="1137" r:id="rId86"/>
    <p:sldId id="1138" r:id="rId87"/>
    <p:sldId id="1139" r:id="rId88"/>
    <p:sldId id="1140" r:id="rId89"/>
    <p:sldId id="1141" r:id="rId90"/>
    <p:sldId id="1142" r:id="rId91"/>
    <p:sldId id="1143" r:id="rId92"/>
    <p:sldId id="1144" r:id="rId93"/>
    <p:sldId id="1145" r:id="rId94"/>
    <p:sldId id="1147" r:id="rId95"/>
    <p:sldId id="1149" r:id="rId96"/>
    <p:sldId id="1150" r:id="rId97"/>
    <p:sldId id="1148" r:id="rId98"/>
    <p:sldId id="1151" r:id="rId99"/>
    <p:sldId id="279" r:id="rId100"/>
    <p:sldId id="280" r:id="rId101"/>
    <p:sldId id="1152" r:id="rId102"/>
    <p:sldId id="383" r:id="rId103"/>
    <p:sldId id="1153" r:id="rId104"/>
    <p:sldId id="1154" r:id="rId105"/>
    <p:sldId id="1155" r:id="rId106"/>
    <p:sldId id="281" r:id="rId107"/>
    <p:sldId id="282" r:id="rId108"/>
    <p:sldId id="384" r:id="rId109"/>
    <p:sldId id="385" r:id="rId110"/>
    <p:sldId id="386" r:id="rId111"/>
    <p:sldId id="1156" r:id="rId112"/>
    <p:sldId id="387" r:id="rId113"/>
    <p:sldId id="388" r:id="rId114"/>
    <p:sldId id="283" r:id="rId115"/>
    <p:sldId id="284" r:id="rId116"/>
    <p:sldId id="391" r:id="rId117"/>
    <p:sldId id="392" r:id="rId118"/>
    <p:sldId id="393" r:id="rId119"/>
    <p:sldId id="285" r:id="rId120"/>
    <p:sldId id="286" r:id="rId121"/>
    <p:sldId id="394" r:id="rId122"/>
    <p:sldId id="395" r:id="rId123"/>
    <p:sldId id="396" r:id="rId124"/>
    <p:sldId id="397" r:id="rId125"/>
    <p:sldId id="398" r:id="rId126"/>
    <p:sldId id="399" r:id="rId127"/>
    <p:sldId id="400" r:id="rId128"/>
    <p:sldId id="402" r:id="rId129"/>
    <p:sldId id="403" r:id="rId130"/>
    <p:sldId id="404" r:id="rId131"/>
    <p:sldId id="287" r:id="rId132"/>
    <p:sldId id="1088" r:id="rId133"/>
    <p:sldId id="290" r:id="rId134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i" initials="t" lastIdx="0" clrIdx="0"/>
  <p:cmAuthor id="2" name="Think" initials="T" lastIdx="0" clrIdx="1"/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0" autoAdjust="0"/>
    <p:restoredTop sz="94660"/>
  </p:normalViewPr>
  <p:slideViewPr>
    <p:cSldViewPr snapToGrid="0">
      <p:cViewPr varScale="1">
        <p:scale>
          <a:sx n="91" d="100"/>
          <a:sy n="91" d="100"/>
        </p:scale>
        <p:origin x="60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8" Type="http://schemas.openxmlformats.org/officeDocument/2006/relationships/commentAuthors" Target="commentAuthors.xml"/><Relationship Id="rId137" Type="http://schemas.openxmlformats.org/officeDocument/2006/relationships/tableStyles" Target="tableStyles.xml"/><Relationship Id="rId136" Type="http://schemas.openxmlformats.org/officeDocument/2006/relationships/viewProps" Target="viewProps.xml"/><Relationship Id="rId135" Type="http://schemas.openxmlformats.org/officeDocument/2006/relationships/presProps" Target="presProps.xml"/><Relationship Id="rId134" Type="http://schemas.openxmlformats.org/officeDocument/2006/relationships/slide" Target="slides/slide131.xml"/><Relationship Id="rId133" Type="http://schemas.openxmlformats.org/officeDocument/2006/relationships/slide" Target="slides/slide130.xml"/><Relationship Id="rId132" Type="http://schemas.openxmlformats.org/officeDocument/2006/relationships/slide" Target="slides/slide129.xml"/><Relationship Id="rId131" Type="http://schemas.openxmlformats.org/officeDocument/2006/relationships/slide" Target="slides/slide128.xml"/><Relationship Id="rId130" Type="http://schemas.openxmlformats.org/officeDocument/2006/relationships/slide" Target="slides/slide127.xml"/><Relationship Id="rId13" Type="http://schemas.openxmlformats.org/officeDocument/2006/relationships/slide" Target="slides/slide10.xml"/><Relationship Id="rId129" Type="http://schemas.openxmlformats.org/officeDocument/2006/relationships/slide" Target="slides/slide126.xml"/><Relationship Id="rId128" Type="http://schemas.openxmlformats.org/officeDocument/2006/relationships/slide" Target="slides/slide125.xml"/><Relationship Id="rId127" Type="http://schemas.openxmlformats.org/officeDocument/2006/relationships/slide" Target="slides/slide124.xml"/><Relationship Id="rId126" Type="http://schemas.openxmlformats.org/officeDocument/2006/relationships/slide" Target="slides/slide123.xml"/><Relationship Id="rId125" Type="http://schemas.openxmlformats.org/officeDocument/2006/relationships/slide" Target="slides/slide122.xml"/><Relationship Id="rId124" Type="http://schemas.openxmlformats.org/officeDocument/2006/relationships/slide" Target="slides/slide121.xml"/><Relationship Id="rId123" Type="http://schemas.openxmlformats.org/officeDocument/2006/relationships/slide" Target="slides/slide120.xml"/><Relationship Id="rId122" Type="http://schemas.openxmlformats.org/officeDocument/2006/relationships/slide" Target="slides/slide119.xml"/><Relationship Id="rId121" Type="http://schemas.openxmlformats.org/officeDocument/2006/relationships/slide" Target="slides/slide118.xml"/><Relationship Id="rId120" Type="http://schemas.openxmlformats.org/officeDocument/2006/relationships/slide" Target="slides/slide117.xml"/><Relationship Id="rId12" Type="http://schemas.openxmlformats.org/officeDocument/2006/relationships/slide" Target="slides/slide9.xml"/><Relationship Id="rId119" Type="http://schemas.openxmlformats.org/officeDocument/2006/relationships/slide" Target="slides/slide116.xml"/><Relationship Id="rId118" Type="http://schemas.openxmlformats.org/officeDocument/2006/relationships/slide" Target="slides/slide115.xml"/><Relationship Id="rId117" Type="http://schemas.openxmlformats.org/officeDocument/2006/relationships/slide" Target="slides/slide114.xml"/><Relationship Id="rId116" Type="http://schemas.openxmlformats.org/officeDocument/2006/relationships/slide" Target="slides/slide113.xml"/><Relationship Id="rId115" Type="http://schemas.openxmlformats.org/officeDocument/2006/relationships/slide" Target="slides/slide112.xml"/><Relationship Id="rId114" Type="http://schemas.openxmlformats.org/officeDocument/2006/relationships/slide" Target="slides/slide111.xml"/><Relationship Id="rId113" Type="http://schemas.openxmlformats.org/officeDocument/2006/relationships/slide" Target="slides/slide110.xml"/><Relationship Id="rId112" Type="http://schemas.openxmlformats.org/officeDocument/2006/relationships/slide" Target="slides/slide109.xml"/><Relationship Id="rId111" Type="http://schemas.openxmlformats.org/officeDocument/2006/relationships/slide" Target="slides/slide108.xml"/><Relationship Id="rId110" Type="http://schemas.openxmlformats.org/officeDocument/2006/relationships/slide" Target="slides/slide107.xml"/><Relationship Id="rId11" Type="http://schemas.openxmlformats.org/officeDocument/2006/relationships/slide" Target="slides/slide8.xml"/><Relationship Id="rId109" Type="http://schemas.openxmlformats.org/officeDocument/2006/relationships/slide" Target="slides/slide106.xml"/><Relationship Id="rId108" Type="http://schemas.openxmlformats.org/officeDocument/2006/relationships/slide" Target="slides/slide105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5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7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8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9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0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2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3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4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5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6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7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8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9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0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2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3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4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5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6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7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8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9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0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2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3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4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5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6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7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8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9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0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2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3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4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5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6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7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8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9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200" b="0" i="0" u="none" strike="noStrike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本课重点生词学习，涵盖日常用品、购物、词汇工具及描述性词汇等，需重点掌握读音与用法。</a:t>
            </a:r>
            <a:endParaRPr lang="en-US" sz="1200" b="0" i="0" u="none" strike="noStrike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第二级</a:t>
            </a:r>
          </a:p>
          <a:p>
            <a:pPr lvl="2">
              <a:buNone/>
            </a:pPr>
            <a:r>
              <a:t>第三级</a:t>
            </a:r>
          </a:p>
          <a:p>
            <a:pPr lvl="3">
              <a:buNone/>
            </a:pPr>
            <a:r>
              <a:t>第四级</a:t>
            </a:r>
          </a:p>
          <a:p>
            <a:pPr lvl="4">
              <a:buNone/>
            </a:pPr>
            <a: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第二级</a:t>
            </a:r>
          </a:p>
          <a:p>
            <a:pPr lvl="2">
              <a:buNone/>
            </a:pPr>
            <a:r>
              <a:t>第三级</a:t>
            </a:r>
          </a:p>
          <a:p>
            <a:pPr lvl="3">
              <a:buNone/>
            </a:pPr>
            <a:r>
              <a:t>第四级</a:t>
            </a:r>
          </a:p>
          <a:p>
            <a:pPr lvl="4">
              <a:buNone/>
            </a:pPr>
            <a: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第二级</a:t>
            </a:r>
          </a:p>
          <a:p>
            <a:pPr lvl="2">
              <a:buNone/>
            </a:pPr>
            <a:r>
              <a:t>第三级</a:t>
            </a:r>
          </a:p>
          <a:p>
            <a:pPr lvl="3">
              <a:buNone/>
            </a:pPr>
            <a:r>
              <a:t>第四级</a:t>
            </a:r>
          </a:p>
          <a:p>
            <a:pPr lvl="4">
              <a:buNone/>
            </a:pPr>
            <a:r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第二级</a:t>
            </a:r>
          </a:p>
          <a:p>
            <a:pPr lvl="2">
              <a:buNone/>
            </a:pPr>
            <a:r>
              <a:t>第三级</a:t>
            </a:r>
          </a:p>
          <a:p>
            <a:pPr lvl="3">
              <a:buNone/>
            </a:pPr>
            <a:r>
              <a:t>第四级</a:t>
            </a:r>
          </a:p>
          <a:p>
            <a:pPr lvl="4">
              <a:buNone/>
            </a:pPr>
            <a: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第二级</a:t>
            </a:r>
          </a:p>
          <a:p>
            <a:pPr lvl="2">
              <a:buNone/>
            </a:pPr>
            <a:r>
              <a:t>第三级</a:t>
            </a:r>
          </a:p>
          <a:p>
            <a:pPr lvl="3">
              <a:buNone/>
            </a:pPr>
            <a:r>
              <a:t>第四级</a:t>
            </a:r>
          </a:p>
          <a:p>
            <a:pPr lvl="4">
              <a:buNone/>
            </a:pPr>
            <a: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8" name="页脚占位符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9" name="灯片编号占位符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4" name="页脚占位符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5" name="灯片编号占位符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3" name="页脚占位符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/>
        </p:txBody>
      </p:sp>
      <p:sp>
        <p:nvSpPr>
          <p:cNvPr id="4" name="文本占位符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第二级</a:t>
            </a:r>
          </a:p>
          <a:p>
            <a:pPr lvl="2">
              <a:buNone/>
            </a:pPr>
            <a:r>
              <a:t>第三级</a:t>
            </a:r>
          </a:p>
          <a:p>
            <a:pPr lvl="3">
              <a:buNone/>
            </a:pPr>
            <a:r>
              <a:t>第四级</a:t>
            </a:r>
          </a:p>
          <a:p>
            <a:pPr lvl="4">
              <a:buNone/>
            </a:pPr>
            <a: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第二级</a:t>
            </a:r>
          </a:p>
          <a:p>
            <a:pPr lvl="2">
              <a:buNone/>
            </a:pPr>
            <a:r>
              <a:t>第三级</a:t>
            </a:r>
          </a:p>
          <a:p>
            <a:pPr lvl="3">
              <a:buNone/>
            </a:pPr>
            <a:r>
              <a:t>第四级</a:t>
            </a:r>
          </a:p>
          <a:p>
            <a:pPr lvl="4">
              <a:buNone/>
            </a:pPr>
            <a:r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4" name="页脚占位符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5" name="灯片编号占位符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9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>
            <a:lvl1pPr>
              <a:buNone/>
              <a:defRPr baseline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idx="10"/>
          </p:nvPr>
        </p:nvSpPr>
        <p:spPr/>
        <p:txBody>
          <a:bodyPr wrap="square">
            <a:normAutofit/>
          </a:bodyPr>
          <a:lstStyle>
            <a:lvl1pPr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4" name="页脚占位符 3"/>
          <p:cNvSpPr>
            <a:spLocks noGrp="1"/>
          </p:cNvSpPr>
          <p:nvPr>
            <p:ph type="ftr" idx="11"/>
          </p:nvPr>
        </p:nvSpPr>
        <p:spPr/>
        <p:txBody>
          <a:bodyPr wrap="square">
            <a:normAutofit/>
          </a:bodyPr>
          <a:lstStyle>
            <a:lvl1pPr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5" name="灯片编号占位符 4"/>
          <p:cNvSpPr>
            <a:spLocks noGrp="1"/>
          </p:cNvSpPr>
          <p:nvPr>
            <p:ph type="sldNum" idx="12"/>
          </p:nvPr>
        </p:nvSpPr>
        <p:spPr/>
        <p:txBody>
          <a:bodyPr wrap="square">
            <a:normAutofit/>
          </a:bodyPr>
          <a:lstStyle>
            <a:lvl1pPr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lvl1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第二级</a:t>
            </a:r>
          </a:p>
          <a:p>
            <a:pPr lvl="2">
              <a:buNone/>
            </a:pPr>
            <a:r>
              <a:t>第三级</a:t>
            </a:r>
          </a:p>
          <a:p>
            <a:pPr lvl="3">
              <a:buNone/>
            </a:pPr>
            <a:r>
              <a:t>第四级</a:t>
            </a:r>
          </a:p>
          <a:p>
            <a:pPr lvl="4">
              <a:buNone/>
            </a:pPr>
            <a: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页脚占位符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灯片编号占位符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image" Target="../media/image11.jpeg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image" Target="../media/image5.png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5" Type="http://schemas.openxmlformats.org/officeDocument/2006/relationships/notesSlide" Target="../notesSlides/notesSlide11.xml"/><Relationship Id="rId24" Type="http://schemas.openxmlformats.org/officeDocument/2006/relationships/slideLayout" Target="../slideLayouts/slideLayout7.xml"/><Relationship Id="rId23" Type="http://schemas.openxmlformats.org/officeDocument/2006/relationships/tags" Target="../tags/tag26.xml"/><Relationship Id="rId22" Type="http://schemas.openxmlformats.org/officeDocument/2006/relationships/tags" Target="../tags/tag25.xml"/><Relationship Id="rId21" Type="http://schemas.openxmlformats.org/officeDocument/2006/relationships/tags" Target="../tags/tag24.xml"/><Relationship Id="rId20" Type="http://schemas.openxmlformats.org/officeDocument/2006/relationships/tags" Target="../tags/tag23.xml"/><Relationship Id="rId2" Type="http://schemas.openxmlformats.org/officeDocument/2006/relationships/image" Target="../media/image7.png"/><Relationship Id="rId19" Type="http://schemas.openxmlformats.org/officeDocument/2006/relationships/tags" Target="../tags/tag22.xml"/><Relationship Id="rId18" Type="http://schemas.openxmlformats.org/officeDocument/2006/relationships/tags" Target="../tags/tag21.xml"/><Relationship Id="rId17" Type="http://schemas.openxmlformats.org/officeDocument/2006/relationships/tags" Target="../tags/tag20.xml"/><Relationship Id="rId16" Type="http://schemas.openxmlformats.org/officeDocument/2006/relationships/tags" Target="../tags/tag19.xml"/><Relationship Id="rId15" Type="http://schemas.openxmlformats.org/officeDocument/2006/relationships/tags" Target="../tags/tag18.xml"/><Relationship Id="rId14" Type="http://schemas.openxmlformats.org/officeDocument/2006/relationships/tags" Target="../tags/tag17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7.xml"/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8.emf"/><Relationship Id="rId2" Type="http://schemas.openxmlformats.org/officeDocument/2006/relationships/package" Target="../embeddings/Document1.docx"/><Relationship Id="rId1" Type="http://schemas.openxmlformats.org/officeDocument/2006/relationships/image" Target="../media/image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image" Target="../media/image6.pn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9.jpeg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image" Target="../media/image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0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image" Target="../media/image6.png"/></Relationships>
</file>

<file path=ppt/slides/_rels/slide6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6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6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6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6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6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8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6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image" Target="../media/image6.png"/></Relationships>
</file>

<file path=ppt/slides/_rels/slide7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0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7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1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7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2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7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3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7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4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7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5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7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6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7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7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7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8.jpe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8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9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8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1.png"/><Relationship Id="rId3" Type="http://schemas.openxmlformats.org/officeDocument/2006/relationships/image" Target="../media/image60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8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2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8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3.jpe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8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4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8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5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8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0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8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7.png"/><Relationship Id="rId3" Type="http://schemas.openxmlformats.org/officeDocument/2006/relationships/image" Target="../media/image66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8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8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9.png"/><Relationship Id="rId3" Type="http://schemas.openxmlformats.org/officeDocument/2006/relationships/image" Target="../media/image68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8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0.jpe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9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1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9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2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9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3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9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4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9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5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9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7.png"/><Relationship Id="rId3" Type="http://schemas.openxmlformats.org/officeDocument/2006/relationships/image" Target="../media/image76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9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8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9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image" Target="../media/image6.png"/></Relationships>
</file>

<file path=ppt/slides/_rels/slide9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8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9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9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0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0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0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1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0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2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0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3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0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image" Target="../media/image6.png"/></Relationships>
</file>

<file path=ppt/slides/_rels/slide10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10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10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10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10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1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1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5.png"/></Relationships>
</file>

<file path=ppt/slides/_rels/slide1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image" Target="../media/image6.png"/></Relationships>
</file>

<file path=ppt/slides/_rels/slide1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0.png"/><Relationship Id="rId3" Type="http://schemas.openxmlformats.org/officeDocument/2006/relationships/image" Target="../media/image79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image" Target="../media/image6.png"/></Relationships>
</file>

<file path=ppt/slides/_rels/slide1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image" Target="../media/image6.png"/></Relationships>
</file>

<file path=ppt/slides/_rels/slide13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9.xml"/><Relationship Id="rId7" Type="http://schemas.microsoft.com/office/2007/relationships/hdphoto" Target="../media/image83.wdp"/><Relationship Id="rId6" Type="http://schemas.openxmlformats.org/officeDocument/2006/relationships/image" Target="../media/image82.png"/><Relationship Id="rId5" Type="http://schemas.openxmlformats.org/officeDocument/2006/relationships/image" Target="../media/image81.emf"/><Relationship Id="rId4" Type="http://schemas.openxmlformats.org/officeDocument/2006/relationships/image" Target="../media/image7.png"/><Relationship Id="rId3" Type="http://schemas.openxmlformats.org/officeDocument/2006/relationships/tags" Target="../tags/tag28.xml"/><Relationship Id="rId2" Type="http://schemas.openxmlformats.org/officeDocument/2006/relationships/image" Target="../media/image5.png"/><Relationship Id="rId1" Type="http://schemas.openxmlformats.org/officeDocument/2006/relationships/tags" Target="../tags/tag27.xml"/></Relationships>
</file>

<file path=ppt/slides/_rels/slide1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Grp="1"/>
          </p:cNvSpPr>
          <p:nvPr/>
        </p:nvSpPr>
        <p:spPr>
          <a:xfrm>
            <a:off x="0" y="0"/>
            <a:ext cx="12192000" cy="297815"/>
          </a:xfrm>
          <a:prstGeom prst="rect">
            <a:avLst/>
          </a:prstGeom>
          <a:solidFill>
            <a:srgbClr val="BB313E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85000" lnSpcReduction="10000"/>
          </a:bodyPr>
          <a:lstStyle/>
          <a:p>
            <a:pPr algn="ctr">
              <a:buNone/>
            </a:pPr>
          </a:p>
        </p:txBody>
      </p:sp>
      <p:sp>
        <p:nvSpPr>
          <p:cNvPr id="4" name="矩形 3"/>
          <p:cNvSpPr>
            <a:spLocks noGrp="1"/>
          </p:cNvSpPr>
          <p:nvPr/>
        </p:nvSpPr>
        <p:spPr>
          <a:xfrm>
            <a:off x="0" y="6534785"/>
            <a:ext cx="12192000" cy="323215"/>
          </a:xfrm>
          <a:prstGeom prst="rect">
            <a:avLst/>
          </a:prstGeom>
          <a:solidFill>
            <a:srgbClr val="BB313E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 fontScale="90000" lnSpcReduction="10000"/>
          </a:bodyPr>
          <a:lstStyle/>
          <a:p>
            <a:pPr algn="ctr">
              <a:buNone/>
            </a:pPr>
          </a:p>
        </p:txBody>
      </p:sp>
      <p:sp>
        <p:nvSpPr>
          <p:cNvPr id="5" name="椭圆 4"/>
          <p:cNvSpPr>
            <a:spLocks noGrp="1"/>
          </p:cNvSpPr>
          <p:nvPr/>
        </p:nvSpPr>
        <p:spPr>
          <a:xfrm>
            <a:off x="4029075" y="1408430"/>
            <a:ext cx="4271645" cy="4271645"/>
          </a:xfrm>
          <a:prstGeom prst="ellipse">
            <a:avLst/>
          </a:prstGeom>
          <a:solidFill>
            <a:srgbClr val="BB313E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6" name="PA-文本框 61"/>
          <p:cNvSpPr>
            <a:spLocks noGrp="1"/>
          </p:cNvSpPr>
          <p:nvPr/>
        </p:nvSpPr>
        <p:spPr>
          <a:xfrm>
            <a:off x="4983246" y="2413738"/>
            <a:ext cx="227498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54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</a:t>
            </a:r>
            <a:r>
              <a:rPr lang="zh-CN" altLang="en-US" sz="54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七</a:t>
            </a:r>
            <a:r>
              <a:rPr sz="54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课</a:t>
            </a:r>
            <a:endParaRPr sz="54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直接连接符 6"/>
          <p:cNvSpPr>
            <a:spLocks noGrp="1"/>
          </p:cNvSpPr>
          <p:nvPr/>
        </p:nvSpPr>
        <p:spPr>
          <a:xfrm>
            <a:off x="4205529" y="3283646"/>
            <a:ext cx="3919538" cy="910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" name="PA-文本框 61"/>
          <p:cNvSpPr>
            <a:spLocks noGrp="1"/>
          </p:cNvSpPr>
          <p:nvPr/>
        </p:nvSpPr>
        <p:spPr>
          <a:xfrm>
            <a:off x="4346926" y="3675867"/>
            <a:ext cx="378661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zh-CN" altLang="en-US" sz="40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这件衣服真好看</a:t>
            </a:r>
            <a:endParaRPr sz="40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" name="椭圆 9"/>
          <p:cNvSpPr>
            <a:spLocks noGrp="1"/>
          </p:cNvSpPr>
          <p:nvPr/>
        </p:nvSpPr>
        <p:spPr>
          <a:xfrm>
            <a:off x="3806825" y="1185545"/>
            <a:ext cx="4718050" cy="4718050"/>
          </a:xfrm>
          <a:prstGeom prst="ellipse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43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2260" y="4149725"/>
            <a:ext cx="2153285" cy="2153285"/>
          </a:xfrm>
          <a:prstGeom prst="rect">
            <a:avLst/>
          </a:prstGeom>
        </p:spPr>
      </p:pic>
      <p:pic>
        <p:nvPicPr>
          <p:cNvPr id="44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981" y="-534443"/>
            <a:ext cx="2441302" cy="2438718"/>
          </a:xfrm>
          <a:prstGeom prst="rect">
            <a:avLst/>
          </a:prstGeom>
        </p:spPr>
      </p:pic>
      <p:pic>
        <p:nvPicPr>
          <p:cNvPr id="45" name="图片 14"/>
          <p:cNvPicPr>
            <a:picLocks noChangeAspect="1"/>
          </p:cNvPicPr>
          <p:nvPr/>
        </p:nvPicPr>
        <p:blipFill>
          <a:blip r:embed="rId4">
            <a:alphaModFix amt="21000"/>
          </a:blip>
          <a:srcRect t="36149" b="49461"/>
          <a:stretch>
            <a:fillRect/>
          </a:stretch>
        </p:blipFill>
        <p:spPr>
          <a:xfrm>
            <a:off x="46990" y="6429375"/>
            <a:ext cx="6173470" cy="499745"/>
          </a:xfrm>
          <a:prstGeom prst="rect">
            <a:avLst/>
          </a:prstGeom>
        </p:spPr>
      </p:pic>
      <p:pic>
        <p:nvPicPr>
          <p:cNvPr id="46" name="图片 11"/>
          <p:cNvPicPr>
            <a:picLocks noChangeAspect="1"/>
          </p:cNvPicPr>
          <p:nvPr/>
        </p:nvPicPr>
        <p:blipFill>
          <a:blip r:embed="rId4">
            <a:alphaModFix amt="23000"/>
          </a:blip>
          <a:srcRect t="29091" b="51527"/>
          <a:stretch>
            <a:fillRect/>
          </a:stretch>
        </p:blipFill>
        <p:spPr>
          <a:xfrm>
            <a:off x="6018530" y="6311265"/>
            <a:ext cx="6173470" cy="673100"/>
          </a:xfrm>
          <a:prstGeom prst="rect">
            <a:avLst/>
          </a:prstGeom>
        </p:spPr>
      </p:pic>
      <p:pic>
        <p:nvPicPr>
          <p:cNvPr id="47" name="图片 16"/>
          <p:cNvPicPr>
            <a:picLocks noChangeAspect="1"/>
          </p:cNvPicPr>
          <p:nvPr/>
        </p:nvPicPr>
        <p:blipFill>
          <a:blip r:embed="rId4">
            <a:alphaModFix amt="30000"/>
          </a:blip>
          <a:srcRect t="36149" b="49461"/>
          <a:stretch>
            <a:fillRect/>
          </a:stretch>
        </p:blipFill>
        <p:spPr>
          <a:xfrm>
            <a:off x="46990" y="-81915"/>
            <a:ext cx="6173470" cy="499745"/>
          </a:xfrm>
          <a:prstGeom prst="rect">
            <a:avLst/>
          </a:prstGeom>
        </p:spPr>
      </p:pic>
      <p:pic>
        <p:nvPicPr>
          <p:cNvPr id="48" name="图片 18"/>
          <p:cNvPicPr>
            <a:picLocks noChangeAspect="1"/>
          </p:cNvPicPr>
          <p:nvPr/>
        </p:nvPicPr>
        <p:blipFill>
          <a:blip r:embed="rId4">
            <a:alphaModFix amt="27000"/>
          </a:blip>
          <a:srcRect t="29091" b="51527"/>
          <a:stretch>
            <a:fillRect/>
          </a:stretch>
        </p:blipFill>
        <p:spPr>
          <a:xfrm>
            <a:off x="6018530" y="-200025"/>
            <a:ext cx="6173470" cy="673100"/>
          </a:xfrm>
          <a:prstGeom prst="rect">
            <a:avLst/>
          </a:prstGeom>
        </p:spPr>
      </p:pic>
      <p:sp>
        <p:nvSpPr>
          <p:cNvPr id="12" name="PA-文本框 6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4550812" y="4500732"/>
            <a:ext cx="3222625" cy="4781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zh-CN" altLang="en-US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第二单元</a:t>
            </a:r>
            <a:r>
              <a:rPr lang="en-US" altLang="zh-CN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走进中国</a:t>
            </a:r>
            <a:endParaRPr lang="zh-CN" altLang="en-US" sz="28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25000"/>
          </a:blip>
          <a:srcRect/>
          <a:stretch>
            <a:fillRect/>
          </a:stretch>
        </p:blipFill>
        <p:spPr>
          <a:xfrm>
            <a:off x="6743700" y="3886200"/>
            <a:ext cx="5651500" cy="3175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203200" y="304800"/>
            <a:ext cx="2984500" cy="673100"/>
          </a:xfrm>
          <a:prstGeom prst="roundRect">
            <a:avLst>
              <a:gd name="adj" fmla="val 0"/>
            </a:avLst>
          </a:prstGeom>
          <a:solidFill>
            <a:srgbClr val="BB313E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7000" y="215900"/>
            <a:ext cx="2984500" cy="673100"/>
          </a:xfrm>
          <a:prstGeom prst="roundRect">
            <a:avLst>
              <a:gd name="adj" fmla="val 0"/>
            </a:avLst>
          </a:prstGeom>
          <a:solidFill>
            <a:srgbClr val="BB313E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266700" y="317500"/>
            <a:ext cx="117094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76200" tIns="38100" rIns="76200" bIns="38100" rtlCol="0" anchor="b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400" b="1" i="0" u="none" strike="noStrike" spc="200">
                <a:solidFill>
                  <a:srgbClr val="FFFFFF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学习目标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7112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317500" y="1221347"/>
            <a:ext cx="10741330" cy="509054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l">
              <a:lnSpc>
                <a:spcPct val="108000"/>
              </a:lnSpc>
              <a:defRPr/>
            </a:pPr>
            <a:r>
              <a:rPr lang="en-US" sz="3200" b="1" i="0" u="none" strike="noStrike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01 话题交际目标</a:t>
            </a:r>
            <a:endParaRPr lang="en-US" sz="1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08000"/>
              </a:lnSpc>
            </a:pPr>
            <a:r>
              <a:rPr lang="zh-CN" altLang="en-US" sz="2400" b="0" i="0" u="none" strike="noStrike">
                <a:solidFill>
                  <a:srgbClr val="333333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能描述服装和颜色，能在服装店表达购买需求。</a:t>
            </a:r>
            <a:endParaRPr lang="zh-CN" altLang="en-US" sz="2400" b="0" i="0" u="none" strike="noStrike">
              <a:solidFill>
                <a:srgbClr val="333333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algn="l">
              <a:lnSpc>
                <a:spcPct val="108000"/>
              </a:lnSpc>
            </a:pPr>
            <a:r>
              <a:rPr lang="en-US" sz="3200" b="1" i="0" u="none" strike="noStrike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02 语言知识目标</a:t>
            </a:r>
            <a:endParaRPr lang="en-US" sz="3200" b="1" i="0" u="none" strike="noStrike">
              <a:solidFill>
                <a:srgbClr val="BB313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algn="l">
              <a:lnSpc>
                <a:spcPct val="108000"/>
              </a:lnSpc>
            </a:pPr>
            <a:r>
              <a:rPr lang="zh-CN" altLang="en-US" sz="2400" b="0" i="0" u="none" strike="noStrike">
                <a:solidFill>
                  <a:srgbClr val="333333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1.掌握本课52个生词，做到会读、会写、会用。</a:t>
            </a:r>
            <a:endParaRPr lang="zh-CN" altLang="en-US" sz="2400" b="0" i="0" u="none" strike="noStrike">
              <a:solidFill>
                <a:srgbClr val="333333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algn="l">
              <a:lnSpc>
                <a:spcPct val="108000"/>
              </a:lnSpc>
            </a:pPr>
            <a:r>
              <a:rPr lang="zh-CN" altLang="en-US" sz="2400" b="0" i="0" u="none" strike="noStrike">
                <a:solidFill>
                  <a:srgbClr val="333333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2.掌握6个语法，能在口语和书面表达中正确运用:</a:t>
            </a:r>
            <a:endParaRPr lang="zh-CN" altLang="en-US" sz="2400" b="0" i="0" u="none" strike="noStrike">
              <a:solidFill>
                <a:srgbClr val="333333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algn="l">
              <a:lnSpc>
                <a:spcPct val="108000"/>
              </a:lnSpc>
            </a:pPr>
            <a:r>
              <a:rPr lang="zh-CN" altLang="en-US" sz="2400" b="0" i="0" u="none" strike="noStrike">
                <a:solidFill>
                  <a:srgbClr val="333333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·补语-复合趋向补语:动词+出来/出去/过来/过去/回来/回去/进来/进去/起来/上来/上去/下来/下去 （二 31）</a:t>
            </a:r>
            <a:endParaRPr lang="zh-CN" altLang="en-US" sz="2400" b="0" i="0" u="none" strike="noStrike">
              <a:solidFill>
                <a:srgbClr val="333333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algn="l">
              <a:lnSpc>
                <a:spcPct val="108000"/>
              </a:lnSpc>
            </a:pPr>
            <a:r>
              <a:rPr lang="zh-CN" altLang="en-US" sz="2400" b="0" i="0" u="none" strike="noStrike">
                <a:solidFill>
                  <a:srgbClr val="333333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·递进复句-不仅/不光……,而且/还……（二57 ）</a:t>
            </a:r>
            <a:endParaRPr lang="zh-CN" altLang="en-US" sz="2400" b="0" i="0" u="none" strike="noStrike">
              <a:solidFill>
                <a:srgbClr val="333333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algn="l">
              <a:lnSpc>
                <a:spcPct val="108000"/>
              </a:lnSpc>
            </a:pPr>
            <a:r>
              <a:rPr lang="zh-CN" altLang="en-US" sz="2400" b="0" i="0" u="none" strike="noStrike">
                <a:solidFill>
                  <a:srgbClr val="333333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·比较句1：（一 60）</a:t>
            </a:r>
            <a:endParaRPr lang="zh-CN" altLang="en-US" sz="2400" b="0" i="0" u="none" strike="noStrike">
              <a:solidFill>
                <a:srgbClr val="333333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algn="l">
              <a:lnSpc>
                <a:spcPct val="108000"/>
              </a:lnSpc>
            </a:pPr>
            <a:r>
              <a:rPr lang="zh-CN" altLang="en-US" sz="2400" b="0" i="0" u="none" strike="noStrike">
                <a:solidFill>
                  <a:srgbClr val="333333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·（是）……还是……（一92）</a:t>
            </a:r>
            <a:endParaRPr lang="zh-CN" altLang="en-US" sz="2400" b="0" i="0" u="none" strike="noStrike">
              <a:solidFill>
                <a:srgbClr val="333333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algn="l">
              <a:lnSpc>
                <a:spcPct val="108000"/>
              </a:lnSpc>
            </a:pPr>
            <a:r>
              <a:rPr lang="zh-CN" altLang="en-US" sz="2400" b="0" i="0" u="none" strike="noStrike">
                <a:solidFill>
                  <a:srgbClr val="333333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·情态副词：差不多、好像（一28）</a:t>
            </a:r>
            <a:endParaRPr lang="zh-CN" altLang="en-US" sz="2400" b="0" i="0" u="none" strike="noStrike">
              <a:solidFill>
                <a:srgbClr val="333333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algn="l">
              <a:lnSpc>
                <a:spcPct val="108000"/>
              </a:lnSpc>
            </a:pPr>
            <a:r>
              <a:rPr lang="zh-CN" altLang="en-US" sz="2400" b="0" i="0" u="none" strike="noStrike">
                <a:solidFill>
                  <a:srgbClr val="333333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·疑问句：选择问/正反问（一45 ）</a:t>
            </a:r>
            <a:endParaRPr lang="zh-CN" altLang="en-US" sz="2400" b="0" i="0" u="none" strike="noStrike">
              <a:solidFill>
                <a:srgbClr val="333333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algn="l">
              <a:lnSpc>
                <a:spcPct val="108000"/>
              </a:lnSpc>
            </a:pPr>
            <a:endParaRPr lang="zh-CN" altLang="en-US" sz="2400" b="0" i="0" u="none" strike="noStrike">
              <a:solidFill>
                <a:srgbClr val="333333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Grp="1"/>
          </p:cNvSpPr>
          <p:nvPr/>
        </p:nvSpPr>
        <p:spPr>
          <a:xfrm>
            <a:off x="8255" y="3087370"/>
            <a:ext cx="12192000" cy="3770630"/>
          </a:xfrm>
          <a:prstGeom prst="rect">
            <a:avLst/>
          </a:prstGeom>
          <a:solidFill>
            <a:srgbClr val="BB313E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31" name="图片 14"/>
          <p:cNvPicPr>
            <a:picLocks noChangeAspect="1"/>
          </p:cNvPicPr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107950" y="1875790"/>
            <a:ext cx="12192000" cy="6858000"/>
          </a:xfrm>
          <a:prstGeom prst="rect">
            <a:avLst/>
          </a:prstGeom>
        </p:spPr>
      </p:pic>
      <p:pic>
        <p:nvPicPr>
          <p:cNvPr id="32" name="图片 1" descr="/Users/timi/Desktop/7.30/第1课-学习目标页.png第1课-学习目标页"/>
          <p:cNvPicPr>
            <a:picLocks noChangeAspect="1"/>
          </p:cNvPicPr>
          <p:nvPr/>
        </p:nvPicPr>
        <p:blipFill>
          <a:blip r:embed="rId2"/>
          <a:srcRect t="20409" b="20409"/>
          <a:stretch>
            <a:fillRect/>
          </a:stretch>
        </p:blipFill>
        <p:spPr>
          <a:xfrm>
            <a:off x="429895" y="863600"/>
            <a:ext cx="11331575" cy="52520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>
            <a:spLocks noGrp="1"/>
          </p:cNvSpPr>
          <p:nvPr/>
        </p:nvSpPr>
        <p:spPr>
          <a:xfrm>
            <a:off x="8255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537845" y="3087370"/>
            <a:ext cx="11331575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</a:t>
            </a:r>
            <a:r>
              <a:rPr lang="zh-CN" altLang="en-US"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七</a:t>
            </a:r>
            <a:r>
              <a:rPr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课第一部分</a:t>
            </a:r>
            <a:endParaRPr sz="8000">
              <a:solidFill>
                <a:srgbClr val="BB313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5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图片 1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23" name="文本框 22"/>
          <p:cNvSpPr>
            <a:spLocks noGrp="1"/>
          </p:cNvSpPr>
          <p:nvPr/>
        </p:nvSpPr>
        <p:spPr>
          <a:xfrm>
            <a:off x="6375400" y="1694815"/>
            <a:ext cx="3270250" cy="8166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lvl1pPr marL="0" algn="l" defTabSz="913765">
              <a:buNone/>
              <a:defRPr sz="1800" kern="1200">
                <a:solidFill>
                  <a:schemeClr val="tx1"/>
                </a:solidFill>
              </a:defRPr>
            </a:lvl1pPr>
            <a:lvl2pPr marL="457200" algn="l" defTabSz="913765">
              <a:buNone/>
              <a:defRPr sz="1800" kern="1200">
                <a:solidFill>
                  <a:schemeClr val="tx1"/>
                </a:solidFill>
              </a:defRPr>
            </a:lvl2pPr>
            <a:lvl3pPr marL="914400" algn="l" defTabSz="913765">
              <a:buNone/>
              <a:defRPr sz="1800" kern="1200">
                <a:solidFill>
                  <a:schemeClr val="tx1"/>
                </a:solidFill>
              </a:defRPr>
            </a:lvl3pPr>
            <a:lvl4pPr marL="1371600" algn="l" defTabSz="913765">
              <a:buNone/>
              <a:defRPr sz="1800" kern="1200">
                <a:solidFill>
                  <a:schemeClr val="tx1"/>
                </a:solidFill>
              </a:defRPr>
            </a:lvl4pPr>
            <a:lvl5pPr marL="1828800" algn="l" defTabSz="913765">
              <a:buNone/>
              <a:defRPr sz="1800" kern="1200">
                <a:solidFill>
                  <a:schemeClr val="tx1"/>
                </a:solidFill>
              </a:defRPr>
            </a:lvl5pPr>
            <a:lvl6pPr marL="2286000" algn="l" defTabSz="913765">
              <a:buNone/>
              <a:defRPr sz="1800" kern="1200">
                <a:solidFill>
                  <a:schemeClr val="tx1"/>
                </a:solidFill>
              </a:defRPr>
            </a:lvl6pPr>
            <a:lvl7pPr marL="2743200" algn="l" defTabSz="913765">
              <a:buNone/>
              <a:defRPr sz="1800" kern="1200">
                <a:solidFill>
                  <a:schemeClr val="tx1"/>
                </a:solidFill>
              </a:defRPr>
            </a:lvl7pPr>
            <a:lvl8pPr marL="3200400" algn="l" defTabSz="913765">
              <a:buNone/>
              <a:defRPr sz="1800" kern="1200">
                <a:solidFill>
                  <a:schemeClr val="tx1"/>
                </a:solidFill>
              </a:defRPr>
            </a:lvl8pPr>
            <a:lvl9pPr marL="3657600" algn="l" defTabSz="913765">
              <a:buNone/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复习</a:t>
            </a:r>
            <a:endParaRPr sz="3200" b="1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4" name="任意多边形 4"/>
          <p:cNvSpPr>
            <a:spLocks noGrp="1"/>
          </p:cNvSpPr>
          <p:nvPr/>
        </p:nvSpPr>
        <p:spPr>
          <a:xfrm>
            <a:off x="4382770" y="1825625"/>
            <a:ext cx="123190" cy="554990"/>
          </a:xfrm>
          <a:custGeom>
            <a:avLst/>
            <a:gdLst/>
            <a:ahLst/>
            <a:cxnLst/>
            <a:rect l="0" t="0" r="r" b="b"/>
            <a:pathLst>
              <a:path w="186" h="953">
                <a:moveTo>
                  <a:pt x="0" y="0"/>
                </a:moveTo>
                <a:cubicBezTo>
                  <a:pt x="179" y="0"/>
                  <a:pt x="179" y="0"/>
                  <a:pt x="179" y="0"/>
                </a:cubicBezTo>
                <a:cubicBezTo>
                  <a:pt x="182" y="0"/>
                  <a:pt x="183" y="1"/>
                  <a:pt x="185" y="2"/>
                </a:cubicBezTo>
                <a:cubicBezTo>
                  <a:pt x="186" y="3"/>
                  <a:pt x="186" y="5"/>
                  <a:pt x="186" y="7"/>
                </a:cubicBezTo>
                <a:cubicBezTo>
                  <a:pt x="186" y="10"/>
                  <a:pt x="186" y="12"/>
                  <a:pt x="185" y="13"/>
                </a:cubicBezTo>
                <a:cubicBezTo>
                  <a:pt x="183" y="15"/>
                  <a:pt x="182" y="15"/>
                  <a:pt x="179" y="15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4" y="935"/>
                  <a:pt x="114" y="935"/>
                  <a:pt x="114" y="935"/>
                </a:cubicBezTo>
                <a:cubicBezTo>
                  <a:pt x="179" y="935"/>
                  <a:pt x="179" y="935"/>
                  <a:pt x="179" y="935"/>
                </a:cubicBezTo>
                <a:cubicBezTo>
                  <a:pt x="183" y="936"/>
                  <a:pt x="183" y="936"/>
                  <a:pt x="183" y="936"/>
                </a:cubicBezTo>
                <a:cubicBezTo>
                  <a:pt x="184" y="938"/>
                  <a:pt x="185" y="940"/>
                  <a:pt x="185" y="943"/>
                </a:cubicBezTo>
                <a:cubicBezTo>
                  <a:pt x="185" y="947"/>
                  <a:pt x="183" y="950"/>
                  <a:pt x="179" y="953"/>
                </a:cubicBezTo>
                <a:cubicBezTo>
                  <a:pt x="0" y="953"/>
                  <a:pt x="0" y="953"/>
                  <a:pt x="0" y="953"/>
                </a:cubicBezTo>
                <a:lnTo>
                  <a:pt x="0" y="0"/>
                </a:lnTo>
                <a:close/>
              </a:path>
            </a:pathLst>
          </a:custGeom>
          <a:solidFill>
            <a:srgbClr val="BB313E"/>
          </a:solidFill>
          <a:ln w="9525"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  <a:buNone/>
            </a:pPr>
          </a:p>
        </p:txBody>
      </p:sp>
      <p:sp>
        <p:nvSpPr>
          <p:cNvPr id="25" name="任意多边形 12"/>
          <p:cNvSpPr>
            <a:spLocks noGrp="1"/>
          </p:cNvSpPr>
          <p:nvPr/>
        </p:nvSpPr>
        <p:spPr>
          <a:xfrm>
            <a:off x="5504815" y="1825625"/>
            <a:ext cx="125730" cy="554990"/>
          </a:xfrm>
          <a:custGeom>
            <a:avLst/>
            <a:gdLst/>
            <a:ahLst/>
            <a:cxnLst/>
            <a:rect l="0" t="0" r="r" b="b"/>
            <a:pathLst>
              <a:path w="190" h="953">
                <a:moveTo>
                  <a:pt x="77" y="15"/>
                </a:moveTo>
                <a:cubicBezTo>
                  <a:pt x="8" y="15"/>
                  <a:pt x="8" y="15"/>
                  <a:pt x="8" y="15"/>
                </a:cubicBezTo>
                <a:cubicBezTo>
                  <a:pt x="6" y="13"/>
                  <a:pt x="4" y="10"/>
                  <a:pt x="4" y="8"/>
                </a:cubicBezTo>
                <a:cubicBezTo>
                  <a:pt x="4" y="5"/>
                  <a:pt x="6" y="2"/>
                  <a:pt x="8" y="0"/>
                </a:cubicBezTo>
                <a:cubicBezTo>
                  <a:pt x="190" y="0"/>
                  <a:pt x="190" y="0"/>
                  <a:pt x="190" y="0"/>
                </a:cubicBezTo>
                <a:cubicBezTo>
                  <a:pt x="190" y="953"/>
                  <a:pt x="190" y="953"/>
                  <a:pt x="190" y="953"/>
                </a:cubicBezTo>
                <a:cubicBezTo>
                  <a:pt x="8" y="953"/>
                  <a:pt x="8" y="953"/>
                  <a:pt x="8" y="953"/>
                </a:cubicBezTo>
                <a:cubicBezTo>
                  <a:pt x="6" y="953"/>
                  <a:pt x="4" y="952"/>
                  <a:pt x="2" y="950"/>
                </a:cubicBezTo>
                <a:cubicBezTo>
                  <a:pt x="1" y="949"/>
                  <a:pt x="0" y="947"/>
                  <a:pt x="0" y="944"/>
                </a:cubicBezTo>
                <a:cubicBezTo>
                  <a:pt x="0" y="941"/>
                  <a:pt x="1" y="939"/>
                  <a:pt x="2" y="937"/>
                </a:cubicBezTo>
                <a:cubicBezTo>
                  <a:pt x="4" y="935"/>
                  <a:pt x="6" y="935"/>
                  <a:pt x="8" y="935"/>
                </a:cubicBezTo>
                <a:cubicBezTo>
                  <a:pt x="77" y="935"/>
                  <a:pt x="77" y="935"/>
                  <a:pt x="77" y="935"/>
                </a:cubicBezTo>
                <a:lnTo>
                  <a:pt x="77" y="15"/>
                </a:lnTo>
                <a:close/>
              </a:path>
            </a:pathLst>
          </a:custGeom>
          <a:solidFill>
            <a:srgbClr val="BB313E"/>
          </a:solidFill>
          <a:ln w="9525"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  <a:buNone/>
            </a:p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4668520" y="1896745"/>
            <a:ext cx="674370" cy="413385"/>
          </a:xfrm>
          <a:prstGeom prst="rect">
            <a:avLst/>
          </a:prstGeom>
          <a:solidFill>
            <a:srgbClr val="BB3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</a:bodyPr>
          <a:lstStyle/>
          <a:p>
            <a:pPr lvl="0" algn="ctr">
              <a:lnSpc>
                <a:spcPct val="120000"/>
              </a:lnSpc>
              <a:buClr>
                <a:prstClr val="white"/>
              </a:buClr>
              <a:buNone/>
            </a:pPr>
            <a:r>
              <a:rPr sz="32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01</a:t>
            </a:r>
            <a:endParaRPr sz="32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7" name="文本框 26"/>
          <p:cNvSpPr>
            <a:spLocks noGrp="1"/>
          </p:cNvSpPr>
          <p:nvPr/>
        </p:nvSpPr>
        <p:spPr>
          <a:xfrm>
            <a:off x="6375400" y="2783205"/>
            <a:ext cx="3270250" cy="8166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lvl1pPr marL="0" algn="l" defTabSz="913765">
              <a:buNone/>
              <a:defRPr sz="1800" kern="1200">
                <a:solidFill>
                  <a:schemeClr val="tx1"/>
                </a:solidFill>
              </a:defRPr>
            </a:lvl1pPr>
            <a:lvl2pPr marL="457200" algn="l" defTabSz="913765">
              <a:buNone/>
              <a:defRPr sz="1800" kern="1200">
                <a:solidFill>
                  <a:schemeClr val="tx1"/>
                </a:solidFill>
              </a:defRPr>
            </a:lvl2pPr>
            <a:lvl3pPr marL="914400" algn="l" defTabSz="913765">
              <a:buNone/>
              <a:defRPr sz="1800" kern="1200">
                <a:solidFill>
                  <a:schemeClr val="tx1"/>
                </a:solidFill>
              </a:defRPr>
            </a:lvl3pPr>
            <a:lvl4pPr marL="1371600" algn="l" defTabSz="913765">
              <a:buNone/>
              <a:defRPr sz="1800" kern="1200">
                <a:solidFill>
                  <a:schemeClr val="tx1"/>
                </a:solidFill>
              </a:defRPr>
            </a:lvl4pPr>
            <a:lvl5pPr marL="1828800" algn="l" defTabSz="913765">
              <a:buNone/>
              <a:defRPr sz="1800" kern="1200">
                <a:solidFill>
                  <a:schemeClr val="tx1"/>
                </a:solidFill>
              </a:defRPr>
            </a:lvl5pPr>
            <a:lvl6pPr marL="2286000" algn="l" defTabSz="913765">
              <a:buNone/>
              <a:defRPr sz="1800" kern="1200">
                <a:solidFill>
                  <a:schemeClr val="tx1"/>
                </a:solidFill>
              </a:defRPr>
            </a:lvl6pPr>
            <a:lvl7pPr marL="2743200" algn="l" defTabSz="913765">
              <a:buNone/>
              <a:defRPr sz="1800" kern="1200">
                <a:solidFill>
                  <a:schemeClr val="tx1"/>
                </a:solidFill>
              </a:defRPr>
            </a:lvl7pPr>
            <a:lvl8pPr marL="3200400" algn="l" defTabSz="913765">
              <a:buNone/>
              <a:defRPr sz="1800" kern="1200">
                <a:solidFill>
                  <a:schemeClr val="tx1"/>
                </a:solidFill>
              </a:defRPr>
            </a:lvl8pPr>
            <a:lvl9pPr marL="3657600" algn="l" defTabSz="913765">
              <a:buNone/>
              <a:defRPr sz="1800" kern="1200">
                <a:solidFill>
                  <a:schemeClr val="tx1"/>
                </a:solidFill>
              </a:defRPr>
            </a:lvl9pPr>
          </a:lstStyle>
          <a:p>
            <a:pPr algn="l">
              <a:lnSpc>
                <a:spcPct val="120000"/>
              </a:lnSpc>
              <a:buClrTx/>
              <a:buSzTx/>
              <a:buFontTx/>
              <a:buNone/>
            </a:pPr>
            <a:r>
              <a: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生词</a:t>
            </a:r>
            <a:endParaRPr sz="3200" b="1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1" name="文本框 30"/>
          <p:cNvSpPr>
            <a:spLocks noGrp="1"/>
          </p:cNvSpPr>
          <p:nvPr/>
        </p:nvSpPr>
        <p:spPr>
          <a:xfrm>
            <a:off x="6375400" y="3837940"/>
            <a:ext cx="3270250" cy="8166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lvl1pPr marL="0" algn="l" defTabSz="913765">
              <a:buNone/>
              <a:defRPr sz="1800" kern="1200">
                <a:solidFill>
                  <a:schemeClr val="tx1"/>
                </a:solidFill>
              </a:defRPr>
            </a:lvl1pPr>
            <a:lvl2pPr marL="457200" algn="l" defTabSz="913765">
              <a:buNone/>
              <a:defRPr sz="1800" kern="1200">
                <a:solidFill>
                  <a:schemeClr val="tx1"/>
                </a:solidFill>
              </a:defRPr>
            </a:lvl2pPr>
            <a:lvl3pPr marL="914400" algn="l" defTabSz="913765">
              <a:buNone/>
              <a:defRPr sz="1800" kern="1200">
                <a:solidFill>
                  <a:schemeClr val="tx1"/>
                </a:solidFill>
              </a:defRPr>
            </a:lvl3pPr>
            <a:lvl4pPr marL="1371600" algn="l" defTabSz="913765">
              <a:buNone/>
              <a:defRPr sz="1800" kern="1200">
                <a:solidFill>
                  <a:schemeClr val="tx1"/>
                </a:solidFill>
              </a:defRPr>
            </a:lvl4pPr>
            <a:lvl5pPr marL="1828800" algn="l" defTabSz="913765">
              <a:buNone/>
              <a:defRPr sz="1800" kern="1200">
                <a:solidFill>
                  <a:schemeClr val="tx1"/>
                </a:solidFill>
              </a:defRPr>
            </a:lvl5pPr>
            <a:lvl6pPr marL="2286000" algn="l" defTabSz="913765">
              <a:buNone/>
              <a:defRPr sz="1800" kern="1200">
                <a:solidFill>
                  <a:schemeClr val="tx1"/>
                </a:solidFill>
              </a:defRPr>
            </a:lvl6pPr>
            <a:lvl7pPr marL="2743200" algn="l" defTabSz="913765">
              <a:buNone/>
              <a:defRPr sz="1800" kern="1200">
                <a:solidFill>
                  <a:schemeClr val="tx1"/>
                </a:solidFill>
              </a:defRPr>
            </a:lvl7pPr>
            <a:lvl8pPr marL="3200400" algn="l" defTabSz="913765">
              <a:buNone/>
              <a:defRPr sz="1800" kern="1200">
                <a:solidFill>
                  <a:schemeClr val="tx1"/>
                </a:solidFill>
              </a:defRPr>
            </a:lvl8pPr>
            <a:lvl9pPr marL="3657600" algn="l" defTabSz="913765">
              <a:buNone/>
              <a:defRPr sz="1800" kern="1200">
                <a:solidFill>
                  <a:schemeClr val="tx1"/>
                </a:solidFill>
              </a:defRPr>
            </a:lvl9pPr>
          </a:lstStyle>
          <a:p>
            <a:pPr algn="l">
              <a:lnSpc>
                <a:spcPct val="120000"/>
              </a:lnSpc>
              <a:buClrTx/>
              <a:buSzTx/>
              <a:buFontTx/>
              <a:buNone/>
            </a:pPr>
            <a:r>
              <a: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endParaRPr sz="3200" b="1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5" name="文本框 34"/>
          <p:cNvSpPr>
            <a:spLocks noGrp="1"/>
          </p:cNvSpPr>
          <p:nvPr/>
        </p:nvSpPr>
        <p:spPr>
          <a:xfrm>
            <a:off x="6375400" y="4874895"/>
            <a:ext cx="3270250" cy="8166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lvl1pPr marL="0" algn="l" defTabSz="913765">
              <a:buNone/>
              <a:defRPr sz="1800" kern="1200">
                <a:solidFill>
                  <a:schemeClr val="tx1"/>
                </a:solidFill>
              </a:defRPr>
            </a:lvl1pPr>
            <a:lvl2pPr marL="457200" algn="l" defTabSz="913765">
              <a:buNone/>
              <a:defRPr sz="1800" kern="1200">
                <a:solidFill>
                  <a:schemeClr val="tx1"/>
                </a:solidFill>
              </a:defRPr>
            </a:lvl2pPr>
            <a:lvl3pPr marL="914400" algn="l" defTabSz="913765">
              <a:buNone/>
              <a:defRPr sz="1800" kern="1200">
                <a:solidFill>
                  <a:schemeClr val="tx1"/>
                </a:solidFill>
              </a:defRPr>
            </a:lvl3pPr>
            <a:lvl4pPr marL="1371600" algn="l" defTabSz="913765">
              <a:buNone/>
              <a:defRPr sz="1800" kern="1200">
                <a:solidFill>
                  <a:schemeClr val="tx1"/>
                </a:solidFill>
              </a:defRPr>
            </a:lvl4pPr>
            <a:lvl5pPr marL="1828800" algn="l" defTabSz="913765">
              <a:buNone/>
              <a:defRPr sz="1800" kern="1200">
                <a:solidFill>
                  <a:schemeClr val="tx1"/>
                </a:solidFill>
              </a:defRPr>
            </a:lvl5pPr>
            <a:lvl6pPr marL="2286000" algn="l" defTabSz="913765">
              <a:buNone/>
              <a:defRPr sz="1800" kern="1200">
                <a:solidFill>
                  <a:schemeClr val="tx1"/>
                </a:solidFill>
              </a:defRPr>
            </a:lvl6pPr>
            <a:lvl7pPr marL="2743200" algn="l" defTabSz="913765">
              <a:buNone/>
              <a:defRPr sz="1800" kern="1200">
                <a:solidFill>
                  <a:schemeClr val="tx1"/>
                </a:solidFill>
              </a:defRPr>
            </a:lvl7pPr>
            <a:lvl8pPr marL="3200400" algn="l" defTabSz="913765">
              <a:buNone/>
              <a:defRPr sz="1800" kern="1200">
                <a:solidFill>
                  <a:schemeClr val="tx1"/>
                </a:solidFill>
              </a:defRPr>
            </a:lvl8pPr>
            <a:lvl9pPr marL="3657600" algn="l" defTabSz="913765">
              <a:buNone/>
              <a:defRPr sz="1800" kern="1200">
                <a:solidFill>
                  <a:schemeClr val="tx1"/>
                </a:solidFill>
              </a:defRPr>
            </a:lvl9pPr>
          </a:lstStyle>
          <a:p>
            <a:pPr algn="l">
              <a:lnSpc>
                <a:spcPct val="120000"/>
              </a:lnSpc>
              <a:buClrTx/>
              <a:buSzTx/>
              <a:buFontTx/>
              <a:buNone/>
            </a:pPr>
            <a:r>
              <a:rPr sz="3200" b="1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课文</a:t>
            </a:r>
            <a:endParaRPr sz="3200" b="1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-4445" y="-13335"/>
            <a:ext cx="3246120" cy="6884035"/>
          </a:xfrm>
          <a:prstGeom prst="rect">
            <a:avLst/>
          </a:prstGeom>
          <a:solidFill>
            <a:srgbClr val="BB3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005705" y="1121410"/>
            <a:ext cx="0" cy="605790"/>
          </a:xfrm>
          <a:prstGeom prst="line">
            <a:avLst/>
          </a:prstGeom>
          <a:ln w="28575">
            <a:solidFill>
              <a:srgbClr val="BB31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4" name="直接连接符 3"/>
          <p:cNvSpPr>
            <a:spLocks noGrp="1"/>
          </p:cNvSpPr>
          <p:nvPr/>
        </p:nvSpPr>
        <p:spPr>
          <a:xfrm>
            <a:off x="5005705" y="6985"/>
            <a:ext cx="0" cy="605790"/>
          </a:xfrm>
          <a:prstGeom prst="line">
            <a:avLst/>
          </a:prstGeom>
          <a:ln w="28575">
            <a:solidFill>
              <a:srgbClr val="BB31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5" name="直接连接符 4"/>
          <p:cNvSpPr>
            <a:spLocks noGrp="1"/>
          </p:cNvSpPr>
          <p:nvPr/>
        </p:nvSpPr>
        <p:spPr>
          <a:xfrm>
            <a:off x="5005705" y="2362200"/>
            <a:ext cx="0" cy="605790"/>
          </a:xfrm>
          <a:prstGeom prst="line">
            <a:avLst/>
          </a:prstGeom>
          <a:ln w="28575">
            <a:solidFill>
              <a:srgbClr val="BB31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7" name="直接连接符 6"/>
          <p:cNvSpPr>
            <a:spLocks noGrp="1"/>
          </p:cNvSpPr>
          <p:nvPr/>
        </p:nvSpPr>
        <p:spPr>
          <a:xfrm>
            <a:off x="5005705" y="3418205"/>
            <a:ext cx="0" cy="605790"/>
          </a:xfrm>
          <a:prstGeom prst="line">
            <a:avLst/>
          </a:prstGeom>
          <a:ln w="28575">
            <a:solidFill>
              <a:srgbClr val="BB31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8" name="直接连接符 7"/>
          <p:cNvSpPr>
            <a:spLocks noGrp="1"/>
          </p:cNvSpPr>
          <p:nvPr/>
        </p:nvSpPr>
        <p:spPr>
          <a:xfrm>
            <a:off x="5005705" y="4464050"/>
            <a:ext cx="0" cy="605790"/>
          </a:xfrm>
          <a:prstGeom prst="line">
            <a:avLst/>
          </a:prstGeom>
          <a:ln w="28575">
            <a:solidFill>
              <a:srgbClr val="BB31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" name="直接连接符 8"/>
          <p:cNvSpPr>
            <a:spLocks noGrp="1"/>
          </p:cNvSpPr>
          <p:nvPr/>
        </p:nvSpPr>
        <p:spPr>
          <a:xfrm flipH="1">
            <a:off x="4994910" y="5509260"/>
            <a:ext cx="10795" cy="1344295"/>
          </a:xfrm>
          <a:prstGeom prst="line">
            <a:avLst/>
          </a:prstGeom>
          <a:ln w="28575">
            <a:solidFill>
              <a:srgbClr val="BB31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pic>
        <p:nvPicPr>
          <p:cNvPr id="107" name="图片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10" name="横卷形 9"/>
          <p:cNvSpPr>
            <a:spLocks noGrp="1"/>
          </p:cNvSpPr>
          <p:nvPr/>
        </p:nvSpPr>
        <p:spPr>
          <a:xfrm>
            <a:off x="4361180" y="434975"/>
            <a:ext cx="1424305" cy="795655"/>
          </a:xfrm>
          <a:prstGeom prst="horizontalScroll">
            <a:avLst/>
          </a:prstGeom>
          <a:solidFill>
            <a:schemeClr val="bg1"/>
          </a:solidFill>
          <a:ln w="25400">
            <a:solidFill>
              <a:srgbClr val="BB31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109" name="图片 5"/>
          <p:cNvPicPr>
            <a:picLocks noChangeAspect="1"/>
          </p:cNvPicPr>
          <p:nvPr/>
        </p:nvPicPr>
        <p:blipFill>
          <a:blip r:embed="rId3">
            <a:alphaModFix amt="21000"/>
          </a:blip>
          <a:srcRect l="54682" t="-1889" r="16338"/>
          <a:stretch>
            <a:fillRect/>
          </a:stretch>
        </p:blipFill>
        <p:spPr>
          <a:xfrm>
            <a:off x="-88265" y="77470"/>
            <a:ext cx="3533140" cy="6987540"/>
          </a:xfrm>
          <a:prstGeom prst="rect">
            <a:avLst/>
          </a:prstGeom>
        </p:spPr>
      </p:pic>
      <p:sp>
        <p:nvSpPr>
          <p:cNvPr id="62" name="矩形 61"/>
          <p:cNvSpPr>
            <a:spLocks noGrp="1"/>
          </p:cNvSpPr>
          <p:nvPr/>
        </p:nvSpPr>
        <p:spPr>
          <a:xfrm rot="16200000">
            <a:off x="6775450" y="-82550"/>
            <a:ext cx="412115" cy="2118360"/>
          </a:xfrm>
          <a:prstGeom prst="rect">
            <a:avLst/>
          </a:prstGeom>
          <a:solidFill>
            <a:srgbClr val="BB3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60" name="矩形 59"/>
          <p:cNvSpPr>
            <a:spLocks noGrp="1"/>
          </p:cNvSpPr>
          <p:nvPr/>
        </p:nvSpPr>
        <p:spPr>
          <a:xfrm rot="16200000">
            <a:off x="6717030" y="-141605"/>
            <a:ext cx="412115" cy="2118360"/>
          </a:xfrm>
          <a:prstGeom prst="rect">
            <a:avLst/>
          </a:prstGeom>
          <a:solidFill>
            <a:srgbClr val="BB313E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61" name="文本框 60"/>
          <p:cNvSpPr>
            <a:spLocks noGrp="1"/>
          </p:cNvSpPr>
          <p:nvPr/>
        </p:nvSpPr>
        <p:spPr>
          <a:xfrm rot="16200000">
            <a:off x="6612255" y="42545"/>
            <a:ext cx="551815" cy="1670685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pPr>
              <a:buNone/>
            </a:pPr>
            <a:r>
              <a:rPr sz="2400">
                <a:solidFill>
                  <a:schemeClr val="bg1"/>
                </a:solidFill>
                <a:latin typeface="字魂105号-简雅黑"/>
                <a:ea typeface="字魂105号-简雅黑"/>
                <a:cs typeface="字魂105号-简雅黑"/>
              </a:rPr>
              <a:t>contents</a:t>
            </a:r>
            <a:endParaRPr sz="2400">
              <a:solidFill>
                <a:schemeClr val="bg1"/>
              </a:solidFill>
              <a:latin typeface="字魂105号-简雅黑"/>
              <a:ea typeface="字魂105号-简雅黑"/>
              <a:cs typeface="字魂105号-简雅黑"/>
            </a:endParaRPr>
          </a:p>
        </p:txBody>
      </p:sp>
      <p:sp>
        <p:nvSpPr>
          <p:cNvPr id="63" name="矩形 62"/>
          <p:cNvSpPr>
            <a:spLocks noGrp="1"/>
          </p:cNvSpPr>
          <p:nvPr/>
        </p:nvSpPr>
        <p:spPr>
          <a:xfrm>
            <a:off x="219075" y="676275"/>
            <a:ext cx="3402965" cy="553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2" name="文本框 11"/>
          <p:cNvSpPr>
            <a:spLocks noGrp="1"/>
          </p:cNvSpPr>
          <p:nvPr/>
        </p:nvSpPr>
        <p:spPr>
          <a:xfrm>
            <a:off x="4366260" y="536575"/>
            <a:ext cx="143827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目 录</a:t>
            </a:r>
            <a:endParaRPr sz="3600" b="1">
              <a:solidFill>
                <a:srgbClr val="BB313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4" name="任意多边形 4"/>
          <p:cNvSpPr>
            <a:spLocks noGrp="1"/>
          </p:cNvSpPr>
          <p:nvPr/>
        </p:nvSpPr>
        <p:spPr>
          <a:xfrm>
            <a:off x="4382770" y="2914015"/>
            <a:ext cx="123190" cy="554990"/>
          </a:xfrm>
          <a:custGeom>
            <a:avLst/>
            <a:gdLst/>
            <a:ahLst/>
            <a:cxnLst/>
            <a:rect l="0" t="0" r="r" b="b"/>
            <a:pathLst>
              <a:path w="186" h="953">
                <a:moveTo>
                  <a:pt x="0" y="0"/>
                </a:moveTo>
                <a:cubicBezTo>
                  <a:pt x="179" y="0"/>
                  <a:pt x="179" y="0"/>
                  <a:pt x="179" y="0"/>
                </a:cubicBezTo>
                <a:cubicBezTo>
                  <a:pt x="182" y="0"/>
                  <a:pt x="183" y="1"/>
                  <a:pt x="185" y="2"/>
                </a:cubicBezTo>
                <a:cubicBezTo>
                  <a:pt x="186" y="3"/>
                  <a:pt x="186" y="5"/>
                  <a:pt x="186" y="7"/>
                </a:cubicBezTo>
                <a:cubicBezTo>
                  <a:pt x="186" y="10"/>
                  <a:pt x="186" y="12"/>
                  <a:pt x="185" y="13"/>
                </a:cubicBezTo>
                <a:cubicBezTo>
                  <a:pt x="183" y="15"/>
                  <a:pt x="182" y="15"/>
                  <a:pt x="179" y="15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4" y="935"/>
                  <a:pt x="114" y="935"/>
                  <a:pt x="114" y="935"/>
                </a:cubicBezTo>
                <a:cubicBezTo>
                  <a:pt x="179" y="935"/>
                  <a:pt x="179" y="935"/>
                  <a:pt x="179" y="935"/>
                </a:cubicBezTo>
                <a:cubicBezTo>
                  <a:pt x="183" y="936"/>
                  <a:pt x="183" y="936"/>
                  <a:pt x="183" y="936"/>
                </a:cubicBezTo>
                <a:cubicBezTo>
                  <a:pt x="184" y="938"/>
                  <a:pt x="185" y="940"/>
                  <a:pt x="185" y="943"/>
                </a:cubicBezTo>
                <a:cubicBezTo>
                  <a:pt x="185" y="947"/>
                  <a:pt x="183" y="950"/>
                  <a:pt x="179" y="953"/>
                </a:cubicBezTo>
                <a:cubicBezTo>
                  <a:pt x="0" y="953"/>
                  <a:pt x="0" y="953"/>
                  <a:pt x="0" y="953"/>
                </a:cubicBezTo>
                <a:lnTo>
                  <a:pt x="0" y="0"/>
                </a:lnTo>
                <a:close/>
              </a:path>
            </a:pathLst>
          </a:custGeom>
          <a:solidFill>
            <a:srgbClr val="BB313E"/>
          </a:solidFill>
          <a:ln w="9525"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  <a:buNone/>
            </a:pPr>
          </a:p>
        </p:txBody>
      </p:sp>
      <p:sp>
        <p:nvSpPr>
          <p:cNvPr id="45" name="任意多边形 12"/>
          <p:cNvSpPr>
            <a:spLocks noGrp="1"/>
          </p:cNvSpPr>
          <p:nvPr/>
        </p:nvSpPr>
        <p:spPr>
          <a:xfrm>
            <a:off x="5504815" y="2914015"/>
            <a:ext cx="125730" cy="554990"/>
          </a:xfrm>
          <a:custGeom>
            <a:avLst/>
            <a:gdLst/>
            <a:ahLst/>
            <a:cxnLst/>
            <a:rect l="0" t="0" r="r" b="b"/>
            <a:pathLst>
              <a:path w="190" h="953">
                <a:moveTo>
                  <a:pt x="77" y="15"/>
                </a:moveTo>
                <a:cubicBezTo>
                  <a:pt x="8" y="15"/>
                  <a:pt x="8" y="15"/>
                  <a:pt x="8" y="15"/>
                </a:cubicBezTo>
                <a:cubicBezTo>
                  <a:pt x="6" y="13"/>
                  <a:pt x="4" y="10"/>
                  <a:pt x="4" y="8"/>
                </a:cubicBezTo>
                <a:cubicBezTo>
                  <a:pt x="4" y="5"/>
                  <a:pt x="6" y="2"/>
                  <a:pt x="8" y="0"/>
                </a:cubicBezTo>
                <a:cubicBezTo>
                  <a:pt x="190" y="0"/>
                  <a:pt x="190" y="0"/>
                  <a:pt x="190" y="0"/>
                </a:cubicBezTo>
                <a:cubicBezTo>
                  <a:pt x="190" y="953"/>
                  <a:pt x="190" y="953"/>
                  <a:pt x="190" y="953"/>
                </a:cubicBezTo>
                <a:cubicBezTo>
                  <a:pt x="8" y="953"/>
                  <a:pt x="8" y="953"/>
                  <a:pt x="8" y="953"/>
                </a:cubicBezTo>
                <a:cubicBezTo>
                  <a:pt x="6" y="953"/>
                  <a:pt x="4" y="952"/>
                  <a:pt x="2" y="950"/>
                </a:cubicBezTo>
                <a:cubicBezTo>
                  <a:pt x="1" y="949"/>
                  <a:pt x="0" y="947"/>
                  <a:pt x="0" y="944"/>
                </a:cubicBezTo>
                <a:cubicBezTo>
                  <a:pt x="0" y="941"/>
                  <a:pt x="1" y="939"/>
                  <a:pt x="2" y="937"/>
                </a:cubicBezTo>
                <a:cubicBezTo>
                  <a:pt x="4" y="935"/>
                  <a:pt x="6" y="935"/>
                  <a:pt x="8" y="935"/>
                </a:cubicBezTo>
                <a:cubicBezTo>
                  <a:pt x="77" y="935"/>
                  <a:pt x="77" y="935"/>
                  <a:pt x="77" y="935"/>
                </a:cubicBezTo>
                <a:lnTo>
                  <a:pt x="77" y="15"/>
                </a:lnTo>
                <a:close/>
              </a:path>
            </a:pathLst>
          </a:custGeom>
          <a:solidFill>
            <a:srgbClr val="BB313E"/>
          </a:solidFill>
          <a:ln w="9525"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  <a:buNone/>
            </a:pPr>
          </a:p>
        </p:txBody>
      </p:sp>
      <p:sp>
        <p:nvSpPr>
          <p:cNvPr id="46" name="矩形 45"/>
          <p:cNvSpPr>
            <a:spLocks noGrp="1"/>
          </p:cNvSpPr>
          <p:nvPr/>
        </p:nvSpPr>
        <p:spPr>
          <a:xfrm>
            <a:off x="4668520" y="2985135"/>
            <a:ext cx="674370" cy="413385"/>
          </a:xfrm>
          <a:prstGeom prst="rect">
            <a:avLst/>
          </a:prstGeom>
          <a:solidFill>
            <a:srgbClr val="BB3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</a:bodyPr>
          <a:lstStyle/>
          <a:p>
            <a:pPr lvl="0" algn="ctr">
              <a:lnSpc>
                <a:spcPct val="120000"/>
              </a:lnSpc>
              <a:buClr>
                <a:prstClr val="white"/>
              </a:buClr>
              <a:buNone/>
            </a:pPr>
            <a:r>
              <a:rPr sz="32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02</a:t>
            </a:r>
            <a:endParaRPr sz="32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9" name="任意多边形 4"/>
          <p:cNvSpPr>
            <a:spLocks noGrp="1"/>
          </p:cNvSpPr>
          <p:nvPr/>
        </p:nvSpPr>
        <p:spPr>
          <a:xfrm>
            <a:off x="4382770" y="3968750"/>
            <a:ext cx="123190" cy="554990"/>
          </a:xfrm>
          <a:custGeom>
            <a:avLst/>
            <a:gdLst/>
            <a:ahLst/>
            <a:cxnLst/>
            <a:rect l="0" t="0" r="r" b="b"/>
            <a:pathLst>
              <a:path w="186" h="953">
                <a:moveTo>
                  <a:pt x="0" y="0"/>
                </a:moveTo>
                <a:cubicBezTo>
                  <a:pt x="179" y="0"/>
                  <a:pt x="179" y="0"/>
                  <a:pt x="179" y="0"/>
                </a:cubicBezTo>
                <a:cubicBezTo>
                  <a:pt x="182" y="0"/>
                  <a:pt x="183" y="1"/>
                  <a:pt x="185" y="2"/>
                </a:cubicBezTo>
                <a:cubicBezTo>
                  <a:pt x="186" y="3"/>
                  <a:pt x="186" y="5"/>
                  <a:pt x="186" y="7"/>
                </a:cubicBezTo>
                <a:cubicBezTo>
                  <a:pt x="186" y="10"/>
                  <a:pt x="186" y="12"/>
                  <a:pt x="185" y="13"/>
                </a:cubicBezTo>
                <a:cubicBezTo>
                  <a:pt x="183" y="15"/>
                  <a:pt x="182" y="15"/>
                  <a:pt x="179" y="15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4" y="935"/>
                  <a:pt x="114" y="935"/>
                  <a:pt x="114" y="935"/>
                </a:cubicBezTo>
                <a:cubicBezTo>
                  <a:pt x="179" y="935"/>
                  <a:pt x="179" y="935"/>
                  <a:pt x="179" y="935"/>
                </a:cubicBezTo>
                <a:cubicBezTo>
                  <a:pt x="183" y="936"/>
                  <a:pt x="183" y="936"/>
                  <a:pt x="183" y="936"/>
                </a:cubicBezTo>
                <a:cubicBezTo>
                  <a:pt x="184" y="938"/>
                  <a:pt x="185" y="940"/>
                  <a:pt x="185" y="943"/>
                </a:cubicBezTo>
                <a:cubicBezTo>
                  <a:pt x="185" y="947"/>
                  <a:pt x="183" y="950"/>
                  <a:pt x="179" y="953"/>
                </a:cubicBezTo>
                <a:cubicBezTo>
                  <a:pt x="0" y="953"/>
                  <a:pt x="0" y="953"/>
                  <a:pt x="0" y="953"/>
                </a:cubicBezTo>
                <a:lnTo>
                  <a:pt x="0" y="0"/>
                </a:lnTo>
                <a:close/>
              </a:path>
            </a:pathLst>
          </a:custGeom>
          <a:solidFill>
            <a:srgbClr val="BB313E"/>
          </a:solidFill>
          <a:ln w="9525"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  <a:buNone/>
            </a:pPr>
          </a:p>
        </p:txBody>
      </p:sp>
      <p:sp>
        <p:nvSpPr>
          <p:cNvPr id="50" name="任意多边形 12"/>
          <p:cNvSpPr>
            <a:spLocks noGrp="1"/>
          </p:cNvSpPr>
          <p:nvPr/>
        </p:nvSpPr>
        <p:spPr>
          <a:xfrm>
            <a:off x="5504815" y="3968750"/>
            <a:ext cx="125730" cy="554990"/>
          </a:xfrm>
          <a:custGeom>
            <a:avLst/>
            <a:gdLst/>
            <a:ahLst/>
            <a:cxnLst/>
            <a:rect l="0" t="0" r="r" b="b"/>
            <a:pathLst>
              <a:path w="190" h="953">
                <a:moveTo>
                  <a:pt x="77" y="15"/>
                </a:moveTo>
                <a:cubicBezTo>
                  <a:pt x="8" y="15"/>
                  <a:pt x="8" y="15"/>
                  <a:pt x="8" y="15"/>
                </a:cubicBezTo>
                <a:cubicBezTo>
                  <a:pt x="6" y="13"/>
                  <a:pt x="4" y="10"/>
                  <a:pt x="4" y="8"/>
                </a:cubicBezTo>
                <a:cubicBezTo>
                  <a:pt x="4" y="5"/>
                  <a:pt x="6" y="2"/>
                  <a:pt x="8" y="0"/>
                </a:cubicBezTo>
                <a:cubicBezTo>
                  <a:pt x="190" y="0"/>
                  <a:pt x="190" y="0"/>
                  <a:pt x="190" y="0"/>
                </a:cubicBezTo>
                <a:cubicBezTo>
                  <a:pt x="190" y="953"/>
                  <a:pt x="190" y="953"/>
                  <a:pt x="190" y="953"/>
                </a:cubicBezTo>
                <a:cubicBezTo>
                  <a:pt x="8" y="953"/>
                  <a:pt x="8" y="953"/>
                  <a:pt x="8" y="953"/>
                </a:cubicBezTo>
                <a:cubicBezTo>
                  <a:pt x="6" y="953"/>
                  <a:pt x="4" y="952"/>
                  <a:pt x="2" y="950"/>
                </a:cubicBezTo>
                <a:cubicBezTo>
                  <a:pt x="1" y="949"/>
                  <a:pt x="0" y="947"/>
                  <a:pt x="0" y="944"/>
                </a:cubicBezTo>
                <a:cubicBezTo>
                  <a:pt x="0" y="941"/>
                  <a:pt x="1" y="939"/>
                  <a:pt x="2" y="937"/>
                </a:cubicBezTo>
                <a:cubicBezTo>
                  <a:pt x="4" y="935"/>
                  <a:pt x="6" y="935"/>
                  <a:pt x="8" y="935"/>
                </a:cubicBezTo>
                <a:cubicBezTo>
                  <a:pt x="77" y="935"/>
                  <a:pt x="77" y="935"/>
                  <a:pt x="77" y="935"/>
                </a:cubicBezTo>
                <a:lnTo>
                  <a:pt x="77" y="15"/>
                </a:lnTo>
                <a:close/>
              </a:path>
            </a:pathLst>
          </a:custGeom>
          <a:solidFill>
            <a:srgbClr val="BB313E"/>
          </a:solidFill>
          <a:ln w="9525"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  <a:buNone/>
            </a:pPr>
          </a:p>
        </p:txBody>
      </p:sp>
      <p:sp>
        <p:nvSpPr>
          <p:cNvPr id="51" name="矩形 50"/>
          <p:cNvSpPr>
            <a:spLocks noGrp="1"/>
          </p:cNvSpPr>
          <p:nvPr/>
        </p:nvSpPr>
        <p:spPr>
          <a:xfrm>
            <a:off x="4668520" y="4039870"/>
            <a:ext cx="674370" cy="413385"/>
          </a:xfrm>
          <a:prstGeom prst="rect">
            <a:avLst/>
          </a:prstGeom>
          <a:solidFill>
            <a:srgbClr val="BB3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</a:bodyPr>
          <a:lstStyle/>
          <a:p>
            <a:pPr lvl="0" algn="ctr">
              <a:lnSpc>
                <a:spcPct val="120000"/>
              </a:lnSpc>
              <a:buClr>
                <a:prstClr val="white"/>
              </a:buClr>
              <a:buNone/>
            </a:pPr>
            <a:r>
              <a:rPr sz="32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03</a:t>
            </a:r>
            <a:endParaRPr sz="32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3" name="任意多边形 4"/>
          <p:cNvSpPr>
            <a:spLocks noGrp="1"/>
          </p:cNvSpPr>
          <p:nvPr/>
        </p:nvSpPr>
        <p:spPr>
          <a:xfrm>
            <a:off x="4382770" y="5005705"/>
            <a:ext cx="123190" cy="554990"/>
          </a:xfrm>
          <a:custGeom>
            <a:avLst/>
            <a:gdLst/>
            <a:ahLst/>
            <a:cxnLst/>
            <a:rect l="0" t="0" r="r" b="b"/>
            <a:pathLst>
              <a:path w="186" h="953">
                <a:moveTo>
                  <a:pt x="0" y="0"/>
                </a:moveTo>
                <a:cubicBezTo>
                  <a:pt x="179" y="0"/>
                  <a:pt x="179" y="0"/>
                  <a:pt x="179" y="0"/>
                </a:cubicBezTo>
                <a:cubicBezTo>
                  <a:pt x="182" y="0"/>
                  <a:pt x="183" y="1"/>
                  <a:pt x="185" y="2"/>
                </a:cubicBezTo>
                <a:cubicBezTo>
                  <a:pt x="186" y="3"/>
                  <a:pt x="186" y="5"/>
                  <a:pt x="186" y="7"/>
                </a:cubicBezTo>
                <a:cubicBezTo>
                  <a:pt x="186" y="10"/>
                  <a:pt x="186" y="12"/>
                  <a:pt x="185" y="13"/>
                </a:cubicBezTo>
                <a:cubicBezTo>
                  <a:pt x="183" y="15"/>
                  <a:pt x="182" y="15"/>
                  <a:pt x="179" y="15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4" y="935"/>
                  <a:pt x="114" y="935"/>
                  <a:pt x="114" y="935"/>
                </a:cubicBezTo>
                <a:cubicBezTo>
                  <a:pt x="179" y="935"/>
                  <a:pt x="179" y="935"/>
                  <a:pt x="179" y="935"/>
                </a:cubicBezTo>
                <a:cubicBezTo>
                  <a:pt x="183" y="936"/>
                  <a:pt x="183" y="936"/>
                  <a:pt x="183" y="936"/>
                </a:cubicBezTo>
                <a:cubicBezTo>
                  <a:pt x="184" y="938"/>
                  <a:pt x="185" y="940"/>
                  <a:pt x="185" y="943"/>
                </a:cubicBezTo>
                <a:cubicBezTo>
                  <a:pt x="185" y="947"/>
                  <a:pt x="183" y="950"/>
                  <a:pt x="179" y="953"/>
                </a:cubicBezTo>
                <a:cubicBezTo>
                  <a:pt x="0" y="953"/>
                  <a:pt x="0" y="953"/>
                  <a:pt x="0" y="953"/>
                </a:cubicBezTo>
                <a:lnTo>
                  <a:pt x="0" y="0"/>
                </a:lnTo>
                <a:close/>
              </a:path>
            </a:pathLst>
          </a:custGeom>
          <a:solidFill>
            <a:srgbClr val="BB313E"/>
          </a:solidFill>
          <a:ln w="9525"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  <a:buNone/>
            </a:pPr>
          </a:p>
        </p:txBody>
      </p:sp>
      <p:sp>
        <p:nvSpPr>
          <p:cNvPr id="54" name="任意多边形 12"/>
          <p:cNvSpPr>
            <a:spLocks noGrp="1"/>
          </p:cNvSpPr>
          <p:nvPr/>
        </p:nvSpPr>
        <p:spPr>
          <a:xfrm>
            <a:off x="5504815" y="5005705"/>
            <a:ext cx="125730" cy="554990"/>
          </a:xfrm>
          <a:custGeom>
            <a:avLst/>
            <a:gdLst/>
            <a:ahLst/>
            <a:cxnLst/>
            <a:rect l="0" t="0" r="r" b="b"/>
            <a:pathLst>
              <a:path w="190" h="953">
                <a:moveTo>
                  <a:pt x="77" y="15"/>
                </a:moveTo>
                <a:cubicBezTo>
                  <a:pt x="8" y="15"/>
                  <a:pt x="8" y="15"/>
                  <a:pt x="8" y="15"/>
                </a:cubicBezTo>
                <a:cubicBezTo>
                  <a:pt x="6" y="13"/>
                  <a:pt x="4" y="10"/>
                  <a:pt x="4" y="8"/>
                </a:cubicBezTo>
                <a:cubicBezTo>
                  <a:pt x="4" y="5"/>
                  <a:pt x="6" y="2"/>
                  <a:pt x="8" y="0"/>
                </a:cubicBezTo>
                <a:cubicBezTo>
                  <a:pt x="190" y="0"/>
                  <a:pt x="190" y="0"/>
                  <a:pt x="190" y="0"/>
                </a:cubicBezTo>
                <a:cubicBezTo>
                  <a:pt x="190" y="953"/>
                  <a:pt x="190" y="953"/>
                  <a:pt x="190" y="953"/>
                </a:cubicBezTo>
                <a:cubicBezTo>
                  <a:pt x="8" y="953"/>
                  <a:pt x="8" y="953"/>
                  <a:pt x="8" y="953"/>
                </a:cubicBezTo>
                <a:cubicBezTo>
                  <a:pt x="6" y="953"/>
                  <a:pt x="4" y="952"/>
                  <a:pt x="2" y="950"/>
                </a:cubicBezTo>
                <a:cubicBezTo>
                  <a:pt x="1" y="949"/>
                  <a:pt x="0" y="947"/>
                  <a:pt x="0" y="944"/>
                </a:cubicBezTo>
                <a:cubicBezTo>
                  <a:pt x="0" y="941"/>
                  <a:pt x="1" y="939"/>
                  <a:pt x="2" y="937"/>
                </a:cubicBezTo>
                <a:cubicBezTo>
                  <a:pt x="4" y="935"/>
                  <a:pt x="6" y="935"/>
                  <a:pt x="8" y="935"/>
                </a:cubicBezTo>
                <a:cubicBezTo>
                  <a:pt x="77" y="935"/>
                  <a:pt x="77" y="935"/>
                  <a:pt x="77" y="935"/>
                </a:cubicBezTo>
                <a:lnTo>
                  <a:pt x="77" y="15"/>
                </a:lnTo>
                <a:close/>
              </a:path>
            </a:pathLst>
          </a:custGeom>
          <a:solidFill>
            <a:srgbClr val="BB313E"/>
          </a:solidFill>
          <a:ln w="9525"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  <a:buNone/>
            </a:pPr>
          </a:p>
        </p:txBody>
      </p:sp>
      <p:sp>
        <p:nvSpPr>
          <p:cNvPr id="55" name="矩形 54"/>
          <p:cNvSpPr>
            <a:spLocks noGrp="1"/>
          </p:cNvSpPr>
          <p:nvPr/>
        </p:nvSpPr>
        <p:spPr>
          <a:xfrm>
            <a:off x="4668520" y="5076825"/>
            <a:ext cx="674370" cy="413385"/>
          </a:xfrm>
          <a:prstGeom prst="rect">
            <a:avLst/>
          </a:prstGeom>
          <a:solidFill>
            <a:srgbClr val="BB3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</a:bodyPr>
          <a:lstStyle/>
          <a:p>
            <a:pPr lvl="0" algn="ctr">
              <a:lnSpc>
                <a:spcPct val="120000"/>
              </a:lnSpc>
              <a:buClr>
                <a:prstClr val="white"/>
              </a:buClr>
              <a:buNone/>
            </a:pPr>
            <a:r>
              <a:rPr sz="32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04</a:t>
            </a:r>
            <a:endParaRPr sz="32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24" name="图片 10"/>
          <p:cNvPicPr>
            <a:picLocks noChangeAspect="1"/>
          </p:cNvPicPr>
          <p:nvPr/>
        </p:nvPicPr>
        <p:blipFill rotWithShape="1">
          <a:blip r:embed="rId4"/>
          <a:srcRect l="17305" t="148" r="21786" b="-148"/>
          <a:stretch>
            <a:fillRect/>
          </a:stretch>
        </p:blipFill>
        <p:spPr>
          <a:xfrm>
            <a:off x="288349" y="744855"/>
            <a:ext cx="3289875" cy="5401945"/>
          </a:xfrm>
          <a:prstGeom prst="rect">
            <a:avLst/>
          </a:prstGeom>
        </p:spPr>
      </p:pic>
      <p:sp>
        <p:nvSpPr>
          <p:cNvPr id="14" name="矩形 13"/>
          <p:cNvSpPr>
            <a:spLocks noGrp="1"/>
          </p:cNvSpPr>
          <p:nvPr/>
        </p:nvSpPr>
        <p:spPr>
          <a:xfrm>
            <a:off x="274320" y="744855"/>
            <a:ext cx="3291375" cy="5399445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79" name="toc-no-3"/>
          <p:cNvSpPr>
            <a:spLocks noGrp="1"/>
          </p:cNvSpPr>
          <p:nvPr/>
        </p:nvSpPr>
        <p:spPr>
          <a:xfrm>
            <a:off x="6858000" y="3429000"/>
            <a:ext cx="514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92E3D"/>
                </a:solidFill>
              </a:defRPr>
            </a:pPr>
            <a:endParaRPr sz="1275" b="1">
              <a:solidFill>
                <a:srgbClr val="C92E3D"/>
              </a:solidFill>
            </a:endParaRPr>
          </a:p>
        </p:txBody>
      </p:sp>
      <p:sp>
        <p:nvSpPr>
          <p:cNvPr id="2" name="矩形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4668520" y="5974715"/>
            <a:ext cx="674370" cy="413385"/>
          </a:xfrm>
          <a:prstGeom prst="rect">
            <a:avLst/>
          </a:prstGeom>
          <a:solidFill>
            <a:srgbClr val="BB3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</a:bodyPr>
          <a:lstStyle/>
          <a:p>
            <a:pPr lvl="0" algn="ctr">
              <a:lnSpc>
                <a:spcPct val="120000"/>
              </a:lnSpc>
              <a:buClr>
                <a:prstClr val="white"/>
              </a:buClr>
              <a:buNone/>
            </a:pPr>
            <a:r>
              <a:rPr sz="32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0</a:t>
            </a:r>
            <a:r>
              <a:rPr lang="en-US" sz="32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</a:t>
            </a:r>
            <a:endParaRPr lang="en-US" sz="32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任意多边形 4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4361180" y="5974715"/>
            <a:ext cx="160655" cy="519430"/>
          </a:xfrm>
          <a:custGeom>
            <a:avLst/>
            <a:gdLst/>
            <a:ahLst/>
            <a:cxnLst/>
            <a:rect l="0" t="0" r="r" b="b"/>
            <a:pathLst>
              <a:path w="186" h="953">
                <a:moveTo>
                  <a:pt x="0" y="0"/>
                </a:moveTo>
                <a:cubicBezTo>
                  <a:pt x="179" y="0"/>
                  <a:pt x="179" y="0"/>
                  <a:pt x="179" y="0"/>
                </a:cubicBezTo>
                <a:cubicBezTo>
                  <a:pt x="182" y="0"/>
                  <a:pt x="183" y="1"/>
                  <a:pt x="185" y="2"/>
                </a:cubicBezTo>
                <a:cubicBezTo>
                  <a:pt x="186" y="3"/>
                  <a:pt x="186" y="5"/>
                  <a:pt x="186" y="7"/>
                </a:cubicBezTo>
                <a:cubicBezTo>
                  <a:pt x="186" y="10"/>
                  <a:pt x="186" y="12"/>
                  <a:pt x="185" y="13"/>
                </a:cubicBezTo>
                <a:cubicBezTo>
                  <a:pt x="183" y="15"/>
                  <a:pt x="182" y="15"/>
                  <a:pt x="179" y="15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4" y="935"/>
                  <a:pt x="114" y="935"/>
                  <a:pt x="114" y="935"/>
                </a:cubicBezTo>
                <a:cubicBezTo>
                  <a:pt x="179" y="935"/>
                  <a:pt x="179" y="935"/>
                  <a:pt x="179" y="935"/>
                </a:cubicBezTo>
                <a:cubicBezTo>
                  <a:pt x="183" y="936"/>
                  <a:pt x="183" y="936"/>
                  <a:pt x="183" y="936"/>
                </a:cubicBezTo>
                <a:cubicBezTo>
                  <a:pt x="184" y="938"/>
                  <a:pt x="185" y="940"/>
                  <a:pt x="185" y="943"/>
                </a:cubicBezTo>
                <a:cubicBezTo>
                  <a:pt x="185" y="947"/>
                  <a:pt x="183" y="950"/>
                  <a:pt x="179" y="953"/>
                </a:cubicBezTo>
                <a:cubicBezTo>
                  <a:pt x="0" y="953"/>
                  <a:pt x="0" y="953"/>
                  <a:pt x="0" y="953"/>
                </a:cubicBezTo>
                <a:lnTo>
                  <a:pt x="0" y="0"/>
                </a:lnTo>
                <a:close/>
              </a:path>
            </a:pathLst>
          </a:custGeom>
          <a:solidFill>
            <a:srgbClr val="BB313E"/>
          </a:solidFill>
          <a:ln w="9525"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  <a:buNone/>
            </a:pPr>
          </a:p>
        </p:txBody>
      </p:sp>
      <p:sp>
        <p:nvSpPr>
          <p:cNvPr id="11" name="任意多边形 1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5514340" y="5958205"/>
            <a:ext cx="125730" cy="554990"/>
          </a:xfrm>
          <a:custGeom>
            <a:avLst/>
            <a:gdLst/>
            <a:ahLst/>
            <a:cxnLst/>
            <a:rect l="0" t="0" r="r" b="b"/>
            <a:pathLst>
              <a:path w="190" h="953">
                <a:moveTo>
                  <a:pt x="77" y="15"/>
                </a:moveTo>
                <a:cubicBezTo>
                  <a:pt x="8" y="15"/>
                  <a:pt x="8" y="15"/>
                  <a:pt x="8" y="15"/>
                </a:cubicBezTo>
                <a:cubicBezTo>
                  <a:pt x="6" y="13"/>
                  <a:pt x="4" y="10"/>
                  <a:pt x="4" y="8"/>
                </a:cubicBezTo>
                <a:cubicBezTo>
                  <a:pt x="4" y="5"/>
                  <a:pt x="6" y="2"/>
                  <a:pt x="8" y="0"/>
                </a:cubicBezTo>
                <a:cubicBezTo>
                  <a:pt x="190" y="0"/>
                  <a:pt x="190" y="0"/>
                  <a:pt x="190" y="0"/>
                </a:cubicBezTo>
                <a:cubicBezTo>
                  <a:pt x="190" y="953"/>
                  <a:pt x="190" y="953"/>
                  <a:pt x="190" y="953"/>
                </a:cubicBezTo>
                <a:cubicBezTo>
                  <a:pt x="8" y="953"/>
                  <a:pt x="8" y="953"/>
                  <a:pt x="8" y="953"/>
                </a:cubicBezTo>
                <a:cubicBezTo>
                  <a:pt x="6" y="953"/>
                  <a:pt x="4" y="952"/>
                  <a:pt x="2" y="950"/>
                </a:cubicBezTo>
                <a:cubicBezTo>
                  <a:pt x="1" y="949"/>
                  <a:pt x="0" y="947"/>
                  <a:pt x="0" y="944"/>
                </a:cubicBezTo>
                <a:cubicBezTo>
                  <a:pt x="0" y="941"/>
                  <a:pt x="1" y="939"/>
                  <a:pt x="2" y="937"/>
                </a:cubicBezTo>
                <a:cubicBezTo>
                  <a:pt x="4" y="935"/>
                  <a:pt x="6" y="935"/>
                  <a:pt x="8" y="935"/>
                </a:cubicBezTo>
                <a:cubicBezTo>
                  <a:pt x="77" y="935"/>
                  <a:pt x="77" y="935"/>
                  <a:pt x="77" y="935"/>
                </a:cubicBezTo>
                <a:lnTo>
                  <a:pt x="77" y="15"/>
                </a:lnTo>
                <a:close/>
              </a:path>
            </a:pathLst>
          </a:custGeom>
          <a:solidFill>
            <a:srgbClr val="BB313E"/>
          </a:solidFill>
          <a:ln w="9525"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  <a:buNone/>
            </a:pPr>
          </a:p>
        </p:txBody>
      </p:sp>
      <p:sp>
        <p:nvSpPr>
          <p:cNvPr id="13" name="文本框 34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6405245" y="5827395"/>
            <a:ext cx="3270250" cy="8166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lvl1pPr marL="0" algn="l" defTabSz="913765">
              <a:buNone/>
              <a:defRPr sz="1800" kern="1200">
                <a:solidFill>
                  <a:schemeClr val="tx1"/>
                </a:solidFill>
              </a:defRPr>
            </a:lvl1pPr>
            <a:lvl2pPr marL="457200" algn="l" defTabSz="913765">
              <a:buNone/>
              <a:defRPr sz="1800" kern="1200">
                <a:solidFill>
                  <a:schemeClr val="tx1"/>
                </a:solidFill>
              </a:defRPr>
            </a:lvl2pPr>
            <a:lvl3pPr marL="914400" algn="l" defTabSz="913765">
              <a:buNone/>
              <a:defRPr sz="1800" kern="1200">
                <a:solidFill>
                  <a:schemeClr val="tx1"/>
                </a:solidFill>
              </a:defRPr>
            </a:lvl3pPr>
            <a:lvl4pPr marL="1371600" algn="l" defTabSz="913765">
              <a:buNone/>
              <a:defRPr sz="1800" kern="1200">
                <a:solidFill>
                  <a:schemeClr val="tx1"/>
                </a:solidFill>
              </a:defRPr>
            </a:lvl4pPr>
            <a:lvl5pPr marL="1828800" algn="l" defTabSz="913765">
              <a:buNone/>
              <a:defRPr sz="1800" kern="1200">
                <a:solidFill>
                  <a:schemeClr val="tx1"/>
                </a:solidFill>
              </a:defRPr>
            </a:lvl5pPr>
            <a:lvl6pPr marL="2286000" algn="l" defTabSz="913765">
              <a:buNone/>
              <a:defRPr sz="1800" kern="1200">
                <a:solidFill>
                  <a:schemeClr val="tx1"/>
                </a:solidFill>
              </a:defRPr>
            </a:lvl6pPr>
            <a:lvl7pPr marL="2743200" algn="l" defTabSz="913765">
              <a:buNone/>
              <a:defRPr sz="1800" kern="1200">
                <a:solidFill>
                  <a:schemeClr val="tx1"/>
                </a:solidFill>
              </a:defRPr>
            </a:lvl7pPr>
            <a:lvl8pPr marL="3200400" algn="l" defTabSz="913765">
              <a:buNone/>
              <a:defRPr sz="1800" kern="1200">
                <a:solidFill>
                  <a:schemeClr val="tx1"/>
                </a:solidFill>
              </a:defRPr>
            </a:lvl8pPr>
            <a:lvl9pPr marL="3657600" algn="l" defTabSz="913765">
              <a:buNone/>
              <a:defRPr sz="1800" kern="1200">
                <a:solidFill>
                  <a:schemeClr val="tx1"/>
                </a:solidFill>
              </a:defRPr>
            </a:lvl9pPr>
          </a:lstStyle>
          <a:p>
            <a:pPr algn="l">
              <a:lnSpc>
                <a:spcPct val="120000"/>
              </a:lnSpc>
              <a:buClrTx/>
              <a:buSzTx/>
              <a:buFontTx/>
              <a:buNone/>
            </a:pPr>
            <a:r>
              <a:rPr lang="zh-CN" sz="3200" b="1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练习</a:t>
            </a:r>
            <a:endParaRPr lang="zh-CN" sz="3200" b="1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Grp="1"/>
          </p:cNvSpPr>
          <p:nvPr/>
        </p:nvSpPr>
        <p:spPr>
          <a:xfrm>
            <a:off x="8255" y="3087370"/>
            <a:ext cx="12192000" cy="3770630"/>
          </a:xfrm>
          <a:prstGeom prst="rect">
            <a:avLst/>
          </a:prstGeom>
          <a:solidFill>
            <a:srgbClr val="BB313E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31" name="图片 14"/>
          <p:cNvPicPr>
            <a:picLocks noChangeAspect="1"/>
          </p:cNvPicPr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107950" y="1875790"/>
            <a:ext cx="12192000" cy="6858000"/>
          </a:xfrm>
          <a:prstGeom prst="rect">
            <a:avLst/>
          </a:prstGeom>
        </p:spPr>
      </p:pic>
      <p:pic>
        <p:nvPicPr>
          <p:cNvPr id="32" name="图片 1"/>
          <p:cNvPicPr>
            <a:picLocks noChangeAspect="1"/>
          </p:cNvPicPr>
          <p:nvPr/>
        </p:nvPicPr>
        <p:blipFill>
          <a:blip r:embed="rId2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>
            <a:spLocks noGrp="1"/>
          </p:cNvSpPr>
          <p:nvPr/>
        </p:nvSpPr>
        <p:spPr>
          <a:xfrm>
            <a:off x="16510" y="2885440"/>
            <a:ext cx="12183745" cy="199517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3284220" y="3342005"/>
            <a:ext cx="11826875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复习</a:t>
            </a:r>
            <a:endParaRPr sz="8000">
              <a:solidFill>
                <a:srgbClr val="BB313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5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17" name="文本框 16"/>
          <p:cNvSpPr>
            <a:spLocks noGrp="1"/>
          </p:cNvSpPr>
          <p:nvPr/>
        </p:nvSpPr>
        <p:spPr>
          <a:xfrm>
            <a:off x="4848860" y="2850515"/>
            <a:ext cx="192341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36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Part 01</a:t>
            </a:r>
            <a:endParaRPr sz="3600" b="1">
              <a:solidFill>
                <a:schemeClr val="accent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11315" y="3898900"/>
            <a:ext cx="5645150" cy="3176905"/>
          </a:xfrm>
          <a:prstGeom prst="rect">
            <a:avLst/>
          </a:prstGeom>
        </p:spPr>
      </p:pic>
      <p:pic>
        <p:nvPicPr>
          <p:cNvPr id="36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3" name="nav-label-Part 01 · WARM-UP"/>
          <p:cNvSpPr>
            <a:spLocks noGrp="1"/>
          </p:cNvSpPr>
          <p:nvPr/>
        </p:nvSpPr>
        <p:spPr>
          <a:xfrm>
            <a:off x="476250" y="647700"/>
            <a:ext cx="1952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1">
                <a:solidFill>
                  <a:srgbClr val="C92E3D"/>
                </a:solidFill>
              </a:defRPr>
            </a:pPr>
            <a:r>
              <a:rPr sz="1125" b="1">
                <a:solidFill>
                  <a:srgbClr val="C92E3D"/>
                </a:solidFill>
              </a:rPr>
              <a:t>Part 01 · WARM-UP</a:t>
            </a:r>
            <a:endParaRPr sz="1125" b="1">
              <a:solidFill>
                <a:srgbClr val="C92E3D"/>
              </a:solidFill>
            </a:endParaRPr>
          </a:p>
        </p:txBody>
      </p:sp>
      <p:sp>
        <p:nvSpPr>
          <p:cNvPr id="4" name="nav-复习-Part 01 · WARM-UP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5" name="nav-text-复习-Part 01 · WARM-UP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复习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6" name="nav-生词-Part 01 · WARM-UP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7" name="nav-text-生词-Part 01 · WARM-UP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8" name="nav-语言点-Part 01 · WARM-UP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9" name="nav-text-语言点-Part 01 · WARM-UP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0" name="nav-课文-Part 01 · WARM-UP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1" name="nav-text-课文-Part 01 · WARM-UP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2" name="nav-练习-Part 01 · WARM-UP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练习-Part 01 · WARM-UP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文化-Part 01 · WARM-UP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文化-Part 01 · WARM-UP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rule-Part 01 · WARM-UP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17" name="review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review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9" name="review1-a-bar"/>
          <p:cNvSpPr>
            <a:spLocks noGrp="1"/>
          </p:cNvSpPr>
          <p:nvPr/>
        </p:nvSpPr>
        <p:spPr>
          <a:xfrm>
            <a:off x="876300" y="152400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0" name="review1-a-title"/>
          <p:cNvSpPr>
            <a:spLocks noGrp="1"/>
          </p:cNvSpPr>
          <p:nvPr/>
        </p:nvSpPr>
        <p:spPr>
          <a:xfrm>
            <a:off x="1028700" y="1504950"/>
            <a:ext cx="2990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3200" b="1">
              <a:solidFill>
                <a:srgbClr val="293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view1-visual-box"/>
          <p:cNvSpPr>
            <a:spLocks noGrp="1"/>
          </p:cNvSpPr>
          <p:nvPr/>
        </p:nvSpPr>
        <p:spPr>
          <a:xfrm>
            <a:off x="908429" y="1902090"/>
            <a:ext cx="10451342" cy="3723564"/>
          </a:xfrm>
          <a:prstGeom prst="roundRect">
            <a:avLst>
              <a:gd name="adj" fmla="val 3681"/>
            </a:avLst>
          </a:prstGeom>
          <a:solidFill>
            <a:srgbClr val="FFFFFF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文本框 25"/>
          <p:cNvSpPr txBox="1"/>
          <p:nvPr/>
        </p:nvSpPr>
        <p:spPr>
          <a:xfrm>
            <a:off x="1147407" y="1939835"/>
            <a:ext cx="879228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>
              <a:buNone/>
            </a:pPr>
            <a:r>
              <a:rPr lang="en-US" altLang="zh-CN" sz="28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                chāoshì          </a:t>
            </a:r>
            <a:endParaRPr lang="en-US" altLang="zh-CN" sz="2800" spc="3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eaLnBrk="0">
              <a:buNone/>
            </a:pPr>
            <a:r>
              <a:rPr lang="en-US" altLang="zh-CN" sz="28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1. </a:t>
            </a:r>
            <a:r>
              <a:rPr lang="zh-CN" altLang="en-US" sz="28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我想去（          ） 买一些东西。</a:t>
            </a:r>
            <a:endParaRPr lang="zh-CN" altLang="en-US" sz="2800" spc="3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eaLnBrk="0">
              <a:buNone/>
            </a:pPr>
            <a:r>
              <a:rPr lang="en-US" altLang="zh-CN" sz="28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                          yánsè</a:t>
            </a:r>
            <a:endParaRPr lang="en-US" altLang="zh-CN" sz="2800" spc="3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eaLnBrk="0">
              <a:buNone/>
            </a:pPr>
            <a:r>
              <a:rPr lang="en-US" altLang="zh-CN" sz="28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2. </a:t>
            </a:r>
            <a:r>
              <a:rPr lang="zh-CN" altLang="en-US" sz="28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那只小狗的（          ）真好看。</a:t>
            </a:r>
            <a:endParaRPr lang="zh-CN" altLang="en-US" sz="2800" spc="3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eaLnBrk="0">
              <a:buNone/>
            </a:pPr>
            <a:r>
              <a:rPr lang="en-US" altLang="zh-CN" sz="28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            xǐhuan</a:t>
            </a:r>
            <a:endParaRPr lang="en-US" altLang="zh-CN" sz="2800" spc="3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eaLnBrk="0">
              <a:buNone/>
            </a:pPr>
            <a:r>
              <a:rPr lang="en-US" altLang="zh-CN" sz="28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3. </a:t>
            </a:r>
            <a:r>
              <a:rPr lang="zh-CN" altLang="en-US" sz="28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我（          ）听音乐。</a:t>
            </a:r>
            <a:endParaRPr lang="zh-CN" altLang="en-US" sz="2800" spc="3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eaLnBrk="0">
              <a:buNone/>
            </a:pPr>
            <a:r>
              <a:rPr lang="en-US" altLang="zh-CN" sz="28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                         kěài</a:t>
            </a:r>
            <a:endParaRPr lang="en-US" altLang="zh-CN" sz="2800" spc="3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eaLnBrk="0">
              <a:buNone/>
            </a:pPr>
            <a:r>
              <a:rPr lang="en-US" altLang="zh-CN" sz="28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4. </a:t>
            </a:r>
            <a:r>
              <a:rPr lang="zh-CN" altLang="en-US" sz="28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这个玩具真（           ） 啊。</a:t>
            </a:r>
            <a:endParaRPr lang="zh-CN" altLang="en-US" sz="2800" spc="3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-143301" y="1372255"/>
            <a:ext cx="132383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56335" marR="1144270" indent="-6985" eaLnBrk="0">
              <a:spcBef>
                <a:spcPts val="540"/>
              </a:spcBef>
              <a:buNone/>
            </a:pPr>
            <a:r>
              <a:rPr lang="en-US" altLang="zh-CN" sz="2800" b="1" spc="3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一</a:t>
            </a:r>
            <a:r>
              <a:rPr lang="en-US" altLang="zh-CN" sz="2800" b="1" spc="30"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 </a:t>
            </a:r>
            <a:r>
              <a:rPr lang="en-US" altLang="zh-CN" sz="2800" b="1" spc="3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、看拼音写汉字</a:t>
            </a:r>
            <a:r>
              <a:rPr lang="en-US" altLang="zh-CN" sz="2800" b="1" spc="30"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Write the characters according to the pinyin.</a:t>
            </a:r>
            <a:endParaRPr lang="zh-CN" altLang="zh-CN" sz="2800"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11315" y="3898900"/>
            <a:ext cx="5645150" cy="3176905"/>
          </a:xfrm>
          <a:prstGeom prst="rect">
            <a:avLst/>
          </a:prstGeom>
        </p:spPr>
      </p:pic>
      <p:pic>
        <p:nvPicPr>
          <p:cNvPr id="36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3" name="nav-label-Part 01 · WARM-UP"/>
          <p:cNvSpPr>
            <a:spLocks noGrp="1"/>
          </p:cNvSpPr>
          <p:nvPr/>
        </p:nvSpPr>
        <p:spPr>
          <a:xfrm>
            <a:off x="476250" y="647700"/>
            <a:ext cx="1952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1">
                <a:solidFill>
                  <a:srgbClr val="C92E3D"/>
                </a:solidFill>
              </a:defRPr>
            </a:pPr>
            <a:r>
              <a:rPr sz="1125" b="1">
                <a:solidFill>
                  <a:srgbClr val="C92E3D"/>
                </a:solidFill>
              </a:rPr>
              <a:t>Part 01 · WARM-UP</a:t>
            </a:r>
            <a:endParaRPr sz="1125" b="1">
              <a:solidFill>
                <a:srgbClr val="C92E3D"/>
              </a:solidFill>
            </a:endParaRPr>
          </a:p>
        </p:txBody>
      </p:sp>
      <p:sp>
        <p:nvSpPr>
          <p:cNvPr id="4" name="nav-复习-Part 01 · WARM-UP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5" name="nav-text-复习-Part 01 · WARM-UP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复习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6" name="nav-生词-Part 01 · WARM-UP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7" name="nav-text-生词-Part 01 · WARM-UP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8" name="nav-语言点-Part 01 · WARM-UP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9" name="nav-text-语言点-Part 01 · WARM-UP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0" name="nav-课文-Part 01 · WARM-UP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1" name="nav-text-课文-Part 01 · WARM-UP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2" name="nav-练习-Part 01 · WARM-UP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练习-Part 01 · WARM-UP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文化-Part 01 · WARM-UP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文化-Part 01 · WARM-UP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rule-Part 01 · WARM-UP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17" name="review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review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9" name="review1-a-bar"/>
          <p:cNvSpPr>
            <a:spLocks noGrp="1"/>
          </p:cNvSpPr>
          <p:nvPr/>
        </p:nvSpPr>
        <p:spPr>
          <a:xfrm>
            <a:off x="876300" y="152400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1" name="review1-visual-box"/>
          <p:cNvSpPr>
            <a:spLocks noGrp="1"/>
          </p:cNvSpPr>
          <p:nvPr/>
        </p:nvSpPr>
        <p:spPr>
          <a:xfrm>
            <a:off x="876300" y="1981200"/>
            <a:ext cx="10451342" cy="3552190"/>
          </a:xfrm>
          <a:prstGeom prst="roundRect">
            <a:avLst>
              <a:gd name="adj" fmla="val 3681"/>
            </a:avLst>
          </a:prstGeom>
          <a:solidFill>
            <a:srgbClr val="FFFFFF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2" name="文本框 21"/>
          <p:cNvSpPr txBox="1"/>
          <p:nvPr/>
        </p:nvSpPr>
        <p:spPr>
          <a:xfrm>
            <a:off x="-140174" y="1386215"/>
            <a:ext cx="117797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56335" marR="1144270" indent="-6985" eaLnBrk="0">
              <a:spcBef>
                <a:spcPts val="540"/>
              </a:spcBef>
              <a:buNone/>
            </a:pPr>
            <a:r>
              <a:rPr lang="en-US" altLang="zh-CN" sz="2800" b="1" spc="3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二</a:t>
            </a:r>
            <a:r>
              <a:rPr lang="en-US" altLang="zh-CN" sz="2800" b="1" spc="30"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 </a:t>
            </a:r>
            <a:r>
              <a:rPr lang="en-US" altLang="zh-CN" sz="2800" b="1" spc="3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、连词成句</a:t>
            </a:r>
            <a:r>
              <a:rPr lang="en-US" altLang="zh-CN" sz="2800" b="1" spc="30"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Rearrange the words into sentences.</a:t>
            </a:r>
            <a:endParaRPr lang="zh-CN" altLang="zh-CN" sz="2800"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-72504" y="2143659"/>
            <a:ext cx="11232107" cy="3273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19200" eaLnBrk="0">
              <a:lnSpc>
                <a:spcPct val="125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1. </a:t>
            </a:r>
            <a:r>
              <a:rPr lang="zh-CN" alt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超市   去    我    想    买东西</a:t>
            </a:r>
            <a:endParaRPr lang="en-US" altLang="zh-CN" sz="280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indent="1219200" eaLnBrk="0">
              <a:lnSpc>
                <a:spcPct val="125000"/>
              </a:lnSpc>
              <a:buNone/>
            </a:pPr>
            <a:r>
              <a:rPr lang="zh-CN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———————————————————————————</a:t>
            </a:r>
            <a:r>
              <a:rPr lang="en-US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 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1219200" eaLnBrk="0">
              <a:lnSpc>
                <a:spcPct val="125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2. </a:t>
            </a:r>
            <a:r>
              <a:rPr lang="zh-CN" alt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多少   钱   花    两   束    这</a:t>
            </a:r>
            <a:endParaRPr lang="en-US" altLang="zh-CN" sz="280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indent="1219200" eaLnBrk="0">
              <a:lnSpc>
                <a:spcPct val="125000"/>
              </a:lnSpc>
              <a:buNone/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———————————————————————————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1219200" eaLnBrk="0">
              <a:lnSpc>
                <a:spcPct val="125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3. </a:t>
            </a:r>
            <a:r>
              <a:rPr lang="zh-CN" alt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喜欢  他   蓝色   球鞋   的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    </a:t>
            </a:r>
            <a:r>
              <a:rPr lang="zh-CN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———————————————————————————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Grp="1"/>
          </p:cNvSpPr>
          <p:nvPr/>
        </p:nvSpPr>
        <p:spPr>
          <a:xfrm>
            <a:off x="8255" y="3087370"/>
            <a:ext cx="12192000" cy="3770630"/>
          </a:xfrm>
          <a:prstGeom prst="rect">
            <a:avLst/>
          </a:prstGeom>
          <a:solidFill>
            <a:srgbClr val="BB313E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28" name="图片 14"/>
          <p:cNvPicPr>
            <a:picLocks noChangeAspect="1"/>
          </p:cNvPicPr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107950" y="1875790"/>
            <a:ext cx="12192000" cy="6858000"/>
          </a:xfrm>
          <a:prstGeom prst="rect">
            <a:avLst/>
          </a:prstGeom>
        </p:spPr>
      </p:pic>
      <p:pic>
        <p:nvPicPr>
          <p:cNvPr id="29" name="图片 1"/>
          <p:cNvPicPr>
            <a:picLocks noChangeAspect="1"/>
          </p:cNvPicPr>
          <p:nvPr/>
        </p:nvPicPr>
        <p:blipFill>
          <a:blip r:embed="rId2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>
            <a:spLocks noGrp="1"/>
          </p:cNvSpPr>
          <p:nvPr/>
        </p:nvSpPr>
        <p:spPr>
          <a:xfrm>
            <a:off x="0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7" name="文本框 16"/>
          <p:cNvSpPr>
            <a:spLocks noGrp="1"/>
          </p:cNvSpPr>
          <p:nvPr/>
        </p:nvSpPr>
        <p:spPr>
          <a:xfrm>
            <a:off x="5142865" y="2850515"/>
            <a:ext cx="192341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36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Part 02</a:t>
            </a:r>
            <a:endParaRPr sz="3600" b="1">
              <a:solidFill>
                <a:schemeClr val="accent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2363788" y="3558540"/>
            <a:ext cx="7461250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生词</a:t>
            </a:r>
            <a:endParaRPr sz="8000">
              <a:solidFill>
                <a:srgbClr val="BB313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3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22" name="section-chip-3"/>
          <p:cNvSpPr>
            <a:spLocks noGrp="1"/>
          </p:cNvSpPr>
          <p:nvPr/>
        </p:nvSpPr>
        <p:spPr>
          <a:xfrm>
            <a:off x="666750" y="5829300"/>
            <a:ext cx="1314450" cy="2857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00025" y="307975"/>
            <a:ext cx="281368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79463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267970" y="313690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生词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2 · VOCABULARY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2 · VOCABULARY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2 · VOCABULARY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2 · VOCABULARY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2 · VOCABULARY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2 · VOCABULARY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2 · VOCABULARY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2 · VOCABULARY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2 · VOCABULARY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2 · VOCABULARY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2 · VOCABULARY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2 · VOCABULARY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2 · VOCABULARY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list2-surface"/>
          <p:cNvSpPr>
            <a:spLocks noGrp="1"/>
          </p:cNvSpPr>
          <p:nvPr/>
        </p:nvSpPr>
        <p:spPr>
          <a:xfrm>
            <a:off x="476250" y="1244650"/>
            <a:ext cx="11087100" cy="5458299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list2-accent"/>
          <p:cNvSpPr>
            <a:spLocks noGrp="1"/>
          </p:cNvSpPr>
          <p:nvPr/>
        </p:nvSpPr>
        <p:spPr>
          <a:xfrm>
            <a:off x="476250" y="1225600"/>
            <a:ext cx="76200" cy="5458299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vocab-list2-list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8" name="vocab-list2-list-title"/>
          <p:cNvSpPr>
            <a:spLocks noGrp="1"/>
          </p:cNvSpPr>
          <p:nvPr/>
        </p:nvSpPr>
        <p:spPr>
          <a:xfrm>
            <a:off x="1028700" y="1447800"/>
            <a:ext cx="232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sz="3200" b="1">
                <a:solidFill>
                  <a:srgbClr val="293646"/>
                </a:solidFill>
              </a:rPr>
              <a:t>生词表</a:t>
            </a:r>
            <a:r>
              <a:rPr lang="zh-CN" altLang="en-US"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sz="3200" b="1">
              <a:solidFill>
                <a:srgbClr val="293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0" name="Table 7"/>
          <p:cNvGraphicFramePr/>
          <p:nvPr/>
        </p:nvGraphicFramePr>
        <p:xfrm>
          <a:off x="2821940" y="1238250"/>
          <a:ext cx="8637905" cy="8105775"/>
        </p:xfrm>
        <a:graphic>
          <a:graphicData uri="http://schemas.openxmlformats.org/drawingml/2006/table">
            <a:tbl>
              <a:tblPr/>
              <a:tblGrid>
                <a:gridCol w="949960"/>
                <a:gridCol w="1900555"/>
                <a:gridCol w="2289175"/>
                <a:gridCol w="1525905"/>
                <a:gridCol w="1972310"/>
              </a:tblGrid>
              <a:tr h="4343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No</a:t>
                      </a:r>
                      <a:endParaRPr sz="1300" b="1" i="0" u="none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生词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拼音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词性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翻译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穿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chuān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wear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2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衣服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yīfu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clothes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3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毛衣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máoyī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sweater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4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好像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hǎoxiàng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副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/</a:t>
                      </a: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seem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5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件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jiàn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量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piece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6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店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diàn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shop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7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顾客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gùkè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customer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8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随便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suíbiàn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副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/</a:t>
                      </a: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形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casual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51625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9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适合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shìhé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suit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10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流行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liúxíng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/</a:t>
                      </a: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形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popular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00025" y="307975"/>
            <a:ext cx="281368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79463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267970" y="313690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生词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2 · VOCABULARY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2 · VOCABULARY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2 · VOCABULARY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2 · VOCABULARY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2 · VOCABULARY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2 · VOCABULARY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2 · VOCABULARY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2 · VOCABULARY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2 · VOCABULARY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2 · VOCABULARY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2 · VOCABULARY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2 · VOCABULARY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2 · VOCABULARY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list2-surface"/>
          <p:cNvSpPr>
            <a:spLocks noGrp="1"/>
          </p:cNvSpPr>
          <p:nvPr/>
        </p:nvSpPr>
        <p:spPr>
          <a:xfrm>
            <a:off x="476250" y="1244650"/>
            <a:ext cx="11087100" cy="5458299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list2-accent"/>
          <p:cNvSpPr>
            <a:spLocks noGrp="1"/>
          </p:cNvSpPr>
          <p:nvPr/>
        </p:nvSpPr>
        <p:spPr>
          <a:xfrm>
            <a:off x="476250" y="1225600"/>
            <a:ext cx="76200" cy="5458299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vocab-list2-list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8" name="vocab-list2-list-title"/>
          <p:cNvSpPr>
            <a:spLocks noGrp="1"/>
          </p:cNvSpPr>
          <p:nvPr/>
        </p:nvSpPr>
        <p:spPr>
          <a:xfrm>
            <a:off x="1028700" y="1447800"/>
            <a:ext cx="232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sz="3200" b="1">
                <a:solidFill>
                  <a:srgbClr val="293646"/>
                </a:solidFill>
              </a:rPr>
              <a:t>生词表</a:t>
            </a:r>
            <a:r>
              <a:rPr lang="zh-CN" altLang="en-US"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sz="3200" b="1">
              <a:solidFill>
                <a:srgbClr val="293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0" name="Table 7"/>
          <p:cNvGraphicFramePr/>
          <p:nvPr/>
        </p:nvGraphicFramePr>
        <p:xfrm>
          <a:off x="2821940" y="1051560"/>
          <a:ext cx="8637905" cy="5806440"/>
        </p:xfrm>
        <a:graphic>
          <a:graphicData uri="http://schemas.openxmlformats.org/drawingml/2006/table">
            <a:tbl>
              <a:tblPr/>
              <a:tblGrid>
                <a:gridCol w="949960"/>
                <a:gridCol w="1900555"/>
                <a:gridCol w="2289175"/>
                <a:gridCol w="1525905"/>
                <a:gridCol w="1972310"/>
              </a:tblGrid>
              <a:tr h="4343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No</a:t>
                      </a:r>
                      <a:endParaRPr sz="1300" b="1" i="0" u="none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生词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拼音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词性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翻译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衬衫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chènshān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shirt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2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衬衣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chènyī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shirt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3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比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bǐ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介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than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4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不仅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bùjǐn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连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not only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5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而且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érqiě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连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but also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6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差不多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chàbuduō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副</a:t>
                      </a: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/</a:t>
                      </a: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形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almost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7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衣架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yījià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hanger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8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并且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bìngqiě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连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and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51625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9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进去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jìnqù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趋向补语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go in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0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巧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qiǎo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形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coincidental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altLang="zh-C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光临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guānglín</a:t>
                      </a:r>
                      <a:endParaRPr lang="en-US" altLang="zh-CN" sz="20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sz="20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visit</a:t>
                      </a:r>
                      <a:endParaRPr lang="en-US" altLang="zh-CN" sz="2000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1_画板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00025" y="307975"/>
            <a:ext cx="182880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  <a:sym typeface="Arial" panose="020B0604020202020204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3825" y="212725"/>
            <a:ext cx="182880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+mn-cs"/>
              <a:sym typeface="Arial" panose="020B0604020202020204"/>
            </a:endParaRPr>
          </a:p>
        </p:txBody>
      </p:sp>
      <p:sp>
        <p:nvSpPr>
          <p:cNvPr id="8" name="Title 6"/>
          <p:cNvSpPr txBox="1"/>
          <p:nvPr>
            <p:custDataLst>
              <p:tags r:id="rId3"/>
            </p:custDataLst>
          </p:nvPr>
        </p:nvSpPr>
        <p:spPr>
          <a:xfrm>
            <a:off x="361950" y="86042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endParaRPr lang="zh-CN" altLang="en-US" sz="4000" b="1" spc="150" noProof="0">
              <a:ln w="3175">
                <a:noFill/>
                <a:prstDash val="dash"/>
              </a:ln>
              <a:solidFill>
                <a:srgbClr val="FFFFFF"/>
              </a:solidFill>
              <a:uLnTx/>
              <a:uFillTx/>
              <a:latin typeface="楷体" panose="02010609060101010101" charset="-122"/>
              <a:ea typeface="楷体" panose="02010609060101010101" charset="-122"/>
              <a:cs typeface="思源黑体 CN Heavy" panose="020B0A00000000000000" charset="-122"/>
              <a:sym typeface="Arial" panose="020B0604020202020204"/>
            </a:endParaRPr>
          </a:p>
          <a:p>
            <a:endParaRPr lang="zh-CN" altLang="en-US" sz="4000" b="1" spc="150" noProof="0">
              <a:ln w="3175">
                <a:noFill/>
                <a:prstDash val="dash"/>
              </a:ln>
              <a:solidFill>
                <a:srgbClr val="FFFFFF"/>
              </a:solidFill>
              <a:uLnTx/>
              <a:uFillTx/>
              <a:latin typeface="楷体" panose="02010609060101010101" charset="-122"/>
              <a:ea typeface="楷体" panose="02010609060101010101" charset="-122"/>
              <a:cs typeface="思源黑体 CN Heavy" panose="020B0A00000000000000" charset="-122"/>
              <a:sym typeface="Arial" panose="020B0604020202020204"/>
            </a:endParaRPr>
          </a:p>
          <a:p>
            <a:r>
              <a:rPr lang="zh-CN" altLang="en-US" sz="4000" b="1" spc="150" noProof="0">
                <a:ln w="3175">
                  <a:noFill/>
                  <a:prstDash val="dash"/>
                </a:ln>
                <a:solidFill>
                  <a:srgbClr val="FFFFFF"/>
                </a:solidFill>
                <a:uLnTx/>
                <a:uFillTx/>
                <a:latin typeface="楷体" panose="02010609060101010101" charset="-122"/>
                <a:ea typeface="楷体" panose="02010609060101010101" charset="-122"/>
                <a:cs typeface="思源黑体 CN Heavy" panose="020B0A00000000000000" charset="-122"/>
                <a:sym typeface="Arial" panose="020B0604020202020204"/>
              </a:rPr>
              <a:t>生词</a:t>
            </a:r>
            <a:endParaRPr kumimoji="0" lang="zh-CN" altLang="en-US" sz="4000" b="1" i="0" u="none" strike="noStrike" kern="1200" cap="none" spc="150" normalizeH="0" baseline="0" noProof="0" dirty="0">
              <a:ln w="3175">
                <a:noFill/>
                <a:prstDash val="dash"/>
              </a:ln>
              <a:solidFill>
                <a:srgbClr val="FFFFFF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思源黑体 CN Heavy" panose="020B0A00000000000000" charset="-122"/>
              <a:sym typeface="Arial" panose="020B0604020202020204"/>
            </a:endParaRPr>
          </a:p>
          <a:p>
            <a:endParaRPr sz="4000"/>
          </a:p>
        </p:txBody>
      </p:sp>
      <p:pic>
        <p:nvPicPr>
          <p:cNvPr id="7" name="图片 6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4" name="Rounded Rectangle 7"/>
          <p:cNvSpPr/>
          <p:nvPr/>
        </p:nvSpPr>
        <p:spPr>
          <a:xfrm>
            <a:off x="438912" y="1371600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穿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Rounded Rectangle 8"/>
          <p:cNvSpPr/>
          <p:nvPr>
            <p:custDataLst>
              <p:tags r:id="rId6"/>
            </p:custDataLst>
          </p:nvPr>
        </p:nvSpPr>
        <p:spPr>
          <a:xfrm>
            <a:off x="438912" y="2121408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衣服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Rounded Rectangle 9"/>
          <p:cNvSpPr/>
          <p:nvPr>
            <p:custDataLst>
              <p:tags r:id="rId7"/>
            </p:custDataLst>
          </p:nvPr>
        </p:nvSpPr>
        <p:spPr>
          <a:xfrm>
            <a:off x="438912" y="2871215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毛衣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Rounded Rectangle 10"/>
          <p:cNvSpPr/>
          <p:nvPr>
            <p:custDataLst>
              <p:tags r:id="rId8"/>
            </p:custDataLst>
          </p:nvPr>
        </p:nvSpPr>
        <p:spPr>
          <a:xfrm>
            <a:off x="438912" y="3621024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好像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Rounded Rectangle 11"/>
          <p:cNvSpPr/>
          <p:nvPr>
            <p:custDataLst>
              <p:tags r:id="rId9"/>
            </p:custDataLst>
          </p:nvPr>
        </p:nvSpPr>
        <p:spPr>
          <a:xfrm>
            <a:off x="438912" y="4370831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件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Rounded Rectangle 12"/>
          <p:cNvSpPr/>
          <p:nvPr>
            <p:custDataLst>
              <p:tags r:id="rId10"/>
            </p:custDataLst>
          </p:nvPr>
        </p:nvSpPr>
        <p:spPr>
          <a:xfrm>
            <a:off x="438912" y="5120640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店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37713" y="1371600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顾客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Rounded Rectangle 14"/>
          <p:cNvSpPr/>
          <p:nvPr>
            <p:custDataLst>
              <p:tags r:id="rId11"/>
            </p:custDataLst>
          </p:nvPr>
        </p:nvSpPr>
        <p:spPr>
          <a:xfrm>
            <a:off x="2737713" y="2121408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随便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Rounded Rectangle 15"/>
          <p:cNvSpPr/>
          <p:nvPr>
            <p:custDataLst>
              <p:tags r:id="rId12"/>
            </p:custDataLst>
          </p:nvPr>
        </p:nvSpPr>
        <p:spPr>
          <a:xfrm>
            <a:off x="2737713" y="2871215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适合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Rounded Rectangle 16"/>
          <p:cNvSpPr/>
          <p:nvPr>
            <p:custDataLst>
              <p:tags r:id="rId13"/>
            </p:custDataLst>
          </p:nvPr>
        </p:nvSpPr>
        <p:spPr>
          <a:xfrm>
            <a:off x="2737713" y="3621024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流行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Rounded Rectangle 17"/>
          <p:cNvSpPr/>
          <p:nvPr>
            <p:custDataLst>
              <p:tags r:id="rId14"/>
            </p:custDataLst>
          </p:nvPr>
        </p:nvSpPr>
        <p:spPr>
          <a:xfrm>
            <a:off x="2737713" y="4370831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衬衫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Rounded Rectangle 18"/>
          <p:cNvSpPr/>
          <p:nvPr>
            <p:custDataLst>
              <p:tags r:id="rId15"/>
            </p:custDataLst>
          </p:nvPr>
        </p:nvSpPr>
        <p:spPr>
          <a:xfrm>
            <a:off x="2737713" y="5120640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衬衣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Rounded Rectangle 19"/>
          <p:cNvSpPr/>
          <p:nvPr/>
        </p:nvSpPr>
        <p:spPr>
          <a:xfrm>
            <a:off x="5036515" y="1371600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比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6" name="Rounded Rectangle 20"/>
          <p:cNvSpPr/>
          <p:nvPr>
            <p:custDataLst>
              <p:tags r:id="rId16"/>
            </p:custDataLst>
          </p:nvPr>
        </p:nvSpPr>
        <p:spPr>
          <a:xfrm>
            <a:off x="5036515" y="2121408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不仅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7" name="Rounded Rectangle 21"/>
          <p:cNvSpPr/>
          <p:nvPr>
            <p:custDataLst>
              <p:tags r:id="rId17"/>
            </p:custDataLst>
          </p:nvPr>
        </p:nvSpPr>
        <p:spPr>
          <a:xfrm>
            <a:off x="5036515" y="2871215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而且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8" name="Rounded Rectangle 22"/>
          <p:cNvSpPr/>
          <p:nvPr>
            <p:custDataLst>
              <p:tags r:id="rId18"/>
            </p:custDataLst>
          </p:nvPr>
        </p:nvSpPr>
        <p:spPr>
          <a:xfrm>
            <a:off x="5036515" y="3621024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差不多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9" name="Rounded Rectangle 23"/>
          <p:cNvSpPr/>
          <p:nvPr>
            <p:custDataLst>
              <p:tags r:id="rId19"/>
            </p:custDataLst>
          </p:nvPr>
        </p:nvSpPr>
        <p:spPr>
          <a:xfrm>
            <a:off x="5036515" y="4370831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衣架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0" name="Rounded Rectangle 24"/>
          <p:cNvSpPr/>
          <p:nvPr>
            <p:custDataLst>
              <p:tags r:id="rId20"/>
            </p:custDataLst>
          </p:nvPr>
        </p:nvSpPr>
        <p:spPr>
          <a:xfrm>
            <a:off x="5036515" y="5120640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并且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1" name="Rounded Rectangle 25"/>
          <p:cNvSpPr/>
          <p:nvPr/>
        </p:nvSpPr>
        <p:spPr>
          <a:xfrm>
            <a:off x="7335316" y="1371600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进去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2" name="Rounded Rectangle 26"/>
          <p:cNvSpPr/>
          <p:nvPr>
            <p:custDataLst>
              <p:tags r:id="rId21"/>
            </p:custDataLst>
          </p:nvPr>
        </p:nvSpPr>
        <p:spPr>
          <a:xfrm>
            <a:off x="7335316" y="2121408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巧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3" name="Rounded Rectangle 27"/>
          <p:cNvSpPr/>
          <p:nvPr>
            <p:custDataLst>
              <p:tags r:id="rId22"/>
            </p:custDataLst>
          </p:nvPr>
        </p:nvSpPr>
        <p:spPr>
          <a:xfrm>
            <a:off x="7335316" y="2871215"/>
            <a:ext cx="2143353" cy="640080"/>
          </a:xfrm>
          <a:prstGeom prst="roundRect">
            <a:avLst/>
          </a:prstGeom>
          <a:solidFill>
            <a:srgbClr val="F1F7FA"/>
          </a:solidFill>
          <a:ln w="15240">
            <a:solidFill>
              <a:srgbClr val="D2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18288" rIns="45720" bIns="18288" rtlCol="0" anchor="ctr"/>
          <a:p>
            <a:pPr algn="ctr"/>
            <a:r>
              <a:rPr sz="4000" b="1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</a:rPr>
              <a:t>光临</a:t>
            </a:r>
            <a:endParaRPr sz="4000" b="1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23"/>
    </p:custDataLst>
  </p:cSld>
  <p:clrMapOvr>
    <a:masterClrMapping/>
  </p:clrMapOvr>
  <p:timing>
    <p:tnLst>
      <p:par>
        <p:cTn id="1" dur="indefinite" restart="never" nodeType="tmRoot"/>
      </p:par>
    </p:tnLst>
    <p:bldLst>
      <p:bldP spid="4" grpId="1" animBg="1"/>
      <p:bldP spid="14" grpId="1" animBg="1"/>
      <p:bldP spid="5" grpId="1" animBg="1"/>
      <p:bldP spid="5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08160" y="233956"/>
            <a:ext cx="1918252" cy="722988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56210" y="127635"/>
            <a:ext cx="1905265" cy="722988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415290" y="29146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8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生词</a:t>
            </a:r>
            <a:endParaRPr sz="48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VOCABULARY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VOCABULARY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VOCABULARY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VOCABULARY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VOCABULARY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VOCABULARY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VOCABULARY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VOCABULARY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VOCABULARY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VOCABULARY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VOCABULARY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VOCABULARY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VOCABULARY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list1-surface"/>
          <p:cNvSpPr>
            <a:spLocks noGrp="1"/>
          </p:cNvSpPr>
          <p:nvPr/>
        </p:nvSpPr>
        <p:spPr>
          <a:xfrm>
            <a:off x="538983" y="1257300"/>
            <a:ext cx="10610850" cy="5366744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list1-accent"/>
          <p:cNvSpPr>
            <a:spLocks noGrp="1"/>
          </p:cNvSpPr>
          <p:nvPr/>
        </p:nvSpPr>
        <p:spPr>
          <a:xfrm>
            <a:off x="552450" y="1257300"/>
            <a:ext cx="76200" cy="5366744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vocab-list1-list-bar"/>
          <p:cNvSpPr>
            <a:spLocks noGrp="1"/>
          </p:cNvSpPr>
          <p:nvPr/>
        </p:nvSpPr>
        <p:spPr>
          <a:xfrm>
            <a:off x="1042167" y="1446412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8" name="vocab-list1-list-title"/>
          <p:cNvSpPr>
            <a:spLocks noGrp="1"/>
          </p:cNvSpPr>
          <p:nvPr/>
        </p:nvSpPr>
        <p:spPr>
          <a:xfrm>
            <a:off x="1179460" y="1325241"/>
            <a:ext cx="6196832" cy="50904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lang="zh-CN" altLang="en-US" sz="2800" b="1">
                <a:solidFill>
                  <a:srgbClr val="293646"/>
                </a:solidFill>
                <a:latin typeface="楷体" panose="02010609060101010101" charset="-122"/>
                <a:ea typeface="楷体" panose="02010609060101010101" charset="-122"/>
              </a:rPr>
              <a:t>拓展词汇</a:t>
            </a:r>
            <a:r>
              <a:rPr lang="en-US" sz="2800" b="1">
                <a:solidFill>
                  <a:srgbClr val="29364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Supplementary words</a:t>
            </a:r>
            <a:endParaRPr sz="2800" b="1">
              <a:solidFill>
                <a:srgbClr val="29364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vocab-list1-list-title"/>
          <p:cNvSpPr>
            <a:spLocks noGrp="1"/>
          </p:cNvSpPr>
          <p:nvPr/>
        </p:nvSpPr>
        <p:spPr>
          <a:xfrm>
            <a:off x="1175385" y="2308860"/>
            <a:ext cx="6196965" cy="15182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lang="zh-CN" sz="2800" b="1">
                <a:solidFill>
                  <a:srgbClr val="293646"/>
                </a:solidFill>
                <a:latin typeface="楷体" panose="02010609060101010101" charset="-122"/>
                <a:ea typeface="楷体" panose="02010609060101010101" charset="-122"/>
              </a:rPr>
              <a:t>要不</a:t>
            </a:r>
            <a:r>
              <a:rPr lang="en-US" altLang="zh-CN" sz="2800" b="1">
                <a:solidFill>
                  <a:srgbClr val="293646"/>
                </a:solidFill>
                <a:latin typeface="楷体" panose="02010609060101010101" charset="-122"/>
                <a:ea typeface="楷体" panose="02010609060101010101" charset="-122"/>
              </a:rPr>
              <a:t>≈</a:t>
            </a:r>
            <a:r>
              <a:rPr lang="zh-CN" altLang="en-US" sz="2800" b="1">
                <a:solidFill>
                  <a:srgbClr val="293646"/>
                </a:solidFill>
                <a:latin typeface="楷体" panose="02010609060101010101" charset="-122"/>
                <a:ea typeface="楷体" panose="02010609060101010101" charset="-122"/>
              </a:rPr>
              <a:t>要不然，不然</a:t>
            </a:r>
            <a:endParaRPr lang="zh-CN" altLang="en-US" sz="2800" b="1">
              <a:solidFill>
                <a:srgbClr val="293646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lang="zh-CN" altLang="en-US" sz="2800" b="1">
              <a:solidFill>
                <a:srgbClr val="293646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lang="en-US" altLang="zh-CN" sz="2800" b="1">
                <a:solidFill>
                  <a:srgbClr val="293646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·</a:t>
            </a:r>
            <a:r>
              <a:rPr lang="zh-CN" altLang="en-US" sz="2800" b="1">
                <a:solidFill>
                  <a:srgbClr val="293646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要不我们周末再去吧！</a:t>
            </a:r>
            <a:endParaRPr lang="zh-CN" altLang="en-US" sz="2800" b="1">
              <a:solidFill>
                <a:srgbClr val="293646"/>
              </a:solidFill>
              <a:latin typeface="楷体" panose="02010609060101010101" charset="-122"/>
              <a:ea typeface="楷体" panose="02010609060101010101" charset="-122"/>
              <a:cs typeface="Times New Roman" panose="02020603050405020304" pitchFamily="18" charset="0"/>
            </a:endParaRPr>
          </a:p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lang="en-US" altLang="zh-CN" sz="2800" b="1">
                <a:solidFill>
                  <a:srgbClr val="293646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·</a:t>
            </a:r>
            <a:r>
              <a:rPr lang="zh-CN" altLang="en-US" sz="2800" b="1">
                <a:solidFill>
                  <a:srgbClr val="293646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他不在，要不你打电话问他吧！</a:t>
            </a:r>
            <a:endParaRPr lang="zh-CN" altLang="en-US" sz="2800" b="1">
              <a:solidFill>
                <a:srgbClr val="293646"/>
              </a:solidFill>
              <a:latin typeface="楷体" panose="02010609060101010101" charset="-122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穿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430660" y="4288652"/>
            <a:ext cx="4949024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用法：穿 + 衣服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例句：你穿上试试吧。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340" y="1803400"/>
            <a:ext cx="3601085" cy="256095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469" y="1803310"/>
            <a:ext cx="2927101" cy="222624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外套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  <a:sym typeface="+mn-ea"/>
              </a:rPr>
              <a:t>用法：一件+ 外套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例句：我想买一件外套。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718" y="1563141"/>
            <a:ext cx="4014288" cy="403755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衣服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用法：买/穿 + 衣服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例句：你也来买衣服吗？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39" y="2132073"/>
            <a:ext cx="4877954" cy="325196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毛衣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16025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用法：一件 + 毛衣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例句：你看这件毛衣怎么样？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976" y="2232388"/>
            <a:ext cx="4262966" cy="28403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好像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5629275" y="2308225"/>
            <a:ext cx="601027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用法：好像 + 句子 / 好像 + 名词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例句：这件衣服好像不太适合你。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en-US" altLang="zh-CN" sz="3200">
                <a:latin typeface="Times New Roman" panose="02020603050405020304" pitchFamily="18" charset="0"/>
                <a:ea typeface="楷体" panose="02010609060101010101" charset="-122"/>
              </a:rPr>
              <a:t>            </a:t>
            </a:r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这碗粥好像一只小狗。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095" y="1829782"/>
            <a:ext cx="4497554" cy="336674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件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用法：数 + 件 + 衣服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例句：我想买一件外套。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153" y="1788644"/>
            <a:ext cx="3812056" cy="381205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店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215601" y="3927678"/>
            <a:ext cx="4949024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用法：在 +…… 店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例句：我在学校的店买水。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301" y="1439840"/>
            <a:ext cx="3586972" cy="236622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7301" y="3704942"/>
            <a:ext cx="3630996" cy="21243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0251" y="1981518"/>
            <a:ext cx="4095750" cy="14859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顾客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搭配：认识的顾客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例句：她是我认识的顾客。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958" y="2015374"/>
            <a:ext cx="5055942" cy="336866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随便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用法：随便 + </a:t>
            </a:r>
            <a:r>
              <a:rPr lang="en-US" altLang="zh-CN" sz="3200">
                <a:latin typeface="Times New Roman" panose="02020603050405020304" pitchFamily="18" charset="0"/>
                <a:ea typeface="楷体" panose="02010609060101010101" charset="-122"/>
              </a:rPr>
              <a:t>V.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例句：欢迎光临！随便看看。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297" y="2159347"/>
            <a:ext cx="4882543" cy="325881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看起来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用法：看起来</a:t>
            </a:r>
            <a:r>
              <a:rPr lang="en-US" altLang="zh-CN" sz="3200">
                <a:latin typeface="Times New Roman" panose="02020603050405020304" pitchFamily="18" charset="0"/>
                <a:ea typeface="楷体" panose="02010609060101010101" charset="-122"/>
              </a:rPr>
              <a:t>+adj.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例句：这件衣服看起来不错。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223" y="2041012"/>
            <a:ext cx="5067677" cy="3393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适合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用法：适合 + 人/场合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例句：好像不适合你。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231" y="1313256"/>
            <a:ext cx="3800859" cy="506587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流行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用法：很 + 流行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例句：今年这个颜色很流行。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066" y="1580645"/>
            <a:ext cx="4406043" cy="415630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衬衫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用法：一件 + 衬衫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例句：你要不要试试那件蓝色的衬衫？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433" y="1658942"/>
            <a:ext cx="4073117" cy="407311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衬衣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用法：一件 + 衬衣</a:t>
            </a:r>
            <a:r>
              <a:rPr lang="en-US" altLang="zh-CN" sz="3200">
                <a:latin typeface="Times New Roman" panose="02020603050405020304" pitchFamily="18" charset="0"/>
                <a:ea typeface="楷体" panose="02010609060101010101" charset="-122"/>
              </a:rPr>
              <a:t> ≈ </a:t>
            </a:r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衬衫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例句：我买了一件衬衣。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030" y="1538286"/>
            <a:ext cx="4143375" cy="414337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比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</a:t>
            </a:r>
            <a:r>
              <a:rPr lang="en-US" altLang="zh-CN" sz="3200">
                <a:latin typeface="Times New Roman" panose="02020603050405020304" pitchFamily="18" charset="0"/>
                <a:ea typeface="楷体" panose="02010609060101010101" charset="-122"/>
              </a:rPr>
              <a:t>A + </a:t>
            </a:r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比 + </a:t>
            </a:r>
            <a:r>
              <a:rPr lang="en-US" altLang="zh-CN" sz="3200">
                <a:latin typeface="Times New Roman" panose="02020603050405020304" pitchFamily="18" charset="0"/>
                <a:ea typeface="楷体" panose="02010609060101010101" charset="-122"/>
              </a:rPr>
              <a:t>B + </a:t>
            </a:r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形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例句：那件比这件小。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292" y="2318747"/>
            <a:ext cx="5015194" cy="273710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不仅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用法：不仅 + </a:t>
            </a:r>
            <a:r>
              <a:rPr lang="en-US" altLang="zh-CN" sz="3200">
                <a:latin typeface="Times New Roman" panose="02020603050405020304" pitchFamily="18" charset="0"/>
                <a:ea typeface="楷体" panose="02010609060101010101" charset="-122"/>
              </a:rPr>
              <a:t>A，</a:t>
            </a:r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而且 + </a:t>
            </a:r>
            <a:r>
              <a:rPr lang="en-US" altLang="zh-CN" sz="3200">
                <a:latin typeface="Times New Roman" panose="02020603050405020304" pitchFamily="18" charset="0"/>
                <a:ea typeface="楷体" panose="02010609060101010101" charset="-122"/>
              </a:rPr>
              <a:t>B</a:t>
            </a:r>
            <a:endParaRPr lang="en-US" altLang="zh-CN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例句：那件不仅颜色好看，而且价格也差不多。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872" y="2022250"/>
            <a:ext cx="5123028" cy="312420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而且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  <a:sym typeface="+mn-ea"/>
              </a:rPr>
              <a:t>用法：不仅 + </a:t>
            </a:r>
            <a:r>
              <a:rPr lang="en-US" altLang="zh-CN" sz="3200">
                <a:latin typeface="Times New Roman" panose="02020603050405020304" pitchFamily="18" charset="0"/>
                <a:ea typeface="楷体" panose="02010609060101010101" charset="-122"/>
                <a:sym typeface="+mn-ea"/>
              </a:rPr>
              <a:t>A，</a:t>
            </a:r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  <a:sym typeface="+mn-ea"/>
              </a:rPr>
              <a:t>而且 + </a:t>
            </a:r>
            <a:r>
              <a:rPr lang="en-US" altLang="zh-CN" sz="3200">
                <a:latin typeface="Times New Roman" panose="02020603050405020304" pitchFamily="18" charset="0"/>
                <a:ea typeface="楷体" panose="02010609060101010101" charset="-122"/>
                <a:sym typeface="+mn-ea"/>
              </a:rPr>
              <a:t>B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例句：那件不仅颜色好看，而且价格也差不多。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432" y="2215635"/>
            <a:ext cx="5016468" cy="305922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差不多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用法：差不多 + 一样/都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例句：价格也差不多。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299" y="2016015"/>
            <a:ext cx="3953298" cy="341863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衣架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例句：我帮你拿衣架。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654" y="1680303"/>
            <a:ext cx="3859341" cy="385934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并且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</a:t>
            </a:r>
            <a:r>
              <a:rPr lang="en-US" altLang="zh-CN" sz="3200">
                <a:latin typeface="Times New Roman" panose="02020603050405020304" pitchFamily="18" charset="0"/>
                <a:ea typeface="楷体" panose="02010609060101010101" charset="-122"/>
              </a:rPr>
              <a:t>A，</a:t>
            </a:r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并且 + </a:t>
            </a:r>
            <a:r>
              <a:rPr lang="en-US" altLang="zh-CN" sz="3200">
                <a:latin typeface="Times New Roman" panose="02020603050405020304" pitchFamily="18" charset="0"/>
                <a:ea typeface="楷体" panose="02010609060101010101" charset="-122"/>
              </a:rPr>
              <a:t>B≈</a:t>
            </a:r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而且</a:t>
            </a:r>
            <a:endParaRPr lang="en-US" altLang="zh-CN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例句：并且这件衬衫比那件毛衣便宜。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706" y="2489435"/>
            <a:ext cx="4012300" cy="251403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巧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403465" y="3429000"/>
            <a:ext cx="494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例句：哈哈，好巧！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839" y="2047166"/>
            <a:ext cx="5162162" cy="343944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进去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096000" y="3317587"/>
            <a:ext cx="4949024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用法：动 + 进去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例句：我们一起进去看看吧。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838" y="1787857"/>
            <a:ext cx="3911790" cy="391179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光临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555188" y="3317587"/>
            <a:ext cx="494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latin typeface="Times New Roman" panose="02020603050405020304" pitchFamily="18" charset="0"/>
                <a:ea typeface="楷体" panose="02010609060101010101" charset="-122"/>
              </a:rPr>
              <a:t>例句：欢迎光临！</a:t>
            </a:r>
            <a:endParaRPr lang="zh-CN" altLang="en-US" sz="32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71" y="2068489"/>
            <a:ext cx="5152379" cy="324049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Grp="1"/>
          </p:cNvSpPr>
          <p:nvPr/>
        </p:nvSpPr>
        <p:spPr>
          <a:xfrm>
            <a:off x="8255" y="3087370"/>
            <a:ext cx="12192000" cy="3770630"/>
          </a:xfrm>
          <a:prstGeom prst="rect">
            <a:avLst/>
          </a:prstGeom>
          <a:solidFill>
            <a:srgbClr val="BB313E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31" name="图片 14"/>
          <p:cNvPicPr>
            <a:picLocks noChangeAspect="1"/>
          </p:cNvPicPr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107950" y="1875790"/>
            <a:ext cx="12192000" cy="6858000"/>
          </a:xfrm>
          <a:prstGeom prst="rect">
            <a:avLst/>
          </a:prstGeom>
        </p:spPr>
      </p:pic>
      <p:pic>
        <p:nvPicPr>
          <p:cNvPr id="32" name="图片 1"/>
          <p:cNvPicPr>
            <a:picLocks noChangeAspect="1"/>
          </p:cNvPicPr>
          <p:nvPr/>
        </p:nvPicPr>
        <p:blipFill>
          <a:blip r:embed="rId2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>
            <a:spLocks noGrp="1"/>
          </p:cNvSpPr>
          <p:nvPr/>
        </p:nvSpPr>
        <p:spPr>
          <a:xfrm>
            <a:off x="0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2473008" y="3230245"/>
            <a:ext cx="7461250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endParaRPr sz="8000">
              <a:solidFill>
                <a:srgbClr val="BB313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5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22" name="section-chip-4"/>
          <p:cNvSpPr>
            <a:spLocks noGrp="1"/>
          </p:cNvSpPr>
          <p:nvPr/>
        </p:nvSpPr>
        <p:spPr>
          <a:xfrm>
            <a:off x="666750" y="5829300"/>
            <a:ext cx="1314450" cy="2857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7" name="文本框 16"/>
          <p:cNvSpPr>
            <a:spLocks noGrp="1"/>
          </p:cNvSpPr>
          <p:nvPr/>
        </p:nvSpPr>
        <p:spPr>
          <a:xfrm>
            <a:off x="5142865" y="2850515"/>
            <a:ext cx="192341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36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Part 03</a:t>
            </a:r>
            <a:endParaRPr sz="3600" b="1">
              <a:solidFill>
                <a:schemeClr val="accent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32981" y="-674778"/>
            <a:ext cx="2441302" cy="2438718"/>
          </a:xfrm>
          <a:prstGeom prst="rect">
            <a:avLst/>
          </a:prstGeom>
        </p:spPr>
      </p:pic>
      <p:sp>
        <p:nvSpPr>
          <p:cNvPr id="6" name="横卷形 5"/>
          <p:cNvSpPr>
            <a:spLocks noGrp="1"/>
          </p:cNvSpPr>
          <p:nvPr/>
        </p:nvSpPr>
        <p:spPr>
          <a:xfrm>
            <a:off x="308610" y="85090"/>
            <a:ext cx="9237999" cy="917575"/>
          </a:xfrm>
          <a:prstGeom prst="horizontalScroll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lang="zh-CN" altLang="en-US"/>
          </a:p>
        </p:txBody>
      </p:sp>
      <p:sp>
        <p:nvSpPr>
          <p:cNvPr id="15" name="Title 6"/>
          <p:cNvSpPr>
            <a:spLocks noGrp="1"/>
          </p:cNvSpPr>
          <p:nvPr/>
        </p:nvSpPr>
        <p:spPr>
          <a:xfrm>
            <a:off x="428415" y="251460"/>
            <a:ext cx="10810516" cy="6375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/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endParaRPr lang="en-US"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None/>
            </a:pPr>
            <a:r>
              <a:rPr sz="40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r>
              <a:rPr lang="en-US" altLang="zh-CN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：正反问句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Positive-Negative Questions</a:t>
            </a:r>
            <a:endParaRPr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8" name="nav-复习-Part 01 · LANGUAGE POINTS"/>
          <p:cNvSpPr>
            <a:spLocks noGrp="1"/>
          </p:cNvSpPr>
          <p:nvPr/>
        </p:nvSpPr>
        <p:spPr>
          <a:xfrm>
            <a:off x="19132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复习-Part 01 · LANGUAGE POINTS"/>
          <p:cNvSpPr>
            <a:spLocks noGrp="1"/>
          </p:cNvSpPr>
          <p:nvPr/>
        </p:nvSpPr>
        <p:spPr>
          <a:xfrm>
            <a:off x="19970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生词-Part 01 · LANGUAGE POINTS"/>
          <p:cNvSpPr>
            <a:spLocks noGrp="1"/>
          </p:cNvSpPr>
          <p:nvPr/>
        </p:nvSpPr>
        <p:spPr>
          <a:xfrm>
            <a:off x="30753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生词-Part 01 · LANGUAGE POINTS"/>
          <p:cNvSpPr>
            <a:spLocks noGrp="1"/>
          </p:cNvSpPr>
          <p:nvPr/>
        </p:nvSpPr>
        <p:spPr>
          <a:xfrm>
            <a:off x="31591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语言点-Part 01 · LANGUAGE POINTS"/>
          <p:cNvSpPr>
            <a:spLocks noGrp="1"/>
          </p:cNvSpPr>
          <p:nvPr/>
        </p:nvSpPr>
        <p:spPr>
          <a:xfrm>
            <a:off x="42373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3" name="nav-text-语言点-Part 01 · LANGUAGE POINTS"/>
          <p:cNvSpPr>
            <a:spLocks noGrp="1"/>
          </p:cNvSpPr>
          <p:nvPr/>
        </p:nvSpPr>
        <p:spPr>
          <a:xfrm>
            <a:off x="43211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4" name="nav-课文-Part 01 · LANGUAGE POINTS"/>
          <p:cNvSpPr>
            <a:spLocks noGrp="1"/>
          </p:cNvSpPr>
          <p:nvPr/>
        </p:nvSpPr>
        <p:spPr>
          <a:xfrm>
            <a:off x="53994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5" name="nav-text-课文-Part 01 · LANGUAGE POINTS"/>
          <p:cNvSpPr>
            <a:spLocks noGrp="1"/>
          </p:cNvSpPr>
          <p:nvPr/>
        </p:nvSpPr>
        <p:spPr>
          <a:xfrm>
            <a:off x="54832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6" name="nav-练习-Part 01 · LANGUAGE POINTS"/>
          <p:cNvSpPr>
            <a:spLocks noGrp="1"/>
          </p:cNvSpPr>
          <p:nvPr/>
        </p:nvSpPr>
        <p:spPr>
          <a:xfrm>
            <a:off x="65614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7" name="nav-text-练习-Part 01 · LANGUAGE POINTS"/>
          <p:cNvSpPr>
            <a:spLocks noGrp="1"/>
          </p:cNvSpPr>
          <p:nvPr/>
        </p:nvSpPr>
        <p:spPr>
          <a:xfrm>
            <a:off x="66452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8" name="nav-文化-Part 01 · LANGUAGE POINTS"/>
          <p:cNvSpPr>
            <a:spLocks noGrp="1"/>
          </p:cNvSpPr>
          <p:nvPr/>
        </p:nvSpPr>
        <p:spPr>
          <a:xfrm>
            <a:off x="77235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9" name="nav-text-文化-Part 01 · LANGUAGE POINTS"/>
          <p:cNvSpPr>
            <a:spLocks noGrp="1"/>
          </p:cNvSpPr>
          <p:nvPr/>
        </p:nvSpPr>
        <p:spPr>
          <a:xfrm>
            <a:off x="78073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0" name="nav-rule-Part 01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1" name="grammar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32" name="grammar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4" name="grammar1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6" name="grammar1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8415" y="2120175"/>
            <a:ext cx="11163299" cy="2310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0" indent="-457200" eaLnBrk="0">
              <a:spcBef>
                <a:spcPts val="515"/>
              </a:spcBef>
              <a:buFont typeface="Wingdings" panose="05000000000000000000" pitchFamily="2" charset="2"/>
              <a:buChar char="Ø"/>
            </a:pPr>
            <a:r>
              <a:rPr lang="zh-CN" altLang="en-US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正反问句把肯定形式和否定形式放在一起提问，回答时选择肯定或否定部分就可以，不需要说“是”或“不是”。</a:t>
            </a:r>
            <a:endParaRPr lang="zh-CN" altLang="en-US" sz="28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marL="412750" eaLnBrk="0">
              <a:spcBef>
                <a:spcPts val="515"/>
              </a:spcBef>
            </a:pPr>
            <a:r>
              <a:rPr lang="en-US" altLang="zh-CN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A positive-negative question puts the affirmative and negative forms together. You can answer by choosing the affirmative or negative part. You don’t need to say “</a:t>
            </a:r>
            <a:r>
              <a:rPr lang="zh-CN" altLang="en-US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是”</a:t>
            </a:r>
            <a:r>
              <a:rPr lang="en-US" altLang="zh-CN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or “</a:t>
            </a:r>
            <a:r>
              <a:rPr lang="zh-CN" altLang="en-US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不是”</a:t>
            </a:r>
            <a:r>
              <a:rPr lang="en-US" altLang="zh-CN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.</a:t>
            </a:r>
            <a:endParaRPr lang="en-US" altLang="zh-CN" sz="28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32981" y="-674778"/>
            <a:ext cx="2441302" cy="2438718"/>
          </a:xfrm>
          <a:prstGeom prst="rect">
            <a:avLst/>
          </a:prstGeom>
        </p:spPr>
      </p:pic>
      <p:sp>
        <p:nvSpPr>
          <p:cNvPr id="18" name="nav-复习-Part 01 · LANGUAGE POINTS"/>
          <p:cNvSpPr>
            <a:spLocks noGrp="1"/>
          </p:cNvSpPr>
          <p:nvPr/>
        </p:nvSpPr>
        <p:spPr>
          <a:xfrm>
            <a:off x="19132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复习-Part 01 · LANGUAGE POINTS"/>
          <p:cNvSpPr>
            <a:spLocks noGrp="1"/>
          </p:cNvSpPr>
          <p:nvPr/>
        </p:nvSpPr>
        <p:spPr>
          <a:xfrm>
            <a:off x="19970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生词-Part 01 · LANGUAGE POINTS"/>
          <p:cNvSpPr>
            <a:spLocks noGrp="1"/>
          </p:cNvSpPr>
          <p:nvPr/>
        </p:nvSpPr>
        <p:spPr>
          <a:xfrm>
            <a:off x="30753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生词-Part 01 · LANGUAGE POINTS"/>
          <p:cNvSpPr>
            <a:spLocks noGrp="1"/>
          </p:cNvSpPr>
          <p:nvPr/>
        </p:nvSpPr>
        <p:spPr>
          <a:xfrm>
            <a:off x="31591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语言点-Part 01 · LANGUAGE POINTS"/>
          <p:cNvSpPr>
            <a:spLocks noGrp="1"/>
          </p:cNvSpPr>
          <p:nvPr/>
        </p:nvSpPr>
        <p:spPr>
          <a:xfrm>
            <a:off x="42373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3" name="nav-text-语言点-Part 01 · LANGUAGE POINTS"/>
          <p:cNvSpPr>
            <a:spLocks noGrp="1"/>
          </p:cNvSpPr>
          <p:nvPr/>
        </p:nvSpPr>
        <p:spPr>
          <a:xfrm>
            <a:off x="43211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4" name="nav-课文-Part 01 · LANGUAGE POINTS"/>
          <p:cNvSpPr>
            <a:spLocks noGrp="1"/>
          </p:cNvSpPr>
          <p:nvPr/>
        </p:nvSpPr>
        <p:spPr>
          <a:xfrm>
            <a:off x="53994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5" name="nav-text-课文-Part 01 · LANGUAGE POINTS"/>
          <p:cNvSpPr>
            <a:spLocks noGrp="1"/>
          </p:cNvSpPr>
          <p:nvPr/>
        </p:nvSpPr>
        <p:spPr>
          <a:xfrm>
            <a:off x="54832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6" name="nav-练习-Part 01 · LANGUAGE POINTS"/>
          <p:cNvSpPr>
            <a:spLocks noGrp="1"/>
          </p:cNvSpPr>
          <p:nvPr/>
        </p:nvSpPr>
        <p:spPr>
          <a:xfrm>
            <a:off x="65614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7" name="nav-text-练习-Part 01 · LANGUAGE POINTS"/>
          <p:cNvSpPr>
            <a:spLocks noGrp="1"/>
          </p:cNvSpPr>
          <p:nvPr/>
        </p:nvSpPr>
        <p:spPr>
          <a:xfrm>
            <a:off x="66452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8" name="nav-文化-Part 01 · LANGUAGE POINTS"/>
          <p:cNvSpPr>
            <a:spLocks noGrp="1"/>
          </p:cNvSpPr>
          <p:nvPr/>
        </p:nvSpPr>
        <p:spPr>
          <a:xfrm>
            <a:off x="77235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9" name="nav-text-文化-Part 01 · LANGUAGE POINTS"/>
          <p:cNvSpPr>
            <a:spLocks noGrp="1"/>
          </p:cNvSpPr>
          <p:nvPr/>
        </p:nvSpPr>
        <p:spPr>
          <a:xfrm>
            <a:off x="78073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0" name="nav-rule-Part 01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1" name="grammar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32" name="grammar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4" name="grammar1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6" name="grammar1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78159" y="2047531"/>
            <a:ext cx="80766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800" kern="1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1</a:t>
            </a:r>
            <a:r>
              <a:rPr lang="zh-CN" altLang="en-US" sz="2800" kern="1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</a:t>
            </a:r>
            <a:r>
              <a:rPr lang="zh-CN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动词</a:t>
            </a:r>
            <a:r>
              <a:rPr lang="en-US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+ </a:t>
            </a:r>
            <a:r>
              <a:rPr lang="zh-CN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不</a:t>
            </a:r>
            <a:r>
              <a:rPr lang="en-US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/</a:t>
            </a:r>
            <a:r>
              <a:rPr lang="zh-CN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没</a:t>
            </a:r>
            <a:r>
              <a:rPr lang="en-US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+ </a:t>
            </a:r>
            <a:r>
              <a:rPr lang="zh-CN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动词</a:t>
            </a:r>
            <a:r>
              <a:rPr lang="en-US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+</a:t>
            </a:r>
            <a:r>
              <a:rPr lang="zh-CN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（宾语）？</a:t>
            </a:r>
            <a:r>
              <a:rPr lang="en-US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 </a:t>
            </a:r>
            <a:r>
              <a:rPr lang="zh-CN" altLang="zh-CN" sz="28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</a:t>
            </a:r>
            <a:endParaRPr lang="zh-CN" altLang="zh-CN" sz="2800">
              <a:solidFill>
                <a:schemeClr val="accent1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eaLnBrk="0">
              <a:buNone/>
            </a:pPr>
            <a:r>
              <a:rPr lang="en-US" altLang="zh-CN" sz="2800" b="1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 </a:t>
            </a:r>
            <a:r>
              <a:rPr lang="en-US" altLang="zh-CN" sz="2800" kern="100">
                <a:effectLst/>
                <a:latin typeface="Times New Roman" panose="02020603050405020304" pitchFamily="18" charset="0"/>
                <a:ea typeface="楷体" panose="02010609060101010101" charset="-122"/>
              </a:rPr>
              <a:t>① </a:t>
            </a:r>
            <a:r>
              <a:rPr lang="zh-CN" altLang="zh-CN" sz="2800" kern="1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你要不要试试那件衬衫？</a:t>
            </a:r>
            <a:br>
              <a:rPr lang="en-US" altLang="zh-CN" sz="2800" kern="100">
                <a:effectLst/>
                <a:latin typeface="Times New Roman" panose="02020603050405020304" pitchFamily="18" charset="0"/>
                <a:ea typeface="楷体" panose="02010609060101010101" charset="-122"/>
              </a:rPr>
            </a:br>
            <a:r>
              <a:rPr lang="en-US" altLang="zh-CN" sz="2800" kern="100">
                <a:effectLst/>
                <a:latin typeface="Times New Roman" panose="02020603050405020304" pitchFamily="18" charset="0"/>
                <a:ea typeface="楷体" panose="02010609060101010101" charset="-122"/>
              </a:rPr>
              <a:t>Do you want to try on that shirt?</a:t>
            </a:r>
            <a:r>
              <a:rPr lang="zh-CN" altLang="zh-CN" sz="2800">
                <a:effectLst/>
                <a:latin typeface="Times New Roman" panose="02020603050405020304" pitchFamily="18" charset="0"/>
                <a:ea typeface="楷体" panose="02010609060101010101" charset="-122"/>
              </a:rPr>
              <a:t> </a:t>
            </a:r>
            <a:endParaRPr lang="zh-CN" altLang="zh-CN" sz="2800"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eaLnBrk="0"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 </a:t>
            </a:r>
            <a:r>
              <a:rPr lang="en-US" altLang="zh-CN" sz="2800" kern="100">
                <a:effectLst/>
                <a:latin typeface="Times New Roman" panose="02020603050405020304" pitchFamily="18" charset="0"/>
                <a:ea typeface="楷体" panose="02010609060101010101" charset="-122"/>
              </a:rPr>
              <a:t>② </a:t>
            </a:r>
            <a:r>
              <a:rPr lang="zh-CN" altLang="zh-CN" sz="2800" kern="1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你是不是王文？</a:t>
            </a:r>
            <a:br>
              <a:rPr lang="en-US" altLang="zh-CN" sz="2800" kern="100">
                <a:effectLst/>
                <a:latin typeface="Times New Roman" panose="02020603050405020304" pitchFamily="18" charset="0"/>
                <a:ea typeface="楷体" panose="02010609060101010101" charset="-122"/>
              </a:rPr>
            </a:br>
            <a:r>
              <a:rPr lang="en-US" altLang="zh-CN" sz="2800" kern="100">
                <a:effectLst/>
                <a:latin typeface="Times New Roman" panose="02020603050405020304" pitchFamily="18" charset="0"/>
                <a:ea typeface="楷体" panose="02010609060101010101" charset="-122"/>
              </a:rPr>
              <a:t>Are you Wang Ming?</a:t>
            </a:r>
            <a:endParaRPr lang="zh-CN" altLang="en-US" sz="28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7686" y="4435977"/>
            <a:ext cx="807663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800" kern="1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2</a:t>
            </a:r>
            <a:r>
              <a:rPr lang="zh-CN" altLang="en-US" sz="2800" kern="1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</a:t>
            </a:r>
            <a:r>
              <a:rPr lang="zh-CN" altLang="en-US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形容词 </a:t>
            </a:r>
            <a:r>
              <a:rPr lang="en-US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+ </a:t>
            </a:r>
            <a:r>
              <a:rPr lang="zh-CN" altLang="en-US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不 </a:t>
            </a:r>
            <a:r>
              <a:rPr lang="en-US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+ </a:t>
            </a:r>
            <a:r>
              <a:rPr lang="zh-CN" altLang="en-US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形容词 ？</a:t>
            </a:r>
            <a:endParaRPr lang="zh-CN" altLang="en-US" sz="2800" b="1" kern="100">
              <a:solidFill>
                <a:schemeClr val="accent1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zh-CN" altLang="en-US" sz="2800" kern="1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这件衣服贵不贵？</a:t>
            </a:r>
            <a:endParaRPr lang="zh-CN" altLang="en-US" sz="2800" kern="100"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zh-CN" sz="2800" kern="1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Is this dress expensive?</a:t>
            </a:r>
            <a:endParaRPr lang="en-US" altLang="zh-CN" sz="2800" kern="100"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8" name="横卷形 5"/>
          <p:cNvSpPr>
            <a:spLocks noGrp="1"/>
          </p:cNvSpPr>
          <p:nvPr/>
        </p:nvSpPr>
        <p:spPr>
          <a:xfrm>
            <a:off x="308610" y="85090"/>
            <a:ext cx="9237999" cy="917575"/>
          </a:xfrm>
          <a:prstGeom prst="horizontalScroll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lang="zh-CN" altLang="en-US"/>
          </a:p>
        </p:txBody>
      </p:sp>
      <p:sp>
        <p:nvSpPr>
          <p:cNvPr id="11" name="Title 6"/>
          <p:cNvSpPr>
            <a:spLocks noGrp="1"/>
          </p:cNvSpPr>
          <p:nvPr/>
        </p:nvSpPr>
        <p:spPr>
          <a:xfrm>
            <a:off x="428415" y="251460"/>
            <a:ext cx="10810516" cy="6375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/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endParaRPr lang="en-US"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None/>
            </a:pPr>
            <a:r>
              <a:rPr sz="40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r>
              <a:rPr lang="en-US" altLang="zh-CN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：正反问句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Positive-Negative Questions</a:t>
            </a:r>
            <a:endParaRPr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6216" y="1380143"/>
            <a:ext cx="6097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kern="1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结构</a:t>
            </a:r>
            <a:r>
              <a:rPr lang="en-US" altLang="zh-CN" sz="2800" kern="1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Structure:</a:t>
            </a:r>
            <a:endParaRPr lang="en-US" altLang="zh-CN" sz="2800" kern="100"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32981" y="-674778"/>
            <a:ext cx="2441302" cy="2438718"/>
          </a:xfrm>
          <a:prstGeom prst="rect">
            <a:avLst/>
          </a:prstGeom>
        </p:spPr>
      </p:pic>
      <p:sp>
        <p:nvSpPr>
          <p:cNvPr id="6" name="横卷形 5"/>
          <p:cNvSpPr>
            <a:spLocks noGrp="1"/>
          </p:cNvSpPr>
          <p:nvPr/>
        </p:nvSpPr>
        <p:spPr>
          <a:xfrm>
            <a:off x="308610" y="85090"/>
            <a:ext cx="5882639" cy="917575"/>
          </a:xfrm>
          <a:prstGeom prst="horizontalScroll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5" name="Title 6"/>
          <p:cNvSpPr>
            <a:spLocks noGrp="1"/>
          </p:cNvSpPr>
          <p:nvPr/>
        </p:nvSpPr>
        <p:spPr>
          <a:xfrm>
            <a:off x="428415" y="251460"/>
            <a:ext cx="5762834" cy="6375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/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endParaRPr lang="en-US"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None/>
            </a:pPr>
            <a:r>
              <a:rPr sz="40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r>
              <a:rPr lang="en-US" altLang="zh-CN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：数词 </a:t>
            </a:r>
            <a:r>
              <a:rPr lang="en-US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Numerals</a:t>
            </a:r>
            <a:endParaRPr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8" name="nav-复习-Part 01 · LANGUAGE POINTS"/>
          <p:cNvSpPr>
            <a:spLocks noGrp="1"/>
          </p:cNvSpPr>
          <p:nvPr/>
        </p:nvSpPr>
        <p:spPr>
          <a:xfrm>
            <a:off x="19132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复习-Part 01 · LANGUAGE POINTS"/>
          <p:cNvSpPr>
            <a:spLocks noGrp="1"/>
          </p:cNvSpPr>
          <p:nvPr/>
        </p:nvSpPr>
        <p:spPr>
          <a:xfrm>
            <a:off x="19970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生词-Part 01 · LANGUAGE POINTS"/>
          <p:cNvSpPr>
            <a:spLocks noGrp="1"/>
          </p:cNvSpPr>
          <p:nvPr/>
        </p:nvSpPr>
        <p:spPr>
          <a:xfrm>
            <a:off x="30753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生词-Part 01 · LANGUAGE POINTS"/>
          <p:cNvSpPr>
            <a:spLocks noGrp="1"/>
          </p:cNvSpPr>
          <p:nvPr/>
        </p:nvSpPr>
        <p:spPr>
          <a:xfrm>
            <a:off x="31591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语言点-Part 01 · LANGUAGE POINTS"/>
          <p:cNvSpPr>
            <a:spLocks noGrp="1"/>
          </p:cNvSpPr>
          <p:nvPr/>
        </p:nvSpPr>
        <p:spPr>
          <a:xfrm>
            <a:off x="42373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3" name="nav-text-语言点-Part 01 · LANGUAGE POINTS"/>
          <p:cNvSpPr>
            <a:spLocks noGrp="1"/>
          </p:cNvSpPr>
          <p:nvPr/>
        </p:nvSpPr>
        <p:spPr>
          <a:xfrm>
            <a:off x="43211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4" name="nav-课文-Part 01 · LANGUAGE POINTS"/>
          <p:cNvSpPr>
            <a:spLocks noGrp="1"/>
          </p:cNvSpPr>
          <p:nvPr/>
        </p:nvSpPr>
        <p:spPr>
          <a:xfrm>
            <a:off x="53994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5" name="nav-text-课文-Part 01 · LANGUAGE POINTS"/>
          <p:cNvSpPr>
            <a:spLocks noGrp="1"/>
          </p:cNvSpPr>
          <p:nvPr/>
        </p:nvSpPr>
        <p:spPr>
          <a:xfrm>
            <a:off x="54832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6" name="nav-练习-Part 01 · LANGUAGE POINTS"/>
          <p:cNvSpPr>
            <a:spLocks noGrp="1"/>
          </p:cNvSpPr>
          <p:nvPr/>
        </p:nvSpPr>
        <p:spPr>
          <a:xfrm>
            <a:off x="65614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7" name="nav-text-练习-Part 01 · LANGUAGE POINTS"/>
          <p:cNvSpPr>
            <a:spLocks noGrp="1"/>
          </p:cNvSpPr>
          <p:nvPr/>
        </p:nvSpPr>
        <p:spPr>
          <a:xfrm>
            <a:off x="66452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8" name="nav-文化-Part 01 · LANGUAGE POINTS"/>
          <p:cNvSpPr>
            <a:spLocks noGrp="1"/>
          </p:cNvSpPr>
          <p:nvPr/>
        </p:nvSpPr>
        <p:spPr>
          <a:xfrm>
            <a:off x="77235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9" name="nav-text-文化-Part 01 · LANGUAGE POINTS"/>
          <p:cNvSpPr>
            <a:spLocks noGrp="1"/>
          </p:cNvSpPr>
          <p:nvPr/>
        </p:nvSpPr>
        <p:spPr>
          <a:xfrm>
            <a:off x="78073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0" name="nav-rule-Part 01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1" name="grammar1-surface"/>
          <p:cNvSpPr>
            <a:spLocks noGrp="1"/>
          </p:cNvSpPr>
          <p:nvPr/>
        </p:nvSpPr>
        <p:spPr>
          <a:xfrm>
            <a:off x="552450" y="1257300"/>
            <a:ext cx="11087100" cy="4879294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  <p:txBody>
          <a:bodyPr/>
          <a:lstStyle/>
          <a:p>
            <a:r>
              <a:rPr lang="en-US" altLang="zh-CN"/>
              <a:t> </a:t>
            </a:r>
            <a:endParaRPr lang="zh-CN" altLang="en-US"/>
          </a:p>
        </p:txBody>
      </p:sp>
      <p:sp>
        <p:nvSpPr>
          <p:cNvPr id="32" name="grammar1-accent"/>
          <p:cNvSpPr>
            <a:spLocks noGrp="1"/>
          </p:cNvSpPr>
          <p:nvPr/>
        </p:nvSpPr>
        <p:spPr>
          <a:xfrm>
            <a:off x="552450" y="1257300"/>
            <a:ext cx="76200" cy="4879294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grammar1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6" name="grammar1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4707" y="1331984"/>
            <a:ext cx="1051049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0845" eaLnBrk="0">
              <a:spcBef>
                <a:spcPts val="515"/>
              </a:spcBef>
              <a:buNone/>
            </a:pPr>
            <a:r>
              <a:rPr lang="zh-CN" altLang="en-US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练习：用正反问句完成对话</a:t>
            </a:r>
            <a:r>
              <a:rPr lang="en-US" altLang="zh-CN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Complete the dialogues with positive-negative questions.</a:t>
            </a:r>
            <a:endParaRPr lang="en-US" altLang="zh-CN" sz="2800" b="1" spc="-35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0" name="text1-listen-title-bar"/>
          <p:cNvSpPr>
            <a:spLocks noGrp="1"/>
          </p:cNvSpPr>
          <p:nvPr/>
        </p:nvSpPr>
        <p:spPr>
          <a:xfrm>
            <a:off x="876300" y="14287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922971" y="2315794"/>
            <a:ext cx="7226936" cy="3808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eaLnBrk="0">
              <a:lnSpc>
                <a:spcPct val="125000"/>
              </a:lnSpc>
              <a:buFont typeface="+mj-lt"/>
              <a:buAutoNum type="arabicPeriod"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：这件毛衣好看吗？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152400"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：你觉得</a:t>
            </a: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____________________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？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152400"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：我觉得很好看！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2. A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____________________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？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152400"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：我想买一件外套。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3. A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____________________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？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152400"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：是的，我是张娜娜。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横卷形 5"/>
          <p:cNvSpPr>
            <a:spLocks noGrp="1"/>
          </p:cNvSpPr>
          <p:nvPr/>
        </p:nvSpPr>
        <p:spPr>
          <a:xfrm>
            <a:off x="308610" y="85090"/>
            <a:ext cx="9237999" cy="917575"/>
          </a:xfrm>
          <a:prstGeom prst="horizontalScroll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lang="zh-CN" altLang="en-US"/>
          </a:p>
        </p:txBody>
      </p:sp>
      <p:sp>
        <p:nvSpPr>
          <p:cNvPr id="9" name="Title 6"/>
          <p:cNvSpPr>
            <a:spLocks noGrp="1"/>
          </p:cNvSpPr>
          <p:nvPr/>
        </p:nvSpPr>
        <p:spPr>
          <a:xfrm>
            <a:off x="428415" y="251460"/>
            <a:ext cx="10810516" cy="6375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/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endParaRPr lang="en-US"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None/>
            </a:pPr>
            <a:r>
              <a:rPr sz="40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r>
              <a:rPr lang="en-US" altLang="zh-CN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：正反问句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Positive-Negative Questions</a:t>
            </a:r>
            <a:endParaRPr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32981" y="-674778"/>
            <a:ext cx="2441302" cy="2438718"/>
          </a:xfrm>
          <a:prstGeom prst="rect">
            <a:avLst/>
          </a:prstGeom>
        </p:spPr>
      </p:pic>
      <p:sp>
        <p:nvSpPr>
          <p:cNvPr id="6" name="横卷形 5"/>
          <p:cNvSpPr>
            <a:spLocks noGrp="1"/>
          </p:cNvSpPr>
          <p:nvPr/>
        </p:nvSpPr>
        <p:spPr>
          <a:xfrm>
            <a:off x="308610" y="85090"/>
            <a:ext cx="9209101" cy="917575"/>
          </a:xfrm>
          <a:prstGeom prst="horizontalScroll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5" name="Title 6"/>
          <p:cNvSpPr>
            <a:spLocks noGrp="1"/>
          </p:cNvSpPr>
          <p:nvPr/>
        </p:nvSpPr>
        <p:spPr>
          <a:xfrm>
            <a:off x="428415" y="251460"/>
            <a:ext cx="9486862" cy="6375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/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endParaRPr lang="en-US"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None/>
            </a:pPr>
            <a:r>
              <a:rPr sz="40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r>
              <a:rPr lang="en-US" altLang="zh-CN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：比较句</a:t>
            </a:r>
            <a:r>
              <a:rPr lang="en-US" altLang="zh-CN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Comparative Sentences</a:t>
            </a:r>
            <a:endParaRPr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8" name="nav-复习-Part 01 · LANGUAGE POINTS"/>
          <p:cNvSpPr>
            <a:spLocks noGrp="1"/>
          </p:cNvSpPr>
          <p:nvPr/>
        </p:nvSpPr>
        <p:spPr>
          <a:xfrm>
            <a:off x="19132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复习-Part 01 · LANGUAGE POINTS"/>
          <p:cNvSpPr>
            <a:spLocks noGrp="1"/>
          </p:cNvSpPr>
          <p:nvPr/>
        </p:nvSpPr>
        <p:spPr>
          <a:xfrm>
            <a:off x="19970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生词-Part 01 · LANGUAGE POINTS"/>
          <p:cNvSpPr>
            <a:spLocks noGrp="1"/>
          </p:cNvSpPr>
          <p:nvPr/>
        </p:nvSpPr>
        <p:spPr>
          <a:xfrm>
            <a:off x="30753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生词-Part 01 · LANGUAGE POINTS"/>
          <p:cNvSpPr>
            <a:spLocks noGrp="1"/>
          </p:cNvSpPr>
          <p:nvPr/>
        </p:nvSpPr>
        <p:spPr>
          <a:xfrm>
            <a:off x="31591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语言点-Part 01 · LANGUAGE POINTS"/>
          <p:cNvSpPr>
            <a:spLocks noGrp="1"/>
          </p:cNvSpPr>
          <p:nvPr/>
        </p:nvSpPr>
        <p:spPr>
          <a:xfrm>
            <a:off x="42373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3" name="nav-text-语言点-Part 01 · LANGUAGE POINTS"/>
          <p:cNvSpPr>
            <a:spLocks noGrp="1"/>
          </p:cNvSpPr>
          <p:nvPr/>
        </p:nvSpPr>
        <p:spPr>
          <a:xfrm>
            <a:off x="43211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4" name="nav-课文-Part 01 · LANGUAGE POINTS"/>
          <p:cNvSpPr>
            <a:spLocks noGrp="1"/>
          </p:cNvSpPr>
          <p:nvPr/>
        </p:nvSpPr>
        <p:spPr>
          <a:xfrm>
            <a:off x="53994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5" name="nav-text-课文-Part 01 · LANGUAGE POINTS"/>
          <p:cNvSpPr>
            <a:spLocks noGrp="1"/>
          </p:cNvSpPr>
          <p:nvPr/>
        </p:nvSpPr>
        <p:spPr>
          <a:xfrm>
            <a:off x="54832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6" name="nav-练习-Part 01 · LANGUAGE POINTS"/>
          <p:cNvSpPr>
            <a:spLocks noGrp="1"/>
          </p:cNvSpPr>
          <p:nvPr/>
        </p:nvSpPr>
        <p:spPr>
          <a:xfrm>
            <a:off x="65614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7" name="nav-text-练习-Part 01 · LANGUAGE POINTS"/>
          <p:cNvSpPr>
            <a:spLocks noGrp="1"/>
          </p:cNvSpPr>
          <p:nvPr/>
        </p:nvSpPr>
        <p:spPr>
          <a:xfrm>
            <a:off x="66452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8" name="nav-文化-Part 01 · LANGUAGE POINTS"/>
          <p:cNvSpPr>
            <a:spLocks noGrp="1"/>
          </p:cNvSpPr>
          <p:nvPr/>
        </p:nvSpPr>
        <p:spPr>
          <a:xfrm>
            <a:off x="77235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9" name="nav-text-文化-Part 01 · LANGUAGE POINTS"/>
          <p:cNvSpPr>
            <a:spLocks noGrp="1"/>
          </p:cNvSpPr>
          <p:nvPr/>
        </p:nvSpPr>
        <p:spPr>
          <a:xfrm>
            <a:off x="78073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0" name="nav-rule-Part 01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1" name="grammar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32" name="grammar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4" name="grammar1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6" name="grammar1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9392" y="1310595"/>
            <a:ext cx="60971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800" kern="1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结构</a:t>
            </a:r>
            <a:r>
              <a:rPr lang="en-US" altLang="zh-CN" sz="2800" kern="1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Structure:</a:t>
            </a:r>
            <a:endParaRPr lang="en-US" altLang="zh-CN" sz="2800" kern="100"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6325" y="1913073"/>
            <a:ext cx="796778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>
              <a:buNone/>
            </a:pP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1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A + </a:t>
            </a:r>
            <a:r>
              <a:rPr lang="zh-CN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比</a:t>
            </a:r>
            <a:r>
              <a:rPr lang="en-US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+ B + </a:t>
            </a:r>
            <a:r>
              <a:rPr lang="zh-CN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形容词</a:t>
            </a:r>
            <a:endParaRPr lang="zh-CN" altLang="zh-CN" sz="2800">
              <a:solidFill>
                <a:schemeClr val="accent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buNone/>
            </a:pP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例：那件比这件小。</a:t>
            </a:r>
            <a:b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</a:b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That one is smaller than this one.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buNone/>
            </a:pP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3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A</a:t>
            </a:r>
            <a:r>
              <a:rPr lang="zh-CN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比</a:t>
            </a:r>
            <a:r>
              <a:rPr lang="en-US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B + </a:t>
            </a:r>
            <a:r>
              <a:rPr lang="zh-CN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形容词</a:t>
            </a:r>
            <a:r>
              <a:rPr lang="en-US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+ </a:t>
            </a:r>
            <a:r>
              <a:rPr lang="zh-CN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数量补语</a:t>
            </a:r>
            <a:endParaRPr lang="zh-CN" altLang="zh-CN" sz="2800">
              <a:solidFill>
                <a:schemeClr val="accent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buNone/>
            </a:pP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例：这件比那件大一号。</a:t>
            </a:r>
            <a:b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</a:b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This one is one size larger than that one.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buNone/>
            </a:pP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4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A</a:t>
            </a:r>
            <a:r>
              <a:rPr lang="zh-CN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比</a:t>
            </a:r>
            <a:r>
              <a:rPr lang="en-US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B + </a:t>
            </a:r>
            <a:r>
              <a:rPr lang="zh-CN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更</a:t>
            </a:r>
            <a:r>
              <a:rPr lang="en-US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/</a:t>
            </a:r>
            <a:r>
              <a:rPr lang="zh-CN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还</a:t>
            </a:r>
            <a:r>
              <a:rPr lang="en-US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+ </a:t>
            </a:r>
            <a:r>
              <a:rPr lang="zh-CN" altLang="zh-CN" sz="2800" b="1" kern="10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形容词</a:t>
            </a:r>
            <a:endParaRPr lang="zh-CN" altLang="zh-CN" sz="2800">
              <a:solidFill>
                <a:schemeClr val="accent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buNone/>
            </a:pP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例：今天比昨天更冷。</a:t>
            </a:r>
            <a:b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</a:b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Today is even colder than yesterday.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32981" y="-674778"/>
            <a:ext cx="2441302" cy="2438718"/>
          </a:xfrm>
          <a:prstGeom prst="rect">
            <a:avLst/>
          </a:prstGeom>
        </p:spPr>
      </p:pic>
      <p:sp>
        <p:nvSpPr>
          <p:cNvPr id="6" name="横卷形 5"/>
          <p:cNvSpPr>
            <a:spLocks noGrp="1"/>
          </p:cNvSpPr>
          <p:nvPr/>
        </p:nvSpPr>
        <p:spPr>
          <a:xfrm>
            <a:off x="308610" y="85090"/>
            <a:ext cx="9209101" cy="917575"/>
          </a:xfrm>
          <a:prstGeom prst="horizontalScroll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5" name="Title 6"/>
          <p:cNvSpPr>
            <a:spLocks noGrp="1"/>
          </p:cNvSpPr>
          <p:nvPr/>
        </p:nvSpPr>
        <p:spPr>
          <a:xfrm>
            <a:off x="428415" y="251460"/>
            <a:ext cx="9486862" cy="6375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/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endParaRPr lang="en-US"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None/>
            </a:pPr>
            <a:r>
              <a:rPr sz="40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r>
              <a:rPr lang="en-US" altLang="zh-CN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：比较句</a:t>
            </a:r>
            <a:r>
              <a:rPr lang="en-US" altLang="zh-CN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Comparative Sentences</a:t>
            </a:r>
            <a:endParaRPr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8" name="nav-复习-Part 01 · LANGUAGE POINTS"/>
          <p:cNvSpPr>
            <a:spLocks noGrp="1"/>
          </p:cNvSpPr>
          <p:nvPr/>
        </p:nvSpPr>
        <p:spPr>
          <a:xfrm>
            <a:off x="19132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复习-Part 01 · LANGUAGE POINTS"/>
          <p:cNvSpPr>
            <a:spLocks noGrp="1"/>
          </p:cNvSpPr>
          <p:nvPr/>
        </p:nvSpPr>
        <p:spPr>
          <a:xfrm>
            <a:off x="19970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生词-Part 01 · LANGUAGE POINTS"/>
          <p:cNvSpPr>
            <a:spLocks noGrp="1"/>
          </p:cNvSpPr>
          <p:nvPr/>
        </p:nvSpPr>
        <p:spPr>
          <a:xfrm>
            <a:off x="30753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生词-Part 01 · LANGUAGE POINTS"/>
          <p:cNvSpPr>
            <a:spLocks noGrp="1"/>
          </p:cNvSpPr>
          <p:nvPr/>
        </p:nvSpPr>
        <p:spPr>
          <a:xfrm>
            <a:off x="31591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语言点-Part 01 · LANGUAGE POINTS"/>
          <p:cNvSpPr>
            <a:spLocks noGrp="1"/>
          </p:cNvSpPr>
          <p:nvPr/>
        </p:nvSpPr>
        <p:spPr>
          <a:xfrm>
            <a:off x="42373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3" name="nav-text-语言点-Part 01 · LANGUAGE POINTS"/>
          <p:cNvSpPr>
            <a:spLocks noGrp="1"/>
          </p:cNvSpPr>
          <p:nvPr/>
        </p:nvSpPr>
        <p:spPr>
          <a:xfrm>
            <a:off x="43211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4" name="nav-课文-Part 01 · LANGUAGE POINTS"/>
          <p:cNvSpPr>
            <a:spLocks noGrp="1"/>
          </p:cNvSpPr>
          <p:nvPr/>
        </p:nvSpPr>
        <p:spPr>
          <a:xfrm>
            <a:off x="53994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5" name="nav-text-课文-Part 01 · LANGUAGE POINTS"/>
          <p:cNvSpPr>
            <a:spLocks noGrp="1"/>
          </p:cNvSpPr>
          <p:nvPr/>
        </p:nvSpPr>
        <p:spPr>
          <a:xfrm>
            <a:off x="54832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6" name="nav-练习-Part 01 · LANGUAGE POINTS"/>
          <p:cNvSpPr>
            <a:spLocks noGrp="1"/>
          </p:cNvSpPr>
          <p:nvPr/>
        </p:nvSpPr>
        <p:spPr>
          <a:xfrm>
            <a:off x="65614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7" name="nav-text-练习-Part 01 · LANGUAGE POINTS"/>
          <p:cNvSpPr>
            <a:spLocks noGrp="1"/>
          </p:cNvSpPr>
          <p:nvPr/>
        </p:nvSpPr>
        <p:spPr>
          <a:xfrm>
            <a:off x="66452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8" name="nav-文化-Part 01 · LANGUAGE POINTS"/>
          <p:cNvSpPr>
            <a:spLocks noGrp="1"/>
          </p:cNvSpPr>
          <p:nvPr/>
        </p:nvSpPr>
        <p:spPr>
          <a:xfrm>
            <a:off x="77235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9" name="nav-text-文化-Part 01 · LANGUAGE POINTS"/>
          <p:cNvSpPr>
            <a:spLocks noGrp="1"/>
          </p:cNvSpPr>
          <p:nvPr/>
        </p:nvSpPr>
        <p:spPr>
          <a:xfrm>
            <a:off x="78073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0" name="nav-rule-Part 01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1" name="grammar1-surface"/>
          <p:cNvSpPr>
            <a:spLocks noGrp="1"/>
          </p:cNvSpPr>
          <p:nvPr/>
        </p:nvSpPr>
        <p:spPr>
          <a:xfrm>
            <a:off x="552450" y="1257299"/>
            <a:ext cx="11087100" cy="5450575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32" name="grammar1-accent"/>
          <p:cNvSpPr>
            <a:spLocks noGrp="1"/>
          </p:cNvSpPr>
          <p:nvPr/>
        </p:nvSpPr>
        <p:spPr>
          <a:xfrm>
            <a:off x="552450" y="1257299"/>
            <a:ext cx="76200" cy="5450575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4" name="grammar1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6" name="grammar1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3844" y="2303429"/>
            <a:ext cx="11262862" cy="4347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>
              <a:lnSpc>
                <a:spcPct val="125000"/>
              </a:lnSpc>
              <a:buNone/>
            </a:pPr>
            <a:r>
              <a:rPr lang="zh-CN" altLang="en-US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例：</a:t>
            </a: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①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这件衬衫（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</a:t>
            </a:r>
            <a:r>
              <a:rPr lang="en-US" altLang="zh-CN" sz="2800" kern="1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）那件毛衣便宜。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→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这件衬衫比那件毛衣便宜。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②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那件外套（</a:t>
            </a: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  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）这件外套大。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→ ___________________________________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③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今天教室里的学生（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</a:t>
            </a:r>
            <a:r>
              <a:rPr lang="en-US" altLang="zh-CN" sz="2800" kern="1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 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）昨天的多。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→ ___________________________________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④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这件衣服（</a:t>
            </a: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   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）那件衣服适合我。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→ ___________________________________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0550" y="1292222"/>
            <a:ext cx="10510493" cy="1018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0845" eaLnBrk="0">
              <a:spcBef>
                <a:spcPts val="515"/>
              </a:spcBef>
              <a:buNone/>
            </a:pPr>
            <a:r>
              <a:rPr lang="zh-CN" altLang="en-US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练习</a:t>
            </a:r>
            <a:r>
              <a:rPr lang="zh-CN" altLang="en-US" sz="2800" b="1" spc="-35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一</a:t>
            </a:r>
            <a:r>
              <a:rPr lang="zh-CN" altLang="en-US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：用“</a:t>
            </a:r>
            <a:r>
              <a:rPr lang="en-US" altLang="zh-CN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比</a:t>
            </a:r>
            <a:r>
              <a:rPr lang="en-US" altLang="zh-CN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B+</a:t>
            </a:r>
            <a:r>
              <a:rPr lang="zh-CN" altLang="en-US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形容词”完成句子 </a:t>
            </a:r>
            <a:endParaRPr lang="en-US" altLang="zh-CN" sz="2800" b="1" spc="-35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marL="410845" eaLnBrk="0">
              <a:spcBef>
                <a:spcPts val="515"/>
              </a:spcBef>
              <a:buNone/>
            </a:pPr>
            <a:r>
              <a:rPr lang="en-US" altLang="zh-CN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Complete the sentences with “A </a:t>
            </a:r>
            <a:r>
              <a:rPr lang="zh-CN" altLang="en-US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比 </a:t>
            </a:r>
            <a:r>
              <a:rPr lang="en-US" altLang="zh-CN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B + adjective”.</a:t>
            </a:r>
            <a:endParaRPr lang="en-US" altLang="zh-CN" sz="2800" b="1" spc="-35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8" name="text1-listen-title-bar"/>
          <p:cNvSpPr>
            <a:spLocks noGrp="1"/>
          </p:cNvSpPr>
          <p:nvPr/>
        </p:nvSpPr>
        <p:spPr>
          <a:xfrm>
            <a:off x="876300" y="14287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32981" y="-674778"/>
            <a:ext cx="2441302" cy="2438718"/>
          </a:xfrm>
          <a:prstGeom prst="rect">
            <a:avLst/>
          </a:prstGeom>
        </p:spPr>
      </p:pic>
      <p:sp>
        <p:nvSpPr>
          <p:cNvPr id="6" name="横卷形 5"/>
          <p:cNvSpPr>
            <a:spLocks noGrp="1"/>
          </p:cNvSpPr>
          <p:nvPr/>
        </p:nvSpPr>
        <p:spPr>
          <a:xfrm>
            <a:off x="308610" y="85090"/>
            <a:ext cx="9209101" cy="917575"/>
          </a:xfrm>
          <a:prstGeom prst="horizontalScroll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5" name="Title 6"/>
          <p:cNvSpPr>
            <a:spLocks noGrp="1"/>
          </p:cNvSpPr>
          <p:nvPr/>
        </p:nvSpPr>
        <p:spPr>
          <a:xfrm>
            <a:off x="428415" y="251460"/>
            <a:ext cx="9486862" cy="6375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/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endParaRPr lang="en-US"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None/>
            </a:pPr>
            <a:r>
              <a:rPr sz="40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r>
              <a:rPr lang="en-US" altLang="zh-CN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：比较句</a:t>
            </a:r>
            <a:r>
              <a:rPr lang="en-US" altLang="zh-CN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Comparative Sentences</a:t>
            </a:r>
            <a:endParaRPr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8" name="nav-复习-Part 01 · LANGUAGE POINTS"/>
          <p:cNvSpPr>
            <a:spLocks noGrp="1"/>
          </p:cNvSpPr>
          <p:nvPr/>
        </p:nvSpPr>
        <p:spPr>
          <a:xfrm>
            <a:off x="19132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复习-Part 01 · LANGUAGE POINTS"/>
          <p:cNvSpPr>
            <a:spLocks noGrp="1"/>
          </p:cNvSpPr>
          <p:nvPr/>
        </p:nvSpPr>
        <p:spPr>
          <a:xfrm>
            <a:off x="19970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生词-Part 01 · LANGUAGE POINTS"/>
          <p:cNvSpPr>
            <a:spLocks noGrp="1"/>
          </p:cNvSpPr>
          <p:nvPr/>
        </p:nvSpPr>
        <p:spPr>
          <a:xfrm>
            <a:off x="30753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生词-Part 01 · LANGUAGE POINTS"/>
          <p:cNvSpPr>
            <a:spLocks noGrp="1"/>
          </p:cNvSpPr>
          <p:nvPr/>
        </p:nvSpPr>
        <p:spPr>
          <a:xfrm>
            <a:off x="31591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语言点-Part 01 · LANGUAGE POINTS"/>
          <p:cNvSpPr>
            <a:spLocks noGrp="1"/>
          </p:cNvSpPr>
          <p:nvPr/>
        </p:nvSpPr>
        <p:spPr>
          <a:xfrm>
            <a:off x="42373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3" name="nav-text-语言点-Part 01 · LANGUAGE POINTS"/>
          <p:cNvSpPr>
            <a:spLocks noGrp="1"/>
          </p:cNvSpPr>
          <p:nvPr/>
        </p:nvSpPr>
        <p:spPr>
          <a:xfrm>
            <a:off x="43211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4" name="nav-课文-Part 01 · LANGUAGE POINTS"/>
          <p:cNvSpPr>
            <a:spLocks noGrp="1"/>
          </p:cNvSpPr>
          <p:nvPr/>
        </p:nvSpPr>
        <p:spPr>
          <a:xfrm>
            <a:off x="53994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5" name="nav-text-课文-Part 01 · LANGUAGE POINTS"/>
          <p:cNvSpPr>
            <a:spLocks noGrp="1"/>
          </p:cNvSpPr>
          <p:nvPr/>
        </p:nvSpPr>
        <p:spPr>
          <a:xfrm>
            <a:off x="54832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6" name="nav-练习-Part 01 · LANGUAGE POINTS"/>
          <p:cNvSpPr>
            <a:spLocks noGrp="1"/>
          </p:cNvSpPr>
          <p:nvPr/>
        </p:nvSpPr>
        <p:spPr>
          <a:xfrm>
            <a:off x="65614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7" name="nav-text-练习-Part 01 · LANGUAGE POINTS"/>
          <p:cNvSpPr>
            <a:spLocks noGrp="1"/>
          </p:cNvSpPr>
          <p:nvPr/>
        </p:nvSpPr>
        <p:spPr>
          <a:xfrm>
            <a:off x="66452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8" name="nav-文化-Part 01 · LANGUAGE POINTS"/>
          <p:cNvSpPr>
            <a:spLocks noGrp="1"/>
          </p:cNvSpPr>
          <p:nvPr/>
        </p:nvSpPr>
        <p:spPr>
          <a:xfrm>
            <a:off x="77235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9" name="nav-text-文化-Part 01 · LANGUAGE POINTS"/>
          <p:cNvSpPr>
            <a:spLocks noGrp="1"/>
          </p:cNvSpPr>
          <p:nvPr/>
        </p:nvSpPr>
        <p:spPr>
          <a:xfrm>
            <a:off x="78073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0" name="nav-rule-Part 01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1" name="grammar1-surface"/>
          <p:cNvSpPr>
            <a:spLocks noGrp="1"/>
          </p:cNvSpPr>
          <p:nvPr/>
        </p:nvSpPr>
        <p:spPr>
          <a:xfrm>
            <a:off x="552450" y="1257299"/>
            <a:ext cx="11087100" cy="5450575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32" name="grammar1-accent"/>
          <p:cNvSpPr>
            <a:spLocks noGrp="1"/>
          </p:cNvSpPr>
          <p:nvPr/>
        </p:nvSpPr>
        <p:spPr>
          <a:xfrm>
            <a:off x="552450" y="1257299"/>
            <a:ext cx="76200" cy="5450575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4" name="grammar1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6" name="grammar1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0550" y="1292222"/>
            <a:ext cx="10510493" cy="1018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0845" eaLnBrk="0">
              <a:spcBef>
                <a:spcPts val="515"/>
              </a:spcBef>
              <a:buNone/>
            </a:pPr>
            <a:r>
              <a:rPr lang="zh-CN" altLang="en-US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练习二：用“没有”或“不如”改写下面的句子</a:t>
            </a:r>
            <a:endParaRPr lang="en-US" altLang="zh-CN" sz="2800" b="1" spc="-35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marL="410845" eaLnBrk="0">
              <a:spcBef>
                <a:spcPts val="515"/>
              </a:spcBef>
              <a:buNone/>
            </a:pPr>
            <a:r>
              <a:rPr lang="en-US" altLang="zh-CN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Rewrite the sentences with </a:t>
            </a:r>
            <a:r>
              <a:rPr lang="zh-CN" altLang="en-US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没有 </a:t>
            </a:r>
            <a:r>
              <a:rPr lang="en-US" altLang="zh-CN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or </a:t>
            </a:r>
            <a:r>
              <a:rPr lang="zh-CN" altLang="en-US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不如</a:t>
            </a:r>
            <a:r>
              <a:rPr lang="en-US" altLang="zh-CN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.</a:t>
            </a:r>
            <a:endParaRPr lang="en-US" altLang="zh-CN" sz="2800" b="1" spc="-35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8" name="text1-listen-title-bar"/>
          <p:cNvSpPr>
            <a:spLocks noGrp="1"/>
          </p:cNvSpPr>
          <p:nvPr/>
        </p:nvSpPr>
        <p:spPr>
          <a:xfrm>
            <a:off x="876300" y="14287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4" name="文本框 3"/>
          <p:cNvSpPr txBox="1"/>
          <p:nvPr/>
        </p:nvSpPr>
        <p:spPr>
          <a:xfrm>
            <a:off x="909637" y="2403478"/>
            <a:ext cx="1157629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0">
              <a:buNone/>
            </a:pPr>
            <a:r>
              <a:rPr lang="zh-CN" altLang="en-US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例</a:t>
            </a:r>
            <a:r>
              <a:rPr lang="zh-CN" altLang="en-US" sz="2800" kern="1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：</a:t>
            </a: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①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这件衣服比那件衣服贵。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 eaLnBrk="0"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→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那件衣服没有这件衣服贵。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 eaLnBrk="0"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→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那件衣服不如这件衣服贵。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 eaLnBrk="0"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②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这件毛衣比那件毛衣好看。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 eaLnBrk="0"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→ ___________________________________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 eaLnBrk="0"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→ ___________________________________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 eaLnBrk="0"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③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这件衬衫比那件衬衫便宜。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 eaLnBrk="0"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→ ___________________________________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 eaLnBrk="0"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→ ___________________________________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80699" y="-675482"/>
            <a:ext cx="2441302" cy="2438718"/>
          </a:xfrm>
          <a:prstGeom prst="rect">
            <a:avLst/>
          </a:prstGeom>
        </p:spPr>
      </p:pic>
      <p:sp>
        <p:nvSpPr>
          <p:cNvPr id="6" name="横卷形 5"/>
          <p:cNvSpPr>
            <a:spLocks noGrp="1"/>
          </p:cNvSpPr>
          <p:nvPr/>
        </p:nvSpPr>
        <p:spPr>
          <a:xfrm>
            <a:off x="308609" y="85090"/>
            <a:ext cx="9368127" cy="917575"/>
          </a:xfrm>
          <a:prstGeom prst="horizontalScroll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5" name="Title 6"/>
          <p:cNvSpPr>
            <a:spLocks noGrp="1"/>
          </p:cNvSpPr>
          <p:nvPr/>
        </p:nvSpPr>
        <p:spPr>
          <a:xfrm>
            <a:off x="428415" y="251460"/>
            <a:ext cx="9486862" cy="6375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/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endParaRPr lang="en-US"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None/>
            </a:pPr>
            <a:r>
              <a:rPr sz="36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r>
              <a:rPr lang="en-US" altLang="zh-CN" sz="36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36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：递进复句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Progressive Complex Sentences</a:t>
            </a:r>
            <a:endParaRPr lang="en-US" altLang="zh-CN"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8" name="nav-复习-Part 01 · LANGUAGE POINTS"/>
          <p:cNvSpPr>
            <a:spLocks noGrp="1"/>
          </p:cNvSpPr>
          <p:nvPr/>
        </p:nvSpPr>
        <p:spPr>
          <a:xfrm>
            <a:off x="19132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复习-Part 01 · LANGUAGE POINTS"/>
          <p:cNvSpPr>
            <a:spLocks noGrp="1"/>
          </p:cNvSpPr>
          <p:nvPr/>
        </p:nvSpPr>
        <p:spPr>
          <a:xfrm>
            <a:off x="19970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生词-Part 01 · LANGUAGE POINTS"/>
          <p:cNvSpPr>
            <a:spLocks noGrp="1"/>
          </p:cNvSpPr>
          <p:nvPr/>
        </p:nvSpPr>
        <p:spPr>
          <a:xfrm>
            <a:off x="30753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生词-Part 01 · LANGUAGE POINTS"/>
          <p:cNvSpPr>
            <a:spLocks noGrp="1"/>
          </p:cNvSpPr>
          <p:nvPr/>
        </p:nvSpPr>
        <p:spPr>
          <a:xfrm>
            <a:off x="31591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语言点-Part 01 · LANGUAGE POINTS"/>
          <p:cNvSpPr>
            <a:spLocks noGrp="1"/>
          </p:cNvSpPr>
          <p:nvPr/>
        </p:nvSpPr>
        <p:spPr>
          <a:xfrm>
            <a:off x="42373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3" name="nav-text-语言点-Part 01 · LANGUAGE POINTS"/>
          <p:cNvSpPr>
            <a:spLocks noGrp="1"/>
          </p:cNvSpPr>
          <p:nvPr/>
        </p:nvSpPr>
        <p:spPr>
          <a:xfrm>
            <a:off x="43211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4" name="nav-课文-Part 01 · LANGUAGE POINTS"/>
          <p:cNvSpPr>
            <a:spLocks noGrp="1"/>
          </p:cNvSpPr>
          <p:nvPr/>
        </p:nvSpPr>
        <p:spPr>
          <a:xfrm>
            <a:off x="53994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5" name="nav-text-课文-Part 01 · LANGUAGE POINTS"/>
          <p:cNvSpPr>
            <a:spLocks noGrp="1"/>
          </p:cNvSpPr>
          <p:nvPr/>
        </p:nvSpPr>
        <p:spPr>
          <a:xfrm>
            <a:off x="54832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6" name="nav-练习-Part 01 · LANGUAGE POINTS"/>
          <p:cNvSpPr>
            <a:spLocks noGrp="1"/>
          </p:cNvSpPr>
          <p:nvPr/>
        </p:nvSpPr>
        <p:spPr>
          <a:xfrm>
            <a:off x="65614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7" name="nav-text-练习-Part 01 · LANGUAGE POINTS"/>
          <p:cNvSpPr>
            <a:spLocks noGrp="1"/>
          </p:cNvSpPr>
          <p:nvPr/>
        </p:nvSpPr>
        <p:spPr>
          <a:xfrm>
            <a:off x="66452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8" name="nav-文化-Part 01 · LANGUAGE POINTS"/>
          <p:cNvSpPr>
            <a:spLocks noGrp="1"/>
          </p:cNvSpPr>
          <p:nvPr/>
        </p:nvSpPr>
        <p:spPr>
          <a:xfrm>
            <a:off x="77235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9" name="nav-text-文化-Part 01 · LANGUAGE POINTS"/>
          <p:cNvSpPr>
            <a:spLocks noGrp="1"/>
          </p:cNvSpPr>
          <p:nvPr/>
        </p:nvSpPr>
        <p:spPr>
          <a:xfrm>
            <a:off x="78073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0" name="nav-rule-Part 01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1" name="grammar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32" name="grammar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4" name="grammar1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6" name="grammar1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5800" y="1487253"/>
            <a:ext cx="10716205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eaLnBrk="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不仅</a:t>
            </a:r>
            <a:r>
              <a:rPr lang="en-US" altLang="zh-CN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……</a:t>
            </a:r>
            <a:r>
              <a:rPr lang="zh-CN" altLang="en-US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，而且</a:t>
            </a:r>
            <a:r>
              <a:rPr lang="en-US" altLang="zh-CN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……</a:t>
            </a:r>
            <a:r>
              <a:rPr lang="zh-CN" altLang="en-US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：</a:t>
            </a:r>
            <a:endParaRPr lang="en-US" altLang="zh-CN" sz="32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eaLnBrk="0">
              <a:spcBef>
                <a:spcPts val="300"/>
              </a:spcBef>
              <a:spcAft>
                <a:spcPts val="300"/>
              </a:spcAft>
            </a:pPr>
            <a:r>
              <a:rPr lang="zh-CN" altLang="en-US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表示后一句比前一句更进一步。“不仅”和“不光”可以换用，“不光”更口语化。 </a:t>
            </a:r>
            <a:endParaRPr lang="en-US" altLang="zh-CN" sz="32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eaLnBrk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means the second clause goes a step further than the first. “</a:t>
            </a:r>
            <a:r>
              <a:rPr lang="zh-CN" altLang="en-US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不仅” </a:t>
            </a:r>
            <a:r>
              <a:rPr lang="en-US" altLang="zh-CN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and “</a:t>
            </a:r>
            <a:r>
              <a:rPr lang="zh-CN" altLang="en-US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不光” </a:t>
            </a:r>
            <a:r>
              <a:rPr lang="en-US" altLang="zh-CN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are interchangeable. “</a:t>
            </a:r>
            <a:r>
              <a:rPr lang="zh-CN" altLang="en-US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不光” </a:t>
            </a:r>
            <a:r>
              <a:rPr lang="en-US" altLang="zh-CN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is more colloquial.</a:t>
            </a:r>
            <a:endParaRPr lang="en-US" altLang="zh-CN" sz="32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5800" y="4364757"/>
            <a:ext cx="6094674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eaLnBrk="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结构</a:t>
            </a:r>
            <a:r>
              <a:rPr lang="en-US" altLang="zh-CN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Structure</a:t>
            </a:r>
            <a:r>
              <a:rPr lang="zh-CN" altLang="en-US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：</a:t>
            </a:r>
            <a:endParaRPr lang="en-US" altLang="zh-CN" sz="32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eaLnBrk="0">
              <a:spcBef>
                <a:spcPts val="300"/>
              </a:spcBef>
              <a:spcAft>
                <a:spcPts val="300"/>
              </a:spcAft>
            </a:pPr>
            <a:r>
              <a:rPr lang="zh-CN" altLang="en-US" sz="3200" b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不仅</a:t>
            </a:r>
            <a:r>
              <a:rPr lang="en-US" altLang="zh-CN" sz="3200" b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3200" b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不光 </a:t>
            </a:r>
            <a:r>
              <a:rPr lang="en-US" altLang="zh-CN" sz="3200" b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+ A</a:t>
            </a:r>
            <a:r>
              <a:rPr lang="zh-CN" altLang="en-US" sz="3200" b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，而且</a:t>
            </a:r>
            <a:r>
              <a:rPr lang="en-US" altLang="zh-CN" sz="3200" b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3200" b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还 </a:t>
            </a:r>
            <a:r>
              <a:rPr lang="en-US" altLang="zh-CN" sz="3200" b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+ B</a:t>
            </a:r>
            <a:endParaRPr lang="en-US" altLang="zh-CN" sz="3200" b="1">
              <a:solidFill>
                <a:schemeClr val="accent1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80699" y="-675482"/>
            <a:ext cx="2441302" cy="2438718"/>
          </a:xfrm>
          <a:prstGeom prst="rect">
            <a:avLst/>
          </a:prstGeom>
        </p:spPr>
      </p:pic>
      <p:sp>
        <p:nvSpPr>
          <p:cNvPr id="6" name="横卷形 5"/>
          <p:cNvSpPr>
            <a:spLocks noGrp="1"/>
          </p:cNvSpPr>
          <p:nvPr/>
        </p:nvSpPr>
        <p:spPr>
          <a:xfrm>
            <a:off x="308609" y="85090"/>
            <a:ext cx="9368127" cy="917575"/>
          </a:xfrm>
          <a:prstGeom prst="horizontalScroll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5" name="Title 6"/>
          <p:cNvSpPr>
            <a:spLocks noGrp="1"/>
          </p:cNvSpPr>
          <p:nvPr/>
        </p:nvSpPr>
        <p:spPr>
          <a:xfrm>
            <a:off x="428415" y="251460"/>
            <a:ext cx="9486862" cy="6375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/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endParaRPr lang="en-US"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None/>
            </a:pPr>
            <a:r>
              <a:rPr sz="36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r>
              <a:rPr lang="en-US" altLang="zh-CN" sz="36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36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：递进复句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Progressive Complex Sentences</a:t>
            </a:r>
            <a:endParaRPr lang="en-US" altLang="zh-CN"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8" name="nav-复习-Part 01 · LANGUAGE POINTS"/>
          <p:cNvSpPr>
            <a:spLocks noGrp="1"/>
          </p:cNvSpPr>
          <p:nvPr/>
        </p:nvSpPr>
        <p:spPr>
          <a:xfrm>
            <a:off x="19132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复习-Part 01 · LANGUAGE POINTS"/>
          <p:cNvSpPr>
            <a:spLocks noGrp="1"/>
          </p:cNvSpPr>
          <p:nvPr/>
        </p:nvSpPr>
        <p:spPr>
          <a:xfrm>
            <a:off x="19970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生词-Part 01 · LANGUAGE POINTS"/>
          <p:cNvSpPr>
            <a:spLocks noGrp="1"/>
          </p:cNvSpPr>
          <p:nvPr/>
        </p:nvSpPr>
        <p:spPr>
          <a:xfrm>
            <a:off x="30753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生词-Part 01 · LANGUAGE POINTS"/>
          <p:cNvSpPr>
            <a:spLocks noGrp="1"/>
          </p:cNvSpPr>
          <p:nvPr/>
        </p:nvSpPr>
        <p:spPr>
          <a:xfrm>
            <a:off x="31591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语言点-Part 01 · LANGUAGE POINTS"/>
          <p:cNvSpPr>
            <a:spLocks noGrp="1"/>
          </p:cNvSpPr>
          <p:nvPr/>
        </p:nvSpPr>
        <p:spPr>
          <a:xfrm>
            <a:off x="42373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3" name="nav-text-语言点-Part 01 · LANGUAGE POINTS"/>
          <p:cNvSpPr>
            <a:spLocks noGrp="1"/>
          </p:cNvSpPr>
          <p:nvPr/>
        </p:nvSpPr>
        <p:spPr>
          <a:xfrm>
            <a:off x="43211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4" name="nav-课文-Part 01 · LANGUAGE POINTS"/>
          <p:cNvSpPr>
            <a:spLocks noGrp="1"/>
          </p:cNvSpPr>
          <p:nvPr/>
        </p:nvSpPr>
        <p:spPr>
          <a:xfrm>
            <a:off x="53994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5" name="nav-text-课文-Part 01 · LANGUAGE POINTS"/>
          <p:cNvSpPr>
            <a:spLocks noGrp="1"/>
          </p:cNvSpPr>
          <p:nvPr/>
        </p:nvSpPr>
        <p:spPr>
          <a:xfrm>
            <a:off x="54832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6" name="nav-练习-Part 01 · LANGUAGE POINTS"/>
          <p:cNvSpPr>
            <a:spLocks noGrp="1"/>
          </p:cNvSpPr>
          <p:nvPr/>
        </p:nvSpPr>
        <p:spPr>
          <a:xfrm>
            <a:off x="65614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7" name="nav-text-练习-Part 01 · LANGUAGE POINTS"/>
          <p:cNvSpPr>
            <a:spLocks noGrp="1"/>
          </p:cNvSpPr>
          <p:nvPr/>
        </p:nvSpPr>
        <p:spPr>
          <a:xfrm>
            <a:off x="66452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8" name="nav-文化-Part 01 · LANGUAGE POINTS"/>
          <p:cNvSpPr>
            <a:spLocks noGrp="1"/>
          </p:cNvSpPr>
          <p:nvPr/>
        </p:nvSpPr>
        <p:spPr>
          <a:xfrm>
            <a:off x="77235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9" name="nav-text-文化-Part 01 · LANGUAGE POINTS"/>
          <p:cNvSpPr>
            <a:spLocks noGrp="1"/>
          </p:cNvSpPr>
          <p:nvPr/>
        </p:nvSpPr>
        <p:spPr>
          <a:xfrm>
            <a:off x="78073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0" name="nav-rule-Part 01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1" name="grammar1-surface"/>
          <p:cNvSpPr>
            <a:spLocks noGrp="1"/>
          </p:cNvSpPr>
          <p:nvPr/>
        </p:nvSpPr>
        <p:spPr>
          <a:xfrm>
            <a:off x="552450" y="1257300"/>
            <a:ext cx="11223432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32" name="grammar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4" name="grammar1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6" name="grammar1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0550" y="1402825"/>
            <a:ext cx="11590000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eaLnBrk="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例句</a:t>
            </a:r>
            <a:r>
              <a:rPr lang="en-US" altLang="zh-CN" sz="3200">
                <a:solidFill>
                  <a:srgbClr val="24272F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Example</a:t>
            </a:r>
            <a:r>
              <a:rPr lang="zh-CN" altLang="en-US" sz="3200">
                <a:solidFill>
                  <a:srgbClr val="24272F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：</a:t>
            </a:r>
            <a:endParaRPr lang="zh-CN" altLang="en-US" sz="32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eaLnBrk="0">
              <a:lnSpc>
                <a:spcPct val="125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①那件不仅颜色好看，而且价格也差不多。</a:t>
            </a:r>
            <a:endParaRPr lang="zh-CN" altLang="en-US" sz="32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eaLnBrk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That one is not only good-looking in color, but also similar in price.</a:t>
            </a:r>
            <a:endParaRPr lang="en-US" altLang="zh-CN" sz="32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eaLnBrk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②</a:t>
            </a:r>
            <a:r>
              <a:rPr lang="zh-CN" altLang="en-US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不仅买到了好东西，而且还打折了！</a:t>
            </a:r>
            <a:endParaRPr lang="zh-CN" altLang="en-US" sz="32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eaLnBrk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Not only did I buy good stuff, but I also got a discount!</a:t>
            </a:r>
            <a:endParaRPr lang="en-US" altLang="zh-CN" sz="32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eaLnBrk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③ </a:t>
            </a:r>
            <a:r>
              <a:rPr lang="zh-CN" altLang="en-US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他不仅会说中文，而且会说英文。</a:t>
            </a:r>
            <a:endParaRPr lang="zh-CN" altLang="en-US" sz="32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eaLnBrk="0">
              <a:spcBef>
                <a:spcPts val="300"/>
              </a:spcBef>
              <a:spcAft>
                <a:spcPts val="300"/>
              </a:spcAft>
            </a:pPr>
            <a:r>
              <a:rPr lang="en-US" altLang="zh-CN" sz="32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He can speak not only Chinese but also English.</a:t>
            </a:r>
            <a:endParaRPr lang="en-US" altLang="zh-CN" sz="32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80699" y="-675482"/>
            <a:ext cx="2441302" cy="2438718"/>
          </a:xfrm>
          <a:prstGeom prst="rect">
            <a:avLst/>
          </a:prstGeom>
        </p:spPr>
      </p:pic>
      <p:sp>
        <p:nvSpPr>
          <p:cNvPr id="18" name="nav-复习-Part 01 · LANGUAGE POINTS"/>
          <p:cNvSpPr>
            <a:spLocks noGrp="1"/>
          </p:cNvSpPr>
          <p:nvPr/>
        </p:nvSpPr>
        <p:spPr>
          <a:xfrm>
            <a:off x="19132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复习-Part 01 · LANGUAGE POINTS"/>
          <p:cNvSpPr>
            <a:spLocks noGrp="1"/>
          </p:cNvSpPr>
          <p:nvPr/>
        </p:nvSpPr>
        <p:spPr>
          <a:xfrm>
            <a:off x="19970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生词-Part 01 · LANGUAGE POINTS"/>
          <p:cNvSpPr>
            <a:spLocks noGrp="1"/>
          </p:cNvSpPr>
          <p:nvPr/>
        </p:nvSpPr>
        <p:spPr>
          <a:xfrm>
            <a:off x="30753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生词-Part 01 · LANGUAGE POINTS"/>
          <p:cNvSpPr>
            <a:spLocks noGrp="1"/>
          </p:cNvSpPr>
          <p:nvPr/>
        </p:nvSpPr>
        <p:spPr>
          <a:xfrm>
            <a:off x="31591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语言点-Part 01 · LANGUAGE POINTS"/>
          <p:cNvSpPr>
            <a:spLocks noGrp="1"/>
          </p:cNvSpPr>
          <p:nvPr/>
        </p:nvSpPr>
        <p:spPr>
          <a:xfrm>
            <a:off x="42373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3" name="nav-text-语言点-Part 01 · LANGUAGE POINTS"/>
          <p:cNvSpPr>
            <a:spLocks noGrp="1"/>
          </p:cNvSpPr>
          <p:nvPr/>
        </p:nvSpPr>
        <p:spPr>
          <a:xfrm>
            <a:off x="43211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4" name="nav-课文-Part 01 · LANGUAGE POINTS"/>
          <p:cNvSpPr>
            <a:spLocks noGrp="1"/>
          </p:cNvSpPr>
          <p:nvPr/>
        </p:nvSpPr>
        <p:spPr>
          <a:xfrm>
            <a:off x="53994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5" name="nav-text-课文-Part 01 · LANGUAGE POINTS"/>
          <p:cNvSpPr>
            <a:spLocks noGrp="1"/>
          </p:cNvSpPr>
          <p:nvPr/>
        </p:nvSpPr>
        <p:spPr>
          <a:xfrm>
            <a:off x="54832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6" name="nav-练习-Part 01 · LANGUAGE POINTS"/>
          <p:cNvSpPr>
            <a:spLocks noGrp="1"/>
          </p:cNvSpPr>
          <p:nvPr/>
        </p:nvSpPr>
        <p:spPr>
          <a:xfrm>
            <a:off x="65614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7" name="nav-text-练习-Part 01 · LANGUAGE POINTS"/>
          <p:cNvSpPr>
            <a:spLocks noGrp="1"/>
          </p:cNvSpPr>
          <p:nvPr/>
        </p:nvSpPr>
        <p:spPr>
          <a:xfrm>
            <a:off x="66452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8" name="nav-文化-Part 01 · LANGUAGE POINTS"/>
          <p:cNvSpPr>
            <a:spLocks noGrp="1"/>
          </p:cNvSpPr>
          <p:nvPr/>
        </p:nvSpPr>
        <p:spPr>
          <a:xfrm>
            <a:off x="77235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9" name="nav-text-文化-Part 01 · LANGUAGE POINTS"/>
          <p:cNvSpPr>
            <a:spLocks noGrp="1"/>
          </p:cNvSpPr>
          <p:nvPr/>
        </p:nvSpPr>
        <p:spPr>
          <a:xfrm>
            <a:off x="78073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0" name="nav-rule-Part 01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1" name="grammar1-surface"/>
          <p:cNvSpPr>
            <a:spLocks noGrp="1"/>
          </p:cNvSpPr>
          <p:nvPr/>
        </p:nvSpPr>
        <p:spPr>
          <a:xfrm>
            <a:off x="552450" y="1257299"/>
            <a:ext cx="11087100" cy="5450575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32" name="grammar1-accent"/>
          <p:cNvSpPr>
            <a:spLocks noGrp="1"/>
          </p:cNvSpPr>
          <p:nvPr/>
        </p:nvSpPr>
        <p:spPr>
          <a:xfrm>
            <a:off x="552450" y="1257299"/>
            <a:ext cx="76200" cy="5450575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4" name="grammar1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6" name="grammar1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2947" y="1242874"/>
            <a:ext cx="10510493" cy="1018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0845" eaLnBrk="0">
              <a:spcBef>
                <a:spcPts val="515"/>
              </a:spcBef>
              <a:buNone/>
            </a:pPr>
            <a:r>
              <a:rPr lang="zh-CN" altLang="en-US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练习：用“不仅</a:t>
            </a:r>
            <a:r>
              <a:rPr lang="en-US" altLang="zh-CN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……</a:t>
            </a:r>
            <a:r>
              <a:rPr lang="zh-CN" altLang="en-US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而且</a:t>
            </a:r>
            <a:r>
              <a:rPr lang="en-US" altLang="zh-CN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……”</a:t>
            </a:r>
            <a:r>
              <a:rPr lang="zh-CN" altLang="en-US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完成句子</a:t>
            </a:r>
            <a:endParaRPr lang="en-US" altLang="zh-CN" sz="2800" b="1" spc="-35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marL="410845" eaLnBrk="0">
              <a:spcBef>
                <a:spcPts val="515"/>
              </a:spcBef>
              <a:buNone/>
            </a:pPr>
            <a:r>
              <a:rPr lang="en-US" altLang="zh-CN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Complete the sentences with </a:t>
            </a:r>
            <a:r>
              <a:rPr lang="zh-CN" altLang="en-US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不仅</a:t>
            </a:r>
            <a:r>
              <a:rPr lang="en-US" altLang="zh-CN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……</a:t>
            </a:r>
            <a:r>
              <a:rPr lang="zh-CN" altLang="en-US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而且</a:t>
            </a:r>
            <a:r>
              <a:rPr lang="en-US" altLang="zh-CN" sz="28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…….</a:t>
            </a:r>
            <a:endParaRPr lang="en-US" altLang="zh-CN" sz="2800" b="1" spc="-35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8" name="text1-listen-title-bar"/>
          <p:cNvSpPr>
            <a:spLocks noGrp="1"/>
          </p:cNvSpPr>
          <p:nvPr/>
        </p:nvSpPr>
        <p:spPr>
          <a:xfrm>
            <a:off x="883367" y="1413535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1" name="横卷形 5"/>
          <p:cNvSpPr>
            <a:spLocks noGrp="1"/>
          </p:cNvSpPr>
          <p:nvPr/>
        </p:nvSpPr>
        <p:spPr>
          <a:xfrm>
            <a:off x="308609" y="85090"/>
            <a:ext cx="9368127" cy="917575"/>
          </a:xfrm>
          <a:prstGeom prst="horizontalScroll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3" name="Title 6"/>
          <p:cNvSpPr>
            <a:spLocks noGrp="1"/>
          </p:cNvSpPr>
          <p:nvPr/>
        </p:nvSpPr>
        <p:spPr>
          <a:xfrm>
            <a:off x="428415" y="251460"/>
            <a:ext cx="9486862" cy="6375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/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endParaRPr lang="en-US"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None/>
            </a:pPr>
            <a:r>
              <a:rPr sz="36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r>
              <a:rPr lang="en-US" altLang="zh-CN" sz="36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36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：递进复句</a:t>
            </a:r>
            <a:r>
              <a:rPr lang="en-US" altLang="zh-CN" sz="32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Progressive Complex Sentences</a:t>
            </a:r>
            <a:endParaRPr lang="en-US" altLang="zh-CN"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25557" y="2307456"/>
            <a:ext cx="13006346" cy="4347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04800" algn="just" eaLnBrk="0">
              <a:lnSpc>
                <a:spcPct val="125000"/>
              </a:lnSpc>
              <a:buNone/>
            </a:pPr>
            <a:r>
              <a:rPr lang="zh-CN" altLang="en-US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例：</a:t>
            </a: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1.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这件衣服颜色好看，（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</a:t>
            </a:r>
            <a:r>
              <a:rPr lang="en-US" altLang="zh-CN" sz="2800" kern="1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  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）价格也便宜。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304800"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→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这件衣服不仅颜色好看，而且价格也便宜。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304800"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2.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他（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）会说中文，（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）会说英文。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304800"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→ ___________________________________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304800"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3.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那件衬衫（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）很合适，（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）价格也划算。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304800"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→ ___________________________________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304800"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4.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她（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）买了外套，（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）买了一顶帽子。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304800" eaLnBrk="0">
              <a:lnSpc>
                <a:spcPct val="125000"/>
              </a:lnSpc>
              <a:buNone/>
            </a:pPr>
            <a:r>
              <a:rPr lang="en-US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→ ___________________________________</a:t>
            </a:r>
            <a:r>
              <a:rPr lang="zh-CN" altLang="zh-CN" sz="2800" kern="1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32981" y="-674778"/>
            <a:ext cx="2441302" cy="2438718"/>
          </a:xfrm>
          <a:prstGeom prst="rect">
            <a:avLst/>
          </a:prstGeom>
        </p:spPr>
      </p:pic>
      <p:sp>
        <p:nvSpPr>
          <p:cNvPr id="6" name="横卷形 5"/>
          <p:cNvSpPr>
            <a:spLocks noGrp="1"/>
          </p:cNvSpPr>
          <p:nvPr/>
        </p:nvSpPr>
        <p:spPr>
          <a:xfrm>
            <a:off x="308610" y="85090"/>
            <a:ext cx="7905087" cy="917575"/>
          </a:xfrm>
          <a:prstGeom prst="horizontalScroll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lang="zh-CN" altLang="en-US"/>
          </a:p>
        </p:txBody>
      </p:sp>
      <p:sp>
        <p:nvSpPr>
          <p:cNvPr id="15" name="Title 6"/>
          <p:cNvSpPr>
            <a:spLocks noGrp="1"/>
          </p:cNvSpPr>
          <p:nvPr/>
        </p:nvSpPr>
        <p:spPr>
          <a:xfrm>
            <a:off x="428415" y="251460"/>
            <a:ext cx="10810516" cy="6375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/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endParaRPr lang="en-US"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None/>
            </a:pPr>
            <a:r>
              <a:rPr sz="40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r>
              <a:rPr lang="en-US" altLang="zh-CN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：情态副词</a:t>
            </a:r>
            <a:r>
              <a:rPr lang="en-US" altLang="zh-CN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Modal adverbs</a:t>
            </a:r>
            <a:endParaRPr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8" name="nav-复习-Part 01 · LANGUAGE POINTS"/>
          <p:cNvSpPr>
            <a:spLocks noGrp="1"/>
          </p:cNvSpPr>
          <p:nvPr/>
        </p:nvSpPr>
        <p:spPr>
          <a:xfrm>
            <a:off x="19132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复习-Part 01 · LANGUAGE POINTS"/>
          <p:cNvSpPr>
            <a:spLocks noGrp="1"/>
          </p:cNvSpPr>
          <p:nvPr/>
        </p:nvSpPr>
        <p:spPr>
          <a:xfrm>
            <a:off x="19970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生词-Part 01 · LANGUAGE POINTS"/>
          <p:cNvSpPr>
            <a:spLocks noGrp="1"/>
          </p:cNvSpPr>
          <p:nvPr/>
        </p:nvSpPr>
        <p:spPr>
          <a:xfrm>
            <a:off x="30753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生词-Part 01 · LANGUAGE POINTS"/>
          <p:cNvSpPr>
            <a:spLocks noGrp="1"/>
          </p:cNvSpPr>
          <p:nvPr/>
        </p:nvSpPr>
        <p:spPr>
          <a:xfrm>
            <a:off x="31591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语言点-Part 01 · LANGUAGE POINTS"/>
          <p:cNvSpPr>
            <a:spLocks noGrp="1"/>
          </p:cNvSpPr>
          <p:nvPr/>
        </p:nvSpPr>
        <p:spPr>
          <a:xfrm>
            <a:off x="42373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3" name="nav-text-语言点-Part 01 · LANGUAGE POINTS"/>
          <p:cNvSpPr>
            <a:spLocks noGrp="1"/>
          </p:cNvSpPr>
          <p:nvPr/>
        </p:nvSpPr>
        <p:spPr>
          <a:xfrm>
            <a:off x="43211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4" name="nav-课文-Part 01 · LANGUAGE POINTS"/>
          <p:cNvSpPr>
            <a:spLocks noGrp="1"/>
          </p:cNvSpPr>
          <p:nvPr/>
        </p:nvSpPr>
        <p:spPr>
          <a:xfrm>
            <a:off x="53994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5" name="nav-text-课文-Part 01 · LANGUAGE POINTS"/>
          <p:cNvSpPr>
            <a:spLocks noGrp="1"/>
          </p:cNvSpPr>
          <p:nvPr/>
        </p:nvSpPr>
        <p:spPr>
          <a:xfrm>
            <a:off x="54832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6" name="nav-练习-Part 01 · LANGUAGE POINTS"/>
          <p:cNvSpPr>
            <a:spLocks noGrp="1"/>
          </p:cNvSpPr>
          <p:nvPr/>
        </p:nvSpPr>
        <p:spPr>
          <a:xfrm>
            <a:off x="65614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7" name="nav-text-练习-Part 01 · LANGUAGE POINTS"/>
          <p:cNvSpPr>
            <a:spLocks noGrp="1"/>
          </p:cNvSpPr>
          <p:nvPr/>
        </p:nvSpPr>
        <p:spPr>
          <a:xfrm>
            <a:off x="66452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8" name="nav-文化-Part 01 · LANGUAGE POINTS"/>
          <p:cNvSpPr>
            <a:spLocks noGrp="1"/>
          </p:cNvSpPr>
          <p:nvPr/>
        </p:nvSpPr>
        <p:spPr>
          <a:xfrm>
            <a:off x="77235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9" name="nav-text-文化-Part 01 · LANGUAGE POINTS"/>
          <p:cNvSpPr>
            <a:spLocks noGrp="1"/>
          </p:cNvSpPr>
          <p:nvPr/>
        </p:nvSpPr>
        <p:spPr>
          <a:xfrm>
            <a:off x="78073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0" name="nav-rule-Part 01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1" name="grammar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32" name="grammar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4" name="grammar1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6" name="grammar1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8415" y="1581150"/>
            <a:ext cx="11163299" cy="3429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9950" indent="-457200" eaLnBrk="0">
              <a:spcBef>
                <a:spcPts val="515"/>
              </a:spcBef>
              <a:buFont typeface="Wingdings" panose="05000000000000000000" pitchFamily="2" charset="2"/>
              <a:buChar char="Ø"/>
            </a:pPr>
            <a:r>
              <a:rPr lang="zh-CN" altLang="en-US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情态副词表示说话人的语气、态度或判断，常用于口语中。</a:t>
            </a:r>
            <a:endParaRPr lang="zh-CN" altLang="en-US" sz="28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marL="412750" eaLnBrk="0">
              <a:spcBef>
                <a:spcPts val="515"/>
              </a:spcBef>
            </a:pPr>
            <a:r>
              <a:rPr lang="en-US" altLang="zh-CN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Modal adverbs express the speaker’s tone, attitude, or judgment. They are often used in spoken Chinese.</a:t>
            </a:r>
            <a:endParaRPr lang="en-US" altLang="zh-CN" sz="28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marL="412750" eaLnBrk="0">
              <a:spcBef>
                <a:spcPts val="515"/>
              </a:spcBef>
            </a:pPr>
            <a:endParaRPr lang="en-US" altLang="zh-CN" sz="28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marL="869950" indent="-457200" eaLnBrk="0">
              <a:spcBef>
                <a:spcPts val="515"/>
              </a:spcBef>
              <a:buFont typeface="Wingdings" panose="05000000000000000000" pitchFamily="2" charset="2"/>
              <a:buChar char="Ø"/>
            </a:pPr>
            <a:r>
              <a:rPr lang="zh-CN" altLang="en-US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例句</a:t>
            </a:r>
            <a:r>
              <a:rPr lang="en-US" altLang="zh-CN" sz="2800">
                <a:solidFill>
                  <a:srgbClr val="24272F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Example</a:t>
            </a:r>
            <a:r>
              <a:rPr lang="zh-CN" altLang="en-US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：</a:t>
            </a:r>
            <a:endParaRPr lang="en-US" altLang="zh-CN" sz="28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marL="412750" eaLnBrk="0">
              <a:spcBef>
                <a:spcPts val="515"/>
              </a:spcBef>
            </a:pPr>
            <a:r>
              <a:rPr lang="zh-CN" altLang="en-US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价格也差不多。</a:t>
            </a:r>
            <a:endParaRPr lang="zh-CN" altLang="en-US" sz="28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marL="412750" eaLnBrk="0">
              <a:spcBef>
                <a:spcPts val="515"/>
              </a:spcBef>
            </a:pPr>
            <a:r>
              <a:rPr lang="en-US" altLang="zh-CN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The price is also about the same.</a:t>
            </a:r>
            <a:endParaRPr lang="en-US" altLang="zh-CN" sz="28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32981" y="-674778"/>
            <a:ext cx="2441302" cy="2438718"/>
          </a:xfrm>
          <a:prstGeom prst="rect">
            <a:avLst/>
          </a:prstGeom>
        </p:spPr>
      </p:pic>
      <p:sp>
        <p:nvSpPr>
          <p:cNvPr id="6" name="横卷形 5"/>
          <p:cNvSpPr>
            <a:spLocks noGrp="1"/>
          </p:cNvSpPr>
          <p:nvPr/>
        </p:nvSpPr>
        <p:spPr>
          <a:xfrm>
            <a:off x="308610" y="85090"/>
            <a:ext cx="7905087" cy="917575"/>
          </a:xfrm>
          <a:prstGeom prst="horizontalScroll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lang="zh-CN" altLang="en-US"/>
          </a:p>
        </p:txBody>
      </p:sp>
      <p:sp>
        <p:nvSpPr>
          <p:cNvPr id="15" name="Title 6"/>
          <p:cNvSpPr>
            <a:spLocks noGrp="1"/>
          </p:cNvSpPr>
          <p:nvPr/>
        </p:nvSpPr>
        <p:spPr>
          <a:xfrm>
            <a:off x="428415" y="251460"/>
            <a:ext cx="10810516" cy="6375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/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endParaRPr lang="en-US"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None/>
            </a:pPr>
            <a:r>
              <a:rPr sz="40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r>
              <a:rPr lang="en-US" altLang="zh-CN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：情态副词</a:t>
            </a:r>
            <a:r>
              <a:rPr lang="en-US" altLang="zh-CN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Modal adverbs</a:t>
            </a:r>
            <a:endParaRPr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8" name="nav-复习-Part 01 · LANGUAGE POINTS"/>
          <p:cNvSpPr>
            <a:spLocks noGrp="1"/>
          </p:cNvSpPr>
          <p:nvPr/>
        </p:nvSpPr>
        <p:spPr>
          <a:xfrm>
            <a:off x="19132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复习-Part 01 · LANGUAGE POINTS"/>
          <p:cNvSpPr>
            <a:spLocks noGrp="1"/>
          </p:cNvSpPr>
          <p:nvPr/>
        </p:nvSpPr>
        <p:spPr>
          <a:xfrm>
            <a:off x="19970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生词-Part 01 · LANGUAGE POINTS"/>
          <p:cNvSpPr>
            <a:spLocks noGrp="1"/>
          </p:cNvSpPr>
          <p:nvPr/>
        </p:nvSpPr>
        <p:spPr>
          <a:xfrm>
            <a:off x="30753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生词-Part 01 · LANGUAGE POINTS"/>
          <p:cNvSpPr>
            <a:spLocks noGrp="1"/>
          </p:cNvSpPr>
          <p:nvPr/>
        </p:nvSpPr>
        <p:spPr>
          <a:xfrm>
            <a:off x="31591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语言点-Part 01 · LANGUAGE POINTS"/>
          <p:cNvSpPr>
            <a:spLocks noGrp="1"/>
          </p:cNvSpPr>
          <p:nvPr/>
        </p:nvSpPr>
        <p:spPr>
          <a:xfrm>
            <a:off x="42373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3" name="nav-text-语言点-Part 01 · LANGUAGE POINTS"/>
          <p:cNvSpPr>
            <a:spLocks noGrp="1"/>
          </p:cNvSpPr>
          <p:nvPr/>
        </p:nvSpPr>
        <p:spPr>
          <a:xfrm>
            <a:off x="43211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4" name="nav-课文-Part 01 · LANGUAGE POINTS"/>
          <p:cNvSpPr>
            <a:spLocks noGrp="1"/>
          </p:cNvSpPr>
          <p:nvPr/>
        </p:nvSpPr>
        <p:spPr>
          <a:xfrm>
            <a:off x="53994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5" name="nav-text-课文-Part 01 · LANGUAGE POINTS"/>
          <p:cNvSpPr>
            <a:spLocks noGrp="1"/>
          </p:cNvSpPr>
          <p:nvPr/>
        </p:nvSpPr>
        <p:spPr>
          <a:xfrm>
            <a:off x="54832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6" name="nav-练习-Part 01 · LANGUAGE POINTS"/>
          <p:cNvSpPr>
            <a:spLocks noGrp="1"/>
          </p:cNvSpPr>
          <p:nvPr/>
        </p:nvSpPr>
        <p:spPr>
          <a:xfrm>
            <a:off x="65614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7" name="nav-text-练习-Part 01 · LANGUAGE POINTS"/>
          <p:cNvSpPr>
            <a:spLocks noGrp="1"/>
          </p:cNvSpPr>
          <p:nvPr/>
        </p:nvSpPr>
        <p:spPr>
          <a:xfrm>
            <a:off x="66452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8" name="nav-文化-Part 01 · LANGUAGE POINTS"/>
          <p:cNvSpPr>
            <a:spLocks noGrp="1"/>
          </p:cNvSpPr>
          <p:nvPr/>
        </p:nvSpPr>
        <p:spPr>
          <a:xfrm>
            <a:off x="77235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9" name="nav-text-文化-Part 01 · LANGUAGE POINTS"/>
          <p:cNvSpPr>
            <a:spLocks noGrp="1"/>
          </p:cNvSpPr>
          <p:nvPr/>
        </p:nvSpPr>
        <p:spPr>
          <a:xfrm>
            <a:off x="78073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0" name="nav-rule-Part 01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1" name="grammar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32" name="grammar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4" name="grammar1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6" name="grammar1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641543" y="1358900"/>
          <a:ext cx="13275033" cy="4878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Document" r:id="rId2" imgW="6823075" imgH="2522220" progId="Word.Document.12">
                  <p:embed/>
                </p:oleObj>
              </mc:Choice>
              <mc:Fallback>
                <p:oleObj name="Document" r:id="rId2" imgW="6823075" imgH="2522220" progId="Word.Document.12">
                  <p:embed/>
                  <p:pic>
                    <p:nvPicPr>
                      <p:cNvPr id="0" name="图片 -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41543" y="1358900"/>
                        <a:ext cx="13275033" cy="48780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32981" y="-674778"/>
            <a:ext cx="2441302" cy="2438718"/>
          </a:xfrm>
          <a:prstGeom prst="rect">
            <a:avLst/>
          </a:prstGeom>
        </p:spPr>
      </p:pic>
      <p:sp>
        <p:nvSpPr>
          <p:cNvPr id="6" name="横卷形 5"/>
          <p:cNvSpPr>
            <a:spLocks noGrp="1"/>
          </p:cNvSpPr>
          <p:nvPr/>
        </p:nvSpPr>
        <p:spPr>
          <a:xfrm>
            <a:off x="308610" y="85090"/>
            <a:ext cx="7905087" cy="917575"/>
          </a:xfrm>
          <a:prstGeom prst="horizontalScroll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lang="zh-CN" altLang="en-US"/>
          </a:p>
        </p:txBody>
      </p:sp>
      <p:sp>
        <p:nvSpPr>
          <p:cNvPr id="15" name="Title 6"/>
          <p:cNvSpPr>
            <a:spLocks noGrp="1"/>
          </p:cNvSpPr>
          <p:nvPr/>
        </p:nvSpPr>
        <p:spPr>
          <a:xfrm>
            <a:off x="428415" y="251460"/>
            <a:ext cx="10810516" cy="6375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/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endParaRPr lang="en-US"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None/>
            </a:pPr>
            <a:r>
              <a:rPr sz="40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r>
              <a:rPr lang="en-US" altLang="zh-CN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：情态副词</a:t>
            </a:r>
            <a:r>
              <a:rPr lang="en-US" altLang="zh-CN" sz="4000" b="1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楷体" panose="02010609060101010101" charset="-122"/>
              </a:rPr>
              <a:t>Modal adverbs</a:t>
            </a:r>
            <a:endParaRPr sz="4000" b="1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8" name="nav-复习-Part 01 · LANGUAGE POINTS"/>
          <p:cNvSpPr>
            <a:spLocks noGrp="1"/>
          </p:cNvSpPr>
          <p:nvPr/>
        </p:nvSpPr>
        <p:spPr>
          <a:xfrm>
            <a:off x="19132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复习-Part 01 · LANGUAGE POINTS"/>
          <p:cNvSpPr>
            <a:spLocks noGrp="1"/>
          </p:cNvSpPr>
          <p:nvPr/>
        </p:nvSpPr>
        <p:spPr>
          <a:xfrm>
            <a:off x="19970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生词-Part 01 · LANGUAGE POINTS"/>
          <p:cNvSpPr>
            <a:spLocks noGrp="1"/>
          </p:cNvSpPr>
          <p:nvPr/>
        </p:nvSpPr>
        <p:spPr>
          <a:xfrm>
            <a:off x="30753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生词-Part 01 · LANGUAGE POINTS"/>
          <p:cNvSpPr>
            <a:spLocks noGrp="1"/>
          </p:cNvSpPr>
          <p:nvPr/>
        </p:nvSpPr>
        <p:spPr>
          <a:xfrm>
            <a:off x="31591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语言点-Part 01 · LANGUAGE POINTS"/>
          <p:cNvSpPr>
            <a:spLocks noGrp="1"/>
          </p:cNvSpPr>
          <p:nvPr/>
        </p:nvSpPr>
        <p:spPr>
          <a:xfrm>
            <a:off x="42373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3" name="nav-text-语言点-Part 01 · LANGUAGE POINTS"/>
          <p:cNvSpPr>
            <a:spLocks noGrp="1"/>
          </p:cNvSpPr>
          <p:nvPr/>
        </p:nvSpPr>
        <p:spPr>
          <a:xfrm>
            <a:off x="43211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4" name="nav-课文-Part 01 · LANGUAGE POINTS"/>
          <p:cNvSpPr>
            <a:spLocks noGrp="1"/>
          </p:cNvSpPr>
          <p:nvPr/>
        </p:nvSpPr>
        <p:spPr>
          <a:xfrm>
            <a:off x="53994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5" name="nav-text-课文-Part 01 · LANGUAGE POINTS"/>
          <p:cNvSpPr>
            <a:spLocks noGrp="1"/>
          </p:cNvSpPr>
          <p:nvPr/>
        </p:nvSpPr>
        <p:spPr>
          <a:xfrm>
            <a:off x="54832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6" name="nav-练习-Part 01 · LANGUAGE POINTS"/>
          <p:cNvSpPr>
            <a:spLocks noGrp="1"/>
          </p:cNvSpPr>
          <p:nvPr/>
        </p:nvSpPr>
        <p:spPr>
          <a:xfrm>
            <a:off x="656145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7" name="nav-text-练习-Part 01 · LANGUAGE POINTS"/>
          <p:cNvSpPr>
            <a:spLocks noGrp="1"/>
          </p:cNvSpPr>
          <p:nvPr/>
        </p:nvSpPr>
        <p:spPr>
          <a:xfrm>
            <a:off x="664527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8" name="nav-文化-Part 01 · LANGUAGE POINTS"/>
          <p:cNvSpPr>
            <a:spLocks noGrp="1"/>
          </p:cNvSpPr>
          <p:nvPr/>
        </p:nvSpPr>
        <p:spPr>
          <a:xfrm>
            <a:off x="7723505" y="631888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9" name="nav-text-文化-Part 01 · LANGUAGE POINTS"/>
          <p:cNvSpPr>
            <a:spLocks noGrp="1"/>
          </p:cNvSpPr>
          <p:nvPr/>
        </p:nvSpPr>
        <p:spPr>
          <a:xfrm>
            <a:off x="7807325" y="633095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0" name="nav-rule-Part 01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1" name="grammar1-surface"/>
          <p:cNvSpPr>
            <a:spLocks noGrp="1"/>
          </p:cNvSpPr>
          <p:nvPr/>
        </p:nvSpPr>
        <p:spPr>
          <a:xfrm>
            <a:off x="552449" y="1257300"/>
            <a:ext cx="11163301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32" name="grammar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4" name="grammar1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6" name="grammar1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5347" y="1274832"/>
            <a:ext cx="112274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>
              <a:buNone/>
            </a:pPr>
            <a:r>
              <a:rPr lang="zh-CN" altLang="zh-CN" sz="2800" b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练习一：选词填空</a:t>
            </a:r>
            <a:r>
              <a:rPr lang="en-US" altLang="zh-CN" sz="2800" b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Fill in the blanks with the correct modal adverbs.</a:t>
            </a:r>
            <a:endParaRPr lang="zh-CN" altLang="zh-CN" sz="2800" b="1">
              <a:solidFill>
                <a:srgbClr val="C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text1-listen-title-bar"/>
          <p:cNvSpPr>
            <a:spLocks noGrp="1"/>
          </p:cNvSpPr>
          <p:nvPr/>
        </p:nvSpPr>
        <p:spPr>
          <a:xfrm>
            <a:off x="883367" y="1413535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1" name="文本框 10"/>
          <p:cNvSpPr txBox="1"/>
          <p:nvPr/>
        </p:nvSpPr>
        <p:spPr>
          <a:xfrm>
            <a:off x="980203" y="1861709"/>
            <a:ext cx="10258728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>
              <a:lnSpc>
                <a:spcPct val="150000"/>
              </a:lnSpc>
              <a:buNone/>
            </a:pPr>
            <a:r>
              <a:rPr lang="zh-CN" altLang="zh-CN" sz="28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差不多</a:t>
            </a:r>
            <a:r>
              <a:rPr lang="en-US" altLang="zh-CN" sz="28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   </a:t>
            </a:r>
            <a:r>
              <a:rPr lang="zh-CN" altLang="zh-CN" sz="28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必须</a:t>
            </a:r>
            <a:r>
              <a:rPr lang="zh-CN" altLang="zh-CN" sz="28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</a:t>
            </a:r>
            <a:r>
              <a:rPr lang="zh-CN" altLang="zh-CN" sz="28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好像</a:t>
            </a:r>
            <a:r>
              <a:rPr lang="en-US" altLang="zh-CN" sz="28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   </a:t>
            </a:r>
            <a:r>
              <a:rPr lang="zh-CN" altLang="zh-CN" sz="28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一定</a:t>
            </a:r>
            <a:r>
              <a:rPr lang="en-US" altLang="zh-CN" sz="28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   </a:t>
            </a:r>
            <a:r>
              <a:rPr lang="zh-CN" altLang="zh-CN" sz="28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也许</a:t>
            </a:r>
            <a:endParaRPr lang="zh-CN" altLang="zh-CN" sz="2800" b="1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82022" y="2609850"/>
            <a:ext cx="9945093" cy="3242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>
              <a:lnSpc>
                <a:spcPct val="150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1. </a:t>
            </a:r>
            <a:r>
              <a:rPr lang="zh-CN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我们（</a:t>
            </a:r>
            <a:r>
              <a:rPr lang="zh-CN" altLang="zh-CN" sz="2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</a:t>
            </a:r>
            <a:r>
              <a:rPr lang="zh-CN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）都到了。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lnSpc>
                <a:spcPct val="150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2.</a:t>
            </a:r>
            <a:r>
              <a:rPr lang="zh-CN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你（</a:t>
            </a:r>
            <a:r>
              <a:rPr lang="zh-CN" altLang="zh-CN" sz="2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</a:t>
            </a:r>
            <a:r>
              <a:rPr lang="zh-CN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）试试这件衣服，真的很适合你。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lnSpc>
                <a:spcPct val="150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3.</a:t>
            </a:r>
            <a:r>
              <a:rPr lang="zh-CN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她（</a:t>
            </a:r>
            <a:r>
              <a:rPr lang="zh-CN" altLang="zh-CN" sz="2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</a:t>
            </a:r>
            <a:r>
              <a:rPr lang="zh-CN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）很喜欢那件毛衣，看了很久。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lnSpc>
                <a:spcPct val="150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4.</a:t>
            </a:r>
            <a:r>
              <a:rPr lang="zh-CN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这件衣服（</a:t>
            </a:r>
            <a:r>
              <a:rPr lang="zh-CN" altLang="zh-CN" sz="2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</a:t>
            </a:r>
            <a:r>
              <a:rPr lang="zh-CN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）很适合你，你穿上试试吧。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lnSpc>
                <a:spcPct val="150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5.</a:t>
            </a:r>
            <a:r>
              <a:rPr lang="zh-CN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（</a:t>
            </a:r>
            <a:r>
              <a:rPr lang="zh-CN" altLang="zh-CN" sz="2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altLang="zh-CN" sz="2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</a:t>
            </a:r>
            <a:r>
              <a:rPr lang="zh-CN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）这件衣服太大了，可能不合适。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Grp="1"/>
          </p:cNvSpPr>
          <p:nvPr/>
        </p:nvSpPr>
        <p:spPr>
          <a:xfrm>
            <a:off x="8255" y="3087370"/>
            <a:ext cx="12192000" cy="3770630"/>
          </a:xfrm>
          <a:prstGeom prst="rect">
            <a:avLst/>
          </a:prstGeom>
          <a:solidFill>
            <a:srgbClr val="BB313E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31" name="图片 14"/>
          <p:cNvPicPr>
            <a:picLocks noChangeAspect="1"/>
          </p:cNvPicPr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107950" y="1875790"/>
            <a:ext cx="12192000" cy="6858000"/>
          </a:xfrm>
          <a:prstGeom prst="rect">
            <a:avLst/>
          </a:prstGeom>
        </p:spPr>
      </p:pic>
      <p:pic>
        <p:nvPicPr>
          <p:cNvPr id="32" name="图片 1"/>
          <p:cNvPicPr>
            <a:picLocks noChangeAspect="1"/>
          </p:cNvPicPr>
          <p:nvPr/>
        </p:nvPicPr>
        <p:blipFill>
          <a:blip r:embed="rId2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>
            <a:spLocks noGrp="1"/>
          </p:cNvSpPr>
          <p:nvPr/>
        </p:nvSpPr>
        <p:spPr>
          <a:xfrm>
            <a:off x="0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2363788" y="3310890"/>
            <a:ext cx="7461250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课 文 一</a:t>
            </a:r>
            <a:endParaRPr sz="8000">
              <a:solidFill>
                <a:srgbClr val="BB313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5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22" name="section-chip-5"/>
          <p:cNvSpPr>
            <a:spLocks noGrp="1"/>
          </p:cNvSpPr>
          <p:nvPr/>
        </p:nvSpPr>
        <p:spPr>
          <a:xfrm>
            <a:off x="666750" y="5829300"/>
            <a:ext cx="1314450" cy="2857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7" name="文本框 16"/>
          <p:cNvSpPr>
            <a:spLocks noGrp="1"/>
          </p:cNvSpPr>
          <p:nvPr/>
        </p:nvSpPr>
        <p:spPr>
          <a:xfrm>
            <a:off x="4974590" y="2783840"/>
            <a:ext cx="192341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36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Part 05</a:t>
            </a:r>
            <a:endParaRPr sz="3600" b="1">
              <a:solidFill>
                <a:schemeClr val="accent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半闭框 5"/>
          <p:cNvSpPr>
            <a:spLocks noGrp="1"/>
          </p:cNvSpPr>
          <p:nvPr/>
        </p:nvSpPr>
        <p:spPr>
          <a:xfrm flipH="1" flipV="1">
            <a:off x="8407400" y="2447290"/>
            <a:ext cx="3784600" cy="4410710"/>
          </a:xfrm>
          <a:prstGeom prst="halfFrame">
            <a:avLst/>
          </a:prstGeom>
          <a:solidFill>
            <a:srgbClr val="B531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4" name="半闭框 3"/>
          <p:cNvSpPr>
            <a:spLocks noGrp="1"/>
          </p:cNvSpPr>
          <p:nvPr/>
        </p:nvSpPr>
        <p:spPr>
          <a:xfrm>
            <a:off x="0" y="0"/>
            <a:ext cx="3784600" cy="4410710"/>
          </a:xfrm>
          <a:prstGeom prst="halfFrame">
            <a:avLst/>
          </a:prstGeom>
          <a:solidFill>
            <a:srgbClr val="BB31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502285" y="234950"/>
            <a:ext cx="11188065" cy="64725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4740"/>
              </a:lnSpc>
              <a:buNone/>
            </a:pPr>
          </a:p>
        </p:txBody>
      </p:sp>
      <p:pic>
        <p:nvPicPr>
          <p:cNvPr id="42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1236" y="-660808"/>
            <a:ext cx="2441302" cy="2438718"/>
          </a:xfrm>
          <a:prstGeom prst="rect">
            <a:avLst/>
          </a:prstGeom>
        </p:spPr>
      </p:pic>
      <p:pic>
        <p:nvPicPr>
          <p:cNvPr id="43" name="图片 2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237605" y="3681095"/>
            <a:ext cx="5645150" cy="3176905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523240" y="330200"/>
            <a:ext cx="202946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447040" y="234950"/>
            <a:ext cx="199771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5" name="Title 6"/>
          <p:cNvSpPr>
            <a:spLocks noGrp="1"/>
          </p:cNvSpPr>
          <p:nvPr/>
        </p:nvSpPr>
        <p:spPr>
          <a:xfrm>
            <a:off x="447040" y="330200"/>
            <a:ext cx="1889125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课文</a:t>
            </a:r>
            <a:r>
              <a:rPr 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nav-复习-Part 01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4" name="nav-text-复习-Part 01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5" name="nav-生词-Part 01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6" name="nav-text-生词-Part 01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7" name="nav-语言点-Part 01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8" name="nav-text-语言点-Part 01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9" name="nav-课文-Part 01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0" name="nav-text-课文-Part 01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课文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1" name="nav-练习-Part 01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2" name="nav-text-练习-Part 01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3" name="nav-文化-Part 01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4" name="nav-text-文化-Part 01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5" name="nav-rule-Part 01 · TEXT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6" name="text1-listen-surface"/>
          <p:cNvSpPr>
            <a:spLocks noGrp="1"/>
          </p:cNvSpPr>
          <p:nvPr/>
        </p:nvSpPr>
        <p:spPr>
          <a:xfrm>
            <a:off x="552450" y="1257300"/>
            <a:ext cx="10610850" cy="5140352"/>
          </a:xfrm>
          <a:prstGeom prst="roundRect">
            <a:avLst>
              <a:gd name="adj" fmla="val 2490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7" name="text1-listen-accent"/>
          <p:cNvSpPr>
            <a:spLocks noGrp="1"/>
          </p:cNvSpPr>
          <p:nvPr/>
        </p:nvSpPr>
        <p:spPr>
          <a:xfrm>
            <a:off x="552450" y="1257300"/>
            <a:ext cx="76200" cy="5140352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8" name="text1-listen-title-bar"/>
          <p:cNvSpPr>
            <a:spLocks noGrp="1"/>
          </p:cNvSpPr>
          <p:nvPr/>
        </p:nvSpPr>
        <p:spPr>
          <a:xfrm>
            <a:off x="876300" y="14287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9" name="text1-listen-title-title"/>
          <p:cNvSpPr>
            <a:spLocks noGrp="1"/>
          </p:cNvSpPr>
          <p:nvPr/>
        </p:nvSpPr>
        <p:spPr>
          <a:xfrm>
            <a:off x="1028700" y="1409700"/>
            <a:ext cx="2990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sz="3200" b="1">
                <a:solidFill>
                  <a:srgbClr val="293646"/>
                </a:solidFill>
              </a:rPr>
              <a:t>课文一 · 读课文</a:t>
            </a:r>
            <a:endParaRPr sz="3200" b="1">
              <a:solidFill>
                <a:srgbClr val="293646"/>
              </a:solidFill>
            </a:endParaRPr>
          </a:p>
        </p:txBody>
      </p:sp>
      <p:sp>
        <p:nvSpPr>
          <p:cNvPr id="33" name="text1-listen-task-title"/>
          <p:cNvSpPr>
            <a:spLocks noGrp="1"/>
          </p:cNvSpPr>
          <p:nvPr/>
        </p:nvSpPr>
        <p:spPr>
          <a:xfrm>
            <a:off x="8401050" y="1409700"/>
            <a:ext cx="232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</a:p>
        </p:txBody>
      </p:sp>
      <p:sp>
        <p:nvSpPr>
          <p:cNvPr id="8" name="文本框 7"/>
          <p:cNvSpPr txBox="1"/>
          <p:nvPr/>
        </p:nvSpPr>
        <p:spPr>
          <a:xfrm>
            <a:off x="875126" y="1882685"/>
            <a:ext cx="10365547" cy="4139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>
              <a:lnSpc>
                <a:spcPct val="150000"/>
              </a:lnSpc>
              <a:buNone/>
            </a:pPr>
            <a:r>
              <a:rPr lang="zh-CN" altLang="en-US" sz="3600" b="1" i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张娜娜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</a:t>
            </a:r>
            <a:r>
              <a:rPr lang="zh-CN" altLang="en-US" sz="360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 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王文？哈哈，好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巧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！我想买一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件外套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。</a:t>
            </a:r>
            <a:endParaRPr lang="zh-CN" altLang="en-US" sz="3600" b="1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eaLnBrk="0">
              <a:lnSpc>
                <a:spcPct val="150000"/>
              </a:lnSpc>
              <a:buNone/>
            </a:pPr>
            <a:r>
              <a:rPr lang="zh-CN" altLang="en-US" sz="3600" b="1" i="1">
                <a:solidFill>
                  <a:schemeClr val="accent1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王文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</a:t>
            </a:r>
            <a:r>
              <a:rPr lang="zh-CN" altLang="en-US" sz="360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 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我也是！我们一起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进去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看看吧。</a:t>
            </a:r>
            <a:endParaRPr lang="zh-CN" altLang="en-US" sz="3600" b="1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eaLnBrk="0">
              <a:lnSpc>
                <a:spcPct val="150000"/>
              </a:lnSpc>
              <a:buNone/>
            </a:pP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（两人走进店里）</a:t>
            </a:r>
            <a:endParaRPr lang="zh-CN" altLang="en-US" sz="3600" b="1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eaLnBrk="0">
              <a:lnSpc>
                <a:spcPct val="150000"/>
              </a:lnSpc>
              <a:buNone/>
            </a:pPr>
            <a:r>
              <a:rPr lang="zh-CN" altLang="en-US" sz="3600" b="1" i="1">
                <a:solidFill>
                  <a:schemeClr val="accent6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售货员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</a:t>
            </a:r>
            <a:r>
              <a:rPr lang="zh-CN" altLang="en-US" sz="360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 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欢迎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光临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！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随便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看看，喜欢的可以试试。我们的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衣服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都很不错！</a:t>
            </a:r>
            <a:endParaRPr lang="zh-CN" altLang="en-US" sz="3600" b="1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半闭框 5"/>
          <p:cNvSpPr>
            <a:spLocks noGrp="1"/>
          </p:cNvSpPr>
          <p:nvPr/>
        </p:nvSpPr>
        <p:spPr>
          <a:xfrm flipH="1" flipV="1">
            <a:off x="8407400" y="2447290"/>
            <a:ext cx="3784600" cy="4410710"/>
          </a:xfrm>
          <a:prstGeom prst="halfFrame">
            <a:avLst/>
          </a:prstGeom>
          <a:solidFill>
            <a:srgbClr val="B531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4" name="半闭框 3"/>
          <p:cNvSpPr>
            <a:spLocks noGrp="1"/>
          </p:cNvSpPr>
          <p:nvPr/>
        </p:nvSpPr>
        <p:spPr>
          <a:xfrm>
            <a:off x="0" y="0"/>
            <a:ext cx="3784600" cy="4410710"/>
          </a:xfrm>
          <a:prstGeom prst="halfFrame">
            <a:avLst/>
          </a:prstGeom>
          <a:solidFill>
            <a:srgbClr val="BB31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502285" y="234950"/>
            <a:ext cx="11188065" cy="64725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4740"/>
              </a:lnSpc>
              <a:buNone/>
            </a:pPr>
          </a:p>
        </p:txBody>
      </p:sp>
      <p:pic>
        <p:nvPicPr>
          <p:cNvPr id="42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1236" y="-660808"/>
            <a:ext cx="2441302" cy="2438718"/>
          </a:xfrm>
          <a:prstGeom prst="rect">
            <a:avLst/>
          </a:prstGeom>
        </p:spPr>
      </p:pic>
      <p:pic>
        <p:nvPicPr>
          <p:cNvPr id="43" name="图片 2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237605" y="3681095"/>
            <a:ext cx="5645150" cy="3176905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523240" y="330200"/>
            <a:ext cx="202946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447040" y="234950"/>
            <a:ext cx="199771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5" name="Title 6"/>
          <p:cNvSpPr>
            <a:spLocks noGrp="1"/>
          </p:cNvSpPr>
          <p:nvPr/>
        </p:nvSpPr>
        <p:spPr>
          <a:xfrm>
            <a:off x="447040" y="330200"/>
            <a:ext cx="1889125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课文</a:t>
            </a:r>
            <a:r>
              <a:rPr 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nav-复习-Part 01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4" name="nav-text-复习-Part 01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5" name="nav-生词-Part 01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6" name="nav-text-生词-Part 01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7" name="nav-语言点-Part 01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8" name="nav-text-语言点-Part 01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9" name="nav-课文-Part 01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0" name="nav-text-课文-Part 01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课文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1" name="nav-练习-Part 01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2" name="nav-text-练习-Part 01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3" name="nav-文化-Part 01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4" name="nav-text-文化-Part 01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5" name="nav-rule-Part 01 · TEXT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6" name="text1-listen-surface"/>
          <p:cNvSpPr>
            <a:spLocks noGrp="1"/>
          </p:cNvSpPr>
          <p:nvPr/>
        </p:nvSpPr>
        <p:spPr>
          <a:xfrm>
            <a:off x="552450" y="1257300"/>
            <a:ext cx="10610850" cy="4962524"/>
          </a:xfrm>
          <a:prstGeom prst="roundRect">
            <a:avLst>
              <a:gd name="adj" fmla="val 2490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7" name="text1-listen-accent"/>
          <p:cNvSpPr>
            <a:spLocks noGrp="1"/>
          </p:cNvSpPr>
          <p:nvPr/>
        </p:nvSpPr>
        <p:spPr>
          <a:xfrm>
            <a:off x="552450" y="1257300"/>
            <a:ext cx="76200" cy="4962524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8" name="text1-listen-title-bar"/>
          <p:cNvSpPr>
            <a:spLocks noGrp="1"/>
          </p:cNvSpPr>
          <p:nvPr/>
        </p:nvSpPr>
        <p:spPr>
          <a:xfrm>
            <a:off x="876300" y="14287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9" name="text1-listen-title-title"/>
          <p:cNvSpPr>
            <a:spLocks noGrp="1"/>
          </p:cNvSpPr>
          <p:nvPr/>
        </p:nvSpPr>
        <p:spPr>
          <a:xfrm>
            <a:off x="1028700" y="1409700"/>
            <a:ext cx="2990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sz="3200" b="1">
                <a:solidFill>
                  <a:srgbClr val="293646"/>
                </a:solidFill>
              </a:rPr>
              <a:t>课文一 · 读课文</a:t>
            </a:r>
            <a:endParaRPr sz="3200" b="1">
              <a:solidFill>
                <a:srgbClr val="293646"/>
              </a:solidFill>
            </a:endParaRPr>
          </a:p>
        </p:txBody>
      </p:sp>
      <p:sp>
        <p:nvSpPr>
          <p:cNvPr id="33" name="text1-listen-task-title"/>
          <p:cNvSpPr>
            <a:spLocks noGrp="1"/>
          </p:cNvSpPr>
          <p:nvPr/>
        </p:nvSpPr>
        <p:spPr>
          <a:xfrm>
            <a:off x="8401050" y="1409700"/>
            <a:ext cx="232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</a:p>
        </p:txBody>
      </p:sp>
      <p:sp>
        <p:nvSpPr>
          <p:cNvPr id="10" name="文本框 9"/>
          <p:cNvSpPr txBox="1"/>
          <p:nvPr/>
        </p:nvSpPr>
        <p:spPr>
          <a:xfrm>
            <a:off x="905151" y="1943508"/>
            <a:ext cx="10258149" cy="4139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>
              <a:lnSpc>
                <a:spcPct val="150000"/>
              </a:lnSpc>
              <a:buNone/>
            </a:pPr>
            <a:r>
              <a:rPr lang="zh-CN" altLang="en-US" sz="3600" b="1" i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张娜娜</a:t>
            </a:r>
            <a:r>
              <a:rPr lang="zh-CN" altLang="en-US" sz="3600" b="1"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 王文，你看这件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毛衣</a:t>
            </a:r>
            <a:r>
              <a:rPr lang="zh-CN" altLang="en-US" sz="3600" b="1"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怎么样？今年这个颜色很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流行</a:t>
            </a:r>
            <a:r>
              <a:rPr lang="zh-CN" altLang="en-US" sz="3600" b="1"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。</a:t>
            </a:r>
            <a:endParaRPr lang="zh-CN" altLang="en-US" sz="3600" b="1"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eaLnBrk="0">
              <a:lnSpc>
                <a:spcPct val="150000"/>
              </a:lnSpc>
              <a:buNone/>
            </a:pPr>
            <a:r>
              <a:rPr lang="zh-CN" altLang="en-US" sz="3600" b="1" i="1">
                <a:solidFill>
                  <a:schemeClr val="accent1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王文</a:t>
            </a:r>
            <a:r>
              <a:rPr lang="zh-CN" altLang="en-US" sz="3600" b="1"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：看起来不错，但是好像不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适合</a:t>
            </a:r>
            <a:r>
              <a:rPr lang="zh-CN" altLang="en-US" sz="3600" b="1"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你。你要不要试试那件蓝色的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衬衫</a:t>
            </a:r>
            <a:r>
              <a:rPr lang="zh-CN" altLang="en-US" sz="3600" b="1"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？</a:t>
            </a:r>
            <a:endParaRPr lang="zh-CN" altLang="en-US" sz="3600" b="1"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eaLnBrk="0">
              <a:lnSpc>
                <a:spcPct val="150000"/>
              </a:lnSpc>
              <a:buNone/>
            </a:pPr>
            <a:r>
              <a:rPr lang="zh-CN" altLang="en-US" sz="3600" b="1" i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张娜娜</a:t>
            </a:r>
            <a:r>
              <a:rPr lang="zh-CN" altLang="en-US" sz="3600" b="1"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 你是说那件？看起来那件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比</a:t>
            </a:r>
            <a:r>
              <a:rPr lang="zh-CN" altLang="en-US" sz="3600" b="1"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这件小。</a:t>
            </a:r>
            <a:endParaRPr lang="zh-CN" altLang="en-US" sz="3600" b="1"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半闭框 5"/>
          <p:cNvSpPr>
            <a:spLocks noGrp="1"/>
          </p:cNvSpPr>
          <p:nvPr/>
        </p:nvSpPr>
        <p:spPr>
          <a:xfrm flipH="1" flipV="1">
            <a:off x="8407400" y="2447290"/>
            <a:ext cx="3784600" cy="4410710"/>
          </a:xfrm>
          <a:prstGeom prst="halfFrame">
            <a:avLst/>
          </a:prstGeom>
          <a:solidFill>
            <a:srgbClr val="B531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4" name="半闭框 3"/>
          <p:cNvSpPr>
            <a:spLocks noGrp="1"/>
          </p:cNvSpPr>
          <p:nvPr/>
        </p:nvSpPr>
        <p:spPr>
          <a:xfrm>
            <a:off x="0" y="0"/>
            <a:ext cx="3784600" cy="4410710"/>
          </a:xfrm>
          <a:prstGeom prst="halfFrame">
            <a:avLst/>
          </a:prstGeom>
          <a:solidFill>
            <a:srgbClr val="BB31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502285" y="234950"/>
            <a:ext cx="11188065" cy="64725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4740"/>
              </a:lnSpc>
              <a:buNone/>
            </a:pPr>
          </a:p>
        </p:txBody>
      </p:sp>
      <p:pic>
        <p:nvPicPr>
          <p:cNvPr id="42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1236" y="-660808"/>
            <a:ext cx="2441302" cy="2438718"/>
          </a:xfrm>
          <a:prstGeom prst="rect">
            <a:avLst/>
          </a:prstGeom>
        </p:spPr>
      </p:pic>
      <p:pic>
        <p:nvPicPr>
          <p:cNvPr id="43" name="图片 2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237605" y="3681095"/>
            <a:ext cx="5645150" cy="3176905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523240" y="330200"/>
            <a:ext cx="202946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447040" y="234950"/>
            <a:ext cx="199771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5" name="Title 6"/>
          <p:cNvSpPr>
            <a:spLocks noGrp="1"/>
          </p:cNvSpPr>
          <p:nvPr/>
        </p:nvSpPr>
        <p:spPr>
          <a:xfrm>
            <a:off x="447040" y="330200"/>
            <a:ext cx="1889125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课文</a:t>
            </a:r>
            <a:r>
              <a:rPr 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nav-复习-Part 01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4" name="nav-text-复习-Part 01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5" name="nav-生词-Part 01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6" name="nav-text-生词-Part 01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7" name="nav-语言点-Part 01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8" name="nav-text-语言点-Part 01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9" name="nav-课文-Part 01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0" name="nav-text-课文-Part 01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课文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1" name="nav-练习-Part 01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2" name="nav-text-练习-Part 01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3" name="nav-文化-Part 01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4" name="nav-text-文化-Part 01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5" name="nav-rule-Part 01 · TEXT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6" name="text1-listen-surface"/>
          <p:cNvSpPr>
            <a:spLocks noGrp="1"/>
          </p:cNvSpPr>
          <p:nvPr/>
        </p:nvSpPr>
        <p:spPr>
          <a:xfrm>
            <a:off x="552449" y="1257300"/>
            <a:ext cx="10942073" cy="5365750"/>
          </a:xfrm>
          <a:prstGeom prst="roundRect">
            <a:avLst>
              <a:gd name="adj" fmla="val 2490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7" name="text1-listen-accent"/>
          <p:cNvSpPr>
            <a:spLocks noGrp="1"/>
          </p:cNvSpPr>
          <p:nvPr/>
        </p:nvSpPr>
        <p:spPr>
          <a:xfrm>
            <a:off x="552450" y="1257300"/>
            <a:ext cx="66675" cy="534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8" name="text1-listen-title-bar"/>
          <p:cNvSpPr>
            <a:spLocks noGrp="1"/>
          </p:cNvSpPr>
          <p:nvPr/>
        </p:nvSpPr>
        <p:spPr>
          <a:xfrm>
            <a:off x="876300" y="14287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9" name="text1-listen-title-title"/>
          <p:cNvSpPr>
            <a:spLocks noGrp="1"/>
          </p:cNvSpPr>
          <p:nvPr/>
        </p:nvSpPr>
        <p:spPr>
          <a:xfrm>
            <a:off x="1028700" y="1409700"/>
            <a:ext cx="2990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sz="3200" b="1">
                <a:solidFill>
                  <a:srgbClr val="293646"/>
                </a:solidFill>
              </a:rPr>
              <a:t>课文一 · 读课文</a:t>
            </a:r>
            <a:endParaRPr sz="3200" b="1">
              <a:solidFill>
                <a:srgbClr val="293646"/>
              </a:solidFill>
            </a:endParaRPr>
          </a:p>
        </p:txBody>
      </p:sp>
      <p:sp>
        <p:nvSpPr>
          <p:cNvPr id="33" name="text1-listen-task-title"/>
          <p:cNvSpPr>
            <a:spLocks noGrp="1"/>
          </p:cNvSpPr>
          <p:nvPr/>
        </p:nvSpPr>
        <p:spPr>
          <a:xfrm>
            <a:off x="8401050" y="1409700"/>
            <a:ext cx="232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</a:p>
        </p:txBody>
      </p:sp>
      <p:sp>
        <p:nvSpPr>
          <p:cNvPr id="8" name="文本框 7"/>
          <p:cNvSpPr txBox="1"/>
          <p:nvPr/>
        </p:nvSpPr>
        <p:spPr>
          <a:xfrm>
            <a:off x="865491" y="1746825"/>
            <a:ext cx="10461018" cy="5077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>
              <a:lnSpc>
                <a:spcPct val="150000"/>
              </a:lnSpc>
              <a:buNone/>
            </a:pPr>
            <a:r>
              <a:rPr lang="zh-CN" altLang="en-US" sz="3600" b="1" i="1">
                <a:solidFill>
                  <a:schemeClr val="accent1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王文</a:t>
            </a:r>
            <a:r>
              <a:rPr lang="zh-CN" altLang="en-US" sz="3600" b="1"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 对！那件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不仅</a:t>
            </a:r>
            <a:r>
              <a:rPr lang="zh-CN" altLang="en-US" sz="3600" b="1"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颜色好看，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而且</a:t>
            </a:r>
            <a:r>
              <a:rPr lang="zh-CN" altLang="en-US" sz="3600" b="1"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价格也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差不多</a:t>
            </a:r>
            <a:r>
              <a:rPr lang="zh-CN" altLang="en-US" sz="3600" b="1"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。你穿上试试吧。我来拿衣架。</a:t>
            </a:r>
            <a:endParaRPr lang="zh-CN" altLang="en-US" sz="3600" b="1"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eaLnBrk="0">
              <a:lnSpc>
                <a:spcPct val="150000"/>
              </a:lnSpc>
              <a:buNone/>
            </a:pPr>
            <a:r>
              <a:rPr lang="zh-CN" altLang="en-US" sz="3600" b="1"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（张娜娜试穿）</a:t>
            </a:r>
            <a:endParaRPr lang="zh-CN" altLang="en-US" sz="3600" b="1"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eaLnBrk="0">
              <a:lnSpc>
                <a:spcPct val="150000"/>
              </a:lnSpc>
              <a:buNone/>
            </a:pPr>
            <a:r>
              <a:rPr lang="zh-CN" altLang="en-US" sz="3600" b="1" i="1">
                <a:solidFill>
                  <a:schemeClr val="accent1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王文</a:t>
            </a:r>
            <a:r>
              <a:rPr lang="zh-CN" altLang="en-US" sz="3600" b="1"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 哇！你看起来很漂亮！这件蓝色衬衫比那件毛衣更适合你，并且这件衬衫比那件毛衣便宜。</a:t>
            </a:r>
            <a:endParaRPr lang="zh-CN" altLang="en-US" sz="3600" b="1"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eaLnBrk="0">
              <a:lnSpc>
                <a:spcPct val="150000"/>
              </a:lnSpc>
              <a:buNone/>
            </a:pPr>
            <a:r>
              <a:rPr lang="zh-CN" altLang="en-US" sz="3600" b="1" i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张娜娜</a:t>
            </a:r>
            <a:r>
              <a:rPr lang="zh-CN" altLang="en-US" sz="3600" b="1"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：好像是挺适合的，而且不太贵。</a:t>
            </a:r>
            <a:endParaRPr lang="zh-CN" altLang="en-US" sz="3600" b="1"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半闭框 5"/>
          <p:cNvSpPr>
            <a:spLocks noGrp="1"/>
          </p:cNvSpPr>
          <p:nvPr/>
        </p:nvSpPr>
        <p:spPr>
          <a:xfrm flipH="1" flipV="1">
            <a:off x="8407400" y="2447290"/>
            <a:ext cx="3784600" cy="4410710"/>
          </a:xfrm>
          <a:prstGeom prst="halfFrame">
            <a:avLst/>
          </a:prstGeom>
          <a:solidFill>
            <a:srgbClr val="B531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4" name="半闭框 3"/>
          <p:cNvSpPr>
            <a:spLocks noGrp="1"/>
          </p:cNvSpPr>
          <p:nvPr/>
        </p:nvSpPr>
        <p:spPr>
          <a:xfrm>
            <a:off x="0" y="0"/>
            <a:ext cx="3784600" cy="4410710"/>
          </a:xfrm>
          <a:prstGeom prst="halfFrame">
            <a:avLst/>
          </a:prstGeom>
          <a:solidFill>
            <a:srgbClr val="BB31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477520" y="254000"/>
            <a:ext cx="11188065" cy="64725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4740"/>
              </a:lnSpc>
              <a:buNone/>
            </a:pPr>
          </a:p>
        </p:txBody>
      </p:sp>
      <p:pic>
        <p:nvPicPr>
          <p:cNvPr id="42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1236" y="-660808"/>
            <a:ext cx="2441302" cy="2438718"/>
          </a:xfrm>
          <a:prstGeom prst="rect">
            <a:avLst/>
          </a:prstGeom>
        </p:spPr>
      </p:pic>
      <p:pic>
        <p:nvPicPr>
          <p:cNvPr id="43" name="图片 2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237605" y="3681095"/>
            <a:ext cx="5645150" cy="3176905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523240" y="330200"/>
            <a:ext cx="202946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447040" y="234950"/>
            <a:ext cx="199771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5" name="Title 6"/>
          <p:cNvSpPr>
            <a:spLocks noGrp="1"/>
          </p:cNvSpPr>
          <p:nvPr/>
        </p:nvSpPr>
        <p:spPr>
          <a:xfrm>
            <a:off x="447040" y="330200"/>
            <a:ext cx="1889125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课文</a:t>
            </a:r>
            <a:r>
              <a:rPr 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nav-复习-Part 01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4" name="nav-text-复习-Part 01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5" name="nav-生词-Part 01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6" name="nav-text-生词-Part 01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7" name="nav-语言点-Part 01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8" name="nav-text-语言点-Part 01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9" name="nav-课文-Part 01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0" name="nav-text-课文-Part 01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课文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1" name="nav-练习-Part 01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2" name="nav-text-练习-Part 01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3" name="nav-文化-Part 01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4" name="nav-text-文化-Part 01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5" name="nav-rule-Part 01 · TEXT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6" name="text1-listen-surface"/>
          <p:cNvSpPr>
            <a:spLocks noGrp="1"/>
          </p:cNvSpPr>
          <p:nvPr/>
        </p:nvSpPr>
        <p:spPr>
          <a:xfrm>
            <a:off x="552450" y="1257300"/>
            <a:ext cx="10610850" cy="5365750"/>
          </a:xfrm>
          <a:prstGeom prst="roundRect">
            <a:avLst>
              <a:gd name="adj" fmla="val 2490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7" name="text1-listen-accent"/>
          <p:cNvSpPr>
            <a:spLocks noGrp="1"/>
          </p:cNvSpPr>
          <p:nvPr/>
        </p:nvSpPr>
        <p:spPr>
          <a:xfrm>
            <a:off x="552450" y="1257300"/>
            <a:ext cx="76200" cy="53657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8" name="text1-listen-title-bar"/>
          <p:cNvSpPr>
            <a:spLocks noGrp="1"/>
          </p:cNvSpPr>
          <p:nvPr/>
        </p:nvSpPr>
        <p:spPr>
          <a:xfrm>
            <a:off x="876300" y="14287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3" name="text1-listen-task-title"/>
          <p:cNvSpPr>
            <a:spLocks noGrp="1"/>
          </p:cNvSpPr>
          <p:nvPr/>
        </p:nvSpPr>
        <p:spPr>
          <a:xfrm>
            <a:off x="8401050" y="1409700"/>
            <a:ext cx="232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</a:p>
        </p:txBody>
      </p:sp>
      <p:sp>
        <p:nvSpPr>
          <p:cNvPr id="8" name="文本框 7"/>
          <p:cNvSpPr txBox="1"/>
          <p:nvPr/>
        </p:nvSpPr>
        <p:spPr>
          <a:xfrm>
            <a:off x="762994" y="1266567"/>
            <a:ext cx="114290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142365" indent="266700" eaLnBrk="0">
              <a:spcBef>
                <a:spcPts val="1570"/>
              </a:spcBef>
              <a:buNone/>
            </a:pPr>
            <a:r>
              <a:rPr lang="en-US" altLang="zh-CN" sz="32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根据课文回答问题</a:t>
            </a:r>
            <a:r>
              <a:rPr lang="en-US" altLang="zh-CN" sz="3200" b="1" spc="-20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 </a:t>
            </a:r>
            <a:r>
              <a:rPr lang="en-US" altLang="zh-CN" sz="32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Answer the questions according to the text.</a:t>
            </a:r>
            <a:endParaRPr lang="zh-CN" altLang="zh-CN" sz="3200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09637" y="2275840"/>
            <a:ext cx="9304558" cy="3241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8465" eaLnBrk="0">
              <a:lnSpc>
                <a:spcPct val="200000"/>
              </a:lnSpc>
              <a:spcBef>
                <a:spcPts val="5"/>
              </a:spcBef>
              <a:buNone/>
            </a:pPr>
            <a:r>
              <a:rPr lang="en-US" altLang="zh-CN" sz="3600" spc="-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1. </a:t>
            </a:r>
            <a:r>
              <a:rPr lang="zh-CN" altLang="en-US" sz="3600" spc="-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张娜娜想买什么？</a:t>
            </a:r>
            <a:endParaRPr lang="zh-CN" altLang="en-US" sz="3600" spc="-3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18465" eaLnBrk="0">
              <a:lnSpc>
                <a:spcPct val="200000"/>
              </a:lnSpc>
              <a:spcBef>
                <a:spcPts val="5"/>
              </a:spcBef>
              <a:buNone/>
            </a:pPr>
            <a:r>
              <a:rPr lang="en-US" altLang="zh-CN" sz="3600" spc="-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2. </a:t>
            </a:r>
            <a:r>
              <a:rPr lang="zh-CN" altLang="en-US" sz="3600" spc="-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王文和娜娜现在在哪儿？</a:t>
            </a:r>
            <a:endParaRPr lang="zh-CN" altLang="en-US" sz="3600" spc="-3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18465" eaLnBrk="0">
              <a:lnSpc>
                <a:spcPct val="200000"/>
              </a:lnSpc>
              <a:spcBef>
                <a:spcPts val="5"/>
              </a:spcBef>
              <a:buNone/>
            </a:pPr>
            <a:r>
              <a:rPr lang="en-US" altLang="zh-CN" sz="3600" spc="-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3. </a:t>
            </a:r>
            <a:r>
              <a:rPr lang="zh-CN" altLang="en-US" sz="3600" spc="-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那件毛衣怎么样？</a:t>
            </a:r>
            <a:endParaRPr lang="zh-CN" altLang="en-US" sz="3600" spc="-3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半闭框 5"/>
          <p:cNvSpPr>
            <a:spLocks noGrp="1"/>
          </p:cNvSpPr>
          <p:nvPr/>
        </p:nvSpPr>
        <p:spPr>
          <a:xfrm flipH="1" flipV="1">
            <a:off x="8407400" y="2447290"/>
            <a:ext cx="3784600" cy="4410710"/>
          </a:xfrm>
          <a:prstGeom prst="halfFrame">
            <a:avLst/>
          </a:prstGeom>
          <a:solidFill>
            <a:srgbClr val="B531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4" name="半闭框 3"/>
          <p:cNvSpPr>
            <a:spLocks noGrp="1"/>
          </p:cNvSpPr>
          <p:nvPr/>
        </p:nvSpPr>
        <p:spPr>
          <a:xfrm>
            <a:off x="0" y="0"/>
            <a:ext cx="3784600" cy="4410710"/>
          </a:xfrm>
          <a:prstGeom prst="halfFrame">
            <a:avLst/>
          </a:prstGeom>
          <a:solidFill>
            <a:srgbClr val="BB31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477520" y="254000"/>
            <a:ext cx="11188065" cy="64725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4740"/>
              </a:lnSpc>
              <a:buNone/>
            </a:pPr>
          </a:p>
        </p:txBody>
      </p:sp>
      <p:pic>
        <p:nvPicPr>
          <p:cNvPr id="42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1236" y="-660808"/>
            <a:ext cx="2441302" cy="2438718"/>
          </a:xfrm>
          <a:prstGeom prst="rect">
            <a:avLst/>
          </a:prstGeom>
        </p:spPr>
      </p:pic>
      <p:pic>
        <p:nvPicPr>
          <p:cNvPr id="43" name="图片 2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237605" y="3681095"/>
            <a:ext cx="5645150" cy="3176905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523240" y="330200"/>
            <a:ext cx="202946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447040" y="234950"/>
            <a:ext cx="199771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5" name="Title 6"/>
          <p:cNvSpPr>
            <a:spLocks noGrp="1"/>
          </p:cNvSpPr>
          <p:nvPr/>
        </p:nvSpPr>
        <p:spPr>
          <a:xfrm>
            <a:off x="447040" y="330200"/>
            <a:ext cx="1889125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课文</a:t>
            </a:r>
            <a:r>
              <a:rPr 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nav-复习-Part 01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4" name="nav-text-复习-Part 01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5" name="nav-生词-Part 01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6" name="nav-text-生词-Part 01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7" name="nav-语言点-Part 01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8" name="nav-text-语言点-Part 01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9" name="nav-课文-Part 01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0" name="nav-text-课文-Part 01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课文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1" name="nav-练习-Part 01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2" name="nav-text-练习-Part 01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3" name="nav-文化-Part 01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4" name="nav-text-文化-Part 01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5" name="nav-rule-Part 01 · TEXT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6" name="text1-listen-surface"/>
          <p:cNvSpPr>
            <a:spLocks noGrp="1"/>
          </p:cNvSpPr>
          <p:nvPr/>
        </p:nvSpPr>
        <p:spPr>
          <a:xfrm>
            <a:off x="552450" y="1257300"/>
            <a:ext cx="10610850" cy="5365750"/>
          </a:xfrm>
          <a:prstGeom prst="roundRect">
            <a:avLst>
              <a:gd name="adj" fmla="val 2490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7" name="text1-listen-accent"/>
          <p:cNvSpPr>
            <a:spLocks noGrp="1"/>
          </p:cNvSpPr>
          <p:nvPr/>
        </p:nvSpPr>
        <p:spPr>
          <a:xfrm>
            <a:off x="552450" y="1257300"/>
            <a:ext cx="76200" cy="53657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8" name="text1-listen-title-bar"/>
          <p:cNvSpPr>
            <a:spLocks noGrp="1"/>
          </p:cNvSpPr>
          <p:nvPr/>
        </p:nvSpPr>
        <p:spPr>
          <a:xfrm>
            <a:off x="876300" y="14287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3" name="text1-listen-task-title"/>
          <p:cNvSpPr>
            <a:spLocks noGrp="1"/>
          </p:cNvSpPr>
          <p:nvPr/>
        </p:nvSpPr>
        <p:spPr>
          <a:xfrm>
            <a:off x="8401050" y="1409700"/>
            <a:ext cx="232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</a:p>
        </p:txBody>
      </p:sp>
      <p:sp>
        <p:nvSpPr>
          <p:cNvPr id="8" name="文本框 7"/>
          <p:cNvSpPr txBox="1"/>
          <p:nvPr/>
        </p:nvSpPr>
        <p:spPr>
          <a:xfrm>
            <a:off x="762994" y="1266567"/>
            <a:ext cx="1185572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142365" indent="266700" eaLnBrk="0">
              <a:spcBef>
                <a:spcPts val="1570"/>
              </a:spcBef>
              <a:buNone/>
            </a:pPr>
            <a:r>
              <a:rPr lang="zh-CN" altLang="en-US" sz="32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根据课文完成对话</a:t>
            </a:r>
            <a:r>
              <a:rPr lang="en-US" altLang="zh-CN" sz="32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Complete the dialogue according to the text.</a:t>
            </a:r>
            <a:endParaRPr lang="zh-CN" altLang="zh-CN" sz="3200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2994" y="2447290"/>
            <a:ext cx="12066892" cy="3722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5130" eaLnBrk="0">
              <a:lnSpc>
                <a:spcPct val="125000"/>
              </a:lnSpc>
              <a:spcBef>
                <a:spcPts val="5"/>
              </a:spcBef>
              <a:buNone/>
            </a:pP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A: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你想买什么？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5130" eaLnBrk="0">
              <a:lnSpc>
                <a:spcPct val="125000"/>
              </a:lnSpc>
              <a:spcBef>
                <a:spcPts val="5"/>
              </a:spcBef>
              <a:buNone/>
            </a:pP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：</a:t>
            </a:r>
            <a:r>
              <a:rPr lang="zh-CN" altLang="en-US" sz="3200" u="sng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                                   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。（外套）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5130" eaLnBrk="0">
              <a:lnSpc>
                <a:spcPct val="125000"/>
              </a:lnSpc>
              <a:spcBef>
                <a:spcPts val="5"/>
              </a:spcBef>
              <a:buNone/>
            </a:pP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： 这件毛衣怎么样？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5130" eaLnBrk="0">
              <a:lnSpc>
                <a:spcPct val="125000"/>
              </a:lnSpc>
              <a:spcBef>
                <a:spcPts val="5"/>
              </a:spcBef>
              <a:buNone/>
            </a:pP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：</a:t>
            </a:r>
            <a:r>
              <a:rPr lang="zh-CN" altLang="en-US" sz="3200" u="sng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                                   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。（不错）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5130" eaLnBrk="0">
              <a:lnSpc>
                <a:spcPct val="125000"/>
              </a:lnSpc>
              <a:spcBef>
                <a:spcPts val="5"/>
              </a:spcBef>
              <a:buNone/>
            </a:pP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：那件衬衫呢？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5130" eaLnBrk="0">
              <a:lnSpc>
                <a:spcPct val="125000"/>
              </a:lnSpc>
              <a:spcBef>
                <a:spcPts val="5"/>
              </a:spcBef>
              <a:buNone/>
            </a:pP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：</a:t>
            </a:r>
            <a:r>
              <a:rPr lang="en-US" altLang="zh-CN" sz="3200" u="sng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                                  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。（合适）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92"/>
          <a:stretch>
            <a:fillRect/>
          </a:stretch>
        </p:blipFill>
        <p:spPr>
          <a:xfrm>
            <a:off x="8073124" y="2180580"/>
            <a:ext cx="2640862" cy="3648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半闭框 5"/>
          <p:cNvSpPr>
            <a:spLocks noGrp="1"/>
          </p:cNvSpPr>
          <p:nvPr/>
        </p:nvSpPr>
        <p:spPr>
          <a:xfrm flipH="1" flipV="1">
            <a:off x="8407400" y="2447290"/>
            <a:ext cx="3784600" cy="4410710"/>
          </a:xfrm>
          <a:prstGeom prst="halfFrame">
            <a:avLst/>
          </a:prstGeom>
          <a:solidFill>
            <a:srgbClr val="B531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4" name="半闭框 3"/>
          <p:cNvSpPr>
            <a:spLocks noGrp="1"/>
          </p:cNvSpPr>
          <p:nvPr/>
        </p:nvSpPr>
        <p:spPr>
          <a:xfrm>
            <a:off x="0" y="0"/>
            <a:ext cx="3784600" cy="4410710"/>
          </a:xfrm>
          <a:prstGeom prst="halfFrame">
            <a:avLst/>
          </a:prstGeom>
          <a:solidFill>
            <a:srgbClr val="BB31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477520" y="254000"/>
            <a:ext cx="11188065" cy="64725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4740"/>
              </a:lnSpc>
              <a:buNone/>
            </a:pPr>
          </a:p>
        </p:txBody>
      </p:sp>
      <p:pic>
        <p:nvPicPr>
          <p:cNvPr id="42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1236" y="-660808"/>
            <a:ext cx="2441302" cy="2438718"/>
          </a:xfrm>
          <a:prstGeom prst="rect">
            <a:avLst/>
          </a:prstGeom>
        </p:spPr>
      </p:pic>
      <p:pic>
        <p:nvPicPr>
          <p:cNvPr id="43" name="图片 2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237605" y="3681095"/>
            <a:ext cx="5645150" cy="3176905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523240" y="330200"/>
            <a:ext cx="202946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447040" y="234950"/>
            <a:ext cx="199771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5" name="Title 6"/>
          <p:cNvSpPr>
            <a:spLocks noGrp="1"/>
          </p:cNvSpPr>
          <p:nvPr/>
        </p:nvSpPr>
        <p:spPr>
          <a:xfrm>
            <a:off x="447040" y="330200"/>
            <a:ext cx="1889125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课文</a:t>
            </a:r>
            <a:r>
              <a:rPr 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nav-复习-Part 01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4" name="nav-text-复习-Part 01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5" name="nav-生词-Part 01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6" name="nav-text-生词-Part 01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7" name="nav-语言点-Part 01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8" name="nav-text-语言点-Part 01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9" name="nav-课文-Part 01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0" name="nav-text-课文-Part 01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课文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1" name="nav-练习-Part 01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2" name="nav-text-练习-Part 01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3" name="nav-文化-Part 01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4" name="nav-text-文化-Part 01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5" name="nav-rule-Part 01 · TEXT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6" name="text1-listen-surface"/>
          <p:cNvSpPr>
            <a:spLocks noGrp="1"/>
          </p:cNvSpPr>
          <p:nvPr/>
        </p:nvSpPr>
        <p:spPr>
          <a:xfrm>
            <a:off x="552450" y="1257300"/>
            <a:ext cx="10610850" cy="5365750"/>
          </a:xfrm>
          <a:prstGeom prst="roundRect">
            <a:avLst>
              <a:gd name="adj" fmla="val 2490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7" name="text1-listen-accent"/>
          <p:cNvSpPr>
            <a:spLocks noGrp="1"/>
          </p:cNvSpPr>
          <p:nvPr/>
        </p:nvSpPr>
        <p:spPr>
          <a:xfrm>
            <a:off x="552450" y="1257300"/>
            <a:ext cx="76200" cy="53657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8" name="text1-listen-title-bar"/>
          <p:cNvSpPr>
            <a:spLocks noGrp="1"/>
          </p:cNvSpPr>
          <p:nvPr/>
        </p:nvSpPr>
        <p:spPr>
          <a:xfrm>
            <a:off x="876300" y="14287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3" name="text1-listen-task-title"/>
          <p:cNvSpPr>
            <a:spLocks noGrp="1"/>
          </p:cNvSpPr>
          <p:nvPr/>
        </p:nvSpPr>
        <p:spPr>
          <a:xfrm>
            <a:off x="8401050" y="1409700"/>
            <a:ext cx="232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</a:p>
        </p:txBody>
      </p:sp>
      <p:sp>
        <p:nvSpPr>
          <p:cNvPr id="8" name="文本框 7"/>
          <p:cNvSpPr txBox="1"/>
          <p:nvPr/>
        </p:nvSpPr>
        <p:spPr>
          <a:xfrm>
            <a:off x="762994" y="1266567"/>
            <a:ext cx="118557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142365" indent="266700" eaLnBrk="0">
              <a:spcBef>
                <a:spcPts val="1570"/>
              </a:spcBef>
              <a:buNone/>
            </a:pPr>
            <a:r>
              <a:rPr lang="zh-CN" altLang="en-US" sz="32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根据课文完成填空</a:t>
            </a:r>
            <a:r>
              <a:rPr lang="en-US" altLang="zh-CN" sz="32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Complete the passage according to text.</a:t>
            </a:r>
            <a:endParaRPr lang="zh-CN" altLang="zh-CN" sz="3200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76299" y="1936492"/>
            <a:ext cx="10317481" cy="4360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eaLnBrk="0">
              <a:lnSpc>
                <a:spcPct val="200000"/>
              </a:lnSpc>
              <a:buNone/>
            </a:pPr>
            <a:r>
              <a:rPr lang="zh-CN" altLang="en-US" sz="36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娜娜在</a:t>
            </a:r>
            <a:r>
              <a:rPr lang="zh-CN" altLang="en-US" sz="360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36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看到王文。娜娜想买一件</a:t>
            </a:r>
            <a:r>
              <a:rPr lang="zh-CN" altLang="en-US" sz="360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 </a:t>
            </a:r>
            <a:r>
              <a:rPr lang="zh-CN" altLang="en-US" sz="36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。王文试试那件</a:t>
            </a:r>
            <a:r>
              <a:rPr lang="zh-CN" altLang="en-US" sz="360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36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色的</a:t>
            </a:r>
            <a:r>
              <a:rPr lang="zh-CN" altLang="en-US" sz="360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36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。王文说这件</a:t>
            </a:r>
            <a:r>
              <a:rPr lang="zh-CN" altLang="en-US" sz="360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36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比那件</a:t>
            </a:r>
            <a:r>
              <a:rPr lang="zh-CN" altLang="en-US" sz="360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6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，而且更</a:t>
            </a:r>
            <a:r>
              <a:rPr lang="zh-CN" altLang="en-US" sz="360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      </a:t>
            </a:r>
            <a:r>
              <a:rPr lang="zh-CN" altLang="en-US" sz="36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，衬衫比那件</a:t>
            </a:r>
            <a:r>
              <a:rPr lang="en-US" altLang="zh-CN" sz="36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_____</a:t>
            </a:r>
            <a:r>
              <a:rPr lang="zh-CN" altLang="en-US" sz="36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便宜。</a:t>
            </a:r>
            <a:endParaRPr lang="zh-CN" altLang="en-US" sz="36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Grp="1"/>
          </p:cNvSpPr>
          <p:nvPr/>
        </p:nvSpPr>
        <p:spPr>
          <a:xfrm>
            <a:off x="8255" y="3087370"/>
            <a:ext cx="12192000" cy="3770630"/>
          </a:xfrm>
          <a:prstGeom prst="rect">
            <a:avLst/>
          </a:prstGeom>
          <a:solidFill>
            <a:srgbClr val="BB313E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31" name="图片 14"/>
          <p:cNvPicPr>
            <a:picLocks noChangeAspect="1"/>
          </p:cNvPicPr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107950" y="1875790"/>
            <a:ext cx="12192000" cy="6858000"/>
          </a:xfrm>
          <a:prstGeom prst="rect">
            <a:avLst/>
          </a:prstGeom>
        </p:spPr>
      </p:pic>
      <p:pic>
        <p:nvPicPr>
          <p:cNvPr id="32" name="图片 1"/>
          <p:cNvPicPr>
            <a:picLocks noChangeAspect="1"/>
          </p:cNvPicPr>
          <p:nvPr/>
        </p:nvPicPr>
        <p:blipFill>
          <a:blip r:embed="rId2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>
            <a:spLocks noGrp="1"/>
          </p:cNvSpPr>
          <p:nvPr/>
        </p:nvSpPr>
        <p:spPr>
          <a:xfrm>
            <a:off x="0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537845" y="3117215"/>
            <a:ext cx="11331575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综合练习</a:t>
            </a:r>
            <a:endParaRPr sz="8000">
              <a:solidFill>
                <a:srgbClr val="BB313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5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22" name="section-chip-6"/>
          <p:cNvSpPr>
            <a:spLocks noGrp="1"/>
          </p:cNvSpPr>
          <p:nvPr/>
        </p:nvSpPr>
        <p:spPr>
          <a:xfrm>
            <a:off x="666750" y="5829300"/>
            <a:ext cx="1314450" cy="2857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3" name="section-chip-text-6"/>
          <p:cNvSpPr>
            <a:spLocks noGrp="1"/>
          </p:cNvSpPr>
          <p:nvPr/>
        </p:nvSpPr>
        <p:spPr>
          <a:xfrm>
            <a:off x="666750" y="5829300"/>
            <a:ext cx="13144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SECTION 06</a:t>
            </a:r>
            <a:endParaRPr sz="900" b="1">
              <a:solidFill>
                <a:srgbClr val="FFFFFF"/>
              </a:solidFill>
            </a:endParaRPr>
          </a:p>
        </p:txBody>
      </p:sp>
      <p:sp>
        <p:nvSpPr>
          <p:cNvPr id="24" name="section-subtitle-6"/>
          <p:cNvSpPr>
            <a:spLocks noGrp="1"/>
          </p:cNvSpPr>
          <p:nvPr/>
        </p:nvSpPr>
        <p:spPr>
          <a:xfrm>
            <a:off x="2152650" y="5810250"/>
            <a:ext cx="571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125" b="0">
                <a:solidFill>
                  <a:srgbClr val="293646"/>
                </a:solidFill>
              </a:defRPr>
            </a:pPr>
            <a:r>
              <a:rPr sz="1125" b="0">
                <a:solidFill>
                  <a:srgbClr val="293646"/>
                </a:solidFill>
              </a:rPr>
              <a:t>从理解到运用</a:t>
            </a:r>
            <a:endParaRPr sz="1125" b="0">
              <a:solidFill>
                <a:srgbClr val="293646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: 形状 45"/>
          <p:cNvSpPr>
            <a:spLocks noGrp="1"/>
          </p:cNvSpPr>
          <p:nvPr/>
        </p:nvSpPr>
        <p:spPr>
          <a:xfrm>
            <a:off x="239395" y="487493"/>
            <a:ext cx="8514715" cy="631487"/>
          </a:xfrm>
          <a:custGeom>
            <a:avLst/>
            <a:gdLst>
              <a:gd name="connsiteX0" fmla="*/ 0 w 3123622"/>
              <a:gd name="connsiteY0" fmla="*/ 0 h 705652"/>
              <a:gd name="connsiteX1" fmla="*/ 2807476 w 3123622"/>
              <a:gd name="connsiteY1" fmla="*/ 0 h 705652"/>
              <a:gd name="connsiteX2" fmla="*/ 3123622 w 3123622"/>
              <a:gd name="connsiteY2" fmla="*/ 705652 h 705652"/>
              <a:gd name="connsiteX3" fmla="*/ 0 w 3123622"/>
              <a:gd name="connsiteY3" fmla="*/ 705652 h 705652"/>
            </a:gdLst>
            <a:ahLst/>
            <a:cxnLst/>
            <a:rect l="l" t="t" r="r" b="b"/>
            <a:pathLst>
              <a:path w="3123622" h="705652">
                <a:moveTo>
                  <a:pt x="0" y="0"/>
                </a:moveTo>
                <a:lnTo>
                  <a:pt x="2807476" y="0"/>
                </a:lnTo>
                <a:lnTo>
                  <a:pt x="3123622" y="705652"/>
                </a:lnTo>
                <a:lnTo>
                  <a:pt x="0" y="705652"/>
                </a:lnTo>
                <a:close/>
              </a:path>
            </a:pathLst>
          </a:custGeom>
          <a:solidFill>
            <a:srgbClr val="B53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None/>
            </a:pPr>
            <a:r>
              <a:rPr sz="4000" b="1">
                <a:latin typeface="楷体" panose="02010609060101010101" charset="-122"/>
                <a:ea typeface="楷体" panose="02010609060101010101" charset="-122"/>
              </a:rPr>
              <a:t>一、选词填空</a:t>
            </a:r>
            <a:endParaRPr sz="40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9" name="TextBox 42"/>
          <p:cNvSpPr>
            <a:spLocks noGrp="1"/>
          </p:cNvSpPr>
          <p:nvPr/>
        </p:nvSpPr>
        <p:spPr>
          <a:xfrm>
            <a:off x="1126089" y="2590813"/>
            <a:ext cx="6789636" cy="7385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>
              <a:buNone/>
              <a:defRPr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l">
              <a:lnSpc>
                <a:spcPct val="150000"/>
              </a:lnSpc>
              <a:buNone/>
            </a:pPr>
            <a:r>
              <a:rPr sz="32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一、选词填空 Fill in the blanks</a:t>
            </a:r>
            <a:endParaRPr sz="320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86" name="图片 40"/>
          <p:cNvPicPr>
            <a:picLocks noChangeAspect="1"/>
          </p:cNvPicPr>
          <p:nvPr/>
        </p:nvPicPr>
        <p:blipFill>
          <a:blip r:embed="rId1"/>
          <a:srcRect t="27206" b="28404"/>
          <a:stretch>
            <a:fillRect/>
          </a:stretch>
        </p:blipFill>
        <p:spPr>
          <a:xfrm>
            <a:off x="9432925" y="-38735"/>
            <a:ext cx="2441575" cy="1082675"/>
          </a:xfrm>
          <a:prstGeom prst="rect">
            <a:avLst/>
          </a:prstGeom>
        </p:spPr>
      </p:pic>
      <p:sp>
        <p:nvSpPr>
          <p:cNvPr id="52" name="nav-复习-Part 01 · PRACTICE"/>
          <p:cNvSpPr>
            <a:spLocks noGrp="1"/>
          </p:cNvSpPr>
          <p:nvPr/>
        </p:nvSpPr>
        <p:spPr>
          <a:xfrm>
            <a:off x="227647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53" name="nav-text-复习-Part 01 · PRACTICE"/>
          <p:cNvSpPr>
            <a:spLocks noGrp="1"/>
          </p:cNvSpPr>
          <p:nvPr/>
        </p:nvSpPr>
        <p:spPr>
          <a:xfrm>
            <a:off x="2330450" y="9715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54" name="nav-生词-Part 01 · PRACTICE"/>
          <p:cNvSpPr>
            <a:spLocks noGrp="1"/>
          </p:cNvSpPr>
          <p:nvPr/>
        </p:nvSpPr>
        <p:spPr>
          <a:xfrm>
            <a:off x="343852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55" name="nav-text-生词-Part 01 · PRACTICE"/>
          <p:cNvSpPr>
            <a:spLocks noGrp="1"/>
          </p:cNvSpPr>
          <p:nvPr/>
        </p:nvSpPr>
        <p:spPr>
          <a:xfrm>
            <a:off x="3506470" y="9779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56" name="nav-语言点-Part 01 · PRACTICE"/>
          <p:cNvSpPr>
            <a:spLocks noGrp="1"/>
          </p:cNvSpPr>
          <p:nvPr/>
        </p:nvSpPr>
        <p:spPr>
          <a:xfrm>
            <a:off x="460057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57" name="nav-text-语言点-Part 01 · PRACTICE"/>
          <p:cNvSpPr>
            <a:spLocks noGrp="1"/>
          </p:cNvSpPr>
          <p:nvPr/>
        </p:nvSpPr>
        <p:spPr>
          <a:xfrm>
            <a:off x="4600575" y="9779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58" name="nav-课文-Part 01 · PRACTICE"/>
          <p:cNvSpPr>
            <a:spLocks noGrp="1"/>
          </p:cNvSpPr>
          <p:nvPr/>
        </p:nvSpPr>
        <p:spPr>
          <a:xfrm>
            <a:off x="576262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59" name="nav-text-课文-Part 01 · PRACTICE"/>
          <p:cNvSpPr>
            <a:spLocks noGrp="1"/>
          </p:cNvSpPr>
          <p:nvPr/>
        </p:nvSpPr>
        <p:spPr>
          <a:xfrm>
            <a:off x="5796915" y="8382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60" name="nav-练习-Part 01 · PRACTICE"/>
          <p:cNvSpPr>
            <a:spLocks noGrp="1"/>
          </p:cNvSpPr>
          <p:nvPr/>
        </p:nvSpPr>
        <p:spPr>
          <a:xfrm>
            <a:off x="692467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61" name="nav-text-练习-Part 01 · PRACTICE"/>
          <p:cNvSpPr>
            <a:spLocks noGrp="1"/>
          </p:cNvSpPr>
          <p:nvPr/>
        </p:nvSpPr>
        <p:spPr>
          <a:xfrm>
            <a:off x="6925310" y="9779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62" name="nav-文化-Part 01 · PRACTICE"/>
          <p:cNvSpPr>
            <a:spLocks noGrp="1"/>
          </p:cNvSpPr>
          <p:nvPr/>
        </p:nvSpPr>
        <p:spPr>
          <a:xfrm>
            <a:off x="8178800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63" name="nav-text-文化-Part 01 · PRACTICE"/>
          <p:cNvSpPr>
            <a:spLocks noGrp="1"/>
          </p:cNvSpPr>
          <p:nvPr/>
        </p:nvSpPr>
        <p:spPr>
          <a:xfrm>
            <a:off x="8086725" y="9779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64" name="nav-rule-Part 01 · PRACTICE"/>
          <p:cNvSpPr>
            <a:spLocks noGrp="1"/>
          </p:cNvSpPr>
          <p:nvPr/>
        </p:nvSpPr>
        <p:spPr>
          <a:xfrm>
            <a:off x="552450" y="215265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65" name="practice1-surface"/>
          <p:cNvSpPr>
            <a:spLocks noGrp="1"/>
          </p:cNvSpPr>
          <p:nvPr/>
        </p:nvSpPr>
        <p:spPr>
          <a:xfrm>
            <a:off x="552450" y="1257300"/>
            <a:ext cx="11087100" cy="502423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66" name="practice1-accent"/>
          <p:cNvSpPr>
            <a:spLocks noGrp="1"/>
          </p:cNvSpPr>
          <p:nvPr/>
        </p:nvSpPr>
        <p:spPr>
          <a:xfrm>
            <a:off x="552450" y="1257300"/>
            <a:ext cx="76200" cy="502423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502084" y="1523223"/>
            <a:ext cx="10589661" cy="4492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86740" eaLnBrk="0">
              <a:lnSpc>
                <a:spcPct val="125000"/>
              </a:lnSpc>
              <a:spcBef>
                <a:spcPts val="1220"/>
              </a:spcBef>
              <a:buNone/>
            </a:pPr>
            <a:r>
              <a:rPr lang="zh-CN" altLang="en-US" sz="3200" b="1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穿       毛衣      流行      适合      不仅      而且</a:t>
            </a:r>
            <a:endParaRPr lang="zh-CN" altLang="en-US" sz="3200" b="1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indent="586740" eaLnBrk="0">
              <a:lnSpc>
                <a:spcPct val="125000"/>
              </a:lnSpc>
              <a:spcBef>
                <a:spcPts val="122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1. 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这件衣服很（        ）你。</a:t>
            </a:r>
            <a:endParaRPr lang="zh-CN" altLang="en-US" sz="3200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indent="586740" eaLnBrk="0">
              <a:lnSpc>
                <a:spcPct val="125000"/>
              </a:lnSpc>
              <a:spcBef>
                <a:spcPts val="122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2. 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今年这个颜色很（        ）。</a:t>
            </a:r>
            <a:endParaRPr lang="zh-CN" altLang="en-US" sz="3200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indent="586740" eaLnBrk="0">
              <a:lnSpc>
                <a:spcPct val="125000"/>
              </a:lnSpc>
              <a:spcBef>
                <a:spcPts val="122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3. 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我想买一件（        ）。</a:t>
            </a:r>
            <a:endParaRPr lang="zh-CN" altLang="en-US" sz="3200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indent="586740" eaLnBrk="0">
              <a:lnSpc>
                <a:spcPct val="125000"/>
              </a:lnSpc>
              <a:spcBef>
                <a:spcPts val="122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4. 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你（        ） 上试试吧。</a:t>
            </a:r>
            <a:endParaRPr lang="zh-CN" altLang="en-US" sz="3200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indent="586740" eaLnBrk="0">
              <a:lnSpc>
                <a:spcPct val="125000"/>
              </a:lnSpc>
              <a:spcBef>
                <a:spcPts val="122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5. 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这件（        ）颜色好看，（        ）价格也差不多</a:t>
            </a:r>
            <a:endParaRPr lang="zh-CN" altLang="en-US" sz="3200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: 形状 45"/>
          <p:cNvSpPr>
            <a:spLocks noGrp="1"/>
          </p:cNvSpPr>
          <p:nvPr/>
        </p:nvSpPr>
        <p:spPr>
          <a:xfrm>
            <a:off x="277191" y="527371"/>
            <a:ext cx="9261158" cy="610228"/>
          </a:xfrm>
          <a:custGeom>
            <a:avLst/>
            <a:gdLst>
              <a:gd name="connsiteX0" fmla="*/ 0 w 3123622"/>
              <a:gd name="connsiteY0" fmla="*/ 0 h 705652"/>
              <a:gd name="connsiteX1" fmla="*/ 2807476 w 3123622"/>
              <a:gd name="connsiteY1" fmla="*/ 0 h 705652"/>
              <a:gd name="connsiteX2" fmla="*/ 3123622 w 3123622"/>
              <a:gd name="connsiteY2" fmla="*/ 705652 h 705652"/>
              <a:gd name="connsiteX3" fmla="*/ 0 w 3123622"/>
              <a:gd name="connsiteY3" fmla="*/ 705652 h 705652"/>
            </a:gdLst>
            <a:ahLst/>
            <a:cxnLst/>
            <a:rect l="l" t="t" r="r" b="b"/>
            <a:pathLst>
              <a:path w="3123622" h="705652">
                <a:moveTo>
                  <a:pt x="0" y="0"/>
                </a:moveTo>
                <a:lnTo>
                  <a:pt x="2807476" y="0"/>
                </a:lnTo>
                <a:lnTo>
                  <a:pt x="3123622" y="705652"/>
                </a:lnTo>
                <a:lnTo>
                  <a:pt x="0" y="705652"/>
                </a:lnTo>
                <a:close/>
              </a:path>
            </a:pathLst>
          </a:custGeom>
          <a:solidFill>
            <a:srgbClr val="B53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None/>
            </a:pPr>
            <a:r>
              <a:rPr lang="zh-CN" altLang="en-US" sz="4000" b="1">
                <a:latin typeface="楷体" panose="02010609060101010101" charset="-122"/>
                <a:ea typeface="楷体" panose="02010609060101010101" charset="-122"/>
              </a:rPr>
              <a:t>二</a:t>
            </a:r>
            <a:r>
              <a:rPr sz="4000" b="1">
                <a:latin typeface="楷体" panose="02010609060101010101" charset="-122"/>
                <a:ea typeface="楷体" panose="02010609060101010101" charset="-122"/>
              </a:rPr>
              <a:t>、</a:t>
            </a:r>
            <a:r>
              <a:rPr lang="zh-CN" altLang="en-US" sz="4000" b="1">
                <a:latin typeface="楷体" panose="02010609060101010101" charset="-122"/>
                <a:ea typeface="楷体" panose="02010609060101010101" charset="-122"/>
              </a:rPr>
              <a:t>用“不”把下面的句子改成问句</a:t>
            </a:r>
            <a:endParaRPr sz="40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9" name="TextBox 42"/>
          <p:cNvSpPr>
            <a:spLocks noGrp="1"/>
          </p:cNvSpPr>
          <p:nvPr/>
        </p:nvSpPr>
        <p:spPr>
          <a:xfrm>
            <a:off x="1126089" y="2590813"/>
            <a:ext cx="6789636" cy="7385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>
              <a:buNone/>
              <a:defRPr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l">
              <a:lnSpc>
                <a:spcPct val="150000"/>
              </a:lnSpc>
              <a:buNone/>
            </a:pPr>
            <a:r>
              <a:rPr sz="32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一、选词填空 Fill in the blanks</a:t>
            </a:r>
            <a:endParaRPr sz="320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86" name="图片 40"/>
          <p:cNvPicPr>
            <a:picLocks noChangeAspect="1"/>
          </p:cNvPicPr>
          <p:nvPr/>
        </p:nvPicPr>
        <p:blipFill>
          <a:blip r:embed="rId1"/>
          <a:srcRect t="27206" b="28404"/>
          <a:stretch>
            <a:fillRect/>
          </a:stretch>
        </p:blipFill>
        <p:spPr>
          <a:xfrm>
            <a:off x="9432925" y="-38735"/>
            <a:ext cx="2441575" cy="1082675"/>
          </a:xfrm>
          <a:prstGeom prst="rect">
            <a:avLst/>
          </a:prstGeom>
        </p:spPr>
      </p:pic>
      <p:sp>
        <p:nvSpPr>
          <p:cNvPr id="52" name="nav-复习-Part 01 · PRACTICE"/>
          <p:cNvSpPr>
            <a:spLocks noGrp="1"/>
          </p:cNvSpPr>
          <p:nvPr/>
        </p:nvSpPr>
        <p:spPr>
          <a:xfrm>
            <a:off x="227647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53" name="nav-text-复习-Part 01 · PRACTICE"/>
          <p:cNvSpPr>
            <a:spLocks noGrp="1"/>
          </p:cNvSpPr>
          <p:nvPr/>
        </p:nvSpPr>
        <p:spPr>
          <a:xfrm>
            <a:off x="2330450" y="9715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54" name="nav-生词-Part 01 · PRACTICE"/>
          <p:cNvSpPr>
            <a:spLocks noGrp="1"/>
          </p:cNvSpPr>
          <p:nvPr/>
        </p:nvSpPr>
        <p:spPr>
          <a:xfrm>
            <a:off x="343852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55" name="nav-text-生词-Part 01 · PRACTICE"/>
          <p:cNvSpPr>
            <a:spLocks noGrp="1"/>
          </p:cNvSpPr>
          <p:nvPr/>
        </p:nvSpPr>
        <p:spPr>
          <a:xfrm>
            <a:off x="3506470" y="9779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56" name="nav-语言点-Part 01 · PRACTICE"/>
          <p:cNvSpPr>
            <a:spLocks noGrp="1"/>
          </p:cNvSpPr>
          <p:nvPr/>
        </p:nvSpPr>
        <p:spPr>
          <a:xfrm>
            <a:off x="460057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57" name="nav-text-语言点-Part 01 · PRACTICE"/>
          <p:cNvSpPr>
            <a:spLocks noGrp="1"/>
          </p:cNvSpPr>
          <p:nvPr/>
        </p:nvSpPr>
        <p:spPr>
          <a:xfrm>
            <a:off x="4600575" y="9779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58" name="nav-课文-Part 01 · PRACTICE"/>
          <p:cNvSpPr>
            <a:spLocks noGrp="1"/>
          </p:cNvSpPr>
          <p:nvPr/>
        </p:nvSpPr>
        <p:spPr>
          <a:xfrm>
            <a:off x="576262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59" name="nav-text-课文-Part 01 · PRACTICE"/>
          <p:cNvSpPr>
            <a:spLocks noGrp="1"/>
          </p:cNvSpPr>
          <p:nvPr/>
        </p:nvSpPr>
        <p:spPr>
          <a:xfrm>
            <a:off x="5796915" y="8382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60" name="nav-练习-Part 01 · PRACTICE"/>
          <p:cNvSpPr>
            <a:spLocks noGrp="1"/>
          </p:cNvSpPr>
          <p:nvPr/>
        </p:nvSpPr>
        <p:spPr>
          <a:xfrm>
            <a:off x="692467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61" name="nav-text-练习-Part 01 · PRACTICE"/>
          <p:cNvSpPr>
            <a:spLocks noGrp="1"/>
          </p:cNvSpPr>
          <p:nvPr/>
        </p:nvSpPr>
        <p:spPr>
          <a:xfrm>
            <a:off x="6925310" y="9779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62" name="nav-文化-Part 01 · PRACTICE"/>
          <p:cNvSpPr>
            <a:spLocks noGrp="1"/>
          </p:cNvSpPr>
          <p:nvPr/>
        </p:nvSpPr>
        <p:spPr>
          <a:xfrm>
            <a:off x="8178800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63" name="nav-text-文化-Part 01 · PRACTICE"/>
          <p:cNvSpPr>
            <a:spLocks noGrp="1"/>
          </p:cNvSpPr>
          <p:nvPr/>
        </p:nvSpPr>
        <p:spPr>
          <a:xfrm>
            <a:off x="8086725" y="9779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64" name="nav-rule-Part 01 · PRACTICE"/>
          <p:cNvSpPr>
            <a:spLocks noGrp="1"/>
          </p:cNvSpPr>
          <p:nvPr/>
        </p:nvSpPr>
        <p:spPr>
          <a:xfrm>
            <a:off x="552450" y="215265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65" name="practice1-surface"/>
          <p:cNvSpPr>
            <a:spLocks noGrp="1"/>
          </p:cNvSpPr>
          <p:nvPr/>
        </p:nvSpPr>
        <p:spPr>
          <a:xfrm>
            <a:off x="552450" y="1257300"/>
            <a:ext cx="11087100" cy="5291426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66" name="practice1-accent"/>
          <p:cNvSpPr>
            <a:spLocks noGrp="1"/>
          </p:cNvSpPr>
          <p:nvPr/>
        </p:nvSpPr>
        <p:spPr>
          <a:xfrm>
            <a:off x="552450" y="1257300"/>
            <a:ext cx="76200" cy="5291426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4" name="文本框 3"/>
          <p:cNvSpPr txBox="1"/>
          <p:nvPr/>
        </p:nvSpPr>
        <p:spPr>
          <a:xfrm>
            <a:off x="856174" y="1356661"/>
            <a:ext cx="10005308" cy="6202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>
              <a:lnSpc>
                <a:spcPct val="125000"/>
              </a:lnSpc>
              <a:buNone/>
            </a:pPr>
            <a:r>
              <a:rPr lang="zh-CN" altLang="en-US" sz="32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</a:rPr>
              <a:t>例：</a:t>
            </a: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① </a:t>
            </a:r>
            <a:r>
              <a:rPr lang="zh-CN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你想试试那件衬衫。</a:t>
            </a:r>
            <a:endParaRPr lang="zh-CN" altLang="zh-CN" sz="32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→ </a:t>
            </a:r>
            <a:r>
              <a:rPr lang="zh-CN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你要不要试试那件衬衫？</a:t>
            </a:r>
            <a:endParaRPr lang="zh-CN" altLang="zh-CN" sz="32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② </a:t>
            </a:r>
            <a:r>
              <a:rPr lang="zh-CN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你是王文。</a:t>
            </a:r>
            <a:endParaRPr lang="zh-CN" altLang="zh-CN" sz="32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→ ___________________________________</a:t>
            </a:r>
            <a:r>
              <a:rPr lang="zh-CN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？</a:t>
            </a:r>
            <a:endParaRPr lang="zh-CN" altLang="zh-CN" sz="32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③ </a:t>
            </a:r>
            <a:r>
              <a:rPr lang="zh-CN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这件衣服贵。</a:t>
            </a:r>
            <a:endParaRPr lang="zh-CN" altLang="zh-CN" sz="32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→ ___________________________________</a:t>
            </a:r>
            <a:r>
              <a:rPr lang="zh-CN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？</a:t>
            </a:r>
            <a:endParaRPr lang="zh-CN" altLang="zh-CN" sz="32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④ </a:t>
            </a:r>
            <a:r>
              <a:rPr lang="zh-CN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他喜欢那件毛衣。</a:t>
            </a:r>
            <a:endParaRPr lang="zh-CN" altLang="zh-CN" sz="32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→ ___________________________________</a:t>
            </a:r>
            <a:r>
              <a:rPr lang="zh-CN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？</a:t>
            </a:r>
            <a:endParaRPr lang="zh-CN" altLang="zh-CN" sz="32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25000"/>
              </a:lnSpc>
              <a:buNone/>
            </a:pPr>
            <a:b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</a:br>
            <a:endParaRPr lang="zh-CN" altLang="en-US" sz="32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: 形状 45"/>
          <p:cNvSpPr>
            <a:spLocks noGrp="1"/>
          </p:cNvSpPr>
          <p:nvPr/>
        </p:nvSpPr>
        <p:spPr>
          <a:xfrm>
            <a:off x="239395" y="487493"/>
            <a:ext cx="8514715" cy="631487"/>
          </a:xfrm>
          <a:custGeom>
            <a:avLst/>
            <a:gdLst>
              <a:gd name="connsiteX0" fmla="*/ 0 w 3123622"/>
              <a:gd name="connsiteY0" fmla="*/ 0 h 705652"/>
              <a:gd name="connsiteX1" fmla="*/ 2807476 w 3123622"/>
              <a:gd name="connsiteY1" fmla="*/ 0 h 705652"/>
              <a:gd name="connsiteX2" fmla="*/ 3123622 w 3123622"/>
              <a:gd name="connsiteY2" fmla="*/ 705652 h 705652"/>
              <a:gd name="connsiteX3" fmla="*/ 0 w 3123622"/>
              <a:gd name="connsiteY3" fmla="*/ 705652 h 705652"/>
            </a:gdLst>
            <a:ahLst/>
            <a:cxnLst/>
            <a:rect l="l" t="t" r="r" b="b"/>
            <a:pathLst>
              <a:path w="3123622" h="705652">
                <a:moveTo>
                  <a:pt x="0" y="0"/>
                </a:moveTo>
                <a:lnTo>
                  <a:pt x="2807476" y="0"/>
                </a:lnTo>
                <a:lnTo>
                  <a:pt x="3123622" y="705652"/>
                </a:lnTo>
                <a:lnTo>
                  <a:pt x="0" y="705652"/>
                </a:lnTo>
                <a:close/>
              </a:path>
            </a:pathLst>
          </a:custGeom>
          <a:solidFill>
            <a:srgbClr val="B53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None/>
            </a:pPr>
            <a:r>
              <a:rPr lang="zh-CN" altLang="en-US" sz="4000" b="1">
                <a:latin typeface="楷体" panose="02010609060101010101" charset="-122"/>
                <a:ea typeface="楷体" panose="02010609060101010101" charset="-122"/>
              </a:rPr>
              <a:t>三、看图片写生词</a:t>
            </a:r>
            <a:endParaRPr sz="40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9" name="TextBox 42"/>
          <p:cNvSpPr>
            <a:spLocks noGrp="1"/>
          </p:cNvSpPr>
          <p:nvPr/>
        </p:nvSpPr>
        <p:spPr>
          <a:xfrm>
            <a:off x="1126089" y="2590813"/>
            <a:ext cx="6789636" cy="7385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>
              <a:buNone/>
              <a:defRPr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l">
              <a:lnSpc>
                <a:spcPct val="150000"/>
              </a:lnSpc>
              <a:buNone/>
            </a:pPr>
            <a:r>
              <a:rPr sz="32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一、选词填空 Fill in the blanks</a:t>
            </a:r>
            <a:endParaRPr sz="320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86" name="图片 40"/>
          <p:cNvPicPr>
            <a:picLocks noChangeAspect="1"/>
          </p:cNvPicPr>
          <p:nvPr/>
        </p:nvPicPr>
        <p:blipFill>
          <a:blip r:embed="rId1"/>
          <a:srcRect t="27206" b="28404"/>
          <a:stretch>
            <a:fillRect/>
          </a:stretch>
        </p:blipFill>
        <p:spPr>
          <a:xfrm>
            <a:off x="9432925" y="-38735"/>
            <a:ext cx="2441575" cy="1082675"/>
          </a:xfrm>
          <a:prstGeom prst="rect">
            <a:avLst/>
          </a:prstGeom>
        </p:spPr>
      </p:pic>
      <p:sp>
        <p:nvSpPr>
          <p:cNvPr id="52" name="nav-复习-Part 01 · PRACTICE"/>
          <p:cNvSpPr>
            <a:spLocks noGrp="1"/>
          </p:cNvSpPr>
          <p:nvPr/>
        </p:nvSpPr>
        <p:spPr>
          <a:xfrm>
            <a:off x="227647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53" name="nav-text-复习-Part 01 · PRACTICE"/>
          <p:cNvSpPr>
            <a:spLocks noGrp="1"/>
          </p:cNvSpPr>
          <p:nvPr/>
        </p:nvSpPr>
        <p:spPr>
          <a:xfrm>
            <a:off x="2330450" y="9715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54" name="nav-生词-Part 01 · PRACTICE"/>
          <p:cNvSpPr>
            <a:spLocks noGrp="1"/>
          </p:cNvSpPr>
          <p:nvPr/>
        </p:nvSpPr>
        <p:spPr>
          <a:xfrm>
            <a:off x="343852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55" name="nav-text-生词-Part 01 · PRACTICE"/>
          <p:cNvSpPr>
            <a:spLocks noGrp="1"/>
          </p:cNvSpPr>
          <p:nvPr/>
        </p:nvSpPr>
        <p:spPr>
          <a:xfrm>
            <a:off x="3506470" y="9779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56" name="nav-语言点-Part 01 · PRACTICE"/>
          <p:cNvSpPr>
            <a:spLocks noGrp="1"/>
          </p:cNvSpPr>
          <p:nvPr/>
        </p:nvSpPr>
        <p:spPr>
          <a:xfrm>
            <a:off x="460057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57" name="nav-text-语言点-Part 01 · PRACTICE"/>
          <p:cNvSpPr>
            <a:spLocks noGrp="1"/>
          </p:cNvSpPr>
          <p:nvPr/>
        </p:nvSpPr>
        <p:spPr>
          <a:xfrm>
            <a:off x="4600575" y="9779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58" name="nav-课文-Part 01 · PRACTICE"/>
          <p:cNvSpPr>
            <a:spLocks noGrp="1"/>
          </p:cNvSpPr>
          <p:nvPr/>
        </p:nvSpPr>
        <p:spPr>
          <a:xfrm>
            <a:off x="576262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59" name="nav-text-课文-Part 01 · PRACTICE"/>
          <p:cNvSpPr>
            <a:spLocks noGrp="1"/>
          </p:cNvSpPr>
          <p:nvPr/>
        </p:nvSpPr>
        <p:spPr>
          <a:xfrm>
            <a:off x="5796915" y="8382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60" name="nav-练习-Part 01 · PRACTICE"/>
          <p:cNvSpPr>
            <a:spLocks noGrp="1"/>
          </p:cNvSpPr>
          <p:nvPr/>
        </p:nvSpPr>
        <p:spPr>
          <a:xfrm>
            <a:off x="692467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61" name="nav-text-练习-Part 01 · PRACTICE"/>
          <p:cNvSpPr>
            <a:spLocks noGrp="1"/>
          </p:cNvSpPr>
          <p:nvPr/>
        </p:nvSpPr>
        <p:spPr>
          <a:xfrm>
            <a:off x="6925310" y="9779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62" name="nav-文化-Part 01 · PRACTICE"/>
          <p:cNvSpPr>
            <a:spLocks noGrp="1"/>
          </p:cNvSpPr>
          <p:nvPr/>
        </p:nvSpPr>
        <p:spPr>
          <a:xfrm>
            <a:off x="8178800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63" name="nav-text-文化-Part 01 · PRACTICE"/>
          <p:cNvSpPr>
            <a:spLocks noGrp="1"/>
          </p:cNvSpPr>
          <p:nvPr/>
        </p:nvSpPr>
        <p:spPr>
          <a:xfrm>
            <a:off x="8086725" y="9779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64" name="nav-rule-Part 01 · PRACTICE"/>
          <p:cNvSpPr>
            <a:spLocks noGrp="1"/>
          </p:cNvSpPr>
          <p:nvPr/>
        </p:nvSpPr>
        <p:spPr>
          <a:xfrm>
            <a:off x="552450" y="215265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65" name="practice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66" name="practice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7" name="文本框 16"/>
          <p:cNvSpPr txBox="1"/>
          <p:nvPr/>
        </p:nvSpPr>
        <p:spPr>
          <a:xfrm>
            <a:off x="1638235" y="5317451"/>
            <a:ext cx="6100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——————</a:t>
            </a: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935490" y="5339090"/>
            <a:ext cx="6100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——————</a:t>
            </a: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086725" y="5317451"/>
            <a:ext cx="6100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——————</a:t>
            </a: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42"/>
          <a:stretch>
            <a:fillRect/>
          </a:stretch>
        </p:blipFill>
        <p:spPr>
          <a:xfrm>
            <a:off x="1604445" y="1679883"/>
            <a:ext cx="2629299" cy="332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351"/>
          <a:stretch>
            <a:fillRect/>
          </a:stretch>
        </p:blipFill>
        <p:spPr>
          <a:xfrm>
            <a:off x="4726195" y="1637100"/>
            <a:ext cx="2703029" cy="3384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18"/>
          <a:stretch>
            <a:fillRect/>
          </a:stretch>
        </p:blipFill>
        <p:spPr>
          <a:xfrm>
            <a:off x="7846489" y="1637100"/>
            <a:ext cx="2740010" cy="3434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42"/>
          <a:stretch>
            <a:fillRect/>
          </a:stretch>
        </p:blipFill>
        <p:spPr>
          <a:xfrm>
            <a:off x="1563657" y="1637100"/>
            <a:ext cx="2665271" cy="3434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351"/>
          <a:stretch>
            <a:fillRect/>
          </a:stretch>
        </p:blipFill>
        <p:spPr>
          <a:xfrm>
            <a:off x="4688602" y="1687393"/>
            <a:ext cx="2740010" cy="3384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: 形状 45"/>
          <p:cNvSpPr>
            <a:spLocks noGrp="1"/>
          </p:cNvSpPr>
          <p:nvPr/>
        </p:nvSpPr>
        <p:spPr>
          <a:xfrm>
            <a:off x="239395" y="487493"/>
            <a:ext cx="8514715" cy="631487"/>
          </a:xfrm>
          <a:custGeom>
            <a:avLst/>
            <a:gdLst>
              <a:gd name="connsiteX0" fmla="*/ 0 w 3123622"/>
              <a:gd name="connsiteY0" fmla="*/ 0 h 705652"/>
              <a:gd name="connsiteX1" fmla="*/ 2807476 w 3123622"/>
              <a:gd name="connsiteY1" fmla="*/ 0 h 705652"/>
              <a:gd name="connsiteX2" fmla="*/ 3123622 w 3123622"/>
              <a:gd name="connsiteY2" fmla="*/ 705652 h 705652"/>
              <a:gd name="connsiteX3" fmla="*/ 0 w 3123622"/>
              <a:gd name="connsiteY3" fmla="*/ 705652 h 705652"/>
            </a:gdLst>
            <a:ahLst/>
            <a:cxnLst/>
            <a:rect l="l" t="t" r="r" b="b"/>
            <a:pathLst>
              <a:path w="3123622" h="705652">
                <a:moveTo>
                  <a:pt x="0" y="0"/>
                </a:moveTo>
                <a:lnTo>
                  <a:pt x="2807476" y="0"/>
                </a:lnTo>
                <a:lnTo>
                  <a:pt x="3123622" y="705652"/>
                </a:lnTo>
                <a:lnTo>
                  <a:pt x="0" y="705652"/>
                </a:lnTo>
                <a:close/>
              </a:path>
            </a:pathLst>
          </a:custGeom>
          <a:solidFill>
            <a:srgbClr val="B531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None/>
            </a:pPr>
            <a:r>
              <a:rPr lang="zh-CN" altLang="en-US" sz="4000" b="1">
                <a:latin typeface="楷体" panose="02010609060101010101" charset="-122"/>
                <a:ea typeface="楷体" panose="02010609060101010101" charset="-122"/>
              </a:rPr>
              <a:t>二、看图片写生词</a:t>
            </a:r>
            <a:endParaRPr sz="40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9" name="TextBox 42"/>
          <p:cNvSpPr>
            <a:spLocks noGrp="1"/>
          </p:cNvSpPr>
          <p:nvPr/>
        </p:nvSpPr>
        <p:spPr>
          <a:xfrm>
            <a:off x="1126089" y="2590813"/>
            <a:ext cx="6789636" cy="7385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>
              <a:buNone/>
              <a:defRPr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l">
              <a:lnSpc>
                <a:spcPct val="150000"/>
              </a:lnSpc>
              <a:buNone/>
            </a:pPr>
            <a:r>
              <a:rPr sz="320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一、选词填空 Fill in the blanks</a:t>
            </a:r>
            <a:endParaRPr sz="320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86" name="图片 40"/>
          <p:cNvPicPr>
            <a:picLocks noChangeAspect="1"/>
          </p:cNvPicPr>
          <p:nvPr/>
        </p:nvPicPr>
        <p:blipFill>
          <a:blip r:embed="rId1"/>
          <a:srcRect t="27206" b="28404"/>
          <a:stretch>
            <a:fillRect/>
          </a:stretch>
        </p:blipFill>
        <p:spPr>
          <a:xfrm>
            <a:off x="9432925" y="-38735"/>
            <a:ext cx="2441575" cy="1082675"/>
          </a:xfrm>
          <a:prstGeom prst="rect">
            <a:avLst/>
          </a:prstGeom>
        </p:spPr>
      </p:pic>
      <p:sp>
        <p:nvSpPr>
          <p:cNvPr id="52" name="nav-复习-Part 01 · PRACTICE"/>
          <p:cNvSpPr>
            <a:spLocks noGrp="1"/>
          </p:cNvSpPr>
          <p:nvPr/>
        </p:nvSpPr>
        <p:spPr>
          <a:xfrm>
            <a:off x="227647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53" name="nav-text-复习-Part 01 · PRACTICE"/>
          <p:cNvSpPr>
            <a:spLocks noGrp="1"/>
          </p:cNvSpPr>
          <p:nvPr/>
        </p:nvSpPr>
        <p:spPr>
          <a:xfrm>
            <a:off x="2330450" y="9715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54" name="nav-生词-Part 01 · PRACTICE"/>
          <p:cNvSpPr>
            <a:spLocks noGrp="1"/>
          </p:cNvSpPr>
          <p:nvPr/>
        </p:nvSpPr>
        <p:spPr>
          <a:xfrm>
            <a:off x="343852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55" name="nav-text-生词-Part 01 · PRACTICE"/>
          <p:cNvSpPr>
            <a:spLocks noGrp="1"/>
          </p:cNvSpPr>
          <p:nvPr/>
        </p:nvSpPr>
        <p:spPr>
          <a:xfrm>
            <a:off x="3506470" y="9779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56" name="nav-语言点-Part 01 · PRACTICE"/>
          <p:cNvSpPr>
            <a:spLocks noGrp="1"/>
          </p:cNvSpPr>
          <p:nvPr/>
        </p:nvSpPr>
        <p:spPr>
          <a:xfrm>
            <a:off x="460057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57" name="nav-text-语言点-Part 01 · PRACTICE"/>
          <p:cNvSpPr>
            <a:spLocks noGrp="1"/>
          </p:cNvSpPr>
          <p:nvPr/>
        </p:nvSpPr>
        <p:spPr>
          <a:xfrm>
            <a:off x="4600575" y="9779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58" name="nav-课文-Part 01 · PRACTICE"/>
          <p:cNvSpPr>
            <a:spLocks noGrp="1"/>
          </p:cNvSpPr>
          <p:nvPr/>
        </p:nvSpPr>
        <p:spPr>
          <a:xfrm>
            <a:off x="576262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59" name="nav-text-课文-Part 01 · PRACTICE"/>
          <p:cNvSpPr>
            <a:spLocks noGrp="1"/>
          </p:cNvSpPr>
          <p:nvPr/>
        </p:nvSpPr>
        <p:spPr>
          <a:xfrm>
            <a:off x="5796915" y="8382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60" name="nav-练习-Part 01 · PRACTICE"/>
          <p:cNvSpPr>
            <a:spLocks noGrp="1"/>
          </p:cNvSpPr>
          <p:nvPr/>
        </p:nvSpPr>
        <p:spPr>
          <a:xfrm>
            <a:off x="6924675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61" name="nav-text-练习-Part 01 · PRACTICE"/>
          <p:cNvSpPr>
            <a:spLocks noGrp="1"/>
          </p:cNvSpPr>
          <p:nvPr/>
        </p:nvSpPr>
        <p:spPr>
          <a:xfrm>
            <a:off x="6925310" y="9779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62" name="nav-文化-Part 01 · PRACTICE"/>
          <p:cNvSpPr>
            <a:spLocks noGrp="1"/>
          </p:cNvSpPr>
          <p:nvPr/>
        </p:nvSpPr>
        <p:spPr>
          <a:xfrm>
            <a:off x="8178800" y="97790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63" name="nav-text-文化-Part 01 · PRACTICE"/>
          <p:cNvSpPr>
            <a:spLocks noGrp="1"/>
          </p:cNvSpPr>
          <p:nvPr/>
        </p:nvSpPr>
        <p:spPr>
          <a:xfrm>
            <a:off x="8086725" y="97790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64" name="nav-rule-Part 01 · PRACTICE"/>
          <p:cNvSpPr>
            <a:spLocks noGrp="1"/>
          </p:cNvSpPr>
          <p:nvPr/>
        </p:nvSpPr>
        <p:spPr>
          <a:xfrm>
            <a:off x="552450" y="215265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65" name="practice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66" name="practice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7" name="文本框 16"/>
          <p:cNvSpPr txBox="1"/>
          <p:nvPr/>
        </p:nvSpPr>
        <p:spPr>
          <a:xfrm>
            <a:off x="1638235" y="5317451"/>
            <a:ext cx="6100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——————</a:t>
            </a: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935490" y="5339090"/>
            <a:ext cx="6100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——————</a:t>
            </a: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086725" y="5317451"/>
            <a:ext cx="6100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——————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92"/>
          <a:stretch>
            <a:fillRect/>
          </a:stretch>
        </p:blipFill>
        <p:spPr>
          <a:xfrm>
            <a:off x="4686001" y="1705108"/>
            <a:ext cx="2733994" cy="337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760"/>
          <a:stretch>
            <a:fillRect/>
          </a:stretch>
        </p:blipFill>
        <p:spPr>
          <a:xfrm>
            <a:off x="1456726" y="1705108"/>
            <a:ext cx="2733994" cy="3447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36"/>
          <a:stretch>
            <a:fillRect/>
          </a:stretch>
        </p:blipFill>
        <p:spPr>
          <a:xfrm>
            <a:off x="7919718" y="1712306"/>
            <a:ext cx="2733994" cy="337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Grp="1"/>
          </p:cNvSpPr>
          <p:nvPr/>
        </p:nvSpPr>
        <p:spPr>
          <a:xfrm>
            <a:off x="8255" y="3087370"/>
            <a:ext cx="12192000" cy="3770630"/>
          </a:xfrm>
          <a:prstGeom prst="rect">
            <a:avLst/>
          </a:prstGeom>
          <a:solidFill>
            <a:srgbClr val="BB313E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31" name="图片 14"/>
          <p:cNvPicPr>
            <a:picLocks noChangeAspect="1"/>
          </p:cNvPicPr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107950" y="1875790"/>
            <a:ext cx="12192000" cy="6858000"/>
          </a:xfrm>
          <a:prstGeom prst="rect">
            <a:avLst/>
          </a:prstGeom>
        </p:spPr>
      </p:pic>
      <p:pic>
        <p:nvPicPr>
          <p:cNvPr id="32" name="图片 1" descr="/Users/timi/Desktop/7.30/第1课-学习目标页.png第1课-学习目标页"/>
          <p:cNvPicPr>
            <a:picLocks noChangeAspect="1"/>
          </p:cNvPicPr>
          <p:nvPr/>
        </p:nvPicPr>
        <p:blipFill>
          <a:blip r:embed="rId2"/>
          <a:srcRect t="20409" b="20409"/>
          <a:stretch>
            <a:fillRect/>
          </a:stretch>
        </p:blipFill>
        <p:spPr>
          <a:xfrm>
            <a:off x="429895" y="863600"/>
            <a:ext cx="11331575" cy="52520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>
            <a:spLocks noGrp="1"/>
          </p:cNvSpPr>
          <p:nvPr/>
        </p:nvSpPr>
        <p:spPr>
          <a:xfrm>
            <a:off x="8255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537845" y="3087370"/>
            <a:ext cx="11331575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第一课第</a:t>
            </a:r>
            <a:r>
              <a:rPr lang="zh-CN"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</a:t>
            </a:r>
            <a:r>
              <a:rPr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部分</a:t>
            </a:r>
            <a:endParaRPr sz="8000">
              <a:solidFill>
                <a:srgbClr val="BB313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5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Grp="1"/>
          </p:cNvSpPr>
          <p:nvPr/>
        </p:nvSpPr>
        <p:spPr>
          <a:xfrm>
            <a:off x="8255" y="3087370"/>
            <a:ext cx="12192000" cy="3770630"/>
          </a:xfrm>
          <a:prstGeom prst="rect">
            <a:avLst/>
          </a:prstGeom>
          <a:solidFill>
            <a:srgbClr val="BB313E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31" name="图片 14"/>
          <p:cNvPicPr>
            <a:picLocks noChangeAspect="1"/>
          </p:cNvPicPr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107950" y="1875790"/>
            <a:ext cx="12192000" cy="6858000"/>
          </a:xfrm>
          <a:prstGeom prst="rect">
            <a:avLst/>
          </a:prstGeom>
        </p:spPr>
      </p:pic>
      <p:pic>
        <p:nvPicPr>
          <p:cNvPr id="32" name="图片 1"/>
          <p:cNvPicPr>
            <a:picLocks noChangeAspect="1"/>
          </p:cNvPicPr>
          <p:nvPr/>
        </p:nvPicPr>
        <p:blipFill>
          <a:blip r:embed="rId2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>
            <a:spLocks noGrp="1"/>
          </p:cNvSpPr>
          <p:nvPr/>
        </p:nvSpPr>
        <p:spPr>
          <a:xfrm>
            <a:off x="0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7" name="文本框 16"/>
          <p:cNvSpPr>
            <a:spLocks noGrp="1"/>
          </p:cNvSpPr>
          <p:nvPr/>
        </p:nvSpPr>
        <p:spPr>
          <a:xfrm>
            <a:off x="5142865" y="2850515"/>
            <a:ext cx="192341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36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Part 02</a:t>
            </a:r>
            <a:endParaRPr sz="3600" b="1">
              <a:solidFill>
                <a:schemeClr val="accent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2373948" y="3615690"/>
            <a:ext cx="7461250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复习</a:t>
            </a:r>
            <a:endParaRPr sz="8000">
              <a:solidFill>
                <a:srgbClr val="BB313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6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22" name="section-chip-8"/>
          <p:cNvSpPr>
            <a:spLocks noGrp="1"/>
          </p:cNvSpPr>
          <p:nvPr/>
        </p:nvSpPr>
        <p:spPr>
          <a:xfrm>
            <a:off x="666750" y="5829300"/>
            <a:ext cx="1314450" cy="2857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00025" y="307975"/>
            <a:ext cx="182880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182880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267970" y="313690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复习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2 · WARM-UP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3" name="nav-text-复习-Part 02 · WARM-UP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复习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4" name="nav-生词-Part 02 · WARM-UP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Part 02 · WARM-UP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Part 02 · WARM-UP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2 · WARM-UP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2 · WARM-UP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2 · WARM-UP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2 · WARM-UP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2 · WARM-UP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2 · WARM-UP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2 · WARM-UP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2 · WARM-UP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review2-surface"/>
          <p:cNvSpPr>
            <a:spLocks noGrp="1"/>
          </p:cNvSpPr>
          <p:nvPr/>
        </p:nvSpPr>
        <p:spPr>
          <a:xfrm>
            <a:off x="552450" y="1257300"/>
            <a:ext cx="11087100" cy="528701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review2-accent"/>
          <p:cNvSpPr>
            <a:spLocks noGrp="1"/>
          </p:cNvSpPr>
          <p:nvPr/>
        </p:nvSpPr>
        <p:spPr>
          <a:xfrm>
            <a:off x="552450" y="1257300"/>
            <a:ext cx="76200" cy="528701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review2-a-bar"/>
          <p:cNvSpPr>
            <a:spLocks noGrp="1"/>
          </p:cNvSpPr>
          <p:nvPr/>
        </p:nvSpPr>
        <p:spPr>
          <a:xfrm>
            <a:off x="876300" y="152400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7" name="文本框 6"/>
          <p:cNvSpPr txBox="1"/>
          <p:nvPr/>
        </p:nvSpPr>
        <p:spPr>
          <a:xfrm>
            <a:off x="583799" y="1344458"/>
            <a:ext cx="109482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9575" eaLnBrk="0">
              <a:spcBef>
                <a:spcPts val="1510"/>
              </a:spcBef>
              <a:buNone/>
            </a:pPr>
            <a:r>
              <a:rPr lang="en-US" altLang="zh-CN" sz="3200" b="1" spc="-1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看拼音写汉字</a:t>
            </a:r>
            <a:r>
              <a:rPr lang="en-US" altLang="zh-CN" sz="3200" b="1" spc="-1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Write the characters according to the pinyin.</a:t>
            </a:r>
            <a:endParaRPr lang="en-US" altLang="zh-CN" sz="3200" b="1" spc="-10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5121" y="1771863"/>
            <a:ext cx="10788595" cy="4750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14400" eaLnBrk="0">
              <a:spcBef>
                <a:spcPts val="830"/>
              </a:spcBef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                                            qiúchǎng</a:t>
            </a:r>
            <a:endParaRPr lang="en-US" altLang="zh-CN" sz="320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indent="914400" eaLnBrk="0">
              <a:spcBef>
                <a:spcPts val="830"/>
              </a:spcBef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1. </a:t>
            </a:r>
            <a:r>
              <a:rPr lang="zh-CN" altLang="en-US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今天是星期天，我想去（                ）打球。</a:t>
            </a:r>
            <a:endParaRPr lang="zh-CN" altLang="en-US" sz="320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indent="914400" eaLnBrk="0">
              <a:spcBef>
                <a:spcPts val="830"/>
              </a:spcBef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                dāngāo</a:t>
            </a:r>
            <a:endParaRPr lang="en-US" altLang="zh-CN" sz="320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indent="914400" eaLnBrk="0">
              <a:spcBef>
                <a:spcPts val="830"/>
              </a:spcBef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2.</a:t>
            </a:r>
            <a:r>
              <a:rPr lang="zh-CN" altLang="en-US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这个（                ）很好吃。</a:t>
            </a:r>
            <a:endParaRPr lang="zh-CN" altLang="en-US" sz="320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indent="914400" eaLnBrk="0">
              <a:spcBef>
                <a:spcPts val="830"/>
              </a:spcBef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                   bǐ</a:t>
            </a:r>
            <a:endParaRPr lang="en-US" altLang="zh-CN" sz="320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indent="914400" eaLnBrk="0">
              <a:spcBef>
                <a:spcPts val="830"/>
              </a:spcBef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3. </a:t>
            </a:r>
            <a:r>
              <a:rPr lang="zh-CN" altLang="en-US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这支（              ）是蓝色的。</a:t>
            </a:r>
            <a:endParaRPr lang="zh-CN" altLang="en-US" sz="320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indent="914400" eaLnBrk="0">
              <a:spcBef>
                <a:spcPts val="830"/>
              </a:spcBef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                   yáshuā               máojīn</a:t>
            </a:r>
            <a:endParaRPr lang="en-US" altLang="zh-CN" sz="320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indent="914400" eaLnBrk="0">
              <a:spcBef>
                <a:spcPts val="830"/>
              </a:spcBef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4.</a:t>
            </a:r>
            <a:r>
              <a:rPr lang="zh-CN" altLang="en-US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我买了（              ）和（              ）。</a:t>
            </a:r>
            <a:endParaRPr lang="zh-CN" altLang="en-US" sz="320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00025" y="307975"/>
            <a:ext cx="182880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182880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267970" y="313690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复习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2 · WARM-UP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3" name="nav-text-复习-Part 02 · WARM-UP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复习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4" name="nav-生词-Part 02 · WARM-UP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Part 02 · WARM-UP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Part 02 · WARM-UP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2 · WARM-UP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2 · WARM-UP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2 · WARM-UP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2 · WARM-UP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2 · WARM-UP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2 · WARM-UP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2 · WARM-UP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2 · WARM-UP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review2-surface"/>
          <p:cNvSpPr>
            <a:spLocks noGrp="1"/>
          </p:cNvSpPr>
          <p:nvPr/>
        </p:nvSpPr>
        <p:spPr>
          <a:xfrm>
            <a:off x="552450" y="1257300"/>
            <a:ext cx="11087100" cy="4924424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review2-accent"/>
          <p:cNvSpPr>
            <a:spLocks noGrp="1"/>
          </p:cNvSpPr>
          <p:nvPr/>
        </p:nvSpPr>
        <p:spPr>
          <a:xfrm>
            <a:off x="552450" y="1257300"/>
            <a:ext cx="76200" cy="4924424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review2-a-bar"/>
          <p:cNvSpPr>
            <a:spLocks noGrp="1"/>
          </p:cNvSpPr>
          <p:nvPr/>
        </p:nvSpPr>
        <p:spPr>
          <a:xfrm>
            <a:off x="876300" y="152400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4" name="文本框 3"/>
          <p:cNvSpPr txBox="1"/>
          <p:nvPr/>
        </p:nvSpPr>
        <p:spPr>
          <a:xfrm>
            <a:off x="590550" y="1326659"/>
            <a:ext cx="116014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3860" marR="1143000" indent="6350" eaLnBrk="0">
              <a:spcBef>
                <a:spcPts val="540"/>
              </a:spcBef>
              <a:buNone/>
            </a:pPr>
            <a:r>
              <a:rPr lang="en-US" altLang="zh-CN" sz="3200" b="1" spc="-1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用图片中的生词造句</a:t>
            </a:r>
            <a:r>
              <a:rPr lang="en-US" altLang="zh-CN" sz="3200" b="1" spc="-10"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Make sentences with the new words in word</a:t>
            </a:r>
            <a:r>
              <a:rPr lang="en-US" altLang="zh-CN" sz="3200" b="1" spc="125"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 </a:t>
            </a:r>
            <a:r>
              <a:rPr lang="en-US" altLang="zh-CN" sz="3200" b="1" spc="-15"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cloud.</a:t>
            </a:r>
            <a:endParaRPr lang="zh-CN" altLang="zh-CN" sz="3200"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145" y="2327180"/>
            <a:ext cx="3961131" cy="3651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08160" y="233956"/>
            <a:ext cx="1918252" cy="722988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56210" y="127635"/>
            <a:ext cx="1905265" cy="722988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415290" y="29146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8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生词</a:t>
            </a:r>
            <a:endParaRPr sz="48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VOCABULARY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VOCABULARY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VOCABULARY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VOCABULARY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VOCABULARY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VOCABULARY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VOCABULARY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VOCABULARY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VOCABULARY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VOCABULARY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VOCABULARY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VOCABULARY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VOCABULARY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list1-surface"/>
          <p:cNvSpPr>
            <a:spLocks noGrp="1"/>
          </p:cNvSpPr>
          <p:nvPr/>
        </p:nvSpPr>
        <p:spPr>
          <a:xfrm>
            <a:off x="552450" y="1257300"/>
            <a:ext cx="10610850" cy="513696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list1-accent"/>
          <p:cNvSpPr>
            <a:spLocks noGrp="1"/>
          </p:cNvSpPr>
          <p:nvPr/>
        </p:nvSpPr>
        <p:spPr>
          <a:xfrm>
            <a:off x="552450" y="1257300"/>
            <a:ext cx="76200" cy="513696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vocab-list1-list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8" name="vocab-list1-list-title"/>
          <p:cNvSpPr>
            <a:spLocks noGrp="1"/>
          </p:cNvSpPr>
          <p:nvPr/>
        </p:nvSpPr>
        <p:spPr>
          <a:xfrm>
            <a:off x="1028700" y="1447800"/>
            <a:ext cx="232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sz="3200" b="1">
                <a:solidFill>
                  <a:srgbClr val="293646"/>
                </a:solidFill>
              </a:rPr>
              <a:t>生词表</a:t>
            </a:r>
            <a:r>
              <a:rPr lang="zh-CN" altLang="en-US"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sz="3200" b="1">
              <a:solidFill>
                <a:srgbClr val="293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0" name="Table 7"/>
          <p:cNvGraphicFramePr/>
          <p:nvPr/>
        </p:nvGraphicFramePr>
        <p:xfrm>
          <a:off x="2821940" y="1238250"/>
          <a:ext cx="8637905" cy="8105775"/>
        </p:xfrm>
        <a:graphic>
          <a:graphicData uri="http://schemas.openxmlformats.org/drawingml/2006/table">
            <a:tbl>
              <a:tblPr/>
              <a:tblGrid>
                <a:gridCol w="949960"/>
                <a:gridCol w="1900555"/>
                <a:gridCol w="2289175"/>
                <a:gridCol w="1525905"/>
                <a:gridCol w="1972310"/>
              </a:tblGrid>
              <a:tr h="4343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No</a:t>
                      </a:r>
                      <a:endParaRPr sz="1300" b="1" i="0" u="none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生词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拼音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词性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翻译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小姐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xiǎojie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miss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2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熟人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shúrén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acquaintance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3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所有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suǒyǒu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形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all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4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顶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dǐng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量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measure word for hat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5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那边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nàbian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代</a:t>
                      </a:r>
                      <a:endParaRPr 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over there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6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帽子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màozi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hat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7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别人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biérén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名</a:t>
                      </a:r>
                      <a:endParaRPr 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others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8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意见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yìjiàn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opinion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51625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9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考虑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kǎolǜ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consider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10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咱们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zánmen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代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we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08160" y="233956"/>
            <a:ext cx="1918252" cy="722988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56210" y="127635"/>
            <a:ext cx="1905265" cy="722988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415290" y="29146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8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生词</a:t>
            </a:r>
            <a:endParaRPr sz="48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VOCABULARY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VOCABULARY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VOCABULARY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VOCABULARY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VOCABULARY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VOCABULARY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VOCABULARY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VOCABULARY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VOCABULARY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VOCABULARY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VOCABULARY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VOCABULARY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VOCABULARY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list1-surface"/>
          <p:cNvSpPr>
            <a:spLocks noGrp="1"/>
          </p:cNvSpPr>
          <p:nvPr/>
        </p:nvSpPr>
        <p:spPr>
          <a:xfrm>
            <a:off x="552450" y="1257300"/>
            <a:ext cx="10610850" cy="513696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list1-accent"/>
          <p:cNvSpPr>
            <a:spLocks noGrp="1"/>
          </p:cNvSpPr>
          <p:nvPr/>
        </p:nvSpPr>
        <p:spPr>
          <a:xfrm>
            <a:off x="552450" y="1257300"/>
            <a:ext cx="76200" cy="513696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vocab-list1-list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8" name="vocab-list1-list-title"/>
          <p:cNvSpPr>
            <a:spLocks noGrp="1"/>
          </p:cNvSpPr>
          <p:nvPr/>
        </p:nvSpPr>
        <p:spPr>
          <a:xfrm>
            <a:off x="1028700" y="1447800"/>
            <a:ext cx="232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sz="3200" b="1">
                <a:solidFill>
                  <a:srgbClr val="293646"/>
                </a:solidFill>
              </a:rPr>
              <a:t>生词表</a:t>
            </a:r>
            <a:r>
              <a:rPr lang="zh-CN" altLang="en-US"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sz="3200" b="1">
              <a:solidFill>
                <a:srgbClr val="293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0" name="Table 7"/>
          <p:cNvGraphicFramePr/>
          <p:nvPr/>
        </p:nvGraphicFramePr>
        <p:xfrm>
          <a:off x="2821940" y="1238250"/>
          <a:ext cx="8637905" cy="8105775"/>
        </p:xfrm>
        <a:graphic>
          <a:graphicData uri="http://schemas.openxmlformats.org/drawingml/2006/table">
            <a:tbl>
              <a:tblPr/>
              <a:tblGrid>
                <a:gridCol w="949960"/>
                <a:gridCol w="1900555"/>
                <a:gridCol w="2289175"/>
                <a:gridCol w="1525905"/>
                <a:gridCol w="1972310"/>
              </a:tblGrid>
              <a:tr h="4343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No</a:t>
                      </a:r>
                      <a:endParaRPr sz="1300" b="1" i="0" u="none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生词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拼音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词性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翻译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出来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chūlai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趋向补语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come out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2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心情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xīnqíng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mood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3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并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bìng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副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and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4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咱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zán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代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we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5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熟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shú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形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familiar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6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不如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bùrú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/</a:t>
                      </a: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连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not as good as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7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进来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jìnlai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趋向补语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come in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8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起来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qǐlai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趋向补语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get up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51625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9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下来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xiàlai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趋向补语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come down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0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上来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shànglai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趋向补语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come up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08160" y="233956"/>
            <a:ext cx="1918252" cy="722988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56210" y="127635"/>
            <a:ext cx="1905265" cy="722988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415290" y="29146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8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生词</a:t>
            </a:r>
            <a:endParaRPr sz="48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VOCABULARY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VOCABULARY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VOCABULARY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VOCABULARY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VOCABULARY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VOCABULARY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VOCABULARY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VOCABULARY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VOCABULARY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VOCABULARY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VOCABULARY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VOCABULARY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VOCABULARY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list1-surface"/>
          <p:cNvSpPr>
            <a:spLocks noGrp="1"/>
          </p:cNvSpPr>
          <p:nvPr/>
        </p:nvSpPr>
        <p:spPr>
          <a:xfrm>
            <a:off x="552450" y="1257300"/>
            <a:ext cx="10610850" cy="5415914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list1-accent"/>
          <p:cNvSpPr>
            <a:spLocks noGrp="1"/>
          </p:cNvSpPr>
          <p:nvPr/>
        </p:nvSpPr>
        <p:spPr>
          <a:xfrm>
            <a:off x="552450" y="1257300"/>
            <a:ext cx="76200" cy="5415914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vocab-list1-list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8" name="vocab-list1-list-title"/>
          <p:cNvSpPr>
            <a:spLocks noGrp="1"/>
          </p:cNvSpPr>
          <p:nvPr/>
        </p:nvSpPr>
        <p:spPr>
          <a:xfrm>
            <a:off x="1028700" y="1447800"/>
            <a:ext cx="232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sz="3200" b="1">
                <a:solidFill>
                  <a:srgbClr val="293646"/>
                </a:solidFill>
              </a:rPr>
              <a:t>生词表</a:t>
            </a:r>
            <a:r>
              <a:rPr lang="zh-CN" altLang="en-US"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sz="3200" b="1">
              <a:solidFill>
                <a:srgbClr val="293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0" name="Table 7"/>
          <p:cNvGraphicFramePr/>
          <p:nvPr/>
        </p:nvGraphicFramePr>
        <p:xfrm>
          <a:off x="2821940" y="1238250"/>
          <a:ext cx="8637905" cy="5314315"/>
        </p:xfrm>
        <a:graphic>
          <a:graphicData uri="http://schemas.openxmlformats.org/drawingml/2006/table">
            <a:tbl>
              <a:tblPr/>
              <a:tblGrid>
                <a:gridCol w="949960"/>
                <a:gridCol w="1900555"/>
                <a:gridCol w="2289175"/>
                <a:gridCol w="1525905"/>
                <a:gridCol w="1972310"/>
              </a:tblGrid>
              <a:tr h="4343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No</a:t>
                      </a:r>
                      <a:endParaRPr sz="1300" b="1" i="0" u="none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生词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拼音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词性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sz="1300" b="1" i="0" u="non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翻译</a:t>
                      </a:r>
                      <a:endParaRPr sz="1100"/>
                    </a:p>
                  </a:txBody>
                  <a:tcPr marL="101600" marR="101600" marT="101600" marB="1016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B22222">
                        <a:alpha val="100000"/>
                      </a:srgbClr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1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上去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shàngqù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趋向补语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go up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2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回来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huílai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趋向补语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come back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3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回去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huíqù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趋向补语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go back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4</a:t>
                      </a: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说不定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000" i="0">
                          <a:solidFill>
                            <a:srgbClr val="24272F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shuōbudìng</a:t>
                      </a:r>
                      <a:endParaRPr lang="en-US" altLang="zh-CN" sz="20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000" i="0">
                          <a:solidFill>
                            <a:srgbClr val="24272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副</a:t>
                      </a:r>
                      <a:endParaRPr lang="zh-CN" sz="20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2000" b="0" i="0" u="none">
                          <a:solidFill>
                            <a:srgbClr val="1F2329"/>
                          </a:solidFill>
                          <a:latin typeface="Times New Roman" panose="02020603050405020304" pitchFamily="18" charset="0"/>
                          <a:ea typeface="Noto Sans SC"/>
                          <a:cs typeface="Times New Roman" panose="02020603050405020304" pitchFamily="18" charset="0"/>
                        </a:rPr>
                        <a:t>maybe</a:t>
                      </a: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sz="12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12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sz="12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sz="12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12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sz="12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14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sz="12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12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sz="12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sz="12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12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sz="12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51625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sz="12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12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sz="12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endParaRPr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sz="12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1200" i="0">
                        <a:solidFill>
                          <a:srgbClr val="24272F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eaLnBrk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sz="1200" i="0">
                        <a:solidFill>
                          <a:srgbClr val="24272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 anchorCtr="0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endParaRPr lang="en-US" altLang="zh-CN" sz="2000" b="0" i="0" u="none">
                        <a:solidFill>
                          <a:srgbClr val="1F2329"/>
                        </a:solidFill>
                        <a:latin typeface="Times New Roman" panose="02020603050405020304" pitchFamily="18" charset="0"/>
                        <a:ea typeface="Noto Sans SC"/>
                        <a:cs typeface="Times New Roman" panose="02020603050405020304" pitchFamily="18" charset="0"/>
                      </a:endParaRPr>
                    </a:p>
                  </a:txBody>
                  <a:tcPr marL="101600" marR="101600" marT="88900" marB="88900" anchor="ctr">
                    <a:lnL w="0" cmpd="sng">
                      <a:solidFill>
                        <a:srgbClr val="000000"/>
                      </a:solidFill>
                      <a:prstDash val="solid"/>
                    </a:lnL>
                    <a:lnR w="0" cmpd="sng">
                      <a:solidFill>
                        <a:srgbClr val="000000"/>
                      </a:solidFill>
                      <a:prstDash val="solid"/>
                    </a:lnR>
                    <a:lnT w="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08160" y="233956"/>
            <a:ext cx="1918252" cy="722988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56210" y="127635"/>
            <a:ext cx="1905265" cy="722988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415290" y="29146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8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生词</a:t>
            </a:r>
            <a:endParaRPr sz="48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VOCABULARY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VOCABULARY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VOCABULARY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VOCABULARY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VOCABULARY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VOCABULARY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VOCABULARY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VOCABULARY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VOCABULARY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VOCABULARY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VOCABULARY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VOCABULARY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VOCABULARY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list1-surface"/>
          <p:cNvSpPr>
            <a:spLocks noGrp="1"/>
          </p:cNvSpPr>
          <p:nvPr/>
        </p:nvSpPr>
        <p:spPr>
          <a:xfrm>
            <a:off x="538983" y="1257300"/>
            <a:ext cx="10610850" cy="5366744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list1-accent"/>
          <p:cNvSpPr>
            <a:spLocks noGrp="1"/>
          </p:cNvSpPr>
          <p:nvPr/>
        </p:nvSpPr>
        <p:spPr>
          <a:xfrm>
            <a:off x="552450" y="1257300"/>
            <a:ext cx="76200" cy="5366744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vocab-list1-list-bar"/>
          <p:cNvSpPr>
            <a:spLocks noGrp="1"/>
          </p:cNvSpPr>
          <p:nvPr/>
        </p:nvSpPr>
        <p:spPr>
          <a:xfrm>
            <a:off x="1042167" y="1446412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8" name="vocab-list1-list-title"/>
          <p:cNvSpPr>
            <a:spLocks noGrp="1"/>
          </p:cNvSpPr>
          <p:nvPr/>
        </p:nvSpPr>
        <p:spPr>
          <a:xfrm>
            <a:off x="1179460" y="1325241"/>
            <a:ext cx="6196832" cy="50904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lang="zh-CN" altLang="en-US" sz="2800" b="1">
                <a:solidFill>
                  <a:srgbClr val="293646"/>
                </a:solidFill>
                <a:latin typeface="time new romans"/>
                <a:ea typeface="微软雅黑" panose="020B0503020204020204" pitchFamily="34" charset="-122"/>
              </a:rPr>
              <a:t>拓展词汇</a:t>
            </a:r>
            <a:r>
              <a:rPr lang="en-US" sz="2800" b="1">
                <a:solidFill>
                  <a:srgbClr val="29364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Supplementary words</a:t>
            </a:r>
            <a:endParaRPr sz="2800" b="1">
              <a:solidFill>
                <a:srgbClr val="29364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00175" y="2263775"/>
            <a:ext cx="64198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划算：价格合适，不贵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微信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支付宝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4825" b="5592"/>
          <a:stretch>
            <a:fillRect/>
          </a:stretch>
        </p:blipFill>
        <p:spPr>
          <a:xfrm>
            <a:off x="990600" y="3093720"/>
            <a:ext cx="2895600" cy="25939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t="7656" b="5377"/>
          <a:stretch>
            <a:fillRect/>
          </a:stretch>
        </p:blipFill>
        <p:spPr>
          <a:xfrm>
            <a:off x="5114290" y="3168650"/>
            <a:ext cx="2896235" cy="2519045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25000"/>
          </a:blip>
          <a:srcRect/>
          <a:stretch>
            <a:fillRect/>
          </a:stretch>
        </p:blipFill>
        <p:spPr>
          <a:xfrm>
            <a:off x="6743700" y="3886200"/>
            <a:ext cx="5651500" cy="3175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203200" y="304800"/>
            <a:ext cx="1828800" cy="647700"/>
          </a:xfrm>
          <a:prstGeom prst="roundRect">
            <a:avLst>
              <a:gd name="adj" fmla="val 0"/>
            </a:avLst>
          </a:prstGeom>
          <a:solidFill>
            <a:srgbClr val="BB313E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40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27000" y="215900"/>
            <a:ext cx="1828800" cy="647700"/>
          </a:xfrm>
          <a:prstGeom prst="roundRect">
            <a:avLst>
              <a:gd name="adj" fmla="val 0"/>
            </a:avLst>
          </a:prstGeom>
          <a:solidFill>
            <a:srgbClr val="BB313E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40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384175" y="804545"/>
            <a:ext cx="117094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76200" tIns="38100" rIns="76200" bIns="38100" rtlCol="0" anchor="b" anchorCtr="0"/>
          <a:lstStyle/>
          <a:p>
            <a:pPr marL="0" indent="0" algn="l">
              <a:lnSpc>
                <a:spcPct val="92000"/>
              </a:lnSpc>
              <a:defRPr/>
            </a:pPr>
            <a:r>
              <a:rPr lang="en-US" sz="4000" b="1" i="0" u="none" strike="noStrike" spc="200">
                <a:solidFill>
                  <a:srgbClr val="FFFFFF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生词</a:t>
            </a:r>
            <a:endParaRPr lang="en-US" sz="4000">
              <a:latin typeface="楷体" panose="02010609060101010101" charset="-122"/>
              <a:ea typeface="楷体" panose="02010609060101010101" charset="-122"/>
            </a:endParaRPr>
          </a:p>
          <a:p>
            <a:pPr algn="l">
              <a:lnSpc>
                <a:spcPct val="92000"/>
              </a:lnSpc>
            </a:pPr>
            <a:endParaRPr sz="40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7112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444500" y="13716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小姐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44500" y="21209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帽子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44500" y="28702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出来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44500" y="36195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不如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44500" y="43688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上去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2743200" y="13716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熟人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2743200" y="21209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别人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2743200" y="28702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心情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2743200" y="36195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进来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2743200" y="43688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回</a:t>
            </a: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来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5041900" y="13716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所有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5041900" y="21209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意见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5041900" y="28702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并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5041900" y="36195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起来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5041900" y="43688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回去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25" name="AutoShape 25"/>
          <p:cNvSpPr/>
          <p:nvPr/>
        </p:nvSpPr>
        <p:spPr>
          <a:xfrm>
            <a:off x="7340600" y="13716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顶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26" name="AutoShape 26"/>
          <p:cNvSpPr/>
          <p:nvPr/>
        </p:nvSpPr>
        <p:spPr>
          <a:xfrm>
            <a:off x="7340600" y="21209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考虑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27" name="AutoShape 27"/>
          <p:cNvSpPr/>
          <p:nvPr/>
        </p:nvSpPr>
        <p:spPr>
          <a:xfrm>
            <a:off x="7340600" y="28702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咱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28" name="AutoShape 28"/>
          <p:cNvSpPr/>
          <p:nvPr/>
        </p:nvSpPr>
        <p:spPr>
          <a:xfrm>
            <a:off x="7340600" y="36195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下来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29" name="AutoShape 29"/>
          <p:cNvSpPr/>
          <p:nvPr/>
        </p:nvSpPr>
        <p:spPr>
          <a:xfrm>
            <a:off x="7340600" y="43688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说不定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31" name="AutoShape 31"/>
          <p:cNvSpPr/>
          <p:nvPr/>
        </p:nvSpPr>
        <p:spPr>
          <a:xfrm>
            <a:off x="9639300" y="13716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那边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32" name="AutoShape 32"/>
          <p:cNvSpPr/>
          <p:nvPr/>
        </p:nvSpPr>
        <p:spPr>
          <a:xfrm>
            <a:off x="9639300" y="21209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咱们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33" name="AutoShape 33"/>
          <p:cNvSpPr/>
          <p:nvPr/>
        </p:nvSpPr>
        <p:spPr>
          <a:xfrm>
            <a:off x="9639300" y="28702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熟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34" name="AutoShape 34"/>
          <p:cNvSpPr/>
          <p:nvPr/>
        </p:nvSpPr>
        <p:spPr>
          <a:xfrm>
            <a:off x="9639300" y="3619500"/>
            <a:ext cx="2146300" cy="635000"/>
          </a:xfrm>
          <a:prstGeom prst="roundRect">
            <a:avLst>
              <a:gd name="adj" fmla="val 16000"/>
            </a:avLst>
          </a:prstGeom>
          <a:solidFill>
            <a:srgbClr val="F1F7FA">
              <a:alpha val="100000"/>
            </a:srgbClr>
          </a:solidFill>
          <a:ln w="12700" cap="flat" cmpd="sng">
            <a:solidFill>
              <a:srgbClr val="D2E4EC">
                <a:alpha val="100000"/>
              </a:srgbClr>
            </a:solidFill>
            <a:prstDash val="solid"/>
            <a:miter lim="1000000"/>
          </a:ln>
        </p:spPr>
        <p:txBody>
          <a:bodyPr vert="horz" wrap="square" lIns="50800" tIns="12700" rIns="50800" bIns="127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4000" b="1" i="0" u="none" strike="noStrike">
                <a:solidFill>
                  <a:srgbClr val="005B85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上来</a:t>
            </a:r>
            <a:endParaRPr lang="zh-CN" altLang="en-US" sz="4000" b="1" i="0" u="none" strike="noStrike">
              <a:solidFill>
                <a:srgbClr val="005B85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0" y="6190112"/>
            <a:ext cx="1524000" cy="667888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Grp="1"/>
          </p:cNvSpPr>
          <p:nvPr/>
        </p:nvSpPr>
        <p:spPr>
          <a:xfrm>
            <a:off x="8255" y="3087370"/>
            <a:ext cx="12192000" cy="3770630"/>
          </a:xfrm>
          <a:prstGeom prst="rect">
            <a:avLst/>
          </a:prstGeom>
          <a:solidFill>
            <a:srgbClr val="BB313E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31" name="图片 14"/>
          <p:cNvPicPr>
            <a:picLocks noChangeAspect="1"/>
          </p:cNvPicPr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107950" y="1875790"/>
            <a:ext cx="12192000" cy="6858000"/>
          </a:xfrm>
          <a:prstGeom prst="rect">
            <a:avLst/>
          </a:prstGeom>
        </p:spPr>
      </p:pic>
      <p:pic>
        <p:nvPicPr>
          <p:cNvPr id="32" name="图片 1"/>
          <p:cNvPicPr>
            <a:picLocks noChangeAspect="1"/>
          </p:cNvPicPr>
          <p:nvPr/>
        </p:nvPicPr>
        <p:blipFill>
          <a:blip r:embed="rId2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>
            <a:spLocks noGrp="1"/>
          </p:cNvSpPr>
          <p:nvPr/>
        </p:nvSpPr>
        <p:spPr>
          <a:xfrm>
            <a:off x="0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7" name="文本框 16"/>
          <p:cNvSpPr>
            <a:spLocks noGrp="1"/>
          </p:cNvSpPr>
          <p:nvPr/>
        </p:nvSpPr>
        <p:spPr>
          <a:xfrm>
            <a:off x="5142865" y="2850515"/>
            <a:ext cx="192341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36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Part 02</a:t>
            </a:r>
            <a:endParaRPr sz="3600" b="1">
              <a:solidFill>
                <a:schemeClr val="accent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2373948" y="3615690"/>
            <a:ext cx="7461250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生词</a:t>
            </a:r>
            <a:endParaRPr sz="8000">
              <a:solidFill>
                <a:srgbClr val="BB313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6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22" name="section-chip-9"/>
          <p:cNvSpPr>
            <a:spLocks noGrp="1"/>
          </p:cNvSpPr>
          <p:nvPr/>
        </p:nvSpPr>
        <p:spPr>
          <a:xfrm>
            <a:off x="666750" y="5829300"/>
            <a:ext cx="1314450" cy="2857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小姐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例句：你好，小姐。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984" y="1981176"/>
            <a:ext cx="4921531" cy="3279113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熟人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例句：我们是熟人了。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9192" y="1662111"/>
            <a:ext cx="4271116" cy="3895725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所有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用法：所有（的）</a:t>
            </a:r>
            <a:r>
              <a:rPr lang="en-US" altLang="zh-CN" sz="3600">
                <a:latin typeface="Times New Roman" panose="02020603050405020304" pitchFamily="18" charset="0"/>
                <a:ea typeface="楷体" panose="02010609060101010101" charset="-122"/>
              </a:rPr>
              <a:t>+N.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例句：所有衣服给你打九折。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102" y="1925245"/>
            <a:ext cx="5292898" cy="3526547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顶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用法：一顶</a:t>
            </a:r>
            <a:r>
              <a:rPr lang="en-US" altLang="zh-CN" sz="3600">
                <a:latin typeface="Times New Roman" panose="02020603050405020304" pitchFamily="18" charset="0"/>
                <a:ea typeface="楷体" panose="02010609060101010101" charset="-122"/>
              </a:rPr>
              <a:t>+</a:t>
            </a:r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帽子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例句：要不再买一顶帽子？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249" y="1950992"/>
            <a:ext cx="4976948" cy="3317965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那边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例句：你看到那边的帽子了吗？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414" y="1921079"/>
            <a:ext cx="5060803" cy="3377792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帽子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例句：你看那边有很多帽子。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b="6116"/>
          <a:stretch>
            <a:fillRect/>
          </a:stretch>
        </p:blipFill>
        <p:spPr>
          <a:xfrm>
            <a:off x="1524000" y="1880870"/>
            <a:ext cx="4610100" cy="324612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就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例句：那就听你的。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098" y="2014425"/>
            <a:ext cx="5373164" cy="3586275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别人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009810"/>
            <a:ext cx="4610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例句：不要随便拿别人的东西。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673" y="2355532"/>
            <a:ext cx="4514850" cy="2981325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意见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例句：所以说别人的好意见还是要考虑考虑的。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27" name="图片 26" descr="举行年终会议的职场商务精英团队高清图片下载-正版图片506952319-摄图网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477" y="2020940"/>
            <a:ext cx="4759823" cy="3176905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考虑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2560369"/>
            <a:ext cx="461014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用法：考虑</a:t>
            </a:r>
            <a:r>
              <a:rPr lang="en-US" altLang="zh-CN" sz="3600">
                <a:latin typeface="Times New Roman" panose="02020603050405020304" pitchFamily="18" charset="0"/>
                <a:ea typeface="楷体" panose="02010609060101010101" charset="-122"/>
              </a:rPr>
              <a:t>+</a:t>
            </a:r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意见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例句：所以说别人的好意见还是要考虑考虑的。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349" y="2242820"/>
            <a:ext cx="4518802" cy="2942181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咱们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例句：咱们以后可以常出来买东西。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75" y="1746454"/>
            <a:ext cx="5050574" cy="336509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3554" y="4333873"/>
            <a:ext cx="3274523" cy="1838327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出来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例句：咱们以后可以常出来买东西。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972" y="1381719"/>
            <a:ext cx="3334382" cy="4447581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心情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例句：你的心情现在是不是好多了？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7" name="图片 6" descr="微信表情符号写入判决书，我们还能用表情好好聊天吗？__财经头条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209" y="2166539"/>
            <a:ext cx="4479082" cy="3359312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并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例句：我并不喜欢这件。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469" y="2116773"/>
            <a:ext cx="4384356" cy="2922904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例句：这件衣服很小。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355" y="2279404"/>
            <a:ext cx="5214862" cy="2845046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1303299" y="2597558"/>
            <a:ext cx="1704975" cy="24860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箭头连接符 27"/>
          <p:cNvCxnSpPr/>
          <p:nvPr/>
        </p:nvCxnSpPr>
        <p:spPr>
          <a:xfrm flipH="1" flipV="1">
            <a:off x="2896729" y="4913906"/>
            <a:ext cx="882057" cy="9153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咱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例句：咱们去超市吧。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351" y="1927428"/>
            <a:ext cx="5050574" cy="3365092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熟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923409" y="3846195"/>
            <a:ext cx="4610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例句：我们已经很熟了。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148" y="1839455"/>
            <a:ext cx="5645150" cy="37612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6084" y="1748175"/>
            <a:ext cx="2796631" cy="205043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不如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例句：这件不如那件好看。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516" y="1665703"/>
            <a:ext cx="3081315" cy="20542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7165" y="3825695"/>
            <a:ext cx="2533650" cy="250888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进来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例句：请进来坐。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4" name="图片 3" descr="微笑的男人欢迎女人进来高清图片下载-正版图片502233063-摄图网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172" y="2132045"/>
            <a:ext cx="4768128" cy="3176904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起来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例句：站起来说。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490" y="2015009"/>
            <a:ext cx="5238772" cy="3490484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下来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例句：走下来看看。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967" y="1955656"/>
            <a:ext cx="5249565" cy="3497675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上来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例句：请上来一下。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570" y="2033569"/>
            <a:ext cx="5095692" cy="3401078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上去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例句：你上去吧。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299" y="1722177"/>
            <a:ext cx="5043582" cy="3782686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回来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例句：快回来吃饭。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739" y="1951960"/>
            <a:ext cx="4765561" cy="3574171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回去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724627" y="3286809"/>
            <a:ext cx="461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例句：我们一起回去。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252" y="3933140"/>
            <a:ext cx="3990108" cy="265852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847" y="1331795"/>
            <a:ext cx="3990108" cy="2658525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690995" y="384619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14554" y="30797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177491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234950"/>
            <a:ext cx="2177491" cy="66040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 algn="ctr">
              <a:lnSpc>
                <a:spcPct val="100000"/>
              </a:lnSpc>
              <a:buNone/>
            </a:pPr>
            <a:r>
              <a:rPr lang="zh-CN" alt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说不定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1 · WORD CARD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15" name="nav-text-生词-Part 01 · WORD CARD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生词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16" name="nav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1 · WORD CARD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1 · WORD CARD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1" name="nav-text-练习-Part 01 · WORD CARD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2" name="nav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1 · WORD CARD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1 · WORD CARD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vocab-card1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vocab-card1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" name="文本框 2"/>
          <p:cNvSpPr txBox="1"/>
          <p:nvPr/>
        </p:nvSpPr>
        <p:spPr>
          <a:xfrm>
            <a:off x="6690972" y="2839134"/>
            <a:ext cx="461014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用法：说不定</a:t>
            </a:r>
            <a:r>
              <a:rPr lang="en-US" altLang="zh-CN" sz="3600">
                <a:latin typeface="Times New Roman" panose="02020603050405020304" pitchFamily="18" charset="0"/>
                <a:ea typeface="楷体" panose="02010609060101010101" charset="-122"/>
              </a:rPr>
              <a:t>≈</a:t>
            </a:r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可能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  <a:p>
            <a:r>
              <a:rPr lang="zh-CN" altLang="en-US" sz="3600">
                <a:latin typeface="Times New Roman" panose="02020603050405020304" pitchFamily="18" charset="0"/>
                <a:ea typeface="楷体" panose="02010609060101010101" charset="-122"/>
              </a:rPr>
              <a:t>例句：说不定有适合你的。</a:t>
            </a:r>
            <a:endParaRPr lang="zh-CN" altLang="en-US" sz="3600"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282" y="1840547"/>
            <a:ext cx="4432093" cy="3350578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Grp="1"/>
          </p:cNvSpPr>
          <p:nvPr/>
        </p:nvSpPr>
        <p:spPr>
          <a:xfrm>
            <a:off x="8255" y="3087370"/>
            <a:ext cx="12192000" cy="3770630"/>
          </a:xfrm>
          <a:prstGeom prst="rect">
            <a:avLst/>
          </a:prstGeom>
          <a:solidFill>
            <a:srgbClr val="BB313E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31" name="图片 14"/>
          <p:cNvPicPr>
            <a:picLocks noChangeAspect="1"/>
          </p:cNvPicPr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107950" y="1875790"/>
            <a:ext cx="12192000" cy="6858000"/>
          </a:xfrm>
          <a:prstGeom prst="rect">
            <a:avLst/>
          </a:prstGeom>
        </p:spPr>
      </p:pic>
      <p:pic>
        <p:nvPicPr>
          <p:cNvPr id="32" name="图片 1"/>
          <p:cNvPicPr>
            <a:picLocks noChangeAspect="1"/>
          </p:cNvPicPr>
          <p:nvPr/>
        </p:nvPicPr>
        <p:blipFill>
          <a:blip r:embed="rId2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>
            <a:spLocks noGrp="1"/>
          </p:cNvSpPr>
          <p:nvPr/>
        </p:nvSpPr>
        <p:spPr>
          <a:xfrm>
            <a:off x="0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7" name="文本框 16"/>
          <p:cNvSpPr>
            <a:spLocks noGrp="1"/>
          </p:cNvSpPr>
          <p:nvPr/>
        </p:nvSpPr>
        <p:spPr>
          <a:xfrm>
            <a:off x="5142865" y="2850515"/>
            <a:ext cx="192341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36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Part 0</a:t>
            </a:r>
            <a:r>
              <a:rPr lang="en-US" sz="36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endParaRPr lang="en-US" sz="3600" b="1">
              <a:solidFill>
                <a:schemeClr val="accent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2373948" y="3615690"/>
            <a:ext cx="7461250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endParaRPr sz="8000">
              <a:solidFill>
                <a:srgbClr val="BB313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6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22" name="section-chip-10"/>
          <p:cNvSpPr>
            <a:spLocks noGrp="1"/>
          </p:cNvSpPr>
          <p:nvPr/>
        </p:nvSpPr>
        <p:spPr>
          <a:xfrm>
            <a:off x="666750" y="5829300"/>
            <a:ext cx="1314450" cy="2857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>
            <a:spLocks noGrp="1"/>
          </p:cNvSpPr>
          <p:nvPr/>
        </p:nvSpPr>
        <p:spPr>
          <a:xfrm>
            <a:off x="-635" y="122555"/>
            <a:ext cx="12192635" cy="6734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t>用“怎么+V”提问 </a:t>
            </a:r>
          </a:p>
          <a:p>
            <a:pPr algn="ctr">
              <a:buNone/>
            </a:pPr>
            <a:r>
              <a:t>A：请问一下，去图书馆________? </a:t>
            </a:r>
          </a:p>
          <a:p>
            <a:pPr algn="ctr">
              <a:buNone/>
            </a:pPr>
            <a:r>
              <a:t>B：从这儿往东走，教学楼旁边就是图书馆。</a:t>
            </a:r>
          </a:p>
          <a:p>
            <a:pPr algn="ctr">
              <a:buNone/>
            </a:pPr>
            <a:r>
              <a:t> </a:t>
            </a:r>
          </a:p>
          <a:p>
            <a:pPr algn="ctr">
              <a:buNone/>
            </a:pPr>
            <a:r>
              <a:t>A：这个拼音_______? </a:t>
            </a:r>
          </a:p>
          <a:p>
            <a:pPr algn="ctr">
              <a:buNone/>
            </a:pPr>
            <a:r>
              <a:t>B：fùjìn。 </a:t>
            </a:r>
          </a:p>
        </p:txBody>
      </p:sp>
      <p:pic>
        <p:nvPicPr>
          <p:cNvPr id="5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77355" y="4099560"/>
            <a:ext cx="5645150" cy="3176905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-19050" y="123190"/>
            <a:ext cx="2743835" cy="678180"/>
          </a:xfrm>
          <a:prstGeom prst="rect">
            <a:avLst/>
          </a:prstGeom>
          <a:solidFill>
            <a:srgbClr val="BB3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5" name="Title 6"/>
          <p:cNvSpPr>
            <a:spLocks noGrp="1"/>
          </p:cNvSpPr>
          <p:nvPr/>
        </p:nvSpPr>
        <p:spPr>
          <a:xfrm>
            <a:off x="118745" y="172720"/>
            <a:ext cx="28524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r>
              <a:rPr sz="40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语言点1：</a:t>
            </a:r>
            <a:endParaRPr sz="40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3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19" name="nav-复习-Part 02 · LANGUAGE POINTS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0" name="nav-text-复习-Part 02 · LANGUAGE POINTS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1" name="nav-生词-Part 02 · LANGUAGE POINTS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2" name="nav-text-生词-Part 02 · LANGUAGE POINTS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3" name="nav-语言点-Part 02 · LANGUAGE POINTS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4" name="nav-text-语言点-Part 02 · LANGUAGE POINTS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5" name="nav-课文-Part 02 · LANGUAGE POINTS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6" name="nav-text-课文-Part 02 · LANGUAGE POINTS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7" name="nav-练习-Part 02 · LANGUAGE POINTS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8" name="nav-text-练习-Part 02 · LANGUAGE POINTS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9" name="nav-文化-Part 02 · LANGUAGE POINTS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30" name="nav-text-文化-Part 02 · LANGUAGE POINTS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1" name="nav-rule-Part 02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2" name="grammar2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33" name="grammar2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4" name="grammar2-struct-bar"/>
          <p:cNvSpPr>
            <a:spLocks noGrp="1"/>
          </p:cNvSpPr>
          <p:nvPr/>
        </p:nvSpPr>
        <p:spPr>
          <a:xfrm>
            <a:off x="876300" y="144780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5" name="grammar2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7" name="grammar2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43" name="grammar2-example-title"/>
          <p:cNvSpPr>
            <a:spLocks noGrp="1"/>
          </p:cNvSpPr>
          <p:nvPr/>
        </p:nvSpPr>
        <p:spPr>
          <a:xfrm>
            <a:off x="6343650" y="3028950"/>
            <a:ext cx="2990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62037" y="1028700"/>
            <a:ext cx="9309791" cy="822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>
              <a:lnSpc>
                <a:spcPct val="173000"/>
              </a:lnSpc>
              <a:spcBef>
                <a:spcPts val="825"/>
              </a:spcBef>
              <a:spcAft>
                <a:spcPts val="375"/>
              </a:spcAft>
            </a:pPr>
            <a:r>
              <a:rPr lang="zh-CN" altLang="en-US" sz="32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复合趋向补语</a:t>
            </a:r>
            <a:r>
              <a:rPr lang="en-US" altLang="zh-CN" sz="32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Compound Directional Complements</a:t>
            </a:r>
            <a:endParaRPr lang="zh-CN" altLang="zh-CN" sz="3200" b="1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9439" y="2060719"/>
            <a:ext cx="10818716" cy="1956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75"/>
              </a:spcBef>
              <a:spcAft>
                <a:spcPts val="375"/>
              </a:spcAft>
              <a:buFont typeface="Wingdings" panose="05000000000000000000" pitchFamily="2" charset="2"/>
              <a:buChar char="Ø"/>
            </a:pPr>
            <a:r>
              <a:rPr lang="zh-CN" altLang="en-US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复合趋向补语表示动作的方向。“来”表示动作朝向说话人，“去”表示动作远离说话人。</a:t>
            </a:r>
            <a:endParaRPr lang="en-US" altLang="zh-CN" sz="2800" kern="1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algn="just">
              <a:spcBef>
                <a:spcPts val="675"/>
              </a:spcBef>
              <a:spcAft>
                <a:spcPts val="375"/>
              </a:spcAft>
            </a:pPr>
            <a:r>
              <a:rPr lang="en-US" altLang="zh-CN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Compound directional complements show the direction of an action. “</a:t>
            </a:r>
            <a:r>
              <a:rPr lang="zh-CN" altLang="en-US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来” </a:t>
            </a:r>
            <a:r>
              <a:rPr lang="en-US" altLang="zh-CN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means toward the speaker, “</a:t>
            </a:r>
            <a:r>
              <a:rPr lang="zh-CN" altLang="en-US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去” </a:t>
            </a:r>
            <a:r>
              <a:rPr lang="en-US" altLang="zh-CN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means away from the speaker.</a:t>
            </a:r>
            <a:endParaRPr lang="en-US" altLang="zh-CN" sz="2800" kern="1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69302" y="4227215"/>
            <a:ext cx="10652760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eaLnBrk="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zh-CN" sz="2800">
                <a:solidFill>
                  <a:srgbClr val="171A2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结构</a:t>
            </a:r>
            <a:r>
              <a:rPr lang="en-US" altLang="zh-CN" sz="2800">
                <a:solidFill>
                  <a:srgbClr val="171A2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Structure: </a:t>
            </a:r>
            <a:endParaRPr lang="en-US" altLang="zh-CN" sz="2800">
              <a:solidFill>
                <a:schemeClr val="accent1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eaLnBrk="0">
              <a:spcBef>
                <a:spcPts val="300"/>
              </a:spcBef>
              <a:spcAft>
                <a:spcPts val="300"/>
              </a:spcAft>
            </a:pPr>
            <a:r>
              <a:rPr lang="zh-CN" altLang="en-US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动词 </a:t>
            </a:r>
            <a:r>
              <a:rPr lang="en-US" altLang="zh-CN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+ </a:t>
            </a:r>
            <a:r>
              <a:rPr lang="zh-CN" altLang="en-US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进</a:t>
            </a:r>
            <a:r>
              <a:rPr lang="en-US" altLang="zh-CN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出</a:t>
            </a:r>
            <a:r>
              <a:rPr lang="en-US" altLang="zh-CN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回</a:t>
            </a:r>
            <a:r>
              <a:rPr lang="en-US" altLang="zh-CN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过</a:t>
            </a:r>
            <a:r>
              <a:rPr lang="en-US" altLang="zh-CN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起</a:t>
            </a:r>
            <a:r>
              <a:rPr lang="en-US" altLang="zh-CN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上</a:t>
            </a:r>
            <a:r>
              <a:rPr lang="en-US" altLang="zh-CN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下 </a:t>
            </a:r>
            <a:r>
              <a:rPr lang="en-US" altLang="zh-CN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+ </a:t>
            </a:r>
            <a:r>
              <a:rPr lang="zh-CN" altLang="en-US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来</a:t>
            </a:r>
            <a:r>
              <a:rPr lang="en-US" altLang="zh-CN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去</a:t>
            </a:r>
            <a:endParaRPr lang="zh-CN" altLang="en-US" sz="2800" b="1">
              <a:solidFill>
                <a:srgbClr val="00B0F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eaLnBrk="0">
              <a:spcBef>
                <a:spcPts val="300"/>
              </a:spcBef>
              <a:spcAft>
                <a:spcPts val="300"/>
              </a:spcAft>
            </a:pPr>
            <a:r>
              <a:rPr lang="en-US" altLang="zh-CN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Verb + </a:t>
            </a:r>
            <a:r>
              <a:rPr lang="zh-CN" altLang="en-US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进</a:t>
            </a:r>
            <a:r>
              <a:rPr lang="en-US" altLang="zh-CN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出</a:t>
            </a:r>
            <a:r>
              <a:rPr lang="en-US" altLang="zh-CN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回</a:t>
            </a:r>
            <a:r>
              <a:rPr lang="en-US" altLang="zh-CN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过</a:t>
            </a:r>
            <a:r>
              <a:rPr lang="en-US" altLang="zh-CN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起</a:t>
            </a:r>
            <a:r>
              <a:rPr lang="en-US" altLang="zh-CN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上</a:t>
            </a:r>
            <a:r>
              <a:rPr lang="en-US" altLang="zh-CN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下 </a:t>
            </a:r>
            <a:r>
              <a:rPr lang="en-US" altLang="zh-CN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+ </a:t>
            </a:r>
            <a:r>
              <a:rPr lang="zh-CN" altLang="en-US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来</a:t>
            </a:r>
            <a:r>
              <a:rPr lang="en-US" altLang="zh-CN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/</a:t>
            </a:r>
            <a:r>
              <a:rPr lang="zh-CN" altLang="en-US" sz="280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去</a:t>
            </a:r>
            <a:endParaRPr lang="zh-CN" altLang="en-US" sz="2800"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>
            <a:spLocks noGrp="1"/>
          </p:cNvSpPr>
          <p:nvPr/>
        </p:nvSpPr>
        <p:spPr>
          <a:xfrm>
            <a:off x="-635" y="122555"/>
            <a:ext cx="12192635" cy="6734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t>用“怎么+V”提问 </a:t>
            </a:r>
          </a:p>
          <a:p>
            <a:pPr algn="ctr">
              <a:buNone/>
            </a:pPr>
            <a:r>
              <a:t>A：请问一下，去图书馆________? </a:t>
            </a:r>
          </a:p>
          <a:p>
            <a:pPr algn="ctr">
              <a:buNone/>
            </a:pPr>
            <a:r>
              <a:t>B：从这儿往东走，教学楼旁边就是图书馆。</a:t>
            </a:r>
          </a:p>
          <a:p>
            <a:pPr algn="ctr">
              <a:buNone/>
            </a:pPr>
            <a:r>
              <a:t> </a:t>
            </a:r>
          </a:p>
          <a:p>
            <a:pPr algn="ctr">
              <a:buNone/>
            </a:pPr>
            <a:r>
              <a:t>A：这个拼音_______? </a:t>
            </a:r>
          </a:p>
          <a:p>
            <a:pPr algn="ctr">
              <a:buNone/>
            </a:pPr>
            <a:r>
              <a:t>B：fùjìn。 </a:t>
            </a:r>
          </a:p>
        </p:txBody>
      </p:sp>
      <p:pic>
        <p:nvPicPr>
          <p:cNvPr id="5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77355" y="4099560"/>
            <a:ext cx="5645150" cy="3176905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-19050" y="123190"/>
            <a:ext cx="2743835" cy="678180"/>
          </a:xfrm>
          <a:prstGeom prst="rect">
            <a:avLst/>
          </a:prstGeom>
          <a:solidFill>
            <a:srgbClr val="BB3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5" name="Title 6"/>
          <p:cNvSpPr>
            <a:spLocks noGrp="1"/>
          </p:cNvSpPr>
          <p:nvPr/>
        </p:nvSpPr>
        <p:spPr>
          <a:xfrm>
            <a:off x="118745" y="172720"/>
            <a:ext cx="28524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r>
              <a:rPr sz="40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语言点1：</a:t>
            </a:r>
            <a:endParaRPr sz="40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3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19" name="nav-复习-Part 02 · LANGUAGE POINTS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0" name="nav-text-复习-Part 02 · LANGUAGE POINTS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1" name="nav-生词-Part 02 · LANGUAGE POINTS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2" name="nav-text-生词-Part 02 · LANGUAGE POINTS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3" name="nav-语言点-Part 02 · LANGUAGE POINTS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4" name="nav-text-语言点-Part 02 · LANGUAGE POINTS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5" name="nav-课文-Part 02 · LANGUAGE POINTS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6" name="nav-text-课文-Part 02 · LANGUAGE POINTS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7" name="nav-练习-Part 02 · LANGUAGE POINTS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8" name="nav-text-练习-Part 02 · LANGUAGE POINTS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9" name="nav-文化-Part 02 · LANGUAGE POINTS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30" name="nav-text-文化-Part 02 · LANGUAGE POINTS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1" name="nav-rule-Part 02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2" name="grammar2-surface"/>
          <p:cNvSpPr>
            <a:spLocks noGrp="1"/>
          </p:cNvSpPr>
          <p:nvPr/>
        </p:nvSpPr>
        <p:spPr>
          <a:xfrm>
            <a:off x="552450" y="1257300"/>
            <a:ext cx="11087100" cy="5581014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33" name="grammar2-accent"/>
          <p:cNvSpPr>
            <a:spLocks noGrp="1"/>
          </p:cNvSpPr>
          <p:nvPr/>
        </p:nvSpPr>
        <p:spPr>
          <a:xfrm>
            <a:off x="552450" y="1257300"/>
            <a:ext cx="76200" cy="5581014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4" name="grammar2-struct-bar"/>
          <p:cNvSpPr>
            <a:spLocks noGrp="1"/>
          </p:cNvSpPr>
          <p:nvPr/>
        </p:nvSpPr>
        <p:spPr>
          <a:xfrm>
            <a:off x="876300" y="144780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5" name="grammar2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7" name="grammar2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43" name="grammar2-example-title"/>
          <p:cNvSpPr>
            <a:spLocks noGrp="1"/>
          </p:cNvSpPr>
          <p:nvPr/>
        </p:nvSpPr>
        <p:spPr>
          <a:xfrm>
            <a:off x="6343650" y="3028950"/>
            <a:ext cx="2990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62037" y="1028700"/>
            <a:ext cx="9309791" cy="822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>
              <a:lnSpc>
                <a:spcPct val="173000"/>
              </a:lnSpc>
              <a:spcBef>
                <a:spcPts val="825"/>
              </a:spcBef>
              <a:spcAft>
                <a:spcPts val="375"/>
              </a:spcAft>
            </a:pPr>
            <a:r>
              <a:rPr lang="zh-CN" altLang="en-US" sz="32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复合趋向补语</a:t>
            </a:r>
            <a:r>
              <a:rPr lang="en-US" altLang="zh-CN" sz="32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Compound Directional Complements</a:t>
            </a:r>
            <a:endParaRPr lang="zh-CN" altLang="zh-CN" sz="3200" b="1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76300" y="1806126"/>
            <a:ext cx="10818716" cy="5098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75"/>
              </a:spcBef>
              <a:spcAft>
                <a:spcPts val="375"/>
              </a:spcAft>
              <a:buFont typeface="Wingdings" panose="05000000000000000000" pitchFamily="2" charset="2"/>
              <a:buChar char="Ø"/>
            </a:pPr>
            <a:r>
              <a:rPr lang="zh-CN" altLang="en-US" sz="2800" kern="100">
                <a:solidFill>
                  <a:srgbClr val="24272F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例句</a:t>
            </a:r>
            <a:r>
              <a:rPr lang="en-US" altLang="zh-CN" sz="2800" kern="100">
                <a:solidFill>
                  <a:srgbClr val="24272F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Example</a:t>
            </a:r>
            <a:r>
              <a:rPr lang="zh-CN" altLang="en-US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：</a:t>
            </a:r>
            <a:endParaRPr lang="zh-CN" altLang="en-US" sz="2800" kern="1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algn="just">
              <a:spcBef>
                <a:spcPts val="675"/>
              </a:spcBef>
              <a:spcAft>
                <a:spcPts val="375"/>
              </a:spcAft>
            </a:pPr>
            <a:r>
              <a:rPr lang="zh-CN" altLang="en-US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① 我们一起进去看看吧。</a:t>
            </a:r>
            <a:endParaRPr lang="zh-CN" altLang="en-US" sz="2800" kern="1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algn="just">
              <a:spcBef>
                <a:spcPts val="675"/>
              </a:spcBef>
              <a:spcAft>
                <a:spcPts val="375"/>
              </a:spcAft>
            </a:pPr>
            <a:r>
              <a:rPr lang="en-US" altLang="zh-CN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Let’s go in and take a look together.</a:t>
            </a:r>
            <a:endParaRPr lang="en-US" altLang="zh-CN" sz="2800" kern="1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algn="just">
              <a:spcBef>
                <a:spcPts val="675"/>
              </a:spcBef>
              <a:spcAft>
                <a:spcPts val="375"/>
              </a:spcAft>
            </a:pPr>
            <a:r>
              <a:rPr lang="en-US" altLang="zh-CN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②</a:t>
            </a:r>
            <a:r>
              <a:rPr lang="zh-CN" altLang="en-US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咱们以后可以常出来买东西。</a:t>
            </a:r>
            <a:endParaRPr lang="zh-CN" altLang="en-US" sz="2800" kern="1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algn="just">
              <a:spcBef>
                <a:spcPts val="675"/>
              </a:spcBef>
              <a:spcAft>
                <a:spcPts val="375"/>
              </a:spcAft>
            </a:pPr>
            <a:r>
              <a:rPr lang="en-US" altLang="zh-CN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We can often come out shopping together in the future.</a:t>
            </a:r>
            <a:endParaRPr lang="en-US" altLang="zh-CN" sz="2800" kern="1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algn="just">
              <a:spcBef>
                <a:spcPts val="675"/>
              </a:spcBef>
              <a:spcAft>
                <a:spcPts val="375"/>
              </a:spcAft>
            </a:pPr>
            <a:r>
              <a:rPr lang="zh-CN" altLang="en-US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③ 她站起来说：“你好。”</a:t>
            </a:r>
            <a:endParaRPr lang="zh-CN" altLang="en-US" sz="2800" kern="1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algn="just">
              <a:spcBef>
                <a:spcPts val="675"/>
              </a:spcBef>
              <a:spcAft>
                <a:spcPts val="375"/>
              </a:spcAft>
            </a:pPr>
            <a:r>
              <a:rPr lang="en-US" altLang="zh-CN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She stood up and said, “Hello.”</a:t>
            </a:r>
            <a:endParaRPr lang="en-US" altLang="zh-CN" sz="2800" kern="1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algn="just">
              <a:spcBef>
                <a:spcPts val="675"/>
              </a:spcBef>
              <a:spcAft>
                <a:spcPts val="375"/>
              </a:spcAft>
            </a:pPr>
            <a:r>
              <a:rPr lang="en-US" altLang="zh-CN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④ </a:t>
            </a:r>
            <a:r>
              <a:rPr lang="zh-CN" altLang="en-US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我想起来了！</a:t>
            </a:r>
            <a:endParaRPr lang="zh-CN" altLang="en-US" sz="2800" kern="1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algn="just">
              <a:spcBef>
                <a:spcPts val="675"/>
              </a:spcBef>
              <a:spcAft>
                <a:spcPts val="375"/>
              </a:spcAft>
            </a:pPr>
            <a:r>
              <a:rPr lang="en-US" altLang="zh-CN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I remember (it just came to my mind)!</a:t>
            </a:r>
            <a:endParaRPr lang="en-US" altLang="zh-CN" sz="2800" kern="1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>
            <a:spLocks noGrp="1"/>
          </p:cNvSpPr>
          <p:nvPr/>
        </p:nvSpPr>
        <p:spPr>
          <a:xfrm>
            <a:off x="-635" y="122555"/>
            <a:ext cx="12192635" cy="6734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t>用“怎么+V”提问 </a:t>
            </a:r>
          </a:p>
          <a:p>
            <a:pPr algn="ctr">
              <a:buNone/>
            </a:pPr>
            <a:r>
              <a:t>A：请问一下，去图书馆________? </a:t>
            </a:r>
          </a:p>
          <a:p>
            <a:pPr algn="ctr">
              <a:buNone/>
            </a:pPr>
            <a:r>
              <a:t>B：从这儿往东走，教学楼旁边就是图书馆。</a:t>
            </a:r>
          </a:p>
          <a:p>
            <a:pPr algn="ctr">
              <a:buNone/>
            </a:pPr>
            <a:r>
              <a:t> </a:t>
            </a:r>
          </a:p>
          <a:p>
            <a:pPr algn="ctr">
              <a:buNone/>
            </a:pPr>
            <a:r>
              <a:t>A：这个拼音_______? </a:t>
            </a:r>
          </a:p>
          <a:p>
            <a:pPr algn="ctr">
              <a:buNone/>
            </a:pPr>
            <a:r>
              <a:t>B：fùjìn。 </a:t>
            </a:r>
          </a:p>
        </p:txBody>
      </p:sp>
      <p:pic>
        <p:nvPicPr>
          <p:cNvPr id="5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77355" y="4099560"/>
            <a:ext cx="5645150" cy="3176905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-19050" y="123190"/>
            <a:ext cx="2743835" cy="678180"/>
          </a:xfrm>
          <a:prstGeom prst="rect">
            <a:avLst/>
          </a:prstGeom>
          <a:solidFill>
            <a:srgbClr val="BB3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5" name="Title 6"/>
          <p:cNvSpPr>
            <a:spLocks noGrp="1"/>
          </p:cNvSpPr>
          <p:nvPr/>
        </p:nvSpPr>
        <p:spPr>
          <a:xfrm>
            <a:off x="118745" y="172720"/>
            <a:ext cx="28524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r>
              <a:rPr sz="40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语言点1：</a:t>
            </a:r>
            <a:endParaRPr sz="40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3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19" name="nav-复习-Part 02 · LANGUAGE POINTS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0" name="nav-text-复习-Part 02 · LANGUAGE POINTS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1" name="nav-生词-Part 02 · LANGUAGE POINTS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2" name="nav-text-生词-Part 02 · LANGUAGE POINTS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3" name="nav-语言点-Part 02 · LANGUAGE POINTS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4" name="nav-text-语言点-Part 02 · LANGUAGE POINTS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5" name="nav-课文-Part 02 · LANGUAGE POINTS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6" name="nav-text-课文-Part 02 · LANGUAGE POINTS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7" name="nav-练习-Part 02 · LANGUAGE POINTS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8" name="nav-text-练习-Part 02 · LANGUAGE POINTS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9" name="nav-文化-Part 02 · LANGUAGE POINTS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30" name="nav-text-文化-Part 02 · LANGUAGE POINTS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1" name="nav-rule-Part 02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2" name="grammar2-surface"/>
          <p:cNvSpPr>
            <a:spLocks noGrp="1"/>
          </p:cNvSpPr>
          <p:nvPr/>
        </p:nvSpPr>
        <p:spPr>
          <a:xfrm>
            <a:off x="552450" y="1257300"/>
            <a:ext cx="11087100" cy="514350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33" name="grammar2-accent"/>
          <p:cNvSpPr>
            <a:spLocks noGrp="1"/>
          </p:cNvSpPr>
          <p:nvPr/>
        </p:nvSpPr>
        <p:spPr>
          <a:xfrm>
            <a:off x="552450" y="1257300"/>
            <a:ext cx="76200" cy="51435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5" name="grammar2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7" name="grammar2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43" name="grammar2-example-title"/>
          <p:cNvSpPr>
            <a:spLocks noGrp="1"/>
          </p:cNvSpPr>
          <p:nvPr/>
        </p:nvSpPr>
        <p:spPr>
          <a:xfrm>
            <a:off x="6343650" y="3028950"/>
            <a:ext cx="2990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88825" y="1457157"/>
            <a:ext cx="113088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/>
            <a:r>
              <a:rPr lang="zh-CN" altLang="en-US" sz="32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练习：根据提示，用复合趋向补语填空 </a:t>
            </a:r>
            <a:r>
              <a:rPr lang="en-US" altLang="zh-CN" sz="32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Fill in the blanks with compound directional complements.</a:t>
            </a:r>
            <a:endParaRPr lang="en-US" altLang="zh-CN" sz="3200" b="1" spc="-50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2091" y="2537460"/>
            <a:ext cx="10816418" cy="3692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4295" eaLnBrk="0">
              <a:lnSpc>
                <a:spcPct val="150000"/>
              </a:lnSpc>
              <a:buNone/>
            </a:pP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1.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我们一起（     ）看看吧。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indent="74295" eaLnBrk="0">
              <a:lnSpc>
                <a:spcPct val="150000"/>
              </a:lnSpc>
              <a:buNone/>
            </a:pP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2.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咱们以后可以常（     ）买衣服。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indent="74295" eaLnBrk="0">
              <a:lnSpc>
                <a:spcPct val="150000"/>
              </a:lnSpc>
              <a:buNone/>
            </a:pP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3.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她（     ）说：“你好。”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indent="74295" eaLnBrk="0">
              <a:lnSpc>
                <a:spcPct val="150000"/>
              </a:lnSpc>
              <a:buNone/>
            </a:pP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4.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老师走进教室，学生都（      ）了。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indent="74295" eaLnBrk="0">
              <a:lnSpc>
                <a:spcPct val="150000"/>
              </a:lnSpc>
              <a:buNone/>
            </a:pP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5.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你等一下，他马上（     ）。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>
            <a:spLocks noGrp="1"/>
          </p:cNvSpPr>
          <p:nvPr/>
        </p:nvSpPr>
        <p:spPr>
          <a:xfrm>
            <a:off x="-635" y="122555"/>
            <a:ext cx="12192635" cy="6734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t>用“怎么+V”提问 </a:t>
            </a:r>
          </a:p>
          <a:p>
            <a:pPr algn="ctr">
              <a:buNone/>
            </a:pPr>
            <a:r>
              <a:t>A：请问一下，去图书馆________? </a:t>
            </a:r>
          </a:p>
          <a:p>
            <a:pPr algn="ctr">
              <a:buNone/>
            </a:pPr>
            <a:r>
              <a:t>B：从这儿往东走，教学楼旁边就是图书馆。</a:t>
            </a:r>
          </a:p>
          <a:p>
            <a:pPr algn="ctr">
              <a:buNone/>
            </a:pPr>
            <a:r>
              <a:t> </a:t>
            </a:r>
          </a:p>
          <a:p>
            <a:pPr algn="ctr">
              <a:buNone/>
            </a:pPr>
            <a:r>
              <a:t>A：这个拼音_______? </a:t>
            </a:r>
          </a:p>
          <a:p>
            <a:pPr algn="ctr">
              <a:buNone/>
            </a:pPr>
            <a:r>
              <a:t>B：fùjìn。 </a:t>
            </a:r>
          </a:p>
        </p:txBody>
      </p:sp>
      <p:pic>
        <p:nvPicPr>
          <p:cNvPr id="5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77355" y="4099560"/>
            <a:ext cx="5645150" cy="3176905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-19050" y="123190"/>
            <a:ext cx="2743835" cy="678180"/>
          </a:xfrm>
          <a:prstGeom prst="rect">
            <a:avLst/>
          </a:prstGeom>
          <a:solidFill>
            <a:srgbClr val="BB3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5" name="Title 6"/>
          <p:cNvSpPr>
            <a:spLocks noGrp="1"/>
          </p:cNvSpPr>
          <p:nvPr/>
        </p:nvSpPr>
        <p:spPr>
          <a:xfrm>
            <a:off x="118745" y="172720"/>
            <a:ext cx="28524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r>
              <a:rPr sz="40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r>
              <a:rPr lang="en-US" sz="40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sz="40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endParaRPr sz="40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3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19" name="nav-复习-Part 02 · LANGUAGE POINTS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0" name="nav-text-复习-Part 02 · LANGUAGE POINTS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1" name="nav-生词-Part 02 · LANGUAGE POINTS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2" name="nav-text-生词-Part 02 · LANGUAGE POINTS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3" name="nav-语言点-Part 02 · LANGUAGE POINTS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4" name="nav-text-语言点-Part 02 · LANGUAGE POINTS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5" name="nav-课文-Part 02 · LANGUAGE POINTS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6" name="nav-text-课文-Part 02 · LANGUAGE POINTS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7" name="nav-练习-Part 02 · LANGUAGE POINTS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8" name="nav-text-练习-Part 02 · LANGUAGE POINTS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9" name="nav-文化-Part 02 · LANGUAGE POINTS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30" name="nav-text-文化-Part 02 · LANGUAGE POINTS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1" name="nav-rule-Part 02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2" name="grammar2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33" name="grammar2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4" name="grammar2-struct-bar"/>
          <p:cNvSpPr>
            <a:spLocks noGrp="1"/>
          </p:cNvSpPr>
          <p:nvPr/>
        </p:nvSpPr>
        <p:spPr>
          <a:xfrm>
            <a:off x="876300" y="144780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5" name="grammar2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7" name="grammar2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43" name="grammar2-example-title"/>
          <p:cNvSpPr>
            <a:spLocks noGrp="1"/>
          </p:cNvSpPr>
          <p:nvPr/>
        </p:nvSpPr>
        <p:spPr>
          <a:xfrm>
            <a:off x="6343650" y="3028950"/>
            <a:ext cx="2990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23730" y="1016546"/>
            <a:ext cx="9309791" cy="822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>
              <a:lnSpc>
                <a:spcPct val="173000"/>
              </a:lnSpc>
              <a:spcBef>
                <a:spcPts val="825"/>
              </a:spcBef>
              <a:spcAft>
                <a:spcPts val="375"/>
              </a:spcAft>
            </a:pPr>
            <a:r>
              <a:rPr lang="zh-CN" altLang="en-US" sz="32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选择疑问句</a:t>
            </a:r>
            <a:r>
              <a:rPr lang="en-US" altLang="zh-CN" sz="32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Alternative Questions</a:t>
            </a:r>
            <a:endParaRPr lang="en-US" altLang="zh-CN" sz="3200" b="1" spc="-50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39249" y="2270760"/>
            <a:ext cx="10818716" cy="281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675"/>
              </a:spcBef>
              <a:spcAft>
                <a:spcPts val="375"/>
              </a:spcAft>
              <a:buFont typeface="Wingdings" panose="05000000000000000000" pitchFamily="2" charset="2"/>
              <a:buChar char="Ø"/>
            </a:pPr>
            <a:r>
              <a:rPr lang="zh-CN" altLang="en-US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“（是）</a:t>
            </a:r>
            <a:r>
              <a:rPr lang="en-US" altLang="zh-CN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……</a:t>
            </a:r>
            <a:r>
              <a:rPr lang="zh-CN" altLang="en-US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还是</a:t>
            </a:r>
            <a:r>
              <a:rPr lang="en-US" altLang="zh-CN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……”</a:t>
            </a:r>
            <a:r>
              <a:rPr lang="zh-CN" altLang="en-US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提出两个或两个以上的选项，让对方选择其中一个回答。回答时不能只说“是”或“不是”，必须说出选择的选项。</a:t>
            </a:r>
            <a:endParaRPr lang="en-US" altLang="zh-CN" sz="2800" kern="1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algn="just">
              <a:spcBef>
                <a:spcPts val="675"/>
              </a:spcBef>
              <a:spcAft>
                <a:spcPts val="375"/>
              </a:spcAft>
            </a:pPr>
            <a:r>
              <a:rPr lang="zh-CN" altLang="en-US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“（是）</a:t>
            </a:r>
            <a:r>
              <a:rPr lang="en-US" altLang="zh-CN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…</a:t>
            </a:r>
            <a:r>
              <a:rPr lang="zh-CN" altLang="en-US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还是</a:t>
            </a:r>
            <a:r>
              <a:rPr lang="en-US" altLang="zh-CN" sz="2800" kern="1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…” presents two or more options for the listener to choose one. The answer must state the chosen option, not just “yes” or “no”.</a:t>
            </a:r>
            <a:endParaRPr lang="en-US" altLang="zh-CN" sz="2800" kern="100">
              <a:solidFill>
                <a:srgbClr val="24272F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>
            <a:spLocks noGrp="1"/>
          </p:cNvSpPr>
          <p:nvPr/>
        </p:nvSpPr>
        <p:spPr>
          <a:xfrm>
            <a:off x="-635" y="122555"/>
            <a:ext cx="12192635" cy="6734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t>用“怎么+V”提问 </a:t>
            </a:r>
          </a:p>
          <a:p>
            <a:pPr algn="ctr">
              <a:buNone/>
            </a:pPr>
            <a:r>
              <a:t>A：请问一下，去图书馆________? </a:t>
            </a:r>
          </a:p>
          <a:p>
            <a:pPr algn="ctr">
              <a:buNone/>
            </a:pPr>
            <a:r>
              <a:t>B：从这儿往东走，教学楼旁边就是图书馆。</a:t>
            </a:r>
          </a:p>
          <a:p>
            <a:pPr algn="ctr">
              <a:buNone/>
            </a:pPr>
            <a:r>
              <a:t> </a:t>
            </a:r>
          </a:p>
          <a:p>
            <a:pPr algn="ctr">
              <a:buNone/>
            </a:pPr>
            <a:r>
              <a:t>A：这个拼音_______? </a:t>
            </a:r>
          </a:p>
          <a:p>
            <a:pPr algn="ctr">
              <a:buNone/>
            </a:pPr>
            <a:r>
              <a:t>B：fùjìn。 </a:t>
            </a:r>
          </a:p>
        </p:txBody>
      </p:sp>
      <p:pic>
        <p:nvPicPr>
          <p:cNvPr id="5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77355" y="4099560"/>
            <a:ext cx="5645150" cy="3176905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-19050" y="123190"/>
            <a:ext cx="2743835" cy="678180"/>
          </a:xfrm>
          <a:prstGeom prst="rect">
            <a:avLst/>
          </a:prstGeom>
          <a:solidFill>
            <a:srgbClr val="BB3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5" name="Title 6"/>
          <p:cNvSpPr>
            <a:spLocks noGrp="1"/>
          </p:cNvSpPr>
          <p:nvPr/>
        </p:nvSpPr>
        <p:spPr>
          <a:xfrm>
            <a:off x="118745" y="172720"/>
            <a:ext cx="28524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r>
              <a:rPr sz="40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r>
              <a:rPr lang="en-US" sz="40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sz="40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endParaRPr sz="40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3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19" name="nav-复习-Part 02 · LANGUAGE POINTS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0" name="nav-text-复习-Part 02 · LANGUAGE POINTS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1" name="nav-生词-Part 02 · LANGUAGE POINTS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2" name="nav-text-生词-Part 02 · LANGUAGE POINTS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3" name="nav-语言点-Part 02 · LANGUAGE POINTS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4" name="nav-text-语言点-Part 02 · LANGUAGE POINTS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5" name="nav-课文-Part 02 · LANGUAGE POINTS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6" name="nav-text-课文-Part 02 · LANGUAGE POINTS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7" name="nav-练习-Part 02 · LANGUAGE POINTS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8" name="nav-text-练习-Part 02 · LANGUAGE POINTS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9" name="nav-文化-Part 02 · LANGUAGE POINTS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30" name="nav-text-文化-Part 02 · LANGUAGE POINTS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1" name="nav-rule-Part 02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2" name="grammar2-surface"/>
          <p:cNvSpPr>
            <a:spLocks noGrp="1"/>
          </p:cNvSpPr>
          <p:nvPr/>
        </p:nvSpPr>
        <p:spPr>
          <a:xfrm>
            <a:off x="552450" y="1257299"/>
            <a:ext cx="11087100" cy="5063987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  <p:txBody>
          <a:bodyPr/>
          <a:lstStyle/>
          <a:p>
            <a:r>
              <a:rPr lang="en-US" altLang="zh-CN"/>
              <a:t>    </a:t>
            </a:r>
            <a:endParaRPr lang="zh-CN" altLang="en-US"/>
          </a:p>
        </p:txBody>
      </p:sp>
      <p:sp>
        <p:nvSpPr>
          <p:cNvPr id="33" name="grammar2-accent"/>
          <p:cNvSpPr>
            <a:spLocks noGrp="1"/>
          </p:cNvSpPr>
          <p:nvPr/>
        </p:nvSpPr>
        <p:spPr>
          <a:xfrm>
            <a:off x="552450" y="1257299"/>
            <a:ext cx="76200" cy="5063987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grammar2-struct-bar"/>
          <p:cNvSpPr>
            <a:spLocks noGrp="1"/>
          </p:cNvSpPr>
          <p:nvPr/>
        </p:nvSpPr>
        <p:spPr>
          <a:xfrm>
            <a:off x="876300" y="144780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5" name="grammar2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7" name="grammar2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43" name="grammar2-example-title"/>
          <p:cNvSpPr>
            <a:spLocks noGrp="1"/>
          </p:cNvSpPr>
          <p:nvPr/>
        </p:nvSpPr>
        <p:spPr>
          <a:xfrm>
            <a:off x="6343650" y="3028950"/>
            <a:ext cx="2990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23730" y="1016546"/>
            <a:ext cx="9309791" cy="822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>
              <a:lnSpc>
                <a:spcPct val="173000"/>
              </a:lnSpc>
              <a:spcBef>
                <a:spcPts val="825"/>
              </a:spcBef>
              <a:spcAft>
                <a:spcPts val="375"/>
              </a:spcAft>
            </a:pPr>
            <a:r>
              <a:rPr lang="zh-CN" altLang="en-US" sz="32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选择疑问句</a:t>
            </a:r>
            <a:r>
              <a:rPr lang="en-US" altLang="zh-CN" sz="32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Alternative Questions</a:t>
            </a:r>
            <a:endParaRPr lang="en-US" altLang="zh-CN" sz="3200" b="1" spc="-50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42975" y="1894393"/>
            <a:ext cx="10652760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eaLnBrk="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zh-CN" sz="2800">
                <a:solidFill>
                  <a:srgbClr val="171A2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结构</a:t>
            </a:r>
            <a:r>
              <a:rPr lang="en-US" altLang="zh-CN" sz="2800">
                <a:solidFill>
                  <a:srgbClr val="171A2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Structure: </a:t>
            </a:r>
            <a:endParaRPr lang="en-US" altLang="zh-CN" sz="2800">
              <a:solidFill>
                <a:schemeClr val="accent1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eaLnBrk="0">
              <a:spcBef>
                <a:spcPts val="300"/>
              </a:spcBef>
              <a:spcAft>
                <a:spcPts val="300"/>
              </a:spcAft>
            </a:pPr>
            <a:r>
              <a:rPr lang="zh-CN" altLang="en-US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（是）</a:t>
            </a:r>
            <a:r>
              <a:rPr lang="en-US" altLang="zh-CN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+ A + </a:t>
            </a:r>
            <a:r>
              <a:rPr lang="zh-CN" altLang="en-US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还是 </a:t>
            </a:r>
            <a:r>
              <a:rPr lang="en-US" altLang="zh-CN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+ B + </a:t>
            </a:r>
            <a:r>
              <a:rPr lang="zh-CN" altLang="en-US" sz="2800" b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？</a:t>
            </a:r>
            <a:endParaRPr lang="zh-CN" altLang="en-US" sz="2800"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99586" y="2976135"/>
            <a:ext cx="9391788" cy="303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eaLnBrk="0">
              <a:lnSpc>
                <a:spcPct val="125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zh-CN" sz="2800" b="0">
                <a:solidFill>
                  <a:srgbClr val="171A2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例</a:t>
            </a:r>
            <a:r>
              <a:rPr lang="zh-CN" altLang="en-US" sz="2800" b="0">
                <a:solidFill>
                  <a:srgbClr val="171A2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句</a:t>
            </a:r>
            <a:r>
              <a:rPr lang="en-US" altLang="zh-CN" sz="2800" b="0">
                <a:solidFill>
                  <a:srgbClr val="171A2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Example</a:t>
            </a:r>
            <a:r>
              <a:rPr lang="zh-CN" altLang="zh-CN" sz="2800" b="0">
                <a:solidFill>
                  <a:srgbClr val="171A2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：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eaLnBrk="0">
              <a:lnSpc>
                <a:spcPct val="12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zh-CN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① </a:t>
            </a:r>
            <a:r>
              <a:rPr lang="zh-CN" altLang="zh-CN" sz="2800" b="0">
                <a:solidFill>
                  <a:srgbClr val="171A2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请问用微信还是支付宝</a:t>
            </a:r>
            <a:r>
              <a:rPr lang="en-US" altLang="zh-CN" sz="2800">
                <a:solidFill>
                  <a:srgbClr val="171A2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 </a:t>
            </a:r>
            <a:r>
              <a:rPr lang="zh-CN" altLang="zh-CN" sz="2800" b="0">
                <a:solidFill>
                  <a:srgbClr val="171A2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？</a:t>
            </a:r>
            <a:r>
              <a:rPr lang="en-US" altLang="zh-CN" sz="2800" i="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Excuse me, WeChat or Alipay?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eaLnBrk="0">
              <a:lnSpc>
                <a:spcPct val="12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zh-CN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②</a:t>
            </a:r>
            <a:r>
              <a:rPr lang="zh-CN" altLang="zh-CN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你</a:t>
            </a:r>
            <a:r>
              <a:rPr lang="zh-CN" altLang="zh-CN" sz="2800" b="0">
                <a:solidFill>
                  <a:srgbClr val="171A2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喝茶还是咖啡</a:t>
            </a:r>
            <a:r>
              <a:rPr lang="zh-CN" altLang="zh-CN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？</a:t>
            </a:r>
            <a:r>
              <a:rPr lang="en-US" altLang="zh-CN" sz="2800" i="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Do you drink tea or coffee?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eaLnBrk="0">
              <a:lnSpc>
                <a:spcPct val="12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zh-CN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③</a:t>
            </a:r>
            <a:r>
              <a:rPr lang="zh-CN" altLang="zh-CN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我们</a:t>
            </a:r>
            <a:r>
              <a:rPr lang="zh-CN" altLang="zh-CN" sz="2800" b="0">
                <a:solidFill>
                  <a:srgbClr val="171A2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今天去还是明天去</a:t>
            </a:r>
            <a:r>
              <a:rPr lang="zh-CN" altLang="zh-CN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？</a:t>
            </a:r>
            <a:r>
              <a:rPr lang="en-US" altLang="zh-CN" sz="2800" i="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Are we going today or tomorrow?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eaLnBrk="0">
              <a:lnSpc>
                <a:spcPct val="12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altLang="zh-CN" sz="2800" b="0">
                <a:solidFill>
                  <a:srgbClr val="171A2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④</a:t>
            </a:r>
            <a:r>
              <a:rPr lang="zh-CN" altLang="zh-CN" sz="2800" b="0">
                <a:solidFill>
                  <a:srgbClr val="171A2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是你去还是他去</a:t>
            </a:r>
            <a:r>
              <a:rPr lang="zh-CN" altLang="zh-CN" sz="280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？</a:t>
            </a:r>
            <a:r>
              <a:rPr lang="en-US" altLang="zh-CN" sz="2800" i="0">
                <a:solidFill>
                  <a:srgbClr val="24272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Are you going or is he going?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>
            <a:spLocks noGrp="1"/>
          </p:cNvSpPr>
          <p:nvPr/>
        </p:nvSpPr>
        <p:spPr>
          <a:xfrm>
            <a:off x="-635" y="122555"/>
            <a:ext cx="12192635" cy="6734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t>用“怎么+V”提问 </a:t>
            </a:r>
          </a:p>
          <a:p>
            <a:pPr algn="ctr">
              <a:buNone/>
            </a:pPr>
            <a:r>
              <a:t>A：请问一下，去图书馆________? </a:t>
            </a:r>
          </a:p>
          <a:p>
            <a:pPr algn="ctr">
              <a:buNone/>
            </a:pPr>
            <a:r>
              <a:t>B：从这儿往东走，教学楼旁边就是图书馆。</a:t>
            </a:r>
          </a:p>
          <a:p>
            <a:pPr algn="ctr">
              <a:buNone/>
            </a:pPr>
            <a:r>
              <a:t> </a:t>
            </a:r>
          </a:p>
          <a:p>
            <a:pPr algn="ctr">
              <a:buNone/>
            </a:pPr>
            <a:r>
              <a:t>A：这个拼音_______? </a:t>
            </a:r>
          </a:p>
          <a:p>
            <a:pPr algn="ctr">
              <a:buNone/>
            </a:pPr>
            <a:r>
              <a:t>B：fùjìn。 </a:t>
            </a:r>
          </a:p>
        </p:txBody>
      </p:sp>
      <p:pic>
        <p:nvPicPr>
          <p:cNvPr id="5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77355" y="4099560"/>
            <a:ext cx="5645150" cy="3176905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-19050" y="123190"/>
            <a:ext cx="2743835" cy="678180"/>
          </a:xfrm>
          <a:prstGeom prst="rect">
            <a:avLst/>
          </a:prstGeom>
          <a:solidFill>
            <a:srgbClr val="BB3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5" name="Title 6"/>
          <p:cNvSpPr>
            <a:spLocks noGrp="1"/>
          </p:cNvSpPr>
          <p:nvPr/>
        </p:nvSpPr>
        <p:spPr>
          <a:xfrm>
            <a:off x="118745" y="172720"/>
            <a:ext cx="28524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algn="l">
              <a:buNone/>
            </a:pPr>
            <a:r>
              <a:rPr sz="40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语言点</a:t>
            </a:r>
            <a:r>
              <a:rPr lang="en-US" sz="40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sz="40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：</a:t>
            </a:r>
            <a:endParaRPr sz="40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3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19" name="nav-复习-Part 02 · LANGUAGE POINTS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0" name="nav-text-复习-Part 02 · LANGUAGE POINTS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1" name="nav-生词-Part 02 · LANGUAGE POINTS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2" name="nav-text-生词-Part 02 · LANGUAGE POINTS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3" name="nav-语言点-Part 02 · LANGUAGE POINTS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4" name="nav-text-语言点-Part 02 · LANGUAGE POINTS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语言点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5" name="nav-课文-Part 02 · LANGUAGE POINTS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6" name="nav-text-课文-Part 02 · LANGUAGE POINTS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7" name="nav-练习-Part 02 · LANGUAGE POINTS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8" name="nav-text-练习-Part 02 · LANGUAGE POINTS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9" name="nav-文化-Part 02 · LANGUAGE POINTS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30" name="nav-text-文化-Part 02 · LANGUAGE POINTS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31" name="nav-rule-Part 02 · LANGUAGE POINTS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32" name="grammar2-surface"/>
          <p:cNvSpPr>
            <a:spLocks noGrp="1"/>
          </p:cNvSpPr>
          <p:nvPr/>
        </p:nvSpPr>
        <p:spPr>
          <a:xfrm>
            <a:off x="552450" y="1257300"/>
            <a:ext cx="11087100" cy="547751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33" name="grammar2-accent"/>
          <p:cNvSpPr>
            <a:spLocks noGrp="1"/>
          </p:cNvSpPr>
          <p:nvPr/>
        </p:nvSpPr>
        <p:spPr>
          <a:xfrm>
            <a:off x="552450" y="1257300"/>
            <a:ext cx="76200" cy="547751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5" name="grammar2-struct-title"/>
          <p:cNvSpPr>
            <a:spLocks noGrp="1"/>
          </p:cNvSpPr>
          <p:nvPr/>
        </p:nvSpPr>
        <p:spPr>
          <a:xfrm>
            <a:off x="1028700" y="1428750"/>
            <a:ext cx="1943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37" name="grammar2-formula-text"/>
          <p:cNvSpPr>
            <a:spLocks noGrp="1"/>
          </p:cNvSpPr>
          <p:nvPr/>
        </p:nvSpPr>
        <p:spPr>
          <a:xfrm>
            <a:off x="1066800" y="2000250"/>
            <a:ext cx="97345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250" b="1">
                <a:solidFill>
                  <a:srgbClr val="C92E3D"/>
                </a:solidFill>
              </a:defRPr>
            </a:pPr>
            <a:endParaRPr sz="2250" b="1">
              <a:solidFill>
                <a:srgbClr val="C92E3D"/>
              </a:solidFill>
            </a:endParaRPr>
          </a:p>
        </p:txBody>
      </p:sp>
      <p:sp>
        <p:nvSpPr>
          <p:cNvPr id="43" name="grammar2-example-title"/>
          <p:cNvSpPr>
            <a:spLocks noGrp="1"/>
          </p:cNvSpPr>
          <p:nvPr/>
        </p:nvSpPr>
        <p:spPr>
          <a:xfrm>
            <a:off x="6343650" y="3028950"/>
            <a:ext cx="29908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sz="1425" b="1">
              <a:solidFill>
                <a:srgbClr val="293646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4728" y="1324958"/>
            <a:ext cx="113088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/>
            <a:r>
              <a:rPr lang="zh-CN" altLang="en-US" sz="3200" b="1" spc="-5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练习：连词成句 </a:t>
            </a:r>
            <a:r>
              <a:rPr lang="en-US" altLang="zh-CN" sz="3200" b="1" spc="-5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Rearrange the words into sentences.</a:t>
            </a:r>
            <a:endParaRPr lang="en-US" altLang="zh-CN" sz="3200" b="1" spc="-50"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41547" y="1963965"/>
            <a:ext cx="10816418" cy="4430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74295" eaLnBrk="0">
              <a:lnSpc>
                <a:spcPct val="150000"/>
              </a:lnSpc>
              <a:buNone/>
            </a:pP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1.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微信 </a:t>
            </a: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/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还是 </a:t>
            </a: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/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用 </a:t>
            </a: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/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支付宝 </a:t>
            </a: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/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你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indent="74295" eaLnBrk="0">
              <a:lnSpc>
                <a:spcPct val="150000"/>
              </a:lnSpc>
              <a:buNone/>
            </a:pP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→ </a:t>
            </a: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___________________________________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？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indent="74295" eaLnBrk="0">
              <a:lnSpc>
                <a:spcPct val="150000"/>
              </a:lnSpc>
              <a:buNone/>
            </a:pP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2.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今天 </a:t>
            </a: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/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明天 </a:t>
            </a: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/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去 </a:t>
            </a: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/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还是 </a:t>
            </a: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/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我们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indent="74295" eaLnBrk="0">
              <a:lnSpc>
                <a:spcPct val="150000"/>
              </a:lnSpc>
              <a:buNone/>
            </a:pP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→ </a:t>
            </a: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___________________________________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？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indent="74295" eaLnBrk="0">
              <a:lnSpc>
                <a:spcPct val="150000"/>
              </a:lnSpc>
              <a:buNone/>
            </a:pP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3.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茶 </a:t>
            </a: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/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还是 </a:t>
            </a: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/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咖啡 </a:t>
            </a: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/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他 </a:t>
            </a: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/ 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喝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indent="74295" eaLnBrk="0">
              <a:lnSpc>
                <a:spcPct val="150000"/>
              </a:lnSpc>
              <a:buNone/>
            </a:pP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→ </a:t>
            </a:r>
            <a:r>
              <a:rPr lang="en-US" altLang="zh-CN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___________________________________</a:t>
            </a:r>
            <a:r>
              <a:rPr lang="zh-CN" altLang="en-US" sz="3200" spc="-1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？</a:t>
            </a:r>
            <a:endParaRPr lang="zh-CN" altLang="en-US" sz="3200" spc="-1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Grp="1"/>
          </p:cNvSpPr>
          <p:nvPr/>
        </p:nvSpPr>
        <p:spPr>
          <a:xfrm>
            <a:off x="8255" y="3087370"/>
            <a:ext cx="12192000" cy="3770630"/>
          </a:xfrm>
          <a:prstGeom prst="rect">
            <a:avLst/>
          </a:prstGeom>
          <a:solidFill>
            <a:srgbClr val="BB313E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31" name="图片 14"/>
          <p:cNvPicPr>
            <a:picLocks noChangeAspect="1"/>
          </p:cNvPicPr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107950" y="1875790"/>
            <a:ext cx="12192000" cy="6858000"/>
          </a:xfrm>
          <a:prstGeom prst="rect">
            <a:avLst/>
          </a:prstGeom>
        </p:spPr>
      </p:pic>
      <p:pic>
        <p:nvPicPr>
          <p:cNvPr id="32" name="图片 1"/>
          <p:cNvPicPr>
            <a:picLocks noChangeAspect="1"/>
          </p:cNvPicPr>
          <p:nvPr/>
        </p:nvPicPr>
        <p:blipFill>
          <a:blip r:embed="rId2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>
            <a:spLocks noGrp="1"/>
          </p:cNvSpPr>
          <p:nvPr/>
        </p:nvSpPr>
        <p:spPr>
          <a:xfrm>
            <a:off x="0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7" name="文本框 16"/>
          <p:cNvSpPr>
            <a:spLocks noGrp="1"/>
          </p:cNvSpPr>
          <p:nvPr/>
        </p:nvSpPr>
        <p:spPr>
          <a:xfrm>
            <a:off x="5142865" y="2850515"/>
            <a:ext cx="192341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36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Part 0</a:t>
            </a:r>
            <a:r>
              <a:rPr lang="en-US" sz="36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endParaRPr lang="en-US" sz="3600" b="1">
              <a:solidFill>
                <a:schemeClr val="accent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2373948" y="3615690"/>
            <a:ext cx="7461250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课 文</a:t>
            </a:r>
            <a:endParaRPr sz="8000">
              <a:solidFill>
                <a:srgbClr val="BB313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6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22" name="section-chip-11"/>
          <p:cNvSpPr>
            <a:spLocks noGrp="1"/>
          </p:cNvSpPr>
          <p:nvPr/>
        </p:nvSpPr>
        <p:spPr>
          <a:xfrm>
            <a:off x="666750" y="5829300"/>
            <a:ext cx="1314450" cy="2857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半闭框 5"/>
          <p:cNvSpPr>
            <a:spLocks noGrp="1"/>
          </p:cNvSpPr>
          <p:nvPr/>
        </p:nvSpPr>
        <p:spPr>
          <a:xfrm flipH="1" flipV="1">
            <a:off x="8407400" y="2447290"/>
            <a:ext cx="3784600" cy="4410710"/>
          </a:xfrm>
          <a:prstGeom prst="halfFrame">
            <a:avLst/>
          </a:prstGeom>
          <a:solidFill>
            <a:srgbClr val="B531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4" name="半闭框 3"/>
          <p:cNvSpPr>
            <a:spLocks noGrp="1"/>
          </p:cNvSpPr>
          <p:nvPr/>
        </p:nvSpPr>
        <p:spPr>
          <a:xfrm>
            <a:off x="0" y="0"/>
            <a:ext cx="3784600" cy="4410710"/>
          </a:xfrm>
          <a:prstGeom prst="halfFrame">
            <a:avLst/>
          </a:prstGeom>
          <a:solidFill>
            <a:srgbClr val="BB31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502285" y="234950"/>
            <a:ext cx="11188065" cy="64725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4740"/>
              </a:lnSpc>
              <a:buNone/>
            </a:pPr>
          </a:p>
        </p:txBody>
      </p:sp>
      <p:pic>
        <p:nvPicPr>
          <p:cNvPr id="44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1236" y="-660808"/>
            <a:ext cx="2441302" cy="2438718"/>
          </a:xfrm>
          <a:prstGeom prst="rect">
            <a:avLst/>
          </a:prstGeom>
        </p:spPr>
      </p:pic>
      <p:pic>
        <p:nvPicPr>
          <p:cNvPr id="45" name="图片 2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237605" y="3681095"/>
            <a:ext cx="5645150" cy="3176905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578485" y="347345"/>
            <a:ext cx="214566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502285" y="252095"/>
            <a:ext cx="205041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1" name="Title 6"/>
          <p:cNvSpPr>
            <a:spLocks noGrp="1"/>
          </p:cNvSpPr>
          <p:nvPr/>
        </p:nvSpPr>
        <p:spPr>
          <a:xfrm>
            <a:off x="502285" y="347345"/>
            <a:ext cx="227457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课文2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5" name="nav-复习-Part 02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6" name="nav-text-复习-Part 02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7" name="nav-生词-Part 02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8" name="nav-text-生词-Part 02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9" name="nav-语言点-Part 02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0" name="nav-text-语言点-Part 02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1" name="nav-课文-Part 02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2" name="nav-text-课文-Part 02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课文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3" name="nav-练习-Part 02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4" name="nav-text-练习-Part 02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5" name="nav-文化-Part 02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6" name="nav-text-文化-Part 02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7" name="nav-rule-Part 02 · TEXT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8" name="text2-listen-surface"/>
          <p:cNvSpPr>
            <a:spLocks noGrp="1"/>
          </p:cNvSpPr>
          <p:nvPr/>
        </p:nvSpPr>
        <p:spPr>
          <a:xfrm>
            <a:off x="552450" y="1257300"/>
            <a:ext cx="11087100" cy="4962524"/>
          </a:xfrm>
          <a:prstGeom prst="roundRect">
            <a:avLst>
              <a:gd name="adj" fmla="val 2490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9" name="text2-listen-accent"/>
          <p:cNvSpPr>
            <a:spLocks noGrp="1"/>
          </p:cNvSpPr>
          <p:nvPr/>
        </p:nvSpPr>
        <p:spPr>
          <a:xfrm>
            <a:off x="552450" y="1257300"/>
            <a:ext cx="76200" cy="4962524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0" name="text2-listen-title-bar"/>
          <p:cNvSpPr>
            <a:spLocks noGrp="1"/>
          </p:cNvSpPr>
          <p:nvPr/>
        </p:nvSpPr>
        <p:spPr>
          <a:xfrm>
            <a:off x="876300" y="14287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1" name="text2-listen-title-title"/>
          <p:cNvSpPr>
            <a:spLocks noGrp="1"/>
          </p:cNvSpPr>
          <p:nvPr/>
        </p:nvSpPr>
        <p:spPr>
          <a:xfrm>
            <a:off x="1028700" y="1409700"/>
            <a:ext cx="29908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lang="en-US" sz="1425" b="1">
              <a:solidFill>
                <a:srgbClr val="293646"/>
              </a:solidFill>
            </a:endParaRPr>
          </a:p>
        </p:txBody>
      </p:sp>
      <p:sp>
        <p:nvSpPr>
          <p:cNvPr id="3" name="text1-listen-title-title"/>
          <p:cNvSpPr>
            <a:spLocks noGrp="1"/>
          </p:cNvSpPr>
          <p:nvPr/>
        </p:nvSpPr>
        <p:spPr>
          <a:xfrm>
            <a:off x="1028700" y="1409700"/>
            <a:ext cx="3784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课文</a:t>
            </a:r>
            <a:r>
              <a:rPr lang="zh-CN" altLang="en-US"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· 读课文</a:t>
            </a:r>
            <a:endParaRPr sz="3200" b="1">
              <a:solidFill>
                <a:srgbClr val="293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37401" y="1819683"/>
            <a:ext cx="10955903" cy="4139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52400" eaLnBrk="0">
              <a:lnSpc>
                <a:spcPct val="150000"/>
              </a:lnSpc>
              <a:buNone/>
            </a:pP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（在收银台）</a:t>
            </a:r>
            <a:endParaRPr lang="zh-CN" altLang="en-US" sz="3600" b="1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indent="152400" eaLnBrk="0">
              <a:lnSpc>
                <a:spcPct val="150000"/>
              </a:lnSpc>
              <a:buNone/>
            </a:pPr>
            <a:r>
              <a:rPr lang="zh-CN" altLang="en-US" sz="3600" b="1" i="1">
                <a:solidFill>
                  <a:schemeClr val="accent6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售货员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：您好，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小姐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，请问用微信还是支付宝？</a:t>
            </a:r>
            <a:endParaRPr lang="zh-CN" altLang="en-US" sz="3600" b="1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indent="152400" eaLnBrk="0">
              <a:lnSpc>
                <a:spcPct val="150000"/>
              </a:lnSpc>
              <a:buNone/>
            </a:pPr>
            <a:r>
              <a:rPr lang="zh-CN" altLang="en-US" sz="3600" b="1" i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张娜娜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：我用微信。老板，我们是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熟人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了，衬衫打折吗？</a:t>
            </a:r>
            <a:endParaRPr lang="zh-CN" altLang="en-US" sz="3600" b="1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indent="152400" eaLnBrk="0">
              <a:lnSpc>
                <a:spcPct val="150000"/>
              </a:lnSpc>
              <a:buNone/>
            </a:pPr>
            <a:r>
              <a:rPr lang="zh-CN" altLang="en-US" sz="3600" b="1" i="1">
                <a:solidFill>
                  <a:schemeClr val="accent6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售货员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：（笑）好吧，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所有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衣服给您打九折。</a:t>
            </a:r>
            <a:endParaRPr lang="zh-CN" altLang="en-US" sz="3600" b="1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半闭框 5"/>
          <p:cNvSpPr>
            <a:spLocks noGrp="1"/>
          </p:cNvSpPr>
          <p:nvPr/>
        </p:nvSpPr>
        <p:spPr>
          <a:xfrm flipH="1" flipV="1">
            <a:off x="8407400" y="2447290"/>
            <a:ext cx="3784600" cy="4410710"/>
          </a:xfrm>
          <a:prstGeom prst="halfFrame">
            <a:avLst/>
          </a:prstGeom>
          <a:solidFill>
            <a:srgbClr val="B531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4" name="半闭框 3"/>
          <p:cNvSpPr>
            <a:spLocks noGrp="1"/>
          </p:cNvSpPr>
          <p:nvPr/>
        </p:nvSpPr>
        <p:spPr>
          <a:xfrm>
            <a:off x="0" y="0"/>
            <a:ext cx="3784600" cy="4410710"/>
          </a:xfrm>
          <a:prstGeom prst="halfFrame">
            <a:avLst/>
          </a:prstGeom>
          <a:solidFill>
            <a:srgbClr val="BB31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502285" y="234950"/>
            <a:ext cx="11188065" cy="64725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4740"/>
              </a:lnSpc>
              <a:buNone/>
            </a:pPr>
          </a:p>
        </p:txBody>
      </p:sp>
      <p:pic>
        <p:nvPicPr>
          <p:cNvPr id="44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1236" y="-660808"/>
            <a:ext cx="2441302" cy="2438718"/>
          </a:xfrm>
          <a:prstGeom prst="rect">
            <a:avLst/>
          </a:prstGeom>
        </p:spPr>
      </p:pic>
      <p:pic>
        <p:nvPicPr>
          <p:cNvPr id="45" name="图片 2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237605" y="3681095"/>
            <a:ext cx="5645150" cy="3176905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578485" y="347345"/>
            <a:ext cx="214566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502285" y="252095"/>
            <a:ext cx="205041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1" name="Title 6"/>
          <p:cNvSpPr>
            <a:spLocks noGrp="1"/>
          </p:cNvSpPr>
          <p:nvPr/>
        </p:nvSpPr>
        <p:spPr>
          <a:xfrm>
            <a:off x="502285" y="347345"/>
            <a:ext cx="227457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课文2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5" name="nav-复习-Part 02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6" name="nav-text-复习-Part 02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7" name="nav-生词-Part 02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8" name="nav-text-生词-Part 02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9" name="nav-语言点-Part 02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0" name="nav-text-语言点-Part 02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1" name="nav-课文-Part 02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2" name="nav-text-课文-Part 02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课文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3" name="nav-练习-Part 02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4" name="nav-text-练习-Part 02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5" name="nav-文化-Part 02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6" name="nav-text-文化-Part 02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7" name="nav-rule-Part 02 · TEXT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8" name="text2-listen-surface"/>
          <p:cNvSpPr>
            <a:spLocks noGrp="1"/>
          </p:cNvSpPr>
          <p:nvPr/>
        </p:nvSpPr>
        <p:spPr>
          <a:xfrm>
            <a:off x="552450" y="1257299"/>
            <a:ext cx="11087100" cy="5151451"/>
          </a:xfrm>
          <a:prstGeom prst="roundRect">
            <a:avLst>
              <a:gd name="adj" fmla="val 2490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9" name="text2-listen-accent"/>
          <p:cNvSpPr>
            <a:spLocks noGrp="1"/>
          </p:cNvSpPr>
          <p:nvPr/>
        </p:nvSpPr>
        <p:spPr>
          <a:xfrm>
            <a:off x="552450" y="1257299"/>
            <a:ext cx="76200" cy="5151451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0" name="text2-listen-title-bar"/>
          <p:cNvSpPr>
            <a:spLocks noGrp="1"/>
          </p:cNvSpPr>
          <p:nvPr/>
        </p:nvSpPr>
        <p:spPr>
          <a:xfrm>
            <a:off x="876300" y="14287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1" name="text2-listen-title-title"/>
          <p:cNvSpPr>
            <a:spLocks noGrp="1"/>
          </p:cNvSpPr>
          <p:nvPr/>
        </p:nvSpPr>
        <p:spPr>
          <a:xfrm>
            <a:off x="1028700" y="1409700"/>
            <a:ext cx="29908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lang="en-US" sz="1425" b="1">
              <a:solidFill>
                <a:srgbClr val="293646"/>
              </a:solidFill>
            </a:endParaRPr>
          </a:p>
        </p:txBody>
      </p:sp>
      <p:sp>
        <p:nvSpPr>
          <p:cNvPr id="3" name="text1-listen-title-title"/>
          <p:cNvSpPr>
            <a:spLocks noGrp="1"/>
          </p:cNvSpPr>
          <p:nvPr/>
        </p:nvSpPr>
        <p:spPr>
          <a:xfrm>
            <a:off x="1028700" y="1409700"/>
            <a:ext cx="3784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课文</a:t>
            </a:r>
            <a:r>
              <a:rPr lang="zh-CN" altLang="en-US"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· 读课文</a:t>
            </a:r>
            <a:endParaRPr sz="3200" b="1">
              <a:solidFill>
                <a:srgbClr val="293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0575" y="2023745"/>
            <a:ext cx="10839450" cy="4139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>
              <a:lnSpc>
                <a:spcPct val="150000"/>
              </a:lnSpc>
              <a:buNone/>
            </a:pPr>
            <a:r>
              <a:rPr lang="zh-CN" altLang="en-US" sz="3600" b="1" i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张娜娜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：太好了！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不仅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买到了好东西，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而且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还打折了！</a:t>
            </a:r>
            <a:endParaRPr lang="zh-CN" altLang="en-US" sz="3600" b="1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eaLnBrk="0">
              <a:lnSpc>
                <a:spcPct val="150000"/>
              </a:lnSpc>
              <a:buNone/>
            </a:pPr>
            <a:r>
              <a:rPr lang="zh-CN" altLang="en-US" sz="3600" b="1" i="1">
                <a:solidFill>
                  <a:schemeClr val="accent1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王文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：要不再买一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顶帽子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？你看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那边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有很多帽子，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差不多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都打折。</a:t>
            </a:r>
            <a:endParaRPr lang="zh-CN" altLang="en-US" sz="3600" b="1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eaLnBrk="0">
              <a:lnSpc>
                <a:spcPct val="150000"/>
              </a:lnSpc>
              <a:buNone/>
            </a:pPr>
            <a:r>
              <a:rPr lang="zh-CN" altLang="en-US" sz="3600" b="1" i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张娜娜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：好吧，那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就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听你的。这件衬衫和那顶帽子很划算，我都买了。</a:t>
            </a:r>
            <a:endParaRPr lang="zh-CN" altLang="en-US" sz="3600" b="1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半闭框 5"/>
          <p:cNvSpPr>
            <a:spLocks noGrp="1"/>
          </p:cNvSpPr>
          <p:nvPr/>
        </p:nvSpPr>
        <p:spPr>
          <a:xfrm flipH="1" flipV="1">
            <a:off x="8407400" y="2447290"/>
            <a:ext cx="3784600" cy="4410710"/>
          </a:xfrm>
          <a:prstGeom prst="halfFrame">
            <a:avLst/>
          </a:prstGeom>
          <a:solidFill>
            <a:srgbClr val="B531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4" name="半闭框 3"/>
          <p:cNvSpPr>
            <a:spLocks noGrp="1"/>
          </p:cNvSpPr>
          <p:nvPr/>
        </p:nvSpPr>
        <p:spPr>
          <a:xfrm>
            <a:off x="0" y="0"/>
            <a:ext cx="3784600" cy="4410710"/>
          </a:xfrm>
          <a:prstGeom prst="halfFrame">
            <a:avLst/>
          </a:prstGeom>
          <a:solidFill>
            <a:srgbClr val="BB31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502285" y="234950"/>
            <a:ext cx="11188065" cy="64725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4740"/>
              </a:lnSpc>
              <a:buNone/>
            </a:pPr>
          </a:p>
        </p:txBody>
      </p:sp>
      <p:pic>
        <p:nvPicPr>
          <p:cNvPr id="44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1236" y="-660808"/>
            <a:ext cx="2441302" cy="2438718"/>
          </a:xfrm>
          <a:prstGeom prst="rect">
            <a:avLst/>
          </a:prstGeom>
        </p:spPr>
      </p:pic>
      <p:pic>
        <p:nvPicPr>
          <p:cNvPr id="45" name="图片 2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237605" y="3681095"/>
            <a:ext cx="5645150" cy="3176905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578485" y="347345"/>
            <a:ext cx="214566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502285" y="252095"/>
            <a:ext cx="205041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1" name="Title 6"/>
          <p:cNvSpPr>
            <a:spLocks noGrp="1"/>
          </p:cNvSpPr>
          <p:nvPr/>
        </p:nvSpPr>
        <p:spPr>
          <a:xfrm>
            <a:off x="502285" y="347345"/>
            <a:ext cx="227457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课文2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5" name="nav-复习-Part 02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6" name="nav-text-复习-Part 02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7" name="nav-生词-Part 02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8" name="nav-text-生词-Part 02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9" name="nav-语言点-Part 02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0" name="nav-text-语言点-Part 02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1" name="nav-课文-Part 02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2" name="nav-text-课文-Part 02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课文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3" name="nav-练习-Part 02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4" name="nav-text-练习-Part 02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5" name="nav-文化-Part 02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6" name="nav-text-文化-Part 02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7" name="nav-rule-Part 02 · TEXT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8" name="text2-listen-surface"/>
          <p:cNvSpPr>
            <a:spLocks noGrp="1"/>
          </p:cNvSpPr>
          <p:nvPr/>
        </p:nvSpPr>
        <p:spPr>
          <a:xfrm>
            <a:off x="552450" y="1257299"/>
            <a:ext cx="11087100" cy="5000625"/>
          </a:xfrm>
          <a:prstGeom prst="roundRect">
            <a:avLst>
              <a:gd name="adj" fmla="val 2490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9" name="text2-listen-accent"/>
          <p:cNvSpPr>
            <a:spLocks noGrp="1"/>
          </p:cNvSpPr>
          <p:nvPr/>
        </p:nvSpPr>
        <p:spPr>
          <a:xfrm>
            <a:off x="552450" y="1257299"/>
            <a:ext cx="76200" cy="5000625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0" name="text2-listen-title-bar"/>
          <p:cNvSpPr>
            <a:spLocks noGrp="1"/>
          </p:cNvSpPr>
          <p:nvPr/>
        </p:nvSpPr>
        <p:spPr>
          <a:xfrm>
            <a:off x="876300" y="14287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1" name="text2-listen-title-title"/>
          <p:cNvSpPr>
            <a:spLocks noGrp="1"/>
          </p:cNvSpPr>
          <p:nvPr/>
        </p:nvSpPr>
        <p:spPr>
          <a:xfrm>
            <a:off x="1028700" y="1409700"/>
            <a:ext cx="29908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lang="en-US" sz="1425" b="1">
              <a:solidFill>
                <a:srgbClr val="293646"/>
              </a:solidFill>
            </a:endParaRPr>
          </a:p>
        </p:txBody>
      </p:sp>
      <p:sp>
        <p:nvSpPr>
          <p:cNvPr id="3" name="text1-listen-title-title"/>
          <p:cNvSpPr>
            <a:spLocks noGrp="1"/>
          </p:cNvSpPr>
          <p:nvPr/>
        </p:nvSpPr>
        <p:spPr>
          <a:xfrm>
            <a:off x="1028700" y="1409700"/>
            <a:ext cx="3784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课文</a:t>
            </a:r>
            <a:r>
              <a:rPr lang="zh-CN" altLang="en-US"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· 读课文</a:t>
            </a:r>
            <a:endParaRPr sz="3200" b="1">
              <a:solidFill>
                <a:srgbClr val="293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8521" y="2030640"/>
            <a:ext cx="10438573" cy="3666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>
              <a:lnSpc>
                <a:spcPct val="150000"/>
              </a:lnSpc>
              <a:buNone/>
            </a:pPr>
            <a:r>
              <a:rPr lang="zh-CN" altLang="en-US" sz="4000" b="1" i="1">
                <a:solidFill>
                  <a:schemeClr val="accent1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王文</a:t>
            </a:r>
            <a:r>
              <a:rPr lang="zh-CN" altLang="en-US" sz="40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：是啊！所以说</a:t>
            </a:r>
            <a:r>
              <a:rPr lang="zh-CN" altLang="en-US" sz="40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别人</a:t>
            </a:r>
            <a:r>
              <a:rPr lang="zh-CN" altLang="en-US" sz="40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的好</a:t>
            </a:r>
            <a:r>
              <a:rPr lang="zh-CN" altLang="en-US" sz="40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意见</a:t>
            </a:r>
            <a:r>
              <a:rPr lang="zh-CN" altLang="en-US" sz="40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还是要</a:t>
            </a:r>
            <a:r>
              <a:rPr lang="zh-CN" altLang="en-US" sz="4000" b="1">
                <a:solidFill>
                  <a:srgbClr val="C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考虑考虑</a:t>
            </a:r>
            <a:r>
              <a:rPr lang="zh-CN" altLang="en-US" sz="40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的。</a:t>
            </a:r>
            <a:endParaRPr lang="zh-CN" altLang="en-US" sz="4000" b="1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eaLnBrk="0">
              <a:lnSpc>
                <a:spcPct val="150000"/>
              </a:lnSpc>
              <a:buNone/>
            </a:pPr>
            <a:r>
              <a:rPr lang="zh-CN" altLang="en-US" sz="4000" b="1" i="1">
                <a:solidFill>
                  <a:schemeClr val="accent6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售货员</a:t>
            </a:r>
            <a:r>
              <a:rPr lang="zh-CN" altLang="en-US" sz="40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：（笑）您的男朋友说得对！</a:t>
            </a:r>
            <a:endParaRPr lang="zh-CN" altLang="en-US" sz="4000" b="1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eaLnBrk="0">
              <a:lnSpc>
                <a:spcPct val="150000"/>
              </a:lnSpc>
              <a:buNone/>
            </a:pPr>
            <a:r>
              <a:rPr lang="zh-CN" altLang="en-US" sz="4000" b="1" i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张娜娜</a:t>
            </a:r>
            <a:r>
              <a:rPr lang="zh-CN" altLang="en-US" sz="40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：（脸红）他还不是我男朋友</a:t>
            </a:r>
            <a:r>
              <a:rPr lang="en-US" altLang="zh-CN" sz="4000" b="1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charset="-122"/>
                <a:cs typeface="宋体" panose="02010600030101010101" pitchFamily="2" charset="-122"/>
              </a:rPr>
              <a:t>.....</a:t>
            </a:r>
            <a:endParaRPr lang="en-US" altLang="zh-CN" sz="4000" b="1">
              <a:solidFill>
                <a:srgbClr val="000000"/>
              </a:solidFill>
              <a:effectLst/>
              <a:latin typeface="Arial" panose="020B0604020202020204" pitchFamily="34" charset="0"/>
              <a:ea typeface="楷体" panose="02010609060101010101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半闭框 5"/>
          <p:cNvSpPr>
            <a:spLocks noGrp="1"/>
          </p:cNvSpPr>
          <p:nvPr/>
        </p:nvSpPr>
        <p:spPr>
          <a:xfrm flipH="1" flipV="1">
            <a:off x="8407400" y="2447290"/>
            <a:ext cx="3784600" cy="4410710"/>
          </a:xfrm>
          <a:prstGeom prst="halfFrame">
            <a:avLst/>
          </a:prstGeom>
          <a:solidFill>
            <a:srgbClr val="B531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4" name="半闭框 3"/>
          <p:cNvSpPr>
            <a:spLocks noGrp="1"/>
          </p:cNvSpPr>
          <p:nvPr/>
        </p:nvSpPr>
        <p:spPr>
          <a:xfrm>
            <a:off x="0" y="0"/>
            <a:ext cx="3784600" cy="4410710"/>
          </a:xfrm>
          <a:prstGeom prst="halfFrame">
            <a:avLst/>
          </a:prstGeom>
          <a:solidFill>
            <a:srgbClr val="BB31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502285" y="234950"/>
            <a:ext cx="11188065" cy="64725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4740"/>
              </a:lnSpc>
              <a:buNone/>
            </a:pPr>
          </a:p>
        </p:txBody>
      </p:sp>
      <p:pic>
        <p:nvPicPr>
          <p:cNvPr id="44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1236" y="-660808"/>
            <a:ext cx="2441302" cy="2438718"/>
          </a:xfrm>
          <a:prstGeom prst="rect">
            <a:avLst/>
          </a:prstGeom>
        </p:spPr>
      </p:pic>
      <p:pic>
        <p:nvPicPr>
          <p:cNvPr id="45" name="图片 2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237605" y="3681095"/>
            <a:ext cx="5645150" cy="3176905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578485" y="347345"/>
            <a:ext cx="214566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502285" y="252095"/>
            <a:ext cx="205041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1" name="Title 6"/>
          <p:cNvSpPr>
            <a:spLocks noGrp="1"/>
          </p:cNvSpPr>
          <p:nvPr/>
        </p:nvSpPr>
        <p:spPr>
          <a:xfrm>
            <a:off x="502285" y="347345"/>
            <a:ext cx="227457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课文2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5" name="nav-复习-Part 02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6" name="nav-text-复习-Part 02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7" name="nav-生词-Part 02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8" name="nav-text-生词-Part 02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9" name="nav-语言点-Part 02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0" name="nav-text-语言点-Part 02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1" name="nav-课文-Part 02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2" name="nav-text-课文-Part 02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课文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3" name="nav-练习-Part 02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4" name="nav-text-练习-Part 02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5" name="nav-文化-Part 02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6" name="nav-text-文化-Part 02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7" name="nav-rule-Part 02 · TEXT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8" name="text2-listen-surface"/>
          <p:cNvSpPr>
            <a:spLocks noGrp="1"/>
          </p:cNvSpPr>
          <p:nvPr/>
        </p:nvSpPr>
        <p:spPr>
          <a:xfrm>
            <a:off x="552450" y="1257299"/>
            <a:ext cx="11087100" cy="5117375"/>
          </a:xfrm>
          <a:prstGeom prst="roundRect">
            <a:avLst>
              <a:gd name="adj" fmla="val 2490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9" name="text2-listen-accent"/>
          <p:cNvSpPr>
            <a:spLocks noGrp="1"/>
          </p:cNvSpPr>
          <p:nvPr/>
        </p:nvSpPr>
        <p:spPr>
          <a:xfrm>
            <a:off x="552450" y="1257299"/>
            <a:ext cx="76200" cy="5117375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0" name="text2-listen-title-bar"/>
          <p:cNvSpPr>
            <a:spLocks noGrp="1"/>
          </p:cNvSpPr>
          <p:nvPr/>
        </p:nvSpPr>
        <p:spPr>
          <a:xfrm>
            <a:off x="876300" y="14287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1" name="text2-listen-title-title"/>
          <p:cNvSpPr>
            <a:spLocks noGrp="1"/>
          </p:cNvSpPr>
          <p:nvPr/>
        </p:nvSpPr>
        <p:spPr>
          <a:xfrm>
            <a:off x="1028700" y="1409700"/>
            <a:ext cx="29908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lang="en-US" sz="1425" b="1">
              <a:solidFill>
                <a:srgbClr val="293646"/>
              </a:solidFill>
            </a:endParaRPr>
          </a:p>
        </p:txBody>
      </p:sp>
      <p:sp>
        <p:nvSpPr>
          <p:cNvPr id="3" name="text1-listen-title-title"/>
          <p:cNvSpPr>
            <a:spLocks noGrp="1"/>
          </p:cNvSpPr>
          <p:nvPr/>
        </p:nvSpPr>
        <p:spPr>
          <a:xfrm>
            <a:off x="1028700" y="1409700"/>
            <a:ext cx="3784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课文</a:t>
            </a:r>
            <a:r>
              <a:rPr lang="zh-CN" altLang="en-US"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· 读课文</a:t>
            </a:r>
            <a:endParaRPr sz="3200" b="1">
              <a:solidFill>
                <a:srgbClr val="293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09637" y="1847851"/>
            <a:ext cx="10024308" cy="4349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>
              <a:lnSpc>
                <a:spcPct val="200000"/>
              </a:lnSpc>
              <a:buNone/>
            </a:pPr>
            <a:r>
              <a:rPr lang="zh-CN" altLang="en-US" sz="3600" b="1" i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王文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：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咱们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以后可以常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出来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买东西。你的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心情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现在是不是好多了？</a:t>
            </a:r>
            <a:endParaRPr lang="zh-CN" altLang="en-US" sz="3600" b="1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eaLnBrk="0">
              <a:lnSpc>
                <a:spcPct val="200000"/>
              </a:lnSpc>
              <a:buNone/>
            </a:pPr>
            <a:r>
              <a:rPr lang="zh-CN" altLang="en-US" sz="3600" b="1" i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张娜娜</a:t>
            </a:r>
            <a:r>
              <a:rPr lang="zh-CN" altLang="en-US" sz="36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：哈哈，是啊！谢谢你。对了，你买什么了吗？</a:t>
            </a:r>
            <a:endParaRPr lang="zh-CN" altLang="en-US" sz="3600" b="1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半闭框 5"/>
          <p:cNvSpPr>
            <a:spLocks noGrp="1"/>
          </p:cNvSpPr>
          <p:nvPr/>
        </p:nvSpPr>
        <p:spPr>
          <a:xfrm flipH="1" flipV="1">
            <a:off x="8407400" y="2447290"/>
            <a:ext cx="3784600" cy="4410710"/>
          </a:xfrm>
          <a:prstGeom prst="halfFrame">
            <a:avLst/>
          </a:prstGeom>
          <a:solidFill>
            <a:srgbClr val="B531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4" name="半闭框 3"/>
          <p:cNvSpPr>
            <a:spLocks noGrp="1"/>
          </p:cNvSpPr>
          <p:nvPr/>
        </p:nvSpPr>
        <p:spPr>
          <a:xfrm>
            <a:off x="0" y="0"/>
            <a:ext cx="3784600" cy="4410710"/>
          </a:xfrm>
          <a:prstGeom prst="halfFrame">
            <a:avLst/>
          </a:prstGeom>
          <a:solidFill>
            <a:srgbClr val="BB31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502285" y="234950"/>
            <a:ext cx="11188065" cy="64725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4740"/>
              </a:lnSpc>
              <a:buNone/>
            </a:pPr>
          </a:p>
        </p:txBody>
      </p:sp>
      <p:pic>
        <p:nvPicPr>
          <p:cNvPr id="44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1236" y="-660808"/>
            <a:ext cx="2441302" cy="2438718"/>
          </a:xfrm>
          <a:prstGeom prst="rect">
            <a:avLst/>
          </a:prstGeom>
        </p:spPr>
      </p:pic>
      <p:pic>
        <p:nvPicPr>
          <p:cNvPr id="45" name="图片 2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237605" y="3681095"/>
            <a:ext cx="5645150" cy="3176905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578485" y="347345"/>
            <a:ext cx="214566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502285" y="252095"/>
            <a:ext cx="205041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1" name="Title 6"/>
          <p:cNvSpPr>
            <a:spLocks noGrp="1"/>
          </p:cNvSpPr>
          <p:nvPr/>
        </p:nvSpPr>
        <p:spPr>
          <a:xfrm>
            <a:off x="502285" y="347345"/>
            <a:ext cx="227457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课文2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5" name="nav-复习-Part 02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6" name="nav-text-复习-Part 02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7" name="nav-生词-Part 02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8" name="nav-text-生词-Part 02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9" name="nav-语言点-Part 02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0" name="nav-text-语言点-Part 02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1" name="nav-课文-Part 02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2" name="nav-text-课文-Part 02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课文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3" name="nav-练习-Part 02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4" name="nav-text-练习-Part 02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5" name="nav-文化-Part 02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6" name="nav-text-文化-Part 02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7" name="nav-rule-Part 02 · TEXT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8" name="text2-listen-surface"/>
          <p:cNvSpPr>
            <a:spLocks noGrp="1"/>
          </p:cNvSpPr>
          <p:nvPr/>
        </p:nvSpPr>
        <p:spPr>
          <a:xfrm>
            <a:off x="552450" y="1257299"/>
            <a:ext cx="11087100" cy="5117375"/>
          </a:xfrm>
          <a:prstGeom prst="roundRect">
            <a:avLst>
              <a:gd name="adj" fmla="val 2490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9" name="text2-listen-accent"/>
          <p:cNvSpPr>
            <a:spLocks noGrp="1"/>
          </p:cNvSpPr>
          <p:nvPr/>
        </p:nvSpPr>
        <p:spPr>
          <a:xfrm>
            <a:off x="552450" y="1257299"/>
            <a:ext cx="76200" cy="5117375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0" name="text2-listen-title-bar"/>
          <p:cNvSpPr>
            <a:spLocks noGrp="1"/>
          </p:cNvSpPr>
          <p:nvPr/>
        </p:nvSpPr>
        <p:spPr>
          <a:xfrm>
            <a:off x="876300" y="14287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1" name="text2-listen-title-title"/>
          <p:cNvSpPr>
            <a:spLocks noGrp="1"/>
          </p:cNvSpPr>
          <p:nvPr/>
        </p:nvSpPr>
        <p:spPr>
          <a:xfrm>
            <a:off x="1028700" y="1409700"/>
            <a:ext cx="29908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endParaRPr lang="en-US" sz="1425" b="1">
              <a:solidFill>
                <a:srgbClr val="293646"/>
              </a:solidFill>
            </a:endParaRPr>
          </a:p>
        </p:txBody>
      </p:sp>
      <p:sp>
        <p:nvSpPr>
          <p:cNvPr id="3" name="text1-listen-title-title"/>
          <p:cNvSpPr>
            <a:spLocks noGrp="1"/>
          </p:cNvSpPr>
          <p:nvPr/>
        </p:nvSpPr>
        <p:spPr>
          <a:xfrm>
            <a:off x="1028700" y="1409700"/>
            <a:ext cx="3784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  <a:r>
              <a:rPr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课文</a:t>
            </a:r>
            <a:r>
              <a:rPr lang="zh-CN" altLang="en-US"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sz="3200" b="1">
                <a:solidFill>
                  <a:srgbClr val="293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· 读课文</a:t>
            </a:r>
            <a:endParaRPr sz="3200" b="1">
              <a:solidFill>
                <a:srgbClr val="293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09637" y="1847851"/>
            <a:ext cx="10024308" cy="4349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>
              <a:lnSpc>
                <a:spcPct val="200000"/>
              </a:lnSpc>
              <a:buNone/>
            </a:pPr>
            <a:r>
              <a:rPr lang="zh-CN" altLang="en-US" sz="3600" b="1" i="1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王文</a:t>
            </a:r>
            <a:r>
              <a:rPr lang="zh-CN" altLang="en-US" sz="3600" b="1"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：我还没找到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适合</a:t>
            </a:r>
            <a:r>
              <a:rPr lang="zh-CN" altLang="en-US" sz="3600" b="1"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我的。不过看见你开心，我就开心了。</a:t>
            </a:r>
            <a:endParaRPr lang="zh-CN" altLang="en-US" sz="3600" b="1">
              <a:effectLst/>
              <a:latin typeface="Times New Roman" panose="02020603050405020304" pitchFamily="18" charset="0"/>
              <a:ea typeface="楷体" panose="02010609060101010101" charset="-122"/>
              <a:cs typeface="宋体" panose="02010600030101010101" pitchFamily="2" charset="-122"/>
            </a:endParaRPr>
          </a:p>
          <a:p>
            <a:pPr eaLnBrk="0">
              <a:lnSpc>
                <a:spcPct val="200000"/>
              </a:lnSpc>
              <a:buNone/>
            </a:pPr>
            <a:r>
              <a:rPr lang="zh-CN" altLang="en-US" sz="3600" b="1" i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张娜娜</a:t>
            </a:r>
            <a:r>
              <a:rPr lang="zh-CN" altLang="en-US" sz="3600" b="1"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：（脸红）你真是</a:t>
            </a:r>
            <a:r>
              <a:rPr lang="en-US" altLang="zh-CN" sz="3600" b="1"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……</a:t>
            </a:r>
            <a:r>
              <a:rPr lang="zh-CN" altLang="en-US" sz="3600" b="1"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，咱们去那家店再看看。</a:t>
            </a:r>
            <a:r>
              <a:rPr lang="zh-CN" altLang="en-US" sz="3600" b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说不定</a:t>
            </a:r>
            <a:r>
              <a:rPr lang="zh-CN" altLang="en-US" sz="3600" b="1">
                <a:effectLst/>
                <a:latin typeface="Times New Roman" panose="02020603050405020304" pitchFamily="18" charset="0"/>
                <a:ea typeface="楷体" panose="02010609060101010101" charset="-122"/>
                <a:cs typeface="宋体" panose="02010600030101010101" pitchFamily="2" charset="-122"/>
              </a:rPr>
              <a:t>有适合你的。</a:t>
            </a:r>
            <a:endParaRPr lang="zh-CN" altLang="en-US" sz="3600" b="1">
              <a:effectLst/>
              <a:latin typeface="Times New Roman" panose="02020603050405020304" pitchFamily="18" charset="0"/>
              <a:ea typeface="楷体" panose="02010609060101010101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半闭框 5"/>
          <p:cNvSpPr>
            <a:spLocks noGrp="1"/>
          </p:cNvSpPr>
          <p:nvPr/>
        </p:nvSpPr>
        <p:spPr>
          <a:xfrm flipH="1" flipV="1">
            <a:off x="8407400" y="2447290"/>
            <a:ext cx="3784600" cy="4410710"/>
          </a:xfrm>
          <a:prstGeom prst="halfFrame">
            <a:avLst/>
          </a:prstGeom>
          <a:solidFill>
            <a:srgbClr val="B531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4" name="半闭框 3"/>
          <p:cNvSpPr>
            <a:spLocks noGrp="1"/>
          </p:cNvSpPr>
          <p:nvPr/>
        </p:nvSpPr>
        <p:spPr>
          <a:xfrm>
            <a:off x="0" y="0"/>
            <a:ext cx="3784600" cy="4410710"/>
          </a:xfrm>
          <a:prstGeom prst="halfFrame">
            <a:avLst/>
          </a:prstGeom>
          <a:solidFill>
            <a:srgbClr val="BB31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477520" y="254000"/>
            <a:ext cx="11188065" cy="64725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4740"/>
              </a:lnSpc>
              <a:buNone/>
            </a:pPr>
          </a:p>
        </p:txBody>
      </p:sp>
      <p:pic>
        <p:nvPicPr>
          <p:cNvPr id="42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1236" y="-660808"/>
            <a:ext cx="2441302" cy="2438718"/>
          </a:xfrm>
          <a:prstGeom prst="rect">
            <a:avLst/>
          </a:prstGeom>
        </p:spPr>
      </p:pic>
      <p:pic>
        <p:nvPicPr>
          <p:cNvPr id="43" name="图片 2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237605" y="3681095"/>
            <a:ext cx="5645150" cy="3176905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523240" y="330200"/>
            <a:ext cx="202946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447040" y="234950"/>
            <a:ext cx="199771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5" name="Title 6"/>
          <p:cNvSpPr>
            <a:spLocks noGrp="1"/>
          </p:cNvSpPr>
          <p:nvPr/>
        </p:nvSpPr>
        <p:spPr>
          <a:xfrm>
            <a:off x="447040" y="330200"/>
            <a:ext cx="1889125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课文</a:t>
            </a:r>
            <a:r>
              <a:rPr 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nav-复习-Part 01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4" name="nav-text-复习-Part 01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5" name="nav-生词-Part 01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6" name="nav-text-生词-Part 01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7" name="nav-语言点-Part 01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8" name="nav-text-语言点-Part 01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9" name="nav-课文-Part 01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0" name="nav-text-课文-Part 01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课文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1" name="nav-练习-Part 01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2" name="nav-text-练习-Part 01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3" name="nav-文化-Part 01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4" name="nav-text-文化-Part 01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5" name="nav-rule-Part 01 · TEXT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6" name="text1-listen-surface"/>
          <p:cNvSpPr>
            <a:spLocks noGrp="1"/>
          </p:cNvSpPr>
          <p:nvPr/>
        </p:nvSpPr>
        <p:spPr>
          <a:xfrm>
            <a:off x="552450" y="1257300"/>
            <a:ext cx="10610850" cy="5365750"/>
          </a:xfrm>
          <a:prstGeom prst="roundRect">
            <a:avLst>
              <a:gd name="adj" fmla="val 2490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7" name="text1-listen-accent"/>
          <p:cNvSpPr>
            <a:spLocks noGrp="1"/>
          </p:cNvSpPr>
          <p:nvPr/>
        </p:nvSpPr>
        <p:spPr>
          <a:xfrm>
            <a:off x="552450" y="1257300"/>
            <a:ext cx="76200" cy="53657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8" name="text1-listen-title-bar"/>
          <p:cNvSpPr>
            <a:spLocks noGrp="1"/>
          </p:cNvSpPr>
          <p:nvPr/>
        </p:nvSpPr>
        <p:spPr>
          <a:xfrm>
            <a:off x="876300" y="14287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3" name="text1-listen-task-title"/>
          <p:cNvSpPr>
            <a:spLocks noGrp="1"/>
          </p:cNvSpPr>
          <p:nvPr/>
        </p:nvSpPr>
        <p:spPr>
          <a:xfrm>
            <a:off x="8401050" y="1409700"/>
            <a:ext cx="232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</a:p>
        </p:txBody>
      </p:sp>
      <p:sp>
        <p:nvSpPr>
          <p:cNvPr id="8" name="文本框 7"/>
          <p:cNvSpPr txBox="1"/>
          <p:nvPr/>
        </p:nvSpPr>
        <p:spPr>
          <a:xfrm>
            <a:off x="762994" y="1266567"/>
            <a:ext cx="1142900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142365" indent="266700" eaLnBrk="0">
              <a:spcBef>
                <a:spcPts val="1570"/>
              </a:spcBef>
              <a:buNone/>
            </a:pPr>
            <a:r>
              <a:rPr lang="en-US" altLang="zh-CN" sz="32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根据课文回答问题</a:t>
            </a:r>
            <a:r>
              <a:rPr lang="en-US" altLang="zh-CN" sz="3200" b="1" spc="-20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 </a:t>
            </a:r>
            <a:r>
              <a:rPr lang="en-US" altLang="zh-CN" sz="32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Answer the questions according to the text.</a:t>
            </a:r>
            <a:endParaRPr lang="zh-CN" altLang="zh-CN" sz="3200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274" y="2242185"/>
            <a:ext cx="11782535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28370" eaLnBrk="0">
              <a:lnSpc>
                <a:spcPct val="200000"/>
              </a:lnSpc>
            </a:pPr>
            <a:r>
              <a:rPr lang="en-US" altLang="zh-CN" sz="3200" spc="3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1.</a:t>
            </a:r>
            <a:r>
              <a:rPr lang="zh-CN" altLang="en-US" sz="3200" spc="3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张娜娜用什么支付？</a:t>
            </a:r>
            <a:endParaRPr lang="zh-CN" altLang="en-US" sz="3200" spc="3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marL="928370" eaLnBrk="0">
              <a:lnSpc>
                <a:spcPct val="200000"/>
              </a:lnSpc>
            </a:pPr>
            <a:r>
              <a:rPr lang="en-US" altLang="zh-CN" sz="3200" spc="3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2.</a:t>
            </a:r>
            <a:r>
              <a:rPr lang="zh-CN" altLang="en-US" sz="3200" spc="3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售货员给所有衣服打几折？</a:t>
            </a:r>
            <a:endParaRPr lang="zh-CN" altLang="en-US" sz="3200" spc="3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marL="928370" eaLnBrk="0">
              <a:lnSpc>
                <a:spcPct val="200000"/>
              </a:lnSpc>
            </a:pPr>
            <a:r>
              <a:rPr lang="en-US" altLang="zh-CN" sz="3200" spc="3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3.</a:t>
            </a:r>
            <a:r>
              <a:rPr lang="zh-CN" altLang="en-US" sz="3200" spc="3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什么东西很划算？</a:t>
            </a:r>
            <a:endParaRPr lang="zh-CN" altLang="en-US" sz="3200" spc="3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marL="928370" eaLnBrk="0">
              <a:lnSpc>
                <a:spcPct val="200000"/>
              </a:lnSpc>
            </a:pPr>
            <a:r>
              <a:rPr lang="en-US" altLang="zh-CN" sz="3200" spc="3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4.</a:t>
            </a:r>
            <a:r>
              <a:rPr lang="zh-CN" altLang="en-US" sz="3200" spc="3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王文买衣服了吗？为什么？</a:t>
            </a:r>
            <a:endParaRPr lang="zh-CN" altLang="en-US" sz="3200" spc="3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半闭框 5"/>
          <p:cNvSpPr>
            <a:spLocks noGrp="1"/>
          </p:cNvSpPr>
          <p:nvPr/>
        </p:nvSpPr>
        <p:spPr>
          <a:xfrm flipH="1" flipV="1">
            <a:off x="8407400" y="2447290"/>
            <a:ext cx="3784600" cy="4410710"/>
          </a:xfrm>
          <a:prstGeom prst="halfFrame">
            <a:avLst/>
          </a:prstGeom>
          <a:solidFill>
            <a:srgbClr val="B531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4" name="半闭框 3"/>
          <p:cNvSpPr>
            <a:spLocks noGrp="1"/>
          </p:cNvSpPr>
          <p:nvPr/>
        </p:nvSpPr>
        <p:spPr>
          <a:xfrm>
            <a:off x="0" y="0"/>
            <a:ext cx="3784600" cy="4410710"/>
          </a:xfrm>
          <a:prstGeom prst="halfFrame">
            <a:avLst/>
          </a:prstGeom>
          <a:solidFill>
            <a:srgbClr val="BB31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477520" y="254000"/>
            <a:ext cx="11188065" cy="64725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4740"/>
              </a:lnSpc>
              <a:buNone/>
            </a:pPr>
          </a:p>
        </p:txBody>
      </p:sp>
      <p:pic>
        <p:nvPicPr>
          <p:cNvPr id="42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1236" y="-660808"/>
            <a:ext cx="2441302" cy="2438718"/>
          </a:xfrm>
          <a:prstGeom prst="rect">
            <a:avLst/>
          </a:prstGeom>
        </p:spPr>
      </p:pic>
      <p:pic>
        <p:nvPicPr>
          <p:cNvPr id="43" name="图片 23"/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>
            <a:off x="6237605" y="3681095"/>
            <a:ext cx="5645150" cy="3176905"/>
          </a:xfrm>
          <a:prstGeom prst="rect">
            <a:avLst/>
          </a:prstGeom>
        </p:spPr>
      </p:pic>
      <p:sp>
        <p:nvSpPr>
          <p:cNvPr id="2" name="矩形 1"/>
          <p:cNvSpPr>
            <a:spLocks noGrp="1"/>
          </p:cNvSpPr>
          <p:nvPr/>
        </p:nvSpPr>
        <p:spPr>
          <a:xfrm>
            <a:off x="523240" y="330200"/>
            <a:ext cx="202946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447040" y="234950"/>
            <a:ext cx="1997710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5" name="Title 6"/>
          <p:cNvSpPr>
            <a:spLocks noGrp="1"/>
          </p:cNvSpPr>
          <p:nvPr/>
        </p:nvSpPr>
        <p:spPr>
          <a:xfrm>
            <a:off x="447040" y="330200"/>
            <a:ext cx="1889125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课文</a:t>
            </a:r>
            <a:r>
              <a:rPr lang="en-US"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nav-复习-Part 01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4" name="nav-text-复习-Part 01 · TEXT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5" name="nav-生词-Part 01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6" name="nav-text-生词-Part 01 · TEXT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7" name="nav-语言点-Part 01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8" name="nav-text-语言点-Part 01 · TEXT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9" name="nav-课文-Part 01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0" name="nav-text-课文-Part 01 · TEXT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课文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1" name="nav-练习-Part 01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2" name="nav-text-练习-Part 01 · TEXT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练习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3" name="nav-文化-Part 01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4" name="nav-text-文化-Part 01 · TEXT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5" name="nav-rule-Part 01 · TEXT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6" name="text1-listen-surface"/>
          <p:cNvSpPr>
            <a:spLocks noGrp="1"/>
          </p:cNvSpPr>
          <p:nvPr/>
        </p:nvSpPr>
        <p:spPr>
          <a:xfrm>
            <a:off x="628650" y="1257300"/>
            <a:ext cx="10610850" cy="5365750"/>
          </a:xfrm>
          <a:prstGeom prst="roundRect">
            <a:avLst>
              <a:gd name="adj" fmla="val 2490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7" name="text1-listen-accent"/>
          <p:cNvSpPr>
            <a:spLocks noGrp="1"/>
          </p:cNvSpPr>
          <p:nvPr/>
        </p:nvSpPr>
        <p:spPr>
          <a:xfrm>
            <a:off x="552450" y="1257300"/>
            <a:ext cx="76200" cy="53657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8" name="text1-listen-title-bar"/>
          <p:cNvSpPr>
            <a:spLocks noGrp="1"/>
          </p:cNvSpPr>
          <p:nvPr/>
        </p:nvSpPr>
        <p:spPr>
          <a:xfrm>
            <a:off x="876300" y="14287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33" name="text1-listen-task-title"/>
          <p:cNvSpPr>
            <a:spLocks noGrp="1"/>
          </p:cNvSpPr>
          <p:nvPr/>
        </p:nvSpPr>
        <p:spPr>
          <a:xfrm>
            <a:off x="8401050" y="1409700"/>
            <a:ext cx="23241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293646"/>
                </a:solidFill>
              </a:defRPr>
            </a:pPr>
          </a:p>
        </p:txBody>
      </p:sp>
      <p:sp>
        <p:nvSpPr>
          <p:cNvPr id="8" name="文本框 7"/>
          <p:cNvSpPr txBox="1"/>
          <p:nvPr/>
        </p:nvSpPr>
        <p:spPr>
          <a:xfrm>
            <a:off x="762994" y="1266567"/>
            <a:ext cx="118557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142365" indent="266700" eaLnBrk="0">
              <a:spcBef>
                <a:spcPts val="1570"/>
              </a:spcBef>
              <a:buNone/>
            </a:pPr>
            <a:r>
              <a:rPr lang="zh-CN" altLang="en-US" sz="32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根据课文完成填空</a:t>
            </a:r>
            <a:r>
              <a:rPr lang="en-US" altLang="zh-CN" sz="3200" b="1" spc="-3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Complete the passage according to Text.</a:t>
            </a:r>
            <a:endParaRPr lang="zh-CN" altLang="zh-CN" sz="3200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2283" y="2031910"/>
            <a:ext cx="9993133" cy="4440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z="32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售货员问用</a:t>
            </a:r>
            <a:r>
              <a:rPr lang="zh-CN" altLang="en-US" sz="3200" u="sng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还是</a:t>
            </a:r>
            <a:r>
              <a:rPr lang="zh-CN" altLang="en-US" sz="3200" u="sng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。娜娜说她们是</a:t>
            </a:r>
            <a:r>
              <a:rPr lang="zh-CN" altLang="en-US" sz="3200" u="sng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</a:t>
            </a:r>
            <a:r>
              <a:rPr lang="zh-CN" altLang="en-US" sz="32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，所以售货员给所有衣服打</a:t>
            </a:r>
            <a:r>
              <a:rPr lang="zh-CN" altLang="en-US" sz="3200" u="sng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折。娜娜很高兴，不仅买到了好东西，还</a:t>
            </a:r>
            <a:r>
              <a:rPr lang="zh-CN" altLang="en-US" sz="3200" u="sng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。王文建议她再买一顶</a:t>
            </a:r>
            <a:r>
              <a:rPr lang="zh-CN" altLang="en-US" sz="3200" u="sng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，那件衬衫和那顶帽子很</a:t>
            </a:r>
            <a:r>
              <a:rPr lang="zh-CN" altLang="en-US" sz="3200" u="sng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，所以都买了。王文还没买到适合的衣服，娜娜说再去那家店看看，</a:t>
            </a:r>
            <a:r>
              <a:rPr lang="zh-CN" altLang="en-US" sz="3200" u="sng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spc="3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有适合他的。</a:t>
            </a:r>
            <a:endParaRPr lang="zh-CN" altLang="zh-CN" sz="3200">
              <a:effectLst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Grp="1"/>
          </p:cNvSpPr>
          <p:nvPr/>
        </p:nvSpPr>
        <p:spPr>
          <a:xfrm>
            <a:off x="8255" y="3087370"/>
            <a:ext cx="12192000" cy="3770630"/>
          </a:xfrm>
          <a:prstGeom prst="rect">
            <a:avLst/>
          </a:prstGeom>
          <a:solidFill>
            <a:srgbClr val="BB313E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31" name="图片 14"/>
          <p:cNvPicPr>
            <a:picLocks noChangeAspect="1"/>
          </p:cNvPicPr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107950" y="1875790"/>
            <a:ext cx="12192000" cy="6858000"/>
          </a:xfrm>
          <a:prstGeom prst="rect">
            <a:avLst/>
          </a:prstGeom>
        </p:spPr>
      </p:pic>
      <p:pic>
        <p:nvPicPr>
          <p:cNvPr id="32" name="图片 1"/>
          <p:cNvPicPr>
            <a:picLocks noChangeAspect="1"/>
          </p:cNvPicPr>
          <p:nvPr/>
        </p:nvPicPr>
        <p:blipFill>
          <a:blip r:embed="rId2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>
            <a:spLocks noGrp="1"/>
          </p:cNvSpPr>
          <p:nvPr/>
        </p:nvSpPr>
        <p:spPr>
          <a:xfrm>
            <a:off x="0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537845" y="3117215"/>
            <a:ext cx="11331575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综合练习</a:t>
            </a:r>
            <a:endParaRPr sz="8000">
              <a:solidFill>
                <a:srgbClr val="BB313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5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00025" y="307975"/>
            <a:ext cx="260032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60032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267970" y="313690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综合练习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9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2 · PRACTICE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2 · PRACTICE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2 · PRACTICE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Part 02 · PRACTICE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Part 02 · PRACTICE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2 · PRACTICE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2 · PRACTICE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2 · PRACTICE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2 · PRACTICE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1" name="nav-text-练习-Part 02 · PRACTICE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2" name="nav-文化-Part 02 · PRACTICE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2 · PRACTICE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2 · PRACTICE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practice2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practice2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practice2-title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7" name="文本框 6"/>
          <p:cNvSpPr txBox="1"/>
          <p:nvPr/>
        </p:nvSpPr>
        <p:spPr>
          <a:xfrm>
            <a:off x="955645" y="1319113"/>
            <a:ext cx="104531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spc="-45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一、</a:t>
            </a:r>
            <a:r>
              <a:rPr lang="zh-CN" altLang="zh-CN" sz="3200" b="1" spc="-4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看拼音写汉字</a:t>
            </a:r>
            <a:r>
              <a:rPr lang="zh-CN" altLang="zh-CN" sz="3200" b="1" spc="-45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US" altLang="zh-CN" sz="32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Write the characters according to the pinyin.</a:t>
            </a:r>
            <a:endParaRPr lang="zh-CN" altLang="en-US" sz="3200">
              <a:solidFill>
                <a:srgbClr val="C00000"/>
              </a:solidFill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3632" y="3610512"/>
            <a:ext cx="342903" cy="108585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42975" y="2458144"/>
            <a:ext cx="12084326" cy="3916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01295" eaLnBrk="0">
              <a:lnSpc>
                <a:spcPct val="150000"/>
              </a:lnSpc>
              <a:spcBef>
                <a:spcPts val="360"/>
              </a:spcBef>
              <a:buNone/>
            </a:pPr>
            <a:r>
              <a:rPr lang="en-US" altLang="zh-CN" sz="3200" spc="-1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liú xíng   </a:t>
            </a:r>
            <a:r>
              <a:rPr lang="en-US" altLang="zh-CN" sz="3200" spc="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</a:t>
            </a:r>
            <a:r>
              <a:rPr lang="en-US" altLang="zh-CN" sz="3200" spc="-1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→ </a:t>
            </a:r>
            <a:r>
              <a:rPr lang="en-US" altLang="zh-CN" sz="320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                         </a:t>
            </a:r>
            <a:r>
              <a:rPr lang="en-US" altLang="zh-CN" sz="3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</a:t>
            </a:r>
            <a:r>
              <a:rPr lang="en-US" altLang="zh-CN" sz="3200" spc="-1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</a:rPr>
              <a:t>Z</a:t>
            </a:r>
            <a:r>
              <a:rPr lang="en-US" altLang="zh-CN" sz="3200" spc="-1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hī fù bǎo   </a:t>
            </a:r>
            <a:r>
              <a:rPr lang="en-US" altLang="zh-CN" sz="3200" spc="-1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</a:rPr>
              <a:t>→_____________</a:t>
            </a:r>
            <a:r>
              <a:rPr lang="en-US" altLang="zh-CN" sz="3200" u="sng" spc="-1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</a:rPr>
              <a:t>  </a:t>
            </a:r>
            <a:r>
              <a:rPr lang="en-US" altLang="zh-CN" sz="3200" spc="-1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</a:rPr>
              <a:t> </a:t>
            </a:r>
            <a:endParaRPr lang="zh-CN" altLang="zh-CN" sz="32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R="201295" eaLnBrk="0">
              <a:lnSpc>
                <a:spcPct val="150000"/>
              </a:lnSpc>
              <a:spcBef>
                <a:spcPts val="360"/>
              </a:spcBef>
              <a:buNone/>
            </a:pPr>
            <a:r>
              <a:rPr lang="en-US" altLang="zh-CN" sz="3200" spc="-1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liú xíng      → </a:t>
            </a:r>
            <a:r>
              <a:rPr lang="en-US" altLang="zh-CN" sz="320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                        </a:t>
            </a:r>
            <a:r>
              <a:rPr lang="en-US" altLang="zh-CN" sz="3200" spc="-1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yì jiàn          →</a:t>
            </a:r>
            <a:r>
              <a:rPr lang="en-US" altLang="zh-CN" sz="3200" spc="-1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</a:rPr>
              <a:t> _____________</a:t>
            </a:r>
            <a:r>
              <a:rPr lang="en-US" altLang="zh-CN" sz="3200" spc="-1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                  </a:t>
            </a:r>
            <a:endParaRPr lang="zh-CN" altLang="zh-CN" sz="32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R="201295" eaLnBrk="0">
              <a:lnSpc>
                <a:spcPct val="150000"/>
              </a:lnSpc>
              <a:spcBef>
                <a:spcPts val="360"/>
              </a:spcBef>
              <a:buNone/>
            </a:pPr>
            <a:r>
              <a:rPr lang="en-US" altLang="zh-CN" sz="3200" spc="-1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chà bu duō → </a:t>
            </a:r>
            <a:r>
              <a:rPr lang="en-US" altLang="zh-CN" sz="320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                        </a:t>
            </a:r>
            <a:r>
              <a:rPr lang="en-US" altLang="zh-CN" sz="3200" spc="-1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tóu huá suàn→</a:t>
            </a:r>
            <a:r>
              <a:rPr lang="en-US" altLang="zh-CN" sz="3200" spc="-1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</a:rPr>
              <a:t> _____________</a:t>
            </a:r>
            <a:r>
              <a:rPr lang="en-US" altLang="zh-CN" sz="320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   </a:t>
            </a:r>
            <a:r>
              <a:rPr lang="en-US" altLang="zh-CN" sz="3200" spc="-1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</a:t>
            </a:r>
            <a:endParaRPr lang="zh-CN" altLang="zh-CN" sz="32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R="201295" eaLnBrk="0">
              <a:lnSpc>
                <a:spcPct val="150000"/>
              </a:lnSpc>
              <a:spcBef>
                <a:spcPts val="360"/>
              </a:spcBef>
              <a:buNone/>
            </a:pPr>
            <a:r>
              <a:rPr lang="en-US" altLang="zh-CN" sz="3200" spc="-1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Wēi xìn      →</a:t>
            </a:r>
            <a:r>
              <a:rPr lang="en-US" altLang="zh-CN" sz="320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                         </a:t>
            </a:r>
            <a:r>
              <a:rPr lang="en-US" altLang="zh-CN" sz="3200" spc="-1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xīn qíng       →</a:t>
            </a:r>
            <a:r>
              <a:rPr lang="en-US" altLang="zh-CN" sz="3200" spc="-1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</a:rPr>
              <a:t> _____________</a:t>
            </a:r>
            <a:r>
              <a:rPr lang="en-US" altLang="zh-CN" sz="320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  </a:t>
            </a:r>
            <a:endParaRPr lang="zh-CN" altLang="zh-CN" sz="32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eaLnBrk="0">
              <a:lnSpc>
                <a:spcPct val="150000"/>
              </a:lnSpc>
              <a:spcBef>
                <a:spcPts val="520"/>
              </a:spcBef>
              <a:buNone/>
            </a:pPr>
            <a:r>
              <a:rPr lang="en-US" altLang="zh-CN" sz="3200" b="1" spc="-5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 </a:t>
            </a:r>
            <a:endParaRPr lang="zh-CN" altLang="zh-CN" sz="32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4440" y="3637601"/>
            <a:ext cx="342903" cy="1388002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00025" y="307975"/>
            <a:ext cx="260032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60032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267970" y="313690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综合练习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9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2 · PRACTICE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2 · PRACTICE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2 · PRACTICE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Part 02 · PRACTICE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Part 02 · PRACTICE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2 · PRACTICE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2 · PRACTICE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2 · PRACTICE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2 · PRACTICE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1" name="nav-text-练习-Part 02 · PRACTICE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2" name="nav-文化-Part 02 · PRACTICE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2 · PRACTICE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2 · PRACTICE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practice2-surface"/>
          <p:cNvSpPr>
            <a:spLocks noGrp="1"/>
          </p:cNvSpPr>
          <p:nvPr/>
        </p:nvSpPr>
        <p:spPr>
          <a:xfrm>
            <a:off x="552450" y="1257299"/>
            <a:ext cx="11087100" cy="5267961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  <p:txBody>
          <a:bodyPr/>
          <a:lstStyle/>
          <a:p>
            <a:r>
              <a:rPr lang="en-US" altLang="zh-CN"/>
              <a:t> </a:t>
            </a:r>
            <a:endParaRPr lang="zh-CN" altLang="en-US"/>
          </a:p>
        </p:txBody>
      </p:sp>
      <p:sp>
        <p:nvSpPr>
          <p:cNvPr id="26" name="practice2-accent"/>
          <p:cNvSpPr>
            <a:spLocks noGrp="1"/>
          </p:cNvSpPr>
          <p:nvPr/>
        </p:nvSpPr>
        <p:spPr>
          <a:xfrm>
            <a:off x="552450" y="1257299"/>
            <a:ext cx="76200" cy="5267961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practice2-title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7" name="文本框 6"/>
          <p:cNvSpPr txBox="1"/>
          <p:nvPr/>
        </p:nvSpPr>
        <p:spPr>
          <a:xfrm>
            <a:off x="955645" y="1319113"/>
            <a:ext cx="10965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spc="-45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二</a:t>
            </a:r>
            <a:r>
              <a:rPr lang="zh-CN" altLang="en-US" sz="3200" b="1" spc="-4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、选词填空</a:t>
            </a:r>
            <a:r>
              <a:rPr lang="en-US" altLang="zh-CN" sz="3200" b="1" spc="-4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Choose and fill in the blanks.</a:t>
            </a:r>
            <a:endParaRPr lang="zh-CN" altLang="en-US" sz="3200">
              <a:solidFill>
                <a:srgbClr val="C0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41320" y="1965702"/>
            <a:ext cx="9906662" cy="511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7675" eaLnBrk="0">
              <a:lnSpc>
                <a:spcPct val="125000"/>
              </a:lnSpc>
              <a:spcBef>
                <a:spcPts val="835"/>
              </a:spcBef>
              <a:buNone/>
            </a:pPr>
            <a:r>
              <a:rPr lang="zh-CN" altLang="en-US" sz="2800" b="1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并     挺        合适     意见        流行     适合</a:t>
            </a:r>
            <a:endParaRPr lang="zh-CN" altLang="en-US" sz="2800" b="1" spc="-15">
              <a:solidFill>
                <a:srgbClr val="0F1115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indent="447675" eaLnBrk="0">
              <a:lnSpc>
                <a:spcPct val="125000"/>
              </a:lnSpc>
              <a:spcBef>
                <a:spcPts val="835"/>
              </a:spcBef>
              <a:buNone/>
            </a:pPr>
            <a:r>
              <a:rPr lang="en-US" altLang="zh-CN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1.   </a:t>
            </a:r>
            <a:r>
              <a:rPr lang="zh-CN" altLang="en-US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这件衣服</a:t>
            </a:r>
            <a:r>
              <a:rPr lang="zh-CN" altLang="en-US" sz="2800" u="sng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便宜的。</a:t>
            </a:r>
            <a:endParaRPr lang="zh-CN" altLang="en-US" sz="2800" spc="-15">
              <a:solidFill>
                <a:srgbClr val="0F1115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indent="447675" eaLnBrk="0">
              <a:lnSpc>
                <a:spcPct val="125000"/>
              </a:lnSpc>
              <a:spcBef>
                <a:spcPts val="835"/>
              </a:spcBef>
              <a:buNone/>
            </a:pPr>
            <a:r>
              <a:rPr lang="en-US" altLang="zh-CN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2.   </a:t>
            </a:r>
            <a:r>
              <a:rPr lang="zh-CN" altLang="en-US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我</a:t>
            </a:r>
            <a:r>
              <a:rPr lang="zh-CN" altLang="en-US" sz="2800" u="sng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不喜欢这件毛衣。</a:t>
            </a:r>
            <a:endParaRPr lang="zh-CN" altLang="en-US" sz="2800" spc="-15">
              <a:solidFill>
                <a:srgbClr val="0F1115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indent="447675" eaLnBrk="0">
              <a:lnSpc>
                <a:spcPct val="125000"/>
              </a:lnSpc>
              <a:spcBef>
                <a:spcPts val="835"/>
              </a:spcBef>
              <a:buNone/>
            </a:pPr>
            <a:r>
              <a:rPr lang="en-US" altLang="zh-CN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3.   </a:t>
            </a:r>
            <a:r>
              <a:rPr lang="zh-CN" altLang="en-US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这条裤子</a:t>
            </a:r>
            <a:r>
              <a:rPr lang="zh-CN" altLang="en-US" sz="2800" u="sng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吗？</a:t>
            </a:r>
            <a:endParaRPr lang="zh-CN" altLang="en-US" sz="2800" spc="-15">
              <a:solidFill>
                <a:srgbClr val="0F1115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indent="447675" eaLnBrk="0">
              <a:lnSpc>
                <a:spcPct val="125000"/>
              </a:lnSpc>
              <a:spcBef>
                <a:spcPts val="835"/>
              </a:spcBef>
              <a:buNone/>
            </a:pPr>
            <a:r>
              <a:rPr lang="en-US" altLang="zh-CN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4.   </a:t>
            </a:r>
            <a:r>
              <a:rPr lang="zh-CN" altLang="en-US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她给了我很多好</a:t>
            </a:r>
            <a:r>
              <a:rPr lang="zh-CN" altLang="en-US" sz="2800" u="sng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en-US" sz="2800" spc="-15">
              <a:solidFill>
                <a:srgbClr val="0F1115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indent="447675" eaLnBrk="0">
              <a:lnSpc>
                <a:spcPct val="125000"/>
              </a:lnSpc>
              <a:spcBef>
                <a:spcPts val="835"/>
              </a:spcBef>
              <a:buNone/>
            </a:pPr>
            <a:r>
              <a:rPr lang="en-US" altLang="zh-CN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5.   </a:t>
            </a:r>
            <a:r>
              <a:rPr lang="zh-CN" altLang="en-US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今年这个颜色</a:t>
            </a:r>
            <a:r>
              <a:rPr lang="zh-CN" altLang="en-US" sz="2800" u="sng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       </a:t>
            </a:r>
            <a:r>
              <a:rPr lang="zh-CN" altLang="en-US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。</a:t>
            </a:r>
            <a:endParaRPr lang="zh-CN" altLang="en-US" sz="2800" spc="-15">
              <a:solidFill>
                <a:srgbClr val="0F1115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indent="447675" eaLnBrk="0">
              <a:lnSpc>
                <a:spcPct val="125000"/>
              </a:lnSpc>
              <a:spcBef>
                <a:spcPts val="835"/>
              </a:spcBef>
              <a:buNone/>
            </a:pPr>
            <a:r>
              <a:rPr lang="en-US" altLang="zh-CN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6.   </a:t>
            </a:r>
            <a:r>
              <a:rPr lang="zh-CN" altLang="en-US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这件黄色的衣服很</a:t>
            </a:r>
            <a:r>
              <a:rPr lang="zh-CN" altLang="en-US" sz="2800" u="sng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2800" spc="-15"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你。</a:t>
            </a:r>
            <a:endParaRPr lang="zh-CN" altLang="en-US" sz="2800" spc="-15">
              <a:solidFill>
                <a:srgbClr val="0F1115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marL="407670" eaLnBrk="0">
              <a:lnSpc>
                <a:spcPct val="125000"/>
              </a:lnSpc>
              <a:spcBef>
                <a:spcPts val="530"/>
              </a:spcBef>
              <a:buNone/>
            </a:pPr>
            <a:endParaRPr lang="zh-CN" altLang="zh-CN" sz="28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00025" y="307975"/>
            <a:ext cx="260032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60032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267970" y="313690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综合练习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9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2 · PRACTICE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2 · PRACTICE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2 · PRACTICE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Part 02 · PRACTICE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Part 02 · PRACTICE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2 · PRACTICE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2 · PRACTICE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2 · PRACTICE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2 · PRACTICE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1" name="nav-text-练习-Part 02 · PRACTICE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2" name="nav-文化-Part 02 · PRACTICE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2 · PRACTICE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2 · PRACTICE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practice2-surface"/>
          <p:cNvSpPr>
            <a:spLocks noGrp="1"/>
          </p:cNvSpPr>
          <p:nvPr/>
        </p:nvSpPr>
        <p:spPr>
          <a:xfrm>
            <a:off x="552450" y="1257299"/>
            <a:ext cx="11087100" cy="5000625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  <p:txBody>
          <a:bodyPr/>
          <a:lstStyle/>
          <a:p>
            <a:r>
              <a:rPr lang="en-US" altLang="zh-CN"/>
              <a:t> </a:t>
            </a:r>
            <a:endParaRPr lang="zh-CN" altLang="en-US"/>
          </a:p>
        </p:txBody>
      </p:sp>
      <p:sp>
        <p:nvSpPr>
          <p:cNvPr id="26" name="practice2-accent"/>
          <p:cNvSpPr>
            <a:spLocks noGrp="1"/>
          </p:cNvSpPr>
          <p:nvPr/>
        </p:nvSpPr>
        <p:spPr>
          <a:xfrm>
            <a:off x="552450" y="1257299"/>
            <a:ext cx="76200" cy="5000625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practice2-title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7" name="文本框 6"/>
          <p:cNvSpPr txBox="1"/>
          <p:nvPr/>
        </p:nvSpPr>
        <p:spPr>
          <a:xfrm>
            <a:off x="955645" y="1319113"/>
            <a:ext cx="10965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spc="-4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三、连词成句</a:t>
            </a:r>
            <a:r>
              <a:rPr lang="en-US" altLang="zh-CN" sz="3200" b="1" spc="-4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Rearrange the words into sentences.</a:t>
            </a:r>
            <a:endParaRPr lang="zh-CN" altLang="en-US" sz="3200">
              <a:solidFill>
                <a:srgbClr val="C00000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0" y="2016670"/>
            <a:ext cx="11232107" cy="4399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19200" eaLnBrk="0">
              <a:lnSpc>
                <a:spcPct val="125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1.</a:t>
            </a:r>
            <a:r>
              <a:rPr lang="zh-CN" alt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她    这件     那条     比     裤子      便宜     裙子</a:t>
            </a:r>
            <a:endParaRPr lang="en-US" altLang="zh-CN" sz="280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indent="1219200" eaLnBrk="0">
              <a:lnSpc>
                <a:spcPct val="125000"/>
              </a:lnSpc>
              <a:buNone/>
            </a:pPr>
            <a:r>
              <a:rPr lang="zh-CN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———————————————————————————</a:t>
            </a:r>
            <a:r>
              <a:rPr lang="en-US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 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1219200" eaLnBrk="0">
              <a:lnSpc>
                <a:spcPct val="125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2.</a:t>
            </a:r>
            <a:r>
              <a:rPr lang="zh-CN" alt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我      又买     今天     了      一件      衣服</a:t>
            </a:r>
            <a:endParaRPr lang="en-US" altLang="zh-CN" sz="280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</a:endParaRPr>
          </a:p>
          <a:p>
            <a:pPr indent="1219200" eaLnBrk="0">
              <a:lnSpc>
                <a:spcPct val="125000"/>
              </a:lnSpc>
              <a:buNone/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———————————————————————————</a:t>
            </a:r>
            <a:endParaRPr lang="zh-CN" altLang="zh-CN" sz="28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1219200" eaLnBrk="0">
              <a:lnSpc>
                <a:spcPct val="125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</a:rPr>
              <a:t>3.</a:t>
            </a:r>
            <a:r>
              <a:rPr lang="zh-CN" alt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买      她       帽子       了       三顶       昨天</a:t>
            </a:r>
            <a:endParaRPr lang="en-US" altLang="zh-CN" sz="280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indent="1219200" eaLnBrk="0">
              <a:lnSpc>
                <a:spcPct val="125000"/>
              </a:lnSpc>
              <a:buNone/>
            </a:pPr>
            <a:r>
              <a:rPr lang="zh-CN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———————————————————————————</a:t>
            </a:r>
            <a:endParaRPr lang="en-US" altLang="zh-CN" sz="280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indent="1219200" eaLnBrk="0">
              <a:lnSpc>
                <a:spcPct val="125000"/>
              </a:lnSpc>
              <a:buNone/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</a:rPr>
              <a:t>4.</a:t>
            </a:r>
            <a:r>
              <a:rPr lang="zh-CN" altLang="en-US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</a:rPr>
              <a:t>去      买东西      喜欢      朋友      和      我      一起</a:t>
            </a:r>
            <a:endParaRPr lang="en-US" altLang="zh-CN" sz="280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charset="-122"/>
            </a:endParaRPr>
          </a:p>
          <a:p>
            <a:pPr indent="1219200" eaLnBrk="0">
              <a:lnSpc>
                <a:spcPct val="125000"/>
              </a:lnSpc>
              <a:buNone/>
            </a:pPr>
            <a:r>
              <a:rPr lang="zh-CN" altLang="zh-CN" sz="280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———————————————————————————</a:t>
            </a:r>
            <a:r>
              <a:rPr lang="en-US" altLang="zh-CN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 </a:t>
            </a:r>
            <a:r>
              <a:rPr lang="en-US" altLang="zh-CN" sz="28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 </a:t>
            </a:r>
            <a:endParaRPr lang="en-US" altLang="zh-CN" sz="2800" b="1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200025" y="307975"/>
            <a:ext cx="260032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212725"/>
            <a:ext cx="260032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267970" y="313690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44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综合练习</a:t>
            </a:r>
            <a:endParaRPr sz="44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9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Part 02 · PRACTICE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Part 02 · PRACTICE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Part 02 · PRACTICE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Part 02 · PRACTICE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Part 02 · PRACTICE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Part 02 · PRACTICE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Part 02 · PRACTICE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Part 02 · PRACTICE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Part 02 · PRACTICE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1" name="nav-text-练习-Part 02 · PRACTICE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2" name="nav-文化-Part 02 · PRACTICE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Part 02 · PRACTICE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Part 02 · PRACTICE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practice2-surface"/>
          <p:cNvSpPr>
            <a:spLocks noGrp="1"/>
          </p:cNvSpPr>
          <p:nvPr/>
        </p:nvSpPr>
        <p:spPr>
          <a:xfrm>
            <a:off x="552450" y="1257299"/>
            <a:ext cx="11087100" cy="5000625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  <p:txBody>
          <a:bodyPr/>
          <a:lstStyle/>
          <a:p>
            <a:r>
              <a:rPr lang="en-US" altLang="zh-CN"/>
              <a:t> </a:t>
            </a:r>
            <a:endParaRPr lang="zh-CN" altLang="en-US"/>
          </a:p>
        </p:txBody>
      </p:sp>
      <p:sp>
        <p:nvSpPr>
          <p:cNvPr id="26" name="practice2-accent"/>
          <p:cNvSpPr>
            <a:spLocks noGrp="1"/>
          </p:cNvSpPr>
          <p:nvPr/>
        </p:nvSpPr>
        <p:spPr>
          <a:xfrm>
            <a:off x="552450" y="1257299"/>
            <a:ext cx="76200" cy="5000625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practice2-title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7" name="文本框 6"/>
          <p:cNvSpPr txBox="1"/>
          <p:nvPr/>
        </p:nvSpPr>
        <p:spPr>
          <a:xfrm>
            <a:off x="955645" y="1319113"/>
            <a:ext cx="10965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spc="-45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四</a:t>
            </a:r>
            <a:r>
              <a:rPr lang="zh-CN" altLang="en-US" sz="3200" b="1" spc="-4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 、写作</a:t>
            </a:r>
            <a:r>
              <a:rPr lang="en-US" altLang="zh-CN" sz="3200" b="1" spc="-45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Writing.</a:t>
            </a:r>
            <a:endParaRPr lang="zh-CN" altLang="en-US" sz="3200">
              <a:solidFill>
                <a:srgbClr val="C0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6250" y="2288399"/>
            <a:ext cx="12944580" cy="2373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3225" marR="1213485" eaLnBrk="0">
              <a:lnSpc>
                <a:spcPct val="150000"/>
              </a:lnSpc>
              <a:spcBef>
                <a:spcPts val="520"/>
              </a:spcBef>
              <a:buNone/>
            </a:pPr>
            <a:r>
              <a:rPr lang="zh-CN" altLang="en-US" sz="3200" spc="-2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请用这节课学的生词描述你一次买衣服的经历 。     </a:t>
            </a:r>
            <a:endParaRPr lang="zh-CN" altLang="en-US" sz="3200" spc="-20"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marL="403225" marR="1213485" eaLnBrk="0">
              <a:lnSpc>
                <a:spcPct val="150000"/>
              </a:lnSpc>
              <a:spcBef>
                <a:spcPts val="520"/>
              </a:spcBef>
              <a:buNone/>
            </a:pPr>
            <a:r>
              <a:rPr lang="en-US" altLang="zh-CN" sz="3200" spc="-20"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Use the new words from this lesson to introduce your hobbies.</a:t>
            </a:r>
            <a:endParaRPr lang="en-US" altLang="zh-CN" sz="3200" spc="-20"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  <a:p>
            <a:pPr eaLnBrk="0">
              <a:lnSpc>
                <a:spcPct val="150000"/>
              </a:lnSpc>
              <a:buNone/>
            </a:pPr>
            <a:endParaRPr lang="zh-CN" altLang="zh-CN" sz="3200">
              <a:effectLst/>
              <a:latin typeface="Arial" panose="020B0604020202020204" pitchFamily="34" charset="0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Grp="1"/>
          </p:cNvSpPr>
          <p:nvPr/>
        </p:nvSpPr>
        <p:spPr>
          <a:xfrm>
            <a:off x="8255" y="3087370"/>
            <a:ext cx="12192000" cy="3770630"/>
          </a:xfrm>
          <a:prstGeom prst="rect">
            <a:avLst/>
          </a:prstGeom>
          <a:solidFill>
            <a:srgbClr val="BB313E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31" name="图片 14"/>
          <p:cNvPicPr>
            <a:picLocks noChangeAspect="1"/>
          </p:cNvPicPr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107950" y="1875790"/>
            <a:ext cx="12192000" cy="6858000"/>
          </a:xfrm>
          <a:prstGeom prst="rect">
            <a:avLst/>
          </a:prstGeom>
        </p:spPr>
      </p:pic>
      <p:pic>
        <p:nvPicPr>
          <p:cNvPr id="32" name="图片 1"/>
          <p:cNvPicPr>
            <a:picLocks noChangeAspect="1"/>
          </p:cNvPicPr>
          <p:nvPr/>
        </p:nvPicPr>
        <p:blipFill>
          <a:blip r:embed="rId2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>
            <a:spLocks noGrp="1"/>
          </p:cNvSpPr>
          <p:nvPr/>
        </p:nvSpPr>
        <p:spPr>
          <a:xfrm>
            <a:off x="0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537845" y="3117215"/>
            <a:ext cx="11331575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CSCA专项训练</a:t>
            </a:r>
            <a:endParaRPr sz="8000">
              <a:solidFill>
                <a:srgbClr val="BB313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5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  <p:sp>
        <p:nvSpPr>
          <p:cNvPr id="22" name="section-chip-13"/>
          <p:cNvSpPr>
            <a:spLocks noGrp="1"/>
          </p:cNvSpPr>
          <p:nvPr/>
        </p:nvSpPr>
        <p:spPr>
          <a:xfrm>
            <a:off x="666750" y="5829300"/>
            <a:ext cx="1314450" cy="2857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123825" y="171450"/>
            <a:ext cx="281368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47625"/>
            <a:ext cx="279463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3746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32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CSCA专项训练</a:t>
            </a:r>
            <a:endParaRPr sz="32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1" name="nav-text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2" name="nav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ASSESSMENT · CSCA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csca-surface"/>
          <p:cNvSpPr>
            <a:spLocks noGrp="1"/>
          </p:cNvSpPr>
          <p:nvPr/>
        </p:nvSpPr>
        <p:spPr>
          <a:xfrm>
            <a:off x="552450" y="1257300"/>
            <a:ext cx="11087100" cy="4705350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csca-accent"/>
          <p:cNvSpPr>
            <a:spLocks noGrp="1"/>
          </p:cNvSpPr>
          <p:nvPr/>
        </p:nvSpPr>
        <p:spPr>
          <a:xfrm>
            <a:off x="552450" y="1257300"/>
            <a:ext cx="76200" cy="470535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csca-title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4" name="文本框 3"/>
          <p:cNvSpPr txBox="1"/>
          <p:nvPr/>
        </p:nvSpPr>
        <p:spPr>
          <a:xfrm>
            <a:off x="577215" y="1306542"/>
            <a:ext cx="6217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8305" marR="1142365" eaLnBrk="0">
              <a:spcBef>
                <a:spcPts val="515"/>
              </a:spcBef>
              <a:buNone/>
            </a:pPr>
            <a:r>
              <a:rPr lang="zh-CN" altLang="zh-CN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一</a:t>
            </a:r>
            <a:r>
              <a:rPr lang="zh-CN" altLang="zh-CN" sz="3600" b="1" spc="-5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</a:t>
            </a:r>
            <a:r>
              <a:rPr lang="zh-CN" altLang="zh-CN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、识解汉字</a:t>
            </a:r>
            <a:endParaRPr lang="zh-CN" altLang="zh-CN" sz="360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1324" y="2002115"/>
            <a:ext cx="10610850" cy="3722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8465" eaLnBrk="0">
              <a:lnSpc>
                <a:spcPct val="125000"/>
              </a:lnSpc>
              <a:buNone/>
            </a:pP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1.“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我们的服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_____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都很不错”。正确的汉字是？（   ）</a:t>
            </a:r>
            <a:endParaRPr lang="en-US" altLang="zh-CN" sz="3200" spc="-4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18465" eaLnBrk="0">
              <a:lnSpc>
                <a:spcPct val="125000"/>
              </a:lnSpc>
              <a:buNone/>
            </a:pP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基础中文一级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4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18465" eaLnBrk="0">
              <a:lnSpc>
                <a:spcPct val="125000"/>
              </a:lnSpc>
              <a:buNone/>
            </a:pP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装      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庄      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壮      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状</a:t>
            </a:r>
            <a:endParaRPr lang="zh-CN" altLang="en-US" sz="3200" spc="-4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18465" eaLnBrk="0">
              <a:lnSpc>
                <a:spcPct val="125000"/>
              </a:lnSpc>
              <a:buNone/>
            </a:pP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2.“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欢迎光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_____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！”正确的汉字是？（   ）</a:t>
            </a:r>
            <a:endParaRPr lang="en-US" altLang="zh-CN" sz="3200" spc="-4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18465" eaLnBrk="0">
              <a:lnSpc>
                <a:spcPct val="125000"/>
              </a:lnSpc>
              <a:buNone/>
            </a:pP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基础中文二级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4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18465" eaLnBrk="0">
              <a:lnSpc>
                <a:spcPct val="125000"/>
              </a:lnSpc>
              <a:buNone/>
            </a:pP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临      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林      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邻      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令</a:t>
            </a:r>
            <a:endParaRPr lang="zh-CN" altLang="en-US" sz="3200" spc="-4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123825" y="171450"/>
            <a:ext cx="281368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47625"/>
            <a:ext cx="279463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3746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32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CSCA专项训练</a:t>
            </a:r>
            <a:endParaRPr sz="32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1" name="nav-text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2" name="nav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ASSESSMENT · CSCA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csca-surface"/>
          <p:cNvSpPr>
            <a:spLocks noGrp="1"/>
          </p:cNvSpPr>
          <p:nvPr/>
        </p:nvSpPr>
        <p:spPr>
          <a:xfrm>
            <a:off x="552450" y="1257299"/>
            <a:ext cx="11087100" cy="5000625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csca-accent"/>
          <p:cNvSpPr>
            <a:spLocks noGrp="1"/>
          </p:cNvSpPr>
          <p:nvPr/>
        </p:nvSpPr>
        <p:spPr>
          <a:xfrm>
            <a:off x="552450" y="1257299"/>
            <a:ext cx="76200" cy="5000625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csca-title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4" name="文本框 3"/>
          <p:cNvSpPr txBox="1"/>
          <p:nvPr/>
        </p:nvSpPr>
        <p:spPr>
          <a:xfrm>
            <a:off x="577215" y="1306542"/>
            <a:ext cx="6217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8305" marR="1142365" eaLnBrk="0">
              <a:spcBef>
                <a:spcPts val="515"/>
              </a:spcBef>
              <a:buNone/>
            </a:pPr>
            <a:r>
              <a:rPr lang="zh-CN" altLang="zh-CN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一</a:t>
            </a:r>
            <a:r>
              <a:rPr lang="zh-CN" altLang="zh-CN" sz="3600" b="1" spc="-5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</a:t>
            </a:r>
            <a:r>
              <a:rPr lang="zh-CN" altLang="zh-CN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、识解汉字</a:t>
            </a:r>
            <a:endParaRPr lang="zh-CN" altLang="zh-CN" sz="360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5303" y="2044037"/>
            <a:ext cx="11161394" cy="4133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eaLnBrk="0">
              <a:lnSpc>
                <a:spcPct val="125000"/>
              </a:lnSpc>
              <a:spcBef>
                <a:spcPts val="765"/>
              </a:spcBef>
              <a:buNone/>
            </a:pP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3.“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今年这个颜色很流</a:t>
            </a: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_____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。”正确的汉字是？（   ）</a:t>
            </a:r>
            <a:endParaRPr lang="en-US" altLang="zh-CN" sz="3200" spc="-2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6400" eaLnBrk="0">
              <a:lnSpc>
                <a:spcPct val="125000"/>
              </a:lnSpc>
              <a:spcBef>
                <a:spcPts val="765"/>
              </a:spcBef>
              <a:buNone/>
            </a:pP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基础中文一级</a:t>
            </a: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2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6400" eaLnBrk="0">
              <a:lnSpc>
                <a:spcPct val="125000"/>
              </a:lnSpc>
              <a:spcBef>
                <a:spcPts val="765"/>
              </a:spcBef>
              <a:buNone/>
            </a:pP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行      </a:t>
            </a: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形      </a:t>
            </a: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型      </a:t>
            </a: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兴</a:t>
            </a:r>
            <a:endParaRPr lang="zh-CN" altLang="en-US" sz="3200" spc="-2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6400" eaLnBrk="0">
              <a:lnSpc>
                <a:spcPct val="125000"/>
              </a:lnSpc>
              <a:spcBef>
                <a:spcPts val="765"/>
              </a:spcBef>
              <a:buNone/>
            </a:pP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4.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哪个字可以和“折”组成词语，表示“价钱少了”？（　）</a:t>
            </a: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基础中文二级</a:t>
            </a: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2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6400" eaLnBrk="0">
              <a:lnSpc>
                <a:spcPct val="125000"/>
              </a:lnSpc>
              <a:spcBef>
                <a:spcPts val="765"/>
              </a:spcBef>
              <a:buNone/>
            </a:pP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断   </a:t>
            </a: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坏  </a:t>
            </a: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打  </a:t>
            </a: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曲</a:t>
            </a:r>
            <a:endParaRPr lang="zh-CN" altLang="en-US" sz="3200" spc="-2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123825" y="171450"/>
            <a:ext cx="281368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47625"/>
            <a:ext cx="279463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3746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32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CSCA专项训练</a:t>
            </a:r>
            <a:endParaRPr sz="32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1" name="nav-text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2" name="nav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ASSESSMENT · CSCA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csca-surface"/>
          <p:cNvSpPr>
            <a:spLocks noGrp="1"/>
          </p:cNvSpPr>
          <p:nvPr/>
        </p:nvSpPr>
        <p:spPr>
          <a:xfrm>
            <a:off x="552450" y="1257300"/>
            <a:ext cx="11087100" cy="5079446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csca-accent"/>
          <p:cNvSpPr>
            <a:spLocks noGrp="1"/>
          </p:cNvSpPr>
          <p:nvPr/>
        </p:nvSpPr>
        <p:spPr>
          <a:xfrm>
            <a:off x="552450" y="1257300"/>
            <a:ext cx="76200" cy="5079446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csca-title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4" name="文本框 3"/>
          <p:cNvSpPr txBox="1"/>
          <p:nvPr/>
        </p:nvSpPr>
        <p:spPr>
          <a:xfrm>
            <a:off x="577215" y="1306542"/>
            <a:ext cx="6217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8305" marR="1142365" eaLnBrk="0">
              <a:spcBef>
                <a:spcPts val="515"/>
              </a:spcBef>
              <a:buNone/>
            </a:pPr>
            <a:r>
              <a:rPr lang="zh-CN" altLang="zh-CN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一</a:t>
            </a:r>
            <a:r>
              <a:rPr lang="zh-CN" altLang="zh-CN" sz="3600" b="1" spc="-5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</a:t>
            </a:r>
            <a:r>
              <a:rPr lang="zh-CN" altLang="zh-CN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、识解汉字</a:t>
            </a:r>
            <a:endParaRPr lang="zh-CN" altLang="zh-CN" sz="360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8650" y="2069685"/>
            <a:ext cx="10209475" cy="4082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5130" eaLnBrk="0">
              <a:lnSpc>
                <a:spcPct val="125000"/>
              </a:lnSpc>
              <a:spcBef>
                <a:spcPts val="68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5.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哪个字可以和“帽”组成词语，表示戴在头上的东西？（　）</a:t>
            </a: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基础中文二级</a:t>
            </a: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5130" eaLnBrk="0">
              <a:lnSpc>
                <a:spcPct val="125000"/>
              </a:lnSpc>
              <a:spcBef>
                <a:spcPts val="68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衣   </a:t>
            </a: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子  </a:t>
            </a: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鞋  </a:t>
            </a: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裤</a:t>
            </a:r>
            <a:endParaRPr lang="zh-CN" altLang="en-US" sz="3200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5130" eaLnBrk="0">
              <a:lnSpc>
                <a:spcPct val="125000"/>
              </a:lnSpc>
              <a:spcBef>
                <a:spcPts val="68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6.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哪个字可以和“别”组成词语？（　）</a:t>
            </a:r>
            <a:endParaRPr lang="en-US" altLang="zh-CN" sz="3200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5130" eaLnBrk="0">
              <a:lnSpc>
                <a:spcPct val="125000"/>
              </a:lnSpc>
              <a:spcBef>
                <a:spcPts val="68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基础中文二级</a:t>
            </a: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5130" eaLnBrk="0">
              <a:lnSpc>
                <a:spcPct val="125000"/>
              </a:lnSpc>
              <a:spcBef>
                <a:spcPts val="68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熟  </a:t>
            </a: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人  </a:t>
            </a: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好  </a:t>
            </a: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小</a:t>
            </a:r>
            <a:endParaRPr lang="zh-CN" altLang="en-US" sz="3200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123825" y="171450"/>
            <a:ext cx="281368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47625"/>
            <a:ext cx="279463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3746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32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CSCA专项训练</a:t>
            </a:r>
            <a:endParaRPr sz="32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1" name="nav-text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2" name="nav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ASSESSMENT · CSCA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csca-surface"/>
          <p:cNvSpPr>
            <a:spLocks noGrp="1"/>
          </p:cNvSpPr>
          <p:nvPr/>
        </p:nvSpPr>
        <p:spPr>
          <a:xfrm>
            <a:off x="552450" y="1257300"/>
            <a:ext cx="11087100" cy="5119646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csca-accent"/>
          <p:cNvSpPr>
            <a:spLocks noGrp="1"/>
          </p:cNvSpPr>
          <p:nvPr/>
        </p:nvSpPr>
        <p:spPr>
          <a:xfrm>
            <a:off x="552450" y="1257300"/>
            <a:ext cx="76200" cy="5119646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csca-title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4" name="文本框 3"/>
          <p:cNvSpPr txBox="1"/>
          <p:nvPr/>
        </p:nvSpPr>
        <p:spPr>
          <a:xfrm>
            <a:off x="577215" y="1306542"/>
            <a:ext cx="6217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8305" marR="1142365" eaLnBrk="0">
              <a:spcBef>
                <a:spcPts val="515"/>
              </a:spcBef>
              <a:buNone/>
            </a:pPr>
            <a:r>
              <a:rPr lang="zh-CN" altLang="zh-CN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一</a:t>
            </a:r>
            <a:r>
              <a:rPr lang="zh-CN" altLang="zh-CN" sz="3600" b="1" spc="-5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</a:t>
            </a:r>
            <a:r>
              <a:rPr lang="zh-CN" altLang="zh-CN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、识解汉字</a:t>
            </a:r>
            <a:endParaRPr lang="zh-CN" altLang="zh-CN" sz="360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0550" y="2002115"/>
            <a:ext cx="11010900" cy="4176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5130" eaLnBrk="0">
              <a:lnSpc>
                <a:spcPct val="125000"/>
              </a:lnSpc>
              <a:spcBef>
                <a:spcPts val="68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7.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这件毛衣挺适合你的。“挺”在这里的意思是：（    ）</a:t>
            </a:r>
            <a:endParaRPr lang="en-US" altLang="zh-CN" sz="3200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5130" eaLnBrk="0">
              <a:lnSpc>
                <a:spcPct val="125000"/>
              </a:lnSpc>
              <a:spcBef>
                <a:spcPts val="68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基础中文一级</a:t>
            </a: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5130" eaLnBrk="0">
              <a:lnSpc>
                <a:spcPct val="125000"/>
              </a:lnSpc>
              <a:spcBef>
                <a:spcPts val="68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很       </a:t>
            </a: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有点儿       </a:t>
            </a: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太       </a:t>
            </a: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最</a:t>
            </a:r>
            <a:endParaRPr lang="zh-CN" altLang="en-US" sz="3200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5130" eaLnBrk="0">
              <a:lnSpc>
                <a:spcPct val="125000"/>
              </a:lnSpc>
              <a:spcBef>
                <a:spcPts val="68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8.“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你说得对”。句中“对”怎么读？（　）</a:t>
            </a:r>
            <a:endParaRPr lang="en-US" altLang="zh-CN" sz="3200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5130" eaLnBrk="0">
              <a:lnSpc>
                <a:spcPct val="125000"/>
              </a:lnSpc>
              <a:spcBef>
                <a:spcPts val="68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基础中文一级</a:t>
            </a: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5130" eaLnBrk="0">
              <a:lnSpc>
                <a:spcPct val="125000"/>
              </a:lnSpc>
              <a:spcBef>
                <a:spcPts val="68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duì     B. duī     C. dèi     D. tuì</a:t>
            </a:r>
            <a:endParaRPr lang="en-US" altLang="zh-CN" sz="3200" spc="-2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123825" y="171450"/>
            <a:ext cx="281368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47625"/>
            <a:ext cx="279463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3746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32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CSCA专项训练</a:t>
            </a:r>
            <a:endParaRPr sz="32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1" name="nav-text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2" name="nav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ASSESSMENT · CSCA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csca-surface"/>
          <p:cNvSpPr>
            <a:spLocks noGrp="1"/>
          </p:cNvSpPr>
          <p:nvPr/>
        </p:nvSpPr>
        <p:spPr>
          <a:xfrm>
            <a:off x="552450" y="1257299"/>
            <a:ext cx="11062335" cy="5309821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csca-accent"/>
          <p:cNvSpPr>
            <a:spLocks noGrp="1"/>
          </p:cNvSpPr>
          <p:nvPr/>
        </p:nvSpPr>
        <p:spPr>
          <a:xfrm>
            <a:off x="552450" y="1257299"/>
            <a:ext cx="76200" cy="5309821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csca-title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4" name="文本框 3"/>
          <p:cNvSpPr txBox="1"/>
          <p:nvPr/>
        </p:nvSpPr>
        <p:spPr>
          <a:xfrm>
            <a:off x="577215" y="1306542"/>
            <a:ext cx="6217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8305" marR="1142365" eaLnBrk="0">
              <a:spcBef>
                <a:spcPts val="515"/>
              </a:spcBef>
              <a:buNone/>
            </a:pPr>
            <a:r>
              <a:rPr lang="zh-CN" altLang="zh-CN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一</a:t>
            </a:r>
            <a:r>
              <a:rPr lang="zh-CN" altLang="zh-CN" sz="3600" b="1" spc="-5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Times New Roman" panose="02020603050405020304" pitchFamily="18" charset="0"/>
                <a:cs typeface="微软雅黑" panose="020B0503020204020204" pitchFamily="34" charset="-122"/>
              </a:rPr>
              <a:t> </a:t>
            </a:r>
            <a:r>
              <a:rPr lang="zh-CN" altLang="zh-CN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、识解汉字</a:t>
            </a:r>
            <a:endParaRPr lang="zh-CN" altLang="zh-CN" sz="360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2450" y="2113181"/>
            <a:ext cx="11250930" cy="4138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eaLnBrk="0">
              <a:lnSpc>
                <a:spcPct val="125000"/>
              </a:lnSpc>
              <a:spcBef>
                <a:spcPts val="765"/>
              </a:spcBef>
              <a:buNone/>
            </a:pP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9.“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这件衬衫比那件毛衣便宜。”句中“衬”怎么读？（    ）</a:t>
            </a: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基础中文一级</a:t>
            </a: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2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6400" eaLnBrk="0">
              <a:lnSpc>
                <a:spcPct val="125000"/>
              </a:lnSpc>
              <a:spcBef>
                <a:spcPts val="765"/>
              </a:spcBef>
              <a:buNone/>
            </a:pP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cùn     B. chèn     C. chèng     D. cēn</a:t>
            </a:r>
            <a:endParaRPr lang="en-US" altLang="zh-CN" sz="3200" spc="-2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6400" eaLnBrk="0">
              <a:lnSpc>
                <a:spcPct val="125000"/>
              </a:lnSpc>
              <a:spcBef>
                <a:spcPts val="765"/>
              </a:spcBef>
              <a:buNone/>
            </a:pP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10. “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这件衣服并不贵。”句中“并”怎么读？（    ）</a:t>
            </a:r>
            <a:endParaRPr lang="en-US" altLang="zh-CN" sz="3200" spc="-2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6400" eaLnBrk="0">
              <a:lnSpc>
                <a:spcPct val="125000"/>
              </a:lnSpc>
              <a:spcBef>
                <a:spcPts val="765"/>
              </a:spcBef>
              <a:buNone/>
            </a:pP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基础中文一级</a:t>
            </a: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2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6400" eaLnBrk="0">
              <a:lnSpc>
                <a:spcPct val="125000"/>
              </a:lnSpc>
              <a:spcBef>
                <a:spcPts val="765"/>
              </a:spcBef>
              <a:buNone/>
            </a:pPr>
            <a:r>
              <a:rPr lang="en-US" altLang="zh-CN" sz="3200" spc="-2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Bīn     B. bìng     C. píng     D. bǐng</a:t>
            </a:r>
            <a:endParaRPr lang="en-US" altLang="zh-CN" sz="3200" spc="-2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123825" y="171450"/>
            <a:ext cx="281368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47625"/>
            <a:ext cx="279463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3746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32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CSCA专项训练</a:t>
            </a:r>
            <a:endParaRPr sz="32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1" name="nav-text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2" name="nav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ASSESSMENT · CSCA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csca-surface"/>
          <p:cNvSpPr>
            <a:spLocks noGrp="1"/>
          </p:cNvSpPr>
          <p:nvPr/>
        </p:nvSpPr>
        <p:spPr>
          <a:xfrm>
            <a:off x="552450" y="1257299"/>
            <a:ext cx="11087100" cy="5309821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csca-accent"/>
          <p:cNvSpPr>
            <a:spLocks noGrp="1"/>
          </p:cNvSpPr>
          <p:nvPr/>
        </p:nvSpPr>
        <p:spPr>
          <a:xfrm>
            <a:off x="552450" y="1257299"/>
            <a:ext cx="76200" cy="5309821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csca-title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4" name="文本框 3"/>
          <p:cNvSpPr txBox="1"/>
          <p:nvPr/>
        </p:nvSpPr>
        <p:spPr>
          <a:xfrm>
            <a:off x="577215" y="1306542"/>
            <a:ext cx="6217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8305" marR="1142365" eaLnBrk="0">
              <a:spcBef>
                <a:spcPts val="515"/>
              </a:spcBef>
              <a:buNone/>
            </a:pPr>
            <a:r>
              <a:rPr lang="zh-CN" altLang="en-US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二</a:t>
            </a:r>
            <a:r>
              <a:rPr lang="zh-CN" altLang="zh-CN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、</a:t>
            </a:r>
            <a:r>
              <a:rPr lang="zh-CN" altLang="en-US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辨析词语</a:t>
            </a:r>
            <a:endParaRPr lang="en-US" altLang="zh-CN" sz="3600" b="1" spc="-50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8998" y="2044582"/>
            <a:ext cx="10891304" cy="4430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8465" eaLnBrk="0">
              <a:lnSpc>
                <a:spcPct val="150000"/>
              </a:lnSpc>
              <a:spcBef>
                <a:spcPts val="5"/>
              </a:spcBef>
              <a:buNone/>
            </a:pP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1.“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这件衣服看起来不错。”与“看起来”的意思相近的词是（ ）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基础中文三级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6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18465" eaLnBrk="0">
              <a:lnSpc>
                <a:spcPct val="150000"/>
              </a:lnSpc>
              <a:spcBef>
                <a:spcPts val="5"/>
              </a:spcBef>
              <a:buNone/>
            </a:pP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看见       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看上去       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看了       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看不到</a:t>
            </a:r>
            <a:endParaRPr lang="zh-CN" altLang="en-US" sz="3200" spc="-6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18465" eaLnBrk="0">
              <a:lnSpc>
                <a:spcPct val="150000"/>
              </a:lnSpc>
              <a:spcBef>
                <a:spcPts val="5"/>
              </a:spcBef>
              <a:buNone/>
            </a:pP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2.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他还是没有找到适合他的衣服。“还是”在这里的意思是：（   ）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基础中文一级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6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18465" eaLnBrk="0">
              <a:lnSpc>
                <a:spcPct val="150000"/>
              </a:lnSpc>
              <a:spcBef>
                <a:spcPts val="5"/>
              </a:spcBef>
              <a:buNone/>
            </a:pP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或者       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仍然       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但是       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因为</a:t>
            </a:r>
            <a:endParaRPr lang="zh-CN" altLang="en-US" sz="3200" spc="-6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123825" y="171450"/>
            <a:ext cx="281368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47625"/>
            <a:ext cx="279463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3746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32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CSCA专项训练</a:t>
            </a:r>
            <a:endParaRPr sz="32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1" name="nav-text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2" name="nav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ASSESSMENT · CSCA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csca-surface"/>
          <p:cNvSpPr>
            <a:spLocks noGrp="1"/>
          </p:cNvSpPr>
          <p:nvPr/>
        </p:nvSpPr>
        <p:spPr>
          <a:xfrm>
            <a:off x="552450" y="1257299"/>
            <a:ext cx="11087100" cy="5309821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csca-accent"/>
          <p:cNvSpPr>
            <a:spLocks noGrp="1"/>
          </p:cNvSpPr>
          <p:nvPr/>
        </p:nvSpPr>
        <p:spPr>
          <a:xfrm>
            <a:off x="552450" y="1257299"/>
            <a:ext cx="76200" cy="5309821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csca-title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4" name="文本框 3"/>
          <p:cNvSpPr txBox="1"/>
          <p:nvPr/>
        </p:nvSpPr>
        <p:spPr>
          <a:xfrm>
            <a:off x="577215" y="1306542"/>
            <a:ext cx="6217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8305" marR="1142365" eaLnBrk="0">
              <a:spcBef>
                <a:spcPts val="515"/>
              </a:spcBef>
              <a:buNone/>
            </a:pPr>
            <a:r>
              <a:rPr lang="zh-CN" altLang="en-US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二</a:t>
            </a:r>
            <a:r>
              <a:rPr lang="zh-CN" altLang="zh-CN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、</a:t>
            </a:r>
            <a:r>
              <a:rPr lang="zh-CN" altLang="en-US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辨析词语</a:t>
            </a:r>
            <a:endParaRPr lang="en-US" altLang="zh-CN" sz="3600" b="1" spc="-50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6557" y="2134387"/>
            <a:ext cx="10891304" cy="4513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8465" eaLnBrk="0">
              <a:lnSpc>
                <a:spcPct val="150000"/>
              </a:lnSpc>
              <a:spcBef>
                <a:spcPts val="5"/>
              </a:spcBef>
              <a:buNone/>
            </a:pP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3.“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这件衣服很适合你。”与“适合”意思相近的词是（　）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基础中文一级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6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18465" eaLnBrk="0">
              <a:lnSpc>
                <a:spcPct val="150000"/>
              </a:lnSpc>
              <a:spcBef>
                <a:spcPts val="5"/>
              </a:spcBef>
              <a:buNone/>
            </a:pP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合适  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很喜欢  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需要  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试穿</a:t>
            </a:r>
            <a:endParaRPr lang="zh-CN" altLang="en-US" sz="3200" spc="-6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18465" eaLnBrk="0">
              <a:lnSpc>
                <a:spcPct val="150000"/>
              </a:lnSpc>
              <a:spcBef>
                <a:spcPts val="5"/>
              </a:spcBef>
              <a:buNone/>
            </a:pP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4. “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这个价钱很划算。”与“划算”意思相近的词是（　）</a:t>
            </a:r>
            <a:endParaRPr lang="zh-CN" altLang="en-US" sz="3200" spc="-6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18465" eaLnBrk="0">
              <a:lnSpc>
                <a:spcPct val="150000"/>
              </a:lnSpc>
              <a:spcBef>
                <a:spcPts val="5"/>
              </a:spcBef>
              <a:buNone/>
            </a:pP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便宜  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很贵  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不好  </a:t>
            </a:r>
            <a:r>
              <a:rPr lang="en-US" altLang="zh-CN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6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计算</a:t>
            </a:r>
            <a:endParaRPr lang="zh-CN" altLang="en-US" sz="3200" spc="-6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5130" eaLnBrk="0">
              <a:lnSpc>
                <a:spcPct val="150000"/>
              </a:lnSpc>
              <a:spcBef>
                <a:spcPts val="580"/>
              </a:spcBef>
              <a:buNone/>
            </a:pPr>
            <a:r>
              <a:rPr lang="en-US" altLang="zh-CN" sz="3200" spc="-2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	</a:t>
            </a:r>
            <a:endParaRPr lang="zh-CN" altLang="zh-CN" sz="32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123825" y="171450"/>
            <a:ext cx="281368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47625"/>
            <a:ext cx="279463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3746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32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CSCA专项训练</a:t>
            </a:r>
            <a:endParaRPr sz="32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1" name="nav-text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2" name="nav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ASSESSMENT · CSCA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csca-surface"/>
          <p:cNvSpPr>
            <a:spLocks noGrp="1"/>
          </p:cNvSpPr>
          <p:nvPr/>
        </p:nvSpPr>
        <p:spPr>
          <a:xfrm>
            <a:off x="552450" y="1257299"/>
            <a:ext cx="11087100" cy="5309821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csca-accent"/>
          <p:cNvSpPr>
            <a:spLocks noGrp="1"/>
          </p:cNvSpPr>
          <p:nvPr/>
        </p:nvSpPr>
        <p:spPr>
          <a:xfrm>
            <a:off x="552450" y="1257299"/>
            <a:ext cx="76200" cy="5309821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csca-title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4" name="文本框 3"/>
          <p:cNvSpPr txBox="1"/>
          <p:nvPr/>
        </p:nvSpPr>
        <p:spPr>
          <a:xfrm>
            <a:off x="577215" y="1306542"/>
            <a:ext cx="6217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8305" marR="1142365" eaLnBrk="0">
              <a:spcBef>
                <a:spcPts val="515"/>
              </a:spcBef>
              <a:buNone/>
            </a:pPr>
            <a:r>
              <a:rPr lang="zh-CN" altLang="en-US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二</a:t>
            </a:r>
            <a:r>
              <a:rPr lang="zh-CN" altLang="zh-CN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、</a:t>
            </a:r>
            <a:r>
              <a:rPr lang="zh-CN" altLang="en-US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辨析词语</a:t>
            </a:r>
            <a:endParaRPr lang="en-US" altLang="zh-CN" sz="3600" b="1" spc="-50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2406" y="2128152"/>
            <a:ext cx="11015787" cy="4648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eaLnBrk="0">
              <a:lnSpc>
                <a:spcPct val="125000"/>
              </a:lnSpc>
              <a:spcBef>
                <a:spcPts val="780"/>
              </a:spcBef>
              <a:buNone/>
            </a:pP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5. “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说不定他明天会来。”与“说不定”意思相近的词是：（    ）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基础中文二级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4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6400" eaLnBrk="0">
              <a:lnSpc>
                <a:spcPct val="125000"/>
              </a:lnSpc>
              <a:spcBef>
                <a:spcPts val="780"/>
              </a:spcBef>
              <a:buNone/>
            </a:pP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可能，也许  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一定  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不可能  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肯定</a:t>
            </a:r>
            <a:endParaRPr lang="zh-CN" altLang="en-US" sz="3200" spc="-4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6400" eaLnBrk="0">
              <a:lnSpc>
                <a:spcPct val="125000"/>
              </a:lnSpc>
              <a:spcBef>
                <a:spcPts val="780"/>
              </a:spcBef>
              <a:buNone/>
            </a:pP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6. “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我们差不多都到了。”与“差不多”意思相近的词是：（    ）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基础中文一级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4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6400" eaLnBrk="0">
              <a:lnSpc>
                <a:spcPct val="125000"/>
              </a:lnSpc>
              <a:spcBef>
                <a:spcPts val="780"/>
              </a:spcBef>
              <a:buNone/>
            </a:pP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一样       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几乎       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很多       </a:t>
            </a:r>
            <a:r>
              <a:rPr lang="en-US" altLang="zh-CN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4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很少</a:t>
            </a:r>
            <a:endParaRPr lang="zh-CN" altLang="en-US" sz="3200" spc="-4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eaLnBrk="0">
              <a:lnSpc>
                <a:spcPct val="125000"/>
              </a:lnSpc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zh-CN" altLang="zh-CN" sz="32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123825" y="171450"/>
            <a:ext cx="281368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47625"/>
            <a:ext cx="279463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3746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32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CSCA专项训练</a:t>
            </a:r>
            <a:endParaRPr sz="32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1" name="nav-text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2" name="nav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ASSESSMENT · CSCA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csca-surface"/>
          <p:cNvSpPr>
            <a:spLocks noGrp="1"/>
          </p:cNvSpPr>
          <p:nvPr/>
        </p:nvSpPr>
        <p:spPr>
          <a:xfrm>
            <a:off x="552450" y="1257299"/>
            <a:ext cx="11087100" cy="5309821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csca-accent"/>
          <p:cNvSpPr>
            <a:spLocks noGrp="1"/>
          </p:cNvSpPr>
          <p:nvPr/>
        </p:nvSpPr>
        <p:spPr>
          <a:xfrm>
            <a:off x="552450" y="1257299"/>
            <a:ext cx="76200" cy="5309821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csca-title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4" name="文本框 3"/>
          <p:cNvSpPr txBox="1"/>
          <p:nvPr/>
        </p:nvSpPr>
        <p:spPr>
          <a:xfrm>
            <a:off x="577215" y="1306542"/>
            <a:ext cx="6217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8305" marR="1142365" eaLnBrk="0">
              <a:spcBef>
                <a:spcPts val="515"/>
              </a:spcBef>
              <a:buNone/>
            </a:pPr>
            <a:r>
              <a:rPr lang="zh-CN" altLang="en-US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二</a:t>
            </a:r>
            <a:r>
              <a:rPr lang="zh-CN" altLang="zh-CN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、</a:t>
            </a:r>
            <a:r>
              <a:rPr lang="zh-CN" altLang="en-US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辨析词语</a:t>
            </a:r>
            <a:endParaRPr lang="en-US" altLang="zh-CN" sz="3600" b="1" spc="-50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2948" y="2402565"/>
            <a:ext cx="11087099" cy="3160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8940" eaLnBrk="0">
              <a:lnSpc>
                <a:spcPct val="150000"/>
              </a:lnSpc>
              <a:spcBef>
                <a:spcPts val="780"/>
              </a:spcBef>
              <a:buNone/>
            </a:pPr>
            <a:r>
              <a:rPr lang="en-US" altLang="zh-CN" sz="3200" spc="-5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7. </a:t>
            </a:r>
            <a:r>
              <a:rPr lang="zh-CN" altLang="en-US" sz="3200" spc="-5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你看这件毛衣怎么样？“怎么样”在这里是问：（    ）</a:t>
            </a:r>
            <a:endParaRPr lang="en-US" altLang="zh-CN" sz="3200" spc="-5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8940" eaLnBrk="0">
              <a:lnSpc>
                <a:spcPct val="150000"/>
              </a:lnSpc>
              <a:spcBef>
                <a:spcPts val="780"/>
              </a:spcBef>
              <a:buNone/>
            </a:pPr>
            <a:r>
              <a:rPr lang="en-US" altLang="zh-CN" sz="3200" spc="-5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5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基础中文一级</a:t>
            </a:r>
            <a:r>
              <a:rPr lang="en-US" altLang="zh-CN" sz="3200" spc="-5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5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8940" eaLnBrk="0">
              <a:lnSpc>
                <a:spcPct val="150000"/>
              </a:lnSpc>
              <a:spcBef>
                <a:spcPts val="780"/>
              </a:spcBef>
              <a:buNone/>
            </a:pPr>
            <a:r>
              <a:rPr lang="en-US" altLang="zh-CN" sz="3200" spc="-5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5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颜色       </a:t>
            </a:r>
            <a:r>
              <a:rPr lang="en-US" altLang="zh-CN" sz="3200" spc="-5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5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价格       </a:t>
            </a:r>
            <a:r>
              <a:rPr lang="en-US" altLang="zh-CN" sz="3200" spc="-5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5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长短       </a:t>
            </a:r>
            <a:r>
              <a:rPr lang="en-US" altLang="zh-CN" sz="3200" spc="-5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5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大小</a:t>
            </a:r>
            <a:endParaRPr lang="zh-CN" altLang="en-US" sz="3200" spc="-5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eaLnBrk="0">
              <a:lnSpc>
                <a:spcPct val="150000"/>
              </a:lnSpc>
              <a:buNone/>
            </a:pPr>
            <a:r>
              <a:rPr lang="en-US" altLang="zh-CN" sz="320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zh-CN" altLang="zh-CN" sz="320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123825" y="171450"/>
            <a:ext cx="281368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47625"/>
            <a:ext cx="279463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3746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32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CSCA专项训练</a:t>
            </a:r>
            <a:endParaRPr sz="32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1" name="nav-text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2" name="nav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ASSESSMENT · CSCA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csca-surface"/>
          <p:cNvSpPr>
            <a:spLocks noGrp="1"/>
          </p:cNvSpPr>
          <p:nvPr/>
        </p:nvSpPr>
        <p:spPr>
          <a:xfrm>
            <a:off x="552450" y="1257299"/>
            <a:ext cx="11087100" cy="5309821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csca-accent"/>
          <p:cNvSpPr>
            <a:spLocks noGrp="1"/>
          </p:cNvSpPr>
          <p:nvPr/>
        </p:nvSpPr>
        <p:spPr>
          <a:xfrm>
            <a:off x="552450" y="1257299"/>
            <a:ext cx="76200" cy="5309821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csca-title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4" name="文本框 3"/>
          <p:cNvSpPr txBox="1"/>
          <p:nvPr/>
        </p:nvSpPr>
        <p:spPr>
          <a:xfrm>
            <a:off x="577215" y="1306542"/>
            <a:ext cx="6217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8305" marR="1142365" eaLnBrk="0">
              <a:spcBef>
                <a:spcPts val="515"/>
              </a:spcBef>
              <a:buNone/>
            </a:pPr>
            <a:r>
              <a:rPr lang="zh-CN" altLang="en-US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三、补全语句</a:t>
            </a:r>
            <a:endParaRPr lang="en-US" altLang="zh-CN" sz="3600" b="1" spc="-50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8219" y="2180522"/>
            <a:ext cx="11201262" cy="3415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8465" eaLnBrk="0">
              <a:lnSpc>
                <a:spcPct val="150000"/>
              </a:lnSpc>
              <a:spcBef>
                <a:spcPts val="1220"/>
              </a:spcBef>
              <a:buNone/>
            </a:pPr>
            <a:r>
              <a:rPr lang="en-US" altLang="zh-CN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1.</a:t>
            </a:r>
            <a:r>
              <a:rPr lang="zh-CN" altLang="en-US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今年这个颜色很（ ）。</a:t>
            </a:r>
            <a:r>
              <a:rPr lang="en-US" altLang="zh-CN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基础中文一级</a:t>
            </a:r>
            <a:r>
              <a:rPr lang="en-US" altLang="zh-CN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7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18465" eaLnBrk="0">
              <a:lnSpc>
                <a:spcPct val="150000"/>
              </a:lnSpc>
              <a:spcBef>
                <a:spcPts val="1220"/>
              </a:spcBef>
              <a:buNone/>
            </a:pPr>
            <a:r>
              <a:rPr lang="en-US" altLang="zh-CN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流行     </a:t>
            </a:r>
            <a:r>
              <a:rPr lang="en-US" altLang="zh-CN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流利     </a:t>
            </a:r>
            <a:r>
              <a:rPr lang="en-US" altLang="zh-CN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流通     </a:t>
            </a:r>
            <a:r>
              <a:rPr lang="en-US" altLang="zh-CN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流汗</a:t>
            </a:r>
            <a:endParaRPr lang="zh-CN" altLang="en-US" sz="3200" spc="-7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18465" eaLnBrk="0">
              <a:lnSpc>
                <a:spcPct val="150000"/>
              </a:lnSpc>
              <a:spcBef>
                <a:spcPts val="1220"/>
              </a:spcBef>
              <a:buNone/>
            </a:pPr>
            <a:r>
              <a:rPr lang="en-US" altLang="zh-CN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2. </a:t>
            </a:r>
            <a:r>
              <a:rPr lang="zh-CN" altLang="en-US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那件不仅颜色好看，（ ）价格也差不多。</a:t>
            </a:r>
            <a:r>
              <a:rPr lang="en-US" altLang="zh-CN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基础中文一级</a:t>
            </a:r>
            <a:r>
              <a:rPr lang="en-US" altLang="zh-CN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7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18465" eaLnBrk="0">
              <a:lnSpc>
                <a:spcPct val="150000"/>
              </a:lnSpc>
              <a:spcBef>
                <a:spcPts val="1220"/>
              </a:spcBef>
              <a:buNone/>
            </a:pPr>
            <a:r>
              <a:rPr lang="en-US" altLang="zh-CN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并且     </a:t>
            </a:r>
            <a:r>
              <a:rPr lang="en-US" altLang="zh-CN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而且     </a:t>
            </a:r>
            <a:r>
              <a:rPr lang="en-US" altLang="zh-CN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但是     </a:t>
            </a:r>
            <a:r>
              <a:rPr lang="en-US" altLang="zh-CN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7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因为</a:t>
            </a:r>
            <a:endParaRPr lang="zh-CN" altLang="en-US" sz="3200" spc="-70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19"/>
          <p:cNvPicPr>
            <a:picLocks noChangeAspect="1"/>
          </p:cNvPicPr>
          <p:nvPr/>
        </p:nvPicPr>
        <p:blipFill>
          <a:blip r:embed="rId1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sp>
        <p:nvSpPr>
          <p:cNvPr id="6" name="矩形 5"/>
          <p:cNvSpPr>
            <a:spLocks noGrp="1"/>
          </p:cNvSpPr>
          <p:nvPr/>
        </p:nvSpPr>
        <p:spPr>
          <a:xfrm>
            <a:off x="123825" y="171450"/>
            <a:ext cx="281368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23825" y="47625"/>
            <a:ext cx="2794635" cy="647700"/>
          </a:xfrm>
          <a:prstGeom prst="rect">
            <a:avLst/>
          </a:prstGeom>
          <a:solidFill>
            <a:srgbClr val="BB313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23825" y="37465"/>
            <a:ext cx="11704320" cy="60833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72000" tIns="36000" rIns="72000" bIns="36000" anchor="b">
            <a:noAutofit/>
          </a:bodyPr>
          <a:lstStyle>
            <a:lvl1pPr algn="l" defTabSz="913765">
              <a:lnSpc>
                <a:spcPct val="90000"/>
              </a:lnSpc>
              <a:spcBef>
                <a:spcPct val="0"/>
              </a:spcBef>
              <a:buNone/>
              <a:defRPr sz="2745" b="0" kern="1200" cap="none" spc="-49" baseline="0">
                <a:ln w="3175">
                  <a:noFill/>
                </a:ln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lvl="0">
              <a:lnSpc>
                <a:spcPct val="100000"/>
              </a:lnSpc>
              <a:buNone/>
            </a:pPr>
            <a:r>
              <a:rPr sz="3200" b="1">
                <a:ln w="3175">
                  <a:noFill/>
                  <a:prstDash val="dash"/>
                </a:ln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CSCA专项训练</a:t>
            </a:r>
            <a:endParaRPr sz="3200" b="1">
              <a:ln w="3175">
                <a:noFill/>
                <a:prstDash val="dash"/>
              </a:ln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4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sp>
        <p:nvSpPr>
          <p:cNvPr id="12" name="nav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3" name="nav-text-复习-ASSESSMENT · CSCA"/>
          <p:cNvSpPr>
            <a:spLocks noGrp="1"/>
          </p:cNvSpPr>
          <p:nvPr/>
        </p:nvSpPr>
        <p:spPr>
          <a:xfrm>
            <a:off x="27241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复习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4" name="nav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5" name="nav-text-生词-ASSESSMENT · CSCA"/>
          <p:cNvSpPr>
            <a:spLocks noGrp="1"/>
          </p:cNvSpPr>
          <p:nvPr/>
        </p:nvSpPr>
        <p:spPr>
          <a:xfrm>
            <a:off x="38862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生词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6" name="nav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7" name="nav-text-语言点-ASSESSMENT · CSCA"/>
          <p:cNvSpPr>
            <a:spLocks noGrp="1"/>
          </p:cNvSpPr>
          <p:nvPr/>
        </p:nvSpPr>
        <p:spPr>
          <a:xfrm>
            <a:off x="50482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语言点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18" name="nav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19" name="nav-text-课文-ASSESSMENT · CSCA"/>
          <p:cNvSpPr>
            <a:spLocks noGrp="1"/>
          </p:cNvSpPr>
          <p:nvPr/>
        </p:nvSpPr>
        <p:spPr>
          <a:xfrm>
            <a:off x="62103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课文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0" name="nav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1" name="nav-text-练习-ASSESSMENT · CSCA"/>
          <p:cNvSpPr>
            <a:spLocks noGrp="1"/>
          </p:cNvSpPr>
          <p:nvPr/>
        </p:nvSpPr>
        <p:spPr>
          <a:xfrm>
            <a:off x="737235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练习</a:t>
            </a:r>
            <a:endParaRPr sz="975" b="1">
              <a:solidFill>
                <a:srgbClr val="FFFFFF"/>
              </a:solidFill>
            </a:endParaRPr>
          </a:p>
        </p:txBody>
      </p:sp>
      <p:sp>
        <p:nvSpPr>
          <p:cNvPr id="22" name="nav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oundRect">
            <a:avLst>
              <a:gd name="adj" fmla="val 50000"/>
            </a:avLst>
          </a:prstGeom>
          <a:solidFill>
            <a:srgbClr val="F1E7E4"/>
          </a:solidFill>
          <a:ln w="0">
            <a:noFill/>
            <a:prstDash val="solid"/>
          </a:ln>
        </p:spPr>
      </p:sp>
      <p:sp>
        <p:nvSpPr>
          <p:cNvPr id="23" name="nav-text-文化-ASSESSMENT · CSCA"/>
          <p:cNvSpPr>
            <a:spLocks noGrp="1"/>
          </p:cNvSpPr>
          <p:nvPr/>
        </p:nvSpPr>
        <p:spPr>
          <a:xfrm>
            <a:off x="8534400" y="600075"/>
            <a:ext cx="990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75" b="0">
                <a:solidFill>
                  <a:srgbClr val="667085"/>
                </a:solidFill>
              </a:defRPr>
            </a:pPr>
            <a:r>
              <a:rPr sz="975" b="0">
                <a:solidFill>
                  <a:srgbClr val="667085"/>
                </a:solidFill>
              </a:rPr>
              <a:t>文化</a:t>
            </a:r>
            <a:endParaRPr sz="975" b="0">
              <a:solidFill>
                <a:srgbClr val="667085"/>
              </a:solidFill>
            </a:endParaRPr>
          </a:p>
        </p:txBody>
      </p:sp>
      <p:sp>
        <p:nvSpPr>
          <p:cNvPr id="24" name="nav-rule-ASSESSMENT · CSCA"/>
          <p:cNvSpPr>
            <a:spLocks noGrp="1"/>
          </p:cNvSpPr>
          <p:nvPr/>
        </p:nvSpPr>
        <p:spPr>
          <a:xfrm>
            <a:off x="476250" y="1028700"/>
            <a:ext cx="11163300" cy="19050"/>
          </a:xfrm>
          <a:prstGeom prst="rect">
            <a:avLst/>
          </a:prstGeom>
          <a:solidFill>
            <a:srgbClr val="E7D6D3"/>
          </a:solidFill>
          <a:ln w="0">
            <a:noFill/>
            <a:prstDash val="solid"/>
          </a:ln>
        </p:spPr>
      </p:sp>
      <p:sp>
        <p:nvSpPr>
          <p:cNvPr id="25" name="csca-surface"/>
          <p:cNvSpPr>
            <a:spLocks noGrp="1"/>
          </p:cNvSpPr>
          <p:nvPr/>
        </p:nvSpPr>
        <p:spPr>
          <a:xfrm>
            <a:off x="552450" y="1257299"/>
            <a:ext cx="11087100" cy="5309821"/>
          </a:xfrm>
          <a:prstGeom prst="roundRect">
            <a:avLst>
              <a:gd name="adj" fmla="val 2429"/>
            </a:avLst>
          </a:prstGeom>
          <a:solidFill>
            <a:srgbClr val="FAF7F5"/>
          </a:solidFill>
          <a:ln w="9525">
            <a:solidFill>
              <a:srgbClr val="E7D6D3"/>
            </a:solidFill>
            <a:prstDash val="solid"/>
          </a:ln>
        </p:spPr>
      </p:sp>
      <p:sp>
        <p:nvSpPr>
          <p:cNvPr id="26" name="csca-accent"/>
          <p:cNvSpPr>
            <a:spLocks noGrp="1"/>
          </p:cNvSpPr>
          <p:nvPr/>
        </p:nvSpPr>
        <p:spPr>
          <a:xfrm>
            <a:off x="552450" y="1257299"/>
            <a:ext cx="76200" cy="5309821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27" name="csca-title-bar"/>
          <p:cNvSpPr>
            <a:spLocks noGrp="1"/>
          </p:cNvSpPr>
          <p:nvPr/>
        </p:nvSpPr>
        <p:spPr>
          <a:xfrm>
            <a:off x="876300" y="1466850"/>
            <a:ext cx="66675" cy="266700"/>
          </a:xfrm>
          <a:prstGeom prst="rect">
            <a:avLst/>
          </a:prstGeom>
          <a:solidFill>
            <a:srgbClr val="C92E3D"/>
          </a:solidFill>
          <a:ln w="0">
            <a:noFill/>
            <a:prstDash val="solid"/>
          </a:ln>
        </p:spPr>
      </p:sp>
      <p:sp>
        <p:nvSpPr>
          <p:cNvPr id="4" name="文本框 3"/>
          <p:cNvSpPr txBox="1"/>
          <p:nvPr/>
        </p:nvSpPr>
        <p:spPr>
          <a:xfrm>
            <a:off x="577215" y="1306542"/>
            <a:ext cx="6217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8305" marR="1142365" eaLnBrk="0">
              <a:spcBef>
                <a:spcPts val="515"/>
              </a:spcBef>
              <a:buNone/>
            </a:pPr>
            <a:r>
              <a:rPr lang="zh-CN" altLang="en-US" sz="3600" b="1" spc="-5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三、补全语句</a:t>
            </a:r>
            <a:endParaRPr lang="en-US" altLang="zh-CN" sz="3600" b="1" spc="-50">
              <a:solidFill>
                <a:srgbClr val="C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5293" y="2216584"/>
            <a:ext cx="9952880" cy="3788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7670" eaLnBrk="0">
              <a:lnSpc>
                <a:spcPct val="125000"/>
              </a:lnSpc>
              <a:spcBef>
                <a:spcPts val="110"/>
              </a:spcBef>
              <a:buNone/>
            </a:pP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3. 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我帮你（ ）衣架。</a:t>
            </a: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基础中文一级</a:t>
            </a: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5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7670" eaLnBrk="0">
              <a:lnSpc>
                <a:spcPct val="125000"/>
              </a:lnSpc>
              <a:spcBef>
                <a:spcPts val="110"/>
              </a:spcBef>
              <a:buNone/>
            </a:pP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拿     </a:t>
            </a: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穿     </a:t>
            </a: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买     </a:t>
            </a: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看</a:t>
            </a:r>
            <a:endParaRPr lang="zh-CN" altLang="en-US" sz="3200" spc="-5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7670" eaLnBrk="0">
              <a:lnSpc>
                <a:spcPct val="125000"/>
              </a:lnSpc>
              <a:spcBef>
                <a:spcPts val="110"/>
              </a:spcBef>
              <a:buNone/>
            </a:pP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4. 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所有衣服给你（ ）。</a:t>
            </a: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基础中文一级</a:t>
            </a: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5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7670" eaLnBrk="0">
              <a:lnSpc>
                <a:spcPct val="125000"/>
              </a:lnSpc>
              <a:spcBef>
                <a:spcPts val="110"/>
              </a:spcBef>
              <a:buNone/>
            </a:pP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打八折     </a:t>
            </a: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打九折     </a:t>
            </a: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打七折     </a:t>
            </a: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打折</a:t>
            </a:r>
            <a:endParaRPr lang="zh-CN" altLang="en-US" sz="3200" spc="-5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7670" eaLnBrk="0">
              <a:lnSpc>
                <a:spcPct val="125000"/>
              </a:lnSpc>
              <a:spcBef>
                <a:spcPts val="110"/>
              </a:spcBef>
              <a:buNone/>
            </a:pP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5. 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别人的好意见还是要（ ）的。</a:t>
            </a: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【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基础中文一级</a:t>
            </a: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】</a:t>
            </a:r>
            <a:endParaRPr lang="en-US" altLang="zh-CN" sz="3200" spc="-55">
              <a:solidFill>
                <a:srgbClr val="000000"/>
              </a:solidFill>
              <a:effectLst/>
              <a:latin typeface="Times New Roman" panose="02020603050405020304" pitchFamily="18" charset="0"/>
              <a:ea typeface="楷体" panose="02010609060101010101" charset="-122"/>
              <a:cs typeface="微软雅黑" panose="020B0503020204020204" pitchFamily="34" charset="-122"/>
            </a:endParaRPr>
          </a:p>
          <a:p>
            <a:pPr marL="407670" eaLnBrk="0">
              <a:lnSpc>
                <a:spcPct val="125000"/>
              </a:lnSpc>
              <a:spcBef>
                <a:spcPts val="110"/>
              </a:spcBef>
              <a:buNone/>
            </a:pP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A. 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看看     </a:t>
            </a: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B. 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听听     </a:t>
            </a: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C. 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说说     </a:t>
            </a:r>
            <a:r>
              <a:rPr lang="en-US" altLang="zh-CN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D. </a:t>
            </a:r>
            <a:r>
              <a:rPr lang="zh-CN" altLang="en-US" sz="3200" spc="-55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楷体" panose="02010609060101010101" charset="-122"/>
                <a:cs typeface="微软雅黑" panose="020B0503020204020204" pitchFamily="34" charset="-122"/>
              </a:rPr>
              <a:t>试试</a:t>
            </a:r>
            <a:endParaRPr lang="zh-CN" altLang="zh-CN" sz="320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Grp="1"/>
          </p:cNvSpPr>
          <p:nvPr/>
        </p:nvSpPr>
        <p:spPr>
          <a:xfrm>
            <a:off x="8255" y="3087370"/>
            <a:ext cx="12192000" cy="3770630"/>
          </a:xfrm>
          <a:prstGeom prst="rect">
            <a:avLst/>
          </a:prstGeom>
          <a:solidFill>
            <a:srgbClr val="BB313E"/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buNone/>
            </a:pPr>
          </a:p>
        </p:txBody>
      </p:sp>
      <p:sp>
        <p:nvSpPr>
          <p:cNvPr id="5" name="矩形 4"/>
          <p:cNvSpPr>
            <a:spLocks noGrp="1"/>
          </p:cNvSpPr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31" name="图片 14"/>
          <p:cNvPicPr>
            <a:picLocks noChangeAspect="1"/>
          </p:cNvPicPr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107950" y="1875790"/>
            <a:ext cx="12192000" cy="6858000"/>
          </a:xfrm>
          <a:prstGeom prst="rect">
            <a:avLst/>
          </a:prstGeom>
        </p:spPr>
      </p:pic>
      <p:pic>
        <p:nvPicPr>
          <p:cNvPr id="32" name="图片 1"/>
          <p:cNvPicPr>
            <a:picLocks noChangeAspect="1"/>
          </p:cNvPicPr>
          <p:nvPr/>
        </p:nvPicPr>
        <p:blipFill>
          <a:blip r:embed="rId2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>
            <a:spLocks noGrp="1"/>
          </p:cNvSpPr>
          <p:nvPr/>
        </p:nvSpPr>
        <p:spPr>
          <a:xfrm>
            <a:off x="0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537845" y="3117215"/>
            <a:ext cx="11331575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8000">
                <a:solidFill>
                  <a:srgbClr val="BB313E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文化拓展</a:t>
            </a:r>
            <a:endParaRPr sz="8000">
              <a:solidFill>
                <a:srgbClr val="BB313E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5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981" y="-702083"/>
            <a:ext cx="2441302" cy="2438718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: 圆角 42"/>
          <p:cNvSpPr/>
          <p:nvPr/>
        </p:nvSpPr>
        <p:spPr>
          <a:xfrm>
            <a:off x="1060176" y="5570950"/>
            <a:ext cx="9891423" cy="69753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060484" y="248827"/>
            <a:ext cx="38908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+mn-ea"/>
              </a:rPr>
              <a:t>文化课堂</a:t>
            </a:r>
            <a:endParaRPr lang="zh-CN" altLang="en-US" sz="7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432981" y="-708433"/>
            <a:ext cx="2441302" cy="2438718"/>
          </a:xfrm>
          <a:prstGeom prst="rect">
            <a:avLst/>
          </a:prstGeom>
        </p:spPr>
      </p:pic>
      <p:pic>
        <p:nvPicPr>
          <p:cNvPr id="20" name="图片 19" descr="1_画板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6743700" y="3888105"/>
            <a:ext cx="5645150" cy="31769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2613" y="1449156"/>
            <a:ext cx="14584478" cy="4720328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1239" y="-466357"/>
            <a:ext cx="2355114" cy="2355114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311" y="-799873"/>
            <a:ext cx="2441302" cy="2438718"/>
          </a:xfrm>
          <a:prstGeom prst="rect">
            <a:avLst/>
          </a:prstGeom>
        </p:spPr>
      </p:pic>
      <p:sp>
        <p:nvSpPr>
          <p:cNvPr id="20" name="矩形 19"/>
          <p:cNvSpPr>
            <a:spLocks noGrp="1"/>
          </p:cNvSpPr>
          <p:nvPr/>
        </p:nvSpPr>
        <p:spPr>
          <a:xfrm>
            <a:off x="19685" y="2367280"/>
            <a:ext cx="12172315" cy="2282825"/>
          </a:xfrm>
          <a:prstGeom prst="rect">
            <a:avLst/>
          </a:prstGeom>
          <a:solidFill>
            <a:schemeClr val="tx2">
              <a:alpha val="42000"/>
            </a:schemeClr>
          </a:solidFill>
          <a:ln>
            <a:noFill/>
          </a:ln>
        </p:spPr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1" name="文本框 20"/>
          <p:cNvSpPr>
            <a:spLocks noGrp="1"/>
          </p:cNvSpPr>
          <p:nvPr/>
        </p:nvSpPr>
        <p:spPr>
          <a:xfrm>
            <a:off x="2551430" y="2818130"/>
            <a:ext cx="8032750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9600" i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下课了</a:t>
            </a:r>
            <a:r>
              <a:rPr sz="6600" i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！</a:t>
            </a:r>
            <a:endParaRPr sz="6600" i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-19050" y="-3175"/>
            <a:ext cx="879475" cy="6840220"/>
          </a:xfrm>
          <a:prstGeom prst="rect">
            <a:avLst/>
          </a:prstGeom>
          <a:solidFill>
            <a:srgbClr val="BB31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36" name="图片 14"/>
          <p:cNvPicPr>
            <a:picLocks noChangeAspect="1"/>
          </p:cNvPicPr>
          <p:nvPr/>
        </p:nvPicPr>
        <p:blipFill>
          <a:blip r:embed="rId3">
            <a:alphaModFix amt="21000"/>
          </a:blip>
          <a:srcRect t="841" r="83420" b="1"/>
          <a:stretch>
            <a:fillRect/>
          </a:stretch>
        </p:blipFill>
        <p:spPr>
          <a:xfrm>
            <a:off x="-146685" y="2360930"/>
            <a:ext cx="1336675" cy="4497070"/>
          </a:xfrm>
          <a:prstGeom prst="rect">
            <a:avLst/>
          </a:prstGeom>
        </p:spPr>
      </p:pic>
      <p:pic>
        <p:nvPicPr>
          <p:cNvPr id="37" name="图片 1"/>
          <p:cNvPicPr>
            <a:picLocks noChangeAspect="1"/>
          </p:cNvPicPr>
          <p:nvPr/>
        </p:nvPicPr>
        <p:blipFill>
          <a:blip r:embed="rId3">
            <a:alphaModFix amt="21000"/>
          </a:blip>
          <a:srcRect l="25780" t="-1077" r="57640" b="1919"/>
          <a:stretch>
            <a:fillRect/>
          </a:stretch>
        </p:blipFill>
        <p:spPr>
          <a:xfrm>
            <a:off x="178435" y="-2223135"/>
            <a:ext cx="1336675" cy="4497070"/>
          </a:xfrm>
          <a:prstGeom prst="rect">
            <a:avLst/>
          </a:prstGeom>
        </p:spPr>
      </p:pic>
      <p:sp>
        <p:nvSpPr>
          <p:cNvPr id="27" name="closing-subtitle"/>
          <p:cNvSpPr>
            <a:spLocks noGrp="1"/>
          </p:cNvSpPr>
          <p:nvPr/>
        </p:nvSpPr>
        <p:spPr>
          <a:xfrm>
            <a:off x="5676900" y="4324350"/>
            <a:ext cx="5429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466F53"/>
                </a:solidFill>
              </a:defRPr>
            </a:pPr>
            <a:r>
              <a:rPr sz="1500" b="1">
                <a:solidFill>
                  <a:srgbClr val="466F53"/>
                </a:solidFill>
              </a:rPr>
              <a:t>回顾 · 练习 · 带着中文再出发</a:t>
            </a:r>
            <a:endParaRPr sz="1500" b="1">
              <a:solidFill>
                <a:srgbClr val="466F53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PLACING_PICTURE_USER_VIEWPORT" val="{&quot;height&quot;:5003,&quot;width&quot;:8890}"/>
</p:tagLst>
</file>

<file path=ppt/tags/tag7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TYPE" val="a"/>
  <p:tag name="KSO_WM_UNIT_INDEX" val="1"/>
  <p:tag name="KSO_WM_UNIT_PRESET_TEXT" val="单击此处添加大标题"/>
  <p:tag name="KSO_WM_UNIT_VALUE" val="30"/>
  <p:tag name="KSO_WM_UNIT_DEFAULT_FONT" val="28;32;4"/>
  <p:tag name="KSO_WM_UNIT_BLOCK" val="0"/>
  <p:tag name="KSO_WM_TEMPLATE_CATEGORY" val="custom"/>
  <p:tag name="KSO_WM_TEMPLATE_INDEX" val="20204701"/>
  <p:tag name="KSO_WM_UNIT_ID" val="custom20204701_9*a*1"/>
  <p:tag name="KSO_WM_UNIT_ISNUMDGMTITLE" val="0"/>
</p:tagLst>
</file>

<file path=ppt/tags/tag8.xml><?xml version="1.0" encoding="utf-8"?>
<p:tagLst xmlns:p="http://schemas.openxmlformats.org/presentationml/2006/main">
  <p:tag name="KSO_WM_UNIT_PLACING_PICTURE_USER_VIEWPORT" val="{&quot;height&quot;:3840.5007874015746,&quot;width&quot;:3844.5700787401574}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TEMPLATE_SUBCATEGORY" val="0"/>
  <p:tag name="KSO_WM_SLIDE_TYPE" val="text"/>
  <p:tag name="KSO_WM_SLIDE_SUBTYPE" val="picTxt"/>
  <p:tag name="KSO_WM_SLIDE_ITEM_CNT" val="0"/>
  <p:tag name="KSO_WM_SLIDE_INDEX" val="9"/>
  <p:tag name="KSO_WM_SLIDE_SIZE" val="864.095*311.886"/>
  <p:tag name="KSO_WM_SLIDE_POSITION" val="47.9556*125.305"/>
  <p:tag name="KSO_WM_TAG_VERSION" val="1.0"/>
  <p:tag name="KSO_WM_BEAUTIFY_FLAG" val="#wm#"/>
  <p:tag name="KSO_WM_SLIDE_LAYOUT" val="a_i_h"/>
  <p:tag name="KSO_WM_SLIDE_LAYOUT_CNT" val="1_1_2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13.5},&quot;minSize&quot;:{&quot;size1&quot;:13.5},&quot;maxSize&quot;:{&quot;size1&quot;:13.5},&quot;edge&quot;:{&quot;left&quot;:true,&quot;top&quot;:true,&quot;right&quot;:true,&quot;bottom&quot;:true},&quot;backgroundInfo&quot;:[{&quot;type&quot;:&quot;navigation&quot;,&quot;left&quot;:0.0,&quot;top&quot;:0.0,&quot;right&quot;:0.0,&quot;bottom&quot;:0.0,&quot;leftAbs&quot;:false,&quot;topAbs&quot;:false,&quot;rightAbs&quot;:false,&quot;bottomAbs&quot;:false}],&quot;subLayout&quot;:[{&quot;direction&quot;:0,&quot;horizontalAlign&quot;:-1,&quot;verticalAlign&quot;:-1,&quot;type&quot;:0,&quot;diagramDirection&quot;:0,&quot;canSetOverLayout&quot;:0,&quot;isOverLayout&quot;:0,&quot;margin&quot;:{&quot;left&quot;:1.69,&quot;top&quot;:0.43,&quot;right&quot;:1.69,&quot;bottom&quot;:0.43},&quot;edge&quot;:{&quot;left&quot;:true,&quot;top&quot;:true,&quot;right&quot;:true,&quot;bottom&quot;:false}},{&quot;direction&quot;:1,&quot;horizontalAlign&quot;:-1,&quot;verticalAlign&quot;:-1,&quot;type&quot;:0,&quot;diagramDirection&quot;:0,&quot;canSetOverLayout&quot;:0,&quot;isOverLayout&quot;:0,&quot;normalSize&quot;:{&quot;size1&quot;:53.6},&quot;minSize&quot;:{&quot;size1&quot;:40.3},&quot;maxSize&quot;:{&quot;size1&quot;:71.0},&quot;edge&quot;:{&quot;left&quot;:true,&quot;top&quot;:false,&quot;right&quot;:true,&quot;bottom&quot;:true},&quot;subLayout&quot;:[{&quot;direction&quot;:0,&quot;horizontalAlign&quot;:-1,&quot;verticalAlign&quot;:-1,&quot;type&quot;:0,&quot;diagramDirection&quot;:0,&quot;canSetOverLayout&quot;:0,&quot;isOverLayout&quot;:0,&quot;margin&quot;:{&quot;left&quot;:2.55,&quot;top&quot;:4.11,&quot;right&quot;:2.96,&quot;bottom&quot;:5.86},&quot;edge&quot;:{&quot;left&quot;:true,&quot;top&quot;:false,&quot;right&quot;:false,&quot;bottom&quot;:true}},{&quot;direction&quot;:0,&quot;horizontalAlign&quot;:-1,&quot;verticalAlign&quot;:-1,&quot;type&quot;:0,&quot;diagramDirection&quot;:0,&quot;canSetOverLayout&quot;:0,&quot;isOverLayout&quot;:0,&quot;margin&quot;:{&quot;left&quot;:0.026,&quot;top&quot;:2.269,&quot;right&quot;:2.13,&quot;bottom&quot;:4.04},&quot;edge&quot;:{&quot;left&quot;:false,&quot;top&quot;:false,&quot;right&quot;:true,&quot;bottom&quot;:true}}]}]}"/>
  <p:tag name="KSO_WM_SLIDE_BACKGROUND" val="[&quot;navigation&quot;]"/>
  <p:tag name="KSO_WM_SLIDE_RATIO" val="1.777778"/>
  <p:tag name="KSO_WM_TEMPLATE_MASTER_TYPE" val="1"/>
  <p:tag name="KSO_WM_TEMPLATE_COLOR_TYPE" val="1"/>
  <p:tag name="KSO_WM_TEMPLATE_CATEGORY" val="custom"/>
  <p:tag name="KSO_WM_TEMPLATE_INDEX" val="20204703"/>
  <p:tag name="KSO_WM_SLIDE_ID" val="custom20204703_9"/>
  <p:tag name="KSO_WM_SPECIAL_SOURCE" val="bdnull"/>
</p:tagLst>
</file>

<file path=ppt/tags/tag27.xml><?xml version="1.0" encoding="utf-8"?>
<p:tagLst xmlns:p="http://schemas.openxmlformats.org/presentationml/2006/main">
  <p:tag name="KSO_WM_UNIT_PLACING_PICTURE_USER_VIEWPORT" val="{&quot;height&quot;:3840.5007874015746,&quot;width&quot;:3844.5700787401574}"/>
</p:tagLst>
</file>

<file path=ppt/tags/tag28.xml><?xml version="1.0" encoding="utf-8"?>
<p:tagLst xmlns:p="http://schemas.openxmlformats.org/presentationml/2006/main">
  <p:tag name="KSO_WM_UNIT_PLACING_PICTURE_USER_VIEWPORT" val="{&quot;height&quot;:5003,&quot;width&quot;:8890}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4703"/>
  <p:tag name="KSO_WM_SPECIAL_SOURCE" val="bdnull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14320</Words>
  <Application>WPS 演示</Application>
  <PresentationFormat>宽屏</PresentationFormat>
  <Paragraphs>2863</Paragraphs>
  <Slides>131</Slides>
  <Notes>133</Notes>
  <HiddenSlides>0</HiddenSlides>
  <MMClips>0</MMClips>
  <ScaleCrop>false</ScaleCrop>
  <HeadingPairs>
    <vt:vector size="8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131</vt:i4>
      </vt:variant>
    </vt:vector>
  </HeadingPairs>
  <TitlesOfParts>
    <vt:vector size="159" baseType="lpstr">
      <vt:lpstr>Arial</vt:lpstr>
      <vt:lpstr>宋体</vt:lpstr>
      <vt:lpstr>Wingdings</vt:lpstr>
      <vt:lpstr>Arial</vt:lpstr>
      <vt:lpstr>楷体</vt:lpstr>
      <vt:lpstr>Kaiti SC</vt:lpstr>
      <vt:lpstr>Calibri</vt:lpstr>
      <vt:lpstr>字魂105号-简雅黑</vt:lpstr>
      <vt:lpstr>黑体</vt:lpstr>
      <vt:lpstr>微软雅黑</vt:lpstr>
      <vt:lpstr>Times New Roman</vt:lpstr>
      <vt:lpstr>Arial Unicode MS</vt:lpstr>
      <vt:lpstr>Calibri Light</vt:lpstr>
      <vt:lpstr>Segoe UI</vt:lpstr>
      <vt:lpstr>思源黑体 CN Heavy</vt:lpstr>
      <vt:lpstr>time new romans</vt:lpstr>
      <vt:lpstr>Segoe Print</vt:lpstr>
      <vt:lpstr>Calibri</vt:lpstr>
      <vt:lpstr>Noto Sans SC</vt:lpstr>
      <vt:lpstr>Kaiti SC</vt:lpstr>
      <vt:lpstr>Noto Sans SC</vt:lpstr>
      <vt:lpstr>Wingdings</vt:lpstr>
      <vt:lpstr>time new romans</vt:lpstr>
      <vt:lpstr>字魂105号-简雅黑</vt:lpstr>
      <vt:lpstr>思源黑体 CN Heavy</vt:lpstr>
      <vt:lpstr>Times New Roman</vt:lpstr>
      <vt:lpstr>Office 主题</vt:lpstr>
      <vt:lpstr>Word.Document.12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秦川กวาง Azzurra</cp:lastModifiedBy>
  <cp:revision>35</cp:revision>
  <dcterms:created xsi:type="dcterms:W3CDTF">2026-08-31T11:03:00Z</dcterms:created>
  <dcterms:modified xsi:type="dcterms:W3CDTF">2026-09-01T11:28:07Z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FE45E013C8E74F22795F956A8BB18A48_43</vt:lpwstr>
  </property>
  <property fmtid="{D5CDD505-2E9C-101B-9397-08002B2CF9AE}" pid="3" name="KSOProductBuildVer">
    <vt:lpwstr>2052-12.1.0.28043</vt:lpwstr>
  </property>
</Properties>
</file>