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3.webp" ContentType="image/webp"/>
  <Override PartName="/ppt/media/image40.webp" ContentType="image/webp"/>
  <Override PartName="/ppt/media/image41.webp" ContentType="image/webp"/>
  <Override PartName="/ppt/media/image45.webp" ContentType="image/webp"/>
  <Override PartName="/ppt/media/image47.webp" ContentType="image/webp"/>
  <Override PartName="/ppt/media/image53.webp" ContentType="image/webp"/>
  <Override PartName="/ppt/media/image55.webp" ContentType="image/webp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134"/>
  </p:notesMasterIdLst>
  <p:sldIdLst>
    <p:sldId id="277" r:id="rId4"/>
    <p:sldId id="278" r:id="rId5"/>
    <p:sldId id="279" r:id="rId6"/>
    <p:sldId id="281" r:id="rId7"/>
    <p:sldId id="280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91" r:id="rId50"/>
    <p:sldId id="325" r:id="rId51"/>
    <p:sldId id="324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351" r:id="rId78"/>
    <p:sldId id="352" r:id="rId79"/>
    <p:sldId id="353" r:id="rId80"/>
    <p:sldId id="354" r:id="rId81"/>
    <p:sldId id="355" r:id="rId82"/>
    <p:sldId id="356" r:id="rId83"/>
    <p:sldId id="359" r:id="rId84"/>
    <p:sldId id="357" r:id="rId85"/>
    <p:sldId id="358" r:id="rId86"/>
    <p:sldId id="360" r:id="rId87"/>
    <p:sldId id="361" r:id="rId88"/>
    <p:sldId id="362" r:id="rId89"/>
    <p:sldId id="363" r:id="rId90"/>
    <p:sldId id="364" r:id="rId91"/>
    <p:sldId id="365" r:id="rId92"/>
    <p:sldId id="366" r:id="rId93"/>
    <p:sldId id="367" r:id="rId94"/>
    <p:sldId id="368" r:id="rId95"/>
    <p:sldId id="369" r:id="rId96"/>
    <p:sldId id="370" r:id="rId97"/>
    <p:sldId id="371" r:id="rId98"/>
    <p:sldId id="372" r:id="rId99"/>
    <p:sldId id="373" r:id="rId100"/>
    <p:sldId id="374" r:id="rId101"/>
    <p:sldId id="377" r:id="rId102"/>
    <p:sldId id="375" r:id="rId103"/>
    <p:sldId id="378" r:id="rId104"/>
    <p:sldId id="376" r:id="rId105"/>
    <p:sldId id="379" r:id="rId106"/>
    <p:sldId id="380" r:id="rId107"/>
    <p:sldId id="381" r:id="rId108"/>
    <p:sldId id="382" r:id="rId109"/>
    <p:sldId id="383" r:id="rId110"/>
    <p:sldId id="384" r:id="rId111"/>
    <p:sldId id="392" r:id="rId112"/>
    <p:sldId id="385" r:id="rId113"/>
    <p:sldId id="386" r:id="rId114"/>
    <p:sldId id="387" r:id="rId115"/>
    <p:sldId id="388" r:id="rId116"/>
    <p:sldId id="389" r:id="rId117"/>
    <p:sldId id="393" r:id="rId118"/>
    <p:sldId id="394" r:id="rId119"/>
    <p:sldId id="395" r:id="rId120"/>
    <p:sldId id="396" r:id="rId121"/>
    <p:sldId id="398" r:id="rId122"/>
    <p:sldId id="397" r:id="rId123"/>
    <p:sldId id="399" r:id="rId124"/>
    <p:sldId id="400" r:id="rId125"/>
    <p:sldId id="401" r:id="rId126"/>
    <p:sldId id="402" r:id="rId127"/>
    <p:sldId id="403" r:id="rId128"/>
    <p:sldId id="404" r:id="rId129"/>
    <p:sldId id="405" r:id="rId130"/>
    <p:sldId id="406" r:id="rId131"/>
    <p:sldId id="407" r:id="rId132"/>
    <p:sldId id="408" r:id="rId1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15" userDrawn="1">
          <p15:clr>
            <a:srgbClr val="747775"/>
          </p15:clr>
        </p15:guide>
        <p15:guide id="2" pos="2891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AD8"/>
    <a:srgbClr val="D69E99"/>
    <a:srgbClr val="F0E8DD"/>
    <a:srgbClr val="F3E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15"/>
        <p:guide pos="2891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7" Type="http://schemas.openxmlformats.org/officeDocument/2006/relationships/tableStyles" Target="tableStyles.xml"/><Relationship Id="rId136" Type="http://schemas.openxmlformats.org/officeDocument/2006/relationships/viewProps" Target="viewProps.xml"/><Relationship Id="rId135" Type="http://schemas.openxmlformats.org/officeDocument/2006/relationships/presProps" Target="presProps.xml"/><Relationship Id="rId134" Type="http://schemas.openxmlformats.org/officeDocument/2006/relationships/notesMaster" Target="notesMasters/notesMaster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6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3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3.jpeg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4.jpeg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5.jpeg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7.png"/><Relationship Id="rId1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8.jpeg"/><Relationship Id="rId1" Type="http://schemas.openxmlformats.org/officeDocument/2006/relationships/image" Target="../media/image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9.png"/><Relationship Id="rId1" Type="http://schemas.openxmlformats.org/officeDocument/2006/relationships/image" Target="../media/image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7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0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1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3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4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5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6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7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49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1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2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3.webp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5.webp"/><Relationship Id="rId5" Type="http://schemas.openxmlformats.org/officeDocument/2006/relationships/image" Target="../media/image54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58.jpeg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9.pn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0.jpe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>
            <a:lum bright="18000" contrast="0"/>
          </a:blip>
          <a:stretch>
            <a:fillRect/>
          </a:stretch>
        </p:blipFill>
        <p:spPr>
          <a:xfrm>
            <a:off x="-78105" y="0"/>
            <a:ext cx="12282170" cy="78308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78740" y="1993265"/>
            <a:ext cx="12283440" cy="3451225"/>
          </a:xfrm>
          <a:prstGeom prst="rect">
            <a:avLst/>
          </a:prstGeom>
          <a:solidFill>
            <a:srgbClr val="F2EAD8">
              <a:alpha val="7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22195" y="2889250"/>
            <a:ext cx="8983980" cy="1038860"/>
            <a:chOff x="4070" y="5089"/>
            <a:chExt cx="14148" cy="1636"/>
          </a:xfrm>
        </p:grpSpPr>
        <p:sp>
          <p:nvSpPr>
            <p:cNvPr id="5" name="TextBox 4"/>
            <p:cNvSpPr txBox="1"/>
            <p:nvPr/>
          </p:nvSpPr>
          <p:spPr>
            <a:xfrm>
              <a:off x="4070" y="5089"/>
              <a:ext cx="3048" cy="1063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algn="ctr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6000" b="1" i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第一章</a:t>
              </a:r>
              <a:endParaRPr sz="60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12" y="5157"/>
              <a:ext cx="11707" cy="1569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algn="ctr">
                <a:lnSpc>
                  <a:spcPct val="109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4800" b="1" i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汉字的起源与发展</a:t>
              </a:r>
              <a:endParaRPr sz="48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409313" y="4095877"/>
            <a:ext cx="3714750" cy="48215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4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华侨大学预科教育学院</a:t>
            </a:r>
            <a:r>
              <a:rPr lang="en-US" altLang="zh-CN" sz="24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授课</a:t>
            </a:r>
            <a:r>
              <a:rPr lang="zh-CN" sz="2400" b="1" i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教师：李文芳</a:t>
            </a:r>
            <a:endParaRPr lang="zh-CN" sz="2400" b="1" i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78740" y="420370"/>
            <a:ext cx="5125085" cy="581025"/>
          </a:xfrm>
          <a:prstGeom prst="rect">
            <a:avLst/>
          </a:prstGeom>
          <a:solidFill>
            <a:srgbClr val="F2EA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</a:rPr>
              <a:t>来华留学预科教育文科中文第一册</a:t>
            </a:r>
            <a:endParaRPr lang="en-US" sz="2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604" y="3460"/>
            <a:ext cx="2209880" cy="258613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363855"/>
            <a:ext cx="274574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学习目标</a:t>
            </a:r>
            <a:endParaRPr 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10" name="AutoShape 4"/>
          <p:cNvSpPr/>
          <p:nvPr>
            <p:custDataLst>
              <p:tags r:id="rId3"/>
            </p:custDataLst>
          </p:nvPr>
        </p:nvSpPr>
        <p:spPr>
          <a:xfrm>
            <a:off x="459740" y="1905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AF8F5">
              <a:alpha val="65000"/>
            </a:srgbClr>
          </a:solidFill>
          <a:ln w="12700" cap="flat" cmpd="sng">
            <a:solidFill>
              <a:srgbClr val="A56F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8"/>
          <p:cNvSpPr/>
          <p:nvPr>
            <p:custDataLst>
              <p:tags r:id="rId4"/>
            </p:custDataLst>
          </p:nvPr>
        </p:nvSpPr>
        <p:spPr>
          <a:xfrm>
            <a:off x="608330" y="2265680"/>
            <a:ext cx="3124200" cy="25698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zh-CN" altLang="en-US" sz="2400" b="1" i="0" u="none" strike="noStrike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Noto Sans SC" panose="020B0200000000000000" charset="-122"/>
              </a:rPr>
              <a:t>1. 了解专业知识：</a:t>
            </a:r>
            <a:r>
              <a:rPr lang="zh-CN" altLang="en-US" sz="2400" i="0" u="none" strike="noStrike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Noto Sans SC" panose="020B0200000000000000" charset="-122"/>
              </a:rPr>
              <a:t>了解仓颉造字的传说及其文化意义；了解汉字的生命力强的原因。</a:t>
            </a:r>
            <a:endParaRPr lang="zh-CN" altLang="en-US" sz="2400" i="0" u="none" strike="noStrike">
              <a:solidFill>
                <a:srgbClr val="4B3C2D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Noto Sans SC" panose="020B0200000000000000" charset="-122"/>
            </a:endParaRPr>
          </a:p>
        </p:txBody>
      </p:sp>
      <p:sp>
        <p:nvSpPr>
          <p:cNvPr id="15" name="AutoShape 9"/>
          <p:cNvSpPr/>
          <p:nvPr>
            <p:custDataLst>
              <p:tags r:id="rId5"/>
            </p:custDataLst>
          </p:nvPr>
        </p:nvSpPr>
        <p:spPr>
          <a:xfrm>
            <a:off x="4037965" y="1905000"/>
            <a:ext cx="2922270" cy="3429000"/>
          </a:xfrm>
          <a:prstGeom prst="roundRect">
            <a:avLst>
              <a:gd name="adj" fmla="val 0"/>
            </a:avLst>
          </a:prstGeom>
          <a:solidFill>
            <a:srgbClr val="FAF8F5">
              <a:alpha val="65000"/>
            </a:srgbClr>
          </a:solidFill>
          <a:ln w="12700" cap="flat" cmpd="sng">
            <a:solidFill>
              <a:srgbClr val="A56F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3"/>
          <p:cNvSpPr/>
          <p:nvPr>
            <p:custDataLst>
              <p:tags r:id="rId6"/>
            </p:custDataLst>
          </p:nvPr>
        </p:nvSpPr>
        <p:spPr>
          <a:xfrm>
            <a:off x="4239260" y="2265680"/>
            <a:ext cx="28702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zh-CN" altLang="en-US" sz="2400" b="1" i="0" u="none" strike="noStrike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Noto Sans SC" panose="020B0200000000000000" charset="-122"/>
              </a:rPr>
              <a:t>2. 掌握重点词语：</a:t>
            </a:r>
            <a:r>
              <a:rPr lang="zh-CN" altLang="en-US" sz="2400" i="0" u="none" strike="noStrike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Noto Sans SC" panose="020B0200000000000000" charset="-122"/>
              </a:rPr>
              <a:t>文字；记录；符号；字形；象征等。</a:t>
            </a:r>
            <a:endParaRPr lang="zh-CN" altLang="en-US" sz="2400" i="0" u="none" strike="noStrike">
              <a:solidFill>
                <a:srgbClr val="4B3C2D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Noto Sans SC" panose="020B0200000000000000" charset="-122"/>
            </a:endParaRPr>
          </a:p>
        </p:txBody>
      </p:sp>
      <p:sp>
        <p:nvSpPr>
          <p:cNvPr id="20" name="AutoShape 14"/>
          <p:cNvSpPr/>
          <p:nvPr>
            <p:custDataLst>
              <p:tags r:id="rId7"/>
            </p:custDataLst>
          </p:nvPr>
        </p:nvSpPr>
        <p:spPr>
          <a:xfrm>
            <a:off x="7163435" y="1905000"/>
            <a:ext cx="4526915" cy="2188210"/>
          </a:xfrm>
          <a:prstGeom prst="roundRect">
            <a:avLst>
              <a:gd name="adj" fmla="val 0"/>
            </a:avLst>
          </a:prstGeom>
          <a:solidFill>
            <a:srgbClr val="FAF8F5">
              <a:alpha val="65000"/>
            </a:srgbClr>
          </a:solidFill>
          <a:ln w="12700" cap="flat" cmpd="sng">
            <a:solidFill>
              <a:srgbClr val="A56F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l">
              <a:defRPr/>
            </a:pPr>
            <a:r>
              <a:rPr lang="zh-CN" altLang="en-US" sz="2400" b="1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 书面表达式：</a:t>
            </a:r>
            <a:r>
              <a:rPr lang="zh-CN" altLang="en-US" sz="2400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①用…来… ②于是  ③既…也…  ④之一 ⑤数 ⑥A…，而B却… ⑦以…为… ⑧不仅…，反而…</a:t>
            </a:r>
            <a:endParaRPr lang="zh-CN" altLang="en-US" sz="2400">
              <a:solidFill>
                <a:srgbClr val="4B3C2D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AutoShape 14"/>
          <p:cNvSpPr/>
          <p:nvPr>
            <p:custDataLst>
              <p:tags r:id="rId8"/>
            </p:custDataLst>
          </p:nvPr>
        </p:nvSpPr>
        <p:spPr>
          <a:xfrm>
            <a:off x="7160260" y="4334510"/>
            <a:ext cx="4539615" cy="998855"/>
          </a:xfrm>
          <a:prstGeom prst="roundRect">
            <a:avLst>
              <a:gd name="adj" fmla="val 0"/>
            </a:avLst>
          </a:prstGeom>
          <a:solidFill>
            <a:srgbClr val="FAF8F5">
              <a:alpha val="65000"/>
            </a:srgbClr>
          </a:solidFill>
          <a:ln w="12700" cap="flat" cmpd="sng">
            <a:solidFill>
              <a:srgbClr val="A56F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l">
              <a:defRPr/>
            </a:pPr>
            <a:r>
              <a:rPr lang="zh-CN" altLang="en-US" sz="2400" b="1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 功能项目：</a:t>
            </a:r>
            <a:r>
              <a:rPr lang="zh-CN" altLang="en-US" sz="2400">
                <a:solidFill>
                  <a:srgbClr val="4B3C2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举例；罗列（1）</a:t>
            </a:r>
            <a:endParaRPr lang="zh-CN" altLang="en-US" sz="2400">
              <a:solidFill>
                <a:srgbClr val="4B3C2D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1475708"/>
            <a:ext cx="1680549" cy="3918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6130" y="3004820"/>
            <a:ext cx="3267710" cy="67500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0" b="1" i="0">
                <a:solidFill>
                  <a:srgbClr val="431C0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第一部分</a:t>
            </a:r>
            <a:endParaRPr lang="zh-CN" altLang="en-US" sz="6000" b="1" i="0">
              <a:solidFill>
                <a:srgbClr val="431C0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274574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导读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604" y="3460"/>
            <a:ext cx="2209880" cy="25861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5335" y="1211580"/>
            <a:ext cx="10854690" cy="54463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Calibri" panose="020F0502020204030204"/>
                <a:ea typeface="宋体" panose="02010600030101010101" pitchFamily="2" charset="-122"/>
              </a:rPr>
              <a:t>一、读下列故事，回答以下几个问题。</a:t>
            </a:r>
            <a:r>
              <a:rPr lang="en-US" altLang="zh-CN" sz="2400">
                <a:latin typeface="Calibri" panose="020F0502020204030204"/>
                <a:ea typeface="宋体" panose="02010600030101010101" pitchFamily="2" charset="-122"/>
              </a:rPr>
              <a:t> </a:t>
            </a:r>
            <a:endParaRPr lang="en-US" altLang="zh-CN" sz="24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贝”的故事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水里有一些动物，它们用贝壳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( bèi ké)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保护自己的身体。古时候的人写“贝”字，就像两个贝壳打开的样子。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古时候的人觉得贝壳很好看，也很少见，所以喜欢把贝壳戴在身上。贝壳很小，可以带着走，也不容易坏。所以，古时候的人也把贝壳当钱用。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因为这样，很多带“贝”的字，都和钱或者买东西有关系。比如：赚、赔、购、贫、货。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如果一个字里有“贝”，这个字一般和什么有关系？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你还能想到哪些字里有“贝”？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3"/>
          <a:srcRect l="44233" t="41524" r="7820" b="9884"/>
          <a:stretch>
            <a:fillRect/>
          </a:stretch>
        </p:blipFill>
        <p:spPr>
          <a:xfrm>
            <a:off x="9347200" y="5123815"/>
            <a:ext cx="2164715" cy="1457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604" y="3460"/>
            <a:ext cx="2209880" cy="25861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4385" y="940435"/>
            <a:ext cx="10854690" cy="439991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 </a:t>
            </a:r>
            <a:endParaRPr lang="en-US" altLang="zh-CN" sz="28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Calibri" panose="020F0502020204030204"/>
                <a:ea typeface="宋体" panose="02010600030101010101" pitchFamily="2" charset="-122"/>
              </a:rPr>
              <a:t>二、找一找，并连线。</a:t>
            </a:r>
            <a:endParaRPr lang="zh-CN" altLang="en-US" sz="2800" b="1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  </a:t>
            </a:r>
            <a:endParaRPr lang="en-US" altLang="zh-CN" sz="28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Calibri" panose="020F0502020204030204"/>
              <a:ea typeface="宋体" panose="02010600030101010101" pitchFamily="2" charset="-122"/>
            </a:endParaRPr>
          </a:p>
          <a:p>
            <a:pPr marL="0" indent="30607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         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手     </a:t>
            </a: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  衣           山        </a:t>
            </a: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雨       </a:t>
            </a: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心       </a:t>
            </a: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鱼       </a:t>
            </a:r>
            <a:r>
              <a:rPr lang="en-US" altLang="zh-CN" sz="2800">
                <a:latin typeface="Calibri" panose="020F0502020204030204"/>
                <a:ea typeface="宋体" panose="02010600030101010101" pitchFamily="2" charset="-122"/>
              </a:rPr>
              <a:t>        </a:t>
            </a:r>
            <a:r>
              <a:rPr lang="zh-CN" altLang="en-US" sz="2800">
                <a:latin typeface="Calibri" panose="020F0502020204030204"/>
                <a:ea typeface="宋体" panose="02010600030101010101" pitchFamily="2" charset="-122"/>
              </a:rPr>
              <a:t>人</a:t>
            </a:r>
            <a:endParaRPr lang="zh-CN" altLang="en-US" sz="2800"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7" name="IM 10"/>
          <p:cNvPicPr/>
          <p:nvPr/>
        </p:nvPicPr>
        <p:blipFill>
          <a:blip r:embed="rId3"/>
          <a:stretch>
            <a:fillRect/>
          </a:stretch>
        </p:blipFill>
        <p:spPr>
          <a:xfrm>
            <a:off x="2176145" y="3439795"/>
            <a:ext cx="8576310" cy="8566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274574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词语预热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15695" y="1277620"/>
            <a:ext cx="8888095" cy="93726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ts val="300"/>
              </a:spcBef>
              <a:spcAft>
                <a:spcPct val="0"/>
              </a:spcAft>
              <a:buNone/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一、请将左边的词语与右边的拼音和释义连线。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1193165" y="2023745"/>
          <a:ext cx="10102215" cy="4470400"/>
        </p:xfrm>
        <a:graphic>
          <a:graphicData uri="http://schemas.openxmlformats.org/drawingml/2006/table">
            <a:tbl>
              <a:tblPr/>
              <a:tblGrid>
                <a:gridCol w="2870200"/>
                <a:gridCol w="3117850"/>
                <a:gridCol w="4114165"/>
              </a:tblGrid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古代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jì lù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古代帮助国王管理国家的人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传说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cún zài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把看到或听到的事写下来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大臣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chǎn shēng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人很久很久以前的时期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记录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gǔ dài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从古代流传下来的故事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形状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chuán shuō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有，没有消失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存在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biǎo xiàn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做出来的行为和态度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产生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dà chén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原来没有，现在有了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表现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xíng zhuàng</a:t>
                      </a:r>
                      <a:endParaRPr lang="en-US" altLang="zh-CN" sz="2400" b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物体从外面看的样子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73760" y="290195"/>
            <a:ext cx="9563100" cy="436689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ts val="30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二、朗读下列的词组。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古代社会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记录生活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存在困难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古老传说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形状不同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重要特征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表现优秀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产生影响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代表发言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创造机会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75665" y="2178050"/>
            <a:ext cx="1034351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三、根据词语中的带点字，组成新词。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2.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4.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6.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3760" y="4657090"/>
            <a:ext cx="11233785" cy="1753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四、补充词语。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</a:t>
            </a:r>
            <a:endParaRPr lang="en-US" altLang="zh-CN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 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造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号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确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2365" y="1357630"/>
            <a:ext cx="9717405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ts val="30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五、选词填空。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42365" y="3060700"/>
            <a:ext cx="9717405" cy="247205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老师让我们把今天学的新词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在笔记本上。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这个问题已经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了很多年，一直没有解决。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有一个叫“年”的怪兽的故事。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这个盒子的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是方的，不是圆的。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，人们没有电灯，晚上只能用蜡烛。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082165" y="2131695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古代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725545" y="2131695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记录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368925" y="2131695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存在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012305" y="2131695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传说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55685" y="2131695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E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形状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3162935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一、生词讲解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49655" y="1341120"/>
            <a:ext cx="10244455" cy="380111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传说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 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设计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 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圆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系统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 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的确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价值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绳子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大臣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河流 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文字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w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 z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ì)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记录语言的符号系统，是视觉形式的语言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古代文字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|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文字系统 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|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文字资料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甲骨文是中国最早的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之一。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学习汉语的时候，我们要多练习写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这种古代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很难认，专家们还在研究。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符号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hào)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用来代表某种事物或思想的标记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标点符号 | 图形符号 | 数学符号 | 特殊符号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·这种刻在石头上的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可能是早期的文字。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·地图上的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告诉我们哪里有山、哪里有河。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·写作文的时候，我们要学会用标点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符号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470265" y="3754755"/>
            <a:ext cx="3601085" cy="18326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3.系统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ǒ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由许多相互关联的部分组成的整体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管理系统 | 教育系统 | 拼音系统 | 操作系统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·汉语的拼音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对留学生很有帮助。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·新的管理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上线后，公司的运作效率显著提高了。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·这个学校的选课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系统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很方便，学生可以在网上选课。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9678035" y="3661410"/>
            <a:ext cx="2274570" cy="17164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4. 特征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事物独特的标志或特点，用来区别于其他事物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基本特征 | 主要特征 | 明显特征 | 时代特征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·大熊猫最明显的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就是黑白的毛色和圆圆的黑眼圈。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·北京话和上海话在发音上有不同的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·这种古代文字的主要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是线条很简单。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664575" y="4577715"/>
            <a:ext cx="2557780" cy="17043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1777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 产生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 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从无到有地出现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产生问题 | 产生影响 | 产生兴趣 | 产生想法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·文字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以前，人们用画画来记录事情。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·这个问题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的原因很复杂。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·不同文化之间的交流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了许多新的词语。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1777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6. 创造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chuàng zào)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首次做出或发明出以前没有的事物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创造奇迹 | 创造价值 | 创造机会 | 创造环境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·传说仓颉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了汉字，但那只是故事。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·中国人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了很多有用的东西，比如指南针。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·好的老师能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一个轻松的学习环境。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l="10898" t="9870" r="6929" b="9949"/>
          <a:stretch>
            <a:fillRect/>
          </a:stretch>
        </p:blipFill>
        <p:spPr>
          <a:xfrm>
            <a:off x="8559800" y="3893820"/>
            <a:ext cx="3303270" cy="214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7. 形成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 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通过发展变化而成为某种样子或状态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形成习惯 | 形成风格 | 形成体系 | 形成共识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·汉字在几千年的历史中慢慢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了自己的特点。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·学习语言的时候，我们要多听多说，才能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好的语感。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·这两条河在村子的南边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了一个很大的湖。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67995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8. 代表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dài bi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V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象征；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被推荐出来发言的人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代表作品 | 学生代表 | 正式代表 | 代表文化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·甲骨文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了中国最早的文字系统。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·每个班选一个学生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参加学校的会议。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·红色在文化中常常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代表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幸福和好运。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595360" y="3447415"/>
            <a:ext cx="2827020" cy="30683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54736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9. 形状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 zhuàng)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2781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物体或图形外部的样子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几何形状 | 不规则形状 | 各种形状 | 改变形状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·甲骨文的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很像它们代表的事物。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·这个石头的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很有趣，像一只兔子。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云有很多种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，有的像马，有的像龙，还有的像小狗。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t="23550"/>
          <a:stretch>
            <a:fillRect/>
          </a:stretch>
        </p:blipFill>
        <p:spPr>
          <a:xfrm>
            <a:off x="7734300" y="3523615"/>
            <a:ext cx="4171950" cy="16757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10. 表现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 xiàn)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V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显现出来；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显示出来的行为或样子。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表现手法 | 艺术表现 | 具体表现 | 表现优秀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·这些古代文字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了古人的生活和文化。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·这位留学生在课堂上的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非常好，老师常常表扬他。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·一个国家的文化可以通过艺术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出来。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35051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11. 生动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 d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76198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具有活力，能打动人或显得非常真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生动形象 | 生动的语言 | 生动的画面 | 生动有趣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·这本书里的故事写得非常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·老师的解释很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，学生很快就明白了。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·古人在石头上刻的动物图非常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，像真的一样。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04241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12. 圆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N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形状像圆圈或球体；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Adj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周全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圆形 | 圆圈 | 圆满 | 圆桌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·古代的陶器上常常有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圆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形的图案。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圆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桌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很大，可以坐八个人。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·今天晚上的月亮又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圆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又亮，非常好看。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l="15061" t="7043" r="16275" b="20619"/>
          <a:stretch>
            <a:fillRect/>
          </a:stretch>
        </p:blipFill>
        <p:spPr>
          <a:xfrm>
            <a:off x="7901305" y="3447415"/>
            <a:ext cx="3546475" cy="24930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13. 存在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 zài)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45337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事物持续地占据时间或空间；实际上有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存在问题 | 存在争议 | 客观存在 | 长期存在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·夏朝是否真的有文字。这个问题还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争议。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·学习中文的时候，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很多困难，但我们可以克服。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·这种古老的习俗在农村仍然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存在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03225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14. 记录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91438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把听到的话或发生的事写下来；也指写下来的材料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历史记录 | 详细记录 | 文字记录 | 记录数据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·古代人用甲骨来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重要的事情。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·他每天用日记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自己的生活。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·这份文件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记录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了当时的历史情况。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348220" y="3689985"/>
            <a:ext cx="3888740" cy="25914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15. 价值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jià zh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事物的用途或积极作用，通常指重要性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历史价值 | 文化价值 | 研究价值 | 有价值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·这些古代符号有很高的研究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价值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·这本书对我来说很有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价值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，它帮我学到了很多知识。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·这个花瓶不但是古董，还有很高的艺术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价值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l="22833" r="18267"/>
          <a:stretch>
            <a:fillRect/>
          </a:stretch>
        </p:blipFill>
        <p:spPr>
          <a:xfrm>
            <a:off x="9947910" y="2472055"/>
            <a:ext cx="224409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16. 的确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qu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完全确实，表示肯定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的确如此 | 的确很（美/好/难） | 的确不错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·这些文字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的确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是三千年前的，考古学家已经确认了。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·学习汉语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的确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不容易，但是很有意思。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·他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的确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是个好学生，每次考试都考得很好。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17. 绳子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 zi)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用来绑或连接东西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一根绳子 | 麻绳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·古时候，人们用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绳子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打结来记录事情。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·我们需要一根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绳子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把这些书绑起来。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·这条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绳子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太短了，不够用。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 rot="2280000">
            <a:off x="7541895" y="2255520"/>
            <a:ext cx="4097020" cy="27298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18. 大臣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dà 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古代国家中，君主之下担任重要官职的人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朝廷大臣 | 信任大臣 | 大臣上书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·传说仓颉是黄帝的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，他负责记录事情。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·古代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要给皇帝提出建议。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·这位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很有才能，皇帝非常信任他。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523605" y="4243705"/>
            <a:ext cx="3339465" cy="22263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19. 河流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陆地表面较大的天然水流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一条河流 | 主要河流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·最早的文明常常出现在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河流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附近，比如黄河、长江。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·这条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河流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的水很清，可以看到鱼。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·他们住的地方靠近一条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河流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，生活很方便。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b="2935"/>
          <a:stretch>
            <a:fillRect/>
          </a:stretch>
        </p:blipFill>
        <p:spPr>
          <a:xfrm>
            <a:off x="9751695" y="2683510"/>
            <a:ext cx="2111375" cy="30753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20. 古代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ǔ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dài)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距离现在较远的过去时代，与“现代”相对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古代文明 | 古代历史 | 古代社会 | 古代文化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人没有手机，他们用信鸽传递信息。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·中国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有很多伟大的发明。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·这些文字是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留下来的宝贵遗产。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087995" y="3315335"/>
            <a:ext cx="3062605" cy="30886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21. 传说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 shu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ō)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45400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民间流传下来的、关于某人或某事的故事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民间传说 | 古老传说 | 流传传说 | 美丽的传说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·仓颉造字的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传说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在中国流传了很久。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传说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讲的是一个关于爱情的故事。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·民间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传说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里常常有神仙。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b="5117"/>
          <a:stretch>
            <a:fillRect/>
          </a:stretch>
        </p:blipFill>
        <p:spPr>
          <a:xfrm>
            <a:off x="8765540" y="3447415"/>
            <a:ext cx="2256155" cy="283654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22. 例如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r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举例时用的词，相当于“比如”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例如……等 | 例如说 | 例如……等等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·很多汉字来源于图画，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例如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“日”字就像太阳。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·中国有很多传统节日，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春节、中秋节等。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·好的学习方法有很多，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例如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多听多说多练习。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6320" y="2244090"/>
            <a:ext cx="1788160" cy="33693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38989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23. 之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相当于现代汉语的“的”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A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B（A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B） |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总之 | 之一 | 之后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·黄河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水养育了中华民族。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·他是我们班成绩最好的学生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一。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·这家博物馆收藏了许多古代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</a:t>
            </a:r>
            <a:r>
              <a:rPr lang="en-US" altLang="zh-CN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物，非常值得一看。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879840" y="3447415"/>
            <a:ext cx="2643505" cy="175641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二、书面表达式讲解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20340" y="1417955"/>
            <a:ext cx="6024880" cy="380111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1.用……来……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2.于是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3.既……，也……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 之一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38989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1.用……来……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9655" y="1732280"/>
            <a:ext cx="9640570" cy="302641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基本结构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：用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方式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工具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材料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来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目的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动作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）很多留学生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画图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记住汉字的形状。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）中国人常常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红色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表示高兴和好运。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）我们可以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拼音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在词典里查找汉字。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9350" y="1723390"/>
            <a:ext cx="9584690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完成句子。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）我想用这个软件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）老师用讲故事的方式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）你可以用拼音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38989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2.于是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8155" y="1732280"/>
            <a:ext cx="11563350" cy="302641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基本结构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：原因/情况，于是 + 结果/下一步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（1）他觉得用画图的方法记汉字很有意思，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于是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每天都用这个方法练习。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（2）古时候的人觉得说话和写字不方便，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于是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发明了汉字。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（3）老师讲了很多次“把”字句的用法，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于是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我终于明白了。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9350" y="1723390"/>
            <a:ext cx="10485755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用“于是”连接两个句子。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（1）他迷路了。他问警察怎么走。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（2）老师讲了一个有趣的故事。学生们都笑了。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（3）我发现听力很难。我每天听新闻。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5739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3.既……，也……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4700" y="1915795"/>
            <a:ext cx="9640570" cy="302641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l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）学汉语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要练习写汉字，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要多说多听。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3370" algn="l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）中国茶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好喝，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对身体有很多好处。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3370" algn="l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）看中国电视剧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能学习生词，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能了解中国人的生活。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753235"/>
            <a:ext cx="5147310" cy="67564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ts val="1600"/>
              </a:lnSpc>
              <a:spcBef>
                <a:spcPts val="1600"/>
              </a:spcBef>
              <a:spcAft>
                <a:spcPts val="800"/>
              </a:spcAft>
            </a:pPr>
            <a:r>
              <a:rPr lang="zh-CN" altLang="en-US" sz="2800" b="1">
                <a:solidFill>
                  <a:srgbClr val="0F1115"/>
                </a:solidFill>
                <a:latin typeface="Segoe UI" panose="020B0502040204020203"/>
                <a:ea typeface="Segoe UI" panose="020B0502040204020203"/>
              </a:rPr>
              <a:t>根据提示写句子</a:t>
            </a:r>
            <a:r>
              <a:rPr lang="zh-CN" altLang="en-US" sz="2800" b="1">
                <a:solidFill>
                  <a:srgbClr val="0F1115"/>
                </a:solidFill>
                <a:latin typeface="Segoe UI" panose="020B0502040204020203"/>
                <a:ea typeface="宋体" panose="02010600030101010101" pitchFamily="2" charset="-122"/>
              </a:rPr>
              <a:t>。</a:t>
            </a:r>
            <a:endParaRPr lang="zh-CN" altLang="en-US" sz="2800" b="1">
              <a:solidFill>
                <a:srgbClr val="0F1115"/>
              </a:solidFill>
              <a:latin typeface="Segoe UI" panose="020B0502040204020203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918210" y="2500630"/>
          <a:ext cx="10623550" cy="3660140"/>
        </p:xfrm>
        <a:graphic>
          <a:graphicData uri="http://schemas.openxmlformats.org/drawingml/2006/table">
            <a:tbl>
              <a:tblPr/>
              <a:tblGrid>
                <a:gridCol w="4542790"/>
                <a:gridCol w="6080760"/>
              </a:tblGrid>
              <a:tr h="915035"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提示</a:t>
                      </a:r>
                      <a:endParaRPr lang="zh-CN" sz="2800" b="1">
                        <a:solidFill>
                          <a:srgbClr val="7BA06A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101600" marT="63500" marB="6350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5ECE1"/>
                    </a:solidFill>
                  </a:tcPr>
                </a:tc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你的句子</a:t>
                      </a:r>
                      <a:endParaRPr lang="zh-CN" sz="2800" b="1">
                        <a:solidFill>
                          <a:srgbClr val="7BA06A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01600" marR="101600" marT="63500" marB="6350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5ECE1"/>
                    </a:solidFill>
                  </a:tcPr>
                </a:tc>
              </a:tr>
              <a:tr h="915035"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这本书：有意思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 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不贵</a:t>
                      </a:r>
                      <a:endParaRPr lang="zh-CN" altLang="en-US" sz="2800" b="1">
                        <a:solidFill>
                          <a:srgbClr val="7BA06A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101600" marT="63500" marB="63500" anchor="ctr" anchorCtr="0">
                    <a:lnL>
                      <a:noFill/>
                    </a:lnL>
                    <a:lnR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endParaRPr lang="en-US" altLang="zh-CN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01600" marR="0" marT="63500" marB="63500" anchor="ctr" anchorCtr="0">
                    <a:lnL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15035"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他：会唱歌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 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会跳舞</a:t>
                      </a:r>
                      <a:endParaRPr lang="zh-CN" altLang="en-US" sz="2800" b="1">
                        <a:solidFill>
                          <a:srgbClr val="7BA06A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101600" marT="63500" marB="63500" anchor="ctr" anchorCtr="0">
                    <a:lnL>
                      <a:noFill/>
                    </a:lnL>
                    <a:lnR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endParaRPr lang="en-US" altLang="zh-CN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01600" marR="0" marT="63500" marB="63500" anchor="ctr" anchorCtr="0">
                    <a:lnL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15035"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我的房间：干净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 </a:t>
                      </a:r>
                      <a:r>
                        <a:rPr lang="zh-CN" altLang="en-US" sz="2800" b="1">
                          <a:solidFill>
                            <a:srgbClr val="7BA06A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安静</a:t>
                      </a:r>
                      <a:endParaRPr lang="zh-CN" altLang="en-US" sz="2800" b="1">
                        <a:solidFill>
                          <a:srgbClr val="7BA06A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101600" marT="63500" marB="63500" anchor="ctr" anchorCtr="0">
                    <a:lnL>
                      <a:noFill/>
                    </a:lnL>
                    <a:lnR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6858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________________________________</a:t>
                      </a:r>
                      <a:endParaRPr lang="en-US" altLang="zh-CN" sz="2800" b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01600" marR="0" marT="63500" marB="63500" anchor="ctr" anchorCtr="0">
                    <a:lnL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>
                      <a:solidFill>
                        <a:srgbClr val="7BA06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38989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 之一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2005" y="1915795"/>
            <a:ext cx="10739755" cy="302641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（1）“把”字句和“被”字句是现代汉语中常见的特殊句式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之一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（2）闽方言是汉语七大方言区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之一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，其内部可分为闽东、闽南、闽北等次方言。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（3）汉语量词很多，比如‘个’就是最常见的量词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之一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9170" y="1646555"/>
            <a:ext cx="10562590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排序。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（1）之一   是   汉字   最   的   文字   古老   世界上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（2）图书馆   我   的   之一   喜欢   去   地方   最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（3）的 / 熊猫 / 动物 / 是 / 最 / 中国 / 之一 / 可爱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三、功能项目讲解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1625" y="856615"/>
            <a:ext cx="4892675" cy="1889125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1.举例：例如。</a:t>
            </a: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20090" y="2364105"/>
            <a:ext cx="9662795" cy="369125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）很多汉字的意思可以从形状看出来，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，‘休’字表示人靠着树休息。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）中国有很多传统节日，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，春节、中秋节和端午节。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）学近义词时，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例如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“高兴”和“快乐”，要注意它们的使用方法不一样。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展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9170" y="1438275"/>
            <a:ext cx="10562590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举例子。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（1）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比如：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中国人喜欢喝茶，比如绿茶、红茶和乌龙茶。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（2）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像：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有些汉字是表示动作的，像‘打’‘跑’‘吃’。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（3）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拿……来说：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拿学汉字来说，你不能只靠看，还要多写。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（4）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以……为例：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以北京为例，冬天的温度常常在零度以下。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9170" y="1438275"/>
            <a:ext cx="10562590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完成下面的对话。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（1） A：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你平时喜欢做什么运动？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B：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我喜欢很多运动，____________________。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（2） A：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哪些汉字最难记？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B：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有些汉字很难，____________________。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9510" y="535305"/>
            <a:ext cx="8860155" cy="555815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用下列的举例表达完成练习。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介绍几种你喜欢的食物或水果。（比如）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介绍一个汉字的故事或构造。（以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为例）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举例说一说你知道的中国有名的大学。（像）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介绍一种学习汉语的方法。（拿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来说）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四、课文讲解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63650" y="3105150"/>
            <a:ext cx="687133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：仓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颉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造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</a:t>
            </a:r>
            <a:endParaRPr lang="zh-CN" altLang="en-US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7451725" y="0"/>
            <a:ext cx="3769360" cy="6858000"/>
          </a:xfrm>
          <a:prstGeom prst="rect">
            <a:avLst/>
          </a:prstGeom>
          <a:ln>
            <a:solidFill>
              <a:srgbClr val="D69E99"/>
            </a:solidFill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课前热身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03935" y="1186180"/>
            <a:ext cx="9750425" cy="532384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试一试：不用文字来记事。</a:t>
            </a:r>
            <a:endParaRPr lang="zh-CN" altLang="en-US" sz="2800" b="1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</a:t>
            </a:r>
            <a:r>
              <a:rPr lang="zh-CN" altLang="en-US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假设你现在不能写任何一个字，也不能用数字，你要记住三件事：</a:t>
            </a:r>
            <a:endParaRPr lang="zh-CN" altLang="en-US" sz="280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明天要带雨伞</a:t>
            </a:r>
            <a:endParaRPr lang="zh-CN" altLang="en-US" sz="280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借了同学一块橡皮</a:t>
            </a:r>
            <a:endParaRPr lang="zh-CN" altLang="en-US" sz="280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en-US" altLang="zh-CN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今天学了“山”和“水”两个字</a:t>
            </a:r>
            <a:endParaRPr lang="zh-CN" altLang="en-US" sz="280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请你用一种不用文字的方法（比如画画、打结、做记号等）把这三件事记下来。你可以画在下面。</a:t>
            </a:r>
            <a:endParaRPr lang="zh-CN" altLang="en-US" sz="280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55625" y="393700"/>
            <a:ext cx="10648315" cy="559752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古代，人们没有文字，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只能用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“结绳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(jiéshéng)”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的办法来记录事情。随着事情不断增多，绳子容易变乱，存在很多困难。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传说，黄帝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(Huángdì)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有一位大臣叫仓颉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(Cāng Jié)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。他长着四只眼睛，非常聪明。一次，他看到地上的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鸟和兽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(shòu)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的脚印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(jiǎoyìn)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，形状都不一样，表现出不同的特征。他产生了一个想法：不同的脚印代表不同的动物，那么，我也可以创造出不同的符号来代表不同的事物。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2950" y="308610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74370" y="474980"/>
            <a:ext cx="10843895" cy="526224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于是，仓颉根据太阳、月亮、山、水的形状，设计出了最早的汉字。例如，“日”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   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像圆</a:t>
            </a:r>
            <a:r>
              <a:rPr lang="en-US" altLang="zh-CN" sz="2800" baseline="30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16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圆的太阳，“月”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  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像弯弯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w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ān wān)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的月亮，“山”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    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像三座山峰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(shānfēng)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，“水”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  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像河流里的河水。这些符号既生动，也容易理解。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人们接受了这些符号，这些符号形成了最早的文字系统。从此，中国有了文字。虽然这只是一个传说，但汉字的确是世界上最古老的文字之一，具有极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高的价值。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3335020" y="2505075"/>
            <a:ext cx="789940" cy="572135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8019415" y="1819910"/>
            <a:ext cx="596900" cy="728345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4"/>
          <a:stretch>
            <a:fillRect/>
          </a:stretch>
        </p:blipFill>
        <p:spPr>
          <a:xfrm>
            <a:off x="3507740" y="1893570"/>
            <a:ext cx="805180" cy="52832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5"/>
          <a:stretch>
            <a:fillRect/>
          </a:stretch>
        </p:blipFill>
        <p:spPr>
          <a:xfrm>
            <a:off x="9009380" y="2454275"/>
            <a:ext cx="574675" cy="72009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2930" y="330200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五、拓展阅读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1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57755" y="2887345"/>
            <a:ext cx="868362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拓展阅读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：世界上最古老的文字</a:t>
            </a:r>
            <a:endParaRPr lang="zh-CN" altLang="en-US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3162935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生词讲解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9655" y="1869440"/>
            <a:ext cx="10244455" cy="2731135"/>
          </a:xfrm>
          <a:prstGeom prst="rect">
            <a:avLst/>
          </a:prstGeom>
        </p:spPr>
        <p:txBody>
          <a:bodyPr>
            <a:noAutofit/>
          </a:bodyPr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成熟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简化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保留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甲骨文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消失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法律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 成熟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 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ú)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事物发展到完善、完备的程度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成熟文字 | 成熟技术 | 成熟想法 | 条件成熟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·甲骨文是中国最早的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文字系统。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·他的汉语水平已经非常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，可以和中国人自由交流。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·这个计划还不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成熟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，我们需要更多时间准备。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 基本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ě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n)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adj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根本的、主要的；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根本、基础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基本特征 | 基本要求 | 基本知识 | 基本相同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·汉字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特征之一是象形。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·学习中文，首先要掌握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的语法和词汇。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·这两种古代文字的写法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相同，但也有不同之处。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简化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 huà)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使复杂的变成简单的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简化汉字 | 简化手续 | 简化流程 | 简化设计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·新中国建立后，中国政府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简化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了汉字，让更多人能学会读写。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·我们可以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简化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这个过程，节省时间。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·繁体字比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简化字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笔画更多，写起来更复杂。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5"/>
          <a:srcRect b="32148"/>
          <a:stretch>
            <a:fillRect/>
          </a:stretch>
        </p:blipFill>
        <p:spPr>
          <a:xfrm>
            <a:off x="8346440" y="4448175"/>
            <a:ext cx="3423285" cy="162242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 保留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 li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ú)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保存不变，不失去或不改变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保留传统 | 保留意见 | 保留原样 | 保留权利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·今天的汉字仍然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保留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了古代文字的一些特点。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·这个博物馆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保留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了许多珍贵的古代文物。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·我对这件事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保留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自己的看法，不想现在就说。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rcRect l="8810" t="13843" r="9224" b="7528"/>
          <a:stretch>
            <a:fillRect/>
          </a:stretch>
        </p:blipFill>
        <p:spPr>
          <a:xfrm>
            <a:off x="8639810" y="3707130"/>
            <a:ext cx="3203575" cy="204978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 笔画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ǐ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huà)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构成汉字的最小连笔单位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简单笔画 | 复杂笔画 | 笔画顺序 | 基本笔画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·“山”字只有三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，很简单。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·写汉字的时候，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的顺序很重要。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·繁体字的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比简化字多很多。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 结构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u)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事物各部分的组合方式和关系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汉字结构 | 句子结构 | 经济结构 | 组织结构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·汉字有左右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、上下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等不同类型。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·这个句子的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很复杂，我读了好几遍才明白。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·古代文字和现代文字的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有很大不同。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3213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 甲骨文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ǔ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w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n)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刻在龟甲和兽骨上的文字，是已知最早的成熟汉字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研究甲骨文 | 甲骨文字 | 甲骨文资料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在河南安阳发现了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甲骨文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·专家们正在研究这些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甲骨文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的含义。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甲骨文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的发现对了解中国历史有非常重要的意义。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3213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8. 消失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ā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 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ī)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不再存在，不见了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逐渐消失 | 完全消失 | 文化消失 | 物种消失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·很多古代文字已经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消失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了，我们再也看不到了。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·随着城市的发展，很多老建筑正在逐渐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消失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·这个古老的习俗现在已经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消失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了，很少有人知道。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3213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 思想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ng)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人的想法、观点或意识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古代思想 | 传统思想 | 先进思想 | 重要思想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·古代文字记录了古人的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和生活。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·孔子是中国古代伟大的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·我们应该学习优秀的传统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，同时也要有新的想法。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5"/>
          <a:srcRect b="1611"/>
          <a:stretch>
            <a:fillRect/>
          </a:stretch>
        </p:blipFill>
        <p:spPr>
          <a:xfrm>
            <a:off x="9930765" y="3667760"/>
            <a:ext cx="2102485" cy="268605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32130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10. 法律 (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ǜ)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国家制定或认可的行为规则，具有强制力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法律规定 | 遵守法律 | 法律保护 | 研究法律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·在中国古代，重要的事情，例如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法律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，常常被刻在青铜器上。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·每个公民都应该遵守国家的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法律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·他大学毕业后想当一名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法律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工作者。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5"/>
          <a:stretch>
            <a:fillRect/>
          </a:stretch>
        </p:blipFill>
        <p:spPr>
          <a:xfrm>
            <a:off x="7597140" y="4287520"/>
            <a:ext cx="3888105" cy="234569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拓展阅读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1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：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91260" y="3105150"/>
            <a:ext cx="687133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世界上最古老的文字</a:t>
            </a:r>
            <a:endParaRPr lang="zh-CN" altLang="en-US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7182485" y="0"/>
            <a:ext cx="44653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3700" y="449580"/>
            <a:ext cx="8012430" cy="2619375"/>
          </a:xfrm>
          <a:prstGeom prst="rect">
            <a:avLst/>
          </a:prstGeom>
        </p:spPr>
        <p:txBody>
          <a:bodyPr>
            <a:noAutofit/>
          </a:bodyPr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世界上有许多古老的文字。其中，苏美尔人的楔形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xiē xínɡ)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文字、古埃及人的象形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xiànɡ xínɡ)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文字和中国的汉字，是最著名的三种。它们各自用不同的方式记下了人类早期的生活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和思想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一、楔形文字：刻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kè)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在泥板上的文字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406130" y="979170"/>
            <a:ext cx="3296285" cy="22059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3700" y="3185160"/>
            <a:ext cx="11410315" cy="2787650"/>
          </a:xfrm>
          <a:prstGeom prst="rect">
            <a:avLst/>
          </a:prstGeom>
        </p:spPr>
        <p:txBody>
          <a:bodyPr>
            <a:noAutofit/>
          </a:bodyPr>
          <a:p>
            <a:endParaRPr lang="en-US" altLang="zh-CN" sz="2800"/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大约五千多年前，苏美尔人创造了一种文字，叫作“楔形文字”。“楔形”的意思是，文字的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笔画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像一个个小三角形或小钉子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dīnɡ zi)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。苏美尔人使用削尖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xuē jiān)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的树枝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shù zhī)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，在还没有变硬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( yìnɡ)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的泥板上写字。泥板上面记录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了法律</a:t>
            </a:r>
            <a:r>
              <a:rPr lang="en-US" altLang="zh-CN" sz="2800" b="0" baseline="30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、买卖等内容。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6240" y="605155"/>
            <a:ext cx="683577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二、象形文字：刻在神庙和纸草上的文字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9021445" y="2696845"/>
            <a:ext cx="3170555" cy="18281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6240" y="1342390"/>
            <a:ext cx="8684895" cy="4399915"/>
          </a:xfrm>
          <a:prstGeom prst="rect">
            <a:avLst/>
          </a:prstGeom>
        </p:spPr>
        <p:txBody>
          <a:bodyPr wrap="square">
            <a:spAutoFit/>
          </a:bodyPr>
          <a:p>
            <a:endParaRPr lang="en-US" altLang="zh-CN" sz="2800"/>
          </a:p>
          <a:p>
            <a:pPr marL="0" indent="3048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差不多在同一时期，古埃及人也创造了自己的文字，我们叫它“象形文字”。象形文字很像一幅幅小画，比如一只脚、一个水池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shuǐ chí)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。古埃及人把这些文字刻在神庙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shén miào)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的墙上。此外，他们还用一种叫作“纸莎草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zhǐ shā cǎo)”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的植物制作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zhì zuò)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成“纸”，在上面写字。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9790" y="382905"/>
            <a:ext cx="6442075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三、汉字：一直用到今天的古老文字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4690" y="1226820"/>
            <a:ext cx="9531350" cy="5899150"/>
          </a:xfrm>
          <a:prstGeom prst="rect">
            <a:avLst/>
          </a:prstGeom>
        </p:spPr>
        <p:txBody>
          <a:bodyPr wrap="square">
            <a:noAutofit/>
          </a:bodyPr>
          <a:p>
            <a:pPr algn="just">
              <a:lnSpc>
                <a:spcPct val="150000"/>
              </a:lnSpc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汉字也是世界上最古老的文字之一。中国最早的成熟文字是“甲骨文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，它出现在三千多年前的商代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shānɡ dài)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。甲骨文主要刻在龟壳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ɡuī ké)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和动物的骨头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 ɡǔ tóu)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上。与另外两种古老文字不同，汉字没有消失。从甲骨文开始，一直到我们今天使用的简化字。虽然汉字的样子有了一些变化，但它的基本结构一直保留</a:t>
            </a:r>
            <a:r>
              <a:rPr lang="en-US" altLang="zh-CN" sz="2800" b="0" baseline="30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下来。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21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楔形文字和古埃及象形文字现在已经没有人使用了，成为“死文字”。只有汉字，经历了几千年，一直在使用。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rcRect b="24608"/>
          <a:stretch>
            <a:fillRect/>
          </a:stretch>
        </p:blipFill>
        <p:spPr>
          <a:xfrm>
            <a:off x="9786620" y="1450340"/>
            <a:ext cx="2257425" cy="290576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1475708"/>
            <a:ext cx="1680549" cy="3918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6130" y="3004820"/>
            <a:ext cx="3267710" cy="675005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0" b="1" i="0">
                <a:solidFill>
                  <a:srgbClr val="431C0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第二部分</a:t>
            </a:r>
            <a:endParaRPr lang="zh-CN" altLang="en-US" sz="6000" b="1" i="0">
              <a:solidFill>
                <a:srgbClr val="431C0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274574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词语预热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43330" y="1177925"/>
            <a:ext cx="7721600" cy="737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ts val="3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一、请将左边的词语与右边的拼音和释义连线。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3"/>
            </p:custDataLst>
          </p:nvPr>
        </p:nvGraphicFramePr>
        <p:xfrm>
          <a:off x="1243330" y="1989455"/>
          <a:ext cx="9875520" cy="3969385"/>
        </p:xfrm>
        <a:graphic>
          <a:graphicData uri="http://schemas.openxmlformats.org/drawingml/2006/table">
            <a:tbl>
              <a:tblPr/>
              <a:tblGrid>
                <a:gridCol w="1961515"/>
                <a:gridCol w="3662680"/>
                <a:gridCol w="4251325"/>
              </a:tblGrid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1. </a:t>
                      </a: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舞台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yìyì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几个部分合为一个整体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 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延续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bǎoguì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具有代表性的作品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 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意义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xiàngzhēng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表现出来、反映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imes New Roman" panose="02020603050405020304"/>
                        <a:buNone/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4. </a:t>
                      </a: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体现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jīngdiǎn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非常珍贵、有价值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5. 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经典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wǔtái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表演或活动的场所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68985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6. 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象征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tǐxiàn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用具体事物代表抽象意义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7. </a:t>
                      </a: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组成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yánxù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价值、重要性或含义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8. </a:t>
                      </a:r>
                      <a:r>
                        <a:rPr lang="zh-CN" altLang="en-US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宝贵</a:t>
                      </a:r>
                      <a:endParaRPr lang="zh-CN" altLang="en-US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8090C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zǔchéng</a:t>
                      </a:r>
                      <a:endParaRPr lang="en-US" altLang="zh-CN" sz="2400" b="0" i="0">
                        <a:solidFill>
                          <a:srgbClr val="08090C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400" b="0" i="0">
                          <a:solidFill>
                            <a:srgbClr val="08090C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一直不断，继续下去</a:t>
                      </a:r>
                      <a:endParaRPr lang="zh-CN" sz="2400" b="0" i="0">
                        <a:solidFill>
                          <a:srgbClr val="08090C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9805" y="375285"/>
            <a:ext cx="9875520" cy="1753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二、朗读下列的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词组。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历史舞台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延续至今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文化意义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具有特色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经典作品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文化差异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核心问题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充满活力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文化载体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宝贵遗产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9805" y="2275205"/>
            <a:ext cx="9875520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ts val="30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三、根据词语中的带点字，组成新词。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遗产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2.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活力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4.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组成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6.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→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）（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9805" y="4729480"/>
            <a:ext cx="10080625" cy="17532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四、补充词语。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4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  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endParaRPr lang="en-US" altLang="zh-CN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 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异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征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确 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  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91945" y="563086"/>
            <a:ext cx="5080000" cy="645160"/>
          </a:xfrm>
          <a:prstGeom prst="rect">
            <a:avLst/>
          </a:prstGeom>
        </p:spPr>
        <p:txBody>
          <a:bodyPr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五、选词填空。</a:t>
            </a:r>
            <a:endParaRPr lang="zh-CN" altLang="en-US" sz="2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1945" y="1691640"/>
            <a:ext cx="9282430" cy="4625975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200000"/>
              </a:lnSpc>
            </a:pPr>
            <a:endParaRPr lang="zh-CN" altLang="en-US" sz="2400" b="1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白色在西方文化中常常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纯洁和和平。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中西方文化之间存在很多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，我们需要互相尊重。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在电脑上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文字时，要注意拼写是否正确。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保护地球环境，是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共同的责任。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这项传统已经</a:t>
            </a:r>
            <a:r>
              <a:rPr lang="en-US" altLang="zh-CN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b="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了几千年，至今没有中断。</a:t>
            </a:r>
            <a:endParaRPr lang="zh-CN" altLang="en-US" sz="2400" b="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275840" y="1624330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延续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919220" y="1624330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差异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562600" y="1624330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象征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205980" y="1624330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输入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849360" y="1624330"/>
            <a:ext cx="1341120" cy="615315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E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人类</a:t>
            </a:r>
            <a:endParaRPr lang="zh-CN" altLang="en-US" sz="2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3162935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一、生词讲解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49655" y="1341120"/>
            <a:ext cx="10382250" cy="3801110"/>
          </a:xfrm>
          <a:prstGeom prst="rect">
            <a:avLst/>
          </a:prstGeom>
        </p:spPr>
        <p:txBody>
          <a:bodyPr>
            <a:noAutofit/>
          </a:bodyPr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舞台    延续    通常    意义    明确    具有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    著作    生命    体现    组成    时代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    人类    宝贵    遗产    超越    差异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    字形    象征    社会    活力    载体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 舞台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w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ǔ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4275" y="1575435"/>
            <a:ext cx="1042670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①表演的台子；②进行某种活动的场所或范围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endParaRPr lang="en-US" altLang="zh-CN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登上舞台 | 退出舞台 | 历史舞台 | 政治舞台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她从小梦想登上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，成为一名舞蹈家。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随着科技的发展，许多传统行业逐渐退出了历史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中国在国际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上发挥着越来越重要的作用。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b="8455"/>
          <a:stretch>
            <a:fillRect/>
          </a:stretch>
        </p:blipFill>
        <p:spPr>
          <a:xfrm>
            <a:off x="8920480" y="5096510"/>
            <a:ext cx="3011170" cy="151828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 延续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持续下去；延长下去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延续生命 | 延续传统 | 延续历史 | 延续至今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我们要把祖先留下的优秀文化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延续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下去。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这场雨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延续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了三天三夜，导致河水暴涨。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生命的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延续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离不开水和空气。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884795" y="3728720"/>
            <a:ext cx="4061460" cy="227901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通常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一般情况如此；平常的、一般的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通常情况下 | 通常来说 | 通常认为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七点起床，今天因为有事提前了一个小时。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来说，春天是最适合播种的季节。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这种问题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由经验丰富的员工负责处理。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550910" y="4298315"/>
            <a:ext cx="3380740" cy="225298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 意义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117473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①语言文字或其他符号所表达的内容；②作用或价值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具有意义 | 重要意义 | 实际意义 | 历史意义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这本书对了解中国古代文化具有重要的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你反复读这个词，就能体会它的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港珠澳大桥的建成通车，对于促进粤港澳大湾区发展具有历史性的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意义</a:t>
            </a:r>
            <a:r>
              <a:rPr lang="zh-CN" altLang="en-US" sz="24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l="2466" t="7024" r="2021" b="1333"/>
          <a:stretch>
            <a:fillRect/>
          </a:stretch>
        </p:blipFill>
        <p:spPr>
          <a:xfrm>
            <a:off x="9014460" y="3542030"/>
            <a:ext cx="2563495" cy="16256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 明确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m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ngqu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adj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清晰明白；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v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使清晰明白。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明确目标 | 明确表示 | 明确规定 | 明确态度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指出了我们作业中的问题。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做任何事情之前，都要先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自己的目标。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规定，员工不得泄露公司机密。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 具有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ǒ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拥有；具备（某种属性、特征、能力等）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具有意义 | 具有特色 | 具有能力 | 具有价值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长城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极高的历史和文化价值。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这项技术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广阔的应用前景。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她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具有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很强的组织能力和领导才能。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422515" y="3601720"/>
            <a:ext cx="4225290" cy="281559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 经典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ngdi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经典著作 | 经典电影 | 经典歌曲 | 成为经典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《红楼梦》是中国文学的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，值得反复阅读。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这首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老歌，无论过了多少年都让人感动。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黑色和白色的搭配是时装界的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经典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组合。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48355" y="1671320"/>
            <a:ext cx="8449945" cy="9531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指具有典范性、权威性的著作或作品；</a:t>
            </a: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（事物）具有典型性而影响深远的。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5"/>
          <a:stretch>
            <a:fillRect/>
          </a:stretch>
        </p:blipFill>
        <p:spPr>
          <a:xfrm>
            <a:off x="8830945" y="3645535"/>
            <a:ext cx="315341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8. 著作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0414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用文字写成的作品，多指学术性或文学性的作品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学术著作 | 文学著作 | 经典著作 | 翻译著作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鲁迅的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著作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对中国现代文学影响深远。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这位教授花了十年时间完成了这部学术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著作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图书馆里收藏了大量古今中外的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著作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691245" y="3669665"/>
            <a:ext cx="2967355" cy="261239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 生命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ngm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指生物生存及其活动能力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珍惜生命 | 生命在于运动 | 生命的价值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医生们尽全力救了病人的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生命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运动让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生命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充满活力。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父母给了我们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生命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，我们要懂得感恩。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613015" y="3448050"/>
            <a:ext cx="4250055" cy="283400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10. 体现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ǐ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xiàn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某一事物具体地表现出某种性质、精神或现象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充分体现 | 集中体现 | 体现出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他的行为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了高尚的道德品质。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这座建筑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了古代工匠的智慧。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团队合作精神在这场比赛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体现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得很充分。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13. 输入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ū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r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117409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①从外部进入内部；②把数据、信息等输入电子设备。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输入密码 | 输入信息 | 输入法 | 输入数据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您的用户名和密码登录系统。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法很好用，打字速度很快。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大脑需要不断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输入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新知识，才能保持活跃。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l="6778" t="12970" r="4522" b="24317"/>
          <a:stretch>
            <a:fillRect/>
          </a:stretch>
        </p:blipFill>
        <p:spPr>
          <a:xfrm>
            <a:off x="7867015" y="3447415"/>
            <a:ext cx="4142740" cy="1703705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11. 组成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ǔ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117473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①由部分组合成整体；②组合而成的东西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由……组成 | 组成团队 | 组成结构 | 组成部分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这个班级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非常复杂，有来自不同国家的学生。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学校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了一支由20名师生代表组成的访问团，前往友好学校交流。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组成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了一个科研小组，共同攻克这个难题。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9385935" y="5133340"/>
            <a:ext cx="2392680" cy="159512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12. 时代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dài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117409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历史上以经济、政治、文化等状况划分的某个时期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新时代 | 信息时代 | 封建时代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我们生活在一个飞速发展的信息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每个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都有自己独特的文化特征。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这部小说反映了那个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时代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的社会现实。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687945" y="3590290"/>
            <a:ext cx="4175125" cy="248158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14. 人类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r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人的总称，指区别于其他动物的整个人类群体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人类社会 | 人类文明 | 人类历史 | 人类活动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的发展史就是一部不断探索和创新的历史。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这项发明为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带来了巨大的便利。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保护环境是全体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共同的责任。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285480" y="4270375"/>
            <a:ext cx="3224530" cy="2148205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15. 宝贵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ogu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44067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极有价值；极为难得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宝贵经验 | 宝贵时间 | 宝贵意见 | 宝贵的生命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时间是非常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的，我们要学会珍惜。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这些文物是中华民族的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遗产。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老前辈给我们分享了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宝贵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的工作经验。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16. 遗产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文化遗产 | 历史遗产 | 精神遗产 | 宝贵遗产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长城和故宫是中国重要的文化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遗产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这位老艺术家为后人留下了丰厚的艺术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遗产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保护世界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遗产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是每个国家的责任。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3125" y="1774190"/>
            <a:ext cx="8348980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死者留下的财产；</a:t>
            </a: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历史上遗留下来的精神财富或物质财富。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5"/>
          <a:srcRect t="36926" b="10685"/>
          <a:stretch>
            <a:fillRect/>
          </a:stretch>
        </p:blipFill>
        <p:spPr>
          <a:xfrm>
            <a:off x="8759190" y="3606165"/>
            <a:ext cx="3104515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17. 超越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ā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oyu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68070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超出；越过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超越自我 | 超越极限 | 超越时代 | 超越竞争对手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运动员不断努力，超越自己的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伟大的思想往往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超越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了它所处的时代。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我们相信，爱可以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超越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国界和种族。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7853680" y="3712210"/>
            <a:ext cx="3598545" cy="239903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18. 差异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ā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差别；不相同的地方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文化差异 | 年龄差异 | 性格差异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东西方文化之间存在很多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差异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这两个方案没有明显的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差异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我们要尊重人与人之间的性格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差异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19. 核心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核心问题 | 核心部分 | 核心成员 | 领导核心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解决问题要抓住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，不能只关注表面现象。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家庭是社会的基本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单元。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他是这个项目团队的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核心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人物。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3595" y="1611630"/>
            <a:ext cx="7255510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事物的中心、最主要的部分；</a:t>
            </a: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起主导作用的人或事物。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20. 字形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文字的外形；字的形状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字形结构 | 字形美观 | 字形相似 | 简化字形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汉字的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字形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演变经历了从甲骨文到楷书的漫长过程。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己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已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两个字的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字形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非常相似，容易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写错。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学习书法首先要掌握每个字的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字形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结构。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93776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21. 象征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xiàngzh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58862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象征意义 | 象征着 | 和平的象征 | 吉祥的象征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红色在中国文化中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象征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着喜庆和吉祥。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鸽子被公认为和平的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象征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长城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象征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着中华民族的坚韧与智慧。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1690" y="1623060"/>
            <a:ext cx="7095490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用具体的事物表示某种抽象的意义；</a:t>
            </a: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用来表示某种意义的具体事物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9196705" y="3949700"/>
            <a:ext cx="2995295" cy="290830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6"/>
          <a:stretch>
            <a:fillRect/>
          </a:stretch>
        </p:blipFill>
        <p:spPr>
          <a:xfrm>
            <a:off x="7601585" y="3447415"/>
            <a:ext cx="2556510" cy="170434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22. 社会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en-US" altLang="zh-CN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人类社会 | 社会现象 | 社会生活 | 社会问题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社会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的进步需要每个人的共同努力。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尊老爱幼是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社会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倡导的传统美德。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人工智能正在深刻改变我们的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社会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59150" y="1617345"/>
            <a:ext cx="7475855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由一定的经济基础和上层建筑构成的整体；泛指由于共同利益而互相联系起来的人群。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5"/>
          <a:stretch>
            <a:fillRect/>
          </a:stretch>
        </p:blipFill>
        <p:spPr>
          <a:xfrm>
            <a:off x="8046720" y="3763010"/>
            <a:ext cx="3712210" cy="236855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23. 活力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hu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ó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987171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事物中成长的无限力量或人充满生命力的状态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充满活力 | 青春活力 | 经济活力 | 城市活力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年轻人为团队带来了新的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活力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早晨的城市充满了生机与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活力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运动不仅能锻炼身体，还能让人精神焕发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活力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tretch>
            <a:fillRect/>
          </a:stretch>
        </p:blipFill>
        <p:spPr>
          <a:xfrm>
            <a:off x="8876030" y="3649980"/>
            <a:ext cx="3155315" cy="2780665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pic>
        <p:nvPicPr>
          <p:cNvPr id="2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266" y="479008"/>
            <a:ext cx="1602581" cy="624815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5046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24. 载体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zàit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ǐ</a:t>
            </a:r>
            <a:endParaRPr lang="en-US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600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传播载体 | 信息载体 | 文化载体 | 重要载体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语言是思想的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载体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，人们通过语言表达想法。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互联网已经成为信息传播的重要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载体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敦煌壁画是古代佛教文化的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载体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，保存了大量珍贵的历史信息。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61690" y="1622425"/>
            <a:ext cx="7332980" cy="9531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承载或传递其他事物的物质或工具；</a:t>
            </a:r>
            <a:r>
              <a:rPr lang="en-US" altLang="zh-CN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800" i="0">
                <a:solidFill>
                  <a:srgbClr val="0809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科学上指承载某些现象或功能的物质。</a:t>
            </a:r>
            <a:endParaRPr lang="zh-CN" altLang="en-US" sz="2800" i="0">
              <a:solidFill>
                <a:srgbClr val="08090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5"/>
          <a:stretch>
            <a:fillRect/>
          </a:stretch>
        </p:blipFill>
        <p:spPr>
          <a:xfrm>
            <a:off x="8646160" y="3447415"/>
            <a:ext cx="2446655" cy="162814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二、书面表达式讲解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20340" y="1417955"/>
            <a:ext cx="6024880" cy="380111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1.A……，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却……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2.数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3.以……为……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4.不仅……，反而……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485521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1.A……，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而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却……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9655" y="1732280"/>
            <a:ext cx="9811385" cy="302641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基本结构：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 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描述1 + ，而 +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 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 + 描述2（与描述1相反或不同）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（1）很多汉字看起来很简单，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有些字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很难记住。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（2）中国很多成语只有四个字，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它们的意思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很丰富。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（3）口语里常说的话，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在书面语里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却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很少出现。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9350" y="1723390"/>
            <a:ext cx="9584690" cy="398081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完成句子。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）我想用这个软件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）老师用讲故事的方式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）你可以用拼音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238379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数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9655" y="1732280"/>
            <a:ext cx="10380980" cy="327660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基本结构：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 + 量词 + 名词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（1）这个汉字有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种不同的写法。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（2）学习汉语时，我们可以用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种方法记住生词。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（3）中国人过春节时，有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项传统习俗，比如贴春联、发红包。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701165"/>
            <a:ext cx="9714865" cy="461581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把下面的句子改写成用“数”的书面语形式。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）中国有几个传统节日很重要。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 ________________________________________________</a:t>
            </a:r>
            <a:endParaRPr lang="en-US" alt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）这个字有几个不同的读音。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 ________________________________________________</a:t>
            </a:r>
            <a:endParaRPr lang="en-US" alt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）他有几个好朋友是中国人。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 ________________________________________________</a:t>
            </a:r>
            <a:endParaRPr lang="en-US" altLang="zh-CN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379539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3.以……为……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0545" y="1743075"/>
            <a:ext cx="11428095" cy="327660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基本结构：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 + 事物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 +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 + 事物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B（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把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当作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B）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（1）我们可以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拼音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依据，在词典里找到汉字。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（2）中国很多节日是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农历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时间标准的，所以公历日期每年不一样。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（3）汉字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字形结构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基础，体现了古人的智慧。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6000" y="1620520"/>
            <a:ext cx="9112250" cy="409321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连词成句。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）目标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学好汉语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为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以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他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每天努力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）主题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以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中国文化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为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这次 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演讲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）基础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拼音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 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 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学习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  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我们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汉语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endParaRPr lang="en-US" altLang="zh-CN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）为例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北京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我们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 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冬天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 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  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很冷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478790"/>
            <a:ext cx="509397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4.不仅……，反而……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5270" y="1840230"/>
            <a:ext cx="11723370" cy="3276600"/>
          </a:xfrm>
          <a:prstGeom prst="rect">
            <a:avLst/>
          </a:prstGeom>
        </p:spPr>
        <p:txBody>
          <a:bodyPr>
            <a:noAutofit/>
          </a:bodyPr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基本结构：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不仅 + 描述1 + ，反而 + 描述2（比描述1更进一步或相反）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（1）这个语法点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不难理解，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很有意思。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（2）汉语的声调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不可怕，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让汉语听起来更有音乐感。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2933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（3）汉字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不仅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没有消失，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在新的时代有了新的活力。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5800" y="1998345"/>
            <a:ext cx="10855960" cy="286131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完成对话。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：我听说这个语法点很难，你觉得呢？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   B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：其实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：你朋友来中国以后中文进步了吗？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     B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：他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三、功能项目讲解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420" y="856615"/>
            <a:ext cx="9506585" cy="1889125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1.罗列（1）：首先……，其次……，此外……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l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4360" y="2284095"/>
            <a:ext cx="10584815" cy="369125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（1）学好汉语要记住三点：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首先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，每天练习听力；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其次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，多和中国人说话；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此外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，坚持写日记。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（2）学习汉语有很多好处。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首先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，汉语是世界上使用人数最多的语言之一；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其次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，学习汉语可以帮助我们更好地了解中国文化；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此外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，学会汉语还能为未来的工作创造更多机会。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（3）选择这所大学有三个理由。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首先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，它的教学质量很高；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其次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，校园环境很美；</a:t>
            </a:r>
            <a:r>
              <a:rPr lang="zh-CN" altLang="en-US" sz="2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此外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，学费也比较合理。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375920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展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8210" y="1228090"/>
            <a:ext cx="10433685" cy="52622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）一来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，二来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，三来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楷体" panose="02010609060101010101" charset="-122"/>
                <a:ea typeface="楷体" panose="02010609060101010101" charset="-122"/>
              </a:rPr>
              <a:t>①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我决定去中国留学，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一来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想提高汉语水平，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二来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想亲身体验中国文化。</a:t>
            </a:r>
            <a:endParaRPr lang="zh-CN" altLang="en-US" sz="2400" b="0"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楷体" panose="02010609060101010101" charset="-122"/>
                <a:ea typeface="楷体" panose="02010609060101010101" charset="-122"/>
              </a:rPr>
              <a:t>②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他选择这份工作，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一来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是因为工资高，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二来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是因为离他家很近，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三来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是因为工作内容他也很喜欢。</a:t>
            </a:r>
            <a:endParaRPr lang="zh-CN" altLang="en-US" sz="2400" b="0"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）第一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，第二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，第三（另外）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楷体" panose="02010609060101010101" charset="-122"/>
                <a:ea typeface="楷体" panose="02010609060101010101" charset="-122"/>
              </a:rPr>
              <a:t>①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我推荐这本书，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第一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，它的内容非常丰富；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第二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，它的语言易懂；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另外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，它的价格也很便宜。</a:t>
            </a:r>
            <a:endParaRPr lang="zh-CN" altLang="en-US" sz="2400" b="0"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楷体" panose="02010609060101010101" charset="-122"/>
                <a:ea typeface="楷体" panose="02010609060101010101" charset="-122"/>
              </a:rPr>
              <a:t>②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我们应该养成早睡早起的好习惯。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第一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，这对身体健康有好处；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第二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，这可以提高白天的学习效率；</a:t>
            </a:r>
            <a:r>
              <a:rPr lang="zh-CN" altLang="en-US" sz="24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第三</a:t>
            </a:r>
            <a:r>
              <a:rPr lang="zh-CN" altLang="en-US" sz="2400" b="0">
                <a:latin typeface="楷体" panose="02010609060101010101" charset="-122"/>
                <a:ea typeface="楷体" panose="02010609060101010101" charset="-122"/>
              </a:rPr>
              <a:t>，这有助于保持良好的精神状态。</a:t>
            </a:r>
            <a:endParaRPr lang="zh-CN" altLang="en-US" sz="2400" b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4565" y="1780540"/>
            <a:ext cx="10263505" cy="2931795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完成句子。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lain"/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我喜欢住在厦门：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lain"/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学好汉语有几个好方法：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lain"/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中国春节有很多习俗：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18210" y="535305"/>
            <a:ext cx="3898900" cy="736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练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8210" y="1670685"/>
            <a:ext cx="9796145" cy="39693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改写句子。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）我打算去北京留学。我想提高汉语水平。我想了解中国文化。我想交一些中国朋友。（一来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，二来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，三来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）这本词典很好。它的解释很清楚。它的例句很丰富。它的价格也不贵。（第一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，第二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，第三（另外）</a:t>
            </a: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_______________________________________________________________</a:t>
            </a:r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四、课文讲解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99815" y="1567815"/>
            <a:ext cx="562927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课文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汉字的生命力</a:t>
            </a:r>
            <a:endParaRPr lang="zh-CN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2" name="图片 1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885" y="2692400"/>
            <a:ext cx="6397625" cy="3589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课前热身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0895" y="1766570"/>
            <a:ext cx="10410190" cy="4472305"/>
          </a:xfrm>
          <a:prstGeom prst="rect">
            <a:avLst/>
          </a:prstGeom>
        </p:spPr>
        <p:txBody>
          <a:bodyPr>
            <a:noAutofit/>
          </a:bodyPr>
          <a:p>
            <a:pPr marL="304800" indent="-3048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读一读，想一想</a:t>
            </a:r>
            <a:r>
              <a:rPr lang="zh-CN" altLang="en-US" sz="2400" b="1" i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endParaRPr lang="zh-CN" altLang="en-US" sz="2400" b="1" i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请快速阅读下面的句子，然后回答一个问题。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世界上有很多古老的文字，比如古埃及的象形文字、两河流域的楔形文字。但这些文字后来都没有人使用了。只有汉字，从几千年前一直用到今天。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60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endParaRPr lang="en-US" altLang="zh-CN" sz="2400" b="1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607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问题：</a:t>
            </a: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你觉得汉字为什么能一直使用到现在？请写出一个可能的原因。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1524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（你的想法：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_________________________________</a:t>
            </a: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15340" y="375285"/>
            <a:ext cx="10648315" cy="559752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汉字是世界上最古老的文字之一。几千年来，许多古老文字早已退出历史舞台，而汉字却一直延续至今。这是为什么呢？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首先，汉字能够很好地记录汉语。汉语的词语变化很少，一个字通常代表一个意义，书写起来清楚明确。无论使用者来自中国哪个地区、使用哪种方言，写出的汉字都是相同的，因此大家都能理解。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其次，汉字具有超越时间的强大能力。数千年前古人留下的经典著作，如《论语》《诗经》，我们今天仍然能够阅读。尽管古人的发音与现代汉语存在差异，但汉字的基本结构和核心意义并未改变。这正是汉字强大生命力的体现。</a:t>
            </a:r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9460" y="965835"/>
            <a:ext cx="10672445" cy="4587240"/>
          </a:xfrm>
          <a:prstGeom prst="rect">
            <a:avLst/>
          </a:prstGeom>
        </p:spPr>
        <p:txBody>
          <a:bodyPr>
            <a:noAutofit/>
          </a:bodyPr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此外，汉字本身就是一部历史。许多汉字的字形中记录着古代人的生活信息。以“家”字为例，上部为“宀”，象征房屋，下部为“豕”，象征猪，这说明在古代社会中，养猪是家庭生活的重要组成部分。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如今，汉字已经成功进入信息时代。在电脑和手机上，我们可以方便地输入汉字。汉字不仅没有消失，反而在新的时代表现出了新的活力。汉字是中华文化的重要载体，也是人类宝贵的文化遗产。</a:t>
            </a: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30480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0" i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五、拓展阅读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2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57755" y="2887345"/>
            <a:ext cx="868362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拓展阅读</a:t>
            </a:r>
            <a:r>
              <a:rPr lang="en-US" altLang="zh-CN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：汉字与中华文化</a:t>
            </a:r>
            <a:endParaRPr lang="zh-CN" altLang="en-US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3162935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生词讲解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9655" y="1869440"/>
            <a:ext cx="10244455" cy="2731135"/>
          </a:xfrm>
          <a:prstGeom prst="rect">
            <a:avLst/>
          </a:prstGeom>
        </p:spPr>
        <p:txBody>
          <a:bodyPr>
            <a:noAutofit/>
          </a:bodyPr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方式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构造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劳动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观念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ctr" defTabSz="26670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作品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反映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</a:t>
            </a:r>
            <a:endParaRPr lang="zh-CN" altLang="en-US" sz="28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07352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1. 密切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m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qi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①关系亲近、紧密；②仔细、深入（地观察或关注）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密切联系 | 密切配合 | 密切关注 | 密切合作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老师和家长应该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配合，共同帮助孩子成长。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全社会都在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关注着这场疫情的发展。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这两件事之间有着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的联系，不能分开来看。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393763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2. 方式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ā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说话或做事所采取的方法和形式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生活方式 | 沟通方式 | 学习方式 | 采用方式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每个人的学习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不同，有人喜欢看书，有人喜欢听课。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我们要用合理的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来解决这个问题，不能急躁。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互联网改变了人们的社交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01637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3. 构造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uzào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①事物的内部结构或组织形式；②建造、制造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身体构造 | 构造复杂 | 构造特征 | 构造图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人体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非常精妙，每个器官都有其独特的功能。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这座桥梁的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十分独特，吸引了众多建筑师前来参观。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岩石的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可以告诉我们地球演变的秘密。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34657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4. 劳动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l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á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od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体力劳动 | 脑力劳动 | 劳动人民 | 劳动成果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农民在田间辛勤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劳动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，为我们提供了粮食。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我们要尊重每一位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劳动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者的付出。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劳动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不仅创造了财富，也创造了人类本身。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38195" y="1629410"/>
            <a:ext cx="8131810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①人类创造物质或精神财富的活动；②体力劳动；③特指劳动课或劳动教育。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52882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5. 观念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gu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ā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nniàn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人们对事物的看法和认识；思想意识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传统观念 | 现代观念 | 价值观念 | 改变观念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随着时代的发展，人们的消费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也在不断变化。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传统的教育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正在被新的教学理念所取代。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我们要树立正确的环保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观念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365188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7. 艺术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ù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艺术作品 | 艺术形式 | 艺术价值 | 表演艺术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舞蹈是一门优美的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，可以表达丰富的情感。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沟通也是一门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，需要掌握技巧。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这座博物馆收藏了大量珍贵的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15970" y="1633220"/>
            <a:ext cx="8048625" cy="95313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①用形象来反映现实但比现实更有典型性的社会意识形态；②富有创造性的方式、方法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6. 经济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ngj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①社会物质生产和流通活动的总称；②节约、省俭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经济发展 | 市场经济 | 经济水平 | 经济实惠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改革开放以来，中国的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发展取得了巨大的成就。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这件衣服款式好看，而且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实惠，值得购买。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家庭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状况对孩子的成长有一定影响。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8. 形式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í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ngsh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74483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①事物的形状、结构等外在表现；②某种活动的方式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艺术形式 | 组织形式 | 活动形式 | 形式多样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春节的庆祝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多种多样，包括贴春联、放鞭炮、吃团圆饭等。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我们不能只看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，更要注重内容。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为了提高学生的兴趣，老师采用了互动的教学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形式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9. 充分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ch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ō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è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足够、充足；尽量（多做）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充分利用 | 充分体现 | 充分准备 | 充分考虑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利用暑假时间，多读几本好书。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在做决定之前，请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考虑各种可能的情况。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他的能力在这次项目中得到了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充分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的发挥。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10. 作品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zu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ò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p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ǐ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文学艺术方面创作出来的成果；也泛指完成的产品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艺术作品 | 文学作品 | 优秀作品 | 创作作品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这幅画是他最著名的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之一，受到了广泛好评。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作家花了三年时间完成了这部小说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学校的展览会上展出了学生们的优秀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作品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50533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11. 反映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ǎ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ny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ì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ng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346690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反映情况 | 反映问题 | 反映现实 | 及时反映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这部小说真实地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了当时的社会生活。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如果您有任何意见，请及时向客服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他的言行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反映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了他良好的家教和修养。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4545" y="1645285"/>
            <a:ext cx="8388350" cy="9531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①反照、映射；②表现出客观事物的本质；③把意见或情况报告给上级。</a:t>
            </a:r>
            <a:endParaRPr lang="zh-CN" altLang="en-US" sz="2800" b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130675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12. 思维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s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w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é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i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105217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人脑对客观事物的间接和概括的反映过程；思想、思考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思维方式 | 思维能力 | 创新思维 | 培养思维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这道题需要灵活的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才能找到答案。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教育的目的之一是培养学生的批判性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他的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思维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方式与众不同，总能有独特的见解。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32155" y="2672715"/>
            <a:ext cx="2494280" cy="774700"/>
            <a:chOff x="13793" y="3851"/>
            <a:chExt cx="3929" cy="1220"/>
          </a:xfrm>
        </p:grpSpPr>
        <p:pic>
          <p:nvPicPr>
            <p:cNvPr id="11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12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2950" y="1790065"/>
            <a:ext cx="2496185" cy="774700"/>
            <a:chOff x="13793" y="3851"/>
            <a:chExt cx="3929" cy="1220"/>
          </a:xfrm>
        </p:grpSpPr>
        <p:pic>
          <p:nvPicPr>
            <p:cNvPr id="6" name="Picture 3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93" y="3851"/>
              <a:ext cx="3929" cy="1220"/>
            </a:xfrm>
            <a:prstGeom prst="rect">
              <a:avLst/>
            </a:prstGeom>
          </p:spPr>
        </p:pic>
        <p:pic>
          <p:nvPicPr>
            <p:cNvPr id="7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77" y="4055"/>
              <a:ext cx="725" cy="808"/>
            </a:xfrm>
            <a:prstGeom prst="rect">
              <a:avLst/>
            </a:prstGeom>
          </p:spPr>
        </p:pic>
      </p:grpSp>
      <p:sp>
        <p:nvSpPr>
          <p:cNvPr id="10" name="圆角矩形 9"/>
          <p:cNvSpPr/>
          <p:nvPr/>
        </p:nvSpPr>
        <p:spPr>
          <a:xfrm>
            <a:off x="918210" y="478790"/>
            <a:ext cx="4177030" cy="736600"/>
          </a:xfrm>
          <a:prstGeom prst="round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13. 分析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f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ē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nx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ī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</a:t>
            </a:r>
            <a:r>
              <a:rPr lang="en-US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zh-CN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575435"/>
            <a:ext cx="10710545" cy="470662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释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义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把事物分解成各个部分或要素，分别加以考察和研究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常用搭配</a:t>
            </a: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分析问题 | 分析数据 | 化学分析 | 详细分析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老师教我们如何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一篇文章的结构和主旨。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我们要学会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问题的原因，才能找到解决办法。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经过认真</a:t>
            </a:r>
            <a:r>
              <a:rPr lang="zh-CN" altLang="en-US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</a:t>
            </a:r>
            <a:r>
              <a:rPr lang="zh-CN" altLang="en-US" sz="2800" b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，他终于得出了正确的结论。</a:t>
            </a:r>
            <a:endParaRPr lang="zh-CN" altLang="en-US" sz="2800" b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63855"/>
            <a:ext cx="4591050" cy="739775"/>
          </a:xfrm>
          <a:prstGeom prst="rect">
            <a:avLst/>
          </a:prstGeom>
          <a:solidFill>
            <a:srgbClr val="D69E9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拓展阅读</a:t>
            </a:r>
            <a:r>
              <a:rPr lang="en-US" altLang="zh-CN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2</a:t>
            </a: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erif SC"/>
                <a:sym typeface="Noto Serif SC"/>
              </a:rPr>
              <a:t>：</a:t>
            </a:r>
            <a:endParaRPr lang="zh-CN" altLang="en-US" sz="36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Noto Serif SC"/>
              <a:sym typeface="Noto Serif SC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535" y="535305"/>
            <a:ext cx="1038225" cy="8051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48410" y="3105150"/>
            <a:ext cx="6871335" cy="768350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4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汉字与中华文化</a:t>
            </a:r>
            <a:endParaRPr lang="zh-CN" altLang="en-US" sz="44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6682105" y="535305"/>
            <a:ext cx="4859655" cy="590423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3720" y="620395"/>
            <a:ext cx="11291570" cy="5854700"/>
          </a:xfrm>
          <a:prstGeom prst="rect">
            <a:avLst/>
          </a:prstGeom>
        </p:spPr>
        <p:txBody>
          <a:bodyPr>
            <a:noAutofit/>
          </a:bodyPr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汉字不仅是记录汉语的工具，更是中华文化的重要组成部分。数千年来，汉字与中国社会、历史、文化密切联系，成为了解中国文化的一把钥匙。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汉字反映了中国人的思维方式。很多汉字的构造都体现了古人对世界的理解。例如，“男”字由“田”和“力”组成，表示在田里劳动的人，这反映了古代男女分工的情况。“安”字由“宀”（房屋）和“女”组成，表示女子在房子里，象征着安定( </a:t>
            </a:r>
            <a:r>
              <a:rPr lang="en-US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ā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n d</a:t>
            </a:r>
            <a:r>
              <a:rPr lang="en-US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ì</a:t>
            </a: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n</a:t>
            </a:r>
            <a:r>
              <a:rPr lang="en-US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ɡ)。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从这些汉字的结构中，我们可以了解古代中国人的生活观念。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5770" y="393700"/>
            <a:ext cx="11518265" cy="5854700"/>
          </a:xfrm>
          <a:prstGeom prst="rect">
            <a:avLst/>
          </a:prstGeom>
        </p:spPr>
        <p:txBody>
          <a:bodyPr>
            <a:noAutofit/>
          </a:bodyPr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汉字也记录了许多历史文化信息。比如，“贝”在古代被当作钱使用，所以与钱、买卖有关的汉字，如“财”“货”“买”“卖”等，都带有“贝”字旁。通过分析13汉字的字形，我们可以了解古代社会的经济情况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汉字还具有很高的艺术价值。中国书法就是表现汉字美的一种艺术形式。书法家通过毛笔的轻重、快慢，把汉字的美表现得非常充分。一幅好的书法作品，不仅是文字的记录，也是一件艺术品。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92100" algn="l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 b="0">
                <a:latin typeface="宋体" panose="02010600030101010101" pitchFamily="2" charset="-122"/>
                <a:ea typeface="宋体" panose="02010600030101010101" pitchFamily="2" charset="-122"/>
              </a:rPr>
              <a:t>正因为汉字与中华文化的关系如此密切，学习汉字不仅是学习一种语言，也是了解中国文化的好方法。通过汉字，我们可以更好地认识中国。</a:t>
            </a:r>
            <a:endParaRPr lang="zh-CN" altLang="en-US" sz="2800" b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8135" y="3121025"/>
            <a:ext cx="6621780" cy="227076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0" b="1" i="0">
                <a:solidFill>
                  <a:srgbClr val="562707"/>
                </a:solidFill>
                <a:latin typeface="Noto Serif SC"/>
                <a:ea typeface="Noto Serif SC"/>
              </a:rPr>
              <a:t>谢谢</a:t>
            </a:r>
            <a:endParaRPr sz="11500" b="1" i="0">
              <a:solidFill>
                <a:srgbClr val="562707"/>
              </a:solidFill>
              <a:latin typeface="Noto Serif SC"/>
              <a:ea typeface="Noto Serif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2018" y="2409190"/>
            <a:ext cx="3267837" cy="321468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 i="0">
                <a:solidFill>
                  <a:srgbClr val="000000"/>
                </a:solidFill>
                <a:latin typeface="Noto Serif SC"/>
                <a:ea typeface="Noto Serif SC"/>
              </a:rPr>
              <a:t>第一章</a:t>
            </a:r>
            <a:r>
              <a:rPr lang="en-US" sz="2250" b="0" i="0">
                <a:solidFill>
                  <a:srgbClr val="000000"/>
                </a:solidFill>
                <a:latin typeface="Noto Serif SC"/>
                <a:ea typeface="Noto Serif SC"/>
              </a:rPr>
              <a:t>  </a:t>
            </a:r>
            <a:r>
              <a:rPr sz="2250" b="0" i="0">
                <a:solidFill>
                  <a:srgbClr val="000000"/>
                </a:solidFill>
                <a:latin typeface="Noto Serif SC"/>
                <a:ea typeface="Noto Serif SC"/>
              </a:rPr>
              <a:t>汉字的起源与发展</a:t>
            </a:r>
            <a:endParaRPr sz="2250" b="0" i="0">
              <a:solidFill>
                <a:srgbClr val="000000"/>
              </a:solidFill>
              <a:latin typeface="Noto Serif SC"/>
              <a:ea typeface="Noto Serif SC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2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3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4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5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6.xml><?xml version="1.0" encoding="utf-8"?>
<p:tagLst xmlns:p="http://schemas.openxmlformats.org/presentationml/2006/main">
  <p:tag name="KSO_WM_DIAGRAM_VIRTUALLY_FRAME" val="{&quot;height&quot;:270,&quot;left&quot;:60,&quot;top&quot;:150,&quot;width&quot;:838}"/>
</p:tagLst>
</file>

<file path=ppt/tags/tag7.xml><?xml version="1.0" encoding="utf-8"?>
<p:tagLst xmlns:p="http://schemas.openxmlformats.org/presentationml/2006/main">
  <p:tag name="TABLE_ENDDRAG_ORIGIN_RECT" val="777*302"/>
  <p:tag name="TABLE_ENDDRAG_RECT" val="97*201*777*302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18526</Words>
  <Application>WPS 演示</Application>
  <PresentationFormat/>
  <Paragraphs>1111</Paragraphs>
  <Slides>130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130</vt:i4>
      </vt:variant>
    </vt:vector>
  </HeadingPairs>
  <TitlesOfParts>
    <vt:vector size="146" baseType="lpstr">
      <vt:lpstr>Arial</vt:lpstr>
      <vt:lpstr>宋体</vt:lpstr>
      <vt:lpstr>Wingdings</vt:lpstr>
      <vt:lpstr>Arial</vt:lpstr>
      <vt:lpstr>Noto Serif SC</vt:lpstr>
      <vt:lpstr>Segoe Print</vt:lpstr>
      <vt:lpstr>Noto Sans SC</vt:lpstr>
      <vt:lpstr>Calibri</vt:lpstr>
      <vt:lpstr>Times New Roman</vt:lpstr>
      <vt:lpstr>等线</vt:lpstr>
      <vt:lpstr>微软雅黑</vt:lpstr>
      <vt:lpstr>Arial Unicode MS</vt:lpstr>
      <vt:lpstr>Segoe UI</vt:lpstr>
      <vt:lpstr>楷体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解颐</cp:lastModifiedBy>
  <cp:revision>10</cp:revision>
  <dcterms:created xsi:type="dcterms:W3CDTF">2026-08-15T03:47:00Z</dcterms:created>
  <dcterms:modified xsi:type="dcterms:W3CDTF">2026-08-23T07:32:27Z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{"Label":"1","ContentProducer":"001191110102MACQD9K64010000","ProduceID":"7674089240943693081","ReservedCode1":"","ContentPropagator":"","PropagateID":"","ReservedCode2":""}</vt:lpwstr>
  </property>
  <property fmtid="{D5CDD505-2E9C-101B-9397-08002B2CF9AE}" pid="3" name="KSOProductBuildVer">
    <vt:lpwstr>2052-12.1.0.28043</vt:lpwstr>
  </property>
  <property fmtid="{D5CDD505-2E9C-101B-9397-08002B2CF9AE}" pid="4" name="ICV">
    <vt:lpwstr>DBFB682F1FC24A06B90BD85BBD9F52A1_12</vt:lpwstr>
  </property>
</Properties>
</file>