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5" r:id="rId8"/>
    <p:sldId id="266" r:id="rId9"/>
    <p:sldId id="267" r:id="rId10"/>
    <p:sldId id="268" r:id="rId11"/>
    <p:sldId id="264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11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88" y="2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668BAC-C030-4CAF-A558-1082E90DC0DC}" type="doc">
      <dgm:prSet loTypeId="urn:microsoft.com/office/officeart/2005/8/layout/process5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9757D8A8-D132-4D9A-AC0F-3CE240F1FA28}">
      <dgm:prSet phldrT="[文本]" custT="1"/>
      <dgm:spPr/>
      <dgm:t>
        <a:bodyPr/>
        <a:lstStyle/>
        <a:p>
          <a:pPr>
            <a:buNone/>
          </a:pPr>
          <a:r>
            <a:rPr lang="en-US" sz="1800" b="0" dirty="0" err="1"/>
            <a:t>RoboTwin</a:t>
          </a:r>
          <a:r>
            <a:rPr lang="en-US" sz="1800" b="0" dirty="0"/>
            <a:t> </a:t>
          </a:r>
          <a:r>
            <a:rPr lang="zh-CN" altLang="en-US" sz="1800" b="0" dirty="0"/>
            <a:t>仿真平台</a:t>
          </a:r>
          <a:endParaRPr lang="zh-CN" altLang="en-US" sz="1800" dirty="0"/>
        </a:p>
      </dgm:t>
    </dgm:pt>
    <dgm:pt modelId="{6F7ED5BE-474E-41C7-92AF-7C7F229A6C35}" type="parTrans" cxnId="{DCAF411D-ED44-4E84-8914-F6FA76BC3A50}">
      <dgm:prSet/>
      <dgm:spPr/>
      <dgm:t>
        <a:bodyPr/>
        <a:lstStyle/>
        <a:p>
          <a:endParaRPr lang="zh-CN" altLang="en-US"/>
        </a:p>
      </dgm:t>
    </dgm:pt>
    <dgm:pt modelId="{2709B3DB-0AB1-4018-9B84-9CCD95B05EC5}" type="sibTrans" cxnId="{DCAF411D-ED44-4E84-8914-F6FA76BC3A50}">
      <dgm:prSet/>
      <dgm:spPr/>
      <dgm:t>
        <a:bodyPr/>
        <a:lstStyle/>
        <a:p>
          <a:endParaRPr lang="zh-CN" altLang="en-US"/>
        </a:p>
      </dgm:t>
    </dgm:pt>
    <dgm:pt modelId="{3FA97AA6-0215-4652-A0A4-5E8CCF8FC4AC}">
      <dgm:prSet phldrT="[文本]" custT="1"/>
      <dgm:spPr/>
      <dgm:t>
        <a:bodyPr/>
        <a:lstStyle/>
        <a:p>
          <a:pPr>
            <a:buNone/>
          </a:pPr>
          <a:r>
            <a:rPr lang="en-US" sz="1800" b="0" dirty="0"/>
            <a:t>① Aloha-</a:t>
          </a:r>
          <a:r>
            <a:rPr lang="en-US" sz="1800" b="0" dirty="0" err="1"/>
            <a:t>AgileX</a:t>
          </a:r>
          <a:r>
            <a:rPr lang="zh-CN" altLang="en-US" sz="1800" b="0" dirty="0"/>
            <a:t>建模</a:t>
          </a:r>
          <a:br>
            <a:rPr lang="en-US" altLang="zh-CN" sz="1800" b="0" dirty="0"/>
          </a:br>
          <a:r>
            <a:rPr lang="en-US" sz="1800" b="0" dirty="0"/>
            <a:t>- URDF</a:t>
          </a:r>
          <a:r>
            <a:rPr lang="zh-CN" altLang="en-US" sz="1800" b="0" dirty="0"/>
            <a:t>模型导入</a:t>
          </a:r>
          <a:br>
            <a:rPr lang="en-US" altLang="zh-CN" sz="1800" b="0" dirty="0"/>
          </a:br>
          <a:r>
            <a:rPr lang="en-US" altLang="zh-CN" sz="1800" b="0" dirty="0"/>
            <a:t>- </a:t>
          </a:r>
          <a:r>
            <a:rPr lang="zh-CN" altLang="en-US" sz="1800" b="0" dirty="0"/>
            <a:t>力控传感器 </a:t>
          </a:r>
          <a:br>
            <a:rPr lang="en-US" altLang="zh-CN" sz="1800" b="0" dirty="0"/>
          </a:br>
          <a:r>
            <a:rPr lang="en-US" altLang="zh-CN" sz="1800" b="0" dirty="0"/>
            <a:t>- </a:t>
          </a:r>
          <a:r>
            <a:rPr lang="zh-CN" altLang="en-US" sz="1800" b="0" dirty="0"/>
            <a:t>双臂协同接口</a:t>
          </a:r>
          <a:br>
            <a:rPr lang="en-US" altLang="zh-CN" sz="1800" b="0" dirty="0"/>
          </a:br>
          <a:endParaRPr lang="zh-CN" altLang="en-US" sz="1800" dirty="0"/>
        </a:p>
      </dgm:t>
    </dgm:pt>
    <dgm:pt modelId="{41547E78-3E62-4AF3-9BFE-F6150A9D4957}" type="parTrans" cxnId="{895D4B1F-82D6-46CB-9296-ABCBA9FECE37}">
      <dgm:prSet/>
      <dgm:spPr/>
      <dgm:t>
        <a:bodyPr/>
        <a:lstStyle/>
        <a:p>
          <a:endParaRPr lang="zh-CN" altLang="en-US"/>
        </a:p>
      </dgm:t>
    </dgm:pt>
    <dgm:pt modelId="{2336FBCB-44E4-4365-9381-6963060D31E8}" type="sibTrans" cxnId="{895D4B1F-82D6-46CB-9296-ABCBA9FECE37}">
      <dgm:prSet/>
      <dgm:spPr/>
      <dgm:t>
        <a:bodyPr/>
        <a:lstStyle/>
        <a:p>
          <a:endParaRPr lang="zh-CN" altLang="en-US"/>
        </a:p>
      </dgm:t>
    </dgm:pt>
    <dgm:pt modelId="{362E7327-5C7E-448D-B189-6F1FF35DB8E9}">
      <dgm:prSet phldrT="[文本]" custT="1"/>
      <dgm:spPr/>
      <dgm:t>
        <a:bodyPr/>
        <a:lstStyle/>
        <a:p>
          <a:pPr>
            <a:buNone/>
          </a:pPr>
          <a:r>
            <a:rPr lang="zh-CN" altLang="en-US" sz="1800" b="0" dirty="0"/>
            <a:t>② 隔离区场景构建</a:t>
          </a:r>
          <a:br>
            <a:rPr lang="en-US" altLang="zh-CN" sz="1800" b="0" dirty="0"/>
          </a:br>
          <a:r>
            <a:rPr lang="en-US" altLang="zh-CN" sz="1800" b="0" dirty="0"/>
            <a:t>- </a:t>
          </a:r>
          <a:r>
            <a:rPr lang="zh-CN" altLang="en-US" sz="1800" b="0" dirty="0"/>
            <a:t>域随机化（病床</a:t>
          </a:r>
          <a:r>
            <a:rPr lang="en-US" altLang="zh-CN" sz="1800" b="0" dirty="0"/>
            <a:t>/</a:t>
          </a:r>
          <a:r>
            <a:rPr lang="zh-CN" altLang="en-US" sz="1800" b="0" dirty="0"/>
            <a:t>人员</a:t>
          </a:r>
          <a:r>
            <a:rPr lang="en-US" altLang="zh-CN" sz="1800" b="0" dirty="0"/>
            <a:t>/</a:t>
          </a:r>
          <a:r>
            <a:rPr lang="zh-CN" altLang="en-US" sz="1800" b="0" dirty="0"/>
            <a:t>物资）</a:t>
          </a:r>
          <a:br>
            <a:rPr lang="en-US" altLang="zh-CN" sz="1800" b="0" dirty="0"/>
          </a:br>
          <a:r>
            <a:rPr lang="en-US" altLang="zh-CN" sz="1800" b="0" dirty="0"/>
            <a:t>- </a:t>
          </a:r>
          <a:r>
            <a:rPr lang="zh-CN" altLang="en-US" sz="1800" b="0" dirty="0"/>
            <a:t>语言指令随机化</a:t>
          </a:r>
          <a:br>
            <a:rPr lang="en-US" altLang="zh-CN" sz="1800" b="0" dirty="0"/>
          </a:br>
          <a:r>
            <a:rPr lang="en-US" altLang="zh-CN" sz="1800" b="0" dirty="0"/>
            <a:t>- </a:t>
          </a:r>
          <a:r>
            <a:rPr lang="zh-CN" altLang="en-US" sz="1800" b="0" dirty="0"/>
            <a:t>动态障碍物 </a:t>
          </a:r>
          <a:endParaRPr lang="zh-CN" altLang="en-US" sz="1800" dirty="0"/>
        </a:p>
      </dgm:t>
    </dgm:pt>
    <dgm:pt modelId="{F3E78EF3-3875-4F42-99E7-3CFC853A5A11}" type="parTrans" cxnId="{BBDD35F5-9F6E-4F2F-B804-39582397E090}">
      <dgm:prSet/>
      <dgm:spPr/>
      <dgm:t>
        <a:bodyPr/>
        <a:lstStyle/>
        <a:p>
          <a:endParaRPr lang="zh-CN" altLang="en-US"/>
        </a:p>
      </dgm:t>
    </dgm:pt>
    <dgm:pt modelId="{BB27479A-F446-47FA-A533-FAD24D9AA9B4}" type="sibTrans" cxnId="{BBDD35F5-9F6E-4F2F-B804-39582397E090}">
      <dgm:prSet/>
      <dgm:spPr/>
      <dgm:t>
        <a:bodyPr/>
        <a:lstStyle/>
        <a:p>
          <a:endParaRPr lang="zh-CN" altLang="en-US"/>
        </a:p>
      </dgm:t>
    </dgm:pt>
    <dgm:pt modelId="{72691C2F-9B8E-4999-9494-2376AD429ED6}">
      <dgm:prSet phldrT="[文本]"/>
      <dgm:spPr/>
      <dgm:t>
        <a:bodyPr/>
        <a:lstStyle/>
        <a:p>
          <a:pPr>
            <a:buNone/>
          </a:pPr>
          <a:r>
            <a:rPr lang="en-US" b="0" dirty="0"/>
            <a:t>Transformer</a:t>
          </a:r>
          <a:r>
            <a:rPr lang="zh-CN" altLang="en-US" b="0" dirty="0"/>
            <a:t>扩散策略动作生成 </a:t>
          </a:r>
          <a:endParaRPr lang="zh-CN" altLang="en-US" dirty="0"/>
        </a:p>
      </dgm:t>
    </dgm:pt>
    <dgm:pt modelId="{B1C922D2-8C0F-4F07-937B-654D0FEA1978}" type="parTrans" cxnId="{03D9B8D6-E9E1-4C45-97B2-B8016DB5F451}">
      <dgm:prSet/>
      <dgm:spPr/>
      <dgm:t>
        <a:bodyPr/>
        <a:lstStyle/>
        <a:p>
          <a:endParaRPr lang="zh-CN" altLang="en-US"/>
        </a:p>
      </dgm:t>
    </dgm:pt>
    <dgm:pt modelId="{997D9FC1-8200-47E6-BACF-22F04CE7FBB7}" type="sibTrans" cxnId="{03D9B8D6-E9E1-4C45-97B2-B8016DB5F451}">
      <dgm:prSet/>
      <dgm:spPr/>
      <dgm:t>
        <a:bodyPr/>
        <a:lstStyle/>
        <a:p>
          <a:endParaRPr lang="zh-CN" altLang="en-US"/>
        </a:p>
      </dgm:t>
    </dgm:pt>
    <dgm:pt modelId="{4CB38525-B7B7-4D72-AFEE-A51A5F3C1BBD}">
      <dgm:prSet phldrT="[文本]"/>
      <dgm:spPr/>
      <dgm:t>
        <a:bodyPr/>
        <a:lstStyle/>
        <a:p>
          <a:pPr>
            <a:buNone/>
          </a:pPr>
          <a:r>
            <a:rPr lang="zh-CN" altLang="en-US" b="0" dirty="0"/>
            <a:t>视觉观测 </a:t>
          </a:r>
          <a:r>
            <a:rPr lang="en-US" altLang="zh-CN" b="0" dirty="0"/>
            <a:t>+ </a:t>
          </a:r>
          <a:r>
            <a:rPr lang="zh-CN" altLang="en-US" b="0" dirty="0"/>
            <a:t>语言指令 → 时序</a:t>
          </a:r>
          <a:r>
            <a:rPr lang="en-US" altLang="zh-CN" b="0" dirty="0"/>
            <a:t>Transformer</a:t>
          </a:r>
          <a:r>
            <a:rPr lang="zh-CN" altLang="en-US" b="0" dirty="0"/>
            <a:t>去噪网络</a:t>
          </a:r>
          <a:endParaRPr lang="zh-CN" altLang="en-US" dirty="0"/>
        </a:p>
      </dgm:t>
    </dgm:pt>
    <dgm:pt modelId="{9173D026-87D0-4B38-BBEE-0AE5DF1BA214}" type="parTrans" cxnId="{162C9679-CD14-49B5-A43F-8B8B80EEB118}">
      <dgm:prSet/>
      <dgm:spPr/>
      <dgm:t>
        <a:bodyPr/>
        <a:lstStyle/>
        <a:p>
          <a:endParaRPr lang="zh-CN" altLang="en-US"/>
        </a:p>
      </dgm:t>
    </dgm:pt>
    <dgm:pt modelId="{8C044FDD-BF5A-4F24-A20E-8EB3C3062485}" type="sibTrans" cxnId="{162C9679-CD14-49B5-A43F-8B8B80EEB118}">
      <dgm:prSet/>
      <dgm:spPr/>
      <dgm:t>
        <a:bodyPr/>
        <a:lstStyle/>
        <a:p>
          <a:endParaRPr lang="zh-CN" altLang="en-US"/>
        </a:p>
      </dgm:t>
    </dgm:pt>
    <dgm:pt modelId="{2D35E1A4-6E80-4A07-86F3-FA5378281D18}">
      <dgm:prSet phldrT="[文本]"/>
      <dgm:spPr/>
      <dgm:t>
        <a:bodyPr/>
        <a:lstStyle/>
        <a:p>
          <a:pPr>
            <a:buNone/>
          </a:pPr>
          <a:r>
            <a:rPr lang="zh-CN" altLang="en-US" b="0" dirty="0"/>
            <a:t>输出：抓取 → 避障 → 递送 动作序列</a:t>
          </a:r>
          <a:endParaRPr lang="zh-CN" altLang="en-US" dirty="0"/>
        </a:p>
      </dgm:t>
    </dgm:pt>
    <dgm:pt modelId="{6DA76C0B-7862-4CD1-8EB3-D96FA252A5D9}" type="parTrans" cxnId="{60027263-B42E-4255-8598-C86874CD1791}">
      <dgm:prSet/>
      <dgm:spPr/>
      <dgm:t>
        <a:bodyPr/>
        <a:lstStyle/>
        <a:p>
          <a:endParaRPr lang="zh-CN" altLang="en-US"/>
        </a:p>
      </dgm:t>
    </dgm:pt>
    <dgm:pt modelId="{075EFF9A-A405-4479-BD60-7D8A70E9AA09}" type="sibTrans" cxnId="{60027263-B42E-4255-8598-C86874CD1791}">
      <dgm:prSet/>
      <dgm:spPr/>
      <dgm:t>
        <a:bodyPr/>
        <a:lstStyle/>
        <a:p>
          <a:endParaRPr lang="zh-CN" altLang="en-US"/>
        </a:p>
      </dgm:t>
    </dgm:pt>
    <dgm:pt modelId="{16C36D87-A3A9-485A-BAAF-AE77FFAB43D9}">
      <dgm:prSet phldrT="[文本]"/>
      <dgm:spPr/>
      <dgm:t>
        <a:bodyPr/>
        <a:lstStyle/>
        <a:p>
          <a:pPr>
            <a:buNone/>
          </a:pPr>
          <a:r>
            <a:rPr lang="en-US" altLang="zh-CN" dirty="0"/>
            <a:t>			</a:t>
          </a:r>
          <a:r>
            <a:rPr lang="zh-CN" altLang="en-US" b="0" dirty="0"/>
            <a:t>↓ </a:t>
          </a:r>
          <a:br>
            <a:rPr lang="en-US" altLang="zh-CN" b="0" dirty="0"/>
          </a:br>
          <a:r>
            <a:rPr lang="zh-CN" altLang="en-US" b="0" dirty="0"/>
            <a:t>动作块预测（</a:t>
          </a:r>
          <a:r>
            <a:rPr lang="en-US" altLang="zh-CN" b="0" dirty="0" err="1"/>
            <a:t>chunk_size</a:t>
          </a:r>
          <a:r>
            <a:rPr lang="en-US" altLang="zh-CN" b="0" dirty="0"/>
            <a:t>=10~20</a:t>
          </a:r>
          <a:r>
            <a:rPr lang="zh-CN" altLang="en-US" b="0" dirty="0"/>
            <a:t>）</a:t>
          </a:r>
          <a:br>
            <a:rPr lang="en-US" altLang="zh-CN" b="0" dirty="0"/>
          </a:br>
          <a:r>
            <a:rPr lang="zh-CN" altLang="en-US" b="0" dirty="0"/>
            <a:t>调制注意力机制（避障引导）</a:t>
          </a:r>
          <a:endParaRPr lang="zh-CN" altLang="en-US" dirty="0"/>
        </a:p>
      </dgm:t>
    </dgm:pt>
    <dgm:pt modelId="{A9992FF8-410B-49E8-8584-22C653604FAF}" type="parTrans" cxnId="{EFC2A919-F9DD-4668-81A2-1F91E995DF8B}">
      <dgm:prSet/>
      <dgm:spPr/>
      <dgm:t>
        <a:bodyPr/>
        <a:lstStyle/>
        <a:p>
          <a:endParaRPr lang="zh-CN" altLang="en-US"/>
        </a:p>
      </dgm:t>
    </dgm:pt>
    <dgm:pt modelId="{7710E3CF-4BA4-489B-81BE-863A6E1A4FA0}" type="sibTrans" cxnId="{EFC2A919-F9DD-4668-81A2-1F91E995DF8B}">
      <dgm:prSet/>
      <dgm:spPr/>
      <dgm:t>
        <a:bodyPr/>
        <a:lstStyle/>
        <a:p>
          <a:endParaRPr lang="zh-CN" altLang="en-US"/>
        </a:p>
      </dgm:t>
    </dgm:pt>
    <dgm:pt modelId="{AAD93BCC-939A-4370-B7B3-089EE4ED25FE}" type="pres">
      <dgm:prSet presAssocID="{F9668BAC-C030-4CAF-A558-1082E90DC0DC}" presName="diagram" presStyleCnt="0">
        <dgm:presLayoutVars>
          <dgm:dir/>
          <dgm:resizeHandles val="exact"/>
        </dgm:presLayoutVars>
      </dgm:prSet>
      <dgm:spPr/>
    </dgm:pt>
    <dgm:pt modelId="{669989CC-9D5B-4CA1-8C69-6688247ACC2D}" type="pres">
      <dgm:prSet presAssocID="{9757D8A8-D132-4D9A-AC0F-3CE240F1FA28}" presName="node" presStyleLbl="node1" presStyleIdx="0" presStyleCnt="3" custScaleY="258157">
        <dgm:presLayoutVars>
          <dgm:bulletEnabled val="1"/>
        </dgm:presLayoutVars>
      </dgm:prSet>
      <dgm:spPr/>
    </dgm:pt>
    <dgm:pt modelId="{ADC76794-B3FC-4CA6-81F1-ACE4273B1098}" type="pres">
      <dgm:prSet presAssocID="{2709B3DB-0AB1-4018-9B84-9CCD95B05EC5}" presName="sibTrans" presStyleLbl="sibTrans2D1" presStyleIdx="0" presStyleCnt="2"/>
      <dgm:spPr/>
    </dgm:pt>
    <dgm:pt modelId="{535F9087-EBB1-4667-94F5-A7B967DC43F9}" type="pres">
      <dgm:prSet presAssocID="{2709B3DB-0AB1-4018-9B84-9CCD95B05EC5}" presName="connectorText" presStyleLbl="sibTrans2D1" presStyleIdx="0" presStyleCnt="2"/>
      <dgm:spPr/>
    </dgm:pt>
    <dgm:pt modelId="{8F5FC3B9-81C5-4822-B529-7994191091A8}" type="pres">
      <dgm:prSet presAssocID="{72691C2F-9B8E-4999-9494-2376AD429ED6}" presName="node" presStyleLbl="node1" presStyleIdx="1" presStyleCnt="3" custScaleX="153697" custScaleY="165447">
        <dgm:presLayoutVars>
          <dgm:bulletEnabled val="1"/>
        </dgm:presLayoutVars>
      </dgm:prSet>
      <dgm:spPr/>
    </dgm:pt>
    <dgm:pt modelId="{6833AC06-7AFD-47F1-BDA5-77EBF7BC9044}" type="pres">
      <dgm:prSet presAssocID="{997D9FC1-8200-47E6-BACF-22F04CE7FBB7}" presName="sibTrans" presStyleLbl="sibTrans2D1" presStyleIdx="1" presStyleCnt="2"/>
      <dgm:spPr/>
    </dgm:pt>
    <dgm:pt modelId="{12655C59-614B-46AA-9CBF-FDBABEFA0B79}" type="pres">
      <dgm:prSet presAssocID="{997D9FC1-8200-47E6-BACF-22F04CE7FBB7}" presName="connectorText" presStyleLbl="sibTrans2D1" presStyleIdx="1" presStyleCnt="2"/>
      <dgm:spPr/>
    </dgm:pt>
    <dgm:pt modelId="{1A60EA47-0121-4831-BC55-AEF00FC5607D}" type="pres">
      <dgm:prSet presAssocID="{2D35E1A4-6E80-4A07-86F3-FA5378281D18}" presName="node" presStyleLbl="node1" presStyleIdx="2" presStyleCnt="3">
        <dgm:presLayoutVars>
          <dgm:bulletEnabled val="1"/>
        </dgm:presLayoutVars>
      </dgm:prSet>
      <dgm:spPr/>
    </dgm:pt>
  </dgm:ptLst>
  <dgm:cxnLst>
    <dgm:cxn modelId="{7E384A0E-F0BF-482B-B659-72634E0F058C}" type="presOf" srcId="{F9668BAC-C030-4CAF-A558-1082E90DC0DC}" destId="{AAD93BCC-939A-4370-B7B3-089EE4ED25FE}" srcOrd="0" destOrd="0" presId="urn:microsoft.com/office/officeart/2005/8/layout/process5"/>
    <dgm:cxn modelId="{64C14512-2F3F-4CE2-80A9-043E469A949C}" type="presOf" srcId="{72691C2F-9B8E-4999-9494-2376AD429ED6}" destId="{8F5FC3B9-81C5-4822-B529-7994191091A8}" srcOrd="0" destOrd="0" presId="urn:microsoft.com/office/officeart/2005/8/layout/process5"/>
    <dgm:cxn modelId="{EFC2A919-F9DD-4668-81A2-1F91E995DF8B}" srcId="{4CB38525-B7B7-4D72-AFEE-A51A5F3C1BBD}" destId="{16C36D87-A3A9-485A-BAAF-AE77FFAB43D9}" srcOrd="0" destOrd="0" parTransId="{A9992FF8-410B-49E8-8584-22C653604FAF}" sibTransId="{7710E3CF-4BA4-489B-81BE-863A6E1A4FA0}"/>
    <dgm:cxn modelId="{DCAF411D-ED44-4E84-8914-F6FA76BC3A50}" srcId="{F9668BAC-C030-4CAF-A558-1082E90DC0DC}" destId="{9757D8A8-D132-4D9A-AC0F-3CE240F1FA28}" srcOrd="0" destOrd="0" parTransId="{6F7ED5BE-474E-41C7-92AF-7C7F229A6C35}" sibTransId="{2709B3DB-0AB1-4018-9B84-9CCD95B05EC5}"/>
    <dgm:cxn modelId="{895D4B1F-82D6-46CB-9296-ABCBA9FECE37}" srcId="{9757D8A8-D132-4D9A-AC0F-3CE240F1FA28}" destId="{3FA97AA6-0215-4652-A0A4-5E8CCF8FC4AC}" srcOrd="0" destOrd="0" parTransId="{41547E78-3E62-4AF3-9BFE-F6150A9D4957}" sibTransId="{2336FBCB-44E4-4365-9381-6963060D31E8}"/>
    <dgm:cxn modelId="{90EE9229-B5E6-4E45-9A22-F6E4358F1CEF}" type="presOf" srcId="{2D35E1A4-6E80-4A07-86F3-FA5378281D18}" destId="{1A60EA47-0121-4831-BC55-AEF00FC5607D}" srcOrd="0" destOrd="0" presId="urn:microsoft.com/office/officeart/2005/8/layout/process5"/>
    <dgm:cxn modelId="{60027263-B42E-4255-8598-C86874CD1791}" srcId="{F9668BAC-C030-4CAF-A558-1082E90DC0DC}" destId="{2D35E1A4-6E80-4A07-86F3-FA5378281D18}" srcOrd="2" destOrd="0" parTransId="{6DA76C0B-7862-4CD1-8EB3-D96FA252A5D9}" sibTransId="{075EFF9A-A405-4479-BD60-7D8A70E9AA09}"/>
    <dgm:cxn modelId="{A3B3DC6F-9EFE-4A69-A7E3-EB2CA3125355}" type="presOf" srcId="{362E7327-5C7E-448D-B189-6F1FF35DB8E9}" destId="{669989CC-9D5B-4CA1-8C69-6688247ACC2D}" srcOrd="0" destOrd="2" presId="urn:microsoft.com/office/officeart/2005/8/layout/process5"/>
    <dgm:cxn modelId="{24AE3974-5ED1-4CFB-9BA0-EEFDC6DFF7DF}" type="presOf" srcId="{4CB38525-B7B7-4D72-AFEE-A51A5F3C1BBD}" destId="{8F5FC3B9-81C5-4822-B529-7994191091A8}" srcOrd="0" destOrd="1" presId="urn:microsoft.com/office/officeart/2005/8/layout/process5"/>
    <dgm:cxn modelId="{162C9679-CD14-49B5-A43F-8B8B80EEB118}" srcId="{72691C2F-9B8E-4999-9494-2376AD429ED6}" destId="{4CB38525-B7B7-4D72-AFEE-A51A5F3C1BBD}" srcOrd="0" destOrd="0" parTransId="{9173D026-87D0-4B38-BBEE-0AE5DF1BA214}" sibTransId="{8C044FDD-BF5A-4F24-A20E-8EB3C3062485}"/>
    <dgm:cxn modelId="{75866492-FC81-4EC1-8A2B-B7FEA9225168}" type="presOf" srcId="{2709B3DB-0AB1-4018-9B84-9CCD95B05EC5}" destId="{535F9087-EBB1-4667-94F5-A7B967DC43F9}" srcOrd="1" destOrd="0" presId="urn:microsoft.com/office/officeart/2005/8/layout/process5"/>
    <dgm:cxn modelId="{89BC33A6-D229-409F-993E-E2E7C655F765}" type="presOf" srcId="{2709B3DB-0AB1-4018-9B84-9CCD95B05EC5}" destId="{ADC76794-B3FC-4CA6-81F1-ACE4273B1098}" srcOrd="0" destOrd="0" presId="urn:microsoft.com/office/officeart/2005/8/layout/process5"/>
    <dgm:cxn modelId="{252BBEAB-F206-4AB2-8588-7DCD32A7B9EB}" type="presOf" srcId="{997D9FC1-8200-47E6-BACF-22F04CE7FBB7}" destId="{12655C59-614B-46AA-9CBF-FDBABEFA0B79}" srcOrd="1" destOrd="0" presId="urn:microsoft.com/office/officeart/2005/8/layout/process5"/>
    <dgm:cxn modelId="{93A023C7-D9AC-4CA6-B766-9074813D50A1}" type="presOf" srcId="{997D9FC1-8200-47E6-BACF-22F04CE7FBB7}" destId="{6833AC06-7AFD-47F1-BDA5-77EBF7BC9044}" srcOrd="0" destOrd="0" presId="urn:microsoft.com/office/officeart/2005/8/layout/process5"/>
    <dgm:cxn modelId="{03D9B8D6-E9E1-4C45-97B2-B8016DB5F451}" srcId="{F9668BAC-C030-4CAF-A558-1082E90DC0DC}" destId="{72691C2F-9B8E-4999-9494-2376AD429ED6}" srcOrd="1" destOrd="0" parTransId="{B1C922D2-8C0F-4F07-937B-654D0FEA1978}" sibTransId="{997D9FC1-8200-47E6-BACF-22F04CE7FBB7}"/>
    <dgm:cxn modelId="{185856DA-22FE-4413-993B-EF87993784DC}" type="presOf" srcId="{3FA97AA6-0215-4652-A0A4-5E8CCF8FC4AC}" destId="{669989CC-9D5B-4CA1-8C69-6688247ACC2D}" srcOrd="0" destOrd="1" presId="urn:microsoft.com/office/officeart/2005/8/layout/process5"/>
    <dgm:cxn modelId="{BBDD35F5-9F6E-4F2F-B804-39582397E090}" srcId="{9757D8A8-D132-4D9A-AC0F-3CE240F1FA28}" destId="{362E7327-5C7E-448D-B189-6F1FF35DB8E9}" srcOrd="1" destOrd="0" parTransId="{F3E78EF3-3875-4F42-99E7-3CFC853A5A11}" sibTransId="{BB27479A-F446-47FA-A533-FAD24D9AA9B4}"/>
    <dgm:cxn modelId="{DD161AFB-3406-4117-BCE8-F3B9EA8A7033}" type="presOf" srcId="{16C36D87-A3A9-485A-BAAF-AE77FFAB43D9}" destId="{8F5FC3B9-81C5-4822-B529-7994191091A8}" srcOrd="0" destOrd="2" presId="urn:microsoft.com/office/officeart/2005/8/layout/process5"/>
    <dgm:cxn modelId="{8A0941FD-F5D9-43F1-8532-C43C4C33BB41}" type="presOf" srcId="{9757D8A8-D132-4D9A-AC0F-3CE240F1FA28}" destId="{669989CC-9D5B-4CA1-8C69-6688247ACC2D}" srcOrd="0" destOrd="0" presId="urn:microsoft.com/office/officeart/2005/8/layout/process5"/>
    <dgm:cxn modelId="{20694508-A23A-4CD1-905E-682232FAE44D}" type="presParOf" srcId="{AAD93BCC-939A-4370-B7B3-089EE4ED25FE}" destId="{669989CC-9D5B-4CA1-8C69-6688247ACC2D}" srcOrd="0" destOrd="0" presId="urn:microsoft.com/office/officeart/2005/8/layout/process5"/>
    <dgm:cxn modelId="{35E7F398-7BF8-4672-9DCC-305BE1957D44}" type="presParOf" srcId="{AAD93BCC-939A-4370-B7B3-089EE4ED25FE}" destId="{ADC76794-B3FC-4CA6-81F1-ACE4273B1098}" srcOrd="1" destOrd="0" presId="urn:microsoft.com/office/officeart/2005/8/layout/process5"/>
    <dgm:cxn modelId="{6481608B-E110-49A3-86AE-841D0E954639}" type="presParOf" srcId="{ADC76794-B3FC-4CA6-81F1-ACE4273B1098}" destId="{535F9087-EBB1-4667-94F5-A7B967DC43F9}" srcOrd="0" destOrd="0" presId="urn:microsoft.com/office/officeart/2005/8/layout/process5"/>
    <dgm:cxn modelId="{96D2987B-EB37-4630-BEB2-9C8BB8C50F19}" type="presParOf" srcId="{AAD93BCC-939A-4370-B7B3-089EE4ED25FE}" destId="{8F5FC3B9-81C5-4822-B529-7994191091A8}" srcOrd="2" destOrd="0" presId="urn:microsoft.com/office/officeart/2005/8/layout/process5"/>
    <dgm:cxn modelId="{765249FB-FC43-4BEE-B234-6A7AD72845CA}" type="presParOf" srcId="{AAD93BCC-939A-4370-B7B3-089EE4ED25FE}" destId="{6833AC06-7AFD-47F1-BDA5-77EBF7BC9044}" srcOrd="3" destOrd="0" presId="urn:microsoft.com/office/officeart/2005/8/layout/process5"/>
    <dgm:cxn modelId="{8D577C28-ECB7-40E9-9B9A-11F966E9BFBC}" type="presParOf" srcId="{6833AC06-7AFD-47F1-BDA5-77EBF7BC9044}" destId="{12655C59-614B-46AA-9CBF-FDBABEFA0B79}" srcOrd="0" destOrd="0" presId="urn:microsoft.com/office/officeart/2005/8/layout/process5"/>
    <dgm:cxn modelId="{0F4B2DCE-E5BE-4D76-8C01-EBC8557055A5}" type="presParOf" srcId="{AAD93BCC-939A-4370-B7B3-089EE4ED25FE}" destId="{1A60EA47-0121-4831-BC55-AEF00FC5607D}" srcOrd="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9989CC-9D5B-4CA1-8C69-6688247ACC2D}">
      <dsp:nvSpPr>
        <dsp:cNvPr id="0" name=""/>
        <dsp:cNvSpPr/>
      </dsp:nvSpPr>
      <dsp:spPr>
        <a:xfrm>
          <a:off x="2439" y="527314"/>
          <a:ext cx="2423517" cy="375388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4000"/>
                <a:alpha val="100000"/>
                <a:satMod val="105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dirty="0" err="1"/>
            <a:t>RoboTwin</a:t>
          </a:r>
          <a:r>
            <a:rPr lang="en-US" sz="1800" b="0" kern="1200" dirty="0"/>
            <a:t> </a:t>
          </a:r>
          <a:r>
            <a:rPr lang="zh-CN" altLang="en-US" sz="1800" b="0" kern="1200" dirty="0"/>
            <a:t>仿真平台</a:t>
          </a:r>
          <a:endParaRPr lang="zh-CN" alt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800" b="0" kern="1200" dirty="0"/>
            <a:t>① Aloha-</a:t>
          </a:r>
          <a:r>
            <a:rPr lang="en-US" sz="1800" b="0" kern="1200" dirty="0" err="1"/>
            <a:t>AgileX</a:t>
          </a:r>
          <a:r>
            <a:rPr lang="zh-CN" altLang="en-US" sz="1800" b="0" kern="1200" dirty="0"/>
            <a:t>建模</a:t>
          </a:r>
          <a:br>
            <a:rPr lang="en-US" altLang="zh-CN" sz="1800" b="0" kern="1200" dirty="0"/>
          </a:br>
          <a:r>
            <a:rPr lang="en-US" sz="1800" b="0" kern="1200" dirty="0"/>
            <a:t>- URDF</a:t>
          </a:r>
          <a:r>
            <a:rPr lang="zh-CN" altLang="en-US" sz="1800" b="0" kern="1200" dirty="0"/>
            <a:t>模型导入</a:t>
          </a:r>
          <a:br>
            <a:rPr lang="en-US" altLang="zh-CN" sz="1800" b="0" kern="1200" dirty="0"/>
          </a:br>
          <a:r>
            <a:rPr lang="en-US" altLang="zh-CN" sz="1800" b="0" kern="1200" dirty="0"/>
            <a:t>- </a:t>
          </a:r>
          <a:r>
            <a:rPr lang="zh-CN" altLang="en-US" sz="1800" b="0" kern="1200" dirty="0"/>
            <a:t>力控传感器 </a:t>
          </a:r>
          <a:br>
            <a:rPr lang="en-US" altLang="zh-CN" sz="1800" b="0" kern="1200" dirty="0"/>
          </a:br>
          <a:r>
            <a:rPr lang="en-US" altLang="zh-CN" sz="1800" b="0" kern="1200" dirty="0"/>
            <a:t>- </a:t>
          </a:r>
          <a:r>
            <a:rPr lang="zh-CN" altLang="en-US" sz="1800" b="0" kern="1200" dirty="0"/>
            <a:t>双臂协同接口</a:t>
          </a:r>
          <a:br>
            <a:rPr lang="en-US" altLang="zh-CN" sz="1800" b="0" kern="1200" dirty="0"/>
          </a:br>
          <a:endParaRPr lang="zh-CN" alt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1800" b="0" kern="1200" dirty="0"/>
            <a:t>② 隔离区场景构建</a:t>
          </a:r>
          <a:br>
            <a:rPr lang="en-US" altLang="zh-CN" sz="1800" b="0" kern="1200" dirty="0"/>
          </a:br>
          <a:r>
            <a:rPr lang="en-US" altLang="zh-CN" sz="1800" b="0" kern="1200" dirty="0"/>
            <a:t>- </a:t>
          </a:r>
          <a:r>
            <a:rPr lang="zh-CN" altLang="en-US" sz="1800" b="0" kern="1200" dirty="0"/>
            <a:t>域随机化（病床</a:t>
          </a:r>
          <a:r>
            <a:rPr lang="en-US" altLang="zh-CN" sz="1800" b="0" kern="1200" dirty="0"/>
            <a:t>/</a:t>
          </a:r>
          <a:r>
            <a:rPr lang="zh-CN" altLang="en-US" sz="1800" b="0" kern="1200" dirty="0"/>
            <a:t>人员</a:t>
          </a:r>
          <a:r>
            <a:rPr lang="en-US" altLang="zh-CN" sz="1800" b="0" kern="1200" dirty="0"/>
            <a:t>/</a:t>
          </a:r>
          <a:r>
            <a:rPr lang="zh-CN" altLang="en-US" sz="1800" b="0" kern="1200" dirty="0"/>
            <a:t>物资）</a:t>
          </a:r>
          <a:br>
            <a:rPr lang="en-US" altLang="zh-CN" sz="1800" b="0" kern="1200" dirty="0"/>
          </a:br>
          <a:r>
            <a:rPr lang="en-US" altLang="zh-CN" sz="1800" b="0" kern="1200" dirty="0"/>
            <a:t>- </a:t>
          </a:r>
          <a:r>
            <a:rPr lang="zh-CN" altLang="en-US" sz="1800" b="0" kern="1200" dirty="0"/>
            <a:t>语言指令随机化</a:t>
          </a:r>
          <a:br>
            <a:rPr lang="en-US" altLang="zh-CN" sz="1800" b="0" kern="1200" dirty="0"/>
          </a:br>
          <a:r>
            <a:rPr lang="en-US" altLang="zh-CN" sz="1800" b="0" kern="1200" dirty="0"/>
            <a:t>- </a:t>
          </a:r>
          <a:r>
            <a:rPr lang="zh-CN" altLang="en-US" sz="1800" b="0" kern="1200" dirty="0"/>
            <a:t>动态障碍物 </a:t>
          </a:r>
          <a:endParaRPr lang="zh-CN" altLang="en-US" sz="1800" kern="1200" dirty="0"/>
        </a:p>
      </dsp:txBody>
      <dsp:txXfrm>
        <a:off x="73421" y="598296"/>
        <a:ext cx="2281553" cy="3611923"/>
      </dsp:txXfrm>
    </dsp:sp>
    <dsp:sp modelId="{ADC76794-B3FC-4CA6-81F1-ACE4273B1098}">
      <dsp:nvSpPr>
        <dsp:cNvPr id="0" name=""/>
        <dsp:cNvSpPr/>
      </dsp:nvSpPr>
      <dsp:spPr>
        <a:xfrm>
          <a:off x="2639226" y="2103741"/>
          <a:ext cx="513785" cy="6010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4000"/>
                <a:alpha val="100000"/>
                <a:satMod val="105000"/>
                <a:lumMod val="11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700" kern="1200"/>
        </a:p>
      </dsp:txBody>
      <dsp:txXfrm>
        <a:off x="2639226" y="2223947"/>
        <a:ext cx="359650" cy="360620"/>
      </dsp:txXfrm>
    </dsp:sp>
    <dsp:sp modelId="{8F5FC3B9-81C5-4822-B529-7994191091A8}">
      <dsp:nvSpPr>
        <dsp:cNvPr id="0" name=""/>
        <dsp:cNvSpPr/>
      </dsp:nvSpPr>
      <dsp:spPr>
        <a:xfrm>
          <a:off x="3395363" y="1201367"/>
          <a:ext cx="3724873" cy="24057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4000"/>
                <a:alpha val="100000"/>
                <a:satMod val="105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kern="1200" dirty="0"/>
            <a:t>Transformer</a:t>
          </a:r>
          <a:r>
            <a:rPr lang="zh-CN" altLang="en-US" sz="2100" b="0" kern="1200" dirty="0"/>
            <a:t>扩散策略动作生成 </a:t>
          </a:r>
          <a:endParaRPr lang="zh-CN" altLang="en-US" sz="21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zh-CN" altLang="en-US" sz="1600" b="0" kern="1200" dirty="0"/>
            <a:t>视觉观测 </a:t>
          </a:r>
          <a:r>
            <a:rPr lang="en-US" altLang="zh-CN" sz="1600" b="0" kern="1200" dirty="0"/>
            <a:t>+ </a:t>
          </a:r>
          <a:r>
            <a:rPr lang="zh-CN" altLang="en-US" sz="1600" b="0" kern="1200" dirty="0"/>
            <a:t>语言指令 → 时序</a:t>
          </a:r>
          <a:r>
            <a:rPr lang="en-US" altLang="zh-CN" sz="1600" b="0" kern="1200" dirty="0"/>
            <a:t>Transformer</a:t>
          </a:r>
          <a:r>
            <a:rPr lang="zh-CN" altLang="en-US" sz="1600" b="0" kern="1200" dirty="0"/>
            <a:t>去噪网络</a:t>
          </a:r>
          <a:endParaRPr lang="zh-CN" altLang="en-US" sz="1600" kern="1200" dirty="0"/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altLang="zh-CN" sz="1600" kern="1200" dirty="0"/>
            <a:t>			</a:t>
          </a:r>
          <a:r>
            <a:rPr lang="zh-CN" altLang="en-US" sz="1600" b="0" kern="1200" dirty="0"/>
            <a:t>↓ </a:t>
          </a:r>
          <a:br>
            <a:rPr lang="en-US" altLang="zh-CN" sz="1600" b="0" kern="1200" dirty="0"/>
          </a:br>
          <a:r>
            <a:rPr lang="zh-CN" altLang="en-US" sz="1600" b="0" kern="1200" dirty="0"/>
            <a:t>动作块预测（</a:t>
          </a:r>
          <a:r>
            <a:rPr lang="en-US" altLang="zh-CN" sz="1600" b="0" kern="1200" dirty="0" err="1"/>
            <a:t>chunk_size</a:t>
          </a:r>
          <a:r>
            <a:rPr lang="en-US" altLang="zh-CN" sz="1600" b="0" kern="1200" dirty="0"/>
            <a:t>=10~20</a:t>
          </a:r>
          <a:r>
            <a:rPr lang="zh-CN" altLang="en-US" sz="1600" b="0" kern="1200" dirty="0"/>
            <a:t>）</a:t>
          </a:r>
          <a:br>
            <a:rPr lang="en-US" altLang="zh-CN" sz="1600" b="0" kern="1200" dirty="0"/>
          </a:br>
          <a:r>
            <a:rPr lang="zh-CN" altLang="en-US" sz="1600" b="0" kern="1200" dirty="0"/>
            <a:t>调制注意力机制（避障引导）</a:t>
          </a:r>
          <a:endParaRPr lang="zh-CN" altLang="en-US" sz="1600" kern="1200" dirty="0"/>
        </a:p>
      </dsp:txBody>
      <dsp:txXfrm>
        <a:off x="3465826" y="1271830"/>
        <a:ext cx="3583947" cy="2264855"/>
      </dsp:txXfrm>
    </dsp:sp>
    <dsp:sp modelId="{6833AC06-7AFD-47F1-BDA5-77EBF7BC9044}">
      <dsp:nvSpPr>
        <dsp:cNvPr id="0" name=""/>
        <dsp:cNvSpPr/>
      </dsp:nvSpPr>
      <dsp:spPr>
        <a:xfrm>
          <a:off x="7333506" y="2103741"/>
          <a:ext cx="513785" cy="6010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tint val="54000"/>
                <a:alpha val="100000"/>
                <a:satMod val="105000"/>
                <a:lumMod val="11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zh-CN" altLang="en-US" sz="1700" kern="1200"/>
        </a:p>
      </dsp:txBody>
      <dsp:txXfrm>
        <a:off x="7333506" y="2223947"/>
        <a:ext cx="359650" cy="360620"/>
      </dsp:txXfrm>
    </dsp:sp>
    <dsp:sp modelId="{1A60EA47-0121-4831-BC55-AEF00FC5607D}">
      <dsp:nvSpPr>
        <dsp:cNvPr id="0" name=""/>
        <dsp:cNvSpPr/>
      </dsp:nvSpPr>
      <dsp:spPr>
        <a:xfrm>
          <a:off x="8089643" y="1677202"/>
          <a:ext cx="2423517" cy="14541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4000"/>
                <a:alpha val="100000"/>
                <a:satMod val="105000"/>
                <a:lumMod val="11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altLang="en-US" sz="2100" b="0" kern="1200" dirty="0"/>
            <a:t>输出：抓取 → 避障 → 递送 动作序列</a:t>
          </a:r>
          <a:endParaRPr lang="zh-CN" altLang="en-US" sz="2100" kern="1200" dirty="0"/>
        </a:p>
      </dsp:txBody>
      <dsp:txXfrm>
        <a:off x="8132232" y="1719791"/>
        <a:ext cx="2338339" cy="13689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E8FF9-7B25-40BB-BD22-D12E4D045D56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83FA315E-FA40-4F65-BEF4-54C2B9A2B47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204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E8FF9-7B25-40BB-BD22-D12E4D045D56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A315E-FA40-4F65-BEF4-54C2B9A2B47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5037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E8FF9-7B25-40BB-BD22-D12E4D045D56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A315E-FA40-4F65-BEF4-54C2B9A2B47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9811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E8FF9-7B25-40BB-BD22-D12E4D045D56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A315E-FA40-4F65-BEF4-54C2B9A2B47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8998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E8FF9-7B25-40BB-BD22-D12E4D045D56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A315E-FA40-4F65-BEF4-54C2B9A2B47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4988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E8FF9-7B25-40BB-BD22-D12E4D045D56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A315E-FA40-4F65-BEF4-54C2B9A2B47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3302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E8FF9-7B25-40BB-BD22-D12E4D045D56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A315E-FA40-4F65-BEF4-54C2B9A2B47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64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E8FF9-7B25-40BB-BD22-D12E4D045D56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A315E-FA40-4F65-BEF4-54C2B9A2B47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1028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E8FF9-7B25-40BB-BD22-D12E4D045D56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A315E-FA40-4F65-BEF4-54C2B9A2B47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7701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DE8FF9-7B25-40BB-BD22-D12E4D045D56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A315E-FA40-4F65-BEF4-54C2B9A2B47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7153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2EDE8FF9-7B25-40BB-BD22-D12E4D045D56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FA315E-FA40-4F65-BEF4-54C2B9A2B47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086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DE8FF9-7B25-40BB-BD22-D12E4D045D56}" type="datetimeFigureOut">
              <a:rPr lang="zh-CN" altLang="en-US" smtClean="0"/>
              <a:t>2026/4/1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83FA315E-FA40-4F65-BEF4-54C2B9A2B471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4811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video" Target="../media/media4.mp4"/><Relationship Id="rId13" Type="http://schemas.openxmlformats.org/officeDocument/2006/relationships/image" Target="../media/image7.png"/><Relationship Id="rId3" Type="http://schemas.microsoft.com/office/2007/relationships/media" Target="../media/media2.mp4"/><Relationship Id="rId7" Type="http://schemas.microsoft.com/office/2007/relationships/media" Target="../media/media4.mp4"/><Relationship Id="rId12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video" Target="../media/media3.mp4"/><Relationship Id="rId11" Type="http://schemas.openxmlformats.org/officeDocument/2006/relationships/image" Target="../media/image5.png"/><Relationship Id="rId5" Type="http://schemas.microsoft.com/office/2007/relationships/media" Target="../media/media3.mp4"/><Relationship Id="rId10" Type="http://schemas.openxmlformats.org/officeDocument/2006/relationships/image" Target="../media/image4.png"/><Relationship Id="rId4" Type="http://schemas.openxmlformats.org/officeDocument/2006/relationships/video" Target="../media/media2.mp4"/><Relationship Id="rId9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15F519-C424-7FF0-9C57-FF31DD89D4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zh-CN" altLang="en-US" sz="4000" dirty="0"/>
              <a:t>基于</a:t>
            </a:r>
            <a:r>
              <a:rPr lang="en-US" altLang="zh-CN" sz="4000" dirty="0"/>
              <a:t>Transformer</a:t>
            </a:r>
            <a:r>
              <a:rPr lang="zh-CN" altLang="en-US" sz="4000" dirty="0"/>
              <a:t>扩散策略的</a:t>
            </a:r>
            <a:r>
              <a:rPr lang="en-US" altLang="zh-CN" sz="4000" dirty="0"/>
              <a:t>Aloha-</a:t>
            </a:r>
            <a:r>
              <a:rPr lang="en-US" altLang="zh-CN" sz="4000" dirty="0" err="1"/>
              <a:t>AgileX</a:t>
            </a:r>
            <a:r>
              <a:rPr lang="zh-CN" altLang="en-US" sz="4000" dirty="0"/>
              <a:t>协作机器人物资递送研究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3E3ED63-3F86-418C-93B0-8A29A9FF2C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74104"/>
            <a:ext cx="9144000" cy="1655762"/>
          </a:xfrm>
        </p:spPr>
        <p:txBody>
          <a:bodyPr/>
          <a:lstStyle/>
          <a:p>
            <a:pPr algn="l"/>
            <a:r>
              <a:rPr lang="zh-CN" altLang="en-US" dirty="0"/>
              <a:t>姓名：李晓东</a:t>
            </a:r>
            <a:endParaRPr lang="en-US" altLang="zh-CN" dirty="0"/>
          </a:p>
          <a:p>
            <a:pPr algn="l"/>
            <a:r>
              <a:rPr lang="zh-CN" altLang="en-US" dirty="0"/>
              <a:t>学号：</a:t>
            </a:r>
            <a:r>
              <a:rPr lang="en-US" altLang="zh-CN" dirty="0"/>
              <a:t>2125104012</a:t>
            </a:r>
          </a:p>
          <a:p>
            <a:pPr algn="l"/>
            <a:r>
              <a:rPr lang="zh-CN" altLang="en-US" dirty="0"/>
              <a:t>导师：张国亮</a:t>
            </a:r>
          </a:p>
        </p:txBody>
      </p:sp>
    </p:spTree>
    <p:extLst>
      <p:ext uri="{BB962C8B-B14F-4D97-AF65-F5344CB8AC3E}">
        <p14:creationId xmlns:p14="http://schemas.microsoft.com/office/powerpoint/2010/main" val="1669957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29E1C5-A2E6-860B-A452-DFCD2D1D9F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遇到的问题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9508DC-5FFE-C52E-332B-1A3D65ACD8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 err="1"/>
              <a:t>RoboTwin</a:t>
            </a:r>
            <a:r>
              <a:rPr lang="en-US" altLang="zh-CN" dirty="0"/>
              <a:t> </a:t>
            </a:r>
            <a:r>
              <a:rPr lang="zh-CN" altLang="en-US" dirty="0"/>
              <a:t>仿真平台比较小众，安裝的可参考的资料较少，在安装的过程遇到不少问题</a:t>
            </a:r>
            <a:endParaRPr lang="en-US" altLang="zh-CN" dirty="0"/>
          </a:p>
          <a:p>
            <a:endParaRPr lang="en-US" altLang="zh-CN" dirty="0"/>
          </a:p>
          <a:p>
            <a:r>
              <a:rPr lang="zh-CN" altLang="en-US" dirty="0"/>
              <a:t>网络和硬件的问题，如</a:t>
            </a:r>
            <a:r>
              <a:rPr lang="en-US" altLang="zh-CN" dirty="0"/>
              <a:t>50</a:t>
            </a:r>
            <a:r>
              <a:rPr lang="zh-CN" altLang="en-US" dirty="0"/>
              <a:t>系显卡不兼容，</a:t>
            </a:r>
            <a:r>
              <a:rPr lang="en-US" altLang="zh-CN" dirty="0"/>
              <a:t>Ubuntu</a:t>
            </a:r>
            <a:r>
              <a:rPr lang="zh-CN" altLang="en-US" dirty="0"/>
              <a:t>的版本差异，需要科学上网等</a:t>
            </a:r>
          </a:p>
        </p:txBody>
      </p:sp>
    </p:spTree>
    <p:extLst>
      <p:ext uri="{BB962C8B-B14F-4D97-AF65-F5344CB8AC3E}">
        <p14:creationId xmlns:p14="http://schemas.microsoft.com/office/powerpoint/2010/main" val="1044479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D0C264E-183E-8236-470C-B87A9B290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参考文献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8C28131-4630-041C-86A8-46881C7E3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2616" y="1853754"/>
            <a:ext cx="10641199" cy="4663473"/>
          </a:xfrm>
        </p:spPr>
        <p:txBody>
          <a:bodyPr>
            <a:normAutofit/>
          </a:bodyPr>
          <a:lstStyle/>
          <a:p>
            <a:r>
              <a:rPr lang="en-US" altLang="zh-CN" dirty="0"/>
              <a:t>Chi, C. et al. Diffusion Policy. arXiv:2303.04137, 2023.</a:t>
            </a:r>
          </a:p>
          <a:p>
            <a:r>
              <a:rPr lang="en-US" altLang="zh-CN" dirty="0"/>
              <a:t>Horizon Robotics. H-RDT. CVPR 2025.</a:t>
            </a:r>
          </a:p>
          <a:p>
            <a:r>
              <a:rPr lang="en-US" altLang="zh-CN" dirty="0"/>
              <a:t>Wu, L. et al. MTDP. arXiv:2502.04567, 2025.</a:t>
            </a:r>
          </a:p>
          <a:p>
            <a:r>
              <a:rPr lang="en-US" altLang="zh-CN" dirty="0"/>
              <a:t>Reuss, M. et al. </a:t>
            </a:r>
            <a:r>
              <a:rPr lang="en-US" altLang="zh-CN" dirty="0" err="1"/>
              <a:t>MoDE</a:t>
            </a:r>
            <a:r>
              <a:rPr lang="en-US" altLang="zh-CN" dirty="0"/>
              <a:t>. ICLR 2025.</a:t>
            </a:r>
          </a:p>
          <a:p>
            <a:r>
              <a:rPr lang="en-US" altLang="zh-CN" dirty="0"/>
              <a:t>Fu, Z. et al. Mobile ALOHA. arXiv:2401.02117, 2024.</a:t>
            </a:r>
          </a:p>
          <a:p>
            <a:r>
              <a:rPr lang="en-US" altLang="zh-CN" dirty="0"/>
              <a:t>Zhao, T.Z. et al. ACT. </a:t>
            </a:r>
            <a:r>
              <a:rPr lang="en-US" altLang="zh-CN" dirty="0" err="1"/>
              <a:t>CoRL</a:t>
            </a:r>
            <a:r>
              <a:rPr lang="en-US" altLang="zh-CN" dirty="0"/>
              <a:t> 2023.</a:t>
            </a:r>
          </a:p>
          <a:p>
            <a:r>
              <a:rPr lang="en-US" altLang="zh-CN" dirty="0" err="1"/>
              <a:t>AgileX</a:t>
            </a:r>
            <a:r>
              <a:rPr lang="en-US" altLang="zh-CN" dirty="0"/>
              <a:t> Robotics. </a:t>
            </a:r>
            <a:r>
              <a:rPr lang="en-US" altLang="zh-CN" dirty="0" err="1"/>
              <a:t>Cobot</a:t>
            </a:r>
            <a:r>
              <a:rPr lang="en-US" altLang="zh-CN" dirty="0"/>
              <a:t> Magic Technical Documentation.</a:t>
            </a:r>
          </a:p>
          <a:p>
            <a:r>
              <a:rPr lang="en-US" altLang="zh-CN" dirty="0" err="1"/>
              <a:t>RoboTwin</a:t>
            </a:r>
            <a:r>
              <a:rPr lang="en-US" altLang="zh-CN" dirty="0"/>
              <a:t> Benchmark. https://robotwin.org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14765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749725-EC01-25C1-BB94-A8D0E5BA8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目录</a:t>
            </a:r>
            <a:br>
              <a:rPr lang="zh-CN" altLang="en-US" b="1" dirty="0"/>
            </a:b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D4BEC4B-3BDF-22BA-8024-F6805B60ED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82370"/>
          </a:xfrm>
        </p:spPr>
        <p:txBody>
          <a:bodyPr>
            <a:normAutofit fontScale="92500" lnSpcReduction="10000"/>
          </a:bodyPr>
          <a:lstStyle/>
          <a:p>
            <a:r>
              <a:rPr lang="zh-CN" altLang="en-US" dirty="0"/>
              <a:t>内容：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dirty="0"/>
              <a:t>课题概述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dirty="0"/>
              <a:t>调研进展：</a:t>
            </a:r>
            <a:r>
              <a:rPr lang="en-US" altLang="zh-CN" dirty="0"/>
              <a:t>Transformer</a:t>
            </a:r>
            <a:r>
              <a:rPr lang="zh-CN" altLang="en-US" dirty="0"/>
              <a:t>扩散策略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dirty="0"/>
              <a:t>调研进展：</a:t>
            </a:r>
            <a:r>
              <a:rPr lang="en-US" altLang="zh-CN" dirty="0"/>
              <a:t>Aloha-</a:t>
            </a:r>
            <a:r>
              <a:rPr lang="en-US" altLang="zh-CN" dirty="0" err="1"/>
              <a:t>AgileX</a:t>
            </a:r>
            <a:r>
              <a:rPr lang="zh-CN" altLang="en-US" dirty="0"/>
              <a:t>协作机器人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dirty="0"/>
              <a:t>技术方案与可行性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dirty="0"/>
              <a:t>现阶段完成和进行中的工作</a:t>
            </a:r>
            <a:endParaRPr lang="en-US" altLang="zh-CN" dirty="0"/>
          </a:p>
          <a:p>
            <a:pPr marL="514350" indent="-514350">
              <a:buFont typeface="+mj-lt"/>
              <a:buAutoNum type="arabicPeriod"/>
            </a:pPr>
            <a:r>
              <a:rPr lang="en-US" altLang="zh-CN" dirty="0"/>
              <a:t>DP</a:t>
            </a:r>
            <a:r>
              <a:rPr lang="zh-CN" altLang="en-US" dirty="0"/>
              <a:t>模型的训练和部署评估</a:t>
            </a:r>
            <a:endParaRPr lang="en-US" altLang="zh-CN" dirty="0"/>
          </a:p>
          <a:p>
            <a:pPr marL="514350" indent="-514350">
              <a:buFont typeface="+mj-lt"/>
              <a:buAutoNum type="arabicPeriod"/>
            </a:pPr>
            <a:r>
              <a:rPr lang="zh-CN" altLang="en-US" dirty="0"/>
              <a:t>遇到的问题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dirty="0"/>
              <a:t>参考文献</a:t>
            </a:r>
          </a:p>
        </p:txBody>
      </p:sp>
    </p:spTree>
    <p:extLst>
      <p:ext uri="{BB962C8B-B14F-4D97-AF65-F5344CB8AC3E}">
        <p14:creationId xmlns:p14="http://schemas.microsoft.com/office/powerpoint/2010/main" val="15401519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6B30ED-68E7-269D-EFF8-5EBF3BAA0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研究背景与目标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116E54E-3CDC-87C0-7A2C-100558F1C5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zh-CN" altLang="en-US" sz="2400" dirty="0"/>
              <a:t>防疫隔离区痛点：医护人员感染风险高、传统机械臂易因视觉遮挡</a:t>
            </a:r>
            <a:r>
              <a:rPr lang="en-US" altLang="zh-CN" sz="2400" dirty="0"/>
              <a:t>/</a:t>
            </a:r>
            <a:r>
              <a:rPr lang="zh-CN" altLang="en-US" sz="2400" dirty="0"/>
              <a:t>光照变化产生碰撞</a:t>
            </a:r>
          </a:p>
          <a:p>
            <a:endParaRPr lang="zh-CN" altLang="en-US" sz="2400" dirty="0"/>
          </a:p>
          <a:p>
            <a:r>
              <a:rPr lang="zh-CN" altLang="en-US" sz="2400" dirty="0"/>
              <a:t>技术路线：</a:t>
            </a:r>
            <a:r>
              <a:rPr lang="en-US" altLang="zh-CN" sz="2400" dirty="0" err="1"/>
              <a:t>RoboTwin</a:t>
            </a:r>
            <a:r>
              <a:rPr lang="zh-CN" altLang="en-US" sz="2400" dirty="0"/>
              <a:t>平台（双臂建模</a:t>
            </a:r>
            <a:r>
              <a:rPr lang="en-US" altLang="zh-CN" sz="2400" dirty="0"/>
              <a:t>+</a:t>
            </a:r>
            <a:r>
              <a:rPr lang="zh-CN" altLang="en-US" sz="2400" dirty="0"/>
              <a:t>域随机化） </a:t>
            </a:r>
            <a:r>
              <a:rPr lang="en-US" altLang="zh-CN" sz="2400" dirty="0"/>
              <a:t>+ Transformer</a:t>
            </a:r>
            <a:r>
              <a:rPr lang="zh-CN" altLang="en-US" sz="2400" dirty="0"/>
              <a:t>扩散策略（时序注意力优化动作连贯性）</a:t>
            </a:r>
          </a:p>
          <a:p>
            <a:endParaRPr lang="zh-CN" altLang="en-US" sz="2400" dirty="0"/>
          </a:p>
          <a:p>
            <a:r>
              <a:rPr lang="zh-CN" altLang="en-US" sz="2400" dirty="0"/>
              <a:t>研究目标：在</a:t>
            </a:r>
            <a:r>
              <a:rPr lang="en-US" altLang="zh-CN" sz="2400" dirty="0" err="1"/>
              <a:t>RoboTwin</a:t>
            </a:r>
            <a:r>
              <a:rPr lang="zh-CN" altLang="en-US" sz="2400" dirty="0"/>
              <a:t>上实现“抓取</a:t>
            </a:r>
            <a:r>
              <a:rPr lang="en-US" altLang="zh-CN" sz="2400" dirty="0"/>
              <a:t>-</a:t>
            </a:r>
            <a:r>
              <a:rPr lang="zh-CN" altLang="en-US" sz="2400" dirty="0"/>
              <a:t>避障</a:t>
            </a:r>
            <a:r>
              <a:rPr lang="en-US" altLang="zh-CN" sz="2400" dirty="0"/>
              <a:t>-</a:t>
            </a:r>
            <a:r>
              <a:rPr lang="zh-CN" altLang="en-US" sz="2400" dirty="0"/>
              <a:t>递送”全流程，验证安全性与效率提升</a:t>
            </a:r>
          </a:p>
        </p:txBody>
      </p:sp>
    </p:spTree>
    <p:extLst>
      <p:ext uri="{BB962C8B-B14F-4D97-AF65-F5344CB8AC3E}">
        <p14:creationId xmlns:p14="http://schemas.microsoft.com/office/powerpoint/2010/main" val="3867566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B470D0-D18A-D8B3-C5D9-72390AF1F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Transformer</a:t>
            </a:r>
            <a:r>
              <a:rPr lang="zh-CN" altLang="en-US" b="1" dirty="0"/>
              <a:t>扩散策略研究现状</a:t>
            </a:r>
          </a:p>
        </p:txBody>
      </p:sp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EEE14672-CDD5-B0EF-7F56-4D35C6737E1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7099889"/>
              </p:ext>
            </p:extLst>
          </p:nvPr>
        </p:nvGraphicFramePr>
        <p:xfrm>
          <a:off x="1450975" y="2016125"/>
          <a:ext cx="9604374" cy="37622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1458">
                  <a:extLst>
                    <a:ext uri="{9D8B030D-6E8A-4147-A177-3AD203B41FA5}">
                      <a16:colId xmlns:a16="http://schemas.microsoft.com/office/drawing/2014/main" val="2090413547"/>
                    </a:ext>
                  </a:extLst>
                </a:gridCol>
                <a:gridCol w="3201458">
                  <a:extLst>
                    <a:ext uri="{9D8B030D-6E8A-4147-A177-3AD203B41FA5}">
                      <a16:colId xmlns:a16="http://schemas.microsoft.com/office/drawing/2014/main" val="1000845513"/>
                    </a:ext>
                  </a:extLst>
                </a:gridCol>
                <a:gridCol w="3201458">
                  <a:extLst>
                    <a:ext uri="{9D8B030D-6E8A-4147-A177-3AD203B41FA5}">
                      <a16:colId xmlns:a16="http://schemas.microsoft.com/office/drawing/2014/main" val="3412878954"/>
                    </a:ext>
                  </a:extLst>
                </a:gridCol>
              </a:tblGrid>
              <a:tr h="490342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zh-CN" altLang="en-US" b="0">
                          <a:effectLst/>
                          <a:latin typeface="quote-cjk-patch"/>
                        </a:rPr>
                        <a:t>论文</a:t>
                      </a:r>
                      <a:r>
                        <a:rPr lang="en-US" altLang="zh-CN" b="0">
                          <a:effectLst/>
                          <a:latin typeface="quote-cjk-patch"/>
                        </a:rPr>
                        <a:t>/</a:t>
                      </a:r>
                      <a:r>
                        <a:rPr lang="zh-CN" altLang="en-US" b="0">
                          <a:effectLst/>
                          <a:latin typeface="quote-cjk-patch"/>
                        </a:rPr>
                        <a:t>技术</a:t>
                      </a:r>
                    </a:p>
                  </a:txBody>
                  <a:tcPr marL="83516" marR="92797" marT="63500" marB="635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zh-CN" altLang="en-US" b="0">
                          <a:effectLst/>
                          <a:latin typeface="quote-cjk-patch"/>
                        </a:rPr>
                        <a:t>核心贡献</a:t>
                      </a:r>
                    </a:p>
                  </a:txBody>
                  <a:tcPr marL="92797" marR="92797" marT="63500" marB="635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zh-CN" altLang="en-US" b="0">
                          <a:effectLst/>
                          <a:latin typeface="quote-cjk-patch"/>
                        </a:rPr>
                        <a:t>与课题关联</a:t>
                      </a:r>
                    </a:p>
                  </a:txBody>
                  <a:tcPr marL="92797" marR="92797" marT="63500" marB="63500" anchor="ctr"/>
                </a:tc>
                <a:extLst>
                  <a:ext uri="{0D108BD9-81ED-4DB2-BD59-A6C34878D82A}">
                    <a16:rowId xmlns:a16="http://schemas.microsoft.com/office/drawing/2014/main" val="3146914313"/>
                  </a:ext>
                </a:extLst>
              </a:tr>
              <a:tr h="806797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b="0">
                          <a:effectLst/>
                          <a:latin typeface="quote-cjk-patch"/>
                        </a:rPr>
                        <a:t>Diffusion Policy (2023)</a:t>
                      </a:r>
                    </a:p>
                  </a:txBody>
                  <a:tcPr marL="83516" marR="92797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altLang="en-US" b="0">
                          <a:effectLst/>
                          <a:latin typeface="quote-cjk-patch"/>
                        </a:rPr>
                        <a:t>首次将扩散模型用于机器人动作生成</a:t>
                      </a:r>
                    </a:p>
                  </a:txBody>
                  <a:tcPr marL="92797" marR="92797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altLang="en-US" b="0">
                          <a:effectLst/>
                          <a:latin typeface="quote-cjk-patch"/>
                        </a:rPr>
                        <a:t>算法基础</a:t>
                      </a:r>
                    </a:p>
                  </a:txBody>
                  <a:tcPr marL="92797" marR="83516" marT="63500" marB="63500" anchor="ctr"/>
                </a:tc>
                <a:extLst>
                  <a:ext uri="{0D108BD9-81ED-4DB2-BD59-A6C34878D82A}">
                    <a16:rowId xmlns:a16="http://schemas.microsoft.com/office/drawing/2014/main" val="1796647295"/>
                  </a:ext>
                </a:extLst>
              </a:tr>
              <a:tr h="806797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b="0" dirty="0">
                          <a:effectLst/>
                          <a:latin typeface="quote-cjk-patch"/>
                        </a:rPr>
                        <a:t>H-RDT (CVPR 2025)</a:t>
                      </a:r>
                    </a:p>
                  </a:txBody>
                  <a:tcPr marL="83516" marR="92797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altLang="zh-CN" b="0">
                          <a:effectLst/>
                          <a:latin typeface="quote-cjk-patch"/>
                        </a:rPr>
                        <a:t>20</a:t>
                      </a:r>
                      <a:r>
                        <a:rPr lang="zh-CN" altLang="en-US" b="0">
                          <a:effectLst/>
                          <a:latin typeface="quote-cjk-patch"/>
                        </a:rPr>
                        <a:t>亿参数，</a:t>
                      </a:r>
                      <a:r>
                        <a:rPr lang="en-US" altLang="zh-CN" b="0">
                          <a:effectLst/>
                          <a:latin typeface="quote-cjk-patch"/>
                        </a:rPr>
                        <a:t>RoboTwin</a:t>
                      </a:r>
                      <a:r>
                        <a:rPr lang="zh-CN" altLang="en-US" b="0">
                          <a:effectLst/>
                          <a:latin typeface="quote-cjk-patch"/>
                        </a:rPr>
                        <a:t>基准</a:t>
                      </a:r>
                      <a:r>
                        <a:rPr lang="en-US" altLang="zh-CN" b="0">
                          <a:effectLst/>
                          <a:latin typeface="quote-cjk-patch"/>
                        </a:rPr>
                        <a:t>87.2%</a:t>
                      </a:r>
                      <a:r>
                        <a:rPr lang="zh-CN" altLang="en-US" b="0">
                          <a:effectLst/>
                          <a:latin typeface="quote-cjk-patch"/>
                        </a:rPr>
                        <a:t>成功率，在</a:t>
                      </a:r>
                      <a:r>
                        <a:rPr lang="en-US" altLang="zh-CN" b="0">
                          <a:effectLst/>
                          <a:latin typeface="quote-cjk-patch"/>
                        </a:rPr>
                        <a:t>Aloha-AgileX</a:t>
                      </a:r>
                      <a:r>
                        <a:rPr lang="zh-CN" altLang="en-US" b="0">
                          <a:effectLst/>
                          <a:latin typeface="quote-cjk-patch"/>
                        </a:rPr>
                        <a:t>上验证</a:t>
                      </a:r>
                    </a:p>
                  </a:txBody>
                  <a:tcPr marL="92797" marR="92797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altLang="en-US" b="1">
                          <a:effectLst/>
                          <a:latin typeface="quote-cjk-patch"/>
                        </a:rPr>
                        <a:t>直接参考</a:t>
                      </a:r>
                      <a:endParaRPr lang="zh-CN" altLang="en-US" b="0">
                        <a:effectLst/>
                        <a:latin typeface="quote-cjk-patch"/>
                      </a:endParaRPr>
                    </a:p>
                  </a:txBody>
                  <a:tcPr marL="92797" marR="83516" marT="63500" marB="63500" anchor="ctr"/>
                </a:tc>
                <a:extLst>
                  <a:ext uri="{0D108BD9-81ED-4DB2-BD59-A6C34878D82A}">
                    <a16:rowId xmlns:a16="http://schemas.microsoft.com/office/drawing/2014/main" val="2866652431"/>
                  </a:ext>
                </a:extLst>
              </a:tr>
              <a:tr h="806797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b="0">
                          <a:effectLst/>
                          <a:latin typeface="quote-cjk-patch"/>
                        </a:rPr>
                        <a:t>MTDP (2025)</a:t>
                      </a:r>
                    </a:p>
                  </a:txBody>
                  <a:tcPr marL="83516" marR="92797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altLang="en-US" b="0">
                          <a:effectLst/>
                          <a:latin typeface="quote-cjk-patch"/>
                        </a:rPr>
                        <a:t>调制注意力机制，避障任务成功率</a:t>
                      </a:r>
                      <a:r>
                        <a:rPr lang="en-US" altLang="zh-CN" b="0">
                          <a:effectLst/>
                          <a:latin typeface="quote-cjk-patch"/>
                        </a:rPr>
                        <a:t>+12%</a:t>
                      </a:r>
                    </a:p>
                  </a:txBody>
                  <a:tcPr marL="92797" marR="92797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altLang="en-US" b="0">
                          <a:effectLst/>
                          <a:latin typeface="quote-cjk-patch"/>
                        </a:rPr>
                        <a:t>可用于避障优化</a:t>
                      </a:r>
                    </a:p>
                  </a:txBody>
                  <a:tcPr marL="92797" marR="83516" marT="63500" marB="63500" anchor="ctr"/>
                </a:tc>
                <a:extLst>
                  <a:ext uri="{0D108BD9-81ED-4DB2-BD59-A6C34878D82A}">
                    <a16:rowId xmlns:a16="http://schemas.microsoft.com/office/drawing/2014/main" val="2450202750"/>
                  </a:ext>
                </a:extLst>
              </a:tr>
              <a:tr h="806797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b="0">
                          <a:effectLst/>
                          <a:latin typeface="quote-cjk-patch"/>
                        </a:rPr>
                        <a:t>MoDE (ICLR 2025)</a:t>
                      </a:r>
                    </a:p>
                  </a:txBody>
                  <a:tcPr marL="83516" marR="92797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altLang="en-US" b="0">
                          <a:effectLst/>
                          <a:latin typeface="quote-cjk-patch"/>
                        </a:rPr>
                        <a:t>推理成本↓</a:t>
                      </a:r>
                      <a:r>
                        <a:rPr lang="en-US" altLang="zh-CN" b="0">
                          <a:effectLst/>
                          <a:latin typeface="quote-cjk-patch"/>
                        </a:rPr>
                        <a:t>90%</a:t>
                      </a:r>
                      <a:r>
                        <a:rPr lang="zh-CN" altLang="en-US" b="0">
                          <a:effectLst/>
                          <a:latin typeface="quote-cjk-patch"/>
                        </a:rPr>
                        <a:t>，</a:t>
                      </a:r>
                      <a:r>
                        <a:rPr lang="en-US" altLang="zh-CN" b="0">
                          <a:effectLst/>
                          <a:latin typeface="quote-cjk-patch"/>
                        </a:rPr>
                        <a:t>134</a:t>
                      </a:r>
                      <a:r>
                        <a:rPr lang="zh-CN" altLang="en-US" b="0">
                          <a:effectLst/>
                          <a:latin typeface="quote-cjk-patch"/>
                        </a:rPr>
                        <a:t>个任务平均成功率</a:t>
                      </a:r>
                      <a:r>
                        <a:rPr lang="en-US" altLang="zh-CN" b="0">
                          <a:effectLst/>
                          <a:latin typeface="quote-cjk-patch"/>
                        </a:rPr>
                        <a:t>+57%</a:t>
                      </a:r>
                    </a:p>
                  </a:txBody>
                  <a:tcPr marL="92797" marR="92797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altLang="en-US" b="0" dirty="0">
                          <a:effectLst/>
                          <a:latin typeface="quote-cjk-patch"/>
                        </a:rPr>
                        <a:t>效率对比参考</a:t>
                      </a:r>
                    </a:p>
                  </a:txBody>
                  <a:tcPr marL="92797" marR="83516" marT="63500" marB="63500" anchor="ctr"/>
                </a:tc>
                <a:extLst>
                  <a:ext uri="{0D108BD9-81ED-4DB2-BD59-A6C34878D82A}">
                    <a16:rowId xmlns:a16="http://schemas.microsoft.com/office/drawing/2014/main" val="2174618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316791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4E58D44-A40E-FDD3-FC0E-01DB8210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Aloha-</a:t>
            </a:r>
            <a:r>
              <a:rPr lang="en-US" altLang="zh-CN" b="1" dirty="0" err="1"/>
              <a:t>AgileX</a:t>
            </a:r>
            <a:r>
              <a:rPr lang="zh-CN" altLang="en-US" b="1" dirty="0"/>
              <a:t>协作机器人研究现状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962EA8B-27DE-1B1C-B5B5-E543E12309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4640"/>
            <a:ext cx="10515600" cy="4351338"/>
          </a:xfrm>
        </p:spPr>
        <p:txBody>
          <a:bodyPr/>
          <a:lstStyle/>
          <a:p>
            <a:r>
              <a:rPr lang="zh-CN" altLang="en-US" dirty="0"/>
              <a:t>技术源头：斯坦福</a:t>
            </a:r>
            <a:r>
              <a:rPr lang="en-US" altLang="zh-CN" dirty="0"/>
              <a:t>Mobile ALOHA</a:t>
            </a:r>
            <a:r>
              <a:rPr lang="zh-CN" altLang="en-US" dirty="0"/>
              <a:t>（</a:t>
            </a:r>
            <a:r>
              <a:rPr lang="en-US" altLang="zh-CN" dirty="0"/>
              <a:t>2024</a:t>
            </a:r>
            <a:r>
              <a:rPr lang="zh-CN" altLang="en-US" dirty="0"/>
              <a:t>） </a:t>
            </a:r>
            <a:r>
              <a:rPr lang="en-US" altLang="zh-CN" dirty="0"/>
              <a:t>+ </a:t>
            </a:r>
            <a:r>
              <a:rPr lang="en-US" altLang="zh-CN" dirty="0" err="1"/>
              <a:t>AgileX</a:t>
            </a:r>
            <a:r>
              <a:rPr lang="zh-CN" altLang="en-US" dirty="0"/>
              <a:t>商业化平台（</a:t>
            </a:r>
            <a:r>
              <a:rPr lang="en-US" altLang="zh-CN" dirty="0" err="1"/>
              <a:t>Cobot</a:t>
            </a:r>
            <a:r>
              <a:rPr lang="en-US" altLang="zh-CN" dirty="0"/>
              <a:t> Magic</a:t>
            </a:r>
            <a:r>
              <a:rPr lang="zh-CN" altLang="en-US" dirty="0"/>
              <a:t>）</a:t>
            </a:r>
          </a:p>
          <a:p>
            <a:r>
              <a:rPr lang="zh-CN" altLang="en-US" dirty="0"/>
              <a:t>平台规格：</a:t>
            </a:r>
            <a:r>
              <a:rPr lang="en-US" altLang="zh-CN" dirty="0"/>
              <a:t>6-DOF</a:t>
            </a:r>
            <a:r>
              <a:rPr lang="zh-CN" altLang="en-US" dirty="0"/>
              <a:t>双臂，</a:t>
            </a:r>
            <a:r>
              <a:rPr lang="en-US" altLang="zh-CN" dirty="0"/>
              <a:t>14</a:t>
            </a:r>
            <a:r>
              <a:rPr lang="zh-CN" altLang="en-US" dirty="0"/>
              <a:t>关节自由度，</a:t>
            </a:r>
            <a:r>
              <a:rPr lang="en-US" altLang="zh-CN" dirty="0" err="1"/>
              <a:t>Orbbec</a:t>
            </a:r>
            <a:r>
              <a:rPr lang="zh-CN" altLang="en-US" dirty="0"/>
              <a:t>深度相机，</a:t>
            </a:r>
            <a:r>
              <a:rPr lang="en-US" altLang="zh-CN" dirty="0"/>
              <a:t>ROS Noetic</a:t>
            </a:r>
          </a:p>
          <a:p>
            <a:r>
              <a:rPr lang="zh-CN" altLang="en-US" dirty="0"/>
              <a:t>已有应用：双臂抓取</a:t>
            </a:r>
            <a:r>
              <a:rPr lang="en-US" altLang="zh-CN" dirty="0"/>
              <a:t>-</a:t>
            </a:r>
            <a:r>
              <a:rPr lang="zh-CN" altLang="en-US" dirty="0"/>
              <a:t>放置（黑块</a:t>
            </a:r>
            <a:r>
              <a:rPr lang="en-US" altLang="zh-CN" dirty="0"/>
              <a:t>+</a:t>
            </a:r>
            <a:r>
              <a:rPr lang="zh-CN" altLang="en-US" dirty="0"/>
              <a:t>红块）、浇花、拧瓶盖</a:t>
            </a:r>
            <a:endParaRPr lang="en-US" altLang="zh-CN" dirty="0"/>
          </a:p>
          <a:p>
            <a:endParaRPr lang="zh-CN" altLang="en-US" dirty="0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8DFDA074-BBC5-74A9-3278-DAEF2BF6B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5742866"/>
              </p:ext>
            </p:extLst>
          </p:nvPr>
        </p:nvGraphicFramePr>
        <p:xfrm>
          <a:off x="838200" y="3030515"/>
          <a:ext cx="9522897" cy="2667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74299">
                  <a:extLst>
                    <a:ext uri="{9D8B030D-6E8A-4147-A177-3AD203B41FA5}">
                      <a16:colId xmlns:a16="http://schemas.microsoft.com/office/drawing/2014/main" val="3762363693"/>
                    </a:ext>
                  </a:extLst>
                </a:gridCol>
                <a:gridCol w="3174299">
                  <a:extLst>
                    <a:ext uri="{9D8B030D-6E8A-4147-A177-3AD203B41FA5}">
                      <a16:colId xmlns:a16="http://schemas.microsoft.com/office/drawing/2014/main" val="1465846910"/>
                    </a:ext>
                  </a:extLst>
                </a:gridCol>
                <a:gridCol w="3174299">
                  <a:extLst>
                    <a:ext uri="{9D8B030D-6E8A-4147-A177-3AD203B41FA5}">
                      <a16:colId xmlns:a16="http://schemas.microsoft.com/office/drawing/2014/main" val="2215568964"/>
                    </a:ext>
                  </a:extLst>
                </a:gridCol>
              </a:tblGrid>
              <a:tr h="504528"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zh-CN" altLang="en-US" b="0">
                          <a:effectLst/>
                          <a:latin typeface="quote-cjk-patch"/>
                        </a:rPr>
                        <a:t>资源类型</a:t>
                      </a:r>
                    </a:p>
                  </a:txBody>
                  <a:tcPr marR="101600" marT="63500" marB="635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zh-CN" altLang="en-US" b="0" dirty="0">
                          <a:effectLst/>
                          <a:latin typeface="quote-cjk-patch"/>
                        </a:rPr>
                        <a:t>内容</a:t>
                      </a: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875"/>
                        </a:lnSpc>
                        <a:buNone/>
                      </a:pPr>
                      <a:r>
                        <a:rPr lang="zh-CN" altLang="en-US" b="0">
                          <a:effectLst/>
                          <a:latin typeface="quote-cjk-patch"/>
                        </a:rPr>
                        <a:t>网址</a:t>
                      </a:r>
                      <a:r>
                        <a:rPr lang="en-US" altLang="zh-CN" b="0">
                          <a:effectLst/>
                          <a:latin typeface="quote-cjk-patch"/>
                        </a:rPr>
                        <a:t>/</a:t>
                      </a:r>
                      <a:r>
                        <a:rPr lang="zh-CN" altLang="en-US" b="0">
                          <a:effectLst/>
                          <a:latin typeface="quote-cjk-patch"/>
                        </a:rPr>
                        <a:t>来源</a:t>
                      </a:r>
                    </a:p>
                  </a:txBody>
                  <a:tcPr marL="101600" marR="101600" marT="63500" marB="63500" anchor="ctr"/>
                </a:tc>
                <a:extLst>
                  <a:ext uri="{0D108BD9-81ED-4DB2-BD59-A6C34878D82A}">
                    <a16:rowId xmlns:a16="http://schemas.microsoft.com/office/drawing/2014/main" val="4091514174"/>
                  </a:ext>
                </a:extLst>
              </a:tr>
              <a:tr h="829361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altLang="en-US" b="0">
                          <a:effectLst/>
                          <a:latin typeface="quote-cjk-patch"/>
                        </a:rPr>
                        <a:t>仿真仓库</a:t>
                      </a:r>
                    </a:p>
                  </a:txBody>
                  <a:tcPr marR="1016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b="0" dirty="0" err="1">
                          <a:effectLst/>
                          <a:latin typeface="quote-cjk-patch"/>
                        </a:rPr>
                        <a:t>mobile_aloha_sim</a:t>
                      </a:r>
                      <a:r>
                        <a:rPr lang="en-US" b="0" dirty="0">
                          <a:effectLst/>
                          <a:latin typeface="quote-cjk-patch"/>
                        </a:rPr>
                        <a:t> (Gazebo/</a:t>
                      </a:r>
                      <a:r>
                        <a:rPr lang="en-US" b="0" dirty="0" err="1">
                          <a:effectLst/>
                          <a:latin typeface="quote-cjk-patch"/>
                        </a:rPr>
                        <a:t>MuJoCo</a:t>
                      </a:r>
                      <a:r>
                        <a:rPr lang="en-US" b="0" dirty="0">
                          <a:effectLst/>
                          <a:latin typeface="quote-cjk-patch"/>
                        </a:rPr>
                        <a:t>)</a:t>
                      </a: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b="0">
                          <a:effectLst/>
                          <a:latin typeface="quote-cjk-patch"/>
                        </a:rPr>
                        <a:t>GitHub/agilexrobotics</a:t>
                      </a:r>
                    </a:p>
                  </a:txBody>
                  <a:tcPr marL="101600" marT="63500" marB="63500" anchor="ctr"/>
                </a:tc>
                <a:extLst>
                  <a:ext uri="{0D108BD9-81ED-4DB2-BD59-A6C34878D82A}">
                    <a16:rowId xmlns:a16="http://schemas.microsoft.com/office/drawing/2014/main" val="1577064034"/>
                  </a:ext>
                </a:extLst>
              </a:tr>
              <a:tr h="504528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altLang="en-US" b="0">
                          <a:effectLst/>
                          <a:latin typeface="quote-cjk-patch"/>
                        </a:rPr>
                        <a:t>技术文档</a:t>
                      </a:r>
                    </a:p>
                  </a:txBody>
                  <a:tcPr marR="1016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b="0">
                          <a:effectLst/>
                          <a:latin typeface="quote-cjk-patch"/>
                        </a:rPr>
                        <a:t>Cobot Magic</a:t>
                      </a:r>
                      <a:r>
                        <a:rPr lang="zh-CN" altLang="en-US" b="0">
                          <a:effectLst/>
                          <a:latin typeface="quote-cjk-patch"/>
                        </a:rPr>
                        <a:t>产品页</a:t>
                      </a: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b="0">
                          <a:effectLst/>
                          <a:latin typeface="quote-cjk-patch"/>
                        </a:rPr>
                        <a:t>AgileX</a:t>
                      </a:r>
                      <a:r>
                        <a:rPr lang="zh-CN" altLang="en-US" b="0">
                          <a:effectLst/>
                          <a:latin typeface="quote-cjk-patch"/>
                        </a:rPr>
                        <a:t>官网</a:t>
                      </a:r>
                    </a:p>
                  </a:txBody>
                  <a:tcPr marL="101600" marT="63500" marB="63500" anchor="ctr"/>
                </a:tc>
                <a:extLst>
                  <a:ext uri="{0D108BD9-81ED-4DB2-BD59-A6C34878D82A}">
                    <a16:rowId xmlns:a16="http://schemas.microsoft.com/office/drawing/2014/main" val="765133701"/>
                  </a:ext>
                </a:extLst>
              </a:tr>
              <a:tr h="829361"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zh-CN" altLang="en-US" b="0">
                          <a:effectLst/>
                          <a:latin typeface="quote-cjk-patch"/>
                        </a:rPr>
                        <a:t>算法基础</a:t>
                      </a:r>
                    </a:p>
                  </a:txBody>
                  <a:tcPr marR="1016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b="0">
                          <a:effectLst/>
                          <a:latin typeface="quote-cjk-patch"/>
                        </a:rPr>
                        <a:t>ACT（Action Chunking with Transformers）</a:t>
                      </a:r>
                    </a:p>
                  </a:txBody>
                  <a:tcPr marL="101600" marR="101600" marT="63500" marB="635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ts val="1875"/>
                        </a:lnSpc>
                        <a:buNone/>
                      </a:pPr>
                      <a:r>
                        <a:rPr lang="en-US" b="0" dirty="0">
                          <a:effectLst/>
                          <a:latin typeface="quote-cjk-patch"/>
                        </a:rPr>
                        <a:t>arXiv:2304.13705</a:t>
                      </a:r>
                    </a:p>
                  </a:txBody>
                  <a:tcPr marL="101600" marT="63500" marB="63500" anchor="ctr"/>
                </a:tc>
                <a:extLst>
                  <a:ext uri="{0D108BD9-81ED-4DB2-BD59-A6C34878D82A}">
                    <a16:rowId xmlns:a16="http://schemas.microsoft.com/office/drawing/2014/main" val="2644853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05901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EB09A3-EB78-BF0E-A92E-0E0C2923DC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总体技术框架</a:t>
            </a:r>
          </a:p>
        </p:txBody>
      </p:sp>
      <p:graphicFrame>
        <p:nvGraphicFramePr>
          <p:cNvPr id="4" name="内容占位符 3">
            <a:extLst>
              <a:ext uri="{FF2B5EF4-FFF2-40B4-BE49-F238E27FC236}">
                <a16:creationId xmlns:a16="http://schemas.microsoft.com/office/drawing/2014/main" id="{91AF6B88-98CA-A5F2-B632-F3E61A9754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4084025"/>
              </p:ext>
            </p:extLst>
          </p:nvPr>
        </p:nvGraphicFramePr>
        <p:xfrm>
          <a:off x="1077836" y="1393672"/>
          <a:ext cx="10515600" cy="48085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301129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1C28B4-5EC7-10D8-A518-B84DADF42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dirty="0"/>
              <a:t>现阶段完成和进行中的工作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8958DE3-7B4B-8155-CC6B-AB93121432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616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b="1" dirty="0"/>
              <a:t>完成</a:t>
            </a:r>
            <a:endParaRPr lang="en-US" altLang="zh-CN" dirty="0"/>
          </a:p>
          <a:p>
            <a:r>
              <a:rPr lang="zh-CN" altLang="en-US" dirty="0"/>
              <a:t>已安装</a:t>
            </a:r>
            <a:r>
              <a:rPr lang="en-US" altLang="zh-CN" dirty="0" err="1"/>
              <a:t>RoboTwin</a:t>
            </a:r>
            <a:r>
              <a:rPr lang="en-US" altLang="zh-CN" dirty="0"/>
              <a:t> </a:t>
            </a:r>
            <a:r>
              <a:rPr lang="zh-CN" altLang="en-US" dirty="0"/>
              <a:t>平台</a:t>
            </a:r>
            <a:endParaRPr lang="en-US" altLang="zh-CN" dirty="0"/>
          </a:p>
          <a:p>
            <a:r>
              <a:rPr lang="zh-CN" altLang="en-US" dirty="0"/>
              <a:t>在</a:t>
            </a:r>
            <a:r>
              <a:rPr lang="en-US" altLang="zh-CN" dirty="0" err="1"/>
              <a:t>RoboTwin</a:t>
            </a:r>
            <a:r>
              <a:rPr lang="zh-CN" altLang="en-US" dirty="0"/>
              <a:t>平台上数据收集</a:t>
            </a:r>
            <a:endParaRPr lang="en-US" altLang="zh-CN" dirty="0"/>
          </a:p>
          <a:p>
            <a:r>
              <a:rPr lang="zh-CN" altLang="en-US" dirty="0"/>
              <a:t>用</a:t>
            </a:r>
            <a:r>
              <a:rPr lang="en-US" altLang="zh-CN" dirty="0"/>
              <a:t>DP</a:t>
            </a:r>
            <a:r>
              <a:rPr lang="zh-CN" altLang="en-US" dirty="0"/>
              <a:t>模型进行任务的模型训练和部署评估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b="1" dirty="0"/>
              <a:t>进行中</a:t>
            </a:r>
            <a:endParaRPr lang="en-US" altLang="zh-CN" b="1" dirty="0"/>
          </a:p>
          <a:p>
            <a:r>
              <a:rPr lang="zh-CN" altLang="en-US" dirty="0"/>
              <a:t>在上</a:t>
            </a:r>
            <a:r>
              <a:rPr lang="en-US" altLang="zh-CN" dirty="0" err="1"/>
              <a:t>RoboTwin</a:t>
            </a:r>
            <a:r>
              <a:rPr lang="en-US" altLang="zh-CN" dirty="0"/>
              <a:t> </a:t>
            </a:r>
            <a:r>
              <a:rPr lang="zh-CN" altLang="en-US" dirty="0"/>
              <a:t>平台加入新的任务</a:t>
            </a:r>
            <a:endParaRPr lang="en-US" altLang="zh-CN" dirty="0"/>
          </a:p>
          <a:p>
            <a:r>
              <a:rPr lang="zh-CN" altLang="en-US" dirty="0"/>
              <a:t>尝试加入</a:t>
            </a:r>
            <a:r>
              <a:rPr lang="en-US" altLang="zh-CN" dirty="0"/>
              <a:t>H-RDT</a:t>
            </a:r>
            <a:r>
              <a:rPr lang="zh-CN" altLang="en-US" dirty="0"/>
              <a:t>等模型的配置文件进行模型训练和部署评估</a:t>
            </a:r>
          </a:p>
          <a:p>
            <a:endParaRPr lang="en-US" altLang="zh-CN" dirty="0"/>
          </a:p>
          <a:p>
            <a:pPr marL="0" indent="0">
              <a:buNone/>
            </a:pP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108605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C837A64-72D3-2681-8BEF-0FF272AA0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DP</a:t>
            </a:r>
            <a:r>
              <a:rPr lang="zh-CN" altLang="en-US" dirty="0"/>
              <a:t>模型的训练和部署评估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1BFE314-15AE-065F-769D-CDAB6E9E6B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5779" y="2078485"/>
            <a:ext cx="9603275" cy="3450613"/>
          </a:xfrm>
        </p:spPr>
        <p:txBody>
          <a:bodyPr/>
          <a:lstStyle/>
          <a:p>
            <a:r>
              <a:rPr lang="zh-CN" altLang="en-US" dirty="0"/>
              <a:t>在</a:t>
            </a:r>
            <a:r>
              <a:rPr lang="en-US" altLang="zh-CN" dirty="0"/>
              <a:t>50</a:t>
            </a:r>
            <a:r>
              <a:rPr lang="zh-CN" altLang="en-US" dirty="0"/>
              <a:t>条数据收集，在随机化环境和干净环境的训练</a:t>
            </a:r>
            <a:r>
              <a:rPr lang="en-US" altLang="zh-CN" dirty="0"/>
              <a:t>600</a:t>
            </a:r>
            <a:r>
              <a:rPr lang="zh-CN" altLang="en-US" dirty="0"/>
              <a:t>次</a:t>
            </a:r>
            <a:endParaRPr lang="en-US" altLang="zh-CN" dirty="0"/>
          </a:p>
          <a:p>
            <a:pPr marL="0" indent="0">
              <a:buNone/>
            </a:pPr>
            <a:r>
              <a:rPr lang="en-US" altLang="zh-CN" dirty="0"/>
              <a:t>	</a:t>
            </a:r>
            <a:r>
              <a:rPr lang="zh-CN" altLang="en-US" dirty="0"/>
              <a:t>部署评估成功率为</a:t>
            </a:r>
            <a:r>
              <a:rPr lang="en-US" altLang="zh-CN" dirty="0"/>
              <a:t>10~20%</a:t>
            </a:r>
          </a:p>
          <a:p>
            <a:r>
              <a:rPr lang="zh-CN" altLang="en-US" dirty="0"/>
              <a:t>在</a:t>
            </a:r>
            <a:r>
              <a:rPr lang="en-US" altLang="zh-CN" dirty="0"/>
              <a:t>200</a:t>
            </a:r>
            <a:r>
              <a:rPr lang="zh-CN" altLang="en-US" dirty="0"/>
              <a:t>条数据收集，在随机化环境和干净环境的训练</a:t>
            </a:r>
            <a:r>
              <a:rPr lang="en-US" altLang="zh-CN" dirty="0"/>
              <a:t>300</a:t>
            </a:r>
            <a:r>
              <a:rPr lang="zh-CN" altLang="en-US" dirty="0"/>
              <a:t>次</a:t>
            </a:r>
          </a:p>
          <a:p>
            <a:pPr marL="0" indent="0">
              <a:buNone/>
            </a:pPr>
            <a:r>
              <a:rPr lang="zh-CN" altLang="en-US" dirty="0"/>
              <a:t>	部署评估成功率为</a:t>
            </a:r>
            <a:r>
              <a:rPr lang="en-US" altLang="zh-CN" dirty="0"/>
              <a:t>25~40%</a:t>
            </a:r>
          </a:p>
          <a:p>
            <a:r>
              <a:rPr lang="zh-CN" altLang="en-US" dirty="0"/>
              <a:t>在</a:t>
            </a:r>
            <a:r>
              <a:rPr lang="en-US" altLang="zh-CN" dirty="0"/>
              <a:t>200</a:t>
            </a:r>
            <a:r>
              <a:rPr lang="zh-CN" altLang="en-US" dirty="0"/>
              <a:t>条数据收集，在随机化环境和干净环境的训练</a:t>
            </a:r>
            <a:r>
              <a:rPr lang="en-US" altLang="zh-CN" dirty="0"/>
              <a:t>600</a:t>
            </a:r>
            <a:r>
              <a:rPr lang="zh-CN" altLang="en-US" dirty="0"/>
              <a:t>次</a:t>
            </a:r>
          </a:p>
          <a:p>
            <a:pPr marL="0" indent="0">
              <a:buNone/>
            </a:pPr>
            <a:r>
              <a:rPr lang="zh-CN" altLang="en-US" dirty="0"/>
              <a:t>	部署评估成功率为</a:t>
            </a:r>
            <a:r>
              <a:rPr lang="en-US" altLang="zh-CN" dirty="0"/>
              <a:t>45~60%</a:t>
            </a:r>
          </a:p>
          <a:p>
            <a:endParaRPr lang="en-US" altLang="zh-CN" dirty="0"/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A50E728C-7E23-9BC9-6353-B0640E2742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720" r="66415" b="-1"/>
          <a:stretch>
            <a:fillRect/>
          </a:stretch>
        </p:blipFill>
        <p:spPr>
          <a:xfrm>
            <a:off x="7640433" y="3115235"/>
            <a:ext cx="4044700" cy="26938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E96923F7-DCEA-0923-7E90-8144B87414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1279" r="66449" b="1"/>
          <a:stretch>
            <a:fillRect/>
          </a:stretch>
        </p:blipFill>
        <p:spPr>
          <a:xfrm>
            <a:off x="7640434" y="363003"/>
            <a:ext cx="4044700" cy="2655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124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24803C2-E49E-42DA-6320-A31114DC39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DP</a:t>
            </a:r>
            <a:r>
              <a:rPr lang="zh-CN" altLang="en-US" dirty="0"/>
              <a:t>模型的训练和部署评估</a:t>
            </a:r>
          </a:p>
        </p:txBody>
      </p:sp>
      <p:pic>
        <p:nvPicPr>
          <p:cNvPr id="11" name="a587dbcf4c521f4305933845023f093c">
            <a:hlinkClick r:id="" action="ppaction://media"/>
            <a:extLst>
              <a:ext uri="{FF2B5EF4-FFF2-40B4-BE49-F238E27FC236}">
                <a16:creationId xmlns:a16="http://schemas.microsoft.com/office/drawing/2014/main" id="{24C23B02-1F9B-3242-A3EE-7E610B5F623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612445" y="1344154"/>
            <a:ext cx="3153640" cy="2365502"/>
          </a:xfrm>
        </p:spPr>
      </p:pic>
      <p:pic>
        <p:nvPicPr>
          <p:cNvPr id="12" name="92ef80c65d13541d39069cafa7dce4cb">
            <a:hlinkClick r:id="" action="ppaction://media"/>
            <a:extLst>
              <a:ext uri="{FF2B5EF4-FFF2-40B4-BE49-F238E27FC236}">
                <a16:creationId xmlns:a16="http://schemas.microsoft.com/office/drawing/2014/main" id="{9DE5BB50-DDA2-2060-1055-122C95A1FC6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612445" y="3709656"/>
            <a:ext cx="3153640" cy="2365230"/>
          </a:xfrm>
          <a:prstGeom prst="rect">
            <a:avLst/>
          </a:prstGeom>
        </p:spPr>
      </p:pic>
      <p:pic>
        <p:nvPicPr>
          <p:cNvPr id="13" name="401a33681db51862105872d96ab2321a">
            <a:hlinkClick r:id="" action="ppaction://media"/>
            <a:extLst>
              <a:ext uri="{FF2B5EF4-FFF2-40B4-BE49-F238E27FC236}">
                <a16:creationId xmlns:a16="http://schemas.microsoft.com/office/drawing/2014/main" id="{2FCE2616-A9B3-C397-C32C-D4AD6A170200}"/>
              </a:ext>
            </a:extLst>
          </p:cNvPr>
          <p:cNvPicPr>
            <a:picLocks noChangeAspect="1"/>
          </p:cNvPicPr>
          <p:nvPr>
            <a:vide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766086" y="1350390"/>
            <a:ext cx="3153640" cy="2365230"/>
          </a:xfrm>
          <a:prstGeom prst="rect">
            <a:avLst/>
          </a:prstGeom>
        </p:spPr>
      </p:pic>
      <p:pic>
        <p:nvPicPr>
          <p:cNvPr id="14" name="65d7d8a9a6d83216419ca4927f7524d2">
            <a:hlinkClick r:id="" action="ppaction://media"/>
            <a:extLst>
              <a:ext uri="{FF2B5EF4-FFF2-40B4-BE49-F238E27FC236}">
                <a16:creationId xmlns:a16="http://schemas.microsoft.com/office/drawing/2014/main" id="{B9402AE0-0AC7-BC3B-23E2-ADCECBB021E2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7766084" y="3715618"/>
            <a:ext cx="3153639" cy="2365229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A50D7ED5-E9A4-ED29-C5FF-3D6458340B23}"/>
              </a:ext>
            </a:extLst>
          </p:cNvPr>
          <p:cNvSpPr txBox="1"/>
          <p:nvPr/>
        </p:nvSpPr>
        <p:spPr>
          <a:xfrm>
            <a:off x="482803" y="2209189"/>
            <a:ext cx="33950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/>
              <a:t>在</a:t>
            </a:r>
            <a:r>
              <a:rPr lang="en-US" altLang="zh-CN" sz="2400" dirty="0"/>
              <a:t>200</a:t>
            </a:r>
            <a:r>
              <a:rPr lang="zh-CN" altLang="en-US" sz="2400" dirty="0"/>
              <a:t>条数据收集，在随机化环境和干净环境的训练</a:t>
            </a:r>
            <a:r>
              <a:rPr lang="en-US" altLang="zh-CN" sz="2400" dirty="0"/>
              <a:t>600</a:t>
            </a:r>
            <a:r>
              <a:rPr lang="zh-CN" altLang="en-US" sz="2400" dirty="0"/>
              <a:t>次部署评估实机演示失败和成功示例</a:t>
            </a:r>
          </a:p>
        </p:txBody>
      </p:sp>
    </p:spTree>
    <p:extLst>
      <p:ext uri="{BB962C8B-B14F-4D97-AF65-F5344CB8AC3E}">
        <p14:creationId xmlns:p14="http://schemas.microsoft.com/office/powerpoint/2010/main" val="236669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0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277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0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70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19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4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25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0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31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画廊">
  <a:themeElements>
    <a:clrScheme name="画廊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画廊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画廊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284</TotalTime>
  <Words>738</Words>
  <Application>Microsoft Office PowerPoint</Application>
  <PresentationFormat>宽屏</PresentationFormat>
  <Paragraphs>90</Paragraphs>
  <Slides>11</Slides>
  <Notes>0</Notes>
  <HiddenSlides>0</HiddenSlides>
  <MMClips>4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15" baseType="lpstr">
      <vt:lpstr>quote-cjk-patch</vt:lpstr>
      <vt:lpstr>Arial</vt:lpstr>
      <vt:lpstr>Gill Sans MT</vt:lpstr>
      <vt:lpstr>画廊</vt:lpstr>
      <vt:lpstr>基于Transformer扩散策略的Aloha-AgileX协作机器人物资递送研究</vt:lpstr>
      <vt:lpstr>目录 </vt:lpstr>
      <vt:lpstr>研究背景与目标</vt:lpstr>
      <vt:lpstr>Transformer扩散策略研究现状</vt:lpstr>
      <vt:lpstr>Aloha-AgileX协作机器人研究现状</vt:lpstr>
      <vt:lpstr>总体技术框架</vt:lpstr>
      <vt:lpstr>现阶段完成和进行中的工作</vt:lpstr>
      <vt:lpstr>DP模型的训练和部署评估</vt:lpstr>
      <vt:lpstr>DP模型的训练和部署评估</vt:lpstr>
      <vt:lpstr>遇到的问题</vt:lpstr>
      <vt:lpstr>参考文献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7397iukj35@gmail.com</dc:creator>
  <cp:lastModifiedBy>7397iukj35@gmail.com</cp:lastModifiedBy>
  <cp:revision>4</cp:revision>
  <dcterms:created xsi:type="dcterms:W3CDTF">2026-03-22T17:09:28Z</dcterms:created>
  <dcterms:modified xsi:type="dcterms:W3CDTF">2026-03-31T21:32:13Z</dcterms:modified>
</cp:coreProperties>
</file>