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494" r:id="rId3"/>
    <p:sldId id="257" r:id="rId4"/>
    <p:sldId id="258" r:id="rId5"/>
    <p:sldId id="259" r:id="rId6"/>
    <p:sldId id="367" r:id="rId7"/>
    <p:sldId id="368" r:id="rId9"/>
    <p:sldId id="369" r:id="rId10"/>
    <p:sldId id="487" r:id="rId11"/>
    <p:sldId id="488" r:id="rId12"/>
    <p:sldId id="489" r:id="rId13"/>
    <p:sldId id="262" r:id="rId14"/>
    <p:sldId id="265" r:id="rId15"/>
    <p:sldId id="266" r:id="rId16"/>
    <p:sldId id="269" r:id="rId17"/>
    <p:sldId id="270" r:id="rId18"/>
    <p:sldId id="271" r:id="rId19"/>
    <p:sldId id="272" r:id="rId20"/>
    <p:sldId id="273" r:id="rId21"/>
    <p:sldId id="274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9" r:id="rId31"/>
    <p:sldId id="290" r:id="rId32"/>
    <p:sldId id="291" r:id="rId33"/>
    <p:sldId id="292" r:id="rId34"/>
    <p:sldId id="293" r:id="rId35"/>
    <p:sldId id="358" r:id="rId36"/>
    <p:sldId id="444" r:id="rId37"/>
    <p:sldId id="447" r:id="rId38"/>
    <p:sldId id="448" r:id="rId39"/>
    <p:sldId id="442" r:id="rId40"/>
    <p:sldId id="446" r:id="rId41"/>
    <p:sldId id="445" r:id="rId42"/>
    <p:sldId id="450" r:id="rId43"/>
    <p:sldId id="587" r:id="rId44"/>
    <p:sldId id="581" r:id="rId45"/>
    <p:sldId id="583" r:id="rId46"/>
    <p:sldId id="449" r:id="rId47"/>
    <p:sldId id="298" r:id="rId48"/>
    <p:sldId id="296" r:id="rId49"/>
    <p:sldId id="356" r:id="rId50"/>
    <p:sldId id="297" r:id="rId51"/>
    <p:sldId id="357" r:id="rId52"/>
    <p:sldId id="495" r:id="rId53"/>
    <p:sldId id="486" r:id="rId54"/>
    <p:sldId id="469" r:id="rId55"/>
    <p:sldId id="475" r:id="rId56"/>
    <p:sldId id="584" r:id="rId57"/>
    <p:sldId id="476" r:id="rId58"/>
    <p:sldId id="477" r:id="rId59"/>
    <p:sldId id="478" r:id="rId60"/>
    <p:sldId id="479" r:id="rId61"/>
    <p:sldId id="480" r:id="rId62"/>
    <p:sldId id="585" r:id="rId63"/>
    <p:sldId id="482" r:id="rId64"/>
    <p:sldId id="483" r:id="rId65"/>
    <p:sldId id="586" r:id="rId66"/>
    <p:sldId id="481" r:id="rId67"/>
    <p:sldId id="360" r:id="rId68"/>
    <p:sldId id="313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491" r:id="rId77"/>
    <p:sldId id="490" r:id="rId78"/>
    <p:sldId id="492" r:id="rId79"/>
    <p:sldId id="329" r:id="rId80"/>
    <p:sldId id="350" r:id="rId81"/>
    <p:sldId id="351" r:id="rId82"/>
    <p:sldId id="352" r:id="rId83"/>
    <p:sldId id="353" r:id="rId84"/>
    <p:sldId id="354" r:id="rId85"/>
    <p:sldId id="580" r:id="rId86"/>
  </p:sldIdLst>
  <p:sldSz cx="12192000" cy="6858000"/>
  <p:notesSz cx="6858000" cy="9144000"/>
  <p:embeddedFontLst>
    <p:embeddedFont>
      <p:font typeface="黑体" panose="02010609060101010101" charset="-122"/>
      <p:regular r:id="rId91"/>
    </p:embeddedFont>
    <p:embeddedFont>
      <p:font typeface="方正小标宋_GBK" panose="02000000000000000000" charset="-122"/>
      <p:regular r:id="rId92"/>
    </p:embeddedFont>
    <p:embeddedFont>
      <p:font typeface="微软雅黑" panose="020B0503020204020204" pitchFamily="34" charset="-122"/>
      <p:regular r:id="rId93"/>
    </p:embeddedFont>
    <p:embeddedFont>
      <p:font typeface="Calibri" panose="020F0502020204030204" pitchFamily="34" charset="0"/>
      <p:regular r:id="rId94"/>
      <p:bold r:id="rId95"/>
      <p:italic r:id="rId96"/>
      <p:boldItalic r:id="rId97"/>
    </p:embeddedFont>
    <p:embeddedFont>
      <p:font typeface="方正公文小标宋" panose="02000500000000000000" charset="-122"/>
      <p:regular r:id="rId98"/>
    </p:embeddedFont>
    <p:embeddedFont>
      <p:font typeface="等线" panose="02010600030101010101" charset="-122"/>
      <p:regular r:id="rId99"/>
    </p:embeddedFont>
    <p:embeddedFont>
      <p:font typeface="Calibri Light" panose="020F0302020204030204" charset="0"/>
      <p:regular r:id="rId100"/>
      <p:italic r:id="rId101"/>
    </p:embeddedFont>
    <p:embeddedFont>
      <p:font typeface="仿宋_GB2312" panose="02010609030101010101" charset="-122"/>
      <p:regular r:id="rId102"/>
    </p:embeddedFont>
    <p:embeddedFont>
      <p:font typeface="Aharoni" panose="02010803020104030203" pitchFamily="2" charset="-79"/>
      <p:bold r:id="rId103"/>
    </p:embeddedFont>
  </p:embeddedFontLst>
  <p:custDataLst>
    <p:tags r:id="rId10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林 巧婷" initials="林" lastIdx="1" clrIdx="3"/>
  <p:cmAuthor id="1" name="WPS" initials="W" lastIdx="1" clrIdx="0"/>
  <p:cmAuthor id="2" name="作者" initials="A" lastIdx="0" clrIdx="1"/>
  <p:cmAuthor id="3" name="Lenovo" initials="L" lastIdx="1" clrIdx="2"/>
  <p:cmAuthor id="4" name="fafa" initials="f" lastIdx="2" clrIdx="1"/>
  <p:cmAuthor id="5" name="王习习" initials="王" lastIdx="2" clrIdx="0"/>
  <p:cmAuthor id="6" name="未知用户1" initials="未知用户1" lastIdx="1" clrIdx="2"/>
  <p:cmAuthor id="753710091" name="EeE" initials="E" lastIdx="1" clrIdx="0"/>
  <p:cmAuthor id="1483810881" name="WPS_1679281038" initials="W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91AD"/>
    <a:srgbClr val="5DBED9"/>
    <a:srgbClr val="ADABB4"/>
    <a:srgbClr val="DB1A23"/>
    <a:srgbClr val="4EAF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2310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font" Target="fonts/font9.fntdata"/><Relationship Id="rId98" Type="http://schemas.openxmlformats.org/officeDocument/2006/relationships/font" Target="fonts/font8.fntdata"/><Relationship Id="rId97" Type="http://schemas.openxmlformats.org/officeDocument/2006/relationships/font" Target="fonts/font7.fntdata"/><Relationship Id="rId96" Type="http://schemas.openxmlformats.org/officeDocument/2006/relationships/font" Target="fonts/font6.fntdata"/><Relationship Id="rId95" Type="http://schemas.openxmlformats.org/officeDocument/2006/relationships/font" Target="fonts/font5.fntdata"/><Relationship Id="rId94" Type="http://schemas.openxmlformats.org/officeDocument/2006/relationships/font" Target="fonts/font4.fntdata"/><Relationship Id="rId93" Type="http://schemas.openxmlformats.org/officeDocument/2006/relationships/font" Target="fonts/font3.fntdata"/><Relationship Id="rId92" Type="http://schemas.openxmlformats.org/officeDocument/2006/relationships/font" Target="fonts/font2.fntdata"/><Relationship Id="rId91" Type="http://schemas.openxmlformats.org/officeDocument/2006/relationships/font" Target="fonts/font1.fntdata"/><Relationship Id="rId90" Type="http://schemas.openxmlformats.org/officeDocument/2006/relationships/commentAuthors" Target="commentAuthors.xml"/><Relationship Id="rId9" Type="http://schemas.openxmlformats.org/officeDocument/2006/relationships/slide" Target="slides/slide6.xml"/><Relationship Id="rId89" Type="http://schemas.openxmlformats.org/officeDocument/2006/relationships/tableStyles" Target="tableStyles.xml"/><Relationship Id="rId88" Type="http://schemas.openxmlformats.org/officeDocument/2006/relationships/viewProps" Target="viewProps.xml"/><Relationship Id="rId87" Type="http://schemas.openxmlformats.org/officeDocument/2006/relationships/presProps" Target="presProps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notesMaster" Target="notesMasters/notesMaster1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5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4" Type="http://schemas.openxmlformats.org/officeDocument/2006/relationships/tags" Target="tags/tag91.xml"/><Relationship Id="rId103" Type="http://schemas.openxmlformats.org/officeDocument/2006/relationships/font" Target="fonts/font13.fntdata"/><Relationship Id="rId102" Type="http://schemas.openxmlformats.org/officeDocument/2006/relationships/font" Target="fonts/font12.fntdata"/><Relationship Id="rId101" Type="http://schemas.openxmlformats.org/officeDocument/2006/relationships/font" Target="fonts/font11.fntdata"/><Relationship Id="rId100" Type="http://schemas.openxmlformats.org/officeDocument/2006/relationships/font" Target="fonts/font10.fntdata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Scores</a:t>
            </a:r>
            <a:endParaRPr lang="en-US"/>
          </a:p>
        </c:rich>
      </c:tx>
      <c:layout>
        <c:manualLayout>
          <c:xMode val="edge"/>
          <c:yMode val="edge"/>
          <c:x val="0.00919135"/>
          <c:y val="0.040731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Lbls>
            <c:delete val="1"/>
          </c:dLbls>
          <c:cat>
            <c:strRef>
              <c:f>{"课前成绩","真人导师课后成绩","AI导师课后成绩"}</c:f>
              <c:strCache>
                <c:ptCount val="3"/>
                <c:pt idx="0">
                  <c:v>课前成绩</c:v>
                </c:pt>
                <c:pt idx="1">
                  <c:v>真人导师课后成绩</c:v>
                </c:pt>
                <c:pt idx="2">
                  <c:v>AI导师课后成绩</c:v>
                </c:pt>
              </c:strCache>
            </c:strRef>
          </c:cat>
          <c:val>
            <c:numRef>
              <c:f>{2.7,3.6,4.3}</c:f>
              <c:numCache>
                <c:formatCode>General</c:formatCode>
                <c:ptCount val="3"/>
                <c:pt idx="0">
                  <c:v>2.7</c:v>
                </c:pt>
                <c:pt idx="1">
                  <c:v>3.6</c:v>
                </c:pt>
                <c:pt idx="2">
                  <c:v>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1426230"/>
        <c:axId val="49404624"/>
      </c:barChart>
      <c:catAx>
        <c:axId val="90142623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9404624"/>
        <c:crosses val="autoZero"/>
        <c:auto val="1"/>
        <c:lblAlgn val="ctr"/>
        <c:lblOffset val="100"/>
        <c:noMultiLvlLbl val="0"/>
      </c:catAx>
      <c:valAx>
        <c:axId val="49404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0142623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8d7697c5-dc1c-4956-b462-7e6e7aea7a94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7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p/>
        </p:txBody>
      </p:sp>
      <p:sp>
        <p:nvSpPr>
          <p:cNvPr id="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 sz="1100" kern="1200" dirty="0">
                <a:latin typeface="等线" panose="02010600030101010101" charset="-122"/>
                <a:ea typeface="等线" panose="02010600030101010101" charset="-122"/>
                <a:cs typeface="+mn-cs"/>
              </a:rPr>
              <a:t>https://mp.weixin.qq.com/s/-LvPpCOsIxpaIK274zSKow</a:t>
            </a:r>
            <a:endParaRPr lang="zh-CN" altLang="en-US" sz="1100" kern="1200" dirty="0"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869;g22deeeeb6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  <p:sp>
        <p:nvSpPr>
          <p:cNvPr id="21" name="Google Shape;870;g22deeeeb6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/>
        </p:txBody>
      </p:sp>
      <p:sp>
        <p:nvSpPr>
          <p:cNvPr id="24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r>
              <a:rPr lang="zh-CN" dirty="0"/>
              <a:t>为什么</a:t>
            </a:r>
            <a:r>
              <a:rPr lang="en-US" dirty="0"/>
              <a:t>AIGC</a:t>
            </a:r>
            <a:r>
              <a:rPr lang="zh-CN" dirty="0"/>
              <a:t>可以服务于办公。生成文本，文本是一个大类，各种格式，格式文本，表格文本。各类办公任务时所需要的材料。多媒体素材，有文本和素材，就形成了办公任务大的支撑。</a:t>
            </a:r>
            <a:endParaRPr lang="en-US" altLang="zh-CN" dirty="0"/>
          </a:p>
          <a:p>
            <a:r>
              <a:rPr lang="zh-CN" altLang="en-US" dirty="0"/>
              <a:t>作文评测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/>
        </p:txBody>
      </p:sp>
      <p:sp>
        <p:nvSpPr>
          <p:cNvPr id="36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869;g22deeeeb6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  <p:sp>
        <p:nvSpPr>
          <p:cNvPr id="39" name="Google Shape;870;g22deeeeb6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869;g22deeeeb6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  <p:sp>
        <p:nvSpPr>
          <p:cNvPr id="42" name="Google Shape;870;g22deeeeb6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869;g22deeeeb6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  <p:sp>
        <p:nvSpPr>
          <p:cNvPr id="45" name="Google Shape;870;g22deeeeb6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869;g22deeeeb6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  <p:sp>
        <p:nvSpPr>
          <p:cNvPr id="48" name="Google Shape;870;g22deeeeb6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869;g22deeeeb6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  <p:sp>
        <p:nvSpPr>
          <p:cNvPr id="51" name="Google Shape;870;g22deeeeb6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869;g22deeeeb6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  <p:sp>
        <p:nvSpPr>
          <p:cNvPr id="54" name="Google Shape;870;g22deeeeb6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p/>
        </p:txBody>
      </p:sp>
      <p:sp>
        <p:nvSpPr>
          <p:cNvPr id="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 sz="1100" kern="1200" dirty="0">
                <a:latin typeface="等线" panose="02010600030101010101" charset="-122"/>
                <a:ea typeface="等线" panose="02010600030101010101" charset="-122"/>
                <a:cs typeface="+mn-cs"/>
              </a:rPr>
              <a:t>https://mp.weixin.qq.com/s/-LvPpCOsIxpaIK274zSKow</a:t>
            </a:r>
            <a:endParaRPr lang="zh-CN" altLang="en-US" sz="1100" kern="1200" dirty="0"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p/>
        </p:txBody>
      </p:sp>
      <p:sp>
        <p:nvSpPr>
          <p:cNvPr id="57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 sz="1100" kern="1200" dirty="0">
                <a:latin typeface="等线" panose="02010600030101010101" charset="-122"/>
                <a:ea typeface="等线" panose="02010600030101010101" charset="-122"/>
                <a:cs typeface="+mn-cs"/>
              </a:rPr>
              <a:t>https://mp.weixin.qq.com/s/-LvPpCOsIxpaIK274zSKow</a:t>
            </a:r>
            <a:endParaRPr lang="zh-CN" altLang="en-US" sz="1100" kern="1200" dirty="0"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p/>
        </p:txBody>
      </p:sp>
      <p:sp>
        <p:nvSpPr>
          <p:cNvPr id="6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 sz="1100" kern="1200" dirty="0">
                <a:latin typeface="等线" panose="02010600030101010101" charset="-122"/>
                <a:ea typeface="等线" panose="02010600030101010101" charset="-122"/>
                <a:cs typeface="+mn-cs"/>
              </a:rPr>
              <a:t>https://mp.weixin.qq.com/s/-LvPpCOsIxpaIK274zSKow</a:t>
            </a:r>
            <a:endParaRPr lang="zh-CN" altLang="en-US" sz="1100" kern="1200" dirty="0"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869;g22deeeeb6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  <p:sp>
        <p:nvSpPr>
          <p:cNvPr id="72" name="Google Shape;870;g22deeeeb6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  <p:txBody>
          <a:bodyPr/>
          <a:p/>
        </p:txBody>
      </p:sp>
      <p:sp>
        <p:nvSpPr>
          <p:cNvPr id="75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869;g22deeeeb6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  <p:sp>
        <p:nvSpPr>
          <p:cNvPr id="78" name="Google Shape;870;g22deeeeb6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69;g22deeeeb6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  <p:sp>
        <p:nvSpPr>
          <p:cNvPr id="81" name="Google Shape;870;g22deeeeb6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/>
        </p:txBody>
      </p:sp>
      <p:sp>
        <p:nvSpPr>
          <p:cNvPr id="87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/>
        </p:txBody>
      </p:sp>
      <p:sp>
        <p:nvSpPr>
          <p:cNvPr id="87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[Verse]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在南山阳光下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学府一小闪耀光华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智慧校园联通未来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书香弥漫每个角落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[Verse 2]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孩子笑声多么欢畅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梦想种子这里发芽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这里是我们的家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成长每一步带希望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[Chorus]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追逐梦想在这校园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科技创新艺术芬芳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书与美交织辉煌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梦想从这里启航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[Verse 3]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教室里知识如海洋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操场上青春在飞扬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艺术生活相融相伴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运动健康共同成长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[Bridge]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特色学科奋发向上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五园愿景领我们航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每一天我们向未来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用热情书写篇章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[Chorus]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追逐梦想在这校园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科技创新艺术芬芳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书与美交织辉煌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梦想从这里启航</a:t>
            </a:r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p/>
        </p:txBody>
      </p:sp>
      <p:sp>
        <p:nvSpPr>
          <p:cNvPr id="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 sz="1100" kern="1200" dirty="0">
                <a:latin typeface="等线" panose="02010600030101010101" charset="-122"/>
                <a:ea typeface="等线" panose="02010600030101010101" charset="-122"/>
                <a:cs typeface="+mn-cs"/>
              </a:rPr>
              <a:t>https://mp.weixin.qq.com/s/-LvPpCOsIxpaIK274zSKow</a:t>
            </a:r>
            <a:endParaRPr lang="zh-CN" altLang="en-US" sz="1100" kern="1200" dirty="0"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[Verse]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在南山阳光下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学府一小闪耀光华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智慧校园联通未来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书香弥漫每个角落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[Verse 2]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孩子笑声多么欢畅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梦想种子这里发芽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这里是我们的家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成长每一步带希望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[Chorus]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追逐梦想在这校园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科技创新艺术芬芳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书与美交织辉煌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梦想从这里启航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[Verse 3]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教室里知识如海洋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操场上青春在飞扬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艺术生活相融相伴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运动健康共同成长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[Bridge]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特色学科奋发向上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五园愿景领我们航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每一天我们向未来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用热情书写篇章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[Chorus]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追逐梦想在这校园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科技创新艺术芬芳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书与美交织辉煌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梦想从这里启航</a:t>
            </a:r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r>
              <a:rPr lang="zh-CN"/>
              <a:t>为什么</a:t>
            </a:r>
            <a:r>
              <a:rPr lang="en-US"/>
              <a:t>AIGC</a:t>
            </a:r>
            <a:r>
              <a:rPr lang="zh-CN"/>
              <a:t>可以服务于办公。生成文本，文本是一个大类，各种格式，格式文本，表格文本。各类办公任务时所需要的材料。多媒体素材，有文本和素材，就形成了办公任务大的支撑。</a:t>
            </a:r>
            <a:endParaRPr lang="zh-CN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r>
              <a:rPr lang="zh-CN"/>
              <a:t>为什么</a:t>
            </a:r>
            <a:r>
              <a:rPr lang="en-US"/>
              <a:t>AIGC</a:t>
            </a:r>
            <a:r>
              <a:rPr lang="zh-CN"/>
              <a:t>可以服务于办公。生成文本，文本是一个大类，各种格式，格式文本，表格文本。各类办公任务时所需要的材料。多媒体素材，有文本和素材，就形成了办公任务大的支撑。</a:t>
            </a:r>
            <a:endParaRPr lang="zh-CN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r>
              <a:rPr lang="zh-CN"/>
              <a:t>为什么</a:t>
            </a:r>
            <a:r>
              <a:rPr lang="en-US"/>
              <a:t>AIGC</a:t>
            </a:r>
            <a:r>
              <a:rPr lang="zh-CN"/>
              <a:t>可以服务于办公。生成文本，文本是一个大类，各种格式，格式文本，表格文本。各类办公任务时所需要的材料。多媒体素材，有文本和素材，就形成了办公任务大的支撑。</a:t>
            </a:r>
            <a:endParaRPr lang="zh-CN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r>
              <a:rPr lang="zh-CN"/>
              <a:t>为什么</a:t>
            </a:r>
            <a:r>
              <a:rPr lang="en-US"/>
              <a:t>AIGC</a:t>
            </a:r>
            <a:r>
              <a:rPr lang="zh-CN"/>
              <a:t>可以服务于办公。生成文本，文本是一个大类，各种格式，格式文本，表格文本。各类办公任务时所需要的材料。多媒体素材，有文本和素材，就形成了办公任务大的支撑。</a:t>
            </a:r>
            <a:endParaRPr lang="zh-CN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r>
              <a:rPr lang="zh-CN" dirty="0"/>
              <a:t>为什么</a:t>
            </a:r>
            <a:r>
              <a:rPr lang="en-US" dirty="0"/>
              <a:t>AIGC</a:t>
            </a:r>
            <a:r>
              <a:rPr lang="zh-CN" dirty="0"/>
              <a:t>可以服务于办公。生成文本，文本是一个大类，各种格式，格式文本，表格文本。各类办公任务时所需要的材料。多媒体素材，有文本和素材，就形成了办公任务大的支撑。</a:t>
            </a:r>
            <a:endParaRPr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r>
              <a:rPr lang="zh-CN" dirty="0"/>
              <a:t>为什么</a:t>
            </a:r>
            <a:r>
              <a:rPr lang="en-US" dirty="0"/>
              <a:t>AIGC</a:t>
            </a:r>
            <a:r>
              <a:rPr lang="zh-CN" dirty="0"/>
              <a:t>可以服务于办公。生成文本，文本是一个大类，各种格式，格式文本，表格文本。各类办公任务时所需要的材料。多媒体素材，有文本和素材，就形成了办公任务大的支撑。</a:t>
            </a:r>
            <a:endParaRPr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r>
              <a:rPr lang="zh-CN" dirty="0"/>
              <a:t>为什么</a:t>
            </a:r>
            <a:r>
              <a:rPr lang="en-US" dirty="0"/>
              <a:t>AIGC</a:t>
            </a:r>
            <a:r>
              <a:rPr lang="zh-CN" dirty="0"/>
              <a:t>可以服务于办公。生成文本，文本是一个大类，各种格式，格式文本，表格文本。各类办公任务时所需要的材料。多媒体素材，有文本和素材，就形成了办公任务大的支撑。</a:t>
            </a:r>
            <a:endParaRPr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r>
              <a:rPr lang="zh-CN" dirty="0"/>
              <a:t>为什么</a:t>
            </a:r>
            <a:r>
              <a:rPr lang="en-US" dirty="0"/>
              <a:t>AIGC</a:t>
            </a:r>
            <a:r>
              <a:rPr lang="zh-CN" dirty="0"/>
              <a:t>可以服务于办公。生成文本，文本是一个大类，各种格式，格式文本，表格文本。各类办公任务时所需要的材料。多媒体素材，有文本和素材，就形成了办公任务大的支撑。</a:t>
            </a:r>
            <a:endParaRPr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r>
              <a:rPr lang="zh-CN" dirty="0"/>
              <a:t>为什么</a:t>
            </a:r>
            <a:r>
              <a:rPr lang="en-US" dirty="0"/>
              <a:t>AIGC</a:t>
            </a:r>
            <a:r>
              <a:rPr lang="zh-CN" dirty="0"/>
              <a:t>可以服务于办公。生成文本，文本是一个大类，各种格式，格式文本，表格文本。各类办公任务时所需要的材料。多媒体素材，有文本和素材，就形成了办公任务大的支撑。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p/>
        </p:txBody>
      </p:sp>
      <p:sp>
        <p:nvSpPr>
          <p:cNvPr id="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 sz="1100" kern="1200" dirty="0">
                <a:latin typeface="等线" panose="02010600030101010101" charset="-122"/>
                <a:ea typeface="等线" panose="02010600030101010101" charset="-122"/>
                <a:cs typeface="+mn-cs"/>
              </a:rPr>
              <a:t>https://mp.weixin.qq.com/s/-LvPpCOsIxpaIK274zSKow</a:t>
            </a:r>
            <a:endParaRPr lang="zh-CN" altLang="en-US" sz="1100" kern="1200" dirty="0"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/>
        </p:txBody>
      </p:sp>
      <p:sp>
        <p:nvSpPr>
          <p:cNvPr id="141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/>
        </p:txBody>
      </p:sp>
      <p:sp>
        <p:nvSpPr>
          <p:cNvPr id="141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/>
        </p:txBody>
      </p:sp>
      <p:sp>
        <p:nvSpPr>
          <p:cNvPr id="141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/>
        </p:txBody>
      </p:sp>
      <p:sp>
        <p:nvSpPr>
          <p:cNvPr id="141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/>
        </p:txBody>
      </p:sp>
      <p:sp>
        <p:nvSpPr>
          <p:cNvPr id="141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/>
        </p:txBody>
      </p:sp>
      <p:sp>
        <p:nvSpPr>
          <p:cNvPr id="141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p/>
        </p:txBody>
      </p:sp>
      <p:sp>
        <p:nvSpPr>
          <p:cNvPr id="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 sz="1100" kern="1200" dirty="0">
                <a:latin typeface="等线" panose="02010600030101010101" charset="-122"/>
                <a:ea typeface="等线" panose="02010600030101010101" charset="-122"/>
                <a:cs typeface="+mn-cs"/>
              </a:rPr>
              <a:t>https://mp.weixin.qq.com/s/-LvPpCOsIxpaIK274zSKow</a:t>
            </a:r>
            <a:endParaRPr lang="zh-CN" altLang="en-US" sz="1100" kern="1200" dirty="0"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p/>
        </p:txBody>
      </p:sp>
      <p:sp>
        <p:nvSpPr>
          <p:cNvPr id="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 sz="1100" kern="1200" dirty="0">
                <a:latin typeface="等线" panose="02010600030101010101" charset="-122"/>
                <a:ea typeface="等线" panose="02010600030101010101" charset="-122"/>
                <a:cs typeface="+mn-cs"/>
              </a:rPr>
              <a:t>https://mp.weixin.qq.com/s/-LvPpCOsIxpaIK274zSKow</a:t>
            </a:r>
            <a:endParaRPr lang="zh-CN" altLang="en-US" sz="1100" kern="1200" dirty="0"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p/>
        </p:txBody>
      </p:sp>
      <p:sp>
        <p:nvSpPr>
          <p:cNvPr id="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 sz="1100" kern="1200" dirty="0">
                <a:latin typeface="等线" panose="02010600030101010101" charset="-122"/>
                <a:ea typeface="等线" panose="02010600030101010101" charset="-122"/>
                <a:cs typeface="+mn-cs"/>
              </a:rPr>
              <a:t>https://mp.weixin.qq.com/s/-LvPpCOsIxpaIK274zSKow</a:t>
            </a:r>
            <a:endParaRPr lang="zh-CN" altLang="en-US" sz="1100" kern="1200" dirty="0"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p/>
        </p:txBody>
      </p:sp>
      <p:sp>
        <p:nvSpPr>
          <p:cNvPr id="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 sz="1100" kern="1200" dirty="0">
                <a:latin typeface="等线" panose="02010600030101010101" charset="-122"/>
                <a:ea typeface="等线" panose="02010600030101010101" charset="-122"/>
                <a:cs typeface="+mn-cs"/>
              </a:rPr>
              <a:t>https://mp.weixin.qq.com/s/-LvPpCOsIxpaIK274zSKow</a:t>
            </a:r>
            <a:endParaRPr lang="zh-CN" altLang="en-US" sz="1100" kern="1200" dirty="0"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869;g22deeeeb6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  <p:sp>
        <p:nvSpPr>
          <p:cNvPr id="18" name="Google Shape;870;g22deeeeb6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75000"/>
                  <a:alpha val="100000"/>
                  <a:lumOff val="2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011535" y="5818505"/>
            <a:ext cx="1180465" cy="10394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图片与标题"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24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25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26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7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8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标题和竖排文字">
    <p:spTree>
      <p:nvGrpSpPr>
        <p:cNvPr id="1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31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3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垂直排列标题与&#10;文本"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9;p2"/>
          <p:cNvSpPr/>
          <p:nvPr/>
        </p:nvSpPr>
        <p:spPr>
          <a:xfrm>
            <a:off x="6422713" y="4136698"/>
            <a:ext cx="2171700" cy="2009100"/>
          </a:xfrm>
          <a:prstGeom prst="ellipse">
            <a:avLst/>
          </a:prstGeom>
          <a:gradFill>
            <a:gsLst>
              <a:gs pos="0">
                <a:srgbClr val="1155CC">
                  <a:alpha val="54117"/>
                  <a:alpha val="2520"/>
                </a:srgbClr>
              </a:gs>
              <a:gs pos="50000">
                <a:srgbClr val="1155CC">
                  <a:alpha val="0"/>
                  <a:alpha val="2520"/>
                </a:srgbClr>
              </a:gs>
              <a:gs pos="100000">
                <a:srgbClr val="1155CC">
                  <a:alpha val="0"/>
                  <a:alpha val="252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" name="Google Shape;10;p2"/>
          <p:cNvSpPr/>
          <p:nvPr/>
        </p:nvSpPr>
        <p:spPr>
          <a:xfrm>
            <a:off x="6361775" y="-1006806"/>
            <a:ext cx="3099600" cy="2867400"/>
          </a:xfrm>
          <a:prstGeom prst="ellipse">
            <a:avLst/>
          </a:prstGeom>
          <a:gradFill>
            <a:gsLst>
              <a:gs pos="0">
                <a:srgbClr val="1155CC">
                  <a:alpha val="54117"/>
                  <a:alpha val="2520"/>
                </a:srgbClr>
              </a:gs>
              <a:gs pos="50000">
                <a:srgbClr val="1155CC">
                  <a:alpha val="0"/>
                  <a:alpha val="2520"/>
                </a:srgbClr>
              </a:gs>
              <a:gs pos="100000">
                <a:srgbClr val="1155CC">
                  <a:alpha val="0"/>
                  <a:alpha val="252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" name="Google Shape;11;p2"/>
          <p:cNvGrpSpPr/>
          <p:nvPr/>
        </p:nvGrpSpPr>
        <p:grpSpPr>
          <a:xfrm>
            <a:off x="722375" y="-331550"/>
            <a:ext cx="8855550" cy="3643200"/>
            <a:chOff x="722375" y="-331550"/>
            <a:chExt cx="8855550" cy="3643200"/>
          </a:xfrm>
        </p:grpSpPr>
        <p:sp>
          <p:nvSpPr>
            <p:cNvPr id="23" name="Google Shape;12;p2"/>
            <p:cNvSpPr/>
            <p:nvPr/>
          </p:nvSpPr>
          <p:spPr>
            <a:xfrm>
              <a:off x="722375" y="-331550"/>
              <a:ext cx="899700" cy="899700"/>
            </a:xfrm>
            <a:prstGeom prst="ellipse">
              <a:avLst/>
            </a:prstGeom>
            <a:gradFill>
              <a:gsLst>
                <a:gs pos="0">
                  <a:srgbClr val="FFFFFF">
                    <a:alpha val="12549"/>
                    <a:alpha val="2520"/>
                  </a:srgbClr>
                </a:gs>
                <a:gs pos="50000">
                  <a:srgbClr val="FFFFFF">
                    <a:alpha val="0"/>
                    <a:alpha val="2520"/>
                  </a:srgbClr>
                </a:gs>
                <a:gs pos="100000">
                  <a:srgbClr val="FFFFFF">
                    <a:alpha val="0"/>
                    <a:alpha val="25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" name="Google Shape;13;p2"/>
            <p:cNvSpPr/>
            <p:nvPr/>
          </p:nvSpPr>
          <p:spPr>
            <a:xfrm>
              <a:off x="4879575" y="221500"/>
              <a:ext cx="984300" cy="984300"/>
            </a:xfrm>
            <a:prstGeom prst="ellipse">
              <a:avLst/>
            </a:prstGeom>
            <a:gradFill>
              <a:gsLst>
                <a:gs pos="0">
                  <a:srgbClr val="FFFFFF">
                    <a:alpha val="12549"/>
                    <a:alpha val="2520"/>
                  </a:srgbClr>
                </a:gs>
                <a:gs pos="50000">
                  <a:srgbClr val="FFFFFF">
                    <a:alpha val="0"/>
                    <a:alpha val="2520"/>
                  </a:srgbClr>
                </a:gs>
                <a:gs pos="100000">
                  <a:srgbClr val="FFFFFF">
                    <a:alpha val="0"/>
                    <a:alpha val="25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" name="Google Shape;14;p2"/>
            <p:cNvSpPr/>
            <p:nvPr/>
          </p:nvSpPr>
          <p:spPr>
            <a:xfrm>
              <a:off x="8040125" y="1773850"/>
              <a:ext cx="1537800" cy="1537800"/>
            </a:xfrm>
            <a:prstGeom prst="ellipse">
              <a:avLst/>
            </a:prstGeom>
            <a:gradFill>
              <a:gsLst>
                <a:gs pos="0">
                  <a:srgbClr val="FFFFFF">
                    <a:alpha val="12549"/>
                    <a:alpha val="2520"/>
                  </a:srgbClr>
                </a:gs>
                <a:gs pos="50000">
                  <a:srgbClr val="FFFFFF">
                    <a:alpha val="0"/>
                    <a:alpha val="2520"/>
                  </a:srgbClr>
                </a:gs>
                <a:gs pos="100000">
                  <a:srgbClr val="FFFFFF">
                    <a:alpha val="0"/>
                    <a:alpha val="25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" name="Google Shape;15;p2"/>
            <p:cNvSpPr/>
            <p:nvPr/>
          </p:nvSpPr>
          <p:spPr>
            <a:xfrm>
              <a:off x="8316875" y="-331550"/>
              <a:ext cx="984300" cy="984300"/>
            </a:xfrm>
            <a:prstGeom prst="ellipse">
              <a:avLst/>
            </a:prstGeom>
            <a:gradFill>
              <a:gsLst>
                <a:gs pos="0">
                  <a:srgbClr val="FFFFFF">
                    <a:alpha val="12549"/>
                    <a:alpha val="2520"/>
                  </a:srgbClr>
                </a:gs>
                <a:gs pos="50000">
                  <a:srgbClr val="FFFFFF">
                    <a:alpha val="0"/>
                    <a:alpha val="2520"/>
                  </a:srgbClr>
                </a:gs>
                <a:gs pos="100000">
                  <a:srgbClr val="FFFFFF">
                    <a:alpha val="0"/>
                    <a:alpha val="25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" name="Google Shape;16;p2"/>
            <p:cNvSpPr/>
            <p:nvPr/>
          </p:nvSpPr>
          <p:spPr>
            <a:xfrm>
              <a:off x="1166225" y="1911650"/>
              <a:ext cx="984300" cy="984300"/>
            </a:xfrm>
            <a:prstGeom prst="ellipse">
              <a:avLst/>
            </a:prstGeom>
            <a:gradFill>
              <a:gsLst>
                <a:gs pos="0">
                  <a:srgbClr val="FFFFFF">
                    <a:alpha val="12549"/>
                    <a:alpha val="2520"/>
                  </a:srgbClr>
                </a:gs>
                <a:gs pos="50000">
                  <a:srgbClr val="FFFFFF">
                    <a:alpha val="0"/>
                    <a:alpha val="2520"/>
                  </a:srgbClr>
                </a:gs>
                <a:gs pos="100000">
                  <a:srgbClr val="FFFFFF">
                    <a:alpha val="0"/>
                    <a:alpha val="25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8" name="Google Shape;17;p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834123"/>
            <a:ext cx="9144003" cy="41523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oogle Shape;18;p2"/>
          <p:cNvGrpSpPr/>
          <p:nvPr/>
        </p:nvGrpSpPr>
        <p:grpSpPr>
          <a:xfrm>
            <a:off x="261425" y="1395525"/>
            <a:ext cx="257100" cy="3465800"/>
            <a:chOff x="261425" y="1395525"/>
            <a:chExt cx="257100" cy="3465800"/>
          </a:xfrm>
        </p:grpSpPr>
        <p:sp>
          <p:nvSpPr>
            <p:cNvPr id="30" name="Google Shape;19;p2"/>
            <p:cNvSpPr/>
            <p:nvPr/>
          </p:nvSpPr>
          <p:spPr>
            <a:xfrm>
              <a:off x="381300" y="1516925"/>
              <a:ext cx="17400" cy="3344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20;p2"/>
            <p:cNvSpPr/>
            <p:nvPr/>
          </p:nvSpPr>
          <p:spPr>
            <a:xfrm>
              <a:off x="261425" y="139552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2" name="Google Shape;21;p2"/>
          <p:cNvSpPr/>
          <p:nvPr/>
        </p:nvSpPr>
        <p:spPr>
          <a:xfrm>
            <a:off x="1842038" y="2681073"/>
            <a:ext cx="2171700" cy="2009100"/>
          </a:xfrm>
          <a:prstGeom prst="ellipse">
            <a:avLst/>
          </a:prstGeom>
          <a:gradFill>
            <a:gsLst>
              <a:gs pos="0">
                <a:srgbClr val="1155CC">
                  <a:alpha val="54117"/>
                  <a:alpha val="2520"/>
                </a:srgbClr>
              </a:gs>
              <a:gs pos="50000">
                <a:srgbClr val="1155CC">
                  <a:alpha val="0"/>
                  <a:alpha val="2520"/>
                </a:srgbClr>
              </a:gs>
              <a:gs pos="100000">
                <a:srgbClr val="1155CC">
                  <a:alpha val="0"/>
                  <a:alpha val="252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3" name="Google Shape;22;p2"/>
          <p:cNvGrpSpPr/>
          <p:nvPr/>
        </p:nvGrpSpPr>
        <p:grpSpPr>
          <a:xfrm>
            <a:off x="8709675" y="670900"/>
            <a:ext cx="257100" cy="3465800"/>
            <a:chOff x="261425" y="1395525"/>
            <a:chExt cx="257100" cy="3465800"/>
          </a:xfrm>
        </p:grpSpPr>
        <p:sp>
          <p:nvSpPr>
            <p:cNvPr id="34" name="Google Shape;23;p2"/>
            <p:cNvSpPr/>
            <p:nvPr/>
          </p:nvSpPr>
          <p:spPr>
            <a:xfrm>
              <a:off x="381300" y="1516925"/>
              <a:ext cx="17400" cy="3344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24;p2"/>
            <p:cNvSpPr/>
            <p:nvPr/>
          </p:nvSpPr>
          <p:spPr>
            <a:xfrm>
              <a:off x="261425" y="139552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6" name="Google Shape;25;p2"/>
          <p:cNvGrpSpPr/>
          <p:nvPr/>
        </p:nvGrpSpPr>
        <p:grpSpPr>
          <a:xfrm>
            <a:off x="518525" y="2217525"/>
            <a:ext cx="257100" cy="1821800"/>
            <a:chOff x="829225" y="2863075"/>
            <a:chExt cx="257100" cy="1821800"/>
          </a:xfrm>
        </p:grpSpPr>
        <p:sp>
          <p:nvSpPr>
            <p:cNvPr id="37" name="Google Shape;26;p2"/>
            <p:cNvSpPr/>
            <p:nvPr/>
          </p:nvSpPr>
          <p:spPr>
            <a:xfrm>
              <a:off x="949075" y="2984475"/>
              <a:ext cx="17400" cy="1700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27;p2"/>
            <p:cNvSpPr/>
            <p:nvPr/>
          </p:nvSpPr>
          <p:spPr>
            <a:xfrm>
              <a:off x="829225" y="286307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9" name="Google Shape;28;p2"/>
          <p:cNvSpPr txBox="1">
            <a:spLocks noGrp="1"/>
          </p:cNvSpPr>
          <p:nvPr>
            <p:ph type="ctrTitle"/>
          </p:nvPr>
        </p:nvSpPr>
        <p:spPr>
          <a:xfrm>
            <a:off x="1179425" y="1079500"/>
            <a:ext cx="6785100" cy="171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0" name="Google Shape;29;p2"/>
          <p:cNvSpPr txBox="1">
            <a:spLocks noGrp="1"/>
          </p:cNvSpPr>
          <p:nvPr>
            <p:ph type="subTitle" idx="1"/>
          </p:nvPr>
        </p:nvSpPr>
        <p:spPr>
          <a:xfrm>
            <a:off x="1179450" y="2834125"/>
            <a:ext cx="67851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_COLUMN_TEXT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149;p7"/>
          <p:cNvSpPr/>
          <p:nvPr/>
        </p:nvSpPr>
        <p:spPr>
          <a:xfrm>
            <a:off x="592862" y="1686150"/>
            <a:ext cx="4513500" cy="4412100"/>
          </a:xfrm>
          <a:prstGeom prst="ellipse">
            <a:avLst/>
          </a:prstGeom>
          <a:gradFill>
            <a:gsLst>
              <a:gs pos="0">
                <a:srgbClr val="131F63">
                  <a:alpha val="2520"/>
                </a:srgbClr>
              </a:gs>
              <a:gs pos="24000">
                <a:srgbClr val="131F63">
                  <a:alpha val="72156"/>
                  <a:alpha val="2520"/>
                </a:srgbClr>
              </a:gs>
              <a:gs pos="74000">
                <a:srgbClr val="131F63">
                  <a:alpha val="0"/>
                  <a:alpha val="2520"/>
                </a:srgbClr>
              </a:gs>
              <a:gs pos="100000">
                <a:srgbClr val="131F63">
                  <a:alpha val="0"/>
                  <a:alpha val="252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" name="Google Shape;150;p7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4351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5" name="Google Shape;151;p7"/>
          <p:cNvSpPr txBox="1">
            <a:spLocks noGrp="1"/>
          </p:cNvSpPr>
          <p:nvPr>
            <p:ph type="body" idx="1"/>
          </p:nvPr>
        </p:nvSpPr>
        <p:spPr>
          <a:xfrm>
            <a:off x="722375" y="1624675"/>
            <a:ext cx="4351500" cy="22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6" name="Google Shape;152;p7"/>
          <p:cNvSpPr>
            <a:spLocks noGrp="1"/>
          </p:cNvSpPr>
          <p:nvPr>
            <p:ph type="pic" idx="2"/>
          </p:nvPr>
        </p:nvSpPr>
        <p:spPr>
          <a:xfrm>
            <a:off x="5170175" y="946050"/>
            <a:ext cx="3251400" cy="3251400"/>
          </a:xfrm>
          <a:prstGeom prst="ellipse">
            <a:avLst/>
          </a:prstGeom>
          <a:noFill/>
          <a:ln>
            <a:noFill/>
          </a:ln>
          <a:effectLst>
            <a:outerShdw blurRad="671513" dist="209550" dir="1020000" algn="bl" rotWithShape="0">
              <a:schemeClr val="accent1">
                <a:alpha val="56000"/>
              </a:schemeClr>
            </a:outerShdw>
          </a:effectLst>
        </p:spPr>
        <p:txBody>
          <a:bodyPr/>
          <a:p/>
        </p:txBody>
      </p:sp>
      <p:grpSp>
        <p:nvGrpSpPr>
          <p:cNvPr id="47" name="Google Shape;153;p7"/>
          <p:cNvGrpSpPr/>
          <p:nvPr/>
        </p:nvGrpSpPr>
        <p:grpSpPr>
          <a:xfrm>
            <a:off x="-315150" y="-504275"/>
            <a:ext cx="9505675" cy="3082650"/>
            <a:chOff x="446825" y="-331550"/>
            <a:chExt cx="9505675" cy="3082650"/>
          </a:xfrm>
        </p:grpSpPr>
        <p:sp>
          <p:nvSpPr>
            <p:cNvPr id="48" name="Google Shape;154;p7"/>
            <p:cNvSpPr/>
            <p:nvPr/>
          </p:nvSpPr>
          <p:spPr>
            <a:xfrm>
              <a:off x="2347225" y="-107425"/>
              <a:ext cx="899700" cy="899700"/>
            </a:xfrm>
            <a:prstGeom prst="ellipse">
              <a:avLst/>
            </a:prstGeom>
            <a:gradFill>
              <a:gsLst>
                <a:gs pos="0">
                  <a:srgbClr val="FFFFFF">
                    <a:alpha val="12549"/>
                    <a:alpha val="2520"/>
                  </a:srgbClr>
                </a:gs>
                <a:gs pos="50000">
                  <a:srgbClr val="FFFFFF">
                    <a:alpha val="0"/>
                    <a:alpha val="2520"/>
                  </a:srgbClr>
                </a:gs>
                <a:gs pos="100000">
                  <a:srgbClr val="FFFFFF">
                    <a:alpha val="0"/>
                    <a:alpha val="25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" name="Google Shape;155;p7"/>
            <p:cNvSpPr/>
            <p:nvPr/>
          </p:nvSpPr>
          <p:spPr>
            <a:xfrm>
              <a:off x="6168250" y="220075"/>
              <a:ext cx="984300" cy="984300"/>
            </a:xfrm>
            <a:prstGeom prst="ellipse">
              <a:avLst/>
            </a:prstGeom>
            <a:gradFill>
              <a:gsLst>
                <a:gs pos="0">
                  <a:srgbClr val="FFFFFF">
                    <a:alpha val="12549"/>
                    <a:alpha val="2520"/>
                  </a:srgbClr>
                </a:gs>
                <a:gs pos="50000">
                  <a:srgbClr val="FFFFFF">
                    <a:alpha val="0"/>
                    <a:alpha val="2520"/>
                  </a:srgbClr>
                </a:gs>
                <a:gs pos="100000">
                  <a:srgbClr val="FFFFFF">
                    <a:alpha val="0"/>
                    <a:alpha val="25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" name="Google Shape;156;p7"/>
            <p:cNvSpPr/>
            <p:nvPr/>
          </p:nvSpPr>
          <p:spPr>
            <a:xfrm>
              <a:off x="8414700" y="1213300"/>
              <a:ext cx="1537800" cy="1537800"/>
            </a:xfrm>
            <a:prstGeom prst="ellipse">
              <a:avLst/>
            </a:prstGeom>
            <a:gradFill>
              <a:gsLst>
                <a:gs pos="0">
                  <a:srgbClr val="FFFFFF">
                    <a:alpha val="12549"/>
                    <a:alpha val="2520"/>
                  </a:srgbClr>
                </a:gs>
                <a:gs pos="50000">
                  <a:srgbClr val="FFFFFF">
                    <a:alpha val="0"/>
                    <a:alpha val="2520"/>
                  </a:srgbClr>
                </a:gs>
                <a:gs pos="100000">
                  <a:srgbClr val="FFFFFF">
                    <a:alpha val="0"/>
                    <a:alpha val="25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57;p7"/>
            <p:cNvSpPr/>
            <p:nvPr/>
          </p:nvSpPr>
          <p:spPr>
            <a:xfrm>
              <a:off x="8316875" y="-331550"/>
              <a:ext cx="984300" cy="984300"/>
            </a:xfrm>
            <a:prstGeom prst="ellipse">
              <a:avLst/>
            </a:prstGeom>
            <a:gradFill>
              <a:gsLst>
                <a:gs pos="0">
                  <a:srgbClr val="FFFFFF">
                    <a:alpha val="12549"/>
                    <a:alpha val="2520"/>
                  </a:srgbClr>
                </a:gs>
                <a:gs pos="50000">
                  <a:srgbClr val="FFFFFF">
                    <a:alpha val="0"/>
                    <a:alpha val="2520"/>
                  </a:srgbClr>
                </a:gs>
                <a:gs pos="100000">
                  <a:srgbClr val="FFFFFF">
                    <a:alpha val="0"/>
                    <a:alpha val="25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" name="Google Shape;158;p7"/>
            <p:cNvSpPr/>
            <p:nvPr/>
          </p:nvSpPr>
          <p:spPr>
            <a:xfrm>
              <a:off x="446825" y="1254175"/>
              <a:ext cx="984300" cy="984300"/>
            </a:xfrm>
            <a:prstGeom prst="ellipse">
              <a:avLst/>
            </a:prstGeom>
            <a:gradFill>
              <a:gsLst>
                <a:gs pos="0">
                  <a:srgbClr val="FFFFFF">
                    <a:alpha val="12549"/>
                    <a:alpha val="2520"/>
                  </a:srgbClr>
                </a:gs>
                <a:gs pos="50000">
                  <a:srgbClr val="FFFFFF">
                    <a:alpha val="0"/>
                    <a:alpha val="2520"/>
                  </a:srgbClr>
                </a:gs>
                <a:gs pos="100000">
                  <a:srgbClr val="FFFFFF">
                    <a:alpha val="0"/>
                    <a:alpha val="25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3" name="Google Shape;159;p7"/>
          <p:cNvGrpSpPr/>
          <p:nvPr/>
        </p:nvGrpSpPr>
        <p:grpSpPr>
          <a:xfrm>
            <a:off x="368975" y="2900138"/>
            <a:ext cx="257100" cy="1832375"/>
            <a:chOff x="1365450" y="3205275"/>
            <a:chExt cx="257100" cy="1832375"/>
          </a:xfrm>
        </p:grpSpPr>
        <p:sp>
          <p:nvSpPr>
            <p:cNvPr id="54" name="Google Shape;160;p7"/>
            <p:cNvSpPr/>
            <p:nvPr/>
          </p:nvSpPr>
          <p:spPr>
            <a:xfrm>
              <a:off x="1485300" y="3337250"/>
              <a:ext cx="17400" cy="1700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" name="Google Shape;161;p7"/>
            <p:cNvSpPr/>
            <p:nvPr/>
          </p:nvSpPr>
          <p:spPr>
            <a:xfrm>
              <a:off x="1365450" y="320527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6" name="Google Shape;162;p7"/>
          <p:cNvGrpSpPr/>
          <p:nvPr/>
        </p:nvGrpSpPr>
        <p:grpSpPr>
          <a:xfrm>
            <a:off x="8709675" y="670900"/>
            <a:ext cx="257100" cy="3465800"/>
            <a:chOff x="261425" y="1395525"/>
            <a:chExt cx="257100" cy="3465800"/>
          </a:xfrm>
        </p:grpSpPr>
        <p:sp>
          <p:nvSpPr>
            <p:cNvPr id="57" name="Google Shape;163;p7"/>
            <p:cNvSpPr/>
            <p:nvPr/>
          </p:nvSpPr>
          <p:spPr>
            <a:xfrm>
              <a:off x="381300" y="1516925"/>
              <a:ext cx="17400" cy="3344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" name="Google Shape;164;p7"/>
            <p:cNvSpPr/>
            <p:nvPr/>
          </p:nvSpPr>
          <p:spPr>
            <a:xfrm>
              <a:off x="261425" y="139552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9" name="Google Shape;165;p7"/>
          <p:cNvGrpSpPr/>
          <p:nvPr/>
        </p:nvGrpSpPr>
        <p:grpSpPr>
          <a:xfrm>
            <a:off x="7069888" y="2304325"/>
            <a:ext cx="257100" cy="1832375"/>
            <a:chOff x="1365450" y="3205275"/>
            <a:chExt cx="257100" cy="1832375"/>
          </a:xfrm>
        </p:grpSpPr>
        <p:sp>
          <p:nvSpPr>
            <p:cNvPr id="60" name="Google Shape;166;p7"/>
            <p:cNvSpPr/>
            <p:nvPr/>
          </p:nvSpPr>
          <p:spPr>
            <a:xfrm>
              <a:off x="1485300" y="3337250"/>
              <a:ext cx="17400" cy="1700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" name="Google Shape;167;p7"/>
            <p:cNvSpPr/>
            <p:nvPr/>
          </p:nvSpPr>
          <p:spPr>
            <a:xfrm>
              <a:off x="1365450" y="320527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2" name="Google Shape;168;p7"/>
          <p:cNvGrpSpPr/>
          <p:nvPr/>
        </p:nvGrpSpPr>
        <p:grpSpPr>
          <a:xfrm>
            <a:off x="5635050" y="3241250"/>
            <a:ext cx="257100" cy="3465800"/>
            <a:chOff x="261425" y="1395525"/>
            <a:chExt cx="257100" cy="3465800"/>
          </a:xfrm>
        </p:grpSpPr>
        <p:sp>
          <p:nvSpPr>
            <p:cNvPr id="63" name="Google Shape;169;p7"/>
            <p:cNvSpPr/>
            <p:nvPr/>
          </p:nvSpPr>
          <p:spPr>
            <a:xfrm>
              <a:off x="381300" y="1516925"/>
              <a:ext cx="17400" cy="3344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" name="Google Shape;170;p7"/>
            <p:cNvSpPr/>
            <p:nvPr/>
          </p:nvSpPr>
          <p:spPr>
            <a:xfrm>
              <a:off x="261425" y="139552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5" name="Google Shape;171;p7"/>
          <p:cNvGrpSpPr/>
          <p:nvPr/>
        </p:nvGrpSpPr>
        <p:grpSpPr>
          <a:xfrm>
            <a:off x="7781225" y="2858113"/>
            <a:ext cx="257100" cy="1832375"/>
            <a:chOff x="1365450" y="3205275"/>
            <a:chExt cx="257100" cy="1832375"/>
          </a:xfrm>
        </p:grpSpPr>
        <p:sp>
          <p:nvSpPr>
            <p:cNvPr id="66" name="Google Shape;172;p7"/>
            <p:cNvSpPr/>
            <p:nvPr/>
          </p:nvSpPr>
          <p:spPr>
            <a:xfrm>
              <a:off x="1485300" y="3337250"/>
              <a:ext cx="17400" cy="1700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" name="Google Shape;173;p7"/>
            <p:cNvSpPr/>
            <p:nvPr/>
          </p:nvSpPr>
          <p:spPr>
            <a:xfrm>
              <a:off x="1365450" y="320527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8" name="Google Shape;174;p7"/>
          <p:cNvGrpSpPr/>
          <p:nvPr/>
        </p:nvGrpSpPr>
        <p:grpSpPr>
          <a:xfrm>
            <a:off x="111875" y="2199763"/>
            <a:ext cx="257100" cy="1832375"/>
            <a:chOff x="1365450" y="3205275"/>
            <a:chExt cx="257100" cy="1832375"/>
          </a:xfrm>
        </p:grpSpPr>
        <p:sp>
          <p:nvSpPr>
            <p:cNvPr id="69" name="Google Shape;175;p7"/>
            <p:cNvSpPr/>
            <p:nvPr/>
          </p:nvSpPr>
          <p:spPr>
            <a:xfrm>
              <a:off x="1485300" y="3337250"/>
              <a:ext cx="17400" cy="1700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" name="Google Shape;176;p7"/>
            <p:cNvSpPr/>
            <p:nvPr/>
          </p:nvSpPr>
          <p:spPr>
            <a:xfrm>
              <a:off x="1365450" y="320527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71" name="Google Shape;177;p7"/>
          <p:cNvGrpSpPr/>
          <p:nvPr/>
        </p:nvGrpSpPr>
        <p:grpSpPr>
          <a:xfrm>
            <a:off x="1559600" y="4447938"/>
            <a:ext cx="257100" cy="1832375"/>
            <a:chOff x="1365450" y="3205275"/>
            <a:chExt cx="257100" cy="1832375"/>
          </a:xfrm>
        </p:grpSpPr>
        <p:sp>
          <p:nvSpPr>
            <p:cNvPr id="72" name="Google Shape;178;p7"/>
            <p:cNvSpPr/>
            <p:nvPr/>
          </p:nvSpPr>
          <p:spPr>
            <a:xfrm>
              <a:off x="1485300" y="3337250"/>
              <a:ext cx="17400" cy="1700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" name="Google Shape;179;p7"/>
            <p:cNvSpPr/>
            <p:nvPr/>
          </p:nvSpPr>
          <p:spPr>
            <a:xfrm>
              <a:off x="1365450" y="320527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74" name="Google Shape;180;p7"/>
          <p:cNvGrpSpPr/>
          <p:nvPr/>
        </p:nvGrpSpPr>
        <p:grpSpPr>
          <a:xfrm>
            <a:off x="2035850" y="4265863"/>
            <a:ext cx="257100" cy="1832375"/>
            <a:chOff x="1365450" y="3205275"/>
            <a:chExt cx="257100" cy="1832375"/>
          </a:xfrm>
        </p:grpSpPr>
        <p:sp>
          <p:nvSpPr>
            <p:cNvPr id="75" name="Google Shape;181;p7"/>
            <p:cNvSpPr/>
            <p:nvPr/>
          </p:nvSpPr>
          <p:spPr>
            <a:xfrm>
              <a:off x="1485300" y="3337250"/>
              <a:ext cx="17400" cy="1700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" name="Google Shape;182;p7"/>
            <p:cNvSpPr/>
            <p:nvPr/>
          </p:nvSpPr>
          <p:spPr>
            <a:xfrm>
              <a:off x="1365450" y="320527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77" name="Google Shape;183;p7"/>
          <p:cNvGrpSpPr/>
          <p:nvPr/>
        </p:nvGrpSpPr>
        <p:grpSpPr>
          <a:xfrm>
            <a:off x="5427275" y="3866638"/>
            <a:ext cx="257100" cy="1832375"/>
            <a:chOff x="1365450" y="3205275"/>
            <a:chExt cx="257100" cy="1832375"/>
          </a:xfrm>
        </p:grpSpPr>
        <p:sp>
          <p:nvSpPr>
            <p:cNvPr id="78" name="Google Shape;184;p7"/>
            <p:cNvSpPr/>
            <p:nvPr/>
          </p:nvSpPr>
          <p:spPr>
            <a:xfrm>
              <a:off x="1485300" y="3337250"/>
              <a:ext cx="17400" cy="1700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" name="Google Shape;185;p7"/>
            <p:cNvSpPr/>
            <p:nvPr/>
          </p:nvSpPr>
          <p:spPr>
            <a:xfrm>
              <a:off x="1365450" y="320527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1" name="Google Shape;187;p7"/>
          <p:cNvSpPr/>
          <p:nvPr/>
        </p:nvSpPr>
        <p:spPr>
          <a:xfrm>
            <a:off x="7119838" y="3522423"/>
            <a:ext cx="2171700" cy="2009100"/>
          </a:xfrm>
          <a:prstGeom prst="ellipse">
            <a:avLst/>
          </a:prstGeom>
          <a:gradFill>
            <a:gsLst>
              <a:gs pos="0">
                <a:srgbClr val="1155CC">
                  <a:alpha val="54117"/>
                  <a:alpha val="2520"/>
                </a:srgbClr>
              </a:gs>
              <a:gs pos="50000">
                <a:srgbClr val="1155CC">
                  <a:alpha val="0"/>
                  <a:alpha val="2520"/>
                </a:srgbClr>
              </a:gs>
              <a:gs pos="100000">
                <a:srgbClr val="1155CC">
                  <a:alpha val="0"/>
                  <a:alpha val="252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88;p7"/>
          <p:cNvSpPr/>
          <p:nvPr/>
        </p:nvSpPr>
        <p:spPr>
          <a:xfrm>
            <a:off x="3067338" y="-1553881"/>
            <a:ext cx="3099600" cy="2867400"/>
          </a:xfrm>
          <a:prstGeom prst="ellipse">
            <a:avLst/>
          </a:prstGeom>
          <a:gradFill>
            <a:gsLst>
              <a:gs pos="0">
                <a:srgbClr val="1155CC">
                  <a:alpha val="54117"/>
                  <a:alpha val="2520"/>
                </a:srgbClr>
              </a:gs>
              <a:gs pos="50000">
                <a:srgbClr val="1155CC">
                  <a:alpha val="0"/>
                  <a:alpha val="2520"/>
                </a:srgbClr>
              </a:gs>
              <a:gs pos="100000">
                <a:srgbClr val="1155CC">
                  <a:alpha val="0"/>
                  <a:alpha val="252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华侨大学logo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0175" y="74295"/>
            <a:ext cx="2235835" cy="699770"/>
          </a:xfrm>
          <a:prstGeom prst="rect">
            <a:avLst/>
          </a:prstGeom>
        </p:spPr>
      </p:pic>
      <p:cxnSp>
        <p:nvCxnSpPr>
          <p:cNvPr id="2" name="直接连接符 1"/>
          <p:cNvCxnSpPr/>
          <p:nvPr userDrawn="1"/>
        </p:nvCxnSpPr>
        <p:spPr>
          <a:xfrm flipV="1">
            <a:off x="2559050" y="697230"/>
            <a:ext cx="9272270" cy="3556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flipH="1">
            <a:off x="5046980" y="328295"/>
            <a:ext cx="8890" cy="375285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 flipH="1">
            <a:off x="7962265" y="311150"/>
            <a:ext cx="8890" cy="375285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标题 14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1302385" y="890905"/>
            <a:ext cx="10889615" cy="462915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algn="l">
              <a:lnSpc>
                <a:spcPct val="100000"/>
              </a:lnSpc>
              <a:defRPr sz="3200"/>
            </a:lvl1pPr>
          </a:lstStyle>
          <a:p>
            <a:r>
              <a:rPr lang="zh-CN" altLang="en-US" dirty="0"/>
              <a:t>编辑母版标题</a:t>
            </a:r>
            <a:endParaRPr lang="zh-CN" altLang="en-US" dirty="0"/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135890" y="6356350"/>
            <a:ext cx="874395" cy="365125"/>
          </a:xfrm>
        </p:spPr>
        <p:txBody>
          <a:bodyPr/>
          <a:lstStyle/>
          <a:p>
            <a:r>
              <a:rPr lang="zh-CN" altLang="en-US" dirty="0"/>
              <a:t>2025-2-14</a:t>
            </a:r>
            <a:endParaRPr lang="zh-CN" altLang="en-US" dirty="0"/>
          </a:p>
        </p:txBody>
      </p:sp>
      <p:sp>
        <p:nvSpPr>
          <p:cNvPr id="21" name="灯片编号占位符 20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11471910" y="6462395"/>
            <a:ext cx="608330" cy="365125"/>
          </a:xfrm>
        </p:spPr>
        <p:txBody>
          <a:bodyPr/>
          <a:lstStyle/>
          <a:p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28" name="文本占位符 27"/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40640" y="774065"/>
            <a:ext cx="1170940" cy="579755"/>
          </a:xfrm>
          <a:prstGeom prst="roundRect">
            <a:avLst>
              <a:gd name="adj" fmla="val 50000"/>
            </a:avLst>
          </a:prstGeom>
        </p:spPr>
        <p:style>
          <a:lnRef idx="0">
            <a:srgbClr val="FFFFFF"/>
          </a:lnRef>
          <a:fillRef idx="1">
            <a:schemeClr val="accent3"/>
          </a:fillRef>
          <a:effectRef idx="0">
            <a:srgbClr val="FFFFFF"/>
          </a:effectRef>
          <a:fontRef idx="none"/>
        </p:style>
        <p:txBody>
          <a:bodyPr wrap="square" anchor="ctr">
            <a:noAutofit/>
            <a:scene3d>
              <a:camera prst="orthographicFront"/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2559050" y="311150"/>
            <a:ext cx="25609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b="1" dirty="0" err="1" smtClean="0">
                <a:solidFill>
                  <a:schemeClr val="accent1"/>
                </a:solidFill>
              </a:rPr>
              <a:t>大模型的企业应用方案</a:t>
            </a:r>
            <a:endParaRPr lang="zh-CN" altLang="en-US" b="1" dirty="0" err="1" smtClean="0">
              <a:solidFill>
                <a:schemeClr val="accent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72710" y="311150"/>
            <a:ext cx="292417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dirty="0" err="1" smtClean="0">
                <a:solidFill>
                  <a:schemeClr val="accent1"/>
                </a:solidFill>
              </a:rPr>
              <a:t>企业级应用集成</a:t>
            </a:r>
            <a:r>
              <a:rPr lang="en-US" altLang="zh-CN" dirty="0" err="1" smtClean="0">
                <a:solidFill>
                  <a:schemeClr val="accent1"/>
                </a:solidFill>
              </a:rPr>
              <a:t>AI</a:t>
            </a:r>
            <a:r>
              <a:rPr lang="zh-CN" altLang="en-US" dirty="0" err="1" smtClean="0">
                <a:solidFill>
                  <a:schemeClr val="accent1"/>
                </a:solidFill>
              </a:rPr>
              <a:t>大模型</a:t>
            </a:r>
            <a:endParaRPr lang="zh-CN" altLang="en-US" dirty="0" err="1" smtClean="0">
              <a:solidFill>
                <a:schemeClr val="accent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980680" y="319405"/>
            <a:ext cx="399097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dirty="0" err="1" smtClean="0">
                <a:solidFill>
                  <a:schemeClr val="accent1"/>
                </a:solidFill>
              </a:rPr>
              <a:t>本地部署下的</a:t>
            </a:r>
            <a:r>
              <a:rPr lang="en-US" altLang="zh-CN" dirty="0" err="1" smtClean="0">
                <a:solidFill>
                  <a:schemeClr val="accent1"/>
                </a:solidFill>
              </a:rPr>
              <a:t>RAG</a:t>
            </a:r>
            <a:r>
              <a:rPr lang="zh-CN" altLang="en-US" dirty="0" err="1" smtClean="0">
                <a:solidFill>
                  <a:schemeClr val="accent1"/>
                </a:solidFill>
              </a:rPr>
              <a:t>检索增强生成服务</a:t>
            </a:r>
            <a:endParaRPr lang="zh-CN" altLang="en-US" dirty="0" err="1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91175" y="164138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" name="图片 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sp>
        <p:nvSpPr>
          <p:cNvPr id="107" name="标题 1"/>
          <p:cNvSpPr>
            <a:spLocks noGrp="1"/>
          </p:cNvSpPr>
          <p:nvPr>
            <p:ph type="title"/>
          </p:nvPr>
        </p:nvSpPr>
        <p:spPr>
          <a:xfrm>
            <a:off x="838200" y="2367915"/>
            <a:ext cx="10515600" cy="1325563"/>
          </a:xfrm>
          <a:ln>
            <a:solidFill>
              <a:srgbClr val="000000">
                <a:alpha val="0"/>
              </a:srgbClr>
            </a:solidFill>
          </a:ln>
        </p:spPr>
        <p:txBody>
          <a:bodyPr/>
          <a:lstStyle>
            <a:lvl1pPr algn="ctr">
              <a:defRPr kumimoji="0" lang="zh-CN" altLang="en-US" sz="4800" b="1" i="0" u="none" strike="noStrike" kern="1200" cap="none" spc="0" normalizeH="0" baseline="0" noProof="1" smtClean="0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grpSp>
        <p:nvGrpSpPr>
          <p:cNvPr id="36" name="组合 35"/>
          <p:cNvGrpSpPr/>
          <p:nvPr userDrawn="1"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37" name="菱形 3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3239415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 defTabSz="685800">
                <a:buClrTx/>
                <a:buSzTx/>
                <a:buFontTx/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01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45" name="Google Shape;151;p7"/>
          <p:cNvSpPr txBox="1">
            <a:spLocks noGrp="1"/>
          </p:cNvSpPr>
          <p:nvPr>
            <p:ph type="body" idx="1"/>
          </p:nvPr>
        </p:nvSpPr>
        <p:spPr>
          <a:xfrm>
            <a:off x="3919600" y="3367750"/>
            <a:ext cx="4351500" cy="2251200"/>
          </a:xfrm>
          <a:prstGeom prst="rect">
            <a:avLst/>
          </a:prstGeom>
          <a:ln>
            <a:solidFill>
              <a:srgbClr val="000000">
                <a:alpha val="0"/>
              </a:srgb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52400" lvl="0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kumimoji="0" lang="zh-CN" altLang="en-US" sz="1400" b="0" i="0" u="none" strike="noStrike" kern="1200" cap="none" spc="0" normalizeH="0" baseline="0" noProof="1" dirty="0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 userDrawn="1"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矩形 21"/>
          <p:cNvSpPr/>
          <p:nvPr userDrawn="1"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Google Shape;151;p7"/>
          <p:cNvSpPr txBox="1">
            <a:spLocks noGrp="1"/>
          </p:cNvSpPr>
          <p:nvPr>
            <p:ph type="body" idx="1"/>
          </p:nvPr>
        </p:nvSpPr>
        <p:spPr>
          <a:xfrm>
            <a:off x="871600" y="489295"/>
            <a:ext cx="4351500" cy="2251200"/>
          </a:xfrm>
          <a:prstGeom prst="rect">
            <a:avLst/>
          </a:prstGeom>
          <a:ln>
            <a:solidFill>
              <a:srgbClr val="000000">
                <a:alpha val="0"/>
              </a:srgb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52400" lvl="0" indent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kumimoji="0" lang="zh-CN" altLang="en-US" sz="2400" b="0" i="0" u="none" strike="noStrike" kern="1200" cap="none" spc="0" normalizeH="0" baseline="0" noProof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Arial" panose="020B0604020202020204" pitchFamily="34" charset="0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19" name="菱形 18"/>
          <p:cNvSpPr/>
          <p:nvPr userDrawn="1"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菱形 19"/>
          <p:cNvSpPr/>
          <p:nvPr userDrawn="1"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2_节标题"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 userDrawn="1"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矩形 21"/>
          <p:cNvSpPr/>
          <p:nvPr userDrawn="1"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19" name="菱形 18"/>
          <p:cNvSpPr/>
          <p:nvPr userDrawn="1"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菱形 19"/>
          <p:cNvSpPr/>
          <p:nvPr userDrawn="1"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2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93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94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95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6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9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00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1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02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3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5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8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9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0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内容与标题">
    <p:spTree>
      <p:nvGrpSpPr>
        <p:cNvPr id="1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17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18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1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22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3.png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1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3.png"/><Relationship Id="rId4" Type="http://schemas.openxmlformats.org/officeDocument/2006/relationships/image" Target="../media/image28.png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9.jpeg"/><Relationship Id="rId2" Type="http://schemas.openxmlformats.org/officeDocument/2006/relationships/image" Target="../media/image29.jpeg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image" Target="../media/image34.png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1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9.jpeg"/><Relationship Id="rId6" Type="http://schemas.openxmlformats.org/officeDocument/2006/relationships/image" Target="../media/image3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9.jpeg"/><Relationship Id="rId3" Type="http://schemas.openxmlformats.org/officeDocument/2006/relationships/image" Target="../media/image3.png"/><Relationship Id="rId2" Type="http://schemas.openxmlformats.org/officeDocument/2006/relationships/image" Target="../media/image40.png"/><Relationship Id="rId1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1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9.jpeg"/><Relationship Id="rId3" Type="http://schemas.openxmlformats.org/officeDocument/2006/relationships/image" Target="../media/image3.png"/><Relationship Id="rId2" Type="http://schemas.openxmlformats.org/officeDocument/2006/relationships/image" Target="../media/image42.png"/><Relationship Id="rId1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.png"/><Relationship Id="rId2" Type="http://schemas.openxmlformats.org/officeDocument/2006/relationships/image" Target="../media/image43.png"/><Relationship Id="rId1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1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1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9.jpeg"/><Relationship Id="rId3" Type="http://schemas.openxmlformats.org/officeDocument/2006/relationships/image" Target="../media/image3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9.jpeg"/><Relationship Id="rId3" Type="http://schemas.openxmlformats.org/officeDocument/2006/relationships/image" Target="../media/image3.png"/><Relationship Id="rId2" Type="http://schemas.openxmlformats.org/officeDocument/2006/relationships/image" Target="../media/image49.png"/><Relationship Id="rId1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9" Type="http://schemas.openxmlformats.org/officeDocument/2006/relationships/image" Target="../media/image2.png"/><Relationship Id="rId18" Type="http://schemas.openxmlformats.org/officeDocument/2006/relationships/tags" Target="../tags/tag21.xml"/><Relationship Id="rId17" Type="http://schemas.openxmlformats.org/officeDocument/2006/relationships/image" Target="../media/image12.png"/><Relationship Id="rId16" Type="http://schemas.openxmlformats.org/officeDocument/2006/relationships/tags" Target="../tags/tag20.xml"/><Relationship Id="rId15" Type="http://schemas.openxmlformats.org/officeDocument/2006/relationships/tags" Target="../tags/tag19.xml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1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52.png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tags" Target="../tags/tag31.xml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tags" Target="../tags/tag30.xml"/><Relationship Id="rId1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3" Type="http://schemas.openxmlformats.org/officeDocument/2006/relationships/image" Target="../media/image53.png"/><Relationship Id="rId2" Type="http://schemas.openxmlformats.org/officeDocument/2006/relationships/tags" Target="../tags/tag32.xml"/><Relationship Id="rId1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57.png"/><Relationship Id="rId3" Type="http://schemas.openxmlformats.org/officeDocument/2006/relationships/image" Target="../media/image53.png"/><Relationship Id="rId2" Type="http://schemas.openxmlformats.org/officeDocument/2006/relationships/tags" Target="../tags/tag33.xml"/><Relationship Id="rId1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6.png"/><Relationship Id="rId13" Type="http://schemas.openxmlformats.org/officeDocument/2006/relationships/tags" Target="../tags/tag45.xml"/><Relationship Id="rId12" Type="http://schemas.openxmlformats.org/officeDocument/2006/relationships/tags" Target="../tags/tag44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jpeg"/><Relationship Id="rId3" Type="http://schemas.openxmlformats.org/officeDocument/2006/relationships/image" Target="../media/image58.pn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9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jpeg"/><Relationship Id="rId3" Type="http://schemas.openxmlformats.org/officeDocument/2006/relationships/image" Target="../media/image60.pn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1.png"/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2.png"/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2.png"/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hyperlink" Target="https://tianyin.music.163.com/#/" TargetMode="External"/><Relationship Id="rId3" Type="http://schemas.openxmlformats.org/officeDocument/2006/relationships/image" Target="../media/image63.pn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6.xml"/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65.png"/><Relationship Id="rId5" Type="http://schemas.microsoft.com/office/2007/relationships/media" Target="../media/media3.mp4"/><Relationship Id="rId4" Type="http://schemas.openxmlformats.org/officeDocument/2006/relationships/video" Target="../media/media3.mp4"/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68.png"/><Relationship Id="rId2" Type="http://schemas.openxmlformats.org/officeDocument/2006/relationships/image" Target="../media/image13.png"/><Relationship Id="rId1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9.jpe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70.png"/><Relationship Id="rId3" Type="http://schemas.openxmlformats.org/officeDocument/2006/relationships/tags" Target="../tags/tag46.xml"/><Relationship Id="rId2" Type="http://schemas.microsoft.com/office/2007/relationships/media" Target="../media/media4.mp4"/><Relationship Id="rId1" Type="http://schemas.openxmlformats.org/officeDocument/2006/relationships/video" Target="../media/media4.mp4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9.jpeg"/><Relationship Id="rId12" Type="http://schemas.openxmlformats.org/officeDocument/2006/relationships/image" Target="../media/image71.png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3" Type="http://schemas.openxmlformats.org/officeDocument/2006/relationships/notesSlide" Target="../notesSlides/notesSlide30.xml"/><Relationship Id="rId12" Type="http://schemas.openxmlformats.org/officeDocument/2006/relationships/slideLayout" Target="../slideLayouts/slideLayout4.xml"/><Relationship Id="rId11" Type="http://schemas.openxmlformats.org/officeDocument/2006/relationships/image" Target="../media/image9.jpeg"/><Relationship Id="rId10" Type="http://schemas.openxmlformats.org/officeDocument/2006/relationships/image" Target="../media/image72.jpeg"/><Relationship Id="rId1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1" Type="http://schemas.openxmlformats.org/officeDocument/2006/relationships/image" Target="../media/image77.png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78.png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79.png"/><Relationship Id="rId4" Type="http://schemas.microsoft.com/office/2007/relationships/media" Target="../media/media5.mp4"/><Relationship Id="rId3" Type="http://schemas.openxmlformats.org/officeDocument/2006/relationships/video" Target="../media/media5.mp4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81.jpeg"/><Relationship Id="rId6" Type="http://schemas.openxmlformats.org/officeDocument/2006/relationships/image" Target="../media/image80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9.jpeg"/><Relationship Id="rId10" Type="http://schemas.openxmlformats.org/officeDocument/2006/relationships/tags" Target="../tags/tag28.xml"/><Relationship Id="rId1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83.jpeg"/><Relationship Id="rId6" Type="http://schemas.openxmlformats.org/officeDocument/2006/relationships/image" Target="../media/image82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6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85.jpeg"/><Relationship Id="rId3" Type="http://schemas.openxmlformats.org/officeDocument/2006/relationships/image" Target="../media/image84.jpeg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87.jpeg"/><Relationship Id="rId3" Type="http://schemas.openxmlformats.org/officeDocument/2006/relationships/image" Target="../media/image86.png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microsoft.com/office/2007/relationships/media" Target="../media/media6.mp4"/><Relationship Id="rId3" Type="http://schemas.openxmlformats.org/officeDocument/2006/relationships/video" Target="../media/media6.mp4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tags" Target="../tags/tag77.xml"/><Relationship Id="rId7" Type="http://schemas.openxmlformats.org/officeDocument/2006/relationships/tags" Target="../tags/tag76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9.jpeg"/><Relationship Id="rId12" Type="http://schemas.openxmlformats.org/officeDocument/2006/relationships/image" Target="../media/image71.png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jpeg"/></Relationships>
</file>

<file path=ppt/slides/_rels/slide6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image" Target="../media/image9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17.png"/><Relationship Id="rId4" Type="http://schemas.microsoft.com/office/2007/relationships/media" Target="../media/media1.mp4"/><Relationship Id="rId3" Type="http://schemas.openxmlformats.org/officeDocument/2006/relationships/video" Target="../media/media1.mp4"/><Relationship Id="rId2" Type="http://schemas.openxmlformats.org/officeDocument/2006/relationships/tags" Target="../tags/tag29.xml"/><Relationship Id="rId1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5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1" Type="http://schemas.openxmlformats.org/officeDocument/2006/relationships/image" Target="../media/image92.png"/></Relationships>
</file>

<file path=ppt/slides/_rels/slide7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jpeg"/></Relationships>
</file>

<file path=ppt/slides/_rels/slide7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8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1" Type="http://schemas.openxmlformats.org/officeDocument/2006/relationships/image" Target="../media/image93.png"/></Relationships>
</file>

<file path=ppt/slides/_rels/slide7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9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image" Target="../media/image94.png"/><Relationship Id="rId1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0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9.jpeg"/><Relationship Id="rId12" Type="http://schemas.openxmlformats.org/officeDocument/2006/relationships/image" Target="../media/image71.png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1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image" Target="../media/image95.png"/></Relationships>
</file>

<file path=ppt/slides/_rels/slide7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2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image" Target="../media/image96.png"/><Relationship Id="rId1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3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image" Target="../media/image97.pn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9.jpeg"/><Relationship Id="rId2" Type="http://schemas.openxmlformats.org/officeDocument/2006/relationships/image" Target="../media/image18.jpeg"/><Relationship Id="rId1" Type="http://schemas.openxmlformats.org/officeDocument/2006/relationships/image" Target="../media/image13.png"/></Relationships>
</file>

<file path=ppt/slides/_rels/slide8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4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image" Target="../media/image98.png"/></Relationships>
</file>

<file path=ppt/slides/_rels/slide8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5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image" Target="../media/image99.png"/></Relationships>
</file>

<file path=ppt/slides/_rels/slide8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6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image" Target="../media/image100.png"/><Relationship Id="rId1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0" name="图片 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71" name="图片 1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8824595" y="4636135"/>
            <a:ext cx="3602990" cy="229489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015" y="2212975"/>
            <a:ext cx="2880000" cy="3757445"/>
          </a:xfrm>
          <a:prstGeom prst="rect">
            <a:avLst/>
          </a:prstGeom>
        </p:spPr>
      </p:pic>
      <p:pic>
        <p:nvPicPr>
          <p:cNvPr id="39" name="图片 38" descr="学习通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015" y="659130"/>
            <a:ext cx="2880000" cy="1373939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2460" y="358140"/>
            <a:ext cx="2206625" cy="12388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269740" y="2051685"/>
            <a:ext cx="311785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</a:rPr>
              <a:t>扫码加入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</a:rPr>
              <a:t>学习通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rcRect l="9548" t="21343" b="15969"/>
          <a:stretch>
            <a:fillRect/>
          </a:stretch>
        </p:blipFill>
        <p:spPr>
          <a:xfrm>
            <a:off x="6911975" y="1198245"/>
            <a:ext cx="4956810" cy="4979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4"/>
          <p:cNvGrpSpPr/>
          <p:nvPr/>
        </p:nvGrpSpPr>
        <p:grpSpPr>
          <a:xfrm rot="0">
            <a:off x="9241155" y="341630"/>
            <a:ext cx="2623185" cy="763905"/>
            <a:chOff x="-166359" y="25994"/>
            <a:chExt cx="2209314" cy="654490"/>
          </a:xfrm>
        </p:grpSpPr>
        <p:pic>
          <p:nvPicPr>
            <p:cNvPr id="38" name="图片 5"/>
            <p:cNvPicPr>
              <a:picLocks noChangeAspect="1"/>
            </p:cNvPicPr>
            <p:nvPr/>
          </p:nvPicPr>
          <p:blipFill rotWithShape="1">
            <a:blip r:embed="rId1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39" name="图片 6"/>
            <p:cNvPicPr>
              <a:picLocks noChangeAspect="1"/>
            </p:cNvPicPr>
            <p:nvPr/>
          </p:nvPicPr>
          <p:blipFill rotWithShape="1">
            <a:blip r:embed="rId1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1116965" y="341630"/>
            <a:ext cx="109702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2700" algn="l" rtl="0" eaLnBrk="0">
              <a:lnSpc>
                <a:spcPct val="89000"/>
              </a:lnSpc>
            </a:pPr>
            <a:r>
              <a:rPr lang="en-US" altLang="zh-CN" sz="3600" b="1" dirty="0">
                <a:solidFill>
                  <a:schemeClr val="accent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Manus</a:t>
            </a:r>
            <a:r>
              <a:rPr lang="en-US" altLang="zh-CN" sz="3200" b="1" dirty="0">
                <a:solidFill>
                  <a:schemeClr val="accent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-AI</a:t>
            </a:r>
            <a:r>
              <a:rPr lang="zh-CN" altLang="en-US" sz="3200" b="1" dirty="0">
                <a:solidFill>
                  <a:schemeClr val="accent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代理革命：从</a:t>
            </a:r>
            <a:r>
              <a:rPr lang="en-US" altLang="zh-CN" sz="3200" b="1" dirty="0">
                <a:solidFill>
                  <a:schemeClr val="accent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</a:t>
            </a:r>
            <a:r>
              <a:rPr lang="zh-CN" altLang="en-US" sz="3200" b="1" dirty="0">
                <a:solidFill>
                  <a:schemeClr val="accent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助手到数字世界的</a:t>
            </a:r>
            <a:r>
              <a:rPr lang="en-US" altLang="zh-CN" sz="3200" b="1" dirty="0">
                <a:solidFill>
                  <a:schemeClr val="accent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"</a:t>
            </a:r>
            <a:r>
              <a:rPr lang="zh-CN" altLang="en-US" sz="3200" b="1" dirty="0">
                <a:solidFill>
                  <a:schemeClr val="accent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替身</a:t>
            </a:r>
            <a:r>
              <a:rPr lang="en-US" altLang="zh-CN" sz="3200" b="1" dirty="0">
                <a:solidFill>
                  <a:schemeClr val="accent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”</a:t>
            </a:r>
            <a:endParaRPr lang="en-US" altLang="zh-CN" sz="3200" b="1" dirty="0">
              <a:solidFill>
                <a:schemeClr val="accent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2605" y="1271270"/>
            <a:ext cx="4884420" cy="4690745"/>
          </a:xfrm>
          <a:prstGeom prst="rect">
            <a:avLst/>
          </a:prstGeom>
          <a:ln w="6350" cap="flat" cmpd="sng" algn="ctr">
            <a:solidFill>
              <a:schemeClr val="accent2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algn="l">
              <a:lnSpc>
                <a:spcPct val="10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000" dirty="0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多代理架构</a:t>
            </a:r>
            <a:endParaRPr lang="zh-CN" altLang="en-US" sz="2000" dirty="0">
              <a:solidFill>
                <a:srgbClr val="FF0000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0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模拟人类团队工作方式，通过规划、执行和验证等多角色协作，独立沙盒环境运行，避免任务干扰。 </a:t>
            </a:r>
            <a:endParaRPr lang="zh-CN" altLang="en-US" sz="2000" i="0" u="none" strike="noStrike" dirty="0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000" dirty="0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虚拟机独立运营</a:t>
            </a:r>
            <a:endParaRPr lang="zh-CN" altLang="en-US" sz="2000" dirty="0">
              <a:solidFill>
                <a:srgbClr val="FF0000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000" i="0" u="none" strike="noStrike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思源黑体 CN Light"/>
              </a:rPr>
              <a:t>完全运行在独立虚拟机中，能调用多种工具编写代码、浏览网页、操作应用程序。</a:t>
            </a:r>
            <a:endParaRPr lang="zh-CN" altLang="en-US" sz="2000" i="0" u="none" strike="noStrike" dirty="0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000" dirty="0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自动化与任务完成</a:t>
            </a:r>
            <a:endParaRPr lang="zh-CN" altLang="en-US" sz="2000" dirty="0">
              <a:solidFill>
                <a:srgbClr val="FF0000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000" i="0" u="none" strike="noStrike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思源黑体 CN Light"/>
              </a:rPr>
              <a:t>直接交付完整任务结果，从简历筛选到股票分析，实现端到端的自动化。</a:t>
            </a:r>
            <a:endParaRPr lang="zh-CN" altLang="en-US" sz="2000" i="0" u="none" strike="noStrike" dirty="0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000" dirty="0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深度搜索与增强推理</a:t>
            </a:r>
            <a:endParaRPr lang="zh-CN" altLang="en-US" sz="2000" dirty="0">
              <a:solidFill>
                <a:srgbClr val="FF0000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algn="l">
              <a:lnSpc>
                <a:spcPct val="10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000" i="0" u="none" strike="noStrike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思源黑体 CN Light"/>
              </a:rPr>
              <a:t>集成高效信息检索和推理能力，</a:t>
            </a:r>
            <a:r>
              <a:rPr lang="zh-CN" altLang="en-US" sz="20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思源黑体 CN Light"/>
              </a:rPr>
              <a:t>自主规划任务</a:t>
            </a:r>
            <a:r>
              <a:rPr lang="zh-CN" altLang="en-US" sz="2000" i="0" u="none" strike="noStrike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思源黑体 CN Light"/>
              </a:rPr>
              <a:t>并动态调整执行策略。</a:t>
            </a:r>
            <a:endParaRPr lang="zh-CN" altLang="en-US" sz="2000" i="0" u="none" strike="noStrike" dirty="0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  <a:p>
            <a:pPr algn="l">
              <a:spcAft>
                <a:spcPts val="800"/>
              </a:spcAft>
              <a:buClrTx/>
              <a:buSzTx/>
              <a:buFontTx/>
            </a:pPr>
            <a:endParaRPr lang="zh-CN" altLang="en-US" sz="2000" i="0" u="none" strike="noStrike" dirty="0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</p:txBody>
      </p:sp>
      <p:pic>
        <p:nvPicPr>
          <p:cNvPr id="3" name="96d5108f1e67a2532f9f72a614384563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28005" y="936625"/>
            <a:ext cx="5991225" cy="53600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8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85800">
              <a:buClrTx/>
            </a:pPr>
            <a:endParaRPr lang="zh-CN" sz="1600">
              <a:solidFill>
                <a:schemeClr val="tx1">
                  <a:alpha val="100000"/>
                </a:schemeClr>
              </a:solidFill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729" name="矩形 17"/>
          <p:cNvSpPr/>
          <p:nvPr/>
        </p:nvSpPr>
        <p:spPr>
          <a:xfrm>
            <a:off x="1039436" y="509935"/>
            <a:ext cx="3383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汉仪雅酷黑 75W" panose="020B0804020202020204" charset="-122"/>
              </a:rPr>
              <a:t>人工智能</a:t>
            </a:r>
            <a:r>
              <a:rPr lang="zh-CN" altLang="en-US" sz="280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的价值研究</a:t>
            </a:r>
            <a:endParaRPr lang="zh-CN" altLang="en-US" sz="2800" smtClean="0">
              <a:solidFill>
                <a:schemeClr val="tx1">
                  <a:lumMod val="85000"/>
                  <a:lumOff val="1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730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31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732" name="图片 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733" name="稻壳儿 夏至夏末"/>
          <p:cNvSpPr txBox="1"/>
          <p:nvPr/>
        </p:nvSpPr>
        <p:spPr>
          <a:xfrm>
            <a:off x="7654290" y="914621"/>
            <a:ext cx="205041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AI</a:t>
            </a:r>
            <a:r>
              <a:rPr lang="zh-CN" sz="2400" b="1">
                <a:solidFill>
                  <a:srgbClr val="0070C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教育潮来袭</a:t>
            </a:r>
            <a:endParaRPr lang="zh-CN" sz="2400" b="1">
              <a:solidFill>
                <a:srgbClr val="0070C0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微软雅黑" panose="020B0503020204020204" pitchFamily="34" charset="-122"/>
            </a:endParaRPr>
          </a:p>
        </p:txBody>
      </p:sp>
      <p:sp>
        <p:nvSpPr>
          <p:cNvPr id="734" name="稻壳儿 夏至夏末"/>
          <p:cNvSpPr txBox="1"/>
          <p:nvPr/>
        </p:nvSpPr>
        <p:spPr>
          <a:xfrm>
            <a:off x="7579995" y="1528445"/>
            <a:ext cx="417957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哈佛大学</a:t>
            </a:r>
            <a:r>
              <a:rPr lang="en-US" sz="1600" b="1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2023</a:t>
            </a:r>
            <a:r>
              <a:rPr lang="zh-CN" sz="1600" b="1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年</a:t>
            </a:r>
            <a:r>
              <a:rPr lang="zh-CN" sz="16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秋季学期在</a:t>
            </a:r>
            <a:r>
              <a:rPr lang="en-US" sz="16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Physical Sciences 2</a:t>
            </a:r>
            <a:r>
              <a:rPr lang="zh-CN" sz="16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（哈佛大学规模最大的物理课）</a:t>
            </a:r>
            <a:r>
              <a:rPr lang="en-US" sz="16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194</a:t>
            </a:r>
            <a:r>
              <a:rPr lang="zh-CN" sz="16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名学生被随机分配到</a:t>
            </a:r>
            <a:r>
              <a:rPr lang="zh-CN" sz="1600" b="1">
                <a:solidFill>
                  <a:srgbClr val="FF0000">
                    <a:alpha val="100000"/>
                  </a:srgb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“真人讲师主动式学习组</a:t>
            </a:r>
            <a:r>
              <a:rPr lang="zh-CN" sz="1600">
                <a:solidFill>
                  <a:srgbClr val="FF0000">
                    <a:alpha val="100000"/>
                  </a:srgb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”</a:t>
            </a:r>
            <a:r>
              <a:rPr lang="zh-CN" sz="16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或</a:t>
            </a:r>
            <a:r>
              <a:rPr lang="zh-CN" sz="1600" b="1">
                <a:solidFill>
                  <a:srgbClr val="FF0000">
                    <a:alpha val="100000"/>
                  </a:srgb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“AI导师组”</a:t>
            </a:r>
            <a:r>
              <a:rPr lang="zh-CN" sz="16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。</a:t>
            </a:r>
            <a:endParaRPr lang="zh-CN" sz="1600">
              <a:solidFill>
                <a:schemeClr val="tx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735" name="稻壳儿 夏至夏末"/>
          <p:cNvSpPr txBox="1"/>
          <p:nvPr/>
        </p:nvSpPr>
        <p:spPr>
          <a:xfrm>
            <a:off x="7654290" y="3544472"/>
            <a:ext cx="17132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2400" b="1">
                <a:solidFill>
                  <a:srgbClr val="0070C0"/>
                </a:solidFill>
                <a:latin typeface="方正公文小标宋" panose="02000500000000000000" charset="-122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惊人的发现</a:t>
            </a:r>
            <a:endParaRPr lang="zh-CN" sz="2400" b="1">
              <a:solidFill>
                <a:srgbClr val="0070C0"/>
              </a:solidFill>
              <a:latin typeface="方正公文小标宋" panose="02000500000000000000" charset="-122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736" name="稻壳儿 夏至夏末"/>
          <p:cNvSpPr txBox="1"/>
          <p:nvPr/>
        </p:nvSpPr>
        <p:spPr>
          <a:xfrm>
            <a:off x="7753350" y="4194810"/>
            <a:ext cx="40068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研究人员发现，</a:t>
            </a:r>
            <a:r>
              <a:rPr lang="zh-CN" sz="1600" b="0">
                <a:solidFill>
                  <a:schemeClr val="tx1">
                    <a:alpha val="100000"/>
                  </a:schemeClr>
                </a:solidFill>
                <a:highlight>
                  <a:srgbClr val="FFFFFF">
                    <a:alpha val="10000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在学习相同内容时，</a:t>
            </a:r>
            <a:r>
              <a:rPr lang="en-US" sz="1600" b="0">
                <a:solidFill>
                  <a:schemeClr val="tx1">
                    <a:alpha val="100000"/>
                  </a:schemeClr>
                </a:solidFill>
                <a:highlight>
                  <a:srgbClr val="FFFFFF">
                    <a:alpha val="10000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sz="1600" b="0">
                <a:solidFill>
                  <a:schemeClr val="tx1">
                    <a:alpha val="100000"/>
                  </a:schemeClr>
                </a:solidFill>
                <a:highlight>
                  <a:srgbClr val="FFFFFF">
                    <a:alpha val="10000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导师组学生学到的知识比他们在真人讲师主动学习组</a:t>
            </a:r>
            <a:r>
              <a:rPr lang="zh-CN" sz="1600" b="1">
                <a:solidFill>
                  <a:srgbClr val="FF0200">
                    <a:alpha val="100000"/>
                  </a:srgbClr>
                </a:solidFill>
                <a:highlight>
                  <a:srgbClr val="FFFFFF">
                    <a:alpha val="10000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多出一倍以上，同时花费的时间更少</a:t>
            </a:r>
            <a:r>
              <a:rPr lang="zh-CN" sz="1600" b="0">
                <a:solidFill>
                  <a:schemeClr val="tx1">
                    <a:alpha val="100000"/>
                  </a:schemeClr>
                </a:solidFill>
                <a:highlight>
                  <a:srgbClr val="FFFFFF">
                    <a:alpha val="10000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。</a:t>
            </a:r>
            <a:endParaRPr lang="zh-CN" sz="1600" b="0">
              <a:solidFill>
                <a:schemeClr val="tx1">
                  <a:alpha val="100000"/>
                </a:schemeClr>
              </a:solidFill>
              <a:highlight>
                <a:srgbClr val="FFFFFF">
                  <a:alpha val="100000"/>
                </a:srgbClr>
              </a:highligh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graphicFrame>
        <p:nvGraphicFramePr>
          <p:cNvPr id="737" name="图表 11"/>
          <p:cNvGraphicFramePr/>
          <p:nvPr/>
        </p:nvGraphicFramePr>
        <p:xfrm>
          <a:off x="600710" y="2095086"/>
          <a:ext cx="5495290" cy="4181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cxnSp>
        <p:nvCxnSpPr>
          <p:cNvPr id="738" name="直接连接符 12"/>
          <p:cNvCxnSpPr/>
          <p:nvPr/>
        </p:nvCxnSpPr>
        <p:spPr>
          <a:xfrm>
            <a:off x="1039436" y="3950653"/>
            <a:ext cx="4950688" cy="0"/>
          </a:xfrm>
          <a:prstGeom prst="line">
            <a:avLst/>
          </a:prstGeom>
          <a:ln w="1905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39" name="文本框 738"/>
          <p:cNvSpPr txBox="1"/>
          <p:nvPr/>
        </p:nvSpPr>
        <p:spPr>
          <a:xfrm>
            <a:off x="6096000" y="3661728"/>
            <a:ext cx="1657350" cy="577850"/>
          </a:xfrm>
          <a:prstGeom prst="rect">
            <a:avLst/>
          </a:prstGeom>
          <a:ln w="12700">
            <a:prstDash val="solid"/>
            <a:miter lim="800000"/>
          </a:ln>
        </p:spPr>
        <p:txBody>
          <a:bodyPr>
            <a:spAutoFit/>
          </a:bodyPr>
          <a:p>
            <a:r>
              <a:rPr lang="zh-CN" sz="1600" b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课前的平均</a:t>
            </a:r>
            <a:endParaRPr lang="zh-CN" sz="1600" b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r>
              <a:rPr lang="zh-CN" sz="1600" b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基础知识水平</a:t>
            </a:r>
            <a:endParaRPr lang="zh-CN" sz="1600" b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740" name="文本框 739"/>
          <p:cNvSpPr txBox="1"/>
          <p:nvPr/>
        </p:nvSpPr>
        <p:spPr>
          <a:xfrm>
            <a:off x="678180" y="1336040"/>
            <a:ext cx="5417185" cy="645160"/>
          </a:xfrm>
          <a:prstGeom prst="rect">
            <a:avLst/>
          </a:prstGeom>
          <a:ln w="12700">
            <a:prstDash val="solid"/>
            <a:miter lim="800000"/>
          </a:ln>
        </p:spPr>
        <p:txBody>
          <a:bodyPr wrap="square">
            <a:spAutoFit/>
          </a:bodyPr>
          <a:p>
            <a:pPr algn="ctr"/>
            <a:r>
              <a:rPr lang="zh-CN" sz="3600">
                <a:solidFill>
                  <a:srgbClr val="00B050"/>
                </a:solidFill>
                <a:latin typeface="方正公文小标宋" panose="02000500000000000000" charset="-122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重新定义教育模式</a:t>
            </a:r>
            <a:endParaRPr lang="zh-CN" sz="3600">
              <a:solidFill>
                <a:srgbClr val="00B050"/>
              </a:solidFill>
              <a:latin typeface="方正公文小标宋" panose="02000500000000000000" charset="-122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idx="1"/>
          </p:nvPr>
        </p:nvSpPr>
        <p:spPr>
          <a:xfrm>
            <a:off x="1057020" y="489295"/>
            <a:ext cx="4351500" cy="2251200"/>
          </a:xfrm>
        </p:spPr>
        <p:txBody>
          <a:bodyPr/>
          <a:p>
            <a:pPr algn="l"/>
            <a:r>
              <a:rPr sz="3600">
                <a:solidFill>
                  <a:srgbClr val="00B050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重新定义教学模式</a:t>
            </a:r>
            <a:endParaRPr lang="zh-CN" altLang="en-US" sz="3600">
              <a:solidFill>
                <a:srgbClr val="00B050"/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  <a:p>
            <a:endParaRPr lang="zh-CN" altLang="en-US" sz="3600">
              <a:solidFill>
                <a:srgbClr val="00B050"/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24137" y="341900"/>
            <a:ext cx="11442108" cy="6059847"/>
            <a:chOff x="427" y="126"/>
            <a:chExt cx="18410" cy="9921"/>
          </a:xfrm>
        </p:grpSpPr>
        <p:grpSp>
          <p:nvGrpSpPr>
            <p:cNvPr id="37" name="组合 4"/>
            <p:cNvGrpSpPr/>
            <p:nvPr/>
          </p:nvGrpSpPr>
          <p:grpSpPr>
            <a:xfrm>
              <a:off x="14613" y="126"/>
              <a:ext cx="4221" cy="1251"/>
              <a:chOff x="-166359" y="25994"/>
              <a:chExt cx="2209314" cy="654490"/>
            </a:xfrm>
          </p:grpSpPr>
          <p:pic>
            <p:nvPicPr>
              <p:cNvPr id="38" name="图片 5"/>
              <p:cNvPicPr>
                <a:picLocks noChangeAspect="1"/>
              </p:cNvPicPr>
              <p:nvPr/>
            </p:nvPicPr>
            <p:blipFill rotWithShape="1">
              <a:blip r:embed="rId1" cstate="screen"/>
              <a:srcRect b="46928"/>
              <a:stretch>
                <a:fillRect/>
              </a:stretch>
            </p:blipFill>
            <p:spPr>
              <a:xfrm>
                <a:off x="-166359" y="80141"/>
                <a:ext cx="1100822" cy="600343"/>
              </a:xfrm>
              <a:prstGeom prst="rect">
                <a:avLst/>
              </a:prstGeom>
            </p:spPr>
          </p:pic>
          <p:pic>
            <p:nvPicPr>
              <p:cNvPr id="39" name="图片 6"/>
              <p:cNvPicPr>
                <a:picLocks noChangeAspect="1"/>
              </p:cNvPicPr>
              <p:nvPr/>
            </p:nvPicPr>
            <p:blipFill rotWithShape="1">
              <a:blip r:embed="rId1" cstate="screen"/>
              <a:srcRect t="51788"/>
              <a:stretch>
                <a:fillRect/>
              </a:stretch>
            </p:blipFill>
            <p:spPr>
              <a:xfrm>
                <a:off x="768901" y="25994"/>
                <a:ext cx="1274054" cy="631179"/>
              </a:xfrm>
              <a:prstGeom prst="rect">
                <a:avLst/>
              </a:prstGeom>
            </p:spPr>
          </p:pic>
        </p:grpSp>
        <p:sp>
          <p:nvSpPr>
            <p:cNvPr id="41" name="文本框 636"/>
            <p:cNvSpPr txBox="1"/>
            <p:nvPr/>
          </p:nvSpPr>
          <p:spPr>
            <a:xfrm>
              <a:off x="10278" y="679"/>
              <a:ext cx="8559" cy="833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0" lvl="0" algn="just" defTabSz="914400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defRPr sz="1800">
                  <a:solidFill>
                    <a:schemeClr val="tx1">
                      <a:alpha val="100000"/>
                    </a:schemeClr>
                  </a:solidFill>
                  <a:latin typeface="Calibri" panose="020F0502020204030204"/>
                  <a:ea typeface="宋体" panose="02010600030101010101" pitchFamily="2" charset="-122"/>
                  <a:cs typeface="+mn-cs"/>
                </a:defRPr>
              </a:pP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美国得克萨斯州奥斯汀市一所私立</a:t>
              </a:r>
              <a:r>
                <a:rPr lang="en-US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K12</a:t>
              </a: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学校，阿尔法学校（</a:t>
              </a:r>
              <a:r>
                <a:rPr lang="en-US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Alpha School</a:t>
              </a: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），被称为</a:t>
              </a:r>
              <a:r>
                <a:rPr lang="en-US" sz="2400" b="1" u="sng">
                  <a:ln w="22225">
                    <a:solidFill>
                      <a:schemeClr val="accent2">
                        <a:alpha val="100000"/>
                      </a:schemeClr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  <a:alpha val="100000"/>
                    </a:schemeClr>
                  </a:solidFill>
                  <a:effectLst/>
                  <a:highlight>
                    <a:srgbClr val="FFFF00">
                      <a:alpha val="100000"/>
                    </a:srgbClr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“AI</a:t>
              </a:r>
              <a:r>
                <a:rPr lang="zh-CN" sz="2400" b="1" u="sng">
                  <a:ln w="22225">
                    <a:solidFill>
                      <a:schemeClr val="accent2">
                        <a:alpha val="100000"/>
                      </a:schemeClr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  <a:alpha val="100000"/>
                    </a:schemeClr>
                  </a:solidFill>
                  <a:effectLst/>
                  <a:highlight>
                    <a:srgbClr val="FFFF00">
                      <a:alpha val="100000"/>
                    </a:srgbClr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学校”。</a:t>
              </a:r>
              <a:endParaRPr lang="zh-CN" sz="2400" b="1" u="sng">
                <a:ln w="22225">
                  <a:solidFill>
                    <a:schemeClr val="accent2">
                      <a:alpha val="10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  <a:alpha val="100000"/>
                  </a:schemeClr>
                </a:solidFill>
                <a:effectLst/>
                <a:highlight>
                  <a:srgbClr val="FFFF0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0" lvl="0" algn="just" defTabSz="914400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defRPr sz="1800">
                  <a:solidFill>
                    <a:schemeClr val="tx1">
                      <a:alpha val="100000"/>
                    </a:schemeClr>
                  </a:solidFill>
                  <a:latin typeface="Calibri" panose="020F0502020204030204"/>
                  <a:ea typeface="宋体" panose="02010600030101010101" pitchFamily="2" charset="-122"/>
                  <a:cs typeface="+mn-cs"/>
                </a:defRPr>
              </a:pP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学生们每天只花两个小时，坐在教室里，在</a:t>
              </a:r>
              <a:r>
                <a:rPr lang="en-US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AI</a:t>
              </a: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的指导下学习学科知识。其余时间都用来学习一系列的生活技能、艺术、体育、以及体验创业。</a:t>
              </a:r>
              <a:endParaRPr lang="zh-CN" sz="2000" b="1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0" lvl="0" algn="just" defTabSz="914400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defRPr sz="1800">
                  <a:solidFill>
                    <a:schemeClr val="tx1">
                      <a:alpha val="100000"/>
                    </a:schemeClr>
                  </a:solidFill>
                  <a:latin typeface="Calibri" panose="020F0502020204030204"/>
                  <a:ea typeface="宋体" panose="02010600030101010101" pitchFamily="2" charset="-122"/>
                  <a:cs typeface="+mn-cs"/>
                </a:defRPr>
              </a:pP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没有传统老师，也没有传统课堂，只有“指导和顾问”的角色。</a:t>
              </a:r>
              <a:endParaRPr lang="en-US" sz="2000" b="1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0" lvl="0" algn="just" defTabSz="914400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defRPr sz="1800">
                  <a:solidFill>
                    <a:schemeClr val="tx1">
                      <a:alpha val="100000"/>
                    </a:schemeClr>
                  </a:solidFill>
                  <a:latin typeface="Calibri" panose="020F0502020204030204"/>
                  <a:ea typeface="宋体" panose="02010600030101010101" pitchFamily="2" charset="-122"/>
                  <a:cs typeface="+mn-cs"/>
                </a:defRPr>
              </a:pP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据</a:t>
              </a:r>
              <a:r>
                <a:rPr lang="en-US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Alpha</a:t>
              </a: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学校提供的数据，尽管每天只学习</a:t>
              </a:r>
              <a:r>
                <a:rPr lang="en-US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2</a:t>
              </a: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小时，</a:t>
              </a:r>
              <a:r>
                <a:rPr lang="en-US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90%</a:t>
              </a: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的学生都能在标准化测试中，高于全国平均水平，</a:t>
              </a:r>
              <a:r>
                <a:rPr lang="en-US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SAT</a:t>
              </a: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均分高达</a:t>
              </a:r>
              <a:r>
                <a:rPr lang="en-US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1545 …</a:t>
              </a:r>
              <a:r>
                <a:rPr lang="zh-CN" sz="2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几乎</a:t>
              </a:r>
              <a:r>
                <a:rPr lang="zh-CN" sz="2000" b="1">
                  <a:solidFill>
                    <a:srgbClr val="FF0000">
                      <a:alpha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消灭了</a:t>
              </a:r>
              <a:r>
                <a:rPr lang="en-US" altLang="zh-CN" sz="2000" b="1">
                  <a:solidFill>
                    <a:srgbClr val="FF0000">
                      <a:alpha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“</a:t>
              </a:r>
              <a:r>
                <a:rPr lang="zh-CN" altLang="en-US" sz="2000" b="1">
                  <a:solidFill>
                    <a:srgbClr val="FF0000">
                      <a:alpha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差生</a:t>
              </a:r>
              <a:r>
                <a:rPr lang="en-US" altLang="zh-CN" sz="2000" b="1">
                  <a:solidFill>
                    <a:srgbClr val="FF0000">
                      <a:alpha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”</a:t>
              </a:r>
              <a:r>
                <a:rPr lang="zh-CN" altLang="en-US" sz="2000" b="1">
                  <a:solidFill>
                    <a:srgbClr val="FF0000">
                      <a:alpha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。</a:t>
              </a:r>
              <a:endParaRPr lang="zh-CN" altLang="en-US" sz="2000" b="1">
                <a:solidFill>
                  <a:srgbClr val="FF0000">
                    <a:alpha val="100000"/>
                  </a:srgb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42" name="矩形 1"/>
            <p:cNvSpPr/>
            <p:nvPr/>
          </p:nvSpPr>
          <p:spPr>
            <a:xfrm>
              <a:off x="427" y="9444"/>
              <a:ext cx="9851" cy="603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ctr"/>
              <a:r>
                <a:rPr lang="en-US" altLang="zh-CN">
                  <a:solidFill>
                    <a:schemeClr val="tx1"/>
                  </a:solidFill>
                </a:rPr>
                <a:t>https://mp.weixin.qq.com/s/m0fOLohdllI0Odg2FCNyqQ</a:t>
              </a:r>
              <a:endParaRPr lang="en-US" altLang="zh-CN">
                <a:solidFill>
                  <a:schemeClr val="tx1"/>
                </a:solidFill>
              </a:endParaRPr>
            </a:p>
          </p:txBody>
        </p:sp>
        <p:pic>
          <p:nvPicPr>
            <p:cNvPr id="4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7" y="2187"/>
              <a:ext cx="9600" cy="6364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99490" y="273685"/>
            <a:ext cx="10546080" cy="6298565"/>
            <a:chOff x="2581" y="1"/>
            <a:chExt cx="17575" cy="10799"/>
          </a:xfrm>
        </p:grpSpPr>
        <p:sp>
          <p:nvSpPr>
            <p:cNvPr id="48" name="文本框 1"/>
            <p:cNvSpPr txBox="1"/>
            <p:nvPr/>
          </p:nvSpPr>
          <p:spPr>
            <a:xfrm>
              <a:off x="2581" y="3460"/>
              <a:ext cx="9600" cy="353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4265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方正小标宋_GBK" panose="02000000000000000000" charset="-122"/>
                  <a:ea typeface="方正小标宋_GBK" panose="02000000000000000000" charset="-122"/>
                  <a:cs typeface="+mj-cs"/>
                  <a:sym typeface="+mn-ea"/>
                </a:rPr>
                <a:t>与数字人聊天</a:t>
              </a:r>
              <a:endParaRPr lang="zh-CN" altLang="en-US" sz="4265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+mj-cs"/>
              </a:endParaRPr>
            </a:p>
            <a:p>
              <a:pPr algn="ctr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4265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方正小标宋_GBK" panose="02000000000000000000" charset="-122"/>
                  <a:ea typeface="方正小标宋_GBK" panose="02000000000000000000" charset="-122"/>
                  <a:cs typeface="+mj-cs"/>
                  <a:sym typeface="+mn-ea"/>
                </a:rPr>
                <a:t>《她》成为现实！</a:t>
              </a:r>
              <a:endParaRPr lang="zh-CN" altLang="en-US" sz="4265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+mj-cs"/>
                <a:sym typeface="+mn-ea"/>
              </a:endParaRPr>
            </a:p>
          </p:txBody>
        </p:sp>
        <p:pic>
          <p:nvPicPr>
            <p:cNvPr id="49" name="数字人交流.mp4"/>
            <p:cNvPicPr/>
            <p:nvPr/>
          </p:nvPicPr>
          <p:blipFill>
            <a:blip r:embed="rId1"/>
            <a:srcRect l="-15000" r="-15000"/>
            <a:stretch>
              <a:fillRect/>
            </a:stretch>
          </p:blipFill>
          <p:spPr>
            <a:xfrm>
              <a:off x="12181" y="1"/>
              <a:ext cx="7975" cy="10799"/>
            </a:xfrm>
            <a:prstGeom prst="rect">
              <a:avLst/>
            </a:prstGeom>
          </p:spPr>
        </p:pic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047585" y="874375"/>
            <a:ext cx="5096665" cy="274764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816957"/>
            <a:ext cx="2728009" cy="2677576"/>
          </a:xfrm>
          <a:prstGeom prst="rect">
            <a:avLst/>
          </a:prstGeom>
        </p:spPr>
      </p:pic>
      <p:pic>
        <p:nvPicPr>
          <p:cNvPr id="71" name="图片 10"/>
          <p:cNvPicPr>
            <a:picLocks noChangeAspect="1"/>
          </p:cNvPicPr>
          <p:nvPr/>
        </p:nvPicPr>
        <p:blipFill rotWithShape="1">
          <a:blip r:embed="rId3"/>
          <a:srcRect t="6856" b="4149"/>
          <a:stretch>
            <a:fillRect/>
          </a:stretch>
        </p:blipFill>
        <p:spPr>
          <a:xfrm>
            <a:off x="8917128" y="3816957"/>
            <a:ext cx="2216386" cy="2677576"/>
          </a:xfrm>
          <a:prstGeom prst="rect">
            <a:avLst/>
          </a:prstGeom>
        </p:spPr>
      </p:pic>
      <p:sp>
        <p:nvSpPr>
          <p:cNvPr id="72" name="Google Shape;872;p31"/>
          <p:cNvSpPr txBox="1"/>
          <p:nvPr/>
        </p:nvSpPr>
        <p:spPr>
          <a:xfrm>
            <a:off x="1010159" y="328295"/>
            <a:ext cx="58020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l"/>
            <a:r>
              <a:rPr lang="zh-CN" altLang="en-US" sz="4265">
                <a:latin typeface="方正小标宋_GBK" panose="02000000000000000000" charset="-122"/>
                <a:ea typeface="方正小标宋_GBK" panose="02000000000000000000" charset="-122"/>
              </a:rPr>
              <a:t>人工智能定义</a:t>
            </a:r>
            <a:endParaRPr lang="zh-CN" altLang="en-US" sz="4265" dirty="0">
              <a:solidFill>
                <a:schemeClr val="lt2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40685" y="5243830"/>
            <a:ext cx="4073525" cy="358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11" name="图片 10" descr="图片2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45" y="2243455"/>
            <a:ext cx="5291455" cy="335915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051420" y="349601"/>
            <a:ext cx="10868205" cy="5966224"/>
            <a:chOff x="821" y="-144"/>
            <a:chExt cx="18013" cy="10532"/>
          </a:xfrm>
        </p:grpSpPr>
        <p:grpSp>
          <p:nvGrpSpPr>
            <p:cNvPr id="75" name="组合 1"/>
            <p:cNvGrpSpPr/>
            <p:nvPr/>
          </p:nvGrpSpPr>
          <p:grpSpPr>
            <a:xfrm>
              <a:off x="14613" y="126"/>
              <a:ext cx="4221" cy="1251"/>
              <a:chOff x="-166359" y="25994"/>
              <a:chExt cx="2209314" cy="654490"/>
            </a:xfrm>
          </p:grpSpPr>
          <p:pic>
            <p:nvPicPr>
              <p:cNvPr id="76" name="图片 2"/>
              <p:cNvPicPr>
                <a:picLocks noChangeAspect="1"/>
              </p:cNvPicPr>
              <p:nvPr/>
            </p:nvPicPr>
            <p:blipFill rotWithShape="1">
              <a:blip r:embed="rId1" cstate="screen"/>
              <a:srcRect b="46928"/>
              <a:stretch>
                <a:fillRect/>
              </a:stretch>
            </p:blipFill>
            <p:spPr>
              <a:xfrm>
                <a:off x="-166359" y="80141"/>
                <a:ext cx="1100822" cy="600343"/>
              </a:xfrm>
              <a:prstGeom prst="rect">
                <a:avLst/>
              </a:prstGeom>
            </p:spPr>
          </p:pic>
          <p:pic>
            <p:nvPicPr>
              <p:cNvPr id="77" name="图片 3"/>
              <p:cNvPicPr>
                <a:picLocks noChangeAspect="1"/>
              </p:cNvPicPr>
              <p:nvPr/>
            </p:nvPicPr>
            <p:blipFill rotWithShape="1">
              <a:blip r:embed="rId1" cstate="screen"/>
              <a:srcRect t="51788"/>
              <a:stretch>
                <a:fillRect/>
              </a:stretch>
            </p:blipFill>
            <p:spPr>
              <a:xfrm>
                <a:off x="768901" y="25994"/>
                <a:ext cx="1274054" cy="631179"/>
              </a:xfrm>
              <a:prstGeom prst="rect">
                <a:avLst/>
              </a:prstGeom>
            </p:spPr>
          </p:pic>
        </p:grpSp>
        <p:pic>
          <p:nvPicPr>
            <p:cNvPr id="78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98" y="1898"/>
              <a:ext cx="12967" cy="8490"/>
            </a:xfrm>
            <a:prstGeom prst="rect">
              <a:avLst/>
            </a:prstGeom>
          </p:spPr>
        </p:pic>
        <p:sp>
          <p:nvSpPr>
            <p:cNvPr id="79" name="Google Shape;872;p31"/>
            <p:cNvSpPr txBox="1"/>
            <p:nvPr/>
          </p:nvSpPr>
          <p:spPr>
            <a:xfrm>
              <a:off x="821" y="-144"/>
              <a:ext cx="13790" cy="1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bel"/>
                <a:buNone/>
                <a:defRPr sz="3600" b="1" i="0" u="none" strike="noStrike" cap="none">
                  <a:solidFill>
                    <a:schemeClr val="dk1"/>
                  </a:solidFill>
                  <a:latin typeface="Abel"/>
                  <a:ea typeface="Abel"/>
                  <a:cs typeface="Abel"/>
                  <a:sym typeface="Abel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bel"/>
                <a:buNone/>
                <a:defRPr sz="3600" b="1" i="0" u="none" strike="noStrike" cap="none">
                  <a:solidFill>
                    <a:schemeClr val="dk1"/>
                  </a:solidFill>
                  <a:latin typeface="Abel"/>
                  <a:ea typeface="Abel"/>
                  <a:cs typeface="Abel"/>
                  <a:sym typeface="Abe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bel"/>
                <a:buNone/>
                <a:defRPr sz="3600" b="1" i="0" u="none" strike="noStrike" cap="none">
                  <a:solidFill>
                    <a:schemeClr val="dk1"/>
                  </a:solidFill>
                  <a:latin typeface="Abel"/>
                  <a:ea typeface="Abel"/>
                  <a:cs typeface="Abel"/>
                  <a:sym typeface="Abe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bel"/>
                <a:buNone/>
                <a:defRPr sz="3600" b="1" i="0" u="none" strike="noStrike" cap="none">
                  <a:solidFill>
                    <a:schemeClr val="dk1"/>
                  </a:solidFill>
                  <a:latin typeface="Abel"/>
                  <a:ea typeface="Abel"/>
                  <a:cs typeface="Abel"/>
                  <a:sym typeface="Abe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bel"/>
                <a:buNone/>
                <a:defRPr sz="3600" b="1" i="0" u="none" strike="noStrike" cap="none">
                  <a:solidFill>
                    <a:schemeClr val="dk1"/>
                  </a:solidFill>
                  <a:latin typeface="Abel"/>
                  <a:ea typeface="Abel"/>
                  <a:cs typeface="Abel"/>
                  <a:sym typeface="Abe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bel"/>
                <a:buNone/>
                <a:defRPr sz="3600" b="1" i="0" u="none" strike="noStrike" cap="none">
                  <a:solidFill>
                    <a:schemeClr val="dk1"/>
                  </a:solidFill>
                  <a:latin typeface="Abel"/>
                  <a:ea typeface="Abel"/>
                  <a:cs typeface="Abel"/>
                  <a:sym typeface="Abe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bel"/>
                <a:buNone/>
                <a:defRPr sz="3600" b="1" i="0" u="none" strike="noStrike" cap="none">
                  <a:solidFill>
                    <a:schemeClr val="dk1"/>
                  </a:solidFill>
                  <a:latin typeface="Abel"/>
                  <a:ea typeface="Abel"/>
                  <a:cs typeface="Abel"/>
                  <a:sym typeface="Abe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bel"/>
                <a:buNone/>
                <a:defRPr sz="3600" b="1" i="0" u="none" strike="noStrike" cap="none">
                  <a:solidFill>
                    <a:schemeClr val="dk1"/>
                  </a:solidFill>
                  <a:latin typeface="Abel"/>
                  <a:ea typeface="Abel"/>
                  <a:cs typeface="Abel"/>
                  <a:sym typeface="Abe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bel"/>
                <a:buNone/>
                <a:defRPr sz="3600" b="1" i="0" u="none" strike="noStrike" cap="none">
                  <a:solidFill>
                    <a:schemeClr val="dk1"/>
                  </a:solidFill>
                  <a:latin typeface="Abel"/>
                  <a:ea typeface="Abel"/>
                  <a:cs typeface="Abel"/>
                  <a:sym typeface="Abel"/>
                </a:defRPr>
              </a:lvl9pPr>
            </a:lstStyle>
            <a:p>
              <a:pPr algn="l"/>
              <a:r>
                <a:rPr lang="zh-CN" altLang="en-US" sz="4265">
                  <a:latin typeface="方正小标宋_GBK" panose="02000000000000000000" charset="-122"/>
                  <a:ea typeface="方正小标宋_GBK" panose="02000000000000000000" charset="-122"/>
                </a:rPr>
                <a:t>强人工智能（通用人工智能）</a:t>
              </a:r>
              <a:endParaRPr lang="zh-CN" altLang="en-US" sz="4265">
                <a:latin typeface="方正小标宋_GBK" panose="02000000000000000000" charset="-122"/>
                <a:ea typeface="方正小标宋_GBK" panose="02000000000000000000" charset="-122"/>
              </a:endParaRPr>
            </a:p>
          </p:txBody>
        </p:sp>
        <p:sp>
          <p:nvSpPr>
            <p:cNvPr id="80" name="矩形 7"/>
            <p:cNvSpPr/>
            <p:nvPr/>
          </p:nvSpPr>
          <p:spPr>
            <a:xfrm>
              <a:off x="8015" y="2130"/>
              <a:ext cx="2050" cy="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665" b="1" dirty="0"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左右脑</a:t>
              </a:r>
              <a:endParaRPr lang="zh-CN" altLang="en-US" sz="2665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图片 1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93571" y="518636"/>
            <a:ext cx="12063440" cy="8525744"/>
            <a:chOff x="249" y="-547"/>
            <a:chExt cx="21161" cy="15216"/>
          </a:xfrm>
        </p:grpSpPr>
        <p:grpSp>
          <p:nvGrpSpPr>
            <p:cNvPr id="82" name="Google Shape;812;p28"/>
            <p:cNvGrpSpPr/>
            <p:nvPr/>
          </p:nvGrpSpPr>
          <p:grpSpPr>
            <a:xfrm>
              <a:off x="10328" y="7726"/>
              <a:ext cx="540" cy="3848"/>
              <a:chOff x="1365450" y="3205275"/>
              <a:chExt cx="257100" cy="1832375"/>
            </a:xfrm>
          </p:grpSpPr>
          <p:sp>
            <p:nvSpPr>
              <p:cNvPr id="83" name="Google Shape;813;p28"/>
              <p:cNvSpPr/>
              <p:nvPr/>
            </p:nvSpPr>
            <p:spPr>
              <a:xfrm>
                <a:off x="1485300" y="3337250"/>
                <a:ext cx="17400" cy="17004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FFFFF">
                      <a:alpha val="56078"/>
                    </a:srgbClr>
                  </a:gs>
                  <a:gs pos="51000">
                    <a:srgbClr val="FFFFFF">
                      <a:alpha val="38823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4" name="Google Shape;814;p28"/>
              <p:cNvSpPr/>
              <p:nvPr/>
            </p:nvSpPr>
            <p:spPr>
              <a:xfrm>
                <a:off x="1365450" y="3205275"/>
                <a:ext cx="257100" cy="257100"/>
              </a:xfrm>
              <a:prstGeom prst="ellipse">
                <a:avLst/>
              </a:prstGeom>
              <a:gradFill>
                <a:gsLst>
                  <a:gs pos="0">
                    <a:schemeClr val="dk1"/>
                  </a:gs>
                  <a:gs pos="23000">
                    <a:srgbClr val="FFFFFF">
                      <a:alpha val="17647"/>
                    </a:srgbClr>
                  </a:gs>
                  <a:gs pos="41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85" name="Google Shape;815;p28"/>
            <p:cNvGrpSpPr/>
            <p:nvPr/>
          </p:nvGrpSpPr>
          <p:grpSpPr>
            <a:xfrm>
              <a:off x="11716" y="7291"/>
              <a:ext cx="540" cy="3848"/>
              <a:chOff x="1365450" y="3205275"/>
              <a:chExt cx="257100" cy="1832375"/>
            </a:xfrm>
          </p:grpSpPr>
          <p:sp>
            <p:nvSpPr>
              <p:cNvPr id="86" name="Google Shape;816;p28"/>
              <p:cNvSpPr/>
              <p:nvPr/>
            </p:nvSpPr>
            <p:spPr>
              <a:xfrm>
                <a:off x="1485300" y="3337250"/>
                <a:ext cx="17400" cy="17004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FFFFF">
                      <a:alpha val="56078"/>
                    </a:srgbClr>
                  </a:gs>
                  <a:gs pos="51000">
                    <a:srgbClr val="FFFFFF">
                      <a:alpha val="38823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" name="Google Shape;817;p28"/>
              <p:cNvSpPr/>
              <p:nvPr/>
            </p:nvSpPr>
            <p:spPr>
              <a:xfrm>
                <a:off x="1365450" y="3205275"/>
                <a:ext cx="257100" cy="257100"/>
              </a:xfrm>
              <a:prstGeom prst="ellipse">
                <a:avLst/>
              </a:prstGeom>
              <a:gradFill>
                <a:gsLst>
                  <a:gs pos="0">
                    <a:schemeClr val="dk1"/>
                  </a:gs>
                  <a:gs pos="23000">
                    <a:srgbClr val="FFFFFF">
                      <a:alpha val="17647"/>
                    </a:srgbClr>
                  </a:gs>
                  <a:gs pos="41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88" name="Google Shape;824;p28"/>
            <p:cNvGrpSpPr/>
            <p:nvPr/>
          </p:nvGrpSpPr>
          <p:grpSpPr>
            <a:xfrm>
              <a:off x="13650" y="4486"/>
              <a:ext cx="540" cy="7277"/>
              <a:chOff x="261425" y="1395525"/>
              <a:chExt cx="257100" cy="3465800"/>
            </a:xfrm>
          </p:grpSpPr>
          <p:sp>
            <p:nvSpPr>
              <p:cNvPr id="89" name="Google Shape;825;p28"/>
              <p:cNvSpPr/>
              <p:nvPr/>
            </p:nvSpPr>
            <p:spPr>
              <a:xfrm>
                <a:off x="381300" y="1516925"/>
                <a:ext cx="17400" cy="33444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FFFFF">
                      <a:alpha val="56078"/>
                    </a:srgbClr>
                  </a:gs>
                  <a:gs pos="51000">
                    <a:srgbClr val="FFFFFF">
                      <a:alpha val="38823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" name="Google Shape;826;p28"/>
              <p:cNvSpPr/>
              <p:nvPr/>
            </p:nvSpPr>
            <p:spPr>
              <a:xfrm>
                <a:off x="261425" y="1395525"/>
                <a:ext cx="257100" cy="257100"/>
              </a:xfrm>
              <a:prstGeom prst="ellipse">
                <a:avLst/>
              </a:prstGeom>
              <a:gradFill>
                <a:gsLst>
                  <a:gs pos="0">
                    <a:schemeClr val="dk1"/>
                  </a:gs>
                  <a:gs pos="23000">
                    <a:srgbClr val="FFFFFF">
                      <a:alpha val="17647"/>
                    </a:srgbClr>
                  </a:gs>
                  <a:gs pos="41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1" name="Google Shape;827;p28"/>
            <p:cNvGrpSpPr/>
            <p:nvPr/>
          </p:nvGrpSpPr>
          <p:grpSpPr>
            <a:xfrm>
              <a:off x="6032" y="7392"/>
              <a:ext cx="540" cy="7277"/>
              <a:chOff x="261425" y="1395525"/>
              <a:chExt cx="257100" cy="3465800"/>
            </a:xfrm>
          </p:grpSpPr>
          <p:sp>
            <p:nvSpPr>
              <p:cNvPr id="92" name="Google Shape;828;p28"/>
              <p:cNvSpPr/>
              <p:nvPr/>
            </p:nvSpPr>
            <p:spPr>
              <a:xfrm>
                <a:off x="381300" y="1516925"/>
                <a:ext cx="17400" cy="33444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FFFFF">
                      <a:alpha val="56078"/>
                    </a:srgbClr>
                  </a:gs>
                  <a:gs pos="51000">
                    <a:srgbClr val="FFFFFF">
                      <a:alpha val="38823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" name="Google Shape;829;p28"/>
              <p:cNvSpPr/>
              <p:nvPr/>
            </p:nvSpPr>
            <p:spPr>
              <a:xfrm>
                <a:off x="261425" y="1395525"/>
                <a:ext cx="257100" cy="257100"/>
              </a:xfrm>
              <a:prstGeom prst="ellipse">
                <a:avLst/>
              </a:prstGeom>
              <a:gradFill>
                <a:gsLst>
                  <a:gs pos="0">
                    <a:schemeClr val="dk1"/>
                  </a:gs>
                  <a:gs pos="23000">
                    <a:srgbClr val="FFFFFF">
                      <a:alpha val="17647"/>
                    </a:srgbClr>
                  </a:gs>
                  <a:gs pos="41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4" name="组合 3"/>
            <p:cNvGrpSpPr/>
            <p:nvPr/>
          </p:nvGrpSpPr>
          <p:grpSpPr>
            <a:xfrm>
              <a:off x="14613" y="126"/>
              <a:ext cx="4221" cy="1251"/>
              <a:chOff x="-166359" y="25994"/>
              <a:chExt cx="2209314" cy="654490"/>
            </a:xfrm>
          </p:grpSpPr>
          <p:pic>
            <p:nvPicPr>
              <p:cNvPr id="95" name="图片 1"/>
              <p:cNvPicPr>
                <a:picLocks noChangeAspect="1"/>
              </p:cNvPicPr>
              <p:nvPr/>
            </p:nvPicPr>
            <p:blipFill rotWithShape="1">
              <a:blip r:embed="rId1" cstate="screen"/>
              <a:srcRect b="46928"/>
              <a:stretch>
                <a:fillRect/>
              </a:stretch>
            </p:blipFill>
            <p:spPr>
              <a:xfrm>
                <a:off x="-166359" y="80141"/>
                <a:ext cx="1100822" cy="600343"/>
              </a:xfrm>
              <a:prstGeom prst="rect">
                <a:avLst/>
              </a:prstGeom>
            </p:spPr>
          </p:pic>
          <p:pic>
            <p:nvPicPr>
              <p:cNvPr id="96" name="图片 2"/>
              <p:cNvPicPr>
                <a:picLocks noChangeAspect="1"/>
              </p:cNvPicPr>
              <p:nvPr/>
            </p:nvPicPr>
            <p:blipFill rotWithShape="1">
              <a:blip r:embed="rId1" cstate="screen"/>
              <a:srcRect t="51788"/>
              <a:stretch>
                <a:fillRect/>
              </a:stretch>
            </p:blipFill>
            <p:spPr>
              <a:xfrm>
                <a:off x="768901" y="25994"/>
                <a:ext cx="1274054" cy="631179"/>
              </a:xfrm>
              <a:prstGeom prst="rect">
                <a:avLst/>
              </a:prstGeom>
            </p:spPr>
          </p:pic>
        </p:grpSp>
        <p:grpSp>
          <p:nvGrpSpPr>
            <p:cNvPr id="97" name="组合 37"/>
            <p:cNvGrpSpPr/>
            <p:nvPr/>
          </p:nvGrpSpPr>
          <p:grpSpPr>
            <a:xfrm>
              <a:off x="14613" y="126"/>
              <a:ext cx="4221" cy="1251"/>
              <a:chOff x="-166359" y="25994"/>
              <a:chExt cx="2209314" cy="654490"/>
            </a:xfrm>
          </p:grpSpPr>
          <p:pic>
            <p:nvPicPr>
              <p:cNvPr id="98" name="图片 38"/>
              <p:cNvPicPr>
                <a:picLocks noChangeAspect="1"/>
              </p:cNvPicPr>
              <p:nvPr/>
            </p:nvPicPr>
            <p:blipFill rotWithShape="1">
              <a:blip r:embed="rId1" cstate="screen"/>
              <a:srcRect b="46928"/>
              <a:stretch>
                <a:fillRect/>
              </a:stretch>
            </p:blipFill>
            <p:spPr>
              <a:xfrm>
                <a:off x="-166359" y="80141"/>
                <a:ext cx="1100822" cy="600343"/>
              </a:xfrm>
              <a:prstGeom prst="rect">
                <a:avLst/>
              </a:prstGeom>
            </p:spPr>
          </p:pic>
          <p:pic>
            <p:nvPicPr>
              <p:cNvPr id="99" name="图片 39"/>
              <p:cNvPicPr>
                <a:picLocks noChangeAspect="1"/>
              </p:cNvPicPr>
              <p:nvPr/>
            </p:nvPicPr>
            <p:blipFill rotWithShape="1">
              <a:blip r:embed="rId1" cstate="screen"/>
              <a:srcRect t="51788"/>
              <a:stretch>
                <a:fillRect/>
              </a:stretch>
            </p:blipFill>
            <p:spPr>
              <a:xfrm>
                <a:off x="768901" y="25994"/>
                <a:ext cx="1274054" cy="631179"/>
              </a:xfrm>
              <a:prstGeom prst="rect">
                <a:avLst/>
              </a:prstGeom>
            </p:spPr>
          </p:pic>
        </p:grpSp>
        <p:pic>
          <p:nvPicPr>
            <p:cNvPr id="100" name="图片 39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69" y="2713"/>
              <a:ext cx="4493" cy="6754"/>
            </a:xfrm>
            <a:prstGeom prst="rect">
              <a:avLst/>
            </a:prstGeom>
            <a:ln w="12700">
              <a:solidFill>
                <a:srgbClr val="7030A0">
                  <a:alpha val="100000"/>
                </a:srgbClr>
              </a:solidFill>
              <a:prstDash val="solid"/>
            </a:ln>
            <a:effectLst>
              <a:glow rad="317500">
                <a:srgbClr val="000000">
                  <a:alpha val="40000"/>
                </a:srgbClr>
              </a:glow>
            </a:effectLst>
          </p:spPr>
        </p:pic>
        <p:sp>
          <p:nvSpPr>
            <p:cNvPr id="101" name="文本框 392"/>
            <p:cNvSpPr txBox="1"/>
            <p:nvPr/>
          </p:nvSpPr>
          <p:spPr>
            <a:xfrm>
              <a:off x="1450" y="9571"/>
              <a:ext cx="2403" cy="657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100000"/>
              </a:schemeClr>
            </a:solidFill>
            <a:ln w="12700">
              <a:solidFill>
                <a:schemeClr val="accent1">
                  <a:lumMod val="75000"/>
                  <a:alpha val="100000"/>
                </a:schemeClr>
              </a:solidFill>
              <a:prstDash val="solid"/>
              <a:miter lim="800000"/>
            </a:ln>
          </p:spPr>
          <p:txBody>
            <a:bodyPr>
              <a:spAutoFit/>
            </a:bodyPr>
            <a:lstStyle/>
            <a:p>
              <a:r>
                <a:t>诗词创作</a:t>
              </a:r>
            </a:p>
          </p:txBody>
        </p:sp>
        <p:sp>
          <p:nvSpPr>
            <p:cNvPr id="102" name="文本框 393"/>
            <p:cNvSpPr txBox="1"/>
            <p:nvPr/>
          </p:nvSpPr>
          <p:spPr>
            <a:xfrm>
              <a:off x="13354" y="9571"/>
              <a:ext cx="4389" cy="657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100000"/>
              </a:schemeClr>
            </a:solidFill>
            <a:ln w="12700">
              <a:prstDash val="solid"/>
              <a:miter lim="800000"/>
            </a:ln>
          </p:spPr>
          <p:txBody>
            <a:bodyPr>
              <a:spAutoFit/>
            </a:bodyPr>
            <a:lstStyle/>
            <a:p>
              <a:r>
                <a:t>教案设计 表格输出</a:t>
              </a:r>
            </a:p>
          </p:txBody>
        </p:sp>
        <p:pic>
          <p:nvPicPr>
            <p:cNvPr id="103" name="图片 39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" y="2713"/>
              <a:ext cx="4373" cy="6754"/>
            </a:xfrm>
            <a:prstGeom prst="rect">
              <a:avLst/>
            </a:prstGeom>
            <a:ln w="12700">
              <a:solidFill>
                <a:srgbClr val="7030A0">
                  <a:alpha val="100000"/>
                </a:srgbClr>
              </a:solidFill>
              <a:prstDash val="solid"/>
            </a:ln>
            <a:effectLst>
              <a:outerShdw blurRad="76200" dist="1270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04" name="图片 39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02" y="2713"/>
              <a:ext cx="8370" cy="6754"/>
            </a:xfrm>
            <a:prstGeom prst="rect">
              <a:avLst/>
            </a:prstGeom>
            <a:ln w="12700">
              <a:solidFill>
                <a:srgbClr val="7030A0">
                  <a:alpha val="100000"/>
                </a:srgbClr>
              </a:solidFill>
              <a:prstDash val="solid"/>
            </a:ln>
            <a:effectLst>
              <a:outerShdw blurRad="76200" dist="127000" dir="2700000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05" name="文本框 396"/>
            <p:cNvSpPr txBox="1"/>
            <p:nvPr/>
          </p:nvSpPr>
          <p:spPr>
            <a:xfrm>
              <a:off x="1450" y="-547"/>
              <a:ext cx="19960" cy="411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>
                <a:buClr>
                  <a:srgbClr val="000000">
                    <a:alpha val="100000"/>
                  </a:srgbClr>
                </a:buClr>
                <a:buFont typeface="Arial" panose="020B0604020202020204"/>
              </a:pPr>
              <a:r>
                <a:rPr sz="3600" b="1">
                  <a:solidFill>
                    <a:schemeClr val="accent2">
                      <a:alpha val="100000"/>
                    </a:scheme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ChatGPT</a:t>
              </a:r>
              <a:r>
                <a:rPr sz="3600" b="1">
                  <a:solidFill>
                    <a:srgbClr val="FFC000">
                      <a:alpha val="100000"/>
                    </a:srgb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(2022年11月）</a:t>
              </a:r>
              <a:endParaRPr lang="en-US" altLang="zh-CN" sz="3600" b="1">
                <a:solidFill>
                  <a:srgbClr val="FFFF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endParaRPr>
            </a:p>
            <a:p>
              <a:pPr lvl="0">
                <a:buClr>
                  <a:srgbClr val="000000">
                    <a:alpha val="100000"/>
                  </a:srgbClr>
                </a:buClr>
              </a:pPr>
              <a:r>
                <a:rPr lang="zh-CN" altLang="en-US" sz="3600" b="1">
                  <a:solidFill>
                    <a:schemeClr val="accent2">
                      <a:lumMod val="75000"/>
                    </a:scheme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生成式人工智能</a:t>
              </a:r>
              <a:r>
                <a:rPr lang="en-US" altLang="zh-CN" sz="3600" b="1">
                  <a:solidFill>
                    <a:schemeClr val="accent2">
                      <a:lumMod val="75000"/>
                    </a:scheme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AIGC</a:t>
              </a:r>
              <a:r>
                <a:rPr lang="zh-CN" altLang="en-US" sz="2000" b="1">
                  <a:solidFill>
                    <a:schemeClr val="accent2">
                      <a:lumMod val="75000"/>
                    </a:scheme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（</a:t>
              </a:r>
              <a:r>
                <a:rPr lang="en-US" altLang="zh-CN" sz="2000" b="1">
                  <a:solidFill>
                    <a:schemeClr val="accent2">
                      <a:lumMod val="75000"/>
                    </a:scheme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Artificial Intelligence Generative Content </a:t>
              </a:r>
              <a:r>
                <a:rPr lang="zh-CN" altLang="en-US" sz="2000" b="1">
                  <a:solidFill>
                    <a:schemeClr val="accent2">
                      <a:lumMod val="75000"/>
                    </a:scheme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）</a:t>
              </a:r>
              <a:endParaRPr lang="zh-CN" altLang="en-US" sz="2000" b="1">
                <a:solidFill>
                  <a:schemeClr val="accent2">
                    <a:lumMod val="7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endParaRPr>
            </a:p>
            <a:p>
              <a:pPr lvl="0">
                <a:buClr>
                  <a:srgbClr val="000000">
                    <a:alpha val="100000"/>
                  </a:srgbClr>
                </a:buClr>
                <a:buFont typeface="Arial" panose="020B0604020202020204"/>
              </a:pPr>
              <a:r>
                <a:rPr sz="3600" b="1">
                  <a:solidFill>
                    <a:srgbClr val="FFC000">
                      <a:alpha val="100000"/>
                    </a:srgb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开启</a:t>
              </a:r>
              <a:r>
                <a:rPr sz="3600" b="1">
                  <a:solidFill>
                    <a:srgbClr val="92D050">
                      <a:alpha val="100000"/>
                    </a:srgb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人机对话新时代</a:t>
              </a:r>
              <a:r>
                <a:rPr sz="3600" b="1">
                  <a:solidFill>
                    <a:srgbClr val="FFC000">
                      <a:alpha val="100000"/>
                    </a:srgb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，迈向通用人工智能的雏形</a:t>
              </a:r>
              <a:endParaRPr lang="en-US" altLang="zh-CN" sz="3600" b="1">
                <a:solidFill>
                  <a:srgbClr val="FFC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endParaRPr>
            </a:p>
            <a:p>
              <a:pPr lvl="0">
                <a:buClr>
                  <a:srgbClr val="000000">
                    <a:alpha val="100000"/>
                  </a:srgbClr>
                </a:buClr>
                <a:buFont typeface="Arial" panose="020B0604020202020204"/>
              </a:pPr>
              <a:endParaRPr lang="en-US" altLang="zh-CN" sz="3600" b="1">
                <a:solidFill>
                  <a:srgbClr val="FFC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endParaRPr>
            </a:p>
          </p:txBody>
        </p:sp>
        <p:sp>
          <p:nvSpPr>
            <p:cNvPr id="106" name="文本框 397"/>
            <p:cNvSpPr txBox="1"/>
            <p:nvPr/>
          </p:nvSpPr>
          <p:spPr>
            <a:xfrm>
              <a:off x="6357" y="9571"/>
              <a:ext cx="3350" cy="657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100000"/>
              </a:schemeClr>
            </a:solidFill>
            <a:ln w="12700">
              <a:solidFill>
                <a:schemeClr val="accent1">
                  <a:lumMod val="75000"/>
                  <a:alpha val="100000"/>
                </a:schemeClr>
              </a:solidFill>
              <a:prstDash val="solid"/>
              <a:miter lim="800000"/>
            </a:ln>
          </p:spPr>
          <p:txBody>
            <a:bodyPr>
              <a:spAutoFit/>
            </a:bodyPr>
            <a:lstStyle/>
            <a:p>
              <a:r>
                <a:t>图片内容分析</a:t>
              </a: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872;p31"/>
          <p:cNvSpPr txBox="1">
            <a:spLocks noGrp="1"/>
          </p:cNvSpPr>
          <p:nvPr>
            <p:ph type="body" idx="1"/>
          </p:nvPr>
        </p:nvSpPr>
        <p:spPr>
          <a:xfrm>
            <a:off x="1377950" y="413385"/>
            <a:ext cx="5899785" cy="8153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265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从</a:t>
            </a:r>
            <a:r>
              <a:rPr lang="en-US" altLang="zh-CN" sz="4265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AI</a:t>
            </a:r>
            <a:r>
              <a:rPr lang="zh-CN" altLang="en-US" sz="4265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到</a:t>
            </a:r>
            <a:r>
              <a:rPr lang="zh-CN" altLang="en-US" sz="4265">
                <a:solidFill>
                  <a:srgbClr val="0070C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“</a:t>
            </a:r>
            <a:r>
              <a:rPr lang="en-US" altLang="zh-CN" sz="4265">
                <a:solidFill>
                  <a:srgbClr val="0070C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AI</a:t>
            </a:r>
            <a:r>
              <a:rPr lang="zh-CN" altLang="en-US" sz="4265">
                <a:solidFill>
                  <a:srgbClr val="0070C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工具人”</a:t>
            </a:r>
            <a:endParaRPr lang="zh-CN" altLang="en-US" sz="4265" dirty="0">
              <a:solidFill>
                <a:srgbClr val="0070C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08280" y="1372870"/>
            <a:ext cx="11779885" cy="5323840"/>
            <a:chOff x="14" y="1436"/>
            <a:chExt cx="19186" cy="9338"/>
          </a:xfrm>
        </p:grpSpPr>
        <p:pic>
          <p:nvPicPr>
            <p:cNvPr id="109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4" y="1436"/>
              <a:ext cx="19186" cy="9338"/>
            </a:xfrm>
            <a:prstGeom prst="rect">
              <a:avLst/>
            </a:prstGeom>
          </p:spPr>
        </p:pic>
        <p:sp>
          <p:nvSpPr>
            <p:cNvPr id="110" name="矩形 1"/>
            <p:cNvSpPr/>
            <p:nvPr/>
          </p:nvSpPr>
          <p:spPr>
            <a:xfrm>
              <a:off x="15403" y="4245"/>
              <a:ext cx="3029" cy="2731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2" name="图片 1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872;p31"/>
          <p:cNvSpPr txBox="1">
            <a:spLocks noGrp="1"/>
          </p:cNvSpPr>
          <p:nvPr>
            <p:ph type="title" idx="4294967295"/>
          </p:nvPr>
        </p:nvSpPr>
        <p:spPr>
          <a:xfrm>
            <a:off x="1114425" y="410210"/>
            <a:ext cx="7286625" cy="7683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265">
                <a:latin typeface="方正小标宋_GBK" panose="02000000000000000000" charset="-122"/>
                <a:ea typeface="方正小标宋_GBK" panose="02000000000000000000" charset="-122"/>
              </a:rPr>
              <a:t>大语言模型的训练语料</a:t>
            </a:r>
            <a:endParaRPr lang="zh-CN" altLang="en-US" sz="4265" dirty="0">
              <a:solidFill>
                <a:srgbClr val="FFFF0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88620" y="1001395"/>
            <a:ext cx="11510010" cy="4898312"/>
            <a:chOff x="759" y="1560"/>
            <a:chExt cx="19368" cy="8353"/>
          </a:xfrm>
        </p:grpSpPr>
        <p:sp>
          <p:nvSpPr>
            <p:cNvPr id="113" name="文本框 3"/>
            <p:cNvSpPr txBox="1"/>
            <p:nvPr/>
          </p:nvSpPr>
          <p:spPr>
            <a:xfrm>
              <a:off x="759" y="2200"/>
              <a:ext cx="6380" cy="7713"/>
            </a:xfrm>
          </p:spPr>
          <p:txBody>
            <a:bodyPr>
              <a:spAutoFit/>
            </a:bodyPr>
            <a:lstStyle/>
            <a:p>
              <a:pPr marL="285115" indent="-285115" algn="just">
                <a:lnSpc>
                  <a:spcPct val="100000"/>
                </a:lnSpc>
                <a:buFont typeface="Wingdings" panose="05000000000000000000" pitchFamily="2" charset="2"/>
                <a:buChar char="Ø"/>
              </a:pPr>
              <a:r>
                <a:rPr b="1">
                  <a:solidFill>
                    <a:srgbClr val="00B0F0">
                      <a:alpha val="100000"/>
                    </a:srgb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海量数据：</a:t>
              </a:r>
              <a:r>
                <a:rPr>
                  <a:solidFill>
                    <a:srgbClr val="FFFF99">
                      <a:alpha val="100000"/>
                    </a:srgb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 </a:t>
              </a:r>
              <a:r>
                <a:rPr>
                  <a:solidFill>
                    <a:schemeClr val="tx1">
                      <a:alpha val="100000"/>
                    </a:scheme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大语言模型的训练语料库通常包含数十亿乃至上百亿级别的词汇或 tokens，对应数万亿字节（TB）甚至数百TB的原始文本数据。这样的规模确保模型能够充分学习语言的丰富性和多样性。</a:t>
              </a:r>
              <a:endParaRPr>
                <a:solidFill>
                  <a:schemeClr val="tx1"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endParaRPr>
            </a:p>
            <a:p>
              <a:pPr marL="285115" indent="-285115" algn="just">
                <a:lnSpc>
                  <a:spcPct val="100000"/>
                </a:lnSpc>
                <a:buFont typeface="Wingdings" panose="05000000000000000000" pitchFamily="2" charset="2"/>
                <a:buChar char="Ø"/>
              </a:pPr>
              <a:endParaRPr b="1">
                <a:solidFill>
                  <a:schemeClr val="tx1"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endParaRPr>
            </a:p>
            <a:p>
              <a:pPr marL="285115" indent="-285115" algn="just">
                <a:lnSpc>
                  <a:spcPct val="100000"/>
                </a:lnSpc>
                <a:buFont typeface="Wingdings" panose="05000000000000000000" pitchFamily="2" charset="2"/>
                <a:buChar char="Ø"/>
              </a:pPr>
              <a:r>
                <a:rPr b="1">
                  <a:solidFill>
                    <a:srgbClr val="00B0F0">
                      <a:alpha val="100000"/>
                    </a:srgb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多样化类型</a:t>
              </a:r>
              <a:r>
                <a:rPr b="1">
                  <a:solidFill>
                    <a:srgbClr val="FFFF99">
                      <a:alpha val="100000"/>
                    </a:srgb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：</a:t>
              </a:r>
              <a:r>
                <a:rPr>
                  <a:solidFill>
                    <a:srgbClr val="FFFF99">
                      <a:alpha val="100000"/>
                    </a:srgb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 </a:t>
              </a:r>
              <a:r>
                <a:rPr>
                  <a:solidFill>
                    <a:schemeClr val="tx1">
                      <a:alpha val="100000"/>
                    </a:schemeClr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语料涵盖各类书面和口语文本，包括但不限于新闻文章、书籍、学术论文、社交媒体帖子、电影剧本、网页内容、论坛讨论、电子邮件、产品评论、法律文档、技术手册等。这种多样性有助于模型理解和生成不同风格、主题和用途的语言表达。</a:t>
              </a:r>
              <a:endParaRPr>
                <a:solidFill>
                  <a:schemeClr val="tx1"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endParaRPr>
            </a:p>
          </p:txBody>
        </p:sp>
        <p:sp>
          <p:nvSpPr>
            <p:cNvPr id="114" name="文本框 542"/>
            <p:cNvSpPr txBox="1"/>
            <p:nvPr/>
          </p:nvSpPr>
          <p:spPr>
            <a:xfrm>
              <a:off x="9380" y="1560"/>
              <a:ext cx="10747" cy="628"/>
            </a:xfrm>
            <a:prstGeom prst="rect">
              <a:avLst/>
            </a:prstGeom>
            <a:ln w="12700">
              <a:prstDash val="solid"/>
              <a:miter lim="800000"/>
            </a:ln>
          </p:spPr>
          <p:txBody>
            <a:bodyPr>
              <a:spAutoFit/>
            </a:bodyPr>
            <a:lstStyle/>
            <a:p>
              <a:pPr algn="ctr">
                <a:buClr>
                  <a:srgbClr val="000000">
                    <a:alpha val="100000"/>
                  </a:srgbClr>
                </a:buClr>
                <a:buFont typeface="Arial" panose="020B0604020202020204"/>
              </a:pPr>
              <a:r>
                <a:rPr lang="en-US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OpenAI</a:t>
              </a:r>
              <a:r>
                <a:rPr lang="zh-CN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各版本</a:t>
              </a:r>
              <a:r>
                <a:rPr lang="en-US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GPT</a:t>
              </a:r>
              <a:r>
                <a:rPr lang="zh-CN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</a:rPr>
                <a:t>的训练用数据集和参数</a:t>
              </a:r>
              <a:endParaRPr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290" y="1505585"/>
            <a:ext cx="6784340" cy="500761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872;p31"/>
          <p:cNvSpPr txBox="1"/>
          <p:nvPr/>
        </p:nvSpPr>
        <p:spPr>
          <a:xfrm>
            <a:off x="1124585" y="298450"/>
            <a:ext cx="8778875" cy="767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l"/>
            <a:r>
              <a:rPr lang="en-US" altLang="zh-CN" sz="4265"/>
              <a:t>Transformer</a:t>
            </a:r>
            <a:r>
              <a:rPr lang="zh-CN" altLang="en-US" sz="4265"/>
              <a:t>模型</a:t>
            </a:r>
            <a:endParaRPr lang="zh-CN" altLang="en-US" sz="4265" dirty="0">
              <a:solidFill>
                <a:schemeClr val="lt2"/>
              </a:solidFill>
            </a:endParaRPr>
          </a:p>
        </p:txBody>
      </p:sp>
      <p:pic>
        <p:nvPicPr>
          <p:cNvPr id="5" name="图片 4" descr="图片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495" y="298450"/>
            <a:ext cx="10856595" cy="607631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75000"/>
                  <a:alpha val="100000"/>
                  <a:lumOff val="2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7" name="图片 2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1011535" y="5818505"/>
            <a:ext cx="1180465" cy="1039495"/>
          </a:xfrm>
          <a:prstGeom prst="rect">
            <a:avLst/>
          </a:prstGeom>
        </p:spPr>
      </p:pic>
      <p:sp>
        <p:nvSpPr>
          <p:cNvPr id="149" name="矩形 259"/>
          <p:cNvSpPr>
            <a:spLocks noChangeArrowheads="1"/>
          </p:cNvSpPr>
          <p:nvPr/>
        </p:nvSpPr>
        <p:spPr bwMode="auto">
          <a:xfrm>
            <a:off x="346075" y="2153285"/>
            <a:ext cx="7721600" cy="21228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sz="6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汉仪润圆-65简"/>
                <a:sym typeface="Arial" panose="020B0604020202020204"/>
              </a:rPr>
              <a:t>人机一体的新劳动者：</a:t>
            </a:r>
            <a:endParaRPr lang="zh-CN" sz="60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汉仪润圆-65简"/>
              <a:sym typeface="Arial" panose="020B0604020202020204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sz="6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汉仪润圆-65简"/>
                <a:sym typeface="Arial" panose="020B0604020202020204"/>
              </a:rPr>
              <a:t>人机协同的三种模式</a:t>
            </a:r>
            <a:endParaRPr lang="zh-CN" sz="60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汉仪润圆-65简"/>
              <a:sym typeface="Arial" panose="020B0604020202020204"/>
            </a:endParaRPr>
          </a:p>
        </p:txBody>
      </p:sp>
      <p:sp>
        <p:nvSpPr>
          <p:cNvPr id="150" name="矩形 11"/>
          <p:cNvSpPr/>
          <p:nvPr/>
        </p:nvSpPr>
        <p:spPr>
          <a:xfrm>
            <a:off x="1043305" y="4714240"/>
            <a:ext cx="702437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华侨大学计算机科学与技术学院</a:t>
            </a:r>
            <a:endParaRPr lang="zh-CN" sz="20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Arial" panose="020B0604020202020204"/>
            </a:endParaRPr>
          </a:p>
          <a:p>
            <a:pPr algn="ctr">
              <a:lnSpc>
                <a:spcPct val="150000"/>
              </a:lnSpc>
            </a:pP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王华珍</a:t>
            </a:r>
            <a:r>
              <a:rPr lang="en-US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  </a:t>
            </a: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副教授</a:t>
            </a:r>
            <a:r>
              <a:rPr lang="en-US" sz="16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        </a:t>
            </a:r>
            <a:endParaRPr lang="zh-CN" sz="16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Arial" panose="020B0604020202020204"/>
            </a:endParaRPr>
          </a:p>
        </p:txBody>
      </p:sp>
      <p:pic>
        <p:nvPicPr>
          <p:cNvPr id="151" name="图片 7"/>
          <p:cNvPicPr>
            <a:picLocks noChangeAspect="1"/>
          </p:cNvPicPr>
          <p:nvPr/>
        </p:nvPicPr>
        <p:blipFill rotWithShape="1">
          <a:blip r:embed="rId2" cstate="print"/>
          <a:srcRect r="-2489" b="-3816"/>
          <a:stretch>
            <a:fillRect/>
          </a:stretch>
        </p:blipFill>
        <p:spPr>
          <a:xfrm>
            <a:off x="7990205" y="1391920"/>
            <a:ext cx="3888740" cy="44265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35" y="311150"/>
            <a:ext cx="12191365" cy="5727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3200" b="1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2025年“汉语桥”泰国西南中学生“中文+AI”研学团</a:t>
            </a:r>
            <a:endParaRPr lang="zh-CN" sz="3200" b="1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827;p28"/>
          <p:cNvGrpSpPr/>
          <p:nvPr/>
        </p:nvGrpSpPr>
        <p:grpSpPr>
          <a:xfrm>
            <a:off x="3830251" y="4694151"/>
            <a:ext cx="342800" cy="4621066"/>
            <a:chOff x="261425" y="1395525"/>
            <a:chExt cx="257100" cy="3465800"/>
          </a:xfrm>
        </p:grpSpPr>
        <p:sp>
          <p:nvSpPr>
            <p:cNvPr id="187" name="Google Shape;828;p28"/>
            <p:cNvSpPr/>
            <p:nvPr/>
          </p:nvSpPr>
          <p:spPr>
            <a:xfrm>
              <a:off x="381300" y="1516925"/>
              <a:ext cx="17400" cy="3344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829;p28"/>
            <p:cNvSpPr/>
            <p:nvPr/>
          </p:nvSpPr>
          <p:spPr>
            <a:xfrm>
              <a:off x="261425" y="139552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89" name="组合 3"/>
          <p:cNvGrpSpPr/>
          <p:nvPr/>
        </p:nvGrpSpPr>
        <p:grpSpPr>
          <a:xfrm>
            <a:off x="9279133" y="80291"/>
            <a:ext cx="2680532" cy="794084"/>
            <a:chOff x="-166359" y="25994"/>
            <a:chExt cx="2209314" cy="654490"/>
          </a:xfrm>
        </p:grpSpPr>
        <p:pic>
          <p:nvPicPr>
            <p:cNvPr id="190" name="图片 1"/>
            <p:cNvPicPr>
              <a:picLocks noChangeAspect="1"/>
            </p:cNvPicPr>
            <p:nvPr/>
          </p:nvPicPr>
          <p:blipFill rotWithShape="1">
            <a:blip r:embed="rId1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191" name="图片 2"/>
            <p:cNvPicPr>
              <a:picLocks noChangeAspect="1"/>
            </p:cNvPicPr>
            <p:nvPr/>
          </p:nvPicPr>
          <p:blipFill rotWithShape="1">
            <a:blip r:embed="rId1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sp>
        <p:nvSpPr>
          <p:cNvPr id="199" name="文本框 445"/>
          <p:cNvSpPr txBox="1"/>
          <p:nvPr/>
        </p:nvSpPr>
        <p:spPr>
          <a:xfrm>
            <a:off x="1041991" y="354014"/>
            <a:ext cx="7658100" cy="7480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Clr>
                <a:srgbClr val="000000">
                  <a:alpha val="100000"/>
                </a:srgbClr>
              </a:buClr>
              <a:buFont typeface="Arial" panose="020B0604020202020204"/>
            </a:pPr>
            <a:r>
              <a:rPr sz="4265" b="1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Arial" panose="020B0604020202020204"/>
                <a:sym typeface="Arial" panose="020B0604020202020204"/>
              </a:rPr>
              <a:t>大语言模型</a:t>
            </a:r>
            <a:endParaRPr sz="4265" b="1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90880" y="711107"/>
            <a:ext cx="11268710" cy="6309801"/>
            <a:chOff x="0" y="1318"/>
            <a:chExt cx="19200" cy="11216"/>
          </a:xfrm>
        </p:grpSpPr>
        <p:grpSp>
          <p:nvGrpSpPr>
            <p:cNvPr id="177" name="Google Shape;812;p28"/>
            <p:cNvGrpSpPr/>
            <p:nvPr/>
          </p:nvGrpSpPr>
          <p:grpSpPr>
            <a:xfrm>
              <a:off x="10015" y="8686"/>
              <a:ext cx="540" cy="3848"/>
              <a:chOff x="1365450" y="3205275"/>
              <a:chExt cx="257100" cy="1832375"/>
            </a:xfrm>
          </p:grpSpPr>
          <p:sp>
            <p:nvSpPr>
              <p:cNvPr id="178" name="Google Shape;813;p28"/>
              <p:cNvSpPr/>
              <p:nvPr/>
            </p:nvSpPr>
            <p:spPr>
              <a:xfrm>
                <a:off x="1485300" y="3337250"/>
                <a:ext cx="17400" cy="17004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FFFFF">
                      <a:alpha val="56078"/>
                    </a:srgbClr>
                  </a:gs>
                  <a:gs pos="51000">
                    <a:srgbClr val="FFFFFF">
                      <a:alpha val="38823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9" name="Google Shape;814;p28"/>
              <p:cNvSpPr/>
              <p:nvPr/>
            </p:nvSpPr>
            <p:spPr>
              <a:xfrm>
                <a:off x="1365450" y="3205275"/>
                <a:ext cx="257100" cy="257100"/>
              </a:xfrm>
              <a:prstGeom prst="ellipse">
                <a:avLst/>
              </a:prstGeom>
              <a:gradFill>
                <a:gsLst>
                  <a:gs pos="0">
                    <a:schemeClr val="dk1"/>
                  </a:gs>
                  <a:gs pos="23000">
                    <a:srgbClr val="FFFFFF">
                      <a:alpha val="17647"/>
                    </a:srgbClr>
                  </a:gs>
                  <a:gs pos="41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80" name="Google Shape;815;p28"/>
            <p:cNvGrpSpPr/>
            <p:nvPr/>
          </p:nvGrpSpPr>
          <p:grpSpPr>
            <a:xfrm>
              <a:off x="11402" y="8251"/>
              <a:ext cx="540" cy="3848"/>
              <a:chOff x="1365450" y="3205275"/>
              <a:chExt cx="257100" cy="1832375"/>
            </a:xfrm>
          </p:grpSpPr>
          <p:sp>
            <p:nvSpPr>
              <p:cNvPr id="181" name="Google Shape;816;p28"/>
              <p:cNvSpPr/>
              <p:nvPr/>
            </p:nvSpPr>
            <p:spPr>
              <a:xfrm>
                <a:off x="1485300" y="3337250"/>
                <a:ext cx="17400" cy="17004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FFFFF">
                      <a:alpha val="56078"/>
                    </a:srgbClr>
                  </a:gs>
                  <a:gs pos="51000">
                    <a:srgbClr val="FFFFFF">
                      <a:alpha val="38823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817;p28"/>
              <p:cNvSpPr/>
              <p:nvPr/>
            </p:nvSpPr>
            <p:spPr>
              <a:xfrm>
                <a:off x="1365450" y="3205275"/>
                <a:ext cx="257100" cy="257100"/>
              </a:xfrm>
              <a:prstGeom prst="ellipse">
                <a:avLst/>
              </a:prstGeom>
              <a:gradFill>
                <a:gsLst>
                  <a:gs pos="0">
                    <a:schemeClr val="dk1"/>
                  </a:gs>
                  <a:gs pos="23000">
                    <a:srgbClr val="FFFFFF">
                      <a:alpha val="17647"/>
                    </a:srgbClr>
                  </a:gs>
                  <a:gs pos="41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83" name="Google Shape;824;p28"/>
            <p:cNvGrpSpPr/>
            <p:nvPr/>
          </p:nvGrpSpPr>
          <p:grpSpPr>
            <a:xfrm>
              <a:off x="13650" y="4486"/>
              <a:ext cx="540" cy="7277"/>
              <a:chOff x="261425" y="1395525"/>
              <a:chExt cx="257100" cy="3465800"/>
            </a:xfrm>
          </p:grpSpPr>
          <p:sp>
            <p:nvSpPr>
              <p:cNvPr id="184" name="Google Shape;825;p28"/>
              <p:cNvSpPr/>
              <p:nvPr/>
            </p:nvSpPr>
            <p:spPr>
              <a:xfrm>
                <a:off x="381300" y="1516925"/>
                <a:ext cx="17400" cy="33444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FFFFF">
                      <a:alpha val="56078"/>
                    </a:srgbClr>
                  </a:gs>
                  <a:gs pos="51000">
                    <a:srgbClr val="FFFFFF">
                      <a:alpha val="38823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826;p28"/>
              <p:cNvSpPr/>
              <p:nvPr/>
            </p:nvSpPr>
            <p:spPr>
              <a:xfrm>
                <a:off x="261425" y="1395525"/>
                <a:ext cx="257100" cy="257100"/>
              </a:xfrm>
              <a:prstGeom prst="ellipse">
                <a:avLst/>
              </a:prstGeom>
              <a:gradFill>
                <a:gsLst>
                  <a:gs pos="0">
                    <a:schemeClr val="dk1"/>
                  </a:gs>
                  <a:gs pos="23000">
                    <a:srgbClr val="FFFFFF">
                      <a:alpha val="17647"/>
                    </a:srgbClr>
                  </a:gs>
                  <a:gs pos="41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pic>
          <p:nvPicPr>
            <p:cNvPr id="195" name="图片 441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1318"/>
              <a:ext cx="19200" cy="8091"/>
            </a:xfrm>
            <a:prstGeom prst="rect">
              <a:avLst/>
            </a:prstGeom>
          </p:spPr>
        </p:pic>
        <p:pic>
          <p:nvPicPr>
            <p:cNvPr id="196" name="图片 44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38" y="9409"/>
              <a:ext cx="2125" cy="1339"/>
            </a:xfrm>
            <a:prstGeom prst="rect">
              <a:avLst/>
            </a:prstGeom>
          </p:spPr>
        </p:pic>
        <p:pic>
          <p:nvPicPr>
            <p:cNvPr id="197" name="图片 44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4" y="9409"/>
              <a:ext cx="4708" cy="1339"/>
            </a:xfrm>
            <a:prstGeom prst="rect">
              <a:avLst/>
            </a:prstGeom>
          </p:spPr>
        </p:pic>
        <p:sp>
          <p:nvSpPr>
            <p:cNvPr id="198" name="文本框 444"/>
            <p:cNvSpPr txBox="1"/>
            <p:nvPr/>
          </p:nvSpPr>
          <p:spPr>
            <a:xfrm>
              <a:off x="15101" y="9282"/>
              <a:ext cx="3733" cy="1622"/>
            </a:xfrm>
            <a:prstGeom prst="rect">
              <a:avLst/>
            </a:prstGeom>
            <a:ln w="12700">
              <a:prstDash val="solid"/>
              <a:miter lim="800000"/>
            </a:ln>
          </p:spPr>
          <p:txBody>
            <a:bodyPr>
              <a:spAutoFit/>
            </a:bodyPr>
            <a:lstStyle/>
            <a:p>
              <a:pPr>
                <a:buClr>
                  <a:srgbClr val="000000">
                    <a:alpha val="100000"/>
                  </a:srgbClr>
                </a:buClr>
                <a:buFont typeface="Arial" panose="020B0604020202020204"/>
              </a:pPr>
              <a:r>
                <a:rPr sz="5335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Arial" panose="020B0604020202020204"/>
                </a:rPr>
                <a:t>……</a:t>
              </a:r>
              <a:endParaRPr sz="5335" b="1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endParaRPr>
            </a:p>
          </p:txBody>
        </p:sp>
        <p:pic>
          <p:nvPicPr>
            <p:cNvPr id="200" name="图片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69" y="9483"/>
              <a:ext cx="4131" cy="1339"/>
            </a:xfrm>
            <a:prstGeom prst="rect">
              <a:avLst/>
            </a:prstGeom>
          </p:spPr>
        </p:pic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组合 1"/>
          <p:cNvGrpSpPr/>
          <p:nvPr/>
        </p:nvGrpSpPr>
        <p:grpSpPr>
          <a:xfrm>
            <a:off x="9279133" y="80291"/>
            <a:ext cx="2680532" cy="794084"/>
            <a:chOff x="-166359" y="25994"/>
            <a:chExt cx="2209314" cy="654490"/>
          </a:xfrm>
        </p:grpSpPr>
        <p:pic>
          <p:nvPicPr>
            <p:cNvPr id="203" name="图片 2"/>
            <p:cNvPicPr>
              <a:picLocks noChangeAspect="1"/>
            </p:cNvPicPr>
            <p:nvPr/>
          </p:nvPicPr>
          <p:blipFill rotWithShape="1">
            <a:blip r:embed="rId1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204" name="图片 3"/>
            <p:cNvPicPr>
              <a:picLocks noChangeAspect="1"/>
            </p:cNvPicPr>
            <p:nvPr/>
          </p:nvPicPr>
          <p:blipFill rotWithShape="1">
            <a:blip r:embed="rId1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pic>
        <p:nvPicPr>
          <p:cNvPr id="205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360" y="1180889"/>
            <a:ext cx="9771194" cy="5501570"/>
          </a:xfrm>
          <a:prstGeom prst="rect">
            <a:avLst/>
          </a:prstGeom>
        </p:spPr>
      </p:pic>
      <p:sp>
        <p:nvSpPr>
          <p:cNvPr id="206" name="Google Shape;872;p31"/>
          <p:cNvSpPr txBox="1"/>
          <p:nvPr/>
        </p:nvSpPr>
        <p:spPr>
          <a:xfrm>
            <a:off x="1202563" y="381000"/>
            <a:ext cx="4649500" cy="76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l"/>
            <a:r>
              <a:rPr lang="zh-CN" altLang="en-US" sz="4265" b="0">
                <a:latin typeface="方正小标宋_GBK" panose="02000000000000000000" charset="-122"/>
                <a:ea typeface="方正小标宋_GBK" panose="02000000000000000000" charset="-122"/>
              </a:rPr>
              <a:t>百度：文心一言</a:t>
            </a:r>
            <a:endParaRPr lang="zh-CN" altLang="en-US" sz="4265" b="0" dirty="0">
              <a:solidFill>
                <a:schemeClr val="lt2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207" name="矩形 9"/>
          <p:cNvSpPr/>
          <p:nvPr/>
        </p:nvSpPr>
        <p:spPr>
          <a:xfrm>
            <a:off x="5710134" y="644869"/>
            <a:ext cx="4565650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sz="2665" b="1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宋体" panose="02010600030101010101" pitchFamily="2" charset="-122"/>
              </a:rPr>
              <a:t>https://yiyan.baidu.com/</a:t>
            </a:r>
            <a:endParaRPr lang="zh-CN" sz="2665" b="1">
              <a:solidFill>
                <a:schemeClr val="bg1">
                  <a:alpha val="100000"/>
                </a:schemeClr>
              </a:solidFill>
              <a:highlight>
                <a:srgbClr val="FFFF00">
                  <a:alpha val="100000"/>
                </a:srgbClr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宋体" panose="02010600030101010101" pitchFamily="2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872;p31"/>
          <p:cNvSpPr txBox="1"/>
          <p:nvPr/>
        </p:nvSpPr>
        <p:spPr>
          <a:xfrm>
            <a:off x="5393350" y="389334"/>
            <a:ext cx="7463254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l">
              <a:buClr>
                <a:schemeClr val="dk1">
                  <a:alpha val="100000"/>
                </a:schemeClr>
              </a:buClr>
              <a:buSzPts val="3600"/>
              <a:buFont typeface="Abel"/>
              <a:buNone/>
            </a:pPr>
            <a:r>
              <a:rPr lang="en-US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h</a:t>
            </a:r>
            <a:r>
              <a:rPr lang="zh-CN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宋体" panose="02010600030101010101" pitchFamily="2" charset="-122"/>
              </a:rPr>
              <a:t>ttps://tongyi.aliyun.com/qianwen/</a:t>
            </a:r>
            <a:endParaRPr lang="zh-CN" sz="2665">
              <a:solidFill>
                <a:schemeClr val="bg1">
                  <a:alpha val="100000"/>
                </a:schemeClr>
              </a:solidFill>
              <a:highlight>
                <a:srgbClr val="FFFF00">
                  <a:alpha val="100000"/>
                </a:srgbClr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宋体" panose="02010600030101010101" pitchFamily="2" charset="-122"/>
            </a:endParaRPr>
          </a:p>
          <a:p>
            <a:pPr algn="l">
              <a:buClr>
                <a:schemeClr val="dk1">
                  <a:alpha val="100000"/>
                </a:schemeClr>
              </a:buClr>
              <a:buSzPts val="3600"/>
              <a:buFont typeface="Abel"/>
              <a:buNone/>
            </a:pPr>
            <a:endParaRPr lang="zh-CN" sz="2665">
              <a:solidFill>
                <a:schemeClr val="bg1">
                  <a:alpha val="100000"/>
                </a:schemeClr>
              </a:solidFill>
              <a:highlight>
                <a:srgbClr val="FFFF00">
                  <a:alpha val="100000"/>
                </a:srgbClr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13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6235" y="1305374"/>
            <a:ext cx="10068969" cy="5381888"/>
          </a:xfrm>
          <a:prstGeom prst="rect">
            <a:avLst/>
          </a:prstGeom>
        </p:spPr>
      </p:pic>
      <p:sp>
        <p:nvSpPr>
          <p:cNvPr id="214" name="Google Shape;872;p31"/>
          <p:cNvSpPr txBox="1">
            <a:spLocks noGrp="1"/>
          </p:cNvSpPr>
          <p:nvPr>
            <p:ph type="title" idx="4294967295"/>
          </p:nvPr>
        </p:nvSpPr>
        <p:spPr>
          <a:xfrm>
            <a:off x="1125855" y="389255"/>
            <a:ext cx="4572000" cy="76581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265">
                <a:latin typeface="方正公文小标宋" panose="02000500000000000000" charset="-122"/>
                <a:ea typeface="方正公文小标宋" panose="02000500000000000000" charset="-122"/>
              </a:rPr>
              <a:t>阿里：通义千问</a:t>
            </a:r>
            <a:endParaRPr sz="4265" dirty="0">
              <a:solidFill>
                <a:schemeClr val="lt2"/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组合 1"/>
          <p:cNvGrpSpPr/>
          <p:nvPr/>
        </p:nvGrpSpPr>
        <p:grpSpPr>
          <a:xfrm>
            <a:off x="9279133" y="80291"/>
            <a:ext cx="2680532" cy="794084"/>
            <a:chOff x="-166359" y="25994"/>
            <a:chExt cx="2209314" cy="654490"/>
          </a:xfrm>
        </p:grpSpPr>
        <p:pic>
          <p:nvPicPr>
            <p:cNvPr id="217" name="图片 2"/>
            <p:cNvPicPr>
              <a:picLocks noChangeAspect="1"/>
            </p:cNvPicPr>
            <p:nvPr/>
          </p:nvPicPr>
          <p:blipFill rotWithShape="1">
            <a:blip r:embed="rId1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218" name="图片 3"/>
            <p:cNvPicPr>
              <a:picLocks noChangeAspect="1"/>
            </p:cNvPicPr>
            <p:nvPr/>
          </p:nvPicPr>
          <p:blipFill rotWithShape="1">
            <a:blip r:embed="rId1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sp>
        <p:nvSpPr>
          <p:cNvPr id="219" name="Google Shape;872;p31"/>
          <p:cNvSpPr txBox="1"/>
          <p:nvPr/>
        </p:nvSpPr>
        <p:spPr>
          <a:xfrm>
            <a:off x="4697659" y="361937"/>
            <a:ext cx="5716437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l">
              <a:buClr>
                <a:schemeClr val="dk1">
                  <a:alpha val="100000"/>
                </a:schemeClr>
              </a:buClr>
              <a:buSzPts val="3600"/>
              <a:buFont typeface="Abel"/>
              <a:buNone/>
            </a:pPr>
            <a:r>
              <a:rPr lang="zh-CN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宋体" panose="02010600030101010101" pitchFamily="2" charset="-122"/>
              </a:rPr>
              <a:t>https://xinghuo.xfyun.cn/desk</a:t>
            </a:r>
            <a:endParaRPr lang="zh-CN" sz="2665">
              <a:solidFill>
                <a:schemeClr val="bg1">
                  <a:alpha val="100000"/>
                </a:schemeClr>
              </a:solidFill>
              <a:highlight>
                <a:srgbClr val="FFFF00">
                  <a:alpha val="100000"/>
                </a:srgbClr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20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85" y="1111250"/>
            <a:ext cx="10407015" cy="5561965"/>
          </a:xfrm>
          <a:prstGeom prst="rect">
            <a:avLst/>
          </a:prstGeom>
        </p:spPr>
      </p:pic>
      <p:sp>
        <p:nvSpPr>
          <p:cNvPr id="221" name="Google Shape;872;p31"/>
          <p:cNvSpPr txBox="1">
            <a:spLocks noGrp="1"/>
          </p:cNvSpPr>
          <p:nvPr>
            <p:ph type="title" idx="4294967295"/>
          </p:nvPr>
        </p:nvSpPr>
        <p:spPr>
          <a:xfrm>
            <a:off x="1073150" y="345440"/>
            <a:ext cx="3726180" cy="76581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265">
                <a:latin typeface="方正公文小标宋" panose="02000500000000000000" charset="-122"/>
                <a:ea typeface="方正公文小标宋" panose="02000500000000000000" charset="-122"/>
              </a:rPr>
              <a:t>讯飞：星火</a:t>
            </a:r>
            <a:endParaRPr sz="4265" dirty="0"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组合 1"/>
          <p:cNvGrpSpPr/>
          <p:nvPr/>
        </p:nvGrpSpPr>
        <p:grpSpPr>
          <a:xfrm>
            <a:off x="9279133" y="80291"/>
            <a:ext cx="2680532" cy="794084"/>
            <a:chOff x="-166359" y="25994"/>
            <a:chExt cx="2209314" cy="654490"/>
          </a:xfrm>
        </p:grpSpPr>
        <p:pic>
          <p:nvPicPr>
            <p:cNvPr id="224" name="图片 2"/>
            <p:cNvPicPr>
              <a:picLocks noChangeAspect="1"/>
            </p:cNvPicPr>
            <p:nvPr/>
          </p:nvPicPr>
          <p:blipFill rotWithShape="1">
            <a:blip r:embed="rId1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225" name="图片 3"/>
            <p:cNvPicPr>
              <a:picLocks noChangeAspect="1"/>
            </p:cNvPicPr>
            <p:nvPr/>
          </p:nvPicPr>
          <p:blipFill rotWithShape="1">
            <a:blip r:embed="rId1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sp>
        <p:nvSpPr>
          <p:cNvPr id="226" name="Google Shape;872;p31"/>
          <p:cNvSpPr txBox="1"/>
          <p:nvPr/>
        </p:nvSpPr>
        <p:spPr>
          <a:xfrm>
            <a:off x="5377613" y="381319"/>
            <a:ext cx="6060640" cy="81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l">
              <a:buClr>
                <a:schemeClr val="dk1">
                  <a:alpha val="100000"/>
                </a:schemeClr>
              </a:buClr>
              <a:buSzPts val="3600"/>
              <a:buFont typeface="Abel"/>
              <a:buNone/>
            </a:pPr>
            <a:r>
              <a:rPr lang="zh-CN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宋体" panose="02010600030101010101" pitchFamily="2" charset="-122"/>
              </a:rPr>
              <a:t>https://chatglm.cn/main/detail</a:t>
            </a:r>
            <a:endParaRPr lang="zh-CN" sz="2665">
              <a:solidFill>
                <a:schemeClr val="bg1">
                  <a:alpha val="100000"/>
                </a:schemeClr>
              </a:solidFill>
              <a:highlight>
                <a:srgbClr val="FFFF00">
                  <a:alpha val="100000"/>
                </a:srgbClr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宋体" panose="02010600030101010101" pitchFamily="2" charset="-122"/>
            </a:endParaRPr>
          </a:p>
          <a:p>
            <a:pPr algn="l">
              <a:buClr>
                <a:schemeClr val="dk1">
                  <a:alpha val="100000"/>
                </a:schemeClr>
              </a:buClr>
              <a:buSzPts val="3600"/>
              <a:buFont typeface="Abel"/>
              <a:buNone/>
            </a:pPr>
            <a:endParaRPr lang="zh-CN" sz="2665">
              <a:solidFill>
                <a:schemeClr val="bg1">
                  <a:alpha val="100000"/>
                </a:schemeClr>
              </a:solidFill>
              <a:highlight>
                <a:srgbClr val="FFFF00">
                  <a:alpha val="100000"/>
                </a:srgbClr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2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80" y="1098245"/>
            <a:ext cx="10409205" cy="5563814"/>
          </a:xfrm>
          <a:prstGeom prst="rect">
            <a:avLst/>
          </a:prstGeom>
        </p:spPr>
      </p:pic>
      <p:sp>
        <p:nvSpPr>
          <p:cNvPr id="228" name="Google Shape;872;p31"/>
          <p:cNvSpPr txBox="1">
            <a:spLocks noGrp="1"/>
          </p:cNvSpPr>
          <p:nvPr>
            <p:ph type="title" idx="4294967295"/>
          </p:nvPr>
        </p:nvSpPr>
        <p:spPr>
          <a:xfrm>
            <a:off x="1117600" y="349250"/>
            <a:ext cx="4200525" cy="76581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265" b="1">
                <a:latin typeface="方正公文小标宋" panose="02000500000000000000" charset="-122"/>
                <a:ea typeface="方正公文小标宋" panose="02000500000000000000" charset="-122"/>
              </a:rPr>
              <a:t>清华：智谱清言</a:t>
            </a:r>
            <a:endParaRPr sz="4265" b="1" dirty="0">
              <a:solidFill>
                <a:schemeClr val="lt2"/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872;p31"/>
          <p:cNvSpPr txBox="1">
            <a:spLocks noGrp="1"/>
          </p:cNvSpPr>
          <p:nvPr>
            <p:ph type="title" idx="4294967295"/>
          </p:nvPr>
        </p:nvSpPr>
        <p:spPr>
          <a:xfrm>
            <a:off x="1024255" y="381000"/>
            <a:ext cx="5801995" cy="76771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l"/>
            <a:r>
              <a:rPr lang="zh-CN" altLang="en-US" b="1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月之暗面：</a:t>
            </a:r>
            <a:r>
              <a:rPr lang="en-US" altLang="zh-CN" b="1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Kimi</a:t>
            </a:r>
            <a:endParaRPr sz="4265" b="1" dirty="0">
              <a:solidFill>
                <a:schemeClr val="lt2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234" name="Google Shape;872;p31"/>
          <p:cNvSpPr txBox="1"/>
          <p:nvPr/>
        </p:nvSpPr>
        <p:spPr>
          <a:xfrm>
            <a:off x="4268344" y="486695"/>
            <a:ext cx="8312401" cy="942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>
              <a:buClr>
                <a:schemeClr val="dk1">
                  <a:alpha val="100000"/>
                </a:schemeClr>
              </a:buClr>
              <a:buSzPts val="3600"/>
              <a:buFont typeface="Abel"/>
              <a:buNone/>
            </a:pPr>
            <a:r>
              <a:rPr lang="zh-CN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能够处理和理解多达</a:t>
            </a:r>
            <a:r>
              <a:rPr lang="en-US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20</a:t>
            </a:r>
            <a:r>
              <a:rPr lang="zh-CN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万字的输入和输出</a:t>
            </a:r>
            <a:endParaRPr lang="en-US" sz="2665">
              <a:solidFill>
                <a:schemeClr val="bg1">
                  <a:alpha val="100000"/>
                </a:schemeClr>
              </a:solidFill>
              <a:highlight>
                <a:srgbClr val="FFFF00">
                  <a:alpha val="100000"/>
                </a:srgbClr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  <a:p>
            <a:pPr>
              <a:buClr>
                <a:schemeClr val="dk1">
                  <a:alpha val="100000"/>
                </a:schemeClr>
              </a:buClr>
              <a:buSzPts val="3600"/>
              <a:buFont typeface="Abel"/>
              <a:buNone/>
            </a:pPr>
            <a:r>
              <a:rPr lang="en-US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bel"/>
              </a:rPr>
              <a:t>https</a:t>
            </a:r>
            <a:r>
              <a:rPr lang="en-US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bel"/>
              </a:rPr>
              <a:t>://kimi.moonshot.</a:t>
            </a:r>
            <a:r>
              <a:rPr lang="en-US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bel"/>
              </a:rPr>
              <a:t>cn/</a:t>
            </a:r>
            <a:endParaRPr lang="en-US" sz="2665">
              <a:solidFill>
                <a:schemeClr val="bg1">
                  <a:alpha val="100000"/>
                </a:schemeClr>
              </a:solidFill>
              <a:highlight>
                <a:srgbClr val="FFFF00">
                  <a:alpha val="100000"/>
                </a:srgbClr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bel"/>
            </a:endParaRPr>
          </a:p>
        </p:txBody>
      </p:sp>
      <p:pic>
        <p:nvPicPr>
          <p:cNvPr id="235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2706" y="1637467"/>
            <a:ext cx="10981289" cy="501197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872;p31"/>
          <p:cNvSpPr txBox="1">
            <a:spLocks noGrp="1"/>
          </p:cNvSpPr>
          <p:nvPr>
            <p:ph type="title" idx="4294967295"/>
          </p:nvPr>
        </p:nvSpPr>
        <p:spPr>
          <a:xfrm>
            <a:off x="1049655" y="369570"/>
            <a:ext cx="5801995" cy="76771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l"/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</a:rPr>
              <a:t>字节跳动：豆包</a:t>
            </a:r>
            <a:endParaRPr sz="4265" dirty="0">
              <a:solidFill>
                <a:schemeClr val="lt2"/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241" name="Google Shape;872;p31"/>
          <p:cNvSpPr txBox="1"/>
          <p:nvPr/>
        </p:nvSpPr>
        <p:spPr>
          <a:xfrm>
            <a:off x="4708399" y="246030"/>
            <a:ext cx="8312401" cy="942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>
              <a:buClr>
                <a:schemeClr val="dk1">
                  <a:alpha val="100000"/>
                </a:schemeClr>
              </a:buClr>
              <a:buSzPts val="3600"/>
              <a:buFont typeface="Abel"/>
              <a:buNone/>
            </a:pPr>
            <a:r>
              <a:rPr lang="zh-CN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多模态大模型</a:t>
            </a:r>
            <a:endParaRPr lang="en-US" sz="2665">
              <a:solidFill>
                <a:schemeClr val="bg1">
                  <a:alpha val="100000"/>
                </a:schemeClr>
              </a:solidFill>
              <a:highlight>
                <a:srgbClr val="FFFF00">
                  <a:alpha val="100000"/>
                </a:srgbClr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  <a:p>
            <a:pPr>
              <a:buClr>
                <a:schemeClr val="dk1">
                  <a:alpha val="100000"/>
                </a:schemeClr>
              </a:buClr>
              <a:buSzPts val="3600"/>
              <a:buFont typeface="Abel"/>
              <a:buNone/>
            </a:pPr>
            <a:r>
              <a:rPr lang="en-US" sz="2665">
                <a:solidFill>
                  <a:schemeClr val="bg1">
                    <a:alpha val="100000"/>
                  </a:schemeClr>
                </a:solidFill>
                <a:highlight>
                  <a:srgbClr val="00B0F0">
                    <a:alpha val="10000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bel"/>
              </a:rPr>
              <a:t>/https://www.doubao.com/chat</a:t>
            </a:r>
            <a:endParaRPr lang="en-US" sz="2665">
              <a:solidFill>
                <a:schemeClr val="bg1">
                  <a:alpha val="100000"/>
                </a:schemeClr>
              </a:solidFill>
              <a:highlight>
                <a:srgbClr val="FFFF00">
                  <a:alpha val="100000"/>
                </a:srgbClr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bel"/>
            </a:endParaRPr>
          </a:p>
        </p:txBody>
      </p:sp>
      <p:pic>
        <p:nvPicPr>
          <p:cNvPr id="242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1939" y="1430667"/>
            <a:ext cx="10155448" cy="521479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标题 3"/>
          <p:cNvSpPr/>
          <p:nvPr>
            <p:ph type="title" idx="4294967295"/>
          </p:nvPr>
        </p:nvSpPr>
        <p:spPr>
          <a:xfrm>
            <a:off x="1126490" y="279400"/>
            <a:ext cx="2921635" cy="949325"/>
          </a:xfrm>
        </p:spPr>
        <p:txBody>
          <a:bodyPr/>
          <a:p>
            <a:r>
              <a:rPr lang="en-US" altLang="zh-CN" b="1" u="sng"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Deepseek</a:t>
            </a:r>
            <a:endParaRPr lang="en-US" altLang="zh-CN" b="1" u="sng">
              <a:latin typeface="方正公文小标宋" panose="02000500000000000000" charset="-122"/>
              <a:ea typeface="方正公文小标宋" panose="02000500000000000000" charset="-122"/>
              <a:sym typeface="+mn-ea"/>
            </a:endParaRPr>
          </a:p>
        </p:txBody>
      </p:sp>
      <p:sp>
        <p:nvSpPr>
          <p:cNvPr id="274" name="Google Shape;872;p31"/>
          <p:cNvSpPr txBox="1"/>
          <p:nvPr/>
        </p:nvSpPr>
        <p:spPr>
          <a:xfrm>
            <a:off x="4630420" y="125730"/>
            <a:ext cx="3695700" cy="1256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r>
              <a:rPr lang="zh-CN" altLang="en-US" sz="32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深度推理大模型</a:t>
            </a:r>
            <a:endParaRPr lang="zh-CN" altLang="en-US" sz="32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FFFF00"/>
              </a:highligh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r>
              <a:rPr lang="en-US" altLang="zh-CN" sz="32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https://chat.deepseek.com/</a:t>
            </a:r>
            <a:endParaRPr lang="en-US" altLang="zh-CN" sz="32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FFFF00"/>
              </a:highligh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23190" y="1187450"/>
            <a:ext cx="11379835" cy="4878070"/>
            <a:chOff x="127" y="2024"/>
            <a:chExt cx="19172" cy="8600"/>
          </a:xfrm>
        </p:grpSpPr>
        <p:pic>
          <p:nvPicPr>
            <p:cNvPr id="1" name="图片 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296" y="2024"/>
              <a:ext cx="16609" cy="5684"/>
            </a:xfrm>
            <a:prstGeom prst="rect">
              <a:avLst/>
            </a:prstGeom>
          </p:spPr>
        </p:pic>
        <p:pic>
          <p:nvPicPr>
            <p:cNvPr id="3" name="图片 2" descr="图片0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" y="7450"/>
              <a:ext cx="19173" cy="3174"/>
            </a:xfrm>
            <a:prstGeom prst="rect">
              <a:avLst/>
            </a:prstGeom>
          </p:spPr>
        </p:pic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2" name="图片 1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7055" y="1186815"/>
            <a:ext cx="11057890" cy="5280025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309" name="标题 2"/>
          <p:cNvSpPr>
            <a:spLocks noGrp="1"/>
          </p:cNvSpPr>
          <p:nvPr>
            <p:ph type="title" idx="4294967295"/>
          </p:nvPr>
        </p:nvSpPr>
        <p:spPr>
          <a:xfrm>
            <a:off x="1129665" y="213995"/>
            <a:ext cx="10495280" cy="873760"/>
          </a:xfrm>
        </p:spPr>
        <p:txBody>
          <a:bodyPr vert="horz" wrap="square" lIns="0" tIns="0" rIns="0" bIns="0" rtlCol="0" anchor="b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b="1" dirty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sym typeface="+mn-ea"/>
              </a:rPr>
              <a:t>百模大战造成你的困扰了吗？</a:t>
            </a:r>
            <a:endParaRPr lang="zh-CN" altLang="en-US" b="1" dirty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sym typeface="+mn-ea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组合 1"/>
          <p:cNvGrpSpPr/>
          <p:nvPr/>
        </p:nvGrpSpPr>
        <p:grpSpPr>
          <a:xfrm>
            <a:off x="9279133" y="80291"/>
            <a:ext cx="2680532" cy="794084"/>
            <a:chOff x="-166359" y="25994"/>
            <a:chExt cx="2209314" cy="654490"/>
          </a:xfrm>
        </p:grpSpPr>
        <p:pic>
          <p:nvPicPr>
            <p:cNvPr id="312" name="图片 2"/>
            <p:cNvPicPr>
              <a:picLocks noChangeAspect="1"/>
            </p:cNvPicPr>
            <p:nvPr/>
          </p:nvPicPr>
          <p:blipFill rotWithShape="1">
            <a:blip r:embed="rId1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313" name="图片 3"/>
            <p:cNvPicPr>
              <a:picLocks noChangeAspect="1"/>
            </p:cNvPicPr>
            <p:nvPr/>
          </p:nvPicPr>
          <p:blipFill rotWithShape="1">
            <a:blip r:embed="rId1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sp>
        <p:nvSpPr>
          <p:cNvPr id="314" name="Google Shape;872;p31"/>
          <p:cNvSpPr txBox="1">
            <a:spLocks noGrp="1"/>
          </p:cNvSpPr>
          <p:nvPr>
            <p:ph type="title" idx="4294967295"/>
          </p:nvPr>
        </p:nvSpPr>
        <p:spPr>
          <a:xfrm>
            <a:off x="990600" y="346710"/>
            <a:ext cx="4246880" cy="76581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265"/>
              <a:t>大模型关键进展</a:t>
            </a:r>
            <a:endParaRPr sz="4265" dirty="0">
              <a:solidFill>
                <a:schemeClr val="lt2"/>
              </a:solidFill>
            </a:endParaRPr>
          </a:p>
        </p:txBody>
      </p:sp>
      <p:pic>
        <p:nvPicPr>
          <p:cNvPr id="315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510" y="1043305"/>
            <a:ext cx="9688195" cy="5449570"/>
          </a:xfrm>
          <a:prstGeom prst="rect">
            <a:avLst/>
          </a:prstGeom>
        </p:spPr>
      </p:pic>
      <p:sp>
        <p:nvSpPr>
          <p:cNvPr id="316" name="爆炸形 1 5"/>
          <p:cNvSpPr/>
          <p:nvPr/>
        </p:nvSpPr>
        <p:spPr>
          <a:xfrm>
            <a:off x="0" y="1043305"/>
            <a:ext cx="2382520" cy="105029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deepseek</a:t>
            </a:r>
            <a:endParaRPr lang="en-US" altLang="zh-CN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2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8" name="文本框 3"/>
          <p:cNvSpPr txBox="1"/>
          <p:nvPr/>
        </p:nvSpPr>
        <p:spPr>
          <a:xfrm>
            <a:off x="1273125" y="741355"/>
            <a:ext cx="2891003" cy="141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6600" b="1" dirty="0">
                <a:solidFill>
                  <a:schemeClr val="bg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目 录</a:t>
            </a:r>
            <a:endParaRPr lang="zh-CN" altLang="en-US" sz="6600" b="1" dirty="0">
              <a:solidFill>
                <a:schemeClr val="bg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 pitchFamily="34" charset="0"/>
            </a:endParaRPr>
          </a:p>
        </p:txBody>
      </p:sp>
      <p:sp>
        <p:nvSpPr>
          <p:cNvPr id="249" name="文本框 4"/>
          <p:cNvSpPr txBox="1"/>
          <p:nvPr/>
        </p:nvSpPr>
        <p:spPr>
          <a:xfrm>
            <a:off x="3106176" y="1470141"/>
            <a:ext cx="2822276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rPr>
              <a:t>CONTNETS</a:t>
            </a:r>
            <a:endParaRPr lang="en-US" altLang="zh-CN" sz="2800" b="1" dirty="0">
              <a:solidFill>
                <a:schemeClr val="bg1"/>
              </a:solidFill>
              <a:latin typeface="汉仪雅酷黑 75W" panose="020B0804020202020204" charset="-122"/>
              <a:ea typeface="汉仪雅酷黑 75W" panose="020B0804020202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50" name="圆角矩形 5"/>
          <p:cNvSpPr/>
          <p:nvPr>
            <p:custDataLst>
              <p:tags r:id="rId1"/>
            </p:custDataLst>
          </p:nvPr>
        </p:nvSpPr>
        <p:spPr>
          <a:xfrm>
            <a:off x="1733550" y="2506980"/>
            <a:ext cx="5699125" cy="5480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l" defTabSz="685800">
              <a:defRPr sz="1800">
                <a:solidFill>
                  <a:schemeClr val="lt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28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汉仪雅酷黑 75W"/>
                <a:sym typeface="Arial" panose="020B0604020202020204"/>
              </a:rPr>
              <a:t>大语言模型发展与应用</a:t>
            </a:r>
            <a:endParaRPr lang="zh-CN" sz="28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251" name="圆角矩形 6"/>
          <p:cNvSpPr/>
          <p:nvPr>
            <p:custDataLst>
              <p:tags r:id="rId2"/>
            </p:custDataLst>
          </p:nvPr>
        </p:nvSpPr>
        <p:spPr>
          <a:xfrm>
            <a:off x="1734185" y="4183380"/>
            <a:ext cx="5699125" cy="12166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0" algn="l" defTabSz="685800" fontAlgn="auto">
              <a:lnSpc>
                <a:spcPts val="3800"/>
              </a:lnSpc>
              <a:defRPr sz="1800">
                <a:solidFill>
                  <a:schemeClr val="lt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28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大语言模型组合能力综合实践</a:t>
            </a:r>
            <a:endParaRPr lang="zh-CN" sz="28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lvl="1" indent="0" algn="l" defTabSz="685800" fontAlgn="auto">
              <a:lnSpc>
                <a:spcPts val="3800"/>
              </a:lnSpc>
              <a:defRPr sz="1800">
                <a:solidFill>
                  <a:schemeClr val="lt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en-US" sz="28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2D</a:t>
            </a:r>
            <a:r>
              <a:rPr lang="zh-CN" sz="28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数字人语音播报视频制作</a:t>
            </a:r>
            <a:endParaRPr lang="zh-CN" sz="28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</p:txBody>
      </p:sp>
      <p:sp>
        <p:nvSpPr>
          <p:cNvPr id="252" name="圆角矩形 8"/>
          <p:cNvSpPr/>
          <p:nvPr>
            <p:custDataLst>
              <p:tags r:id="rId3"/>
            </p:custDataLst>
          </p:nvPr>
        </p:nvSpPr>
        <p:spPr>
          <a:xfrm>
            <a:off x="1737360" y="5559425"/>
            <a:ext cx="5310505" cy="5480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汉仪雅酷黑 75W" panose="020B0804020202020204" charset="-122"/>
              <a:ea typeface="汉仪雅酷黑 75W" panose="020B0804020202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53" name="圆角矩形 12"/>
          <p:cNvSpPr/>
          <p:nvPr>
            <p:custDataLst>
              <p:tags r:id="rId4"/>
            </p:custDataLst>
          </p:nvPr>
        </p:nvSpPr>
        <p:spPr>
          <a:xfrm>
            <a:off x="1733550" y="3475355"/>
            <a:ext cx="5699125" cy="5480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l" defTabSz="685800">
              <a:defRPr sz="1800">
                <a:solidFill>
                  <a:schemeClr val="lt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28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汉仪雅酷黑 75W"/>
                <a:sym typeface="Arial" panose="020B0604020202020204"/>
              </a:rPr>
              <a:t>大语言模型的基础能力</a:t>
            </a:r>
            <a:endParaRPr lang="zh-CN" sz="28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汉仪雅酷黑 75W"/>
              <a:sym typeface="Arial" panose="020B0604020202020204"/>
            </a:endParaRPr>
          </a:p>
        </p:txBody>
      </p:sp>
      <p:grpSp>
        <p:nvGrpSpPr>
          <p:cNvPr id="254" name="组合 14"/>
          <p:cNvGrpSpPr/>
          <p:nvPr>
            <p:custDataLst>
              <p:tags r:id="rId5"/>
            </p:custDataLst>
          </p:nvPr>
        </p:nvGrpSpPr>
        <p:grpSpPr>
          <a:xfrm>
            <a:off x="823594" y="2382291"/>
            <a:ext cx="771176" cy="720632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255" name="菱形 15"/>
            <p:cNvSpPr/>
            <p:nvPr>
              <p:custDataLst>
                <p:tags r:id="rId6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6" name="文本框 16"/>
            <p:cNvSpPr txBox="1"/>
            <p:nvPr>
              <p:custDataLst>
                <p:tags r:id="rId7"/>
              </p:custDataLst>
            </p:nvPr>
          </p:nvSpPr>
          <p:spPr>
            <a:xfrm>
              <a:off x="3225197" y="1319768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Arial" panose="020B0604020202020204" pitchFamily="34" charset="0"/>
                </a:rPr>
                <a:t>1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57" name="组合 17"/>
          <p:cNvGrpSpPr/>
          <p:nvPr>
            <p:custDataLst>
              <p:tags r:id="rId8"/>
            </p:custDataLst>
          </p:nvPr>
        </p:nvGrpSpPr>
        <p:grpSpPr>
          <a:xfrm>
            <a:off x="823594" y="3434303"/>
            <a:ext cx="771176" cy="720631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258" name="菱形 18"/>
            <p:cNvSpPr/>
            <p:nvPr>
              <p:custDataLst>
                <p:tags r:id="rId9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9" name="文本框 19"/>
            <p:cNvSpPr txBox="1"/>
            <p:nvPr>
              <p:custDataLst>
                <p:tags r:id="rId10"/>
              </p:custDataLst>
            </p:nvPr>
          </p:nvSpPr>
          <p:spPr>
            <a:xfrm>
              <a:off x="3232683" y="1314659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Arial" panose="020B0604020202020204" pitchFamily="34" charset="0"/>
                </a:rPr>
                <a:t>2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60" name="组合 20"/>
          <p:cNvGrpSpPr/>
          <p:nvPr>
            <p:custDataLst>
              <p:tags r:id="rId11"/>
            </p:custDataLst>
          </p:nvPr>
        </p:nvGrpSpPr>
        <p:grpSpPr>
          <a:xfrm>
            <a:off x="838647" y="4402649"/>
            <a:ext cx="771176" cy="720631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261" name="菱形 21"/>
            <p:cNvSpPr/>
            <p:nvPr>
              <p:custDataLst>
                <p:tags r:id="rId12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2" name="文本框 22"/>
            <p:cNvSpPr txBox="1"/>
            <p:nvPr>
              <p:custDataLst>
                <p:tags r:id="rId13"/>
              </p:custDataLst>
            </p:nvPr>
          </p:nvSpPr>
          <p:spPr>
            <a:xfrm>
              <a:off x="3231634" y="1310044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Arial" panose="020B0604020202020204" pitchFamily="34" charset="0"/>
                </a:rPr>
                <a:t>3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63" name="组合 23"/>
          <p:cNvGrpSpPr/>
          <p:nvPr>
            <p:custDataLst>
              <p:tags r:id="rId14"/>
            </p:custDataLst>
          </p:nvPr>
        </p:nvGrpSpPr>
        <p:grpSpPr>
          <a:xfrm>
            <a:off x="823594" y="5474283"/>
            <a:ext cx="771176" cy="720632"/>
            <a:chOff x="3107520" y="1335493"/>
            <a:chExt cx="533400" cy="533400"/>
          </a:xfrm>
          <a:solidFill>
            <a:srgbClr val="009900"/>
          </a:solidFill>
        </p:grpSpPr>
        <p:sp>
          <p:nvSpPr>
            <p:cNvPr id="264" name="菱形 24"/>
            <p:cNvSpPr/>
            <p:nvPr>
              <p:custDataLst>
                <p:tags r:id="rId15"/>
              </p:custDataLst>
            </p:nvPr>
          </p:nvSpPr>
          <p:spPr>
            <a:xfrm>
              <a:off x="3107520" y="1335493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5" name="文本框 25"/>
            <p:cNvSpPr txBox="1"/>
            <p:nvPr>
              <p:custDataLst>
                <p:tags r:id="rId16"/>
              </p:custDataLst>
            </p:nvPr>
          </p:nvSpPr>
          <p:spPr>
            <a:xfrm>
              <a:off x="3239271" y="1399666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Arial" panose="020B0604020202020204" pitchFamily="34" charset="0"/>
                </a:rPr>
                <a:t>4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266" name="图片 26"/>
          <p:cNvPicPr>
            <a:picLocks noChangeAspect="1"/>
          </p:cNvPicPr>
          <p:nvPr/>
        </p:nvPicPr>
        <p:blipFill rotWithShape="1">
          <a:blip r:embed="rId17" cstate="print"/>
          <a:srcRect/>
          <a:stretch>
            <a:fillRect/>
          </a:stretch>
        </p:blipFill>
        <p:spPr>
          <a:xfrm>
            <a:off x="7432941" y="1288263"/>
            <a:ext cx="4420421" cy="5044776"/>
          </a:xfrm>
          <a:prstGeom prst="rect">
            <a:avLst/>
          </a:prstGeom>
        </p:spPr>
      </p:pic>
      <p:sp>
        <p:nvSpPr>
          <p:cNvPr id="267" name="矩形 27"/>
          <p:cNvSpPr/>
          <p:nvPr>
            <p:custDataLst>
              <p:tags r:id="rId18"/>
            </p:custDataLst>
          </p:nvPr>
        </p:nvSpPr>
        <p:spPr>
          <a:xfrm>
            <a:off x="1737360" y="5575935"/>
            <a:ext cx="428815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algn="l" defTabSz="685800">
              <a:lnSpc>
                <a:spcPct val="100000"/>
              </a:lnSpc>
              <a:defRPr sz="1800">
                <a:solidFill>
                  <a:schemeClr val="tx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2800" b="0" i="0" u="none" strike="noStrike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汉仪雅酷黑 75W"/>
                <a:sym typeface="Arial" panose="020B0604020202020204"/>
              </a:rPr>
              <a:t>提示词策略与技巧</a:t>
            </a:r>
            <a:endParaRPr lang="zh-CN" sz="2800" b="0" i="0" u="none" strike="noStrike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汉仪雅酷黑 75W"/>
              <a:sym typeface="Arial" panose="020B0604020202020204"/>
            </a:endParaRPr>
          </a:p>
        </p:txBody>
      </p:sp>
      <p:pic>
        <p:nvPicPr>
          <p:cNvPr id="268" name="图片 2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文本框 6"/>
          <p:cNvSpPr txBox="1"/>
          <p:nvPr/>
        </p:nvSpPr>
        <p:spPr>
          <a:xfrm>
            <a:off x="1151914" y="439911"/>
            <a:ext cx="976630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spc="188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SuperCLUB</a:t>
            </a:r>
            <a:r>
              <a:rPr lang="zh-CN" altLang="en-US" sz="3600" b="1" spc="188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多层次评测基准</a:t>
            </a:r>
            <a:endParaRPr lang="zh-CN" altLang="en-US" sz="3600" b="1" spc="188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1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851" y="1085020"/>
            <a:ext cx="10445385" cy="4785774"/>
          </a:xfrm>
          <a:prstGeom prst="rect">
            <a:avLst/>
          </a:prstGeom>
        </p:spPr>
      </p:pic>
      <p:sp>
        <p:nvSpPr>
          <p:cNvPr id="323" name="矩形 5"/>
          <p:cNvSpPr/>
          <p:nvPr/>
        </p:nvSpPr>
        <p:spPr>
          <a:xfrm>
            <a:off x="5164766" y="5870469"/>
            <a:ext cx="575373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B050"/>
                </a:solidFill>
                <a:latin typeface="仿宋_GB2312" panose="02010609030101010101" charset="-122"/>
                <a:ea typeface="仿宋_GB2312" panose="02010609030101010101" charset="-122"/>
              </a:rPr>
              <a:t>https://www.cluebenchmarks.com/</a:t>
            </a:r>
            <a:endParaRPr lang="zh-CN" altLang="en-US" sz="2800" b="1">
              <a:solidFill>
                <a:srgbClr val="00B050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8325" y="248285"/>
            <a:ext cx="5136515" cy="643064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0340" y="1451610"/>
            <a:ext cx="11578590" cy="6350635"/>
            <a:chOff x="284" y="2286"/>
            <a:chExt cx="18234" cy="10001"/>
          </a:xfrm>
        </p:grpSpPr>
        <p:sp>
          <p:nvSpPr>
            <p:cNvPr id="330" name="矩形: 圆角 8"/>
            <p:cNvSpPr/>
            <p:nvPr/>
          </p:nvSpPr>
          <p:spPr>
            <a:xfrm>
              <a:off x="284" y="4807"/>
              <a:ext cx="5699" cy="6181"/>
            </a:xfrm>
            <a:prstGeom prst="roundRect">
              <a:avLst>
                <a:gd name="adj" fmla="val 6310"/>
              </a:avLst>
            </a:prstGeom>
            <a:solidFill>
              <a:srgbClr val="FFFFFF"/>
            </a:solidFill>
            <a:ln w="12887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miter/>
            </a:ln>
            <a:effectLst>
              <a:outerShdw blurRad="190500" dist="254000" dir="2700000" sx="98000" sy="98000" algn="tl" rotWithShape="0">
                <a:schemeClr val="accent1">
                  <a:alpha val="20000"/>
                </a:schemeClr>
              </a:outerShdw>
            </a:effectLst>
          </p:spPr>
          <p:txBody>
            <a:bodyPr rtlCol="0" anchor="ctr"/>
            <a:lstStyle/>
            <a:p>
              <a:pPr algn="l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31" name="序号"/>
            <p:cNvSpPr txBox="1"/>
            <p:nvPr/>
          </p:nvSpPr>
          <p:spPr>
            <a:xfrm>
              <a:off x="1199" y="4805"/>
              <a:ext cx="3191" cy="2784"/>
            </a:xfrm>
            <a:prstGeom prst="ellipse">
              <a:avLst/>
            </a:prstGeom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3419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5400000" scaled="1"/>
              <a:tileRect/>
            </a:gradFill>
          </p:spPr>
          <p:txBody>
            <a:bodyPr wrap="none" lIns="0" tIns="0" rIns="0" bIns="0" rtlCol="0" anchor="ctr" anchorCtr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en-US" sz="5335" b="1" dirty="0">
                  <a:solidFill>
                    <a:schemeClr val="accent1"/>
                  </a:solidFill>
                  <a:latin typeface="+mn-ea"/>
                </a:rPr>
                <a:t>[1]</a:t>
              </a:r>
              <a:endParaRPr lang="en-US" sz="5335" b="1" dirty="0">
                <a:solidFill>
                  <a:schemeClr val="accent1"/>
                </a:solidFill>
                <a:latin typeface="+mn-ea"/>
              </a:endParaRPr>
            </a:p>
          </p:txBody>
        </p:sp>
        <p:sp>
          <p:nvSpPr>
            <p:cNvPr id="332" name="项标题"/>
            <p:cNvSpPr txBox="1"/>
            <p:nvPr/>
          </p:nvSpPr>
          <p:spPr>
            <a:xfrm>
              <a:off x="901" y="7395"/>
              <a:ext cx="4425" cy="140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zh-CN" altLang="en-US" sz="3200" b="1" spc="300" dirty="0">
                  <a:solidFill>
                    <a:schemeClr val="tx1"/>
                  </a:solidFill>
                  <a:effectLst/>
                  <a:latin typeface="方正公文小标宋" panose="02000500000000000000" charset="-122"/>
                  <a:ea typeface="方正公文小标宋" panose="02000500000000000000" charset="-122"/>
                </a:rPr>
                <a:t>模型那么多，你会组合操作</a:t>
              </a:r>
              <a:r>
                <a:rPr lang="en-US" altLang="zh-CN" sz="3200" b="1" spc="300" dirty="0">
                  <a:solidFill>
                    <a:schemeClr val="tx1"/>
                  </a:solidFill>
                  <a:effectLst/>
                  <a:latin typeface="方正公文小标宋" panose="02000500000000000000" charset="-122"/>
                  <a:ea typeface="方正公文小标宋" panose="02000500000000000000" charset="-122"/>
                </a:rPr>
                <a:t>?</a:t>
              </a:r>
              <a:endParaRPr lang="en-US" altLang="zh-CN" sz="3200" b="1" spc="300" dirty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</a:endParaRPr>
            </a:p>
          </p:txBody>
        </p:sp>
        <p:cxnSp>
          <p:nvCxnSpPr>
            <p:cNvPr id="333" name="直接连接符 42"/>
            <p:cNvCxnSpPr/>
            <p:nvPr/>
          </p:nvCxnSpPr>
          <p:spPr>
            <a:xfrm>
              <a:off x="1716" y="12287"/>
              <a:ext cx="3189" cy="0"/>
            </a:xfrm>
            <a:prstGeom prst="line">
              <a:avLst/>
            </a:prstGeom>
            <a:ln>
              <a:solidFill>
                <a:schemeClr val="accent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4" name="矩形: 圆角 9"/>
            <p:cNvSpPr/>
            <p:nvPr/>
          </p:nvSpPr>
          <p:spPr>
            <a:xfrm>
              <a:off x="6360" y="3375"/>
              <a:ext cx="6049" cy="7613"/>
            </a:xfrm>
            <a:prstGeom prst="roundRect">
              <a:avLst>
                <a:gd name="adj" fmla="val 6310"/>
              </a:avLst>
            </a:prstGeom>
            <a:solidFill>
              <a:srgbClr val="FFFFFF"/>
            </a:solidFill>
            <a:ln w="12887" cap="flat">
              <a:solidFill>
                <a:schemeClr val="accent2">
                  <a:lumMod val="20000"/>
                  <a:lumOff val="80000"/>
                </a:schemeClr>
              </a:solidFill>
              <a:prstDash val="solid"/>
              <a:miter/>
            </a:ln>
            <a:effectLst>
              <a:outerShdw blurRad="190500" dist="254000" dir="2700000" sx="98000" sy="98000" algn="tl" rotWithShape="0">
                <a:schemeClr val="accent2">
                  <a:alpha val="20000"/>
                </a:schemeClr>
              </a:outerShdw>
            </a:effectLst>
          </p:spPr>
          <p:txBody>
            <a:bodyPr rtlCol="0" anchor="ctr"/>
            <a:lstStyle/>
            <a:p>
              <a:pPr algn="l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35" name="序号"/>
            <p:cNvSpPr txBox="1"/>
            <p:nvPr/>
          </p:nvSpPr>
          <p:spPr>
            <a:xfrm>
              <a:off x="7837" y="4807"/>
              <a:ext cx="3191" cy="2784"/>
            </a:xfrm>
            <a:prstGeom prst="ellipse">
              <a:avLst/>
            </a:prstGeom>
            <a:gradFill flip="none" rotWithShape="1">
              <a:gsLst>
                <a:gs pos="57000">
                  <a:schemeClr val="accent2">
                    <a:lumMod val="20000"/>
                    <a:lumOff val="80000"/>
                    <a:alpha val="0"/>
                  </a:schemeClr>
                </a:gs>
                <a:gs pos="3419">
                  <a:schemeClr val="accent2">
                    <a:lumMod val="20000"/>
                    <a:lumOff val="80000"/>
                    <a:alpha val="100000"/>
                  </a:schemeClr>
                </a:gs>
              </a:gsLst>
              <a:lin ang="5400000" scaled="1"/>
              <a:tileRect/>
            </a:gradFill>
          </p:spPr>
          <p:txBody>
            <a:bodyPr wrap="none" lIns="0" tIns="0" rIns="0" bIns="0" rtlCol="0" anchor="ctr" anchorCtr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en-US" sz="5335" b="1" dirty="0">
                  <a:solidFill>
                    <a:schemeClr val="accent2"/>
                  </a:solidFill>
                  <a:latin typeface="+mn-ea"/>
                </a:rPr>
                <a:t>[2]</a:t>
              </a:r>
              <a:endParaRPr lang="en-US" sz="5335" b="1" dirty="0">
                <a:solidFill>
                  <a:schemeClr val="accent2"/>
                </a:solidFill>
                <a:latin typeface="+mn-ea"/>
              </a:endParaRPr>
            </a:p>
          </p:txBody>
        </p:sp>
        <p:sp>
          <p:nvSpPr>
            <p:cNvPr id="336" name="项标题"/>
            <p:cNvSpPr txBox="1"/>
            <p:nvPr/>
          </p:nvSpPr>
          <p:spPr>
            <a:xfrm>
              <a:off x="6529" y="7395"/>
              <a:ext cx="5807" cy="340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zh-CN" altLang="en-US" sz="3200" b="1" spc="300" dirty="0">
                  <a:solidFill>
                    <a:schemeClr val="tx1"/>
                  </a:solidFill>
                  <a:effectLst/>
                  <a:latin typeface="方正公文小标宋" panose="02000500000000000000" charset="-122"/>
                  <a:ea typeface="方正公文小标宋" panose="02000500000000000000" charset="-122"/>
                </a:rPr>
                <a:t>你想在虚拟世界中拥有一席之地吗？</a:t>
              </a:r>
              <a:endParaRPr lang="zh-CN" altLang="en-US" sz="3200" b="1" spc="300" dirty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</a:endParaRPr>
            </a:p>
          </p:txBody>
        </p:sp>
        <p:cxnSp>
          <p:nvCxnSpPr>
            <p:cNvPr id="337" name="直接连接符 46"/>
            <p:cNvCxnSpPr/>
            <p:nvPr/>
          </p:nvCxnSpPr>
          <p:spPr>
            <a:xfrm>
              <a:off x="10601" y="12287"/>
              <a:ext cx="3189" cy="0"/>
            </a:xfrm>
            <a:prstGeom prst="line">
              <a:avLst/>
            </a:prstGeom>
            <a:ln>
              <a:solidFill>
                <a:schemeClr val="accent2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" name="矩形: 圆角 10"/>
            <p:cNvSpPr/>
            <p:nvPr/>
          </p:nvSpPr>
          <p:spPr>
            <a:xfrm>
              <a:off x="12883" y="4807"/>
              <a:ext cx="5635" cy="6183"/>
            </a:xfrm>
            <a:prstGeom prst="roundRect">
              <a:avLst>
                <a:gd name="adj" fmla="val 6310"/>
              </a:avLst>
            </a:prstGeom>
            <a:solidFill>
              <a:srgbClr val="FFFFFF"/>
            </a:solidFill>
            <a:ln w="12887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miter/>
            </a:ln>
            <a:effectLst>
              <a:outerShdw blurRad="190500" dist="254000" dir="2700000" sx="98000" sy="98000" algn="tl" rotWithShape="0">
                <a:schemeClr val="accent1">
                  <a:alpha val="20000"/>
                </a:schemeClr>
              </a:outerShdw>
            </a:effectLst>
          </p:spPr>
          <p:txBody>
            <a:bodyPr rtlCol="0" anchor="ctr"/>
            <a:lstStyle/>
            <a:p>
              <a:pPr algn="l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39" name="序号"/>
            <p:cNvSpPr txBox="1"/>
            <p:nvPr/>
          </p:nvSpPr>
          <p:spPr>
            <a:xfrm>
              <a:off x="14379" y="4335"/>
              <a:ext cx="3191" cy="2784"/>
            </a:xfrm>
            <a:prstGeom prst="ellipse">
              <a:avLst/>
            </a:prstGeom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3419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5400000" scaled="1"/>
              <a:tileRect/>
            </a:gradFill>
          </p:spPr>
          <p:txBody>
            <a:bodyPr wrap="none" lIns="0" tIns="0" rIns="0" bIns="0" rtlCol="0" anchor="ctr" anchorCtr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en-US" sz="5335" b="1" dirty="0">
                  <a:solidFill>
                    <a:schemeClr val="accent1"/>
                  </a:solidFill>
                  <a:latin typeface="+mn-ea"/>
                </a:rPr>
                <a:t>[3]</a:t>
              </a:r>
              <a:endParaRPr lang="en-US" sz="5335" b="1" dirty="0">
                <a:solidFill>
                  <a:schemeClr val="accent1"/>
                </a:solidFill>
                <a:latin typeface="+mn-ea"/>
              </a:endParaRPr>
            </a:p>
          </p:txBody>
        </p:sp>
        <p:sp>
          <p:nvSpPr>
            <p:cNvPr id="340" name="项标题"/>
            <p:cNvSpPr txBox="1"/>
            <p:nvPr/>
          </p:nvSpPr>
          <p:spPr>
            <a:xfrm>
              <a:off x="13539" y="7395"/>
              <a:ext cx="4819" cy="340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zh-CN" altLang="en-US" sz="3200" spc="3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方正公文小标宋" panose="02000500000000000000" charset="-122"/>
                  <a:ea typeface="方正公文小标宋" panose="02000500000000000000" charset="-122"/>
                </a:rPr>
                <a:t>你想自己创作一个大片吗？</a:t>
              </a:r>
              <a:endParaRPr lang="zh-CN" altLang="en-US" sz="3200" spc="3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</a:endParaRPr>
            </a:p>
          </p:txBody>
        </p:sp>
        <p:cxnSp>
          <p:nvCxnSpPr>
            <p:cNvPr id="341" name="直接连接符 73"/>
            <p:cNvCxnSpPr/>
            <p:nvPr/>
          </p:nvCxnSpPr>
          <p:spPr>
            <a:xfrm>
              <a:off x="345" y="2286"/>
              <a:ext cx="3928" cy="21"/>
            </a:xfrm>
            <a:prstGeom prst="line">
              <a:avLst/>
            </a:prstGeom>
            <a:ln w="22225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205" y="271145"/>
            <a:ext cx="4449445" cy="151701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5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6" name="矩形 3"/>
          <p:cNvSpPr/>
          <p:nvPr/>
        </p:nvSpPr>
        <p:spPr>
          <a:xfrm>
            <a:off x="2598738" y="3007298"/>
            <a:ext cx="750570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 sz="1800">
                <a:solidFill>
                  <a:schemeClr val="tx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4800" b="1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小标宋_GBK" panose="02000000000000000000" charset="-122"/>
                <a:sym typeface="Arial" panose="020B0604020202020204"/>
              </a:rPr>
              <a:t>大语言模型的基础能力应用</a:t>
            </a:r>
            <a:endParaRPr lang="zh-CN" sz="4800" b="1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小标宋_GBK" panose="02000000000000000000" charset="-122"/>
              <a:sym typeface="Arial" panose="020B0604020202020204"/>
            </a:endParaRPr>
          </a:p>
        </p:txBody>
      </p:sp>
      <p:grpSp>
        <p:nvGrpSpPr>
          <p:cNvPr id="367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368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69" name="文本框 7"/>
            <p:cNvSpPr txBox="1"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02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370" name="图片 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71" name="图片 1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636135"/>
            <a:ext cx="360299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示例：请根据</a:t>
            </a:r>
            <a:r>
              <a:rPr lang="en-US" altLang="zh-CN"/>
              <a:t>“15</a:t>
            </a:r>
            <a:r>
              <a:rPr lang="zh-CN" altLang="en-US"/>
              <a:t>岁、中学生、女生</a:t>
            </a:r>
            <a:r>
              <a:rPr lang="en-US" altLang="zh-CN"/>
              <a:t>/</a:t>
            </a:r>
            <a:r>
              <a:rPr lang="zh-CN" altLang="en-US"/>
              <a:t>男生、喜欢、音乐、看书、泰国、</a:t>
            </a:r>
            <a:r>
              <a:rPr lang="en-US" altLang="zh-CN"/>
              <a:t>”</a:t>
            </a:r>
            <a:r>
              <a:rPr lang="zh-CN" altLang="en-US"/>
              <a:t>等几个关键词，生成一段自我介绍文本。</a:t>
            </a:r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72" t="18221" r="-4020" b="-2391"/>
          <a:stretch>
            <a:fillRect/>
          </a:stretch>
        </p:blipFill>
        <p:spPr>
          <a:xfrm>
            <a:off x="9737725" y="3614420"/>
            <a:ext cx="2454275" cy="3086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61670" y="536575"/>
            <a:ext cx="105149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想一想：</a:t>
            </a:r>
            <a:r>
              <a:rPr lang="en-US" altLang="zh-CN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6</a:t>
            </a:r>
            <a:r>
              <a:rPr lang="zh-CN" alt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个关键词介绍自己</a:t>
            </a:r>
            <a:endParaRPr lang="zh-CN" altLang="en-US" sz="4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60400" y="1660525"/>
            <a:ext cx="11023600" cy="783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662940" algn="ctr" defTabSz="266700"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sz="3600" dirty="0" smtClean="0"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姓名、年龄、中学生、爱好、泰国、普吉、样子等</a:t>
            </a:r>
            <a:endParaRPr lang="zh-CN" altLang="en-US" sz="3600" dirty="0" smtClean="0"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18" name="图片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5925" y="3614420"/>
            <a:ext cx="9832975" cy="324358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稻壳儿 夏至夏末"/>
          <p:cNvSpPr txBox="1"/>
          <p:nvPr>
            <p:custDataLst>
              <p:tags r:id="rId5"/>
            </p:custDataLst>
          </p:nvPr>
        </p:nvSpPr>
        <p:spPr>
          <a:xfrm>
            <a:off x="661035" y="2444115"/>
            <a:ext cx="105156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deepseek</a:t>
            </a:r>
            <a:r>
              <a:rPr lang="zh-CN" alt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输入：自我介绍+关键词</a:t>
            </a:r>
            <a:endParaRPr lang="zh-CN" altLang="en-US" sz="4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9" grpId="0"/>
      <p:bldP spid="19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示例：请根据</a:t>
            </a:r>
            <a:r>
              <a:rPr lang="en-US" altLang="zh-CN"/>
              <a:t>“15</a:t>
            </a:r>
            <a:r>
              <a:rPr lang="zh-CN" altLang="en-US"/>
              <a:t>岁、中学生、女生</a:t>
            </a:r>
            <a:r>
              <a:rPr lang="en-US" altLang="zh-CN"/>
              <a:t>/</a:t>
            </a:r>
            <a:r>
              <a:rPr lang="zh-CN" altLang="en-US"/>
              <a:t>男生、喜欢、音乐、看书、泰国、</a:t>
            </a:r>
            <a:r>
              <a:rPr lang="en-US" altLang="zh-CN"/>
              <a:t>”</a:t>
            </a:r>
            <a:r>
              <a:rPr lang="zh-CN" altLang="en-US"/>
              <a:t>等几个关键词，生成一段自我介绍文本。</a:t>
            </a:r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72" t="18221" r="-4020" b="-2391"/>
          <a:stretch>
            <a:fillRect/>
          </a:stretch>
        </p:blipFill>
        <p:spPr>
          <a:xfrm>
            <a:off x="9737725" y="3614420"/>
            <a:ext cx="2454275" cy="3086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61670" y="536575"/>
            <a:ext cx="105149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深度思考</a:t>
            </a:r>
            <a:r>
              <a:rPr lang="en-US" altLang="zh-CN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+</a:t>
            </a:r>
            <a:r>
              <a:rPr lang="zh-CN" alt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联网搜索</a:t>
            </a:r>
            <a:endParaRPr lang="en-US" altLang="zh-CN" sz="4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pic>
        <p:nvPicPr>
          <p:cNvPr id="10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553" y="1446213"/>
            <a:ext cx="9000000" cy="3249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553" y="4554220"/>
            <a:ext cx="9000000" cy="1648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示例：请根据</a:t>
            </a:r>
            <a:r>
              <a:rPr lang="en-US" altLang="zh-CN"/>
              <a:t>“15</a:t>
            </a:r>
            <a:r>
              <a:rPr lang="zh-CN" altLang="en-US"/>
              <a:t>岁、中学生、女生</a:t>
            </a:r>
            <a:r>
              <a:rPr lang="en-US" altLang="zh-CN"/>
              <a:t>/</a:t>
            </a:r>
            <a:r>
              <a:rPr lang="zh-CN" altLang="en-US"/>
              <a:t>男生、喜欢、音乐、看书、泰国、</a:t>
            </a:r>
            <a:r>
              <a:rPr lang="en-US" altLang="zh-CN"/>
              <a:t>”</a:t>
            </a:r>
            <a:r>
              <a:rPr lang="zh-CN" altLang="en-US"/>
              <a:t>等几个关键词，生成一段自我介绍文本。</a:t>
            </a:r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72" t="18221" r="-4020" b="-2391"/>
          <a:stretch>
            <a:fillRect/>
          </a:stretch>
        </p:blipFill>
        <p:spPr>
          <a:xfrm>
            <a:off x="9737725" y="3614420"/>
            <a:ext cx="2454275" cy="3086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61670" y="536575"/>
            <a:ext cx="105149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zh-CN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保存：</a:t>
            </a:r>
            <a:r>
              <a:rPr lang="zh-CN" alt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复制到</a:t>
            </a:r>
            <a:r>
              <a:rPr lang="en-US" altLang="zh-CN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word</a:t>
            </a:r>
            <a:r>
              <a:rPr lang="zh-CN" alt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文档中</a:t>
            </a:r>
            <a:endParaRPr lang="zh-CN" sz="4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pic>
        <p:nvPicPr>
          <p:cNvPr id="2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70" y="1734185"/>
            <a:ext cx="9172575" cy="358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330960" y="509905"/>
            <a:ext cx="10470515" cy="6076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文生文：</a:t>
            </a:r>
            <a:r>
              <a:rPr lang="en-US" altLang="zh-CN" sz="32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deepseek</a:t>
            </a:r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完成小任务</a:t>
            </a:r>
            <a:endParaRPr lang="zh-CN" alt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 pitchFamily="34" charset="0"/>
            </a:endParaRPr>
          </a:p>
          <a:p>
            <a:pPr algn="l"/>
            <a:endParaRPr lang="zh-CN" alt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 pitchFamily="34" charset="0"/>
            </a:endParaRPr>
          </a:p>
        </p:txBody>
      </p:sp>
      <p:sp>
        <p:nvSpPr>
          <p:cNvPr id="19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小标宋_GBK" panose="02000000000000000000" charset="-122"/>
              <a:ea typeface="方正小标宋_GBK" panose="020000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小标宋_GBK" panose="02000000000000000000" charset="-122"/>
              <a:ea typeface="方正小标宋_GBK" panose="020000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" name="心形 2"/>
          <p:cNvSpPr/>
          <p:nvPr>
            <p:custDataLst>
              <p:tags r:id="rId2"/>
            </p:custDataLst>
          </p:nvPr>
        </p:nvSpPr>
        <p:spPr>
          <a:xfrm>
            <a:off x="570185" y="1360616"/>
            <a:ext cx="921247" cy="829104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方正小标宋_GBK" panose="02000000000000000000" charset="-122"/>
                <a:ea typeface="方正小标宋_GBK" panose="02000000000000000000" charset="-122"/>
              </a:rPr>
              <a:t>1</a:t>
            </a:r>
            <a:endParaRPr lang="en-US" altLang="zh-CN" dirty="0" smtClean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4" name="心形 3"/>
          <p:cNvSpPr/>
          <p:nvPr>
            <p:custDataLst>
              <p:tags r:id="rId3"/>
            </p:custDataLst>
          </p:nvPr>
        </p:nvSpPr>
        <p:spPr>
          <a:xfrm>
            <a:off x="570185" y="2933914"/>
            <a:ext cx="921247" cy="829104"/>
          </a:xfrm>
          <a:prstGeom prst="hear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方正小标宋_GBK" panose="02000000000000000000" charset="-122"/>
                <a:ea typeface="方正小标宋_GBK" panose="02000000000000000000" charset="-122"/>
              </a:rPr>
              <a:t>2</a:t>
            </a:r>
            <a:endParaRPr lang="en-US" altLang="zh-CN" dirty="0" smtClean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5" name="心形 4"/>
          <p:cNvSpPr/>
          <p:nvPr>
            <p:custDataLst>
              <p:tags r:id="rId4"/>
            </p:custDataLst>
          </p:nvPr>
        </p:nvSpPr>
        <p:spPr>
          <a:xfrm>
            <a:off x="570185" y="4231577"/>
            <a:ext cx="921247" cy="829104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方正小标宋_GBK" panose="02000000000000000000" charset="-122"/>
                <a:ea typeface="方正小标宋_GBK" panose="02000000000000000000" charset="-122"/>
              </a:rPr>
              <a:t>3</a:t>
            </a:r>
            <a:endParaRPr lang="en-US" altLang="zh-CN" dirty="0" smtClean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6" name="心形 5"/>
          <p:cNvSpPr/>
          <p:nvPr>
            <p:custDataLst>
              <p:tags r:id="rId5"/>
            </p:custDataLst>
          </p:nvPr>
        </p:nvSpPr>
        <p:spPr>
          <a:xfrm>
            <a:off x="570185" y="5559445"/>
            <a:ext cx="921247" cy="829104"/>
          </a:xfrm>
          <a:prstGeom prst="hear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方正小标宋_GBK" panose="02000000000000000000" charset="-122"/>
                <a:ea typeface="方正小标宋_GBK" panose="02000000000000000000" charset="-122"/>
              </a:rPr>
              <a:t>4</a:t>
            </a:r>
            <a:endParaRPr lang="en-US" altLang="zh-CN" dirty="0" smtClean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10" name="稻壳儿 夏至夏末"/>
          <p:cNvSpPr txBox="1"/>
          <p:nvPr>
            <p:custDataLst>
              <p:tags r:id="rId6"/>
            </p:custDataLst>
          </p:nvPr>
        </p:nvSpPr>
        <p:spPr>
          <a:xfrm>
            <a:off x="1777365" y="1349375"/>
            <a:ext cx="57658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自我介绍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（保存到</a:t>
            </a:r>
            <a:r>
              <a:rPr lang="en-US" altLang="zh-CN" sz="2400" b="1" dirty="0" smtClean="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word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中）</a:t>
            </a:r>
            <a:endParaRPr lang="zh-CN" altLang="en-US" sz="2400" b="1" dirty="0" smtClean="0">
              <a:solidFill>
                <a:srgbClr val="FF000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11" name="稻壳儿 夏至夏末"/>
          <p:cNvSpPr txBox="1"/>
          <p:nvPr>
            <p:custDataLst>
              <p:tags r:id="rId7"/>
            </p:custDataLst>
          </p:nvPr>
        </p:nvSpPr>
        <p:spPr>
          <a:xfrm>
            <a:off x="1777365" y="1721485"/>
            <a:ext cx="77393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输入关键词，如</a:t>
            </a:r>
            <a:r>
              <a:rPr lang="zh-CN" altLang="en-US" sz="2000" dirty="0" smtClean="0"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自我介绍、</a:t>
            </a:r>
            <a:r>
              <a:rPr lang="zh-CN" altLang="en-US" sz="2000" dirty="0" smtClean="0"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泰国学生、</a:t>
            </a:r>
            <a:r>
              <a:rPr lang="en-US" altLang="zh-CN" sz="2000" dirty="0" smtClean="0"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18</a:t>
            </a:r>
            <a:r>
              <a:rPr lang="zh-CN" altLang="en-US" sz="2000" dirty="0" smtClean="0"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岁、音乐、看书、小猫</a:t>
            </a:r>
            <a:endParaRPr lang="zh-CN" altLang="en-US" sz="2000" dirty="0" smtClean="0"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12" name="稻壳儿 夏至夏末"/>
          <p:cNvSpPr txBox="1"/>
          <p:nvPr>
            <p:custDataLst>
              <p:tags r:id="rId8"/>
            </p:custDataLst>
          </p:nvPr>
        </p:nvSpPr>
        <p:spPr>
          <a:xfrm>
            <a:off x="1664655" y="2799781"/>
            <a:ext cx="5049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</a:rPr>
              <a:t>旅游指南：最想去的地方</a:t>
            </a:r>
            <a:r>
              <a:rPr lang="en-US" alt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</a:rPr>
              <a:t>+</a:t>
            </a: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</a:rPr>
              <a:t>想做的事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13" name="稻壳儿 夏至夏末"/>
          <p:cNvSpPr txBox="1"/>
          <p:nvPr>
            <p:custDataLst>
              <p:tags r:id="rId9"/>
            </p:custDataLst>
          </p:nvPr>
        </p:nvSpPr>
        <p:spPr>
          <a:xfrm>
            <a:off x="1664970" y="3172460"/>
            <a:ext cx="770255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sym typeface="+mn-ea"/>
              </a:rPr>
              <a:t>输入关键词，如</a:t>
            </a:r>
            <a:r>
              <a:rPr lang="zh-CN" altLang="en-US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sym typeface="+mn-ea"/>
              </a:rPr>
              <a:t>旅游指南、</a:t>
            </a:r>
            <a:r>
              <a:rPr lang="zh-CN" altLang="en-US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sym typeface="+mn-ea"/>
              </a:rPr>
              <a:t>你喜欢的城市、美食、风景、</a:t>
            </a:r>
            <a:r>
              <a:rPr lang="zh-CN" altLang="en-US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sym typeface="+mn-ea"/>
              </a:rPr>
              <a:t>天数等</a:t>
            </a:r>
            <a:endParaRPr lang="zh-CN" altLang="en-US" sz="2000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sym typeface="+mn-ea"/>
            </a:endParaRPr>
          </a:p>
        </p:txBody>
      </p:sp>
      <p:sp>
        <p:nvSpPr>
          <p:cNvPr id="14" name="稻壳儿 夏至夏末"/>
          <p:cNvSpPr txBox="1"/>
          <p:nvPr>
            <p:custDataLst>
              <p:tags r:id="rId10"/>
            </p:custDataLst>
          </p:nvPr>
        </p:nvSpPr>
        <p:spPr>
          <a:xfrm>
            <a:off x="1777365" y="5513705"/>
            <a:ext cx="62979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</a:rPr>
              <a:t>作业：</a:t>
            </a: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</a:rPr>
              <a:t>AI</a:t>
            </a: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</a:rPr>
              <a:t>故事续写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15" name="稻壳儿 夏至夏末"/>
          <p:cNvSpPr txBox="1"/>
          <p:nvPr>
            <p:custDataLst>
              <p:tags r:id="rId11"/>
            </p:custDataLst>
          </p:nvPr>
        </p:nvSpPr>
        <p:spPr>
          <a:xfrm>
            <a:off x="1777365" y="5885815"/>
            <a:ext cx="89865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输入：续写</a:t>
            </a:r>
            <a:r>
              <a:rPr lang="en-US" altLang="zh-CN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  </a:t>
            </a:r>
            <a:r>
              <a:rPr lang="zh-CN" altLang="en-US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我在华侨大学学</a:t>
            </a:r>
            <a:r>
              <a:rPr lang="en-US" altLang="zh-CN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AI</a:t>
            </a:r>
            <a:r>
              <a:rPr lang="zh-CN" altLang="en-US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，回到泰国后</a:t>
            </a:r>
            <a:r>
              <a:rPr lang="en-US" altLang="zh-CN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.............</a:t>
            </a:r>
            <a:endParaRPr lang="en-US" altLang="zh-CN" sz="2000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16" name="稻壳儿 夏至夏末"/>
          <p:cNvSpPr txBox="1"/>
          <p:nvPr>
            <p:custDataLst>
              <p:tags r:id="rId12"/>
            </p:custDataLst>
          </p:nvPr>
        </p:nvSpPr>
        <p:spPr>
          <a:xfrm>
            <a:off x="1664655" y="4157015"/>
            <a:ext cx="515251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活动：</a:t>
            </a:r>
            <a:r>
              <a:rPr lang="en-US" alt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AI</a:t>
            </a: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诗歌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（保存到</a:t>
            </a:r>
            <a:r>
              <a:rPr lang="en-US" altLang="zh-CN" sz="2400" b="1" dirty="0" smtClean="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word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中）</a:t>
            </a:r>
            <a:endParaRPr lang="zh-CN" altLang="en-US" sz="2400" b="1" dirty="0" smtClean="0">
              <a:solidFill>
                <a:srgbClr val="FF000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17" name="稻壳儿 夏至夏末"/>
          <p:cNvSpPr txBox="1"/>
          <p:nvPr>
            <p:custDataLst>
              <p:tags r:id="rId13"/>
            </p:custDataLst>
          </p:nvPr>
        </p:nvSpPr>
        <p:spPr>
          <a:xfrm>
            <a:off x="1664970" y="4528820"/>
            <a:ext cx="73990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输入关键词：</a:t>
            </a:r>
            <a:r>
              <a:rPr lang="zh-CN" altLang="en-US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sym typeface="+mn-ea"/>
              </a:rPr>
              <a:t>诗歌、</a:t>
            </a:r>
            <a:r>
              <a:rPr lang="zh-CN" altLang="en-US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题目：</a:t>
            </a:r>
            <a:r>
              <a:rPr lang="zh-CN" altLang="en-US" sz="2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sym typeface="+mn-ea"/>
              </a:rPr>
              <a:t>中泰友爱一家亲、美丽的普吉岛等</a:t>
            </a:r>
            <a:endParaRPr lang="en-US" altLang="zh-CN" sz="2000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sym typeface="+mn-ea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516745" y="4859655"/>
            <a:ext cx="2586355" cy="178879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8425815" y="367030"/>
            <a:ext cx="33756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加入魔法，语言降级</a:t>
            </a:r>
            <a:endParaRPr lang="zh-CN" altLang="en-US" sz="2400" b="1">
              <a:solidFill>
                <a:srgbClr val="00B05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“</a:t>
            </a:r>
            <a:r>
              <a:rPr lang="zh-CN" altLang="en-US" sz="2400" b="1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变成</a:t>
            </a:r>
            <a:r>
              <a:rPr lang="en-US" altLang="zh-CN" sz="2400" b="1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HSK3/4/5</a:t>
            </a:r>
            <a:r>
              <a:rPr lang="zh-CN" altLang="en-US" sz="2400" b="1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水平</a:t>
            </a:r>
            <a:r>
              <a:rPr lang="en-US" altLang="zh-CN" sz="2400" b="1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”</a:t>
            </a:r>
            <a:endParaRPr lang="en-US" altLang="zh-CN" sz="2400" b="1">
              <a:solidFill>
                <a:srgbClr val="00B05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4" grpId="0"/>
      <p:bldP spid="24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516745" y="4859655"/>
            <a:ext cx="2586355" cy="1788795"/>
          </a:xfrm>
          <a:prstGeom prst="rect">
            <a:avLst/>
          </a:prstGeom>
        </p:spPr>
      </p:pic>
      <p:pic>
        <p:nvPicPr>
          <p:cNvPr id="452" name="图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5455" y="469265"/>
            <a:ext cx="9523095" cy="59061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algn="ctr" rotWithShape="0">
              <a:srgbClr val="02C17C">
                <a:alpha val="17000"/>
              </a:srgb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8049895" y="2051050"/>
            <a:ext cx="318262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6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文生图</a:t>
            </a:r>
            <a:endParaRPr lang="zh-CN" altLang="en-US" sz="6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 pitchFamily="34" charset="0"/>
            </a:endParaRPr>
          </a:p>
        </p:txBody>
      </p:sp>
      <p:pic>
        <p:nvPicPr>
          <p:cNvPr id="2" name="图片 1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示例</a:t>
            </a:r>
            <a:r>
              <a:rPr lang="en-US" altLang="zh-CN"/>
              <a:t>“</a:t>
            </a:r>
            <a:r>
              <a:rPr lang="zh-CN" altLang="en-US"/>
              <a:t>请生成一张图片，图片中有一个小女孩在草地上玩，草地上有一只小狗。</a:t>
            </a:r>
            <a:r>
              <a:rPr lang="en-US" altLang="zh-CN"/>
              <a:t>”</a:t>
            </a:r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16255" y="734060"/>
            <a:ext cx="11313160" cy="1004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练习：</a:t>
            </a:r>
            <a:r>
              <a:rPr lang="zh-CN" alt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请为我生成一张图片，XXXX</a:t>
            </a:r>
            <a:endParaRPr lang="zh-CN" altLang="en-US" sz="4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pic>
        <p:nvPicPr>
          <p:cNvPr id="1063749412" name="图片 1"/>
          <p:cNvPicPr>
            <a:picLocks noChangeAspect="1"/>
          </p:cNvPicPr>
          <p:nvPr/>
        </p:nvPicPr>
        <p:blipFill>
          <a:blip r:embed="rId2"/>
          <a:srcRect l="5281" t="36696" r="6075" b="3505"/>
          <a:stretch>
            <a:fillRect/>
          </a:stretch>
        </p:blipFill>
        <p:spPr>
          <a:xfrm>
            <a:off x="266700" y="1738630"/>
            <a:ext cx="11562715" cy="3199765"/>
          </a:xfrm>
          <a:prstGeom prst="rect">
            <a:avLst/>
          </a:prstGeom>
          <a:ln>
            <a:noFill/>
          </a:ln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516745" y="4859655"/>
            <a:ext cx="2586355" cy="178879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16255" y="4859655"/>
            <a:ext cx="8999855" cy="1568450"/>
          </a:xfrm>
          <a:prstGeom prst="rect">
            <a:avLst/>
          </a:prstGeom>
        </p:spPr>
        <p:txBody>
          <a:bodyPr wrap="square">
            <a:spAutoFit/>
          </a:bodyPr>
          <a:p>
            <a:pPr marL="0" algn="just" defTabSz="914400">
              <a:lnSpc>
                <a:spcPct val="150000"/>
              </a:lnSpc>
              <a:buClrTx/>
              <a:buSzTx/>
              <a:buFontTx/>
            </a:pPr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如“请生成一张图片，图片中有一个小女孩在草地上玩，草地上有一只小狗。”</a:t>
            </a:r>
            <a:endParaRPr lang="zh-CN" alt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5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6" name="矩形 3"/>
          <p:cNvSpPr/>
          <p:nvPr/>
        </p:nvSpPr>
        <p:spPr>
          <a:xfrm>
            <a:off x="3003233" y="2537398"/>
            <a:ext cx="628523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 sz="1800">
                <a:solidFill>
                  <a:schemeClr val="tx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4800" b="1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宋体" panose="02010600030101010101" pitchFamily="2" charset="-122"/>
                <a:sym typeface="Arial" panose="020B0604020202020204"/>
              </a:rPr>
              <a:t>大语言模型发展与应用</a:t>
            </a:r>
            <a:endParaRPr lang="zh-CN" sz="4800" b="1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宋体" panose="02010600030101010101" pitchFamily="2" charset="-122"/>
              <a:sym typeface="Arial" panose="020B0604020202020204"/>
            </a:endParaRPr>
          </a:p>
        </p:txBody>
      </p:sp>
      <p:grpSp>
        <p:nvGrpSpPr>
          <p:cNvPr id="367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368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69" name="文本框 7"/>
            <p:cNvSpPr txBox="1"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01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370" name="图片 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71" name="图片 1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636135"/>
            <a:ext cx="360299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等个人形象：个人特征</a:t>
            </a:r>
            <a:r>
              <a:rPr lang="en-US" altLang="zh-CN"/>
              <a:t>-</a:t>
            </a:r>
            <a:r>
              <a:rPr lang="zh-CN" altLang="en-US"/>
              <a:t>女生、长头发、大眼睛、泰国人等</a:t>
            </a:r>
            <a:endParaRPr lang="zh-CN" altLang="en-US"/>
          </a:p>
          <a:p>
            <a:pPr algn="ctr"/>
            <a:r>
              <a:rPr lang="zh-CN" altLang="en-US"/>
              <a:t>图片风格：卡通风格</a:t>
            </a:r>
            <a:endParaRPr lang="zh-CN" altLang="en-US"/>
          </a:p>
          <a:p>
            <a:pPr algn="ctr"/>
            <a:r>
              <a:rPr lang="zh-CN" altLang="en-US"/>
              <a:t>图片背景：普吉岛，金色的沙滩</a:t>
            </a:r>
            <a:r>
              <a:rPr lang="en-US" altLang="zh-CN"/>
              <a:t> </a:t>
            </a:r>
            <a:r>
              <a:rPr lang="zh-CN" altLang="en-US"/>
              <a:t>蓝蓝的海水</a:t>
            </a:r>
            <a:r>
              <a:rPr lang="en-US" altLang="zh-CN"/>
              <a:t> </a:t>
            </a:r>
            <a:r>
              <a:rPr lang="zh-CN" altLang="en-US"/>
              <a:t>很多椰子树</a:t>
            </a:r>
            <a:r>
              <a:rPr lang="en-US" altLang="zh-CN"/>
              <a:t> </a:t>
            </a:r>
            <a:r>
              <a:rPr lang="zh-CN" altLang="en-US"/>
              <a:t>阳光温暖</a:t>
            </a:r>
            <a:endParaRPr lang="zh-CN" altLang="en-US"/>
          </a:p>
          <a:p>
            <a:pPr algn="ctr"/>
            <a:r>
              <a:rPr lang="zh-CN" altLang="en-US"/>
              <a:t>图片风格：水墨风格等</a:t>
            </a:r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330960" y="509905"/>
            <a:ext cx="10470515" cy="6076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文生图：</a:t>
            </a:r>
            <a:r>
              <a:rPr lang="en-US" altLang="zh-CN" sz="32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豆包</a:t>
            </a:r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生成个人照</a:t>
            </a:r>
            <a:endParaRPr lang="zh-CN" alt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 pitchFamily="34" charset="0"/>
            </a:endParaRPr>
          </a:p>
        </p:txBody>
      </p:sp>
      <p:sp>
        <p:nvSpPr>
          <p:cNvPr id="19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小标宋_GBK" panose="02000000000000000000" charset="-122"/>
              <a:ea typeface="方正小标宋_GBK" panose="020000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小标宋_GBK" panose="02000000000000000000" charset="-122"/>
              <a:ea typeface="方正小标宋_GBK" panose="020000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185" y="5069205"/>
            <a:ext cx="2586355" cy="1788795"/>
          </a:xfrm>
          <a:prstGeom prst="rect">
            <a:avLst/>
          </a:prstGeom>
        </p:spPr>
      </p:pic>
      <p:pic>
        <p:nvPicPr>
          <p:cNvPr id="30" name="图片 28"/>
          <p:cNvPicPr>
            <a:picLocks noChangeAspect="1"/>
          </p:cNvPicPr>
          <p:nvPr/>
        </p:nvPicPr>
        <p:blipFill>
          <a:blip r:embed="rId3"/>
          <a:srcRect l="4317" t="26601" r="16821" b="4638"/>
          <a:stretch>
            <a:fillRect/>
          </a:stretch>
        </p:blipFill>
        <p:spPr>
          <a:xfrm>
            <a:off x="6427470" y="1117600"/>
            <a:ext cx="5374005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907415" y="1626870"/>
            <a:ext cx="5520055" cy="3246120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 algn="just" defTabSz="2667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如：请帮我生成个人照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marL="342900" indent="-342900" algn="just" defTabSz="2667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个人特征：女生、长头发、大眼睛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marL="342900" indent="-342900" algn="just" defTabSz="2667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图片风格：卡通风格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marL="342900" indent="-342900" algn="just" defTabSz="2667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图片背景：普吉岛，金色的沙滩、蓝蓝的海水、很多椰子树、阳光温暖</a:t>
            </a:r>
            <a:endParaRPr lang="zh-CN" altLang="en-US" sz="1600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95320" y="5546725"/>
            <a:ext cx="70529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请分享到班级群</a:t>
            </a:r>
            <a:endParaRPr lang="zh-CN" altLang="en-US" sz="4000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516745" y="4859655"/>
            <a:ext cx="2586355" cy="17887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01110" y="342265"/>
            <a:ext cx="318262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6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文生图</a:t>
            </a:r>
            <a:endParaRPr lang="zh-CN" altLang="en-US" sz="6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 pitchFamily="34" charset="0"/>
            </a:endParaRPr>
          </a:p>
        </p:txBody>
      </p:sp>
      <p:pic>
        <p:nvPicPr>
          <p:cNvPr id="2" name="图片 1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23854" t="28989" r="17214" b="12685"/>
          <a:stretch>
            <a:fillRect/>
          </a:stretch>
        </p:blipFill>
        <p:spPr>
          <a:xfrm>
            <a:off x="455930" y="1449070"/>
            <a:ext cx="8622030" cy="47999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205595" y="2767965"/>
            <a:ext cx="259270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/>
              <a:t>“</a:t>
            </a:r>
            <a:r>
              <a:rPr lang="zh-CN" altLang="en-US" sz="2400"/>
              <a:t>美丽，漂亮，</a:t>
            </a:r>
            <a:endParaRPr lang="zh-CN" altLang="en-US" sz="2400"/>
          </a:p>
          <a:p>
            <a:r>
              <a:rPr lang="zh-CN" altLang="en-US" sz="2400"/>
              <a:t>靓丽，好看</a:t>
            </a:r>
            <a:r>
              <a:rPr lang="en-US" altLang="zh-CN" sz="2400"/>
              <a:t>”</a:t>
            </a:r>
            <a:r>
              <a:rPr lang="zh-CN" altLang="en-US" sz="2400"/>
              <a:t>。</a:t>
            </a:r>
            <a:endParaRPr lang="zh-CN" altLang="en-US" sz="2400"/>
          </a:p>
          <a:p>
            <a:r>
              <a:rPr lang="zh-CN" altLang="en-US" sz="2400"/>
              <a:t>大家都在摸索，如何精准生成释义，即提示词。</a:t>
            </a:r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等个人形象：个人特征</a:t>
            </a:r>
            <a:r>
              <a:rPr lang="en-US" altLang="zh-CN"/>
              <a:t>-</a:t>
            </a:r>
            <a:r>
              <a:rPr lang="zh-CN" altLang="en-US"/>
              <a:t>女生、长头发、大眼睛、泰国人等</a:t>
            </a:r>
            <a:endParaRPr lang="zh-CN" altLang="en-US"/>
          </a:p>
          <a:p>
            <a:pPr algn="ctr"/>
            <a:r>
              <a:rPr lang="zh-CN" altLang="en-US"/>
              <a:t>图片风格：卡通风格</a:t>
            </a:r>
            <a:endParaRPr lang="zh-CN" altLang="en-US"/>
          </a:p>
          <a:p>
            <a:pPr algn="ctr"/>
            <a:r>
              <a:rPr lang="zh-CN" altLang="en-US"/>
              <a:t>图片背景：普吉岛，金色的沙滩</a:t>
            </a:r>
            <a:r>
              <a:rPr lang="en-US" altLang="zh-CN"/>
              <a:t> </a:t>
            </a:r>
            <a:r>
              <a:rPr lang="zh-CN" altLang="en-US"/>
              <a:t>蓝蓝的海水</a:t>
            </a:r>
            <a:r>
              <a:rPr lang="en-US" altLang="zh-CN"/>
              <a:t> </a:t>
            </a:r>
            <a:r>
              <a:rPr lang="zh-CN" altLang="en-US"/>
              <a:t>很多椰子树</a:t>
            </a:r>
            <a:r>
              <a:rPr lang="en-US" altLang="zh-CN"/>
              <a:t> </a:t>
            </a:r>
            <a:r>
              <a:rPr lang="zh-CN" altLang="en-US"/>
              <a:t>阳光温暖</a:t>
            </a:r>
            <a:endParaRPr lang="zh-CN" altLang="en-US"/>
          </a:p>
          <a:p>
            <a:pPr algn="ctr"/>
            <a:r>
              <a:rPr lang="zh-CN" altLang="en-US"/>
              <a:t>图片风格：水墨风格等</a:t>
            </a:r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330960" y="509905"/>
            <a:ext cx="10470515" cy="6076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文生图：</a:t>
            </a:r>
            <a:r>
              <a:rPr lang="en-US" altLang="zh-CN" sz="32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豆包</a:t>
            </a:r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通过词汇生成图片</a:t>
            </a:r>
            <a:endParaRPr lang="zh-CN" alt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 pitchFamily="34" charset="0"/>
            </a:endParaRPr>
          </a:p>
        </p:txBody>
      </p:sp>
      <p:sp>
        <p:nvSpPr>
          <p:cNvPr id="19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小标宋_GBK" panose="02000000000000000000" charset="-122"/>
              <a:ea typeface="方正小标宋_GBK" panose="020000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小标宋_GBK" panose="02000000000000000000" charset="-122"/>
              <a:ea typeface="方正小标宋_GBK" panose="020000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185" y="5069205"/>
            <a:ext cx="2586355" cy="178879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graphicFrame>
        <p:nvGraphicFramePr>
          <p:cNvPr id="4" name="表格 3"/>
          <p:cNvGraphicFramePr/>
          <p:nvPr/>
        </p:nvGraphicFramePr>
        <p:xfrm>
          <a:off x="2640330" y="1710055"/>
          <a:ext cx="8531860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485"/>
                <a:gridCol w="3560445"/>
                <a:gridCol w="695325"/>
                <a:gridCol w="357060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序号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词汇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序号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词汇</a:t>
                      </a: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间隙、悄悄、渠道、签字、</a:t>
                      </a:r>
                      <a:r>
                        <a:rPr lang="zh-CN" altLang="en-US"/>
                        <a:t>桥梁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Gaps, quiet, channels, signatures, bridges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贝壳、宝石、冰箱、草原、</a:t>
                      </a:r>
                      <a:r>
                        <a:rPr lang="zh-CN" altLang="en-US"/>
                        <a:t>唱歌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Shells, gems, refrigerators, grasslands, singing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无聊、尾巴、狭窄、小麦、</a:t>
                      </a:r>
                      <a:r>
                        <a:rPr lang="zh-CN" altLang="en-US"/>
                        <a:t>泄露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Boredom, tail, narrow, wheat, leak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餐馆、车轮、出汗、出门、</a:t>
                      </a:r>
                      <a:r>
                        <a:rPr lang="zh-CN" altLang="en-US"/>
                        <a:t>窗户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Restaurants, wheels, sweating, going out, windows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3.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网球、下降、栽培、疑惑、</a:t>
                      </a:r>
                      <a:r>
                        <a:rPr lang="zh-CN" altLang="en-US"/>
                        <a:t>运转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Tennis, descent, cultivation, doubt, run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瓷器、船长、大楼、灯泡、</a:t>
                      </a:r>
                      <a:r>
                        <a:rPr lang="zh-CN" altLang="en-US"/>
                        <a:t>电视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Porcelain, the captain, the building, the light bulb, the TV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照顾、中医、抓住、棒球、</a:t>
                      </a:r>
                      <a:r>
                        <a:rPr lang="zh-CN" altLang="en-US"/>
                        <a:t>足球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Care, TCM, Catch, Baseball, Football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番茄、多云、耳朵、堵车、</a:t>
                      </a:r>
                      <a:r>
                        <a:rPr lang="zh-CN" altLang="en-US"/>
                        <a:t>风筝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Tomatoes, cloudy, ears, traffic jams, kites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背包、背面、保姆、奔跑、</a:t>
                      </a:r>
                      <a:r>
                        <a:rPr lang="zh-CN" altLang="en-US"/>
                        <a:t>暴雨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Backpack, back, babysitter, run, rainstorm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飞机、干旱、夫妻、高铁、</a:t>
                      </a:r>
                      <a:r>
                        <a:rPr lang="zh-CN" altLang="en-US"/>
                        <a:t>海边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Airplanes, drought, couples, high-speed rail, seaside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449580" y="1385570"/>
            <a:ext cx="1643380" cy="3415030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 algn="just" defTabSz="2667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提示词：请为我生成关于以下词汇</a:t>
            </a: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的图片</a:t>
            </a:r>
            <a:endParaRPr lang="zh-CN" altLang="en-US" sz="1600">
              <a:latin typeface="Times New Roman" panose="02020603050405020304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750" y="1117600"/>
            <a:ext cx="7147560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等个人形象：个人特征</a:t>
            </a:r>
            <a:r>
              <a:rPr lang="en-US" altLang="zh-CN"/>
              <a:t>-</a:t>
            </a:r>
            <a:r>
              <a:rPr lang="zh-CN" altLang="en-US"/>
              <a:t>女生、长头发、大眼睛、泰国人等</a:t>
            </a:r>
            <a:endParaRPr lang="zh-CN" altLang="en-US"/>
          </a:p>
          <a:p>
            <a:pPr algn="ctr"/>
            <a:r>
              <a:rPr lang="zh-CN" altLang="en-US"/>
              <a:t>图片风格：卡通风格</a:t>
            </a:r>
            <a:endParaRPr lang="zh-CN" altLang="en-US"/>
          </a:p>
          <a:p>
            <a:pPr algn="ctr"/>
            <a:r>
              <a:rPr lang="zh-CN" altLang="en-US"/>
              <a:t>图片背景：普吉岛，金色的沙滩</a:t>
            </a:r>
            <a:r>
              <a:rPr lang="en-US" altLang="zh-CN"/>
              <a:t> </a:t>
            </a:r>
            <a:r>
              <a:rPr lang="zh-CN" altLang="en-US"/>
              <a:t>蓝蓝的海水</a:t>
            </a:r>
            <a:r>
              <a:rPr lang="en-US" altLang="zh-CN"/>
              <a:t> </a:t>
            </a:r>
            <a:r>
              <a:rPr lang="zh-CN" altLang="en-US"/>
              <a:t>很多椰子树</a:t>
            </a:r>
            <a:r>
              <a:rPr lang="en-US" altLang="zh-CN"/>
              <a:t> </a:t>
            </a:r>
            <a:r>
              <a:rPr lang="zh-CN" altLang="en-US"/>
              <a:t>阳光温暖</a:t>
            </a:r>
            <a:endParaRPr lang="zh-CN" altLang="en-US"/>
          </a:p>
          <a:p>
            <a:pPr algn="ctr"/>
            <a:r>
              <a:rPr lang="zh-CN" altLang="en-US"/>
              <a:t>图片风格：水墨风格等</a:t>
            </a:r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330960" y="509905"/>
            <a:ext cx="10470515" cy="6076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文生图：</a:t>
            </a:r>
            <a:r>
              <a:rPr lang="en-US" altLang="zh-CN" sz="32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豆包</a:t>
            </a:r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 pitchFamily="34" charset="0"/>
              </a:rPr>
              <a:t>通过词汇生成图片</a:t>
            </a:r>
            <a:endParaRPr lang="zh-CN" alt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 pitchFamily="34" charset="0"/>
            </a:endParaRPr>
          </a:p>
        </p:txBody>
      </p:sp>
      <p:sp>
        <p:nvSpPr>
          <p:cNvPr id="19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小标宋_GBK" panose="02000000000000000000" charset="-122"/>
              <a:ea typeface="方正小标宋_GBK" panose="020000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小标宋_GBK" panose="02000000000000000000" charset="-122"/>
              <a:ea typeface="方正小标宋_GBK" panose="020000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185" y="5069205"/>
            <a:ext cx="2586355" cy="178879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graphicFrame>
        <p:nvGraphicFramePr>
          <p:cNvPr id="4" name="表格 3"/>
          <p:cNvGraphicFramePr/>
          <p:nvPr/>
        </p:nvGraphicFramePr>
        <p:xfrm>
          <a:off x="2699385" y="1710055"/>
          <a:ext cx="8531860" cy="419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485"/>
                <a:gridCol w="3560445"/>
                <a:gridCol w="695325"/>
                <a:gridCol w="357060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序号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词汇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序号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词汇</a:t>
                      </a:r>
                      <a:endParaRPr lang="zh-CN" altLang="en-US"/>
                    </a:p>
                  </a:txBody>
                  <a:tcPr/>
                </a:tc>
              </a:tr>
              <a:tr h="9144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11.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果园、花园、火车、菊花、</a:t>
                      </a:r>
                      <a:r>
                        <a:rPr lang="zh-CN" altLang="en-US"/>
                        <a:t>金子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Orchards, gardens, trains, chrysanthemums, gold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16.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闪电、沙发、山顶、手表、</a:t>
                      </a:r>
                      <a:r>
                        <a:rPr lang="zh-CN" altLang="en-US"/>
                        <a:t>树叶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Lightning, couches, mountain tops, watches, leaves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12.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巨人、课本、篮球、空调、</a:t>
                      </a:r>
                      <a:r>
                        <a:rPr lang="zh-CN" altLang="en-US"/>
                        <a:t>蜡烛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Giants, textbooks, basketballs, air conditioners, candles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17.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水龙头、睡眠、桶、围巾、</a:t>
                      </a:r>
                      <a:r>
                        <a:rPr lang="zh-CN" altLang="en-US"/>
                        <a:t>西瓜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Faucets, sleep, buckets, scarves, watermelons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13.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萝卜、煤炭、眉毛、蜜蜂、</a:t>
                      </a:r>
                      <a:r>
                        <a:rPr lang="zh-CN" altLang="en-US"/>
                        <a:t>木头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Turnips, coals, eyebrows, bees, wood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18.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乌云、硬币、珍珠、竹竿、</a:t>
                      </a:r>
                      <a:r>
                        <a:rPr lang="zh-CN" altLang="en-US"/>
                        <a:t>下雪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Dark clouds, coins, pearls, bamboo poles, snow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14.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爬山、泥土、牛奶、排球、</a:t>
                      </a:r>
                      <a:r>
                        <a:rPr lang="zh-CN" altLang="en-US"/>
                        <a:t>清晨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Climbing, dirt, milk, volleyball, early morning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19.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糖果、铅笔、气泡、划船、</a:t>
                      </a:r>
                      <a:r>
                        <a:rPr lang="zh-CN" altLang="en-US"/>
                        <a:t>好吃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Candy, pencils, bubbles, boating, delicious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15.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晴天、球场、</a:t>
                      </a:r>
                      <a:r>
                        <a:rPr lang="zh-CN" altLang="en-US"/>
                        <a:t>山谷、裙子、</a:t>
                      </a:r>
                      <a:r>
                        <a:rPr lang="zh-CN" altLang="en-US"/>
                        <a:t>森林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Sunny days, pitches, valleys, skirts, forests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20.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湖泊、火焰、礼物、手臂、</a:t>
                      </a:r>
                      <a:r>
                        <a:rPr lang="zh-CN" altLang="en-US"/>
                        <a:t>绳子</a:t>
                      </a: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Lakes, fires, gifts, arms, ropes</a:t>
                      </a:r>
                      <a:endParaRPr lang="en-US" altLang="zh-CN"/>
                    </a:p>
                    <a:p>
                      <a:pPr>
                        <a:buNone/>
                      </a:pP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449580" y="2064385"/>
            <a:ext cx="1988820" cy="2306955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 algn="just" defTabSz="2667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提示词：请为我生成</a:t>
            </a:r>
            <a:r>
              <a:rPr 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以下词汇</a:t>
            </a: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的图片</a:t>
            </a:r>
            <a:endParaRPr lang="zh-CN" altLang="en-US" sz="1600">
              <a:latin typeface="Times New Roman" panose="02020603050405020304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8615" y="1139190"/>
            <a:ext cx="7147560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示例</a:t>
            </a:r>
            <a:r>
              <a:rPr lang="en-US" altLang="zh-CN"/>
              <a:t>“</a:t>
            </a:r>
            <a:r>
              <a:rPr lang="zh-CN" altLang="en-US"/>
              <a:t>请生成一张图片，图片中有一个小女孩在草地上玩，草地上有一只小狗。</a:t>
            </a:r>
            <a:r>
              <a:rPr lang="en-US" altLang="zh-CN"/>
              <a:t>”</a:t>
            </a:r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516745" y="4859655"/>
            <a:ext cx="2586355" cy="1788795"/>
          </a:xfrm>
          <a:prstGeom prst="rect">
            <a:avLst/>
          </a:prstGeom>
        </p:spPr>
      </p:pic>
      <p:pic>
        <p:nvPicPr>
          <p:cNvPr id="28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772285"/>
            <a:ext cx="6923405" cy="45135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097280" y="509905"/>
            <a:ext cx="10033000" cy="1140460"/>
          </a:xfrm>
          <a:prstGeom prst="rect">
            <a:avLst/>
          </a:prstGeom>
        </p:spPr>
        <p:txBody>
          <a:bodyPr wrap="square">
            <a:spAutoFit/>
          </a:bodyPr>
          <a:p>
            <a:pPr marL="0" lvl="0" algn="l" defTabSz="914400">
              <a:lnSpc>
                <a:spcPct val="100000"/>
              </a:lnSpc>
              <a:spcBef>
                <a:spcPts val="500"/>
              </a:spcBef>
              <a:buClrTx/>
              <a:buSzTx/>
              <a:buFontTx/>
            </a:pPr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文生音乐</a:t>
            </a:r>
            <a:endParaRPr lang="zh-CN" alt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marL="0" lvl="0" algn="l" defTabSz="914400">
              <a:lnSpc>
                <a:spcPct val="100000"/>
              </a:lnSpc>
              <a:spcBef>
                <a:spcPts val="500"/>
              </a:spcBef>
              <a:buClrTx/>
              <a:buSzTx/>
              <a:buFontTx/>
            </a:pPr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进入</a:t>
            </a:r>
            <a:r>
              <a:rPr lang="en-US" altLang="zh-CN" sz="32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网易天音：</a:t>
            </a:r>
            <a:r>
              <a:rPr lang="en-US" altLang="zh-CN" sz="32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hlinkClick r:id="rId4"/>
              </a:rPr>
              <a:t>https://tianyin.music.163.com/#/</a:t>
            </a:r>
            <a:endParaRPr lang="en-US" altLang="zh-CN" sz="3200" b="1" dirty="0" smtClean="0">
              <a:solidFill>
                <a:srgbClr val="00B05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hlinkClick r:id="rId4"/>
            </a:endParaRPr>
          </a:p>
        </p:txBody>
      </p:sp>
      <p:sp>
        <p:nvSpPr>
          <p:cNvPr id="19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方正小标宋_GBK" panose="02000000000000000000" charset="-122"/>
              <a:ea typeface="方正小标宋_GBK" panose="020000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方正小标宋_GBK" panose="02000000000000000000" charset="-122"/>
              <a:ea typeface="方正小标宋_GBK" panose="020000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167370" y="2026920"/>
            <a:ext cx="29635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endParaRPr lang="zh-CN" altLang="en-US" sz="2800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167370" y="2517775"/>
            <a:ext cx="368617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48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AI诗歌</a:t>
            </a:r>
            <a:endParaRPr lang="zh-CN" altLang="en-US" sz="4800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zh-CN" altLang="en-US" sz="48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配</a:t>
            </a:r>
            <a:r>
              <a:rPr lang="en-US" altLang="zh-CN" sz="48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  </a:t>
            </a:r>
            <a:r>
              <a:rPr lang="zh-CN" altLang="en-US" sz="4800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乐</a:t>
            </a:r>
            <a:endParaRPr lang="zh-CN" altLang="en-US" sz="4800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pic>
        <p:nvPicPr>
          <p:cNvPr id="2" name="图片 1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矩形 20"/>
          <p:cNvSpPr/>
          <p:nvPr/>
        </p:nvSpPr>
        <p:spPr>
          <a:xfrm>
            <a:off x="1181735" y="434975"/>
            <a:ext cx="104476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500"/>
              </a:spcBef>
              <a:buClrTx/>
              <a:buSzTx/>
              <a:buFontTx/>
            </a:pPr>
            <a:r>
              <a:rPr lang="zh-CN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文生音乐：</a:t>
            </a:r>
            <a:r>
              <a:rPr lang="en-US" altLang="zh-CN" sz="3200">
                <a:solidFill>
                  <a:schemeClr val="accent2"/>
                </a:solidFill>
                <a:sym typeface="+mn-ea"/>
              </a:rPr>
              <a:t>https://suno.com</a:t>
            </a:r>
            <a:endParaRPr lang="zh-CN" alt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41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4535" y="1447800"/>
            <a:ext cx="8079740" cy="507746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pic>
        <p:nvPicPr>
          <p:cNvPr id="6" name="4e2a3185aa6bddaa3dd1293415501d0b_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90000" y="1358265"/>
            <a:ext cx="2739390" cy="5166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812;p28"/>
          <p:cNvGrpSpPr/>
          <p:nvPr/>
        </p:nvGrpSpPr>
        <p:grpSpPr>
          <a:xfrm>
            <a:off x="2412141" y="4237859"/>
            <a:ext cx="342800" cy="2443166"/>
            <a:chOff x="1365450" y="3205275"/>
            <a:chExt cx="257100" cy="1832375"/>
          </a:xfrm>
        </p:grpSpPr>
        <p:sp>
          <p:nvSpPr>
            <p:cNvPr id="380" name="Google Shape;813;p28"/>
            <p:cNvSpPr/>
            <p:nvPr/>
          </p:nvSpPr>
          <p:spPr>
            <a:xfrm>
              <a:off x="1485300" y="3337250"/>
              <a:ext cx="17400" cy="1700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" name="Google Shape;814;p28"/>
            <p:cNvSpPr/>
            <p:nvPr/>
          </p:nvSpPr>
          <p:spPr>
            <a:xfrm>
              <a:off x="1365450" y="320527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82" name="Google Shape;815;p28"/>
          <p:cNvGrpSpPr/>
          <p:nvPr/>
        </p:nvGrpSpPr>
        <p:grpSpPr>
          <a:xfrm>
            <a:off x="3293008" y="3961759"/>
            <a:ext cx="342800" cy="2443166"/>
            <a:chOff x="1365450" y="3205275"/>
            <a:chExt cx="257100" cy="1832375"/>
          </a:xfrm>
        </p:grpSpPr>
        <p:sp>
          <p:nvSpPr>
            <p:cNvPr id="383" name="Google Shape;816;p28"/>
            <p:cNvSpPr/>
            <p:nvPr/>
          </p:nvSpPr>
          <p:spPr>
            <a:xfrm>
              <a:off x="1485300" y="3337250"/>
              <a:ext cx="17400" cy="1700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" name="Google Shape;817;p28"/>
            <p:cNvSpPr/>
            <p:nvPr/>
          </p:nvSpPr>
          <p:spPr>
            <a:xfrm>
              <a:off x="1365450" y="320527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85" name="Google Shape;824;p28"/>
          <p:cNvGrpSpPr/>
          <p:nvPr/>
        </p:nvGrpSpPr>
        <p:grpSpPr>
          <a:xfrm>
            <a:off x="4720841" y="1570809"/>
            <a:ext cx="342800" cy="4621066"/>
            <a:chOff x="261425" y="1395525"/>
            <a:chExt cx="257100" cy="3465800"/>
          </a:xfrm>
        </p:grpSpPr>
        <p:sp>
          <p:nvSpPr>
            <p:cNvPr id="386" name="Google Shape;825;p28"/>
            <p:cNvSpPr/>
            <p:nvPr/>
          </p:nvSpPr>
          <p:spPr>
            <a:xfrm>
              <a:off x="381300" y="1516925"/>
              <a:ext cx="17400" cy="3344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" name="Google Shape;826;p28"/>
            <p:cNvSpPr/>
            <p:nvPr/>
          </p:nvSpPr>
          <p:spPr>
            <a:xfrm>
              <a:off x="261425" y="139552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88" name="Google Shape;827;p28"/>
          <p:cNvGrpSpPr/>
          <p:nvPr/>
        </p:nvGrpSpPr>
        <p:grpSpPr>
          <a:xfrm>
            <a:off x="-116875" y="3416409"/>
            <a:ext cx="342800" cy="4621066"/>
            <a:chOff x="261425" y="1395525"/>
            <a:chExt cx="257100" cy="3465800"/>
          </a:xfrm>
        </p:grpSpPr>
        <p:sp>
          <p:nvSpPr>
            <p:cNvPr id="389" name="Google Shape;828;p28"/>
            <p:cNvSpPr/>
            <p:nvPr/>
          </p:nvSpPr>
          <p:spPr>
            <a:xfrm>
              <a:off x="381300" y="1516925"/>
              <a:ext cx="17400" cy="3344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" name="Google Shape;829;p28"/>
            <p:cNvSpPr/>
            <p:nvPr/>
          </p:nvSpPr>
          <p:spPr>
            <a:xfrm>
              <a:off x="261425" y="139552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96" name="矩形 20"/>
          <p:cNvSpPr/>
          <p:nvPr/>
        </p:nvSpPr>
        <p:spPr>
          <a:xfrm>
            <a:off x="277495" y="1285240"/>
            <a:ext cx="922655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>
                  <a:alpha val="100000"/>
                </a:srgbClr>
              </a:buClr>
              <a:buFont typeface="Arial" panose="020B0604020202020204"/>
            </a:pPr>
            <a:r>
              <a:rPr lang="zh-CN" altLang="en-US" sz="4800" b="1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文生视频</a:t>
            </a:r>
            <a:endParaRPr lang="zh-CN" altLang="en-US" sz="4800" b="1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193374" y="297421"/>
            <a:ext cx="10429406" cy="6107542"/>
            <a:chOff x="1410" y="393"/>
            <a:chExt cx="17424" cy="10390"/>
          </a:xfrm>
        </p:grpSpPr>
        <p:pic>
          <p:nvPicPr>
            <p:cNvPr id="394" name="Picture 5" descr="ezgif-6-a0ff784b53_rvm6fc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410" y="393"/>
              <a:ext cx="8631" cy="5236"/>
            </a:xfrm>
            <a:prstGeom prst="rect">
              <a:avLst/>
            </a:prstGeom>
          </p:spPr>
        </p:pic>
        <p:pic>
          <p:nvPicPr>
            <p:cNvPr id="395" name="Picture 6" descr="compressed-pixar-sora_tefclh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0" y="5920"/>
              <a:ext cx="8631" cy="4863"/>
            </a:xfrm>
            <a:prstGeom prst="rect">
              <a:avLst/>
            </a:prstGeom>
          </p:spPr>
        </p:pic>
        <p:sp>
          <p:nvSpPr>
            <p:cNvPr id="397" name="文本框 21"/>
            <p:cNvSpPr txBox="1"/>
            <p:nvPr/>
          </p:nvSpPr>
          <p:spPr>
            <a:xfrm>
              <a:off x="10196" y="6021"/>
              <a:ext cx="8122" cy="4344"/>
            </a:xfrm>
          </p:spPr>
          <p:txBody>
            <a:bodyPr wrap="square">
              <a:spAutoFit/>
            </a:bodyPr>
            <a:lstStyle/>
            <a:p>
              <a:pPr marL="0" lvl="0" indent="0" algn="just" defTabSz="914400">
                <a:lnSpc>
                  <a:spcPct val="125000"/>
                </a:lnSpc>
                <a:buClr>
                  <a:srgbClr val="000000">
                    <a:alpha val="100000"/>
                  </a:srgbClr>
                </a:buClr>
                <a:buFont typeface="Arial" panose="020B0604020202020204"/>
                <a:defRPr sz="1800">
                  <a:solidFill>
                    <a:schemeClr val="tx1">
                      <a:alpha val="100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cs typeface="+mn-cs"/>
                </a:defRPr>
              </a:pPr>
              <a:r>
                <a:rPr lang="zh-CN" sz="1600" b="0" i="0" u="none" strike="noStrike" spc="200">
                  <a:solidFill>
                    <a:schemeClr val="tx1">
                      <a:lumMod val="75000"/>
                      <a:lumOff val="25000"/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提示语：动画场景特写了一个短毛茸茸的怪物跪在一支融化的红蜡烛旁边。艺术风格是3D和现实主义的，重点在于光影和质感。画面的情绪是惊奇和好奇，因为怪物用大眼睛和张开的嘴凝视着火焰。它的姿势和表情传达出一种天真和顽皮的感觉，就好像它第一次探索周围的世界。使用温暖的色彩和戏剧性的照明进一步增强了图像的温馨氛围。</a:t>
              </a:r>
              <a:endParaRPr sz="160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98" name="文本框 22"/>
            <p:cNvSpPr txBox="1"/>
            <p:nvPr/>
          </p:nvSpPr>
          <p:spPr>
            <a:xfrm>
              <a:off x="10203" y="873"/>
              <a:ext cx="8122" cy="3925"/>
            </a:xfrm>
          </p:spPr>
          <p:txBody>
            <a:bodyPr wrap="square">
              <a:spAutoFit/>
            </a:bodyPr>
            <a:lstStyle/>
            <a:p>
              <a:pPr lvl="0" indent="0" algn="l" defTabSz="914400">
                <a:lnSpc>
                  <a:spcPct val="100000"/>
                </a:lnSpc>
                <a:buClr>
                  <a:srgbClr val="000000">
                    <a:alpha val="100000"/>
                  </a:srgbClr>
                </a:buClr>
                <a:buNone/>
                <a:defRPr sz="1800">
                  <a:solidFill>
                    <a:schemeClr val="tx1">
                      <a:alpha val="100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cs typeface="+mn-cs"/>
                </a:defRPr>
              </a:pPr>
              <a:r>
                <a:rPr lang="zh-CN" b="0" i="0" u="none" strike="noStrike" spc="200">
                  <a:solidFill>
                    <a:schemeClr val="tx1">
                      <a:lumMod val="75000"/>
                      <a:lumOff val="25000"/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提示语：一位时尚的女性走在东京的街道上，街道上充满了温暖的霓虹灯光芒和生动的城市招牌。她穿着一件黑色皮夹克，一条长长的红裙子，黑色靴子，并携带着一个黑色手提包。她戴着太阳镜，涂着红色口红。她自信而随意地走着。街道潮湿且反光，形成了彩色灯光的镜面效果。许多行人在周围行走。</a:t>
              </a:r>
              <a:endParaRPr lang="zh-CN" b="0" i="0" u="none" strike="noStrike" spc="200">
                <a:solidFill>
                  <a:schemeClr val="tx1">
                    <a:lumMod val="75000"/>
                    <a:lumOff val="25000"/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99" name="矩形 23"/>
            <p:cNvSpPr/>
            <p:nvPr/>
          </p:nvSpPr>
          <p:spPr>
            <a:xfrm>
              <a:off x="10293" y="474"/>
              <a:ext cx="8428" cy="5155"/>
            </a:xfrm>
            <a:prstGeom prst="rect">
              <a:avLst/>
            </a:prstGeom>
            <a:noFill/>
            <a:ln w="38100">
              <a:solidFill>
                <a:schemeClr val="accent3">
                  <a:alpha val="100000"/>
                </a:schemeClr>
              </a:solidFill>
              <a:prstDash val="solid"/>
              <a:miter lim="800000"/>
            </a:ln>
          </p:spPr>
          <p:txBody>
            <a:bodyPr anchor="ctr"/>
            <a:lstStyle/>
            <a:p>
              <a:pPr algn="ctr"/>
              <a:endParaRPr sz="1600"/>
            </a:p>
          </p:txBody>
        </p:sp>
        <p:sp>
          <p:nvSpPr>
            <p:cNvPr id="400" name="矩形 24"/>
            <p:cNvSpPr/>
            <p:nvPr/>
          </p:nvSpPr>
          <p:spPr>
            <a:xfrm>
              <a:off x="10203" y="5871"/>
              <a:ext cx="8631" cy="4650"/>
            </a:xfrm>
            <a:prstGeom prst="rect">
              <a:avLst/>
            </a:prstGeom>
            <a:noFill/>
            <a:ln w="38100">
              <a:solidFill>
                <a:schemeClr val="accent3">
                  <a:alpha val="100000"/>
                </a:schemeClr>
              </a:solidFill>
              <a:prstDash val="solid"/>
              <a:miter lim="800000"/>
            </a:ln>
          </p:spPr>
          <p:txBody>
            <a:bodyPr anchor="ctr"/>
            <a:lstStyle/>
            <a:p>
              <a:pPr algn="ctr"/>
              <a:endParaRPr sz="1600"/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827;p28"/>
          <p:cNvGrpSpPr/>
          <p:nvPr/>
        </p:nvGrpSpPr>
        <p:grpSpPr>
          <a:xfrm>
            <a:off x="-116875" y="3416409"/>
            <a:ext cx="342800" cy="4621066"/>
            <a:chOff x="261425" y="1395525"/>
            <a:chExt cx="257100" cy="3465800"/>
          </a:xfrm>
        </p:grpSpPr>
        <p:sp>
          <p:nvSpPr>
            <p:cNvPr id="389" name="Google Shape;828;p28"/>
            <p:cNvSpPr/>
            <p:nvPr/>
          </p:nvSpPr>
          <p:spPr>
            <a:xfrm>
              <a:off x="381300" y="1516925"/>
              <a:ext cx="17400" cy="33444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FF">
                    <a:alpha val="56078"/>
                  </a:srgbClr>
                </a:gs>
                <a:gs pos="51000">
                  <a:srgbClr val="FFFFFF">
                    <a:alpha val="3882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" name="Google Shape;829;p28"/>
            <p:cNvSpPr/>
            <p:nvPr/>
          </p:nvSpPr>
          <p:spPr>
            <a:xfrm>
              <a:off x="261425" y="1395525"/>
              <a:ext cx="257100" cy="25710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23000">
                  <a:srgbClr val="FFFFFF">
                    <a:alpha val="17647"/>
                  </a:srgbClr>
                </a:gs>
                <a:gs pos="4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grpSp>
        <p:nvGrpSpPr>
          <p:cNvPr id="454" name="组合 13"/>
          <p:cNvGrpSpPr/>
          <p:nvPr/>
        </p:nvGrpSpPr>
        <p:grpSpPr>
          <a:xfrm>
            <a:off x="9279133" y="80291"/>
            <a:ext cx="2680532" cy="794084"/>
            <a:chOff x="-166359" y="25994"/>
            <a:chExt cx="2209314" cy="654490"/>
          </a:xfrm>
        </p:grpSpPr>
        <p:pic>
          <p:nvPicPr>
            <p:cNvPr id="455" name="图片 14"/>
            <p:cNvPicPr>
              <a:picLocks noChangeAspect="1"/>
            </p:cNvPicPr>
            <p:nvPr/>
          </p:nvPicPr>
          <p:blipFill rotWithShape="1">
            <a:blip r:embed="rId2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456" name="图片 15"/>
            <p:cNvPicPr>
              <a:picLocks noChangeAspect="1"/>
            </p:cNvPicPr>
            <p:nvPr/>
          </p:nvPicPr>
          <p:blipFill rotWithShape="1">
            <a:blip r:embed="rId2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sp>
        <p:nvSpPr>
          <p:cNvPr id="457" name="矩形 20"/>
          <p:cNvSpPr/>
          <p:nvPr/>
        </p:nvSpPr>
        <p:spPr>
          <a:xfrm>
            <a:off x="849630" y="1945005"/>
            <a:ext cx="910590" cy="3420110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zh-CN" altLang="en-US" sz="4800" b="1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图生文</a:t>
            </a:r>
            <a:endParaRPr lang="zh-CN" altLang="en-US" sz="4800" b="1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grpSp>
        <p:nvGrpSpPr>
          <p:cNvPr id="458" name="组合 7"/>
          <p:cNvGrpSpPr/>
          <p:nvPr/>
        </p:nvGrpSpPr>
        <p:grpSpPr>
          <a:xfrm>
            <a:off x="1760220" y="185420"/>
            <a:ext cx="10221595" cy="6477635"/>
            <a:chOff x="908006" y="522137"/>
            <a:chExt cx="7112803" cy="6065263"/>
          </a:xfrm>
        </p:grpSpPr>
        <p:sp>
          <p:nvSpPr>
            <p:cNvPr id="459" name="矩形: 圆角 3"/>
            <p:cNvSpPr/>
            <p:nvPr/>
          </p:nvSpPr>
          <p:spPr>
            <a:xfrm>
              <a:off x="1886586" y="1165225"/>
              <a:ext cx="5966523" cy="5010467"/>
            </a:xfrm>
            <a:prstGeom prst="roundRect">
              <a:avLst>
                <a:gd name="adj" fmla="val 4430"/>
              </a:avLst>
            </a:prstGeom>
            <a:solidFill>
              <a:schemeClr val="bg1"/>
            </a:solidFill>
            <a:ln>
              <a:gradFill flip="none" rotWithShape="1">
                <a:gsLst>
                  <a:gs pos="0">
                    <a:srgbClr val="B7F4A3"/>
                  </a:gs>
                  <a:gs pos="100000">
                    <a:srgbClr val="02C17C"/>
                  </a:gs>
                </a:gsLst>
                <a:lin ang="16200000" scaled="1"/>
                <a:tileRect/>
              </a:gradFill>
            </a:ln>
            <a:effectLst>
              <a:outerShdw blurRad="254000" algn="ctr" rotWithShape="0">
                <a:srgbClr val="02C17C">
                  <a:alpha val="1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135"/>
            </a:p>
          </p:txBody>
        </p:sp>
        <p:pic>
          <p:nvPicPr>
            <p:cNvPr id="46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8006" y="522137"/>
              <a:ext cx="7112803" cy="60652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矩形 20"/>
          <p:cNvSpPr/>
          <p:nvPr/>
        </p:nvSpPr>
        <p:spPr>
          <a:xfrm>
            <a:off x="1209675" y="439420"/>
            <a:ext cx="3392805" cy="11607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4800" b="1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视频生文</a:t>
            </a:r>
            <a:endParaRPr lang="zh-CN" altLang="en-US" sz="5865" dirty="0">
              <a:highlight>
                <a:srgbClr val="FFFF00"/>
              </a:highlight>
            </a:endParaRPr>
          </a:p>
        </p:txBody>
      </p:sp>
      <p:sp>
        <p:nvSpPr>
          <p:cNvPr id="406" name="文本框 11"/>
          <p:cNvSpPr txBox="1"/>
          <p:nvPr/>
        </p:nvSpPr>
        <p:spPr>
          <a:xfrm>
            <a:off x="4268573" y="575628"/>
            <a:ext cx="6494145" cy="583565"/>
          </a:xfrm>
          <a:prstGeom prst="rect">
            <a:avLst/>
          </a:prstGeom>
          <a:ln w="6350">
            <a:prstDash val="solid"/>
          </a:ln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bibi - 视频分析 - https://bibigpt.co/</a:t>
            </a:r>
            <a:endParaRPr lang="zh-CN" altLang="en-US" sz="3200" b="1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407" name="Text Box 1"/>
          <p:cNvSpPr txBox="1"/>
          <p:nvPr/>
        </p:nvSpPr>
        <p:spPr>
          <a:xfrm>
            <a:off x="8929195" y="2737168"/>
            <a:ext cx="3186692" cy="1383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POSans R" panose="02010600030101010101" pitchFamily="18" charset="-122"/>
                <a:sym typeface="等线" panose="02010600030101010101" charset="-122"/>
              </a:rPr>
              <a:t>AI</a:t>
            </a:r>
            <a:r>
              <a:rPr lang="zh-CN" altLang="en-US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POSans R" panose="02010600030101010101" pitchFamily="18" charset="-122"/>
                <a:sym typeface="等线" panose="02010600030101010101" charset="-122"/>
              </a:rPr>
              <a:t>视频内容提取</a:t>
            </a:r>
            <a:endParaRPr sz="140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POSans R" panose="02010600030101010101" pitchFamily="18" charset="-122"/>
                <a:sym typeface="等线" panose="02010600030101010101" charset="-122"/>
              </a:rPr>
              <a:t>课程亮点总结</a:t>
            </a:r>
            <a:endParaRPr sz="1400"/>
          </a:p>
        </p:txBody>
      </p:sp>
      <p:pic>
        <p:nvPicPr>
          <p:cNvPr id="408" name="音视频内容 AI 一键总结丨BibiGPT 学习助理 - Google Chrome 2024-11-02 09-21-48"/>
          <p:cNvPicPr/>
          <p:nvPr/>
        </p:nvPicPr>
        <p:blipFill rotWithShape="1">
          <a:blip r:embed="rId1"/>
          <a:srcRect t="8522"/>
          <a:stretch>
            <a:fillRect/>
          </a:stretch>
        </p:blipFill>
        <p:spPr>
          <a:xfrm>
            <a:off x="251461" y="1600068"/>
            <a:ext cx="9028253" cy="4935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408"/>
                </p:tgtEl>
              </p:cMediaNode>
            </p:video>
            <p:seq concurrent="0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8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1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2" name="矩形 3"/>
          <p:cNvSpPr/>
          <p:nvPr/>
        </p:nvSpPr>
        <p:spPr>
          <a:xfrm>
            <a:off x="1014095" y="2329180"/>
            <a:ext cx="1018794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50000"/>
              </a:lnSpc>
              <a:defRPr sz="1800">
                <a:solidFill>
                  <a:schemeClr val="lt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48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小标宋_GBK" panose="02000000000000000000" charset="-122"/>
                <a:sym typeface="Arial" panose="020B0604020202020204"/>
              </a:rPr>
              <a:t>大语言模型组合能力综合实践</a:t>
            </a:r>
            <a:endParaRPr lang="zh-CN" sz="48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algn="ctr" defTabSz="685800">
              <a:lnSpc>
                <a:spcPct val="150000"/>
              </a:lnSpc>
              <a:defRPr sz="1800">
                <a:solidFill>
                  <a:schemeClr val="lt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48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小标宋_GBK" panose="02000000000000000000" charset="-122"/>
                <a:sym typeface="Arial" panose="020B0604020202020204"/>
              </a:rPr>
              <a:t>数字人语音播报视频制作</a:t>
            </a:r>
            <a:endParaRPr lang="zh-CN" altLang="en-US" sz="4800" b="1" dirty="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小标宋_GBK" panose="02000000000000000000" charset="-122"/>
              <a:sym typeface="Arial" panose="020B0604020202020204"/>
            </a:endParaRPr>
          </a:p>
        </p:txBody>
      </p:sp>
      <p:grpSp>
        <p:nvGrpSpPr>
          <p:cNvPr id="574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575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76" name="文本框 7"/>
            <p:cNvSpPr txBox="1"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03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577" name="图片 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578" name="图片 1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636135"/>
            <a:ext cx="360299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4"/>
          <p:cNvGrpSpPr/>
          <p:nvPr/>
        </p:nvGrpSpPr>
        <p:grpSpPr>
          <a:xfrm rot="0">
            <a:off x="9241155" y="341630"/>
            <a:ext cx="2623185" cy="763905"/>
            <a:chOff x="-166359" y="25994"/>
            <a:chExt cx="2209314" cy="654490"/>
          </a:xfrm>
        </p:grpSpPr>
        <p:pic>
          <p:nvPicPr>
            <p:cNvPr id="38" name="图片 5"/>
            <p:cNvPicPr>
              <a:picLocks noChangeAspect="1"/>
            </p:cNvPicPr>
            <p:nvPr/>
          </p:nvPicPr>
          <p:blipFill rotWithShape="1">
            <a:blip r:embed="rId1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39" name="图片 6"/>
            <p:cNvPicPr>
              <a:picLocks noChangeAspect="1"/>
            </p:cNvPicPr>
            <p:nvPr/>
          </p:nvPicPr>
          <p:blipFill rotWithShape="1">
            <a:blip r:embed="rId1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720" y="1880870"/>
            <a:ext cx="4236720" cy="457581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2050" y="1384652"/>
            <a:ext cx="10739008" cy="3987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/>
            <a:r>
              <a:rPr lang="zh-CN" altLang="en-US" sz="2000" b="1" i="0" dirty="0">
                <a:solidFill>
                  <a:srgbClr val="060607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吴飞</a:t>
            </a:r>
            <a:r>
              <a:rPr lang="en-US" altLang="zh-CN" sz="2000" b="1" i="0" dirty="0">
                <a:solidFill>
                  <a:srgbClr val="060607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. </a:t>
            </a:r>
            <a:r>
              <a:rPr lang="en-US" altLang="zh-CN" sz="2000" b="1" i="0" dirty="0" err="1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DeepSeek</a:t>
            </a:r>
            <a:r>
              <a:rPr lang="zh-CN" altLang="en-US" sz="2000" b="1" i="0" dirty="0">
                <a:solidFill>
                  <a:srgbClr val="060607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：迈向全社会分享的普遍智能</a:t>
            </a:r>
            <a:r>
              <a:rPr lang="en-US" altLang="zh-CN" sz="2000" b="1" i="0" dirty="0">
                <a:solidFill>
                  <a:srgbClr val="060607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[J]. </a:t>
            </a:r>
            <a:r>
              <a:rPr lang="zh-CN" altLang="en-US" sz="2000" b="1" i="0" dirty="0">
                <a:solidFill>
                  <a:srgbClr val="060607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文汇报</a:t>
            </a:r>
            <a:r>
              <a:rPr lang="en-US" altLang="zh-CN" sz="2000" b="1" i="0" dirty="0">
                <a:solidFill>
                  <a:srgbClr val="060607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·</a:t>
            </a:r>
            <a:r>
              <a:rPr lang="zh-CN" altLang="en-US" sz="2000" b="1" i="0" dirty="0">
                <a:solidFill>
                  <a:srgbClr val="060607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上观新闻</a:t>
            </a:r>
            <a:r>
              <a:rPr lang="en-US" altLang="zh-CN" sz="2000" b="1" i="0" dirty="0">
                <a:solidFill>
                  <a:srgbClr val="060607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, 2025-02-12.</a:t>
            </a:r>
            <a:endParaRPr lang="en-US" altLang="zh-CN" sz="2000" b="1" i="0" dirty="0">
              <a:solidFill>
                <a:srgbClr val="060607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2275" y="1893570"/>
            <a:ext cx="6735445" cy="4562475"/>
          </a:xfrm>
          <a:prstGeom prst="rect">
            <a:avLst/>
          </a:prstGeom>
          <a:ln w="6350" cap="flat" cmpd="sng" algn="ctr">
            <a:solidFill>
              <a:schemeClr val="accent2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>
            <a:noAutofit/>
          </a:bodyPr>
          <a:p>
            <a:pPr algn="l">
              <a:lnSpc>
                <a:spcPct val="15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800" dirty="0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全开源</a:t>
            </a:r>
            <a:endParaRPr lang="zh-CN" altLang="en-US" sz="2800" dirty="0">
              <a:solidFill>
                <a:srgbClr val="FF0000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algn="l">
              <a:lnSpc>
                <a:spcPct val="15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0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代码与模型开源：能够自由地对模型进行调优、二次开发以及基于此构建新的应用和服务</a:t>
            </a:r>
            <a:r>
              <a:rPr lang="en-US" altLang="zh-CN" sz="20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.</a:t>
            </a:r>
            <a:r>
              <a:rPr lang="en-US" altLang="zh-CN" sz="2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 </a:t>
            </a:r>
            <a:endParaRPr lang="en-US" altLang="zh-CN" sz="2400" i="0" u="none" strike="noStrike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  <a:p>
            <a:pPr algn="l">
              <a:lnSpc>
                <a:spcPct val="15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800" dirty="0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高性能</a:t>
            </a:r>
            <a:endParaRPr lang="zh-CN" altLang="en-US" sz="2800" dirty="0">
              <a:solidFill>
                <a:srgbClr val="FF0000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algn="l">
              <a:lnSpc>
                <a:spcPct val="15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0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略微超过 OpenAI-o1；与 OpenAI-o1 性能相当。</a:t>
            </a:r>
            <a:endParaRPr lang="zh-CN" altLang="en-US" sz="2000" i="0" u="none" strike="noStrike" dirty="0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  <a:p>
            <a:pPr algn="l">
              <a:lnSpc>
                <a:spcPct val="15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800" dirty="0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低成本</a:t>
            </a:r>
            <a:endParaRPr lang="zh-CN" altLang="en-US" sz="2800" dirty="0">
              <a:solidFill>
                <a:srgbClr val="FF0000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algn="l">
              <a:lnSpc>
                <a:spcPct val="150000"/>
              </a:lnSpc>
              <a:spcAft>
                <a:spcPts val="800"/>
              </a:spcAft>
              <a:buClrTx/>
              <a:buSzTx/>
              <a:buFontTx/>
            </a:pPr>
            <a:r>
              <a:rPr lang="zh-CN" altLang="en-US" sz="20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DeepSeek-R1 的百万 token 输出价格仅为 OpenAI 的 1/30</a:t>
            </a:r>
            <a:endParaRPr lang="zh-CN" altLang="en-US" sz="2000" i="0" u="none" strike="noStrike" dirty="0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24915" y="207010"/>
            <a:ext cx="6096000" cy="988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ts val="3500"/>
              </a:lnSpc>
            </a:pP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DeepSeek</a:t>
            </a:r>
            <a:r>
              <a: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中国开源大模型的崛起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ts val="3500"/>
              </a:lnSpc>
            </a:pPr>
            <a:r>
              <a:rPr lang="en-US" altLang="zh-CN" sz="2800" b="1" dirty="0">
                <a:solidFill>
                  <a:srgbClr val="546CF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DeepSeek</a:t>
            </a:r>
            <a:r>
              <a:rPr lang="zh-CN" altLang="en-US" sz="2800" b="1" dirty="0">
                <a:solidFill>
                  <a:srgbClr val="546CF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是谁？</a:t>
            </a:r>
            <a:r>
              <a:rPr lang="en-US" altLang="zh-CN" sz="2800" b="1" dirty="0">
                <a:solidFill>
                  <a:srgbClr val="546CF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AI</a:t>
            </a:r>
            <a:r>
              <a:rPr lang="zh-CN" altLang="en-US" sz="2800" b="1" dirty="0">
                <a:solidFill>
                  <a:srgbClr val="546CF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领域新力量登场</a:t>
            </a:r>
            <a:endParaRPr lang="zh-CN" altLang="en-US" sz="2800" b="1" dirty="0">
              <a:solidFill>
                <a:srgbClr val="546CF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文本框 2"/>
          <p:cNvSpPr txBox="1"/>
          <p:nvPr/>
        </p:nvSpPr>
        <p:spPr>
          <a:xfrm>
            <a:off x="1048385" y="397510"/>
            <a:ext cx="38112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l" defTabSz="914400">
              <a:lnSpc>
                <a:spcPct val="100000"/>
              </a:lnSpc>
              <a:buClrTx/>
              <a:buSzTx/>
              <a:buFontTx/>
            </a:pPr>
            <a:r>
              <a:rPr lang="zh-CN" sz="4000" i="0" u="none" strike="noStrike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数字人语音播报</a:t>
            </a:r>
            <a:endParaRPr lang="zh-CN" sz="4000" i="0" u="none" strike="noStrike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</p:txBody>
      </p:sp>
      <p:pic>
        <p:nvPicPr>
          <p:cNvPr id="2" name="3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842135" y="1104265"/>
            <a:ext cx="8703310" cy="526415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4290801" y="3517887"/>
            <a:ext cx="356044" cy="282956"/>
            <a:chOff x="2890838" y="4414838"/>
            <a:chExt cx="541338" cy="430213"/>
          </a:xfrm>
          <a:solidFill>
            <a:schemeClr val="bg1"/>
          </a:solidFill>
        </p:grpSpPr>
        <p:sp>
          <p:nvSpPr>
            <p:cNvPr id="13" name="Freeform 145"/>
            <p:cNvSpPr>
              <a:spLocks noEditPoints="1"/>
            </p:cNvSpPr>
            <p:nvPr>
              <p:custDataLst>
                <p:tags r:id="rId3"/>
              </p:custDataLst>
            </p:nvPr>
          </p:nvSpPr>
          <p:spPr bwMode="auto">
            <a:xfrm>
              <a:off x="2890838" y="4462463"/>
              <a:ext cx="541338" cy="382588"/>
            </a:xfrm>
            <a:custGeom>
              <a:avLst/>
              <a:gdLst>
                <a:gd name="T0" fmla="*/ 190 w 194"/>
                <a:gd name="T1" fmla="*/ 0 h 137"/>
                <a:gd name="T2" fmla="*/ 4 w 194"/>
                <a:gd name="T3" fmla="*/ 0 h 137"/>
                <a:gd name="T4" fmla="*/ 0 w 194"/>
                <a:gd name="T5" fmla="*/ 4 h 137"/>
                <a:gd name="T6" fmla="*/ 0 w 194"/>
                <a:gd name="T7" fmla="*/ 133 h 137"/>
                <a:gd name="T8" fmla="*/ 4 w 194"/>
                <a:gd name="T9" fmla="*/ 137 h 137"/>
                <a:gd name="T10" fmla="*/ 190 w 194"/>
                <a:gd name="T11" fmla="*/ 137 h 137"/>
                <a:gd name="T12" fmla="*/ 194 w 194"/>
                <a:gd name="T13" fmla="*/ 133 h 137"/>
                <a:gd name="T14" fmla="*/ 194 w 194"/>
                <a:gd name="T15" fmla="*/ 4 h 137"/>
                <a:gd name="T16" fmla="*/ 190 w 194"/>
                <a:gd name="T17" fmla="*/ 0 h 137"/>
                <a:gd name="T18" fmla="*/ 52 w 194"/>
                <a:gd name="T19" fmla="*/ 26 h 137"/>
                <a:gd name="T20" fmla="*/ 69 w 194"/>
                <a:gd name="T21" fmla="*/ 42 h 137"/>
                <a:gd name="T22" fmla="*/ 52 w 194"/>
                <a:gd name="T23" fmla="*/ 59 h 137"/>
                <a:gd name="T24" fmla="*/ 36 w 194"/>
                <a:gd name="T25" fmla="*/ 42 h 137"/>
                <a:gd name="T26" fmla="*/ 52 w 194"/>
                <a:gd name="T27" fmla="*/ 26 h 137"/>
                <a:gd name="T28" fmla="*/ 78 w 194"/>
                <a:gd name="T29" fmla="*/ 110 h 137"/>
                <a:gd name="T30" fmla="*/ 26 w 194"/>
                <a:gd name="T31" fmla="*/ 110 h 137"/>
                <a:gd name="T32" fmla="*/ 26 w 194"/>
                <a:gd name="T33" fmla="*/ 88 h 137"/>
                <a:gd name="T34" fmla="*/ 48 w 194"/>
                <a:gd name="T35" fmla="*/ 66 h 137"/>
                <a:gd name="T36" fmla="*/ 57 w 194"/>
                <a:gd name="T37" fmla="*/ 66 h 137"/>
                <a:gd name="T38" fmla="*/ 78 w 194"/>
                <a:gd name="T39" fmla="*/ 88 h 137"/>
                <a:gd name="T40" fmla="*/ 78 w 194"/>
                <a:gd name="T41" fmla="*/ 110 h 137"/>
                <a:gd name="T42" fmla="*/ 163 w 194"/>
                <a:gd name="T43" fmla="*/ 99 h 137"/>
                <a:gd name="T44" fmla="*/ 103 w 194"/>
                <a:gd name="T45" fmla="*/ 99 h 137"/>
                <a:gd name="T46" fmla="*/ 99 w 194"/>
                <a:gd name="T47" fmla="*/ 95 h 137"/>
                <a:gd name="T48" fmla="*/ 103 w 194"/>
                <a:gd name="T49" fmla="*/ 91 h 137"/>
                <a:gd name="T50" fmla="*/ 163 w 194"/>
                <a:gd name="T51" fmla="*/ 91 h 137"/>
                <a:gd name="T52" fmla="*/ 167 w 194"/>
                <a:gd name="T53" fmla="*/ 95 h 137"/>
                <a:gd name="T54" fmla="*/ 163 w 194"/>
                <a:gd name="T55" fmla="*/ 99 h 137"/>
                <a:gd name="T56" fmla="*/ 163 w 194"/>
                <a:gd name="T57" fmla="*/ 73 h 137"/>
                <a:gd name="T58" fmla="*/ 103 w 194"/>
                <a:gd name="T59" fmla="*/ 73 h 137"/>
                <a:gd name="T60" fmla="*/ 99 w 194"/>
                <a:gd name="T61" fmla="*/ 69 h 137"/>
                <a:gd name="T62" fmla="*/ 103 w 194"/>
                <a:gd name="T63" fmla="*/ 65 h 137"/>
                <a:gd name="T64" fmla="*/ 163 w 194"/>
                <a:gd name="T65" fmla="*/ 65 h 137"/>
                <a:gd name="T66" fmla="*/ 167 w 194"/>
                <a:gd name="T67" fmla="*/ 69 h 137"/>
                <a:gd name="T68" fmla="*/ 163 w 194"/>
                <a:gd name="T69" fmla="*/ 73 h 137"/>
                <a:gd name="T70" fmla="*/ 163 w 194"/>
                <a:gd name="T71" fmla="*/ 46 h 137"/>
                <a:gd name="T72" fmla="*/ 103 w 194"/>
                <a:gd name="T73" fmla="*/ 46 h 137"/>
                <a:gd name="T74" fmla="*/ 99 w 194"/>
                <a:gd name="T75" fmla="*/ 42 h 137"/>
                <a:gd name="T76" fmla="*/ 103 w 194"/>
                <a:gd name="T77" fmla="*/ 38 h 137"/>
                <a:gd name="T78" fmla="*/ 163 w 194"/>
                <a:gd name="T79" fmla="*/ 38 h 137"/>
                <a:gd name="T80" fmla="*/ 167 w 194"/>
                <a:gd name="T81" fmla="*/ 42 h 137"/>
                <a:gd name="T82" fmla="*/ 163 w 194"/>
                <a:gd name="T83" fmla="*/ 4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4" h="137">
                  <a:moveTo>
                    <a:pt x="19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6"/>
                    <a:pt x="2" y="137"/>
                    <a:pt x="4" y="137"/>
                  </a:cubicBezTo>
                  <a:cubicBezTo>
                    <a:pt x="190" y="137"/>
                    <a:pt x="190" y="137"/>
                    <a:pt x="190" y="137"/>
                  </a:cubicBezTo>
                  <a:cubicBezTo>
                    <a:pt x="192" y="137"/>
                    <a:pt x="194" y="136"/>
                    <a:pt x="194" y="133"/>
                  </a:cubicBezTo>
                  <a:cubicBezTo>
                    <a:pt x="194" y="4"/>
                    <a:pt x="194" y="4"/>
                    <a:pt x="194" y="4"/>
                  </a:cubicBezTo>
                  <a:cubicBezTo>
                    <a:pt x="194" y="2"/>
                    <a:pt x="192" y="0"/>
                    <a:pt x="190" y="0"/>
                  </a:cubicBezTo>
                  <a:close/>
                  <a:moveTo>
                    <a:pt x="52" y="26"/>
                  </a:moveTo>
                  <a:cubicBezTo>
                    <a:pt x="61" y="26"/>
                    <a:pt x="69" y="33"/>
                    <a:pt x="69" y="42"/>
                  </a:cubicBezTo>
                  <a:cubicBezTo>
                    <a:pt x="69" y="51"/>
                    <a:pt x="61" y="59"/>
                    <a:pt x="52" y="59"/>
                  </a:cubicBezTo>
                  <a:cubicBezTo>
                    <a:pt x="43" y="59"/>
                    <a:pt x="36" y="51"/>
                    <a:pt x="36" y="42"/>
                  </a:cubicBezTo>
                  <a:cubicBezTo>
                    <a:pt x="36" y="33"/>
                    <a:pt x="43" y="26"/>
                    <a:pt x="52" y="26"/>
                  </a:cubicBezTo>
                  <a:close/>
                  <a:moveTo>
                    <a:pt x="78" y="110"/>
                  </a:moveTo>
                  <a:cubicBezTo>
                    <a:pt x="26" y="110"/>
                    <a:pt x="26" y="110"/>
                    <a:pt x="26" y="110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26" y="76"/>
                    <a:pt x="36" y="66"/>
                    <a:pt x="48" y="66"/>
                  </a:cubicBezTo>
                  <a:cubicBezTo>
                    <a:pt x="57" y="66"/>
                    <a:pt x="57" y="66"/>
                    <a:pt x="57" y="66"/>
                  </a:cubicBezTo>
                  <a:cubicBezTo>
                    <a:pt x="69" y="66"/>
                    <a:pt x="78" y="76"/>
                    <a:pt x="78" y="88"/>
                  </a:cubicBezTo>
                  <a:lnTo>
                    <a:pt x="78" y="110"/>
                  </a:lnTo>
                  <a:close/>
                  <a:moveTo>
                    <a:pt x="163" y="99"/>
                  </a:moveTo>
                  <a:cubicBezTo>
                    <a:pt x="103" y="99"/>
                    <a:pt x="103" y="99"/>
                    <a:pt x="103" y="99"/>
                  </a:cubicBezTo>
                  <a:cubicBezTo>
                    <a:pt x="101" y="99"/>
                    <a:pt x="99" y="97"/>
                    <a:pt x="99" y="95"/>
                  </a:cubicBezTo>
                  <a:cubicBezTo>
                    <a:pt x="99" y="93"/>
                    <a:pt x="101" y="91"/>
                    <a:pt x="103" y="91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5" y="91"/>
                    <a:pt x="167" y="93"/>
                    <a:pt x="167" y="95"/>
                  </a:cubicBezTo>
                  <a:cubicBezTo>
                    <a:pt x="167" y="97"/>
                    <a:pt x="165" y="99"/>
                    <a:pt x="163" y="99"/>
                  </a:cubicBezTo>
                  <a:close/>
                  <a:moveTo>
                    <a:pt x="163" y="73"/>
                  </a:moveTo>
                  <a:cubicBezTo>
                    <a:pt x="103" y="73"/>
                    <a:pt x="103" y="73"/>
                    <a:pt x="103" y="73"/>
                  </a:cubicBezTo>
                  <a:cubicBezTo>
                    <a:pt x="101" y="73"/>
                    <a:pt x="99" y="71"/>
                    <a:pt x="99" y="69"/>
                  </a:cubicBezTo>
                  <a:cubicBezTo>
                    <a:pt x="99" y="66"/>
                    <a:pt x="101" y="65"/>
                    <a:pt x="103" y="65"/>
                  </a:cubicBezTo>
                  <a:cubicBezTo>
                    <a:pt x="163" y="65"/>
                    <a:pt x="163" y="65"/>
                    <a:pt x="163" y="65"/>
                  </a:cubicBezTo>
                  <a:cubicBezTo>
                    <a:pt x="165" y="65"/>
                    <a:pt x="167" y="66"/>
                    <a:pt x="167" y="69"/>
                  </a:cubicBezTo>
                  <a:cubicBezTo>
                    <a:pt x="167" y="71"/>
                    <a:pt x="165" y="73"/>
                    <a:pt x="163" y="73"/>
                  </a:cubicBezTo>
                  <a:close/>
                  <a:moveTo>
                    <a:pt x="163" y="46"/>
                  </a:moveTo>
                  <a:cubicBezTo>
                    <a:pt x="103" y="46"/>
                    <a:pt x="103" y="46"/>
                    <a:pt x="103" y="46"/>
                  </a:cubicBezTo>
                  <a:cubicBezTo>
                    <a:pt x="101" y="46"/>
                    <a:pt x="99" y="44"/>
                    <a:pt x="99" y="42"/>
                  </a:cubicBezTo>
                  <a:cubicBezTo>
                    <a:pt x="99" y="40"/>
                    <a:pt x="101" y="38"/>
                    <a:pt x="103" y="38"/>
                  </a:cubicBezTo>
                  <a:cubicBezTo>
                    <a:pt x="163" y="38"/>
                    <a:pt x="163" y="38"/>
                    <a:pt x="163" y="38"/>
                  </a:cubicBezTo>
                  <a:cubicBezTo>
                    <a:pt x="165" y="38"/>
                    <a:pt x="167" y="40"/>
                    <a:pt x="167" y="42"/>
                  </a:cubicBezTo>
                  <a:cubicBezTo>
                    <a:pt x="167" y="44"/>
                    <a:pt x="165" y="46"/>
                    <a:pt x="16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46"/>
            <p:cNvSpPr/>
            <p:nvPr>
              <p:custDataLst>
                <p:tags r:id="rId4"/>
              </p:custDataLst>
            </p:nvPr>
          </p:nvSpPr>
          <p:spPr bwMode="auto">
            <a:xfrm>
              <a:off x="3167063" y="4414838"/>
              <a:ext cx="22225" cy="95250"/>
            </a:xfrm>
            <a:custGeom>
              <a:avLst/>
              <a:gdLst>
                <a:gd name="T0" fmla="*/ 4 w 8"/>
                <a:gd name="T1" fmla="*/ 34 h 34"/>
                <a:gd name="T2" fmla="*/ 0 w 8"/>
                <a:gd name="T3" fmla="*/ 30 h 34"/>
                <a:gd name="T4" fmla="*/ 0 w 8"/>
                <a:gd name="T5" fmla="*/ 3 h 34"/>
                <a:gd name="T6" fmla="*/ 4 w 8"/>
                <a:gd name="T7" fmla="*/ 0 h 34"/>
                <a:gd name="T8" fmla="*/ 8 w 8"/>
                <a:gd name="T9" fmla="*/ 3 h 34"/>
                <a:gd name="T10" fmla="*/ 8 w 8"/>
                <a:gd name="T11" fmla="*/ 30 h 34"/>
                <a:gd name="T12" fmla="*/ 4 w 8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4" y="34"/>
                  </a:moveTo>
                  <a:cubicBezTo>
                    <a:pt x="2" y="34"/>
                    <a:pt x="0" y="32"/>
                    <a:pt x="0" y="3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2"/>
                    <a:pt x="6" y="34"/>
                    <a:pt x="4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35" name="组合 34"/>
          <p:cNvGrpSpPr/>
          <p:nvPr>
            <p:custDataLst>
              <p:tags r:id="rId5"/>
            </p:custDataLst>
          </p:nvPr>
        </p:nvGrpSpPr>
        <p:grpSpPr>
          <a:xfrm rot="0">
            <a:off x="1070610" y="2244090"/>
            <a:ext cx="335915" cy="341630"/>
            <a:chOff x="1631950" y="2070100"/>
            <a:chExt cx="542926" cy="552451"/>
          </a:xfrm>
          <a:solidFill>
            <a:schemeClr val="bg1"/>
          </a:solidFill>
        </p:grpSpPr>
        <p:sp>
          <p:nvSpPr>
            <p:cNvPr id="36" name="Freeform 40"/>
            <p:cNvSpPr/>
            <p:nvPr>
              <p:custDataLst>
                <p:tags r:id="rId6"/>
              </p:custDataLst>
            </p:nvPr>
          </p:nvSpPr>
          <p:spPr bwMode="auto">
            <a:xfrm>
              <a:off x="1631950" y="2462213"/>
              <a:ext cx="106363" cy="160338"/>
            </a:xfrm>
            <a:custGeom>
              <a:avLst/>
              <a:gdLst>
                <a:gd name="T0" fmla="*/ 36 w 37"/>
                <a:gd name="T1" fmla="*/ 0 h 56"/>
                <a:gd name="T2" fmla="*/ 1 w 37"/>
                <a:gd name="T3" fmla="*/ 0 h 56"/>
                <a:gd name="T4" fmla="*/ 0 w 37"/>
                <a:gd name="T5" fmla="*/ 1 h 56"/>
                <a:gd name="T6" fmla="*/ 0 w 37"/>
                <a:gd name="T7" fmla="*/ 55 h 56"/>
                <a:gd name="T8" fmla="*/ 1 w 37"/>
                <a:gd name="T9" fmla="*/ 56 h 56"/>
                <a:gd name="T10" fmla="*/ 36 w 37"/>
                <a:gd name="T11" fmla="*/ 56 h 56"/>
                <a:gd name="T12" fmla="*/ 37 w 37"/>
                <a:gd name="T13" fmla="*/ 55 h 56"/>
                <a:gd name="T14" fmla="*/ 37 w 37"/>
                <a:gd name="T15" fmla="*/ 1 h 56"/>
                <a:gd name="T16" fmla="*/ 36 w 37"/>
                <a:gd name="T1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56">
                  <a:moveTo>
                    <a:pt x="3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6"/>
                    <a:pt x="1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7" y="56"/>
                    <a:pt x="37" y="55"/>
                    <a:pt x="37" y="55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0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41"/>
            <p:cNvSpPr/>
            <p:nvPr>
              <p:custDataLst>
                <p:tags r:id="rId7"/>
              </p:custDataLst>
            </p:nvPr>
          </p:nvSpPr>
          <p:spPr bwMode="auto">
            <a:xfrm>
              <a:off x="1778000" y="2282825"/>
              <a:ext cx="106363" cy="339725"/>
            </a:xfrm>
            <a:custGeom>
              <a:avLst/>
              <a:gdLst>
                <a:gd name="T0" fmla="*/ 36 w 37"/>
                <a:gd name="T1" fmla="*/ 0 h 118"/>
                <a:gd name="T2" fmla="*/ 1 w 37"/>
                <a:gd name="T3" fmla="*/ 0 h 118"/>
                <a:gd name="T4" fmla="*/ 0 w 37"/>
                <a:gd name="T5" fmla="*/ 1 h 118"/>
                <a:gd name="T6" fmla="*/ 0 w 37"/>
                <a:gd name="T7" fmla="*/ 117 h 118"/>
                <a:gd name="T8" fmla="*/ 1 w 37"/>
                <a:gd name="T9" fmla="*/ 118 h 118"/>
                <a:gd name="T10" fmla="*/ 36 w 37"/>
                <a:gd name="T11" fmla="*/ 118 h 118"/>
                <a:gd name="T12" fmla="*/ 37 w 37"/>
                <a:gd name="T13" fmla="*/ 117 h 118"/>
                <a:gd name="T14" fmla="*/ 37 w 37"/>
                <a:gd name="T15" fmla="*/ 1 h 118"/>
                <a:gd name="T16" fmla="*/ 36 w 37"/>
                <a:gd name="T1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118">
                  <a:moveTo>
                    <a:pt x="3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0" y="118"/>
                    <a:pt x="1" y="118"/>
                  </a:cubicBezTo>
                  <a:cubicBezTo>
                    <a:pt x="36" y="118"/>
                    <a:pt x="36" y="118"/>
                    <a:pt x="36" y="118"/>
                  </a:cubicBezTo>
                  <a:cubicBezTo>
                    <a:pt x="36" y="118"/>
                    <a:pt x="37" y="117"/>
                    <a:pt x="37" y="117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0"/>
                    <a:pt x="36" y="0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42"/>
            <p:cNvSpPr/>
            <p:nvPr>
              <p:custDataLst>
                <p:tags r:id="rId8"/>
              </p:custDataLst>
            </p:nvPr>
          </p:nvSpPr>
          <p:spPr bwMode="auto">
            <a:xfrm>
              <a:off x="1922463" y="2389188"/>
              <a:ext cx="109538" cy="233363"/>
            </a:xfrm>
            <a:custGeom>
              <a:avLst/>
              <a:gdLst>
                <a:gd name="T0" fmla="*/ 37 w 38"/>
                <a:gd name="T1" fmla="*/ 0 h 81"/>
                <a:gd name="T2" fmla="*/ 1 w 38"/>
                <a:gd name="T3" fmla="*/ 0 h 81"/>
                <a:gd name="T4" fmla="*/ 0 w 38"/>
                <a:gd name="T5" fmla="*/ 1 h 81"/>
                <a:gd name="T6" fmla="*/ 0 w 38"/>
                <a:gd name="T7" fmla="*/ 80 h 81"/>
                <a:gd name="T8" fmla="*/ 1 w 38"/>
                <a:gd name="T9" fmla="*/ 81 h 81"/>
                <a:gd name="T10" fmla="*/ 37 w 38"/>
                <a:gd name="T11" fmla="*/ 81 h 81"/>
                <a:gd name="T12" fmla="*/ 38 w 38"/>
                <a:gd name="T13" fmla="*/ 80 h 81"/>
                <a:gd name="T14" fmla="*/ 38 w 38"/>
                <a:gd name="T15" fmla="*/ 1 h 81"/>
                <a:gd name="T16" fmla="*/ 37 w 38"/>
                <a:gd name="T1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81">
                  <a:moveTo>
                    <a:pt x="37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1" y="81"/>
                    <a:pt x="1" y="81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81"/>
                    <a:pt x="38" y="80"/>
                    <a:pt x="38" y="80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8" y="1"/>
                    <a:pt x="37" y="0"/>
                    <a:pt x="3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43"/>
            <p:cNvSpPr/>
            <p:nvPr>
              <p:custDataLst>
                <p:tags r:id="rId9"/>
              </p:custDataLst>
            </p:nvPr>
          </p:nvSpPr>
          <p:spPr bwMode="auto">
            <a:xfrm>
              <a:off x="2068513" y="2182813"/>
              <a:ext cx="106363" cy="439738"/>
            </a:xfrm>
            <a:custGeom>
              <a:avLst/>
              <a:gdLst>
                <a:gd name="T0" fmla="*/ 36 w 37"/>
                <a:gd name="T1" fmla="*/ 0 h 153"/>
                <a:gd name="T2" fmla="*/ 1 w 37"/>
                <a:gd name="T3" fmla="*/ 0 h 153"/>
                <a:gd name="T4" fmla="*/ 0 w 37"/>
                <a:gd name="T5" fmla="*/ 1 h 153"/>
                <a:gd name="T6" fmla="*/ 0 w 37"/>
                <a:gd name="T7" fmla="*/ 152 h 153"/>
                <a:gd name="T8" fmla="*/ 1 w 37"/>
                <a:gd name="T9" fmla="*/ 153 h 153"/>
                <a:gd name="T10" fmla="*/ 36 w 37"/>
                <a:gd name="T11" fmla="*/ 153 h 153"/>
                <a:gd name="T12" fmla="*/ 37 w 37"/>
                <a:gd name="T13" fmla="*/ 152 h 153"/>
                <a:gd name="T14" fmla="*/ 37 w 37"/>
                <a:gd name="T15" fmla="*/ 1 h 153"/>
                <a:gd name="T16" fmla="*/ 36 w 37"/>
                <a:gd name="T1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153">
                  <a:moveTo>
                    <a:pt x="3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52"/>
                    <a:pt x="1" y="153"/>
                    <a:pt x="1" y="153"/>
                  </a:cubicBezTo>
                  <a:cubicBezTo>
                    <a:pt x="36" y="153"/>
                    <a:pt x="36" y="153"/>
                    <a:pt x="36" y="153"/>
                  </a:cubicBezTo>
                  <a:cubicBezTo>
                    <a:pt x="37" y="153"/>
                    <a:pt x="37" y="152"/>
                    <a:pt x="37" y="152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0"/>
                    <a:pt x="37" y="0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44"/>
            <p:cNvSpPr/>
            <p:nvPr>
              <p:custDataLst>
                <p:tags r:id="rId10"/>
              </p:custDataLst>
            </p:nvPr>
          </p:nvSpPr>
          <p:spPr bwMode="auto">
            <a:xfrm>
              <a:off x="1639888" y="2070100"/>
              <a:ext cx="428625" cy="198438"/>
            </a:xfrm>
            <a:custGeom>
              <a:avLst/>
              <a:gdLst>
                <a:gd name="T0" fmla="*/ 146 w 149"/>
                <a:gd name="T1" fmla="*/ 3 h 69"/>
                <a:gd name="T2" fmla="*/ 144 w 149"/>
                <a:gd name="T3" fmla="*/ 1 h 69"/>
                <a:gd name="T4" fmla="*/ 141 w 149"/>
                <a:gd name="T5" fmla="*/ 0 h 69"/>
                <a:gd name="T6" fmla="*/ 116 w 149"/>
                <a:gd name="T7" fmla="*/ 4 h 69"/>
                <a:gd name="T8" fmla="*/ 112 w 149"/>
                <a:gd name="T9" fmla="*/ 8 h 69"/>
                <a:gd name="T10" fmla="*/ 117 w 149"/>
                <a:gd name="T11" fmla="*/ 12 h 69"/>
                <a:gd name="T12" fmla="*/ 133 w 149"/>
                <a:gd name="T13" fmla="*/ 9 h 69"/>
                <a:gd name="T14" fmla="*/ 99 w 149"/>
                <a:gd name="T15" fmla="*/ 45 h 69"/>
                <a:gd name="T16" fmla="*/ 51 w 149"/>
                <a:gd name="T17" fmla="*/ 21 h 69"/>
                <a:gd name="T18" fmla="*/ 46 w 149"/>
                <a:gd name="T19" fmla="*/ 21 h 69"/>
                <a:gd name="T20" fmla="*/ 2 w 149"/>
                <a:gd name="T21" fmla="*/ 62 h 69"/>
                <a:gd name="T22" fmla="*/ 2 w 149"/>
                <a:gd name="T23" fmla="*/ 67 h 69"/>
                <a:gd name="T24" fmla="*/ 5 w 149"/>
                <a:gd name="T25" fmla="*/ 69 h 69"/>
                <a:gd name="T26" fmla="*/ 7 w 149"/>
                <a:gd name="T27" fmla="*/ 68 h 69"/>
                <a:gd name="T28" fmla="*/ 50 w 149"/>
                <a:gd name="T29" fmla="*/ 29 h 69"/>
                <a:gd name="T30" fmla="*/ 98 w 149"/>
                <a:gd name="T31" fmla="*/ 53 h 69"/>
                <a:gd name="T32" fmla="*/ 103 w 149"/>
                <a:gd name="T33" fmla="*/ 52 h 69"/>
                <a:gd name="T34" fmla="*/ 139 w 149"/>
                <a:gd name="T35" fmla="*/ 14 h 69"/>
                <a:gd name="T36" fmla="*/ 141 w 149"/>
                <a:gd name="T37" fmla="*/ 28 h 69"/>
                <a:gd name="T38" fmla="*/ 145 w 149"/>
                <a:gd name="T39" fmla="*/ 31 h 69"/>
                <a:gd name="T40" fmla="*/ 145 w 149"/>
                <a:gd name="T41" fmla="*/ 31 h 69"/>
                <a:gd name="T42" fmla="*/ 149 w 149"/>
                <a:gd name="T43" fmla="*/ 27 h 69"/>
                <a:gd name="T44" fmla="*/ 146 w 149"/>
                <a:gd name="T45" fmla="*/ 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9" h="69">
                  <a:moveTo>
                    <a:pt x="146" y="3"/>
                  </a:moveTo>
                  <a:cubicBezTo>
                    <a:pt x="146" y="2"/>
                    <a:pt x="145" y="1"/>
                    <a:pt x="144" y="1"/>
                  </a:cubicBezTo>
                  <a:cubicBezTo>
                    <a:pt x="144" y="0"/>
                    <a:pt x="143" y="0"/>
                    <a:pt x="141" y="0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13" y="4"/>
                    <a:pt x="112" y="6"/>
                    <a:pt x="112" y="8"/>
                  </a:cubicBezTo>
                  <a:cubicBezTo>
                    <a:pt x="112" y="10"/>
                    <a:pt x="114" y="12"/>
                    <a:pt x="117" y="12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49" y="20"/>
                    <a:pt x="48" y="20"/>
                    <a:pt x="46" y="2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0" y="63"/>
                    <a:pt x="0" y="66"/>
                    <a:pt x="2" y="67"/>
                  </a:cubicBezTo>
                  <a:cubicBezTo>
                    <a:pt x="2" y="68"/>
                    <a:pt x="3" y="69"/>
                    <a:pt x="5" y="69"/>
                  </a:cubicBezTo>
                  <a:cubicBezTo>
                    <a:pt x="5" y="69"/>
                    <a:pt x="6" y="68"/>
                    <a:pt x="7" y="68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98" y="53"/>
                    <a:pt x="98" y="53"/>
                    <a:pt x="98" y="53"/>
                  </a:cubicBezTo>
                  <a:cubicBezTo>
                    <a:pt x="100" y="54"/>
                    <a:pt x="102" y="54"/>
                    <a:pt x="103" y="52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30"/>
                    <a:pt x="143" y="31"/>
                    <a:pt x="145" y="31"/>
                  </a:cubicBezTo>
                  <a:cubicBezTo>
                    <a:pt x="145" y="31"/>
                    <a:pt x="145" y="31"/>
                    <a:pt x="145" y="31"/>
                  </a:cubicBezTo>
                  <a:cubicBezTo>
                    <a:pt x="147" y="31"/>
                    <a:pt x="149" y="29"/>
                    <a:pt x="149" y="27"/>
                  </a:cubicBezTo>
                  <a:lnTo>
                    <a:pt x="146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55" name="图片 54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08033" y="2770962"/>
            <a:ext cx="3177289" cy="345548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610360" y="1353820"/>
            <a:ext cx="658749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sz="80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教师演示制作</a:t>
            </a:r>
            <a:endParaRPr lang="zh-CN" sz="80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algn="ctr">
              <a:lnSpc>
                <a:spcPct val="150000"/>
              </a:lnSpc>
            </a:pPr>
            <a:r>
              <a:rPr lang="zh-CN" sz="80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数字人</a:t>
            </a:r>
            <a:endParaRPr lang="zh-CN" sz="80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516745" y="4859655"/>
            <a:ext cx="2586355" cy="1788795"/>
          </a:xfrm>
          <a:prstGeom prst="rect">
            <a:avLst/>
          </a:prstGeom>
        </p:spPr>
      </p:pic>
      <p:sp>
        <p:nvSpPr>
          <p:cNvPr id="3" name="心形 2"/>
          <p:cNvSpPr/>
          <p:nvPr>
            <p:custDataLst>
              <p:tags r:id="rId2"/>
            </p:custDataLst>
          </p:nvPr>
        </p:nvSpPr>
        <p:spPr>
          <a:xfrm>
            <a:off x="1046435" y="1354678"/>
            <a:ext cx="921247" cy="829104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 smtClean="0">
                <a:latin typeface="方正小标宋_GBK" panose="02000000000000000000" charset="-122"/>
                <a:ea typeface="方正小标宋_GBK" panose="02000000000000000000" charset="-122"/>
              </a:rPr>
              <a:t>1</a:t>
            </a:r>
            <a:endParaRPr lang="en-US" altLang="zh-CN" dirty="0" smtClean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4" name="心形 3"/>
          <p:cNvSpPr/>
          <p:nvPr>
            <p:custDataLst>
              <p:tags r:id="rId3"/>
            </p:custDataLst>
          </p:nvPr>
        </p:nvSpPr>
        <p:spPr>
          <a:xfrm>
            <a:off x="1045800" y="2553416"/>
            <a:ext cx="921247" cy="828675"/>
          </a:xfrm>
          <a:prstGeom prst="hear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 smtClean="0">
                <a:latin typeface="方正小标宋_GBK" panose="02000000000000000000" charset="-122"/>
                <a:ea typeface="方正小标宋_GBK" panose="02000000000000000000" charset="-122"/>
              </a:rPr>
              <a:t>2</a:t>
            </a:r>
            <a:endParaRPr lang="en-US" altLang="zh-CN" dirty="0" smtClean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5" name="心形 4"/>
          <p:cNvSpPr/>
          <p:nvPr>
            <p:custDataLst>
              <p:tags r:id="rId4"/>
            </p:custDataLst>
          </p:nvPr>
        </p:nvSpPr>
        <p:spPr>
          <a:xfrm>
            <a:off x="1046435" y="3891099"/>
            <a:ext cx="921247" cy="828675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 smtClean="0">
                <a:latin typeface="方正小标宋_GBK" panose="02000000000000000000" charset="-122"/>
                <a:ea typeface="方正小标宋_GBK" panose="02000000000000000000" charset="-122"/>
              </a:rPr>
              <a:t>3</a:t>
            </a:r>
            <a:endParaRPr lang="en-US" altLang="zh-CN" dirty="0" smtClean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10" name="稻壳儿 夏至夏末"/>
          <p:cNvSpPr txBox="1"/>
          <p:nvPr>
            <p:custDataLst>
              <p:tags r:id="rId5"/>
            </p:custDataLst>
          </p:nvPr>
        </p:nvSpPr>
        <p:spPr>
          <a:xfrm>
            <a:off x="2159635" y="1446530"/>
            <a:ext cx="61842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kimi </a:t>
            </a:r>
            <a:r>
              <a:rPr lang="zh-CN" altLang="en-US" sz="36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豆包</a:t>
            </a:r>
            <a:r>
              <a:rPr lang="en-US" altLang="zh-CN" sz="36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 </a:t>
            </a:r>
            <a:r>
              <a:rPr lang="zh-CN" altLang="en-US" sz="36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通义</a:t>
            </a:r>
            <a:r>
              <a:rPr lang="zh-CN" altLang="en-US" sz="3600" b="1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生成朗读文本</a:t>
            </a:r>
            <a:endParaRPr lang="zh-CN" altLang="en-US" sz="3600" b="1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sp>
        <p:nvSpPr>
          <p:cNvPr id="12" name="稻壳儿 夏至夏末"/>
          <p:cNvSpPr txBox="1"/>
          <p:nvPr>
            <p:custDataLst>
              <p:tags r:id="rId6"/>
            </p:custDataLst>
          </p:nvPr>
        </p:nvSpPr>
        <p:spPr>
          <a:xfrm>
            <a:off x="2159320" y="2506744"/>
            <a:ext cx="50494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36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即梦 豆包</a:t>
            </a:r>
            <a:r>
              <a:rPr lang="zh-CN" altLang="en-US" sz="3600" b="1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生成人物形象</a:t>
            </a:r>
            <a:endParaRPr lang="zh-CN" altLang="en-US" sz="3600" b="1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16" name="稻壳儿 夏至夏末"/>
          <p:cNvSpPr txBox="1"/>
          <p:nvPr>
            <p:custDataLst>
              <p:tags r:id="rId7"/>
            </p:custDataLst>
          </p:nvPr>
        </p:nvSpPr>
        <p:spPr>
          <a:xfrm>
            <a:off x="2160270" y="3844426"/>
            <a:ext cx="79527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3600" b="1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电脑端：</a:t>
            </a:r>
            <a:r>
              <a:rPr lang="zh-CN" altLang="en-US" sz="36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腾讯智影</a:t>
            </a:r>
            <a:r>
              <a:rPr lang="zh-CN" altLang="en-US" sz="3600" b="1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制作数字人</a:t>
            </a:r>
            <a:endParaRPr lang="zh-CN" altLang="en-US" sz="3600" b="1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6" name="心形 5"/>
          <p:cNvSpPr/>
          <p:nvPr>
            <p:custDataLst>
              <p:tags r:id="rId8"/>
            </p:custDataLst>
          </p:nvPr>
        </p:nvSpPr>
        <p:spPr>
          <a:xfrm>
            <a:off x="1046435" y="5313165"/>
            <a:ext cx="921247" cy="828675"/>
          </a:xfrm>
          <a:prstGeom prst="hear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 smtClean="0">
                <a:latin typeface="方正小标宋_GBK" panose="02000000000000000000" charset="-122"/>
                <a:ea typeface="方正小标宋_GBK" panose="02000000000000000000" charset="-122"/>
              </a:rPr>
              <a:t>4</a:t>
            </a:r>
            <a:endParaRPr lang="en-US" altLang="zh-CN" dirty="0" smtClean="0"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14" name="稻壳儿 夏至夏末"/>
          <p:cNvSpPr txBox="1"/>
          <p:nvPr>
            <p:custDataLst>
              <p:tags r:id="rId9"/>
            </p:custDataLst>
          </p:nvPr>
        </p:nvSpPr>
        <p:spPr>
          <a:xfrm>
            <a:off x="2160270" y="5266690"/>
            <a:ext cx="76663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3600" b="1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手机端：</a:t>
            </a:r>
            <a:r>
              <a:rPr lang="zh-CN" altLang="en-US" sz="3600" b="1" dirty="0" smtClean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DreamFace</a:t>
            </a:r>
            <a:r>
              <a:rPr lang="zh-CN" altLang="en-US" sz="3600" b="1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制作数字人</a:t>
            </a:r>
            <a:endParaRPr lang="zh-CN" altLang="en-US" sz="3600" b="1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09700" y="384810"/>
            <a:ext cx="6477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4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数字人生成实践流程</a:t>
            </a:r>
            <a:endParaRPr lang="en-US" altLang="zh-CN" sz="4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</p:txBody>
      </p:sp>
      <p:pic>
        <p:nvPicPr>
          <p:cNvPr id="473" name="图片 7" descr="请为我画一张女教师的真人半身画像，要求人物目视前方，两手交叉与小腹处，姿势为立正站姿，服装干净利落，颜色为白色，胸口处无具体标识，手上不要佩戴戒指和手环，表情面带微笑，嘴巴闭合，眼神温和专注，年龄在2...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60105" y="962660"/>
            <a:ext cx="3173730" cy="3173730"/>
          </a:xfrm>
          <a:prstGeom prst="rect">
            <a:avLst/>
          </a:prstGeom>
        </p:spPr>
      </p:pic>
      <p:pic>
        <p:nvPicPr>
          <p:cNvPr id="7" name="图片 6" descr="22a8307a-a163-4d38-ba95-64190f171470(1)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文本框 2"/>
          <p:cNvSpPr txBox="1"/>
          <p:nvPr/>
        </p:nvSpPr>
        <p:spPr>
          <a:xfrm>
            <a:off x="1048385" y="397510"/>
            <a:ext cx="38112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l" defTabSz="914400">
              <a:lnSpc>
                <a:spcPct val="100000"/>
              </a:lnSpc>
              <a:buClrTx/>
              <a:buSzTx/>
              <a:buFontTx/>
            </a:pPr>
            <a:r>
              <a:rPr lang="zh-CN" sz="4000" i="0" u="none" strike="noStrike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数字人语音播报</a:t>
            </a:r>
            <a:endParaRPr lang="zh-CN" sz="4000" i="0" u="none" strike="noStrike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</p:txBody>
      </p:sp>
      <p:sp>
        <p:nvSpPr>
          <p:cNvPr id="458" name="文本框 10"/>
          <p:cNvSpPr txBox="1"/>
          <p:nvPr/>
        </p:nvSpPr>
        <p:spPr>
          <a:xfrm>
            <a:off x="5702270" y="497860"/>
            <a:ext cx="547941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Kimi：https://kimi.moonshot.cn</a:t>
            </a:r>
            <a:endParaRPr lang="zh-CN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462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485" y="1104265"/>
            <a:ext cx="11290300" cy="526351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048385" y="1104265"/>
            <a:ext cx="10001250" cy="5481955"/>
            <a:chOff x="1651" y="1739"/>
            <a:chExt cx="15750" cy="8633"/>
          </a:xfrm>
        </p:grpSpPr>
        <p:pic>
          <p:nvPicPr>
            <p:cNvPr id="461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51" y="1739"/>
              <a:ext cx="15750" cy="8633"/>
            </a:xfrm>
            <a:prstGeom prst="rect">
              <a:avLst/>
            </a:prstGeom>
          </p:spPr>
        </p:pic>
        <p:sp>
          <p:nvSpPr>
            <p:cNvPr id="1" name="文本框 0"/>
            <p:cNvSpPr txBox="1"/>
            <p:nvPr/>
          </p:nvSpPr>
          <p:spPr>
            <a:xfrm>
              <a:off x="2959" y="2905"/>
              <a:ext cx="13648" cy="62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just">
                <a:lnSpc>
                  <a:spcPct val="150000"/>
                </a:lnSpc>
              </a:pPr>
              <a:r>
                <a:rPr lang="zh-CN" altLang="en-US" sz="2800" b="1"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使用之前生成的讲稿或重新生成讲稿，</a:t>
              </a:r>
              <a:r>
                <a:rPr lang="zh-CN" altLang="en-US" sz="2800"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进入</a:t>
              </a:r>
              <a:r>
                <a:rPr lang="en-US" altLang="zh-CN" sz="2800"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Kimi</a:t>
              </a:r>
              <a:r>
                <a:rPr lang="zh-CN" altLang="en-US" sz="2800"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输入提示词：</a:t>
              </a:r>
              <a:endParaRPr lang="zh-CN" altLang="en-US" sz="28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zh-CN" sz="280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“15</a:t>
              </a:r>
              <a:r>
                <a:rPr lang="zh-CN" altLang="en-US" sz="280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岁、</a:t>
              </a:r>
              <a:r>
                <a:rPr lang="zh-CN" altLang="en-US" sz="280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泰国</a:t>
              </a:r>
              <a:r>
                <a:rPr lang="zh-CN" altLang="en-US" sz="280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中学生、女生、喜欢、音乐、看书、</a:t>
              </a:r>
              <a:r>
                <a:rPr lang="en-US" altLang="zh-CN" sz="280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”</a:t>
              </a:r>
              <a:r>
                <a:rPr lang="zh-CN" altLang="en-US" sz="280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等几个关键词，生成一段自我介绍文本。</a:t>
              </a:r>
              <a:r>
                <a:rPr lang="en-US" altLang="zh-CN" sz="280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”</a:t>
              </a:r>
              <a:endParaRPr lang="en-US" altLang="zh-CN" sz="280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zh-CN" sz="2800"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点击发送得到讲稿。</a:t>
              </a:r>
              <a:endParaRPr lang="en-US" altLang="zh-CN" sz="28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endParaRPr>
            </a:p>
            <a:p>
              <a:pPr>
                <a:lnSpc>
                  <a:spcPct val="150000"/>
                </a:lnSpc>
              </a:pPr>
              <a:endParaRPr lang="en-US" altLang="zh-CN" sz="280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文本框 2"/>
          <p:cNvSpPr txBox="1"/>
          <p:nvPr/>
        </p:nvSpPr>
        <p:spPr>
          <a:xfrm>
            <a:off x="1048385" y="397510"/>
            <a:ext cx="38112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l" defTabSz="914400">
              <a:lnSpc>
                <a:spcPct val="100000"/>
              </a:lnSpc>
              <a:buClrTx/>
              <a:buSzTx/>
              <a:buFontTx/>
            </a:pPr>
            <a:r>
              <a:rPr lang="zh-CN" sz="4000" i="0" u="none" strike="noStrike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数字人语音播报</a:t>
            </a:r>
            <a:endParaRPr lang="zh-CN" sz="4000" i="0" u="none" strike="noStrike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</p:txBody>
      </p:sp>
      <p:sp>
        <p:nvSpPr>
          <p:cNvPr id="458" name="文本框 10"/>
          <p:cNvSpPr txBox="1"/>
          <p:nvPr/>
        </p:nvSpPr>
        <p:spPr>
          <a:xfrm>
            <a:off x="5702270" y="497860"/>
            <a:ext cx="547941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Kimi：https://kimi.moonshot.cn</a:t>
            </a:r>
            <a:endParaRPr lang="zh-CN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4155" y="1394460"/>
            <a:ext cx="578421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50000"/>
              </a:lnSpc>
            </a:pPr>
            <a:r>
              <a:rPr lang="zh-CN" altLang="en-US" sz="24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进行语言降级，符合口语化的内容，进入</a:t>
            </a:r>
            <a:r>
              <a:rPr lang="en-US" altLang="zh-CN" sz="24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Kimi</a:t>
            </a:r>
            <a:r>
              <a:rPr lang="zh-CN" altLang="en-US" sz="24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输入提示词：</a:t>
            </a:r>
            <a:endParaRPr lang="zh-CN" altLang="en-US" sz="240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“</a:t>
            </a:r>
            <a:r>
              <a:rPr lang="zh-CN" altLang="en-US" sz="240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帮我修改这段自我介绍文本，重新生成符合</a:t>
            </a:r>
            <a:r>
              <a:rPr lang="en-US" altLang="zh-CN" sz="240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HSK3</a:t>
            </a:r>
            <a:r>
              <a:rPr lang="zh-CN" altLang="en-US" sz="240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水平的讲稿，要求朗读文本尽量用简明易懂的语言，避免过于复杂的句子结构，字数在</a:t>
            </a:r>
            <a:r>
              <a:rPr lang="en-US" altLang="zh-CN" sz="240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150</a:t>
            </a:r>
            <a:r>
              <a:rPr lang="zh-CN" altLang="en-US" sz="240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字左右。</a:t>
            </a:r>
            <a:r>
              <a:rPr lang="en-US" altLang="zh-CN" sz="240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”</a:t>
            </a:r>
            <a:endParaRPr lang="en-US" altLang="zh-CN" sz="2400">
              <a:solidFill>
                <a:srgbClr val="00B05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如果使用的是之前的讲稿，那么需要在末尾将讲稿粘贴到末尾</a:t>
            </a:r>
            <a:endParaRPr lang="zh-CN" altLang="en-US" sz="24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235" y="1034415"/>
            <a:ext cx="5798185" cy="5627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文本框 2"/>
          <p:cNvSpPr txBox="1"/>
          <p:nvPr/>
        </p:nvSpPr>
        <p:spPr>
          <a:xfrm>
            <a:off x="1048385" y="397510"/>
            <a:ext cx="38112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l" defTabSz="914400">
              <a:lnSpc>
                <a:spcPct val="100000"/>
              </a:lnSpc>
              <a:buClrTx/>
              <a:buSzTx/>
              <a:buFontTx/>
            </a:pPr>
            <a:r>
              <a:rPr lang="zh-CN" sz="40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数字人形象生成</a:t>
            </a:r>
            <a:endParaRPr lang="zh-CN" sz="4000" i="0" u="none" strike="noStrike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</p:txBody>
      </p:sp>
      <p:sp>
        <p:nvSpPr>
          <p:cNvPr id="458" name="文本框 10"/>
          <p:cNvSpPr txBox="1"/>
          <p:nvPr/>
        </p:nvSpPr>
        <p:spPr>
          <a:xfrm>
            <a:off x="5702300" y="497840"/>
            <a:ext cx="62598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即梦</a:t>
            </a:r>
            <a:r>
              <a:rPr lang="en-US" altLang="zh-CN" sz="2000" b="1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AI</a:t>
            </a:r>
            <a:r>
              <a:rPr lang="zh-CN" altLang="en-US" sz="2000" b="1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：https://jimeng.jianying.com/ai-tool/home</a:t>
            </a:r>
            <a:endParaRPr lang="zh-CN" alt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6250" y="1769110"/>
            <a:ext cx="5619750" cy="4338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</a:pPr>
            <a:r>
              <a:rPr lang="zh-CN" altLang="en-US" sz="3200" b="1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进入即梦AI后，输入提示词：</a:t>
            </a:r>
            <a:endParaRPr lang="zh-CN" altLang="en-US" sz="32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 b="1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“一位泰国国际高中的学生，年纪约</a:t>
            </a:r>
            <a:r>
              <a:rPr lang="en-US" altLang="zh-CN" sz="2000" b="1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16</a:t>
            </a:r>
            <a:r>
              <a:rPr lang="zh-CN" altLang="en-US" sz="2000" b="1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岁，站立在热带海滩上。有着黑色长发，穿着现代泰国风格的校服，白色衬衫，黑色短裙，配有泰式花纹的领带。表情自信，眼睛明亮，嘴巴自然闭合，背后是碧蓝的海水和椰树。阳光照在她身上，气氛轻松愉快。</a:t>
            </a:r>
            <a:r>
              <a:rPr lang="zh-CN" altLang="en-US" sz="2000" b="1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”</a:t>
            </a:r>
            <a:r>
              <a:rPr lang="zh-CN" altLang="en-US" sz="2000" b="1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。</a:t>
            </a:r>
            <a:endParaRPr lang="zh-CN" altLang="en-US" sz="2000" b="1">
              <a:solidFill>
                <a:srgbClr val="00B05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200" b="1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最后生成并保存结果。</a:t>
            </a:r>
            <a:endParaRPr lang="zh-CN" altLang="en-US" sz="3200" b="1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pic>
        <p:nvPicPr>
          <p:cNvPr id="2" name="图片 1" descr="位泰国国际高中的学生，年纪约16岁，站立在热带海滩上。有着黑色长发，穿着现代泰国风格的校服，白色衬衫，黑色短裙，配有泰式花纹的领带。表情自信，眼睛明亮，嘴巴自然闭合，背后是碧蓝的海水和椰树。阳光照在她..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0145" y="896620"/>
            <a:ext cx="5783580" cy="5783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文本框 3"/>
          <p:cNvSpPr txBox="1"/>
          <p:nvPr/>
        </p:nvSpPr>
        <p:spPr>
          <a:xfrm>
            <a:off x="4996181" y="512445"/>
            <a:ext cx="565213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腾讯智影：https://zenvideo.qq.com</a:t>
            </a:r>
            <a:endParaRPr lang="zh-CN" altLang="en-US" sz="28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502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8985" y="1922145"/>
            <a:ext cx="8348980" cy="4099560"/>
          </a:xfrm>
          <a:prstGeom prst="rect">
            <a:avLst/>
          </a:prstGeom>
        </p:spPr>
      </p:pic>
      <p:sp>
        <p:nvSpPr>
          <p:cNvPr id="503" name="矩形 7"/>
          <p:cNvSpPr/>
          <p:nvPr/>
        </p:nvSpPr>
        <p:spPr>
          <a:xfrm>
            <a:off x="4554220" y="2280285"/>
            <a:ext cx="2304414" cy="792480"/>
          </a:xfrm>
          <a:prstGeom prst="rect">
            <a:avLst/>
          </a:prstGeom>
          <a:ln w="38100" cmpd="sng">
            <a:solidFill>
              <a:srgbClr val="FF0000"/>
            </a:solidFill>
            <a:prstDash val="soli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 sz="1400"/>
          </a:p>
        </p:txBody>
      </p:sp>
      <p:sp>
        <p:nvSpPr>
          <p:cNvPr id="504" name="下箭头 9"/>
          <p:cNvSpPr/>
          <p:nvPr/>
        </p:nvSpPr>
        <p:spPr>
          <a:xfrm>
            <a:off x="6096000" y="1233805"/>
            <a:ext cx="215900" cy="1029970"/>
          </a:xfrm>
          <a:prstGeom prst="downArrow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/>
          </a:p>
        </p:txBody>
      </p:sp>
      <p:sp>
        <p:nvSpPr>
          <p:cNvPr id="505" name="文本框 10"/>
          <p:cNvSpPr txBox="1"/>
          <p:nvPr/>
        </p:nvSpPr>
        <p:spPr>
          <a:xfrm>
            <a:off x="530225" y="2263775"/>
            <a:ext cx="265366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进入腾讯智影，</a:t>
            </a:r>
            <a:endParaRPr lang="zh-CN" altLang="en-US" sz="32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点击左上角的数字人播报。</a:t>
            </a:r>
            <a:endParaRPr lang="zh-CN" altLang="en-US" sz="32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506" name="标题 1"/>
          <p:cNvSpPr txBox="1"/>
          <p:nvPr/>
        </p:nvSpPr>
        <p:spPr>
          <a:xfrm>
            <a:off x="1147445" y="512445"/>
            <a:ext cx="2703830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algn="l"/>
            <a:r>
              <a:rPr lang="zh-CN" sz="40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数字人播报</a:t>
            </a:r>
            <a:endParaRPr lang="en-US" altLang="zh-CN" sz="40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标题 1"/>
          <p:cNvSpPr txBox="1"/>
          <p:nvPr/>
        </p:nvSpPr>
        <p:spPr>
          <a:xfrm>
            <a:off x="1147445" y="512445"/>
            <a:ext cx="2703830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algn="l"/>
            <a:r>
              <a:rPr lang="zh-CN" sz="40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数字人播报</a:t>
            </a:r>
            <a:endParaRPr lang="zh-CN" sz="40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514" name="文本框 8"/>
          <p:cNvSpPr txBox="1"/>
          <p:nvPr/>
        </p:nvSpPr>
        <p:spPr>
          <a:xfrm>
            <a:off x="574675" y="2038350"/>
            <a:ext cx="492252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1、本地上传数字人形象</a:t>
            </a:r>
            <a:endParaRPr lang="zh-CN" altLang="en-US" sz="20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2、导入播报内容</a:t>
            </a:r>
            <a:endParaRPr lang="zh-CN" altLang="en-US" sz="20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3、选择合适的音色和语速</a:t>
            </a:r>
            <a:endParaRPr lang="zh-CN" altLang="en-US" sz="20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4、打开“字幕”开关，</a:t>
            </a:r>
            <a:endParaRPr lang="zh-CN" altLang="en-US" sz="20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 </a:t>
            </a:r>
            <a:r>
              <a:rPr lang="en-US" altLang="zh-CN" sz="20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     </a:t>
            </a:r>
            <a:r>
              <a:rPr lang="zh-CN" altLang="en-US" sz="20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添加字幕</a:t>
            </a:r>
            <a:endParaRPr lang="zh-CN" altLang="en-US" sz="20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5、点击“保存并生成播报”</a:t>
            </a:r>
            <a:endParaRPr lang="zh-CN" altLang="en-US" sz="20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0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6、合成视频</a:t>
            </a:r>
            <a:endParaRPr lang="zh-CN" altLang="en-US" sz="20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095" y="1523365"/>
            <a:ext cx="7919720" cy="462407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标题 1"/>
          <p:cNvSpPr txBox="1"/>
          <p:nvPr/>
        </p:nvSpPr>
        <p:spPr>
          <a:xfrm>
            <a:off x="1149350" y="511175"/>
            <a:ext cx="4073525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algn="l">
              <a:buClrTx/>
              <a:buSzTx/>
              <a:buFontTx/>
            </a:pPr>
            <a:r>
              <a:rPr lang="zh-CN" sz="40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数字人生成实践</a:t>
            </a:r>
            <a:endParaRPr lang="zh-CN" sz="40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pic>
        <p:nvPicPr>
          <p:cNvPr id="2" name="自我介绍更新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37970" y="991870"/>
            <a:ext cx="9791700" cy="5361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标题 1"/>
          <p:cNvSpPr txBox="1"/>
          <p:nvPr/>
        </p:nvSpPr>
        <p:spPr>
          <a:xfrm>
            <a:off x="1189990" y="519430"/>
            <a:ext cx="6463665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algn="l"/>
            <a:r>
              <a:rPr lang="zh-CN" sz="32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数字人生成实践-手机端</a:t>
            </a:r>
            <a:endParaRPr lang="zh-CN" sz="32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734081" y="1034415"/>
            <a:ext cx="10166903" cy="4680560"/>
            <a:chOff x="299" y="1507"/>
            <a:chExt cx="17219" cy="7979"/>
          </a:xfrm>
        </p:grpSpPr>
        <p:sp>
          <p:nvSpPr>
            <p:cNvPr id="532" name="文本框 8"/>
            <p:cNvSpPr txBox="1"/>
            <p:nvPr/>
          </p:nvSpPr>
          <p:spPr>
            <a:xfrm>
              <a:off x="299" y="2812"/>
              <a:ext cx="9067" cy="6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defTabSz="1219200">
                <a:lnSpc>
                  <a:spcPct val="150000"/>
                </a:lnSpc>
                <a:buClr>
                  <a:srgbClr val="000000"/>
                </a:buClr>
              </a:pPr>
              <a:r>
                <a:rPr lang="zh-CN" altLang="en-US" sz="2665" b="1" kern="0" dirty="0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步骤一：生成朗读文本</a:t>
              </a:r>
              <a:endParaRPr lang="zh-CN" altLang="en-US" sz="2665" b="1" kern="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endParaRPr>
            </a:p>
            <a:p>
              <a:pPr defTabSz="1219200">
                <a:lnSpc>
                  <a:spcPct val="150000"/>
                </a:lnSpc>
                <a:buClr>
                  <a:srgbClr val="000000"/>
                </a:buClr>
              </a:pPr>
              <a:r>
                <a:rPr lang="zh-CN" altLang="en-US" sz="2665" kern="0" dirty="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通义或豆包</a:t>
              </a:r>
              <a:r>
                <a:rPr lang="zh-CN" altLang="en-US" sz="2665" kern="0" dirty="0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生成朗读文本：</a:t>
              </a:r>
              <a:endParaRPr lang="zh-CN" altLang="en-US" sz="2665" kern="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endParaRPr>
            </a:p>
            <a:p>
              <a:pPr algn="just">
                <a:lnSpc>
                  <a:spcPct val="150000"/>
                </a:lnSpc>
              </a:pPr>
              <a:r>
                <a:rPr lang="zh-CN" altLang="en-US" sz="2665" kern="0" dirty="0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提示词：</a:t>
              </a:r>
              <a:endParaRPr lang="zh-CN" altLang="en-US" sz="2665" kern="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endParaRPr>
            </a:p>
            <a:p>
              <a:pPr algn="just">
                <a:lnSpc>
                  <a:spcPct val="150000"/>
                </a:lnSpc>
                <a:buClrTx/>
                <a:buSzTx/>
                <a:buNone/>
              </a:pPr>
              <a:r>
                <a:rPr lang="en-US" altLang="zh-CN" sz="2135" b="1">
                  <a:gradFill>
                    <a:gsLst>
                      <a:gs pos="99000">
                        <a:srgbClr val="FADA47"/>
                      </a:gs>
                      <a:gs pos="0">
                        <a:srgbClr val="F87894"/>
                      </a:gs>
                    </a:gsLst>
                    <a:lin ang="0" scaled="0"/>
                  </a:gra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15岁、泰国中学生、女生、喜欢、音乐、看书、”等几个关键词，生成一段自我介绍文本。</a:t>
              </a:r>
              <a:endParaRPr lang="en-US" altLang="zh-CN" sz="2135" b="1">
                <a:gradFill>
                  <a:gsLst>
                    <a:gs pos="99000">
                      <a:srgbClr val="FADA47"/>
                    </a:gs>
                    <a:gs pos="0">
                      <a:srgbClr val="F87894"/>
                    </a:gs>
                  </a:gsLst>
                  <a:lin ang="0" scaled="0"/>
                </a:gra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endParaRPr>
            </a:p>
            <a:p>
              <a:pPr algn="just">
                <a:lnSpc>
                  <a:spcPct val="150000"/>
                </a:lnSpc>
                <a:buClrTx/>
                <a:buSzTx/>
                <a:buNone/>
              </a:pPr>
              <a:endParaRPr lang="en-US" altLang="zh-CN" sz="2135" b="1">
                <a:gradFill>
                  <a:gsLst>
                    <a:gs pos="99000">
                      <a:srgbClr val="FADA47"/>
                    </a:gs>
                    <a:gs pos="0">
                      <a:srgbClr val="F87894"/>
                    </a:gs>
                  </a:gsLst>
                  <a:lin ang="0" scaled="0"/>
                </a:gra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endParaRPr>
            </a:p>
          </p:txBody>
        </p:sp>
        <p:sp>
          <p:nvSpPr>
            <p:cNvPr id="533" name="文本框 6"/>
            <p:cNvSpPr txBox="1"/>
            <p:nvPr>
              <p:custDataLst>
                <p:tags r:id="rId2"/>
              </p:custDataLst>
            </p:nvPr>
          </p:nvSpPr>
          <p:spPr>
            <a:xfrm>
              <a:off x="10159" y="1565"/>
              <a:ext cx="2616" cy="5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zh-CN" altLang="en-US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通义</a:t>
              </a:r>
              <a:r>
                <a:rPr lang="en-US" altLang="zh-CN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app</a:t>
              </a:r>
              <a:r>
                <a:rPr lang="zh-CN" altLang="en-US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：</a:t>
              </a:r>
              <a:endParaRPr lang="zh-CN" altLang="en-US" sz="1400" b="1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4" name="文本框 13"/>
            <p:cNvSpPr txBox="1"/>
            <p:nvPr>
              <p:custDataLst>
                <p:tags r:id="rId3"/>
              </p:custDataLst>
            </p:nvPr>
          </p:nvSpPr>
          <p:spPr>
            <a:xfrm>
              <a:off x="14777" y="1507"/>
              <a:ext cx="2741" cy="5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zh-CN" altLang="en-US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豆包</a:t>
              </a:r>
              <a:r>
                <a:rPr lang="en-US" altLang="zh-CN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app</a:t>
              </a:r>
              <a:r>
                <a:rPr lang="zh-CN" altLang="en-US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：</a:t>
              </a:r>
              <a:endParaRPr lang="zh-CN" altLang="en-US" sz="1400" b="1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pic>
        <p:nvPicPr>
          <p:cNvPr id="5" name="图片 4" descr="1df2aca08802176c9085c46fae20f0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3210" y="1434465"/>
            <a:ext cx="2392045" cy="5175250"/>
          </a:xfrm>
          <a:prstGeom prst="rect">
            <a:avLst/>
          </a:prstGeom>
        </p:spPr>
      </p:pic>
      <p:pic>
        <p:nvPicPr>
          <p:cNvPr id="4" name="图片 3" descr="4cf34716aa7a8c524a292ca81831c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1425575"/>
            <a:ext cx="2372360" cy="51333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4"/>
          <p:cNvGrpSpPr/>
          <p:nvPr/>
        </p:nvGrpSpPr>
        <p:grpSpPr>
          <a:xfrm rot="0">
            <a:off x="9241155" y="341630"/>
            <a:ext cx="2623185" cy="763905"/>
            <a:chOff x="-166359" y="25994"/>
            <a:chExt cx="2209314" cy="654490"/>
          </a:xfrm>
        </p:grpSpPr>
        <p:pic>
          <p:nvPicPr>
            <p:cNvPr id="38" name="图片 5"/>
            <p:cNvPicPr>
              <a:picLocks noChangeAspect="1"/>
            </p:cNvPicPr>
            <p:nvPr/>
          </p:nvPicPr>
          <p:blipFill rotWithShape="1">
            <a:blip r:embed="rId1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39" name="图片 6"/>
            <p:cNvPicPr>
              <a:picLocks noChangeAspect="1"/>
            </p:cNvPicPr>
            <p:nvPr/>
          </p:nvPicPr>
          <p:blipFill rotWithShape="1">
            <a:blip r:embed="rId1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835" y="2941955"/>
            <a:ext cx="6285865" cy="365887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25" y="3519170"/>
            <a:ext cx="3783330" cy="2731135"/>
          </a:xfrm>
          <a:prstGeom prst="rect">
            <a:avLst/>
          </a:prstGeom>
        </p:spPr>
      </p:pic>
      <p:sp>
        <p:nvSpPr>
          <p:cNvPr id="7" name="乘号 6"/>
          <p:cNvSpPr/>
          <p:nvPr/>
        </p:nvSpPr>
        <p:spPr>
          <a:xfrm>
            <a:off x="3327407" y="5131506"/>
            <a:ext cx="1272791" cy="146911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solidFill>
                <a:srgbClr val="FFFF99"/>
              </a:solidFill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0287662" y="4994287"/>
            <a:ext cx="1095572" cy="1593931"/>
            <a:chOff x="7956557" y="4157970"/>
            <a:chExt cx="821679" cy="1195448"/>
          </a:xfrm>
        </p:grpSpPr>
        <p:sp>
          <p:nvSpPr>
            <p:cNvPr id="14" name="流程图: 过程 13"/>
            <p:cNvSpPr/>
            <p:nvPr/>
          </p:nvSpPr>
          <p:spPr>
            <a:xfrm rot="18780914">
              <a:off x="8088138" y="4627218"/>
              <a:ext cx="1159345" cy="220850"/>
            </a:xfrm>
            <a:prstGeom prst="flowChartProces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p>
              <a:pPr algn="ctr"/>
              <a:endParaRPr lang="zh-CN" altLang="en-US" sz="2400">
                <a:solidFill>
                  <a:srgbClr val="FFFF99"/>
                </a:solidFill>
              </a:endParaRPr>
            </a:p>
          </p:txBody>
        </p:sp>
        <p:sp>
          <p:nvSpPr>
            <p:cNvPr id="15" name="流程图: 过程 14"/>
            <p:cNvSpPr/>
            <p:nvPr/>
          </p:nvSpPr>
          <p:spPr>
            <a:xfrm rot="13741108">
              <a:off x="7713745" y="4883059"/>
              <a:ext cx="713171" cy="227548"/>
            </a:xfrm>
            <a:prstGeom prst="flowChartProces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p>
              <a:pPr algn="ctr"/>
              <a:endParaRPr lang="zh-CN" altLang="en-US" sz="2400">
                <a:solidFill>
                  <a:srgbClr val="FFFF99"/>
                </a:solidFill>
              </a:endParaRPr>
            </a:p>
          </p:txBody>
        </p:sp>
      </p:grpSp>
      <p:sp>
        <p:nvSpPr>
          <p:cNvPr id="10" name="任意多边形: 形状 14"/>
          <p:cNvSpPr/>
          <p:nvPr>
            <p:custDataLst>
              <p:tags r:id="rId4"/>
            </p:custDataLst>
          </p:nvPr>
        </p:nvSpPr>
        <p:spPr>
          <a:xfrm>
            <a:off x="7429818" y="1554163"/>
            <a:ext cx="3522583" cy="664602"/>
          </a:xfrm>
          <a:custGeom>
            <a:avLst/>
            <a:gdLst>
              <a:gd name="connsiteX0" fmla="*/ 2577871 w 2803596"/>
              <a:gd name="connsiteY0" fmla="*/ 539153 h 539153"/>
              <a:gd name="connsiteX1" fmla="*/ 0 w 2803596"/>
              <a:gd name="connsiteY1" fmla="*/ 539153 h 539153"/>
              <a:gd name="connsiteX2" fmla="*/ 225725 w 2803596"/>
              <a:gd name="connsiteY2" fmla="*/ 0 h 539153"/>
              <a:gd name="connsiteX3" fmla="*/ 2803596 w 2803596"/>
              <a:gd name="connsiteY3" fmla="*/ 0 h 53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3596" h="539153">
                <a:moveTo>
                  <a:pt x="2577871" y="539153"/>
                </a:moveTo>
                <a:lnTo>
                  <a:pt x="0" y="539153"/>
                </a:lnTo>
                <a:lnTo>
                  <a:pt x="225725" y="0"/>
                </a:lnTo>
                <a:lnTo>
                  <a:pt x="2803596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40000"/>
                  <a:lumOff val="60000"/>
                  <a:alpha val="100000"/>
                </a:schemeClr>
              </a:gs>
              <a:gs pos="0">
                <a:schemeClr val="accent2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 w="17962" cap="flat">
            <a:noFill/>
            <a:prstDash val="solid"/>
            <a:miter/>
          </a:ln>
        </p:spPr>
        <p:txBody>
          <a:bodyPr lIns="539750" tIns="0" rIns="0" bIns="0" rtlCol="0" anchor="ctr"/>
          <a:p>
            <a:r>
              <a:rPr lang="zh-CN" altLang="en-US" sz="3600" kern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sym typeface="+mn-ea"/>
              </a:rPr>
              <a:t>推理大模型</a:t>
            </a:r>
            <a:endParaRPr lang="zh-CN" altLang="en-US" sz="3600" kern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  <a:sym typeface="+mn-ea"/>
            </a:endParaRPr>
          </a:p>
        </p:txBody>
      </p:sp>
      <p:sp>
        <p:nvSpPr>
          <p:cNvPr id="11" name="任意多边形: 形状 14"/>
          <p:cNvSpPr/>
          <p:nvPr>
            <p:custDataLst>
              <p:tags r:id="rId5"/>
            </p:custDataLst>
          </p:nvPr>
        </p:nvSpPr>
        <p:spPr>
          <a:xfrm>
            <a:off x="849314" y="1554163"/>
            <a:ext cx="3561322" cy="530131"/>
          </a:xfrm>
          <a:custGeom>
            <a:avLst/>
            <a:gdLst>
              <a:gd name="connsiteX0" fmla="*/ 2577871 w 2803596"/>
              <a:gd name="connsiteY0" fmla="*/ 539153 h 539153"/>
              <a:gd name="connsiteX1" fmla="*/ 0 w 2803596"/>
              <a:gd name="connsiteY1" fmla="*/ 539153 h 539153"/>
              <a:gd name="connsiteX2" fmla="*/ 225725 w 2803596"/>
              <a:gd name="connsiteY2" fmla="*/ 0 h 539153"/>
              <a:gd name="connsiteX3" fmla="*/ 2803596 w 2803596"/>
              <a:gd name="connsiteY3" fmla="*/ 0 h 53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3596" h="539153">
                <a:moveTo>
                  <a:pt x="2577871" y="539153"/>
                </a:moveTo>
                <a:lnTo>
                  <a:pt x="0" y="539153"/>
                </a:lnTo>
                <a:lnTo>
                  <a:pt x="225725" y="0"/>
                </a:lnTo>
                <a:lnTo>
                  <a:pt x="2803596" y="0"/>
                </a:lnTo>
                <a:close/>
              </a:path>
            </a:pathLst>
          </a:custGeom>
          <a:gradFill>
            <a:gsLst>
              <a:gs pos="4800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5400000" scaled="1"/>
          </a:gradFill>
          <a:ln w="17962" cap="flat">
            <a:noFill/>
            <a:prstDash val="solid"/>
            <a:miter/>
          </a:ln>
        </p:spPr>
        <p:txBody>
          <a:bodyPr lIns="539750" tIns="0" rIns="0" bIns="0" rtlCol="0" anchor="ctr" anchorCtr="0"/>
          <a:p>
            <a:r>
              <a:rPr lang="zh-CN" altLang="en-US" sz="3200" kern="0" dirty="0">
                <a:ln>
                  <a:noFill/>
                  <a:prstDash val="sysDot"/>
                </a:ln>
                <a:solidFill>
                  <a:schemeClr val="bg1"/>
                </a:solidFill>
                <a:latin typeface="+mn-ea"/>
                <a:sym typeface="+mn-ea"/>
              </a:rPr>
              <a:t>通用大模型</a:t>
            </a:r>
            <a:endParaRPr lang="zh-CN" altLang="en-US" sz="3200" kern="0" dirty="0">
              <a:ln>
                <a:noFill/>
                <a:prstDash val="sysDot"/>
              </a:ln>
              <a:solidFill>
                <a:schemeClr val="bg1"/>
              </a:solidFill>
              <a:latin typeface="+mn-ea"/>
              <a:sym typeface="+mn-ea"/>
            </a:endParaRPr>
          </a:p>
        </p:txBody>
      </p:sp>
      <p:sp>
        <p:nvSpPr>
          <p:cNvPr id="13" name="任意多边形: 形状 6"/>
          <p:cNvSpPr/>
          <p:nvPr>
            <p:custDataLst>
              <p:tags r:id="rId6"/>
            </p:custDataLst>
          </p:nvPr>
        </p:nvSpPr>
        <p:spPr>
          <a:xfrm>
            <a:off x="5547260" y="1069557"/>
            <a:ext cx="958949" cy="1594268"/>
          </a:xfrm>
          <a:custGeom>
            <a:avLst/>
            <a:gdLst>
              <a:gd name="connsiteX0" fmla="*/ 0 w 862645"/>
              <a:gd name="connsiteY0" fmla="*/ 1994867 h 1994866"/>
              <a:gd name="connsiteX1" fmla="*/ 89859 w 862645"/>
              <a:gd name="connsiteY1" fmla="*/ 1994867 h 1994866"/>
              <a:gd name="connsiteX2" fmla="*/ 862645 w 862645"/>
              <a:gd name="connsiteY2" fmla="*/ 0 h 1994866"/>
              <a:gd name="connsiteX3" fmla="*/ 772786 w 862645"/>
              <a:gd name="connsiteY3" fmla="*/ 0 h 1994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45" h="1994866">
                <a:moveTo>
                  <a:pt x="0" y="1994867"/>
                </a:moveTo>
                <a:lnTo>
                  <a:pt x="89859" y="1994867"/>
                </a:lnTo>
                <a:lnTo>
                  <a:pt x="862645" y="0"/>
                </a:lnTo>
                <a:lnTo>
                  <a:pt x="772786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100000"/>
                </a:schemeClr>
              </a:gs>
              <a:gs pos="74000">
                <a:schemeClr val="accent1">
                  <a:lumMod val="45000"/>
                  <a:lumOff val="55000"/>
                  <a:alpha val="100000"/>
                </a:schemeClr>
              </a:gs>
              <a:gs pos="83000">
                <a:schemeClr val="accent1">
                  <a:lumMod val="45000"/>
                  <a:lumOff val="55000"/>
                  <a:alpha val="100000"/>
                </a:schemeClr>
              </a:gs>
              <a:gs pos="100000">
                <a:schemeClr val="accent1">
                  <a:lumMod val="30000"/>
                  <a:lumOff val="70000"/>
                  <a:alpha val="100000"/>
                </a:schemeClr>
              </a:gs>
            </a:gsLst>
            <a:lin ang="5400000" scaled="1"/>
          </a:gradFill>
          <a:ln w="17962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任意多边形: 形状 8"/>
          <p:cNvSpPr/>
          <p:nvPr>
            <p:custDataLst>
              <p:tags r:id="rId7"/>
            </p:custDataLst>
          </p:nvPr>
        </p:nvSpPr>
        <p:spPr>
          <a:xfrm>
            <a:off x="5876468" y="1621027"/>
            <a:ext cx="1039317" cy="1042798"/>
          </a:xfrm>
          <a:custGeom>
            <a:avLst/>
            <a:gdLst>
              <a:gd name="connsiteX0" fmla="*/ 325483 w 935336"/>
              <a:gd name="connsiteY0" fmla="*/ 1071657 h 1517357"/>
              <a:gd name="connsiteX1" fmla="*/ 310567 w 935336"/>
              <a:gd name="connsiteY1" fmla="*/ 1141567 h 1517357"/>
              <a:gd name="connsiteX2" fmla="*/ 380118 w 935336"/>
              <a:gd name="connsiteY2" fmla="*/ 1296484 h 1517357"/>
              <a:gd name="connsiteX3" fmla="*/ 499450 w 935336"/>
              <a:gd name="connsiteY3" fmla="*/ 1151092 h 1517357"/>
              <a:gd name="connsiteX4" fmla="*/ 365920 w 935336"/>
              <a:gd name="connsiteY4" fmla="*/ 812864 h 1517357"/>
              <a:gd name="connsiteX5" fmla="*/ 185304 w 935336"/>
              <a:gd name="connsiteY5" fmla="*/ 320437 h 1517357"/>
              <a:gd name="connsiteX6" fmla="*/ 583738 w 935336"/>
              <a:gd name="connsiteY6" fmla="*/ 0 h 1517357"/>
              <a:gd name="connsiteX7" fmla="*/ 921607 w 935336"/>
              <a:gd name="connsiteY7" fmla="*/ 411913 h 1517357"/>
              <a:gd name="connsiteX8" fmla="*/ 915137 w 935336"/>
              <a:gd name="connsiteY8" fmla="*/ 443004 h 1517357"/>
              <a:gd name="connsiteX9" fmla="*/ 623635 w 935336"/>
              <a:gd name="connsiteY9" fmla="*/ 442825 h 1517357"/>
              <a:gd name="connsiteX10" fmla="*/ 636216 w 935336"/>
              <a:gd name="connsiteY10" fmla="*/ 388370 h 1517357"/>
              <a:gd name="connsiteX11" fmla="*/ 579964 w 935336"/>
              <a:gd name="connsiteY11" fmla="*/ 224108 h 1517357"/>
              <a:gd name="connsiteX12" fmla="*/ 482736 w 935336"/>
              <a:gd name="connsiteY12" fmla="*/ 327626 h 1517357"/>
              <a:gd name="connsiteX13" fmla="*/ 590927 w 935336"/>
              <a:gd name="connsiteY13" fmla="*/ 596663 h 1517357"/>
              <a:gd name="connsiteX14" fmla="*/ 802634 w 935336"/>
              <a:gd name="connsiteY14" fmla="*/ 1170861 h 1517357"/>
              <a:gd name="connsiteX15" fmla="*/ 353879 w 935336"/>
              <a:gd name="connsiteY15" fmla="*/ 1517357 h 1517357"/>
              <a:gd name="connsiteX16" fmla="*/ 16009 w 935336"/>
              <a:gd name="connsiteY16" fmla="*/ 1105803 h 1517357"/>
              <a:gd name="connsiteX17" fmla="*/ 24277 w 935336"/>
              <a:gd name="connsiteY17" fmla="*/ 1071298 h 1517357"/>
              <a:gd name="connsiteX18" fmla="*/ 325483 w 935336"/>
              <a:gd name="connsiteY18" fmla="*/ 1071657 h 1517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35336" h="1517357">
                <a:moveTo>
                  <a:pt x="325483" y="1071657"/>
                </a:moveTo>
                <a:lnTo>
                  <a:pt x="310567" y="1141567"/>
                </a:lnTo>
                <a:cubicBezTo>
                  <a:pt x="291157" y="1242748"/>
                  <a:pt x="304816" y="1296304"/>
                  <a:pt x="380118" y="1296484"/>
                </a:cubicBezTo>
                <a:cubicBezTo>
                  <a:pt x="445175" y="1296484"/>
                  <a:pt x="477704" y="1250656"/>
                  <a:pt x="499450" y="1151092"/>
                </a:cubicBezTo>
                <a:cubicBezTo>
                  <a:pt x="525150" y="1030681"/>
                  <a:pt x="503224" y="956458"/>
                  <a:pt x="365920" y="812864"/>
                </a:cubicBezTo>
                <a:cubicBezTo>
                  <a:pt x="202557" y="641772"/>
                  <a:pt x="137319" y="545084"/>
                  <a:pt x="185304" y="320437"/>
                </a:cubicBezTo>
                <a:cubicBezTo>
                  <a:pt x="231491" y="102080"/>
                  <a:pt x="360888" y="-179"/>
                  <a:pt x="583738" y="0"/>
                </a:cubicBezTo>
                <a:cubicBezTo>
                  <a:pt x="936164" y="180"/>
                  <a:pt x="960606" y="224108"/>
                  <a:pt x="921607" y="411913"/>
                </a:cubicBezTo>
                <a:lnTo>
                  <a:pt x="915137" y="443004"/>
                </a:lnTo>
                <a:lnTo>
                  <a:pt x="623635" y="442825"/>
                </a:lnTo>
                <a:lnTo>
                  <a:pt x="636216" y="388370"/>
                </a:lnTo>
                <a:cubicBezTo>
                  <a:pt x="655625" y="291682"/>
                  <a:pt x="653828" y="224108"/>
                  <a:pt x="579964" y="224108"/>
                </a:cubicBezTo>
                <a:cubicBezTo>
                  <a:pt x="530002" y="224108"/>
                  <a:pt x="497294" y="251605"/>
                  <a:pt x="482736" y="327626"/>
                </a:cubicBezTo>
                <a:cubicBezTo>
                  <a:pt x="462428" y="430963"/>
                  <a:pt x="480939" y="478229"/>
                  <a:pt x="590927" y="596663"/>
                </a:cubicBezTo>
                <a:cubicBezTo>
                  <a:pt x="805869" y="826881"/>
                  <a:pt x="854393" y="943339"/>
                  <a:pt x="802634" y="1170861"/>
                </a:cubicBezTo>
                <a:cubicBezTo>
                  <a:pt x="747820" y="1410605"/>
                  <a:pt x="614649" y="1517537"/>
                  <a:pt x="353879" y="1517357"/>
                </a:cubicBezTo>
                <a:cubicBezTo>
                  <a:pt x="52492" y="1517177"/>
                  <a:pt x="-41500" y="1356689"/>
                  <a:pt x="16009" y="1105803"/>
                </a:cubicBezTo>
                <a:lnTo>
                  <a:pt x="24277" y="1071298"/>
                </a:lnTo>
                <a:lnTo>
                  <a:pt x="325483" y="1071657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67000"/>
                </a:schemeClr>
              </a:gs>
              <a:gs pos="40000">
                <a:schemeClr val="accent1">
                  <a:lumMod val="40000"/>
                  <a:lumOff val="60000"/>
                  <a:alpha val="100000"/>
                </a:schemeClr>
              </a:gs>
            </a:gsLst>
            <a:lin ang="5400000" scaled="1"/>
          </a:gradFill>
          <a:ln w="17962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任意多边形: 形状 9"/>
          <p:cNvSpPr/>
          <p:nvPr>
            <p:custDataLst>
              <p:tags r:id="rId8"/>
            </p:custDataLst>
          </p:nvPr>
        </p:nvSpPr>
        <p:spPr>
          <a:xfrm>
            <a:off x="5366311" y="1223682"/>
            <a:ext cx="1082978" cy="1453014"/>
          </a:xfrm>
          <a:custGeom>
            <a:avLst/>
            <a:gdLst>
              <a:gd name="connsiteX0" fmla="*/ 0 w 974429"/>
              <a:gd name="connsiteY0" fmla="*/ 1473506 h 1473685"/>
              <a:gd name="connsiteX1" fmla="*/ 108190 w 974429"/>
              <a:gd name="connsiteY1" fmla="*/ 0 h 1473685"/>
              <a:gd name="connsiteX2" fmla="*/ 420899 w 974429"/>
              <a:gd name="connsiteY2" fmla="*/ 0 h 1473685"/>
              <a:gd name="connsiteX3" fmla="*/ 351887 w 974429"/>
              <a:gd name="connsiteY3" fmla="*/ 528370 h 1473685"/>
              <a:gd name="connsiteX4" fmla="*/ 259692 w 974429"/>
              <a:gd name="connsiteY4" fmla="*/ 1176612 h 1473685"/>
              <a:gd name="connsiteX5" fmla="*/ 272093 w 974429"/>
              <a:gd name="connsiteY5" fmla="*/ 1176612 h 1473685"/>
              <a:gd name="connsiteX6" fmla="*/ 481284 w 974429"/>
              <a:gd name="connsiteY6" fmla="*/ 531425 h 1473685"/>
              <a:gd name="connsiteX7" fmla="*/ 658306 w 974429"/>
              <a:gd name="connsiteY7" fmla="*/ 180 h 1473685"/>
              <a:gd name="connsiteX8" fmla="*/ 974429 w 974429"/>
              <a:gd name="connsiteY8" fmla="*/ 180 h 1473685"/>
              <a:gd name="connsiteX9" fmla="*/ 400231 w 974429"/>
              <a:gd name="connsiteY9" fmla="*/ 1473685 h 1473685"/>
              <a:gd name="connsiteX10" fmla="*/ 0 w 974429"/>
              <a:gd name="connsiteY10" fmla="*/ 1473685 h 147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4429" h="1473685">
                <a:moveTo>
                  <a:pt x="0" y="1473506"/>
                </a:moveTo>
                <a:lnTo>
                  <a:pt x="108190" y="0"/>
                </a:lnTo>
                <a:lnTo>
                  <a:pt x="420899" y="0"/>
                </a:lnTo>
                <a:lnTo>
                  <a:pt x="351887" y="528370"/>
                </a:lnTo>
                <a:cubicBezTo>
                  <a:pt x="324929" y="724083"/>
                  <a:pt x="288447" y="994019"/>
                  <a:pt x="259692" y="1176612"/>
                </a:cubicBezTo>
                <a:lnTo>
                  <a:pt x="272093" y="1176612"/>
                </a:lnTo>
                <a:cubicBezTo>
                  <a:pt x="326008" y="995456"/>
                  <a:pt x="416586" y="725700"/>
                  <a:pt x="481284" y="531425"/>
                </a:cubicBezTo>
                <a:lnTo>
                  <a:pt x="658306" y="180"/>
                </a:lnTo>
                <a:lnTo>
                  <a:pt x="974429" y="180"/>
                </a:lnTo>
                <a:lnTo>
                  <a:pt x="400231" y="1473685"/>
                </a:lnTo>
                <a:lnTo>
                  <a:pt x="0" y="1473685"/>
                </a:lnTo>
                <a:close/>
              </a:path>
            </a:pathLst>
          </a:custGeom>
          <a:gradFill>
            <a:gsLst>
              <a:gs pos="36000">
                <a:schemeClr val="accent1">
                  <a:alpha val="100000"/>
                </a:schemeClr>
              </a:gs>
              <a:gs pos="100000">
                <a:schemeClr val="accent1">
                  <a:lumMod val="40000"/>
                  <a:lumOff val="60000"/>
                  <a:alpha val="100000"/>
                </a:schemeClr>
              </a:gs>
            </a:gsLst>
            <a:lin ang="5400000" scaled="1"/>
          </a:gradFill>
          <a:ln w="3592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任意多边形: 形状 10"/>
          <p:cNvSpPr/>
          <p:nvPr>
            <p:custDataLst>
              <p:tags r:id="rId9"/>
            </p:custDataLst>
          </p:nvPr>
        </p:nvSpPr>
        <p:spPr>
          <a:xfrm>
            <a:off x="4435490" y="869137"/>
            <a:ext cx="1165282" cy="1995108"/>
          </a:xfrm>
          <a:custGeom>
            <a:avLst/>
            <a:gdLst>
              <a:gd name="connsiteX0" fmla="*/ 740976 w 902722"/>
              <a:gd name="connsiteY0" fmla="*/ 0 h 1545572"/>
              <a:gd name="connsiteX1" fmla="*/ 723004 w 902722"/>
              <a:gd name="connsiteY1" fmla="*/ 82131 h 1545572"/>
              <a:gd name="connsiteX2" fmla="*/ 636380 w 902722"/>
              <a:gd name="connsiteY2" fmla="*/ 82131 h 1545572"/>
              <a:gd name="connsiteX3" fmla="*/ 111964 w 902722"/>
              <a:gd name="connsiteY3" fmla="*/ 1463441 h 1545572"/>
              <a:gd name="connsiteX4" fmla="*/ 902722 w 902722"/>
              <a:gd name="connsiteY4" fmla="*/ 1463441 h 1545572"/>
              <a:gd name="connsiteX5" fmla="*/ 866778 w 902722"/>
              <a:gd name="connsiteY5" fmla="*/ 1545572 h 1545572"/>
              <a:gd name="connsiteX6" fmla="*/ 0 w 902722"/>
              <a:gd name="connsiteY6" fmla="*/ 1545572 h 1545572"/>
              <a:gd name="connsiteX7" fmla="*/ 579410 w 902722"/>
              <a:gd name="connsiteY7" fmla="*/ 0 h 154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2722" h="1545572">
                <a:moveTo>
                  <a:pt x="740976" y="0"/>
                </a:moveTo>
                <a:lnTo>
                  <a:pt x="723004" y="82131"/>
                </a:lnTo>
                <a:lnTo>
                  <a:pt x="636380" y="82131"/>
                </a:lnTo>
                <a:lnTo>
                  <a:pt x="111964" y="1463441"/>
                </a:lnTo>
                <a:lnTo>
                  <a:pt x="902722" y="1463441"/>
                </a:lnTo>
                <a:lnTo>
                  <a:pt x="866778" y="1545572"/>
                </a:lnTo>
                <a:lnTo>
                  <a:pt x="0" y="1545572"/>
                </a:lnTo>
                <a:lnTo>
                  <a:pt x="579410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5400000" scaled="1"/>
          </a:gradFill>
          <a:ln w="17962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任意多边形: 形状 11"/>
          <p:cNvSpPr/>
          <p:nvPr>
            <p:custDataLst>
              <p:tags r:id="rId10"/>
            </p:custDataLst>
          </p:nvPr>
        </p:nvSpPr>
        <p:spPr>
          <a:xfrm>
            <a:off x="6314993" y="821674"/>
            <a:ext cx="1524401" cy="1995108"/>
          </a:xfrm>
          <a:custGeom>
            <a:avLst/>
            <a:gdLst>
              <a:gd name="connsiteX0" fmla="*/ 17972 w 1180924"/>
              <a:gd name="connsiteY0" fmla="*/ 0 h 1545572"/>
              <a:gd name="connsiteX1" fmla="*/ 0 w 1180924"/>
              <a:gd name="connsiteY1" fmla="*/ 82131 h 1545572"/>
              <a:gd name="connsiteX2" fmla="*/ 1057818 w 1180924"/>
              <a:gd name="connsiteY2" fmla="*/ 82131 h 1545572"/>
              <a:gd name="connsiteX3" fmla="*/ 539153 w 1180924"/>
              <a:gd name="connsiteY3" fmla="*/ 1463441 h 1545572"/>
              <a:gd name="connsiteX4" fmla="*/ 377407 w 1180924"/>
              <a:gd name="connsiteY4" fmla="*/ 1463441 h 1545572"/>
              <a:gd name="connsiteX5" fmla="*/ 359435 w 1180924"/>
              <a:gd name="connsiteY5" fmla="*/ 1545572 h 1545572"/>
              <a:gd name="connsiteX6" fmla="*/ 588576 w 1180924"/>
              <a:gd name="connsiteY6" fmla="*/ 1545572 h 1545572"/>
              <a:gd name="connsiteX7" fmla="*/ 1180925 w 1180924"/>
              <a:gd name="connsiteY7" fmla="*/ 0 h 154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0924" h="1545572">
                <a:moveTo>
                  <a:pt x="17972" y="0"/>
                </a:moveTo>
                <a:lnTo>
                  <a:pt x="0" y="82131"/>
                </a:lnTo>
                <a:lnTo>
                  <a:pt x="1057818" y="82131"/>
                </a:lnTo>
                <a:lnTo>
                  <a:pt x="539153" y="1463441"/>
                </a:lnTo>
                <a:lnTo>
                  <a:pt x="377407" y="1463441"/>
                </a:lnTo>
                <a:lnTo>
                  <a:pt x="359435" y="1545572"/>
                </a:lnTo>
                <a:lnTo>
                  <a:pt x="588576" y="1545572"/>
                </a:lnTo>
                <a:lnTo>
                  <a:pt x="1180925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24000">
                <a:schemeClr val="accent1">
                  <a:lumMod val="40000"/>
                  <a:lumOff val="60000"/>
                  <a:alpha val="100000"/>
                </a:schemeClr>
              </a:gs>
            </a:gsLst>
            <a:lin ang="5400000" scaled="1"/>
          </a:gradFill>
          <a:ln w="17962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标题 1"/>
          <p:cNvSpPr txBox="1"/>
          <p:nvPr/>
        </p:nvSpPr>
        <p:spPr>
          <a:xfrm>
            <a:off x="1189990" y="519430"/>
            <a:ext cx="6463665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algn="l"/>
            <a:r>
              <a:rPr lang="zh-CN" sz="32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数字人生成实践-手机端</a:t>
            </a:r>
            <a:endParaRPr lang="zh-CN" sz="32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742347" y="1034415"/>
            <a:ext cx="10158637" cy="4160823"/>
            <a:chOff x="313" y="1507"/>
            <a:chExt cx="17205" cy="7093"/>
          </a:xfrm>
        </p:grpSpPr>
        <p:sp>
          <p:nvSpPr>
            <p:cNvPr id="532" name="文本框 8"/>
            <p:cNvSpPr txBox="1"/>
            <p:nvPr/>
          </p:nvSpPr>
          <p:spPr>
            <a:xfrm>
              <a:off x="313" y="2976"/>
              <a:ext cx="9067" cy="5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defTabSz="1219200">
                <a:lnSpc>
                  <a:spcPct val="150000"/>
                </a:lnSpc>
                <a:buClr>
                  <a:srgbClr val="000000"/>
                </a:buClr>
              </a:pPr>
              <a:r>
                <a:rPr lang="zh-CN" altLang="en-US" sz="2665" b="1" kern="0" dirty="0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步骤</a:t>
              </a:r>
              <a:r>
                <a:rPr lang="zh-CN" altLang="en-US" sz="2665" b="1" kern="0" dirty="0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二：</a:t>
              </a:r>
              <a:r>
                <a:rPr lang="zh-CN" altLang="en-US" sz="2665" kern="0" dirty="0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语言降级</a:t>
              </a:r>
              <a:endParaRPr lang="zh-CN" altLang="en-US" sz="2665" kern="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endParaRPr>
            </a:p>
            <a:p>
              <a:pPr defTabSz="1219200">
                <a:lnSpc>
                  <a:spcPct val="150000"/>
                </a:lnSpc>
                <a:buClr>
                  <a:srgbClr val="000000"/>
                </a:buClr>
              </a:pPr>
              <a:r>
                <a:rPr lang="zh-CN" altLang="en-US" sz="2665" kern="0" dirty="0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提示词：</a:t>
              </a:r>
              <a:endParaRPr lang="zh-CN" altLang="en-US" sz="2665" kern="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endParaRPr>
            </a:p>
            <a:p>
              <a:pPr algn="just">
                <a:lnSpc>
                  <a:spcPct val="150000"/>
                </a:lnSpc>
                <a:buClrTx/>
                <a:buSzTx/>
                <a:buNone/>
              </a:pPr>
              <a:r>
                <a:rPr lang="en-US" altLang="zh-CN" sz="2135" b="1">
                  <a:gradFill>
                    <a:gsLst>
                      <a:gs pos="99000">
                        <a:srgbClr val="FADA47"/>
                      </a:gs>
                      <a:gs pos="0">
                        <a:srgbClr val="F87894"/>
                      </a:gs>
                    </a:gsLst>
                    <a:lin ang="0" scaled="0"/>
                  </a:gra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帮我修改这段自我介绍文本，重新生成符合HSK3水平的讲稿，要求朗读文本尽量用简明易懂的语言，避免过于复杂的句子结构，字数在150字左右。</a:t>
              </a:r>
              <a:endParaRPr lang="en-US" altLang="zh-CN" sz="2135" b="1">
                <a:gradFill>
                  <a:gsLst>
                    <a:gs pos="99000">
                      <a:srgbClr val="FADA47"/>
                    </a:gs>
                    <a:gs pos="0">
                      <a:srgbClr val="F87894"/>
                    </a:gs>
                  </a:gsLst>
                  <a:lin ang="0" scaled="0"/>
                </a:gra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endParaRPr>
            </a:p>
          </p:txBody>
        </p:sp>
        <p:sp>
          <p:nvSpPr>
            <p:cNvPr id="533" name="文本框 6"/>
            <p:cNvSpPr txBox="1"/>
            <p:nvPr>
              <p:custDataLst>
                <p:tags r:id="rId2"/>
              </p:custDataLst>
            </p:nvPr>
          </p:nvSpPr>
          <p:spPr>
            <a:xfrm>
              <a:off x="10159" y="1565"/>
              <a:ext cx="2616" cy="5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zh-CN" altLang="en-US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通义</a:t>
              </a:r>
              <a:r>
                <a:rPr lang="en-US" altLang="zh-CN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app</a:t>
              </a:r>
              <a:r>
                <a:rPr lang="zh-CN" altLang="en-US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：</a:t>
              </a:r>
              <a:endParaRPr lang="zh-CN" altLang="en-US" sz="1400" b="1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4" name="文本框 13"/>
            <p:cNvSpPr txBox="1"/>
            <p:nvPr>
              <p:custDataLst>
                <p:tags r:id="rId3"/>
              </p:custDataLst>
            </p:nvPr>
          </p:nvSpPr>
          <p:spPr>
            <a:xfrm>
              <a:off x="14777" y="1507"/>
              <a:ext cx="2741" cy="5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zh-CN" altLang="en-US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豆包</a:t>
              </a:r>
              <a:r>
                <a:rPr lang="en-US" altLang="zh-CN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app</a:t>
              </a:r>
              <a:r>
                <a:rPr lang="zh-CN" altLang="en-US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：</a:t>
              </a:r>
              <a:endParaRPr lang="zh-CN" altLang="en-US" sz="1400" b="1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pic>
        <p:nvPicPr>
          <p:cNvPr id="5" name="图片 4" descr="c405985420ac6ad55ede6ecc0ceaaa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5585" y="1383665"/>
            <a:ext cx="2404110" cy="5201920"/>
          </a:xfrm>
          <a:prstGeom prst="rect">
            <a:avLst/>
          </a:prstGeom>
        </p:spPr>
      </p:pic>
      <p:pic>
        <p:nvPicPr>
          <p:cNvPr id="4" name="图片 3" descr="ffc22a54b37fc95877c8df14c1ee20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3165" y="1409065"/>
            <a:ext cx="2400300" cy="5193665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标题 1"/>
          <p:cNvSpPr txBox="1"/>
          <p:nvPr/>
        </p:nvSpPr>
        <p:spPr>
          <a:xfrm>
            <a:off x="1130300" y="509270"/>
            <a:ext cx="4488815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algn="l"/>
            <a:r>
              <a:rPr kumimoji="1" lang="zh-CN" altLang="en-US" sz="2800" b="1">
                <a:ln w="12700">
                  <a:noFill/>
                </a:ln>
                <a:solidFill>
                  <a:schemeClr val="tx1"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数字人生成实践</a:t>
            </a:r>
            <a:r>
              <a:rPr kumimoji="1" lang="en-US" altLang="zh-CN" sz="2800" b="1">
                <a:ln w="12700">
                  <a:noFill/>
                </a:ln>
                <a:solidFill>
                  <a:schemeClr val="tx1"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-</a:t>
            </a:r>
            <a:r>
              <a:rPr kumimoji="1" lang="zh-CN" altLang="en-US" sz="2800" b="1">
                <a:ln w="12700">
                  <a:noFill/>
                </a:ln>
                <a:solidFill>
                  <a:schemeClr val="tx1"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手机端</a:t>
            </a:r>
            <a:endParaRPr kumimoji="1" lang="zh-CN" altLang="en-US" sz="2800" b="1">
              <a:ln w="12700">
                <a:noFill/>
              </a:ln>
              <a:solidFill>
                <a:schemeClr val="tx1">
                  <a:alpha val="100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27380" y="914400"/>
            <a:ext cx="10176452" cy="4507749"/>
            <a:chOff x="800" y="1620"/>
            <a:chExt cx="16303" cy="7292"/>
          </a:xfrm>
        </p:grpSpPr>
        <p:sp>
          <p:nvSpPr>
            <p:cNvPr id="544" name="文本框 3"/>
            <p:cNvSpPr txBox="1"/>
            <p:nvPr/>
          </p:nvSpPr>
          <p:spPr>
            <a:xfrm>
              <a:off x="800" y="1984"/>
              <a:ext cx="9047" cy="6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200">
                <a:lnSpc>
                  <a:spcPct val="150000"/>
                </a:lnSpc>
                <a:buClr>
                  <a:srgbClr val="000000"/>
                </a:buClr>
              </a:pPr>
              <a:r>
                <a:rPr lang="zh-CN" altLang="en-US" sz="2400" b="1" kern="0" dirty="0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步骤</a:t>
              </a:r>
              <a:r>
                <a:rPr lang="zh-CN" altLang="en-US" sz="2400" b="1" kern="0" dirty="0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三：文生图：人物形象</a:t>
              </a:r>
              <a:endParaRPr lang="zh-CN" altLang="en-US" sz="2400" b="1" kern="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endParaRPr>
            </a:p>
            <a:p>
              <a:pPr defTabSz="1219200">
                <a:lnSpc>
                  <a:spcPct val="150000"/>
                </a:lnSpc>
                <a:buClr>
                  <a:srgbClr val="000000"/>
                </a:buClr>
              </a:pPr>
              <a:r>
                <a:rPr lang="zh-CN" altLang="en-US" sz="2400" kern="0" dirty="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工具：通义</a:t>
              </a:r>
              <a:r>
                <a:rPr lang="en-US" altLang="zh-CN" sz="2400" kern="0" dirty="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app</a:t>
              </a:r>
              <a:r>
                <a:rPr lang="zh-CN" altLang="en-US" sz="2400" kern="0" dirty="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或豆包</a:t>
              </a:r>
              <a:r>
                <a:rPr lang="en-US" altLang="zh-CN" sz="2400" kern="0" dirty="0">
                  <a:solidFill>
                    <a:srgbClr val="00B050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app</a:t>
              </a:r>
              <a:endParaRPr lang="zh-CN" altLang="en-US" sz="2400" kern="0" dirty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endParaRPr>
            </a:p>
            <a:p>
              <a:pPr defTabSz="1219200">
                <a:lnSpc>
                  <a:spcPct val="150000"/>
                </a:lnSpc>
                <a:buClr>
                  <a:srgbClr val="000000"/>
                </a:buClr>
              </a:pPr>
              <a:r>
                <a:rPr lang="zh-CN" altLang="en-US" sz="2400" kern="0" dirty="0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输入提示词：“</a:t>
              </a:r>
              <a:r>
                <a:rPr lang="en-US" altLang="zh-CN" sz="2135" b="1">
                  <a:gradFill>
                    <a:gsLst>
                      <a:gs pos="0">
                        <a:srgbClr val="CF9660"/>
                      </a:gs>
                      <a:gs pos="99000">
                        <a:srgbClr val="5F3B1C"/>
                      </a:gs>
                    </a:gsLst>
                    <a:lin ang="16200000" scaled="0"/>
                  </a:gra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+mn-ea"/>
                </a:rPr>
                <a:t>一位泰国国际高中的学生，年纪约16岁，站立在热带海滩上。有着黑色长发，穿着现代泰国风格的校服，白色衬衫，黑色短裙，配有泰式花纹的领带。表情自信，眼睛明亮，嘴巴自然闭合，背后是碧蓝的海水和椰树。阳光照在她身上，气氛轻松愉快。</a:t>
              </a:r>
              <a:r>
                <a:rPr lang="zh-CN" altLang="en-US" sz="2400" kern="0" dirty="0">
                  <a:solidFill>
                    <a:schemeClr val="tx1"/>
                  </a:solidFill>
                  <a:latin typeface="方正小标宋_GBK" panose="02000000000000000000" charset="-122"/>
                  <a:ea typeface="方正小标宋_GBK" panose="02000000000000000000" charset="-122"/>
                  <a:cs typeface="方正小标宋_GBK" panose="02000000000000000000" charset="-122"/>
                  <a:sym typeface="Arial" panose="020B0604020202020204"/>
                </a:rPr>
                <a:t>”</a:t>
              </a:r>
              <a:endParaRPr lang="zh-CN" altLang="en-US" sz="2400" kern="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endParaRPr>
            </a:p>
          </p:txBody>
        </p:sp>
        <p:sp>
          <p:nvSpPr>
            <p:cNvPr id="545" name="文本框 5"/>
            <p:cNvSpPr txBox="1"/>
            <p:nvPr/>
          </p:nvSpPr>
          <p:spPr>
            <a:xfrm>
              <a:off x="9847" y="1620"/>
              <a:ext cx="4364" cy="496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zh-CN" altLang="en-US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通义</a:t>
              </a:r>
              <a:r>
                <a:rPr lang="en-US" altLang="zh-CN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app</a:t>
              </a:r>
              <a:endParaRPr lang="zh-CN" altLang="en-US" sz="1400" b="1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6" name="文本框 10"/>
            <p:cNvSpPr txBox="1"/>
            <p:nvPr/>
          </p:nvSpPr>
          <p:spPr>
            <a:xfrm>
              <a:off x="14362" y="1620"/>
              <a:ext cx="2741" cy="4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200">
                <a:buClr>
                  <a:srgbClr val="000000"/>
                </a:buClr>
              </a:pPr>
              <a:r>
                <a:rPr lang="zh-CN" altLang="en-US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豆包</a:t>
              </a:r>
              <a:r>
                <a:rPr lang="en-US" altLang="zh-CN" sz="1400" b="1" kern="0" dirty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app</a:t>
              </a:r>
              <a:endParaRPr lang="zh-CN" altLang="en-US" sz="1400" b="1" kern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pic>
        <p:nvPicPr>
          <p:cNvPr id="6" name="图片 5" descr="2f6c9031196ebb9b214b14ea389e3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9220" y="1220470"/>
            <a:ext cx="2450465" cy="5304790"/>
          </a:xfrm>
          <a:prstGeom prst="rect">
            <a:avLst/>
          </a:prstGeom>
        </p:spPr>
      </p:pic>
      <p:pic>
        <p:nvPicPr>
          <p:cNvPr id="5" name="图片 4" descr="c07bf0c268e5965821e9345cbe861b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0960" y="1221105"/>
            <a:ext cx="2451735" cy="5304155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标题 1"/>
          <p:cNvSpPr txBox="1"/>
          <p:nvPr/>
        </p:nvSpPr>
        <p:spPr>
          <a:xfrm>
            <a:off x="1155065" y="509270"/>
            <a:ext cx="5513070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algn="l">
              <a:buClrTx/>
              <a:buSzTx/>
              <a:buFontTx/>
            </a:pPr>
            <a:r>
              <a:rPr lang="zh-CN" sz="32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数字人生成实践-手机端</a:t>
            </a:r>
            <a:endParaRPr lang="zh-CN" sz="32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556" name="矩形 6"/>
          <p:cNvSpPr/>
          <p:nvPr/>
        </p:nvSpPr>
        <p:spPr>
          <a:xfrm>
            <a:off x="504281" y="1335943"/>
            <a:ext cx="4340922" cy="4572635"/>
          </a:xfrm>
          <a:prstGeom prst="rect">
            <a:avLst/>
          </a:prstGeom>
        </p:spPr>
        <p:txBody>
          <a:bodyPr wrap="square">
            <a:spAutoFit/>
          </a:bodyPr>
          <a:p>
            <a:pPr algn="just" defTabSz="1219200">
              <a:lnSpc>
                <a:spcPct val="172000"/>
              </a:lnSpc>
              <a:spcBef>
                <a:spcPts val="2315"/>
              </a:spcBef>
              <a:spcAft>
                <a:spcPts val="2315"/>
              </a:spcAft>
              <a:buClr>
                <a:srgbClr val="000000"/>
              </a:buClr>
            </a:pPr>
            <a:r>
              <a:rPr lang="zh-CN" altLang="en-US" sz="2135" b="1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步骤四</a:t>
            </a:r>
            <a:r>
              <a:rPr lang="en-US" altLang="zh-CN" sz="2135" b="1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:</a:t>
            </a:r>
            <a:r>
              <a:rPr lang="zh-CN" altLang="en-US" sz="2135" b="1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制作数字人参考视频</a:t>
            </a:r>
            <a:endParaRPr lang="zh-CN" altLang="en-US" sz="2135" b="1" kern="100" dirty="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algn="just" defTabSz="1219200">
              <a:buClr>
                <a:srgbClr val="000000"/>
              </a:buClr>
            </a:pPr>
            <a:r>
              <a:rPr lang="zh-CN" altLang="en-US" sz="2135" kern="100" dirty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工具：闪剪</a:t>
            </a:r>
            <a:r>
              <a:rPr lang="en-US" altLang="zh-CN" sz="2135" kern="100" dirty="0">
                <a:solidFill>
                  <a:srgbClr val="00B05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AI</a:t>
            </a:r>
            <a:endParaRPr lang="en-US" altLang="zh-CN" sz="2135" kern="100" dirty="0">
              <a:solidFill>
                <a:srgbClr val="00B05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algn="just" defTabSz="1219200">
              <a:buClr>
                <a:srgbClr val="000000"/>
              </a:buClr>
            </a:pPr>
            <a:endParaRPr lang="zh-CN" altLang="en-US" sz="2135" kern="100" dirty="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algn="just" defTabSz="1219200">
              <a:buClr>
                <a:srgbClr val="000000"/>
              </a:buClr>
            </a:pPr>
            <a:r>
              <a:rPr lang="en-US" altLang="zh-CN" sz="2135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1.</a:t>
            </a:r>
            <a:r>
              <a:rPr lang="zh-CN" altLang="en-US" sz="2135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登录闪剪</a:t>
            </a:r>
            <a:r>
              <a:rPr lang="en-US" altLang="zh-CN" sz="2135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AI</a:t>
            </a:r>
            <a:r>
              <a:rPr lang="zh-CN" altLang="en-US" sz="2135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，选择“照片说话唱歌”模块</a:t>
            </a:r>
            <a:endParaRPr lang="en-US" altLang="zh-CN" sz="2135" kern="100" dirty="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algn="just" defTabSz="1219200">
              <a:buClr>
                <a:srgbClr val="000000"/>
              </a:buClr>
            </a:pPr>
            <a:endParaRPr lang="en-US" altLang="zh-CN" sz="2135" kern="100" dirty="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algn="just" defTabSz="1219200">
              <a:buClr>
                <a:srgbClr val="000000"/>
              </a:buClr>
            </a:pPr>
            <a:r>
              <a:rPr lang="en-US" altLang="zh-CN" sz="2135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2.</a:t>
            </a:r>
            <a:r>
              <a:rPr lang="zh-CN" altLang="en-US" sz="2135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点击“添加照片”，</a:t>
            </a:r>
            <a:r>
              <a:rPr lang="zh-CN" altLang="en-US" sz="2135" kern="100" dirty="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导入照片后，</a:t>
            </a:r>
            <a:r>
              <a:rPr lang="zh-CN" altLang="en-US" sz="2135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点击下面的文本框，将生成好的讲稿粘贴上去，点击右上角</a:t>
            </a:r>
            <a:r>
              <a:rPr lang="zh-CN" altLang="en-US" sz="2135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完成。</a:t>
            </a:r>
            <a:endParaRPr lang="en-US" altLang="zh-CN" sz="2135" kern="100" dirty="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algn="just" defTabSz="1219200">
              <a:buClr>
                <a:srgbClr val="000000"/>
              </a:buClr>
            </a:pPr>
            <a:endParaRPr lang="en-US" altLang="zh-CN" sz="2135" kern="100" dirty="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algn="just" defTabSz="1219200">
              <a:buClr>
                <a:srgbClr val="000000"/>
              </a:buClr>
            </a:pPr>
            <a:r>
              <a:rPr lang="en-US" altLang="zh-CN" sz="2135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3.</a:t>
            </a:r>
            <a:r>
              <a:rPr lang="zh-CN" altLang="en-US" sz="2135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回到刚才的界面点击“生成视频”，选择普通</a:t>
            </a:r>
            <a:r>
              <a:rPr lang="zh-CN" altLang="en-US" sz="2135" kern="100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模式</a:t>
            </a:r>
            <a:endParaRPr lang="zh-CN" altLang="en-US" sz="2135" kern="100" dirty="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pic>
        <p:nvPicPr>
          <p:cNvPr id="4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855" y="943610"/>
            <a:ext cx="2638425" cy="571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 descr="430fb1a2c7c746c662c223abcbb287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7955" y="943610"/>
            <a:ext cx="2639695" cy="5711825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标题 1"/>
          <p:cNvSpPr txBox="1"/>
          <p:nvPr/>
        </p:nvSpPr>
        <p:spPr>
          <a:xfrm>
            <a:off x="1149350" y="511175"/>
            <a:ext cx="4073525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algn="l">
              <a:buClrTx/>
              <a:buSzTx/>
              <a:buFontTx/>
            </a:pPr>
            <a:r>
              <a:rPr lang="zh-CN" sz="40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数字人生成实践</a:t>
            </a:r>
            <a:endParaRPr lang="zh-CN" sz="40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  <p:pic>
        <p:nvPicPr>
          <p:cNvPr id="4" name="b244991594baea73aa461426e077e159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23660" y="979170"/>
            <a:ext cx="5375275" cy="5324475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6"/>
          <a:srcRect l="15551" t="24751" r="15390" b="10052"/>
          <a:stretch>
            <a:fillRect/>
          </a:stretch>
        </p:blipFill>
        <p:spPr>
          <a:xfrm>
            <a:off x="1196975" y="1387475"/>
            <a:ext cx="4025900" cy="501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4290801" y="3517887"/>
            <a:ext cx="356044" cy="282956"/>
            <a:chOff x="2890838" y="4414838"/>
            <a:chExt cx="541338" cy="430213"/>
          </a:xfrm>
          <a:solidFill>
            <a:schemeClr val="bg1"/>
          </a:solidFill>
        </p:grpSpPr>
        <p:sp>
          <p:nvSpPr>
            <p:cNvPr id="13" name="Freeform 145"/>
            <p:cNvSpPr>
              <a:spLocks noEditPoints="1"/>
            </p:cNvSpPr>
            <p:nvPr>
              <p:custDataLst>
                <p:tags r:id="rId3"/>
              </p:custDataLst>
            </p:nvPr>
          </p:nvSpPr>
          <p:spPr bwMode="auto">
            <a:xfrm>
              <a:off x="2890838" y="4462463"/>
              <a:ext cx="541338" cy="382588"/>
            </a:xfrm>
            <a:custGeom>
              <a:avLst/>
              <a:gdLst>
                <a:gd name="T0" fmla="*/ 190 w 194"/>
                <a:gd name="T1" fmla="*/ 0 h 137"/>
                <a:gd name="T2" fmla="*/ 4 w 194"/>
                <a:gd name="T3" fmla="*/ 0 h 137"/>
                <a:gd name="T4" fmla="*/ 0 w 194"/>
                <a:gd name="T5" fmla="*/ 4 h 137"/>
                <a:gd name="T6" fmla="*/ 0 w 194"/>
                <a:gd name="T7" fmla="*/ 133 h 137"/>
                <a:gd name="T8" fmla="*/ 4 w 194"/>
                <a:gd name="T9" fmla="*/ 137 h 137"/>
                <a:gd name="T10" fmla="*/ 190 w 194"/>
                <a:gd name="T11" fmla="*/ 137 h 137"/>
                <a:gd name="T12" fmla="*/ 194 w 194"/>
                <a:gd name="T13" fmla="*/ 133 h 137"/>
                <a:gd name="T14" fmla="*/ 194 w 194"/>
                <a:gd name="T15" fmla="*/ 4 h 137"/>
                <a:gd name="T16" fmla="*/ 190 w 194"/>
                <a:gd name="T17" fmla="*/ 0 h 137"/>
                <a:gd name="T18" fmla="*/ 52 w 194"/>
                <a:gd name="T19" fmla="*/ 26 h 137"/>
                <a:gd name="T20" fmla="*/ 69 w 194"/>
                <a:gd name="T21" fmla="*/ 42 h 137"/>
                <a:gd name="T22" fmla="*/ 52 w 194"/>
                <a:gd name="T23" fmla="*/ 59 h 137"/>
                <a:gd name="T24" fmla="*/ 36 w 194"/>
                <a:gd name="T25" fmla="*/ 42 h 137"/>
                <a:gd name="T26" fmla="*/ 52 w 194"/>
                <a:gd name="T27" fmla="*/ 26 h 137"/>
                <a:gd name="T28" fmla="*/ 78 w 194"/>
                <a:gd name="T29" fmla="*/ 110 h 137"/>
                <a:gd name="T30" fmla="*/ 26 w 194"/>
                <a:gd name="T31" fmla="*/ 110 h 137"/>
                <a:gd name="T32" fmla="*/ 26 w 194"/>
                <a:gd name="T33" fmla="*/ 88 h 137"/>
                <a:gd name="T34" fmla="*/ 48 w 194"/>
                <a:gd name="T35" fmla="*/ 66 h 137"/>
                <a:gd name="T36" fmla="*/ 57 w 194"/>
                <a:gd name="T37" fmla="*/ 66 h 137"/>
                <a:gd name="T38" fmla="*/ 78 w 194"/>
                <a:gd name="T39" fmla="*/ 88 h 137"/>
                <a:gd name="T40" fmla="*/ 78 w 194"/>
                <a:gd name="T41" fmla="*/ 110 h 137"/>
                <a:gd name="T42" fmla="*/ 163 w 194"/>
                <a:gd name="T43" fmla="*/ 99 h 137"/>
                <a:gd name="T44" fmla="*/ 103 w 194"/>
                <a:gd name="T45" fmla="*/ 99 h 137"/>
                <a:gd name="T46" fmla="*/ 99 w 194"/>
                <a:gd name="T47" fmla="*/ 95 h 137"/>
                <a:gd name="T48" fmla="*/ 103 w 194"/>
                <a:gd name="T49" fmla="*/ 91 h 137"/>
                <a:gd name="T50" fmla="*/ 163 w 194"/>
                <a:gd name="T51" fmla="*/ 91 h 137"/>
                <a:gd name="T52" fmla="*/ 167 w 194"/>
                <a:gd name="T53" fmla="*/ 95 h 137"/>
                <a:gd name="T54" fmla="*/ 163 w 194"/>
                <a:gd name="T55" fmla="*/ 99 h 137"/>
                <a:gd name="T56" fmla="*/ 163 w 194"/>
                <a:gd name="T57" fmla="*/ 73 h 137"/>
                <a:gd name="T58" fmla="*/ 103 w 194"/>
                <a:gd name="T59" fmla="*/ 73 h 137"/>
                <a:gd name="T60" fmla="*/ 99 w 194"/>
                <a:gd name="T61" fmla="*/ 69 h 137"/>
                <a:gd name="T62" fmla="*/ 103 w 194"/>
                <a:gd name="T63" fmla="*/ 65 h 137"/>
                <a:gd name="T64" fmla="*/ 163 w 194"/>
                <a:gd name="T65" fmla="*/ 65 h 137"/>
                <a:gd name="T66" fmla="*/ 167 w 194"/>
                <a:gd name="T67" fmla="*/ 69 h 137"/>
                <a:gd name="T68" fmla="*/ 163 w 194"/>
                <a:gd name="T69" fmla="*/ 73 h 137"/>
                <a:gd name="T70" fmla="*/ 163 w 194"/>
                <a:gd name="T71" fmla="*/ 46 h 137"/>
                <a:gd name="T72" fmla="*/ 103 w 194"/>
                <a:gd name="T73" fmla="*/ 46 h 137"/>
                <a:gd name="T74" fmla="*/ 99 w 194"/>
                <a:gd name="T75" fmla="*/ 42 h 137"/>
                <a:gd name="T76" fmla="*/ 103 w 194"/>
                <a:gd name="T77" fmla="*/ 38 h 137"/>
                <a:gd name="T78" fmla="*/ 163 w 194"/>
                <a:gd name="T79" fmla="*/ 38 h 137"/>
                <a:gd name="T80" fmla="*/ 167 w 194"/>
                <a:gd name="T81" fmla="*/ 42 h 137"/>
                <a:gd name="T82" fmla="*/ 163 w 194"/>
                <a:gd name="T83" fmla="*/ 4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4" h="137">
                  <a:moveTo>
                    <a:pt x="19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6"/>
                    <a:pt x="2" y="137"/>
                    <a:pt x="4" y="137"/>
                  </a:cubicBezTo>
                  <a:cubicBezTo>
                    <a:pt x="190" y="137"/>
                    <a:pt x="190" y="137"/>
                    <a:pt x="190" y="137"/>
                  </a:cubicBezTo>
                  <a:cubicBezTo>
                    <a:pt x="192" y="137"/>
                    <a:pt x="194" y="136"/>
                    <a:pt x="194" y="133"/>
                  </a:cubicBezTo>
                  <a:cubicBezTo>
                    <a:pt x="194" y="4"/>
                    <a:pt x="194" y="4"/>
                    <a:pt x="194" y="4"/>
                  </a:cubicBezTo>
                  <a:cubicBezTo>
                    <a:pt x="194" y="2"/>
                    <a:pt x="192" y="0"/>
                    <a:pt x="190" y="0"/>
                  </a:cubicBezTo>
                  <a:close/>
                  <a:moveTo>
                    <a:pt x="52" y="26"/>
                  </a:moveTo>
                  <a:cubicBezTo>
                    <a:pt x="61" y="26"/>
                    <a:pt x="69" y="33"/>
                    <a:pt x="69" y="42"/>
                  </a:cubicBezTo>
                  <a:cubicBezTo>
                    <a:pt x="69" y="51"/>
                    <a:pt x="61" y="59"/>
                    <a:pt x="52" y="59"/>
                  </a:cubicBezTo>
                  <a:cubicBezTo>
                    <a:pt x="43" y="59"/>
                    <a:pt x="36" y="51"/>
                    <a:pt x="36" y="42"/>
                  </a:cubicBezTo>
                  <a:cubicBezTo>
                    <a:pt x="36" y="33"/>
                    <a:pt x="43" y="26"/>
                    <a:pt x="52" y="26"/>
                  </a:cubicBezTo>
                  <a:close/>
                  <a:moveTo>
                    <a:pt x="78" y="110"/>
                  </a:moveTo>
                  <a:cubicBezTo>
                    <a:pt x="26" y="110"/>
                    <a:pt x="26" y="110"/>
                    <a:pt x="26" y="110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26" y="76"/>
                    <a:pt x="36" y="66"/>
                    <a:pt x="48" y="66"/>
                  </a:cubicBezTo>
                  <a:cubicBezTo>
                    <a:pt x="57" y="66"/>
                    <a:pt x="57" y="66"/>
                    <a:pt x="57" y="66"/>
                  </a:cubicBezTo>
                  <a:cubicBezTo>
                    <a:pt x="69" y="66"/>
                    <a:pt x="78" y="76"/>
                    <a:pt x="78" y="88"/>
                  </a:cubicBezTo>
                  <a:lnTo>
                    <a:pt x="78" y="110"/>
                  </a:lnTo>
                  <a:close/>
                  <a:moveTo>
                    <a:pt x="163" y="99"/>
                  </a:moveTo>
                  <a:cubicBezTo>
                    <a:pt x="103" y="99"/>
                    <a:pt x="103" y="99"/>
                    <a:pt x="103" y="99"/>
                  </a:cubicBezTo>
                  <a:cubicBezTo>
                    <a:pt x="101" y="99"/>
                    <a:pt x="99" y="97"/>
                    <a:pt x="99" y="95"/>
                  </a:cubicBezTo>
                  <a:cubicBezTo>
                    <a:pt x="99" y="93"/>
                    <a:pt x="101" y="91"/>
                    <a:pt x="103" y="91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5" y="91"/>
                    <a:pt x="167" y="93"/>
                    <a:pt x="167" y="95"/>
                  </a:cubicBezTo>
                  <a:cubicBezTo>
                    <a:pt x="167" y="97"/>
                    <a:pt x="165" y="99"/>
                    <a:pt x="163" y="99"/>
                  </a:cubicBezTo>
                  <a:close/>
                  <a:moveTo>
                    <a:pt x="163" y="73"/>
                  </a:moveTo>
                  <a:cubicBezTo>
                    <a:pt x="103" y="73"/>
                    <a:pt x="103" y="73"/>
                    <a:pt x="103" y="73"/>
                  </a:cubicBezTo>
                  <a:cubicBezTo>
                    <a:pt x="101" y="73"/>
                    <a:pt x="99" y="71"/>
                    <a:pt x="99" y="69"/>
                  </a:cubicBezTo>
                  <a:cubicBezTo>
                    <a:pt x="99" y="66"/>
                    <a:pt x="101" y="65"/>
                    <a:pt x="103" y="65"/>
                  </a:cubicBezTo>
                  <a:cubicBezTo>
                    <a:pt x="163" y="65"/>
                    <a:pt x="163" y="65"/>
                    <a:pt x="163" y="65"/>
                  </a:cubicBezTo>
                  <a:cubicBezTo>
                    <a:pt x="165" y="65"/>
                    <a:pt x="167" y="66"/>
                    <a:pt x="167" y="69"/>
                  </a:cubicBezTo>
                  <a:cubicBezTo>
                    <a:pt x="167" y="71"/>
                    <a:pt x="165" y="73"/>
                    <a:pt x="163" y="73"/>
                  </a:cubicBezTo>
                  <a:close/>
                  <a:moveTo>
                    <a:pt x="163" y="46"/>
                  </a:moveTo>
                  <a:cubicBezTo>
                    <a:pt x="103" y="46"/>
                    <a:pt x="103" y="46"/>
                    <a:pt x="103" y="46"/>
                  </a:cubicBezTo>
                  <a:cubicBezTo>
                    <a:pt x="101" y="46"/>
                    <a:pt x="99" y="44"/>
                    <a:pt x="99" y="42"/>
                  </a:cubicBezTo>
                  <a:cubicBezTo>
                    <a:pt x="99" y="40"/>
                    <a:pt x="101" y="38"/>
                    <a:pt x="103" y="38"/>
                  </a:cubicBezTo>
                  <a:cubicBezTo>
                    <a:pt x="163" y="38"/>
                    <a:pt x="163" y="38"/>
                    <a:pt x="163" y="38"/>
                  </a:cubicBezTo>
                  <a:cubicBezTo>
                    <a:pt x="165" y="38"/>
                    <a:pt x="167" y="40"/>
                    <a:pt x="167" y="42"/>
                  </a:cubicBezTo>
                  <a:cubicBezTo>
                    <a:pt x="167" y="44"/>
                    <a:pt x="165" y="46"/>
                    <a:pt x="16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46"/>
            <p:cNvSpPr/>
            <p:nvPr>
              <p:custDataLst>
                <p:tags r:id="rId4"/>
              </p:custDataLst>
            </p:nvPr>
          </p:nvSpPr>
          <p:spPr bwMode="auto">
            <a:xfrm>
              <a:off x="3167063" y="4414838"/>
              <a:ext cx="22225" cy="95250"/>
            </a:xfrm>
            <a:custGeom>
              <a:avLst/>
              <a:gdLst>
                <a:gd name="T0" fmla="*/ 4 w 8"/>
                <a:gd name="T1" fmla="*/ 34 h 34"/>
                <a:gd name="T2" fmla="*/ 0 w 8"/>
                <a:gd name="T3" fmla="*/ 30 h 34"/>
                <a:gd name="T4" fmla="*/ 0 w 8"/>
                <a:gd name="T5" fmla="*/ 3 h 34"/>
                <a:gd name="T6" fmla="*/ 4 w 8"/>
                <a:gd name="T7" fmla="*/ 0 h 34"/>
                <a:gd name="T8" fmla="*/ 8 w 8"/>
                <a:gd name="T9" fmla="*/ 3 h 34"/>
                <a:gd name="T10" fmla="*/ 8 w 8"/>
                <a:gd name="T11" fmla="*/ 30 h 34"/>
                <a:gd name="T12" fmla="*/ 4 w 8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4" y="34"/>
                  </a:moveTo>
                  <a:cubicBezTo>
                    <a:pt x="2" y="34"/>
                    <a:pt x="0" y="32"/>
                    <a:pt x="0" y="3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2"/>
                    <a:pt x="6" y="34"/>
                    <a:pt x="4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35" name="组合 34"/>
          <p:cNvGrpSpPr/>
          <p:nvPr>
            <p:custDataLst>
              <p:tags r:id="rId5"/>
            </p:custDataLst>
          </p:nvPr>
        </p:nvGrpSpPr>
        <p:grpSpPr>
          <a:xfrm rot="0">
            <a:off x="1070610" y="2244090"/>
            <a:ext cx="335915" cy="341630"/>
            <a:chOff x="1631950" y="2070100"/>
            <a:chExt cx="542926" cy="552451"/>
          </a:xfrm>
          <a:solidFill>
            <a:schemeClr val="bg1"/>
          </a:solidFill>
        </p:grpSpPr>
        <p:sp>
          <p:nvSpPr>
            <p:cNvPr id="36" name="Freeform 40"/>
            <p:cNvSpPr/>
            <p:nvPr>
              <p:custDataLst>
                <p:tags r:id="rId6"/>
              </p:custDataLst>
            </p:nvPr>
          </p:nvSpPr>
          <p:spPr bwMode="auto">
            <a:xfrm>
              <a:off x="1631950" y="2462213"/>
              <a:ext cx="106363" cy="160338"/>
            </a:xfrm>
            <a:custGeom>
              <a:avLst/>
              <a:gdLst>
                <a:gd name="T0" fmla="*/ 36 w 37"/>
                <a:gd name="T1" fmla="*/ 0 h 56"/>
                <a:gd name="T2" fmla="*/ 1 w 37"/>
                <a:gd name="T3" fmla="*/ 0 h 56"/>
                <a:gd name="T4" fmla="*/ 0 w 37"/>
                <a:gd name="T5" fmla="*/ 1 h 56"/>
                <a:gd name="T6" fmla="*/ 0 w 37"/>
                <a:gd name="T7" fmla="*/ 55 h 56"/>
                <a:gd name="T8" fmla="*/ 1 w 37"/>
                <a:gd name="T9" fmla="*/ 56 h 56"/>
                <a:gd name="T10" fmla="*/ 36 w 37"/>
                <a:gd name="T11" fmla="*/ 56 h 56"/>
                <a:gd name="T12" fmla="*/ 37 w 37"/>
                <a:gd name="T13" fmla="*/ 55 h 56"/>
                <a:gd name="T14" fmla="*/ 37 w 37"/>
                <a:gd name="T15" fmla="*/ 1 h 56"/>
                <a:gd name="T16" fmla="*/ 36 w 37"/>
                <a:gd name="T1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56">
                  <a:moveTo>
                    <a:pt x="3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6"/>
                    <a:pt x="1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7" y="56"/>
                    <a:pt x="37" y="55"/>
                    <a:pt x="37" y="55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0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41"/>
            <p:cNvSpPr/>
            <p:nvPr>
              <p:custDataLst>
                <p:tags r:id="rId7"/>
              </p:custDataLst>
            </p:nvPr>
          </p:nvSpPr>
          <p:spPr bwMode="auto">
            <a:xfrm>
              <a:off x="1778000" y="2282825"/>
              <a:ext cx="106363" cy="339725"/>
            </a:xfrm>
            <a:custGeom>
              <a:avLst/>
              <a:gdLst>
                <a:gd name="T0" fmla="*/ 36 w 37"/>
                <a:gd name="T1" fmla="*/ 0 h 118"/>
                <a:gd name="T2" fmla="*/ 1 w 37"/>
                <a:gd name="T3" fmla="*/ 0 h 118"/>
                <a:gd name="T4" fmla="*/ 0 w 37"/>
                <a:gd name="T5" fmla="*/ 1 h 118"/>
                <a:gd name="T6" fmla="*/ 0 w 37"/>
                <a:gd name="T7" fmla="*/ 117 h 118"/>
                <a:gd name="T8" fmla="*/ 1 w 37"/>
                <a:gd name="T9" fmla="*/ 118 h 118"/>
                <a:gd name="T10" fmla="*/ 36 w 37"/>
                <a:gd name="T11" fmla="*/ 118 h 118"/>
                <a:gd name="T12" fmla="*/ 37 w 37"/>
                <a:gd name="T13" fmla="*/ 117 h 118"/>
                <a:gd name="T14" fmla="*/ 37 w 37"/>
                <a:gd name="T15" fmla="*/ 1 h 118"/>
                <a:gd name="T16" fmla="*/ 36 w 37"/>
                <a:gd name="T1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118">
                  <a:moveTo>
                    <a:pt x="3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0" y="118"/>
                    <a:pt x="1" y="118"/>
                  </a:cubicBezTo>
                  <a:cubicBezTo>
                    <a:pt x="36" y="118"/>
                    <a:pt x="36" y="118"/>
                    <a:pt x="36" y="118"/>
                  </a:cubicBezTo>
                  <a:cubicBezTo>
                    <a:pt x="36" y="118"/>
                    <a:pt x="37" y="117"/>
                    <a:pt x="37" y="117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0"/>
                    <a:pt x="36" y="0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42"/>
            <p:cNvSpPr/>
            <p:nvPr>
              <p:custDataLst>
                <p:tags r:id="rId8"/>
              </p:custDataLst>
            </p:nvPr>
          </p:nvSpPr>
          <p:spPr bwMode="auto">
            <a:xfrm>
              <a:off x="1922463" y="2389188"/>
              <a:ext cx="109538" cy="233363"/>
            </a:xfrm>
            <a:custGeom>
              <a:avLst/>
              <a:gdLst>
                <a:gd name="T0" fmla="*/ 37 w 38"/>
                <a:gd name="T1" fmla="*/ 0 h 81"/>
                <a:gd name="T2" fmla="*/ 1 w 38"/>
                <a:gd name="T3" fmla="*/ 0 h 81"/>
                <a:gd name="T4" fmla="*/ 0 w 38"/>
                <a:gd name="T5" fmla="*/ 1 h 81"/>
                <a:gd name="T6" fmla="*/ 0 w 38"/>
                <a:gd name="T7" fmla="*/ 80 h 81"/>
                <a:gd name="T8" fmla="*/ 1 w 38"/>
                <a:gd name="T9" fmla="*/ 81 h 81"/>
                <a:gd name="T10" fmla="*/ 37 w 38"/>
                <a:gd name="T11" fmla="*/ 81 h 81"/>
                <a:gd name="T12" fmla="*/ 38 w 38"/>
                <a:gd name="T13" fmla="*/ 80 h 81"/>
                <a:gd name="T14" fmla="*/ 38 w 38"/>
                <a:gd name="T15" fmla="*/ 1 h 81"/>
                <a:gd name="T16" fmla="*/ 37 w 38"/>
                <a:gd name="T1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81">
                  <a:moveTo>
                    <a:pt x="37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1" y="81"/>
                    <a:pt x="1" y="81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81"/>
                    <a:pt x="38" y="80"/>
                    <a:pt x="38" y="80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8" y="1"/>
                    <a:pt x="37" y="0"/>
                    <a:pt x="3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43"/>
            <p:cNvSpPr/>
            <p:nvPr>
              <p:custDataLst>
                <p:tags r:id="rId9"/>
              </p:custDataLst>
            </p:nvPr>
          </p:nvSpPr>
          <p:spPr bwMode="auto">
            <a:xfrm>
              <a:off x="2068513" y="2182813"/>
              <a:ext cx="106363" cy="439738"/>
            </a:xfrm>
            <a:custGeom>
              <a:avLst/>
              <a:gdLst>
                <a:gd name="T0" fmla="*/ 36 w 37"/>
                <a:gd name="T1" fmla="*/ 0 h 153"/>
                <a:gd name="T2" fmla="*/ 1 w 37"/>
                <a:gd name="T3" fmla="*/ 0 h 153"/>
                <a:gd name="T4" fmla="*/ 0 w 37"/>
                <a:gd name="T5" fmla="*/ 1 h 153"/>
                <a:gd name="T6" fmla="*/ 0 w 37"/>
                <a:gd name="T7" fmla="*/ 152 h 153"/>
                <a:gd name="T8" fmla="*/ 1 w 37"/>
                <a:gd name="T9" fmla="*/ 153 h 153"/>
                <a:gd name="T10" fmla="*/ 36 w 37"/>
                <a:gd name="T11" fmla="*/ 153 h 153"/>
                <a:gd name="T12" fmla="*/ 37 w 37"/>
                <a:gd name="T13" fmla="*/ 152 h 153"/>
                <a:gd name="T14" fmla="*/ 37 w 37"/>
                <a:gd name="T15" fmla="*/ 1 h 153"/>
                <a:gd name="T16" fmla="*/ 36 w 37"/>
                <a:gd name="T1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153">
                  <a:moveTo>
                    <a:pt x="3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52"/>
                    <a:pt x="1" y="153"/>
                    <a:pt x="1" y="153"/>
                  </a:cubicBezTo>
                  <a:cubicBezTo>
                    <a:pt x="36" y="153"/>
                    <a:pt x="36" y="153"/>
                    <a:pt x="36" y="153"/>
                  </a:cubicBezTo>
                  <a:cubicBezTo>
                    <a:pt x="37" y="153"/>
                    <a:pt x="37" y="152"/>
                    <a:pt x="37" y="152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0"/>
                    <a:pt x="37" y="0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44"/>
            <p:cNvSpPr/>
            <p:nvPr>
              <p:custDataLst>
                <p:tags r:id="rId10"/>
              </p:custDataLst>
            </p:nvPr>
          </p:nvSpPr>
          <p:spPr bwMode="auto">
            <a:xfrm>
              <a:off x="1639888" y="2070100"/>
              <a:ext cx="428625" cy="198438"/>
            </a:xfrm>
            <a:custGeom>
              <a:avLst/>
              <a:gdLst>
                <a:gd name="T0" fmla="*/ 146 w 149"/>
                <a:gd name="T1" fmla="*/ 3 h 69"/>
                <a:gd name="T2" fmla="*/ 144 w 149"/>
                <a:gd name="T3" fmla="*/ 1 h 69"/>
                <a:gd name="T4" fmla="*/ 141 w 149"/>
                <a:gd name="T5" fmla="*/ 0 h 69"/>
                <a:gd name="T6" fmla="*/ 116 w 149"/>
                <a:gd name="T7" fmla="*/ 4 h 69"/>
                <a:gd name="T8" fmla="*/ 112 w 149"/>
                <a:gd name="T9" fmla="*/ 8 h 69"/>
                <a:gd name="T10" fmla="*/ 117 w 149"/>
                <a:gd name="T11" fmla="*/ 12 h 69"/>
                <a:gd name="T12" fmla="*/ 133 w 149"/>
                <a:gd name="T13" fmla="*/ 9 h 69"/>
                <a:gd name="T14" fmla="*/ 99 w 149"/>
                <a:gd name="T15" fmla="*/ 45 h 69"/>
                <a:gd name="T16" fmla="*/ 51 w 149"/>
                <a:gd name="T17" fmla="*/ 21 h 69"/>
                <a:gd name="T18" fmla="*/ 46 w 149"/>
                <a:gd name="T19" fmla="*/ 21 h 69"/>
                <a:gd name="T20" fmla="*/ 2 w 149"/>
                <a:gd name="T21" fmla="*/ 62 h 69"/>
                <a:gd name="T22" fmla="*/ 2 w 149"/>
                <a:gd name="T23" fmla="*/ 67 h 69"/>
                <a:gd name="T24" fmla="*/ 5 w 149"/>
                <a:gd name="T25" fmla="*/ 69 h 69"/>
                <a:gd name="T26" fmla="*/ 7 w 149"/>
                <a:gd name="T27" fmla="*/ 68 h 69"/>
                <a:gd name="T28" fmla="*/ 50 w 149"/>
                <a:gd name="T29" fmla="*/ 29 h 69"/>
                <a:gd name="T30" fmla="*/ 98 w 149"/>
                <a:gd name="T31" fmla="*/ 53 h 69"/>
                <a:gd name="T32" fmla="*/ 103 w 149"/>
                <a:gd name="T33" fmla="*/ 52 h 69"/>
                <a:gd name="T34" fmla="*/ 139 w 149"/>
                <a:gd name="T35" fmla="*/ 14 h 69"/>
                <a:gd name="T36" fmla="*/ 141 w 149"/>
                <a:gd name="T37" fmla="*/ 28 h 69"/>
                <a:gd name="T38" fmla="*/ 145 w 149"/>
                <a:gd name="T39" fmla="*/ 31 h 69"/>
                <a:gd name="T40" fmla="*/ 145 w 149"/>
                <a:gd name="T41" fmla="*/ 31 h 69"/>
                <a:gd name="T42" fmla="*/ 149 w 149"/>
                <a:gd name="T43" fmla="*/ 27 h 69"/>
                <a:gd name="T44" fmla="*/ 146 w 149"/>
                <a:gd name="T45" fmla="*/ 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9" h="69">
                  <a:moveTo>
                    <a:pt x="146" y="3"/>
                  </a:moveTo>
                  <a:cubicBezTo>
                    <a:pt x="146" y="2"/>
                    <a:pt x="145" y="1"/>
                    <a:pt x="144" y="1"/>
                  </a:cubicBezTo>
                  <a:cubicBezTo>
                    <a:pt x="144" y="0"/>
                    <a:pt x="143" y="0"/>
                    <a:pt x="141" y="0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13" y="4"/>
                    <a:pt x="112" y="6"/>
                    <a:pt x="112" y="8"/>
                  </a:cubicBezTo>
                  <a:cubicBezTo>
                    <a:pt x="112" y="10"/>
                    <a:pt x="114" y="12"/>
                    <a:pt x="117" y="12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49" y="20"/>
                    <a:pt x="48" y="20"/>
                    <a:pt x="46" y="2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0" y="63"/>
                    <a:pt x="0" y="66"/>
                    <a:pt x="2" y="67"/>
                  </a:cubicBezTo>
                  <a:cubicBezTo>
                    <a:pt x="2" y="68"/>
                    <a:pt x="3" y="69"/>
                    <a:pt x="5" y="69"/>
                  </a:cubicBezTo>
                  <a:cubicBezTo>
                    <a:pt x="5" y="69"/>
                    <a:pt x="6" y="68"/>
                    <a:pt x="7" y="68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98" y="53"/>
                    <a:pt x="98" y="53"/>
                    <a:pt x="98" y="53"/>
                  </a:cubicBezTo>
                  <a:cubicBezTo>
                    <a:pt x="100" y="54"/>
                    <a:pt x="102" y="54"/>
                    <a:pt x="103" y="52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30"/>
                    <a:pt x="143" y="31"/>
                    <a:pt x="145" y="31"/>
                  </a:cubicBezTo>
                  <a:cubicBezTo>
                    <a:pt x="145" y="31"/>
                    <a:pt x="145" y="31"/>
                    <a:pt x="145" y="31"/>
                  </a:cubicBezTo>
                  <a:cubicBezTo>
                    <a:pt x="147" y="31"/>
                    <a:pt x="149" y="29"/>
                    <a:pt x="149" y="27"/>
                  </a:cubicBezTo>
                  <a:lnTo>
                    <a:pt x="146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55" name="图片 54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08033" y="2770962"/>
            <a:ext cx="3177289" cy="345548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610360" y="1353820"/>
            <a:ext cx="658749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sz="80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开展实践</a:t>
            </a:r>
            <a:endParaRPr lang="zh-CN" sz="80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5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6" name="矩形 3"/>
          <p:cNvSpPr/>
          <p:nvPr/>
        </p:nvSpPr>
        <p:spPr>
          <a:xfrm>
            <a:off x="3605848" y="2537398"/>
            <a:ext cx="508000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 sz="1800">
                <a:solidFill>
                  <a:schemeClr val="tx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4800" b="1">
                <a:solidFill>
                  <a:schemeClr val="bg1">
                    <a:alpha val="100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汉仪雅酷黑 75W"/>
                <a:sym typeface="Arial" panose="020B0604020202020204"/>
              </a:rPr>
              <a:t>提示词策略与技巧</a:t>
            </a:r>
            <a:endParaRPr lang="zh-CN" sz="4800" b="1">
              <a:solidFill>
                <a:schemeClr val="bg1">
                  <a:alpha val="100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汉仪雅酷黑 75W"/>
              <a:sym typeface="Arial" panose="020B0604020202020204"/>
            </a:endParaRPr>
          </a:p>
        </p:txBody>
      </p:sp>
      <p:grpSp>
        <p:nvGrpSpPr>
          <p:cNvPr id="367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368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69" name="文本框 7"/>
            <p:cNvSpPr txBox="1"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04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370" name="图片 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71" name="图片 1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636135"/>
            <a:ext cx="360299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文本框 24"/>
          <p:cNvSpPr txBox="1"/>
          <p:nvPr/>
        </p:nvSpPr>
        <p:spPr>
          <a:xfrm>
            <a:off x="1251983" y="486094"/>
            <a:ext cx="1111503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 sz="1800">
                <a:solidFill>
                  <a:schemeClr val="tx1">
                    <a:alpha val="100000"/>
                  </a:schemeClr>
                </a:solidFill>
                <a:latin typeface="等线" panose="02010600030101010101" charset="-122"/>
                <a:ea typeface="等线" panose="02010600030101010101" charset="-122"/>
                <a:cs typeface="+mn-cs"/>
              </a:defRPr>
            </a:pPr>
            <a:r>
              <a:rPr lang="zh-CN" altLang="en-US" sz="28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设计</a:t>
            </a:r>
            <a:r>
              <a:rPr lang="zh-CN" altLang="en-US" sz="2800" b="1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更好的模型对话策略，即</a:t>
            </a:r>
            <a:r>
              <a:rPr lang="en-US" sz="2800" b="1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Prompt Engineering</a:t>
            </a:r>
            <a:r>
              <a:rPr lang="zh-CN" altLang="en-US" sz="2800" b="1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（提示词工程）</a:t>
            </a:r>
            <a:endParaRPr sz="1800" dirty="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grpSp>
        <p:nvGrpSpPr>
          <p:cNvPr id="584" name="组合 4"/>
          <p:cNvGrpSpPr/>
          <p:nvPr/>
        </p:nvGrpSpPr>
        <p:grpSpPr>
          <a:xfrm>
            <a:off x="1598295" y="1128395"/>
            <a:ext cx="9108440" cy="5556250"/>
            <a:chOff x="1813028" y="2075192"/>
            <a:chExt cx="5260124" cy="2958818"/>
          </a:xfrm>
          <a:solidFill>
            <a:srgbClr val="FFFF00"/>
          </a:solidFill>
        </p:grpSpPr>
        <p:pic>
          <p:nvPicPr>
            <p:cNvPr id="585" name="图片 80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813028" y="2075192"/>
              <a:ext cx="5260124" cy="2958818"/>
            </a:xfrm>
            <a:prstGeom prst="rect">
              <a:avLst/>
            </a:prstGeom>
            <a:grpFill/>
            <a:ln>
              <a:solidFill>
                <a:srgbClr val="FFFF00"/>
              </a:solidFill>
            </a:ln>
            <a:effectLst>
              <a:softEdge rad="112500"/>
            </a:effectLst>
          </p:spPr>
        </p:pic>
        <p:sp>
          <p:nvSpPr>
            <p:cNvPr id="586" name="Text Box 308"/>
            <p:cNvSpPr txBox="1"/>
            <p:nvPr/>
          </p:nvSpPr>
          <p:spPr>
            <a:xfrm>
              <a:off x="3993035" y="3359338"/>
              <a:ext cx="523875" cy="135937"/>
            </a:xfrm>
            <a:prstGeom prst="rect">
              <a:avLst/>
            </a:prstGeom>
            <a:grpFill/>
            <a:ln w="6350">
              <a:solidFill>
                <a:srgbClr val="FFFF00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r>
                <a:rPr lang="zh-CN" altLang="en-US" sz="1065">
                  <a:latin typeface="微软雅黑" panose="020B0503020204020204" pitchFamily="34" charset="-122"/>
                  <a:ea typeface="微软雅黑" panose="020B0503020204020204" pitchFamily="34" charset="-122"/>
                </a:rPr>
                <a:t>行动</a:t>
              </a:r>
              <a:endParaRPr lang="zh-CN" altLang="en-US" sz="106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7" name="Text Box 309"/>
            <p:cNvSpPr txBox="1"/>
            <p:nvPr/>
          </p:nvSpPr>
          <p:spPr>
            <a:xfrm>
              <a:off x="4516909" y="3359338"/>
              <a:ext cx="323975" cy="135937"/>
            </a:xfrm>
            <a:prstGeom prst="rect">
              <a:avLst/>
            </a:prstGeom>
            <a:grpFill/>
            <a:ln w="6350">
              <a:solidFill>
                <a:srgbClr val="FFFF00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r>
                <a:rPr lang="zh-CN" altLang="en-US" sz="1065">
                  <a:latin typeface="微软雅黑" panose="020B0503020204020204" pitchFamily="34" charset="-122"/>
                  <a:ea typeface="微软雅黑" panose="020B0503020204020204" pitchFamily="34" charset="-122"/>
                </a:rPr>
                <a:t>目的</a:t>
              </a:r>
              <a:endParaRPr lang="zh-CN" altLang="en-US" sz="106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8" name="Text Box 310"/>
            <p:cNvSpPr txBox="1"/>
            <p:nvPr/>
          </p:nvSpPr>
          <p:spPr>
            <a:xfrm>
              <a:off x="4257903" y="3473638"/>
              <a:ext cx="323975" cy="135937"/>
            </a:xfrm>
            <a:prstGeom prst="rect">
              <a:avLst/>
            </a:prstGeom>
            <a:grpFill/>
            <a:ln w="6350">
              <a:solidFill>
                <a:srgbClr val="FFFF00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r>
                <a:rPr lang="zh-CN" altLang="en-US" sz="1065">
                  <a:latin typeface="微软雅黑" panose="020B0503020204020204" pitchFamily="34" charset="-122"/>
                  <a:ea typeface="微软雅黑" panose="020B0503020204020204" pitchFamily="34" charset="-122"/>
                </a:rPr>
                <a:t>期望</a:t>
              </a:r>
              <a:endParaRPr lang="zh-CN" altLang="en-US" sz="106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9" name="Text Box 321"/>
            <p:cNvSpPr txBox="1"/>
            <p:nvPr/>
          </p:nvSpPr>
          <p:spPr>
            <a:xfrm>
              <a:off x="3993034" y="4235601"/>
              <a:ext cx="376238" cy="135937"/>
            </a:xfrm>
            <a:prstGeom prst="rect">
              <a:avLst/>
            </a:prstGeom>
            <a:grpFill/>
            <a:ln w="6350">
              <a:solidFill>
                <a:srgbClr val="FFFF00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r>
                <a:rPr lang="zh-CN" altLang="en-US" sz="1065">
                  <a:latin typeface="微软雅黑" panose="020B0503020204020204" pitchFamily="34" charset="-122"/>
                  <a:ea typeface="微软雅黑" panose="020B0503020204020204" pitchFamily="34" charset="-122"/>
                </a:rPr>
                <a:t>角色</a:t>
              </a:r>
              <a:endParaRPr lang="zh-CN" altLang="en-US" sz="106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0" name="Text Box 322"/>
            <p:cNvSpPr txBox="1"/>
            <p:nvPr/>
          </p:nvSpPr>
          <p:spPr>
            <a:xfrm>
              <a:off x="4516909" y="4228457"/>
              <a:ext cx="376238" cy="135937"/>
            </a:xfrm>
            <a:prstGeom prst="rect">
              <a:avLst/>
            </a:prstGeom>
            <a:grpFill/>
            <a:ln w="6350">
              <a:solidFill>
                <a:srgbClr val="FFFF00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r>
                <a:rPr lang="zh-CN" altLang="en-US" sz="1065">
                  <a:latin typeface="微软雅黑" panose="020B0503020204020204" pitchFamily="34" charset="-122"/>
                  <a:ea typeface="微软雅黑" panose="020B0503020204020204" pitchFamily="34" charset="-122"/>
                </a:rPr>
                <a:t>任务</a:t>
              </a:r>
              <a:endParaRPr lang="zh-CN" altLang="en-US" sz="106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1" name="Text Box 323"/>
            <p:cNvSpPr txBox="1"/>
            <p:nvPr/>
          </p:nvSpPr>
          <p:spPr>
            <a:xfrm>
              <a:off x="4277584" y="4326088"/>
              <a:ext cx="376238" cy="135937"/>
            </a:xfrm>
            <a:prstGeom prst="rect">
              <a:avLst/>
            </a:prstGeom>
            <a:grpFill/>
            <a:ln w="6350">
              <a:solidFill>
                <a:srgbClr val="FFFF00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r>
                <a:rPr lang="zh-CN" altLang="en-US" sz="1065">
                  <a:latin typeface="微软雅黑" panose="020B0503020204020204" pitchFamily="34" charset="-122"/>
                  <a:ea typeface="微软雅黑" panose="020B0503020204020204" pitchFamily="34" charset="-122"/>
                </a:rPr>
                <a:t>格式</a:t>
              </a:r>
              <a:endParaRPr lang="zh-CN" altLang="en-US" sz="106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文本框 49"/>
          <p:cNvSpPr txBox="1"/>
          <p:nvPr/>
        </p:nvSpPr>
        <p:spPr>
          <a:xfrm>
            <a:off x="1121335" y="468332"/>
            <a:ext cx="26854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Aharoni" panose="02010803020104030203" pitchFamily="2" charset="-79"/>
              </a:rPr>
              <a:t>提示词高阶技巧</a:t>
            </a:r>
            <a:endParaRPr lang="zh-CN" altLang="en-US" sz="28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Aharoni" panose="02010803020104030203" pitchFamily="2" charset="-79"/>
            </a:endParaRPr>
          </a:p>
        </p:txBody>
      </p:sp>
      <p:sp>
        <p:nvSpPr>
          <p:cNvPr id="682" name="Text Box 2"/>
          <p:cNvSpPr txBox="1"/>
          <p:nvPr/>
        </p:nvSpPr>
        <p:spPr>
          <a:xfrm>
            <a:off x="2392283" y="1929281"/>
            <a:ext cx="10668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z="2800" b="1" spc="100">
                <a:solidFill>
                  <a:srgbClr val="00B0F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宋体" panose="02010600030101010101" pitchFamily="2" charset="-122"/>
              </a:rPr>
              <a:t>要素</a:t>
            </a:r>
            <a:endParaRPr lang="zh-CN" sz="2800" b="1" spc="100">
              <a:solidFill>
                <a:srgbClr val="00B0F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宋体" panose="02010600030101010101" pitchFamily="2" charset="-122"/>
            </a:endParaRPr>
          </a:p>
        </p:txBody>
      </p:sp>
      <p:sp>
        <p:nvSpPr>
          <p:cNvPr id="683" name="Text Box 2"/>
          <p:cNvSpPr txBox="1"/>
          <p:nvPr/>
        </p:nvSpPr>
        <p:spPr>
          <a:xfrm>
            <a:off x="6183631" y="1951745"/>
            <a:ext cx="10668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z="2800" b="1" spc="100">
                <a:solidFill>
                  <a:srgbClr val="00B0F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宋体" panose="02010600030101010101" pitchFamily="2" charset="-122"/>
              </a:rPr>
              <a:t>描述</a:t>
            </a:r>
            <a:endParaRPr lang="zh-CN" sz="2800" b="1" spc="100">
              <a:solidFill>
                <a:srgbClr val="00B0F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宋体" panose="02010600030101010101" pitchFamily="2" charset="-122"/>
            </a:endParaRPr>
          </a:p>
        </p:txBody>
      </p:sp>
      <p:sp>
        <p:nvSpPr>
          <p:cNvPr id="684" name="Text Box 2"/>
          <p:cNvSpPr txBox="1"/>
          <p:nvPr/>
        </p:nvSpPr>
        <p:spPr>
          <a:xfrm>
            <a:off x="1928283" y="2615353"/>
            <a:ext cx="347980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宋体" panose="02010600030101010101" pitchFamily="2" charset="-122"/>
              </a:rPr>
              <a:t>角色、能力、个性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宋体" panose="02010600030101010101" pitchFamily="2" charset="-122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宋体" panose="02010600030101010101" pitchFamily="2" charset="-122"/>
              </a:rPr>
              <a:t>背景、情境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宋体" panose="02010600030101010101" pitchFamily="2" charset="-122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宋体" panose="02010600030101010101" pitchFamily="2" charset="-122"/>
              </a:rPr>
              <a:t>行动、步骤、操作、声明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宋体" panose="02010600030101010101" pitchFamily="2" charset="-122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宋体" panose="02010600030101010101" pitchFamily="2" charset="-122"/>
              </a:rPr>
              <a:t>格式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宋体" panose="02010600030101010101" pitchFamily="2" charset="-122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宋体" panose="02010600030101010101" pitchFamily="2" charset="-122"/>
              </a:rPr>
              <a:t>结果、目的、清晰度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宋体" panose="02010600030101010101" pitchFamily="2" charset="-122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宋体" panose="02010600030101010101" pitchFamily="2" charset="-122"/>
              </a:rPr>
              <a:t>支持、技术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宋体" panose="02010600030101010101" pitchFamily="2" charset="-122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宋体" panose="02010600030101010101" pitchFamily="2" charset="-122"/>
              </a:rPr>
              <a:t>示例、实例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宋体" panose="02010600030101010101" pitchFamily="2" charset="-122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宋体" panose="02010600030101010101" pitchFamily="2" charset="-122"/>
              </a:rPr>
              <a:t>评估、迭代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宋体" panose="02010600030101010101" pitchFamily="2" charset="-122"/>
            </a:endParaRPr>
          </a:p>
        </p:txBody>
      </p:sp>
      <p:sp>
        <p:nvSpPr>
          <p:cNvPr id="685" name="Text Box 2"/>
          <p:cNvSpPr txBox="1"/>
          <p:nvPr/>
        </p:nvSpPr>
        <p:spPr>
          <a:xfrm>
            <a:off x="6264673" y="2614955"/>
            <a:ext cx="417195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思源黑体 CN Light"/>
              </a:rPr>
              <a:t>设定特定的角色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思源黑体 CN Light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思源黑体 CN Light"/>
              </a:rPr>
              <a:t>提供了问题上下文和背景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思源黑体 CN Light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思源黑体 CN Light"/>
              </a:rPr>
              <a:t>定义需要完成的特定任务、行动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思源黑体 CN Light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思源黑体 CN Light"/>
              </a:rPr>
              <a:t>明确答案的具体形式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思源黑体 CN Light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思源黑体 CN Light"/>
              </a:rPr>
              <a:t>描述期望的结果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思源黑体 CN Light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思源黑体 CN Light"/>
              </a:rPr>
              <a:t>建议或辅助工具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思源黑体 CN Light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思源黑体 CN Light"/>
              </a:rPr>
              <a:t>为输出提供背景和方向</a:t>
            </a:r>
            <a:endParaRPr lang="en-US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思源黑体 CN Light"/>
            </a:endParaRPr>
          </a:p>
          <a:p>
            <a:pPr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思源黑体 CN Light"/>
              </a:rPr>
              <a:t>对实施效果进行的考核</a:t>
            </a:r>
            <a:r>
              <a:rPr lang="zh-CN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OPPOSans R"/>
                <a:sym typeface="思源黑体 CN Light"/>
              </a:rPr>
              <a:t>或分析</a:t>
            </a:r>
            <a:endParaRPr lang="zh-CN" spc="100">
              <a:solidFill>
                <a:srgbClr val="FF00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OPPOSans R"/>
              <a:sym typeface="思源黑体 CN Light"/>
            </a:endParaRPr>
          </a:p>
        </p:txBody>
      </p:sp>
      <p:cxnSp>
        <p:nvCxnSpPr>
          <p:cNvPr id="686" name="直接连接符 8"/>
          <p:cNvCxnSpPr/>
          <p:nvPr/>
        </p:nvCxnSpPr>
        <p:spPr>
          <a:xfrm>
            <a:off x="1927267" y="2685181"/>
            <a:ext cx="833742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7" name="直接连接符 10"/>
          <p:cNvCxnSpPr/>
          <p:nvPr/>
        </p:nvCxnSpPr>
        <p:spPr>
          <a:xfrm>
            <a:off x="1927267" y="3097327"/>
            <a:ext cx="833742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8" name="直接连接符 11"/>
          <p:cNvCxnSpPr/>
          <p:nvPr/>
        </p:nvCxnSpPr>
        <p:spPr>
          <a:xfrm>
            <a:off x="1927267" y="5982351"/>
            <a:ext cx="833742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9" name="直接连接符 12"/>
          <p:cNvCxnSpPr/>
          <p:nvPr/>
        </p:nvCxnSpPr>
        <p:spPr>
          <a:xfrm>
            <a:off x="1927267" y="5570203"/>
            <a:ext cx="833742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0" name="直接连接符 13"/>
          <p:cNvCxnSpPr/>
          <p:nvPr/>
        </p:nvCxnSpPr>
        <p:spPr>
          <a:xfrm>
            <a:off x="1927267" y="5158057"/>
            <a:ext cx="833742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1" name="直接连接符 14"/>
          <p:cNvCxnSpPr/>
          <p:nvPr/>
        </p:nvCxnSpPr>
        <p:spPr>
          <a:xfrm>
            <a:off x="1927267" y="4745911"/>
            <a:ext cx="833742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2" name="直接连接符 15"/>
          <p:cNvCxnSpPr/>
          <p:nvPr/>
        </p:nvCxnSpPr>
        <p:spPr>
          <a:xfrm>
            <a:off x="1927267" y="4333765"/>
            <a:ext cx="833742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3" name="直接连接符 16"/>
          <p:cNvCxnSpPr/>
          <p:nvPr/>
        </p:nvCxnSpPr>
        <p:spPr>
          <a:xfrm>
            <a:off x="1927267" y="3921619"/>
            <a:ext cx="833742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4" name="直接连接符 17"/>
          <p:cNvCxnSpPr/>
          <p:nvPr/>
        </p:nvCxnSpPr>
        <p:spPr>
          <a:xfrm>
            <a:off x="1927267" y="3509473"/>
            <a:ext cx="833742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5" name="Google Shape;863;p36"/>
          <p:cNvSpPr txBox="1"/>
          <p:nvPr/>
        </p:nvSpPr>
        <p:spPr>
          <a:xfrm>
            <a:off x="2746144" y="990536"/>
            <a:ext cx="6698724" cy="7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000" b="0" i="0" u="none" strike="noStrike" cap="none">
                <a:solidFill>
                  <a:srgbClr val="333956"/>
                </a:solidFill>
                <a:latin typeface="Alexandria ExtraBold"/>
                <a:ea typeface="Alexandria ExtraBold"/>
                <a:cs typeface="Alexandria ExtraBold"/>
                <a:sym typeface="Alexandria ExtraBold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>
                  <a:alpha val="100000"/>
                </a:schemeClr>
              </a:buClr>
              <a:buSzPts val="2400"/>
              <a:buFont typeface="Bebas Neue" panose="020B0606020202050201"/>
              <a:buNone/>
              <a:defRPr sz="2000" b="0" i="0" u="none" strike="noStrike">
                <a:solidFill>
                  <a:schemeClr val="dk1">
                    <a:alpha val="100000"/>
                  </a:schemeClr>
                </a:solidFill>
                <a:latin typeface="Alexandria ExtraBold"/>
                <a:ea typeface="Alexandria ExtraBold"/>
                <a:cs typeface="Alexandria ExtraBold"/>
                <a:sym typeface="Alexandria ExtraBold"/>
              </a:defRPr>
            </a:pPr>
            <a:r>
              <a:rPr lang="zh-CN" sz="2400">
                <a:solidFill>
                  <a:srgbClr val="0070C0"/>
                </a:solidFill>
                <a:latin typeface="方正小标宋_GBK" panose="02000000000000000000" charset="-122"/>
                <a:ea typeface="方正小标宋_GBK" panose="02000000000000000000" charset="-122"/>
                <a:sym typeface="Alexandria ExtraBold"/>
              </a:rPr>
              <a:t>提示语的组成要素</a:t>
            </a:r>
            <a:endParaRPr lang="zh-CN" sz="2400">
              <a:solidFill>
                <a:srgbClr val="0070C0"/>
              </a:solidFill>
              <a:latin typeface="方正小标宋_GBK" panose="02000000000000000000" charset="-122"/>
              <a:ea typeface="方正小标宋_GBK" panose="02000000000000000000" charset="-122"/>
              <a:sym typeface="Alexandria ExtraBold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文本框 49"/>
          <p:cNvSpPr txBox="1"/>
          <p:nvPr/>
        </p:nvSpPr>
        <p:spPr>
          <a:xfrm>
            <a:off x="1060375" y="468332"/>
            <a:ext cx="26854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Aharoni" panose="02010803020104030203" pitchFamily="2" charset="-79"/>
              </a:rPr>
              <a:t>提示词高阶技巧</a:t>
            </a:r>
            <a:endParaRPr lang="zh-CN" altLang="en-US" sz="28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Aharoni" panose="02010803020104030203" pitchFamily="2" charset="-79"/>
            </a:endParaRPr>
          </a:p>
        </p:txBody>
      </p:sp>
      <p:sp>
        <p:nvSpPr>
          <p:cNvPr id="701" name="Text Box 2"/>
          <p:cNvSpPr txBox="1"/>
          <p:nvPr/>
        </p:nvSpPr>
        <p:spPr>
          <a:xfrm>
            <a:off x="1862455" y="1864360"/>
            <a:ext cx="4252595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APE 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zh-CN" sz="2000" spc="100">
              <a:solidFill>
                <a:srgbClr val="FF00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BROKE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CHAT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CRISPE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CARE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COAST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CREATE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RACE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RISE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r>
              <a:rPr lang="zh-CN" sz="2000" spc="100">
                <a:solidFill>
                  <a:srgbClr val="FFFF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	</a:t>
            </a:r>
            <a:endParaRPr lang="zh-CN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</p:txBody>
      </p:sp>
      <p:sp>
        <p:nvSpPr>
          <p:cNvPr id="702" name="Text Box 2"/>
          <p:cNvSpPr txBox="1"/>
          <p:nvPr/>
        </p:nvSpPr>
        <p:spPr>
          <a:xfrm>
            <a:off x="6579653" y="1864388"/>
            <a:ext cx="3810000" cy="4338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ROSES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RTF 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SAGE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SCOPE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SPAR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TAG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TRACE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LangGPT </a:t>
            </a:r>
            <a:r>
              <a:rPr lang="zh-CN" sz="2000" spc="100">
                <a:solidFill>
                  <a:srgbClr val="FF000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 lang="en-US" sz="2000" spc="100">
              <a:solidFill>
                <a:srgbClr val="FFFF00">
                  <a:alpha val="100000"/>
                </a:srgb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marL="342900" indent="-342900" defTabSz="1219200">
              <a:lnSpc>
                <a:spcPct val="150000"/>
              </a:lnSpc>
              <a:buClr>
                <a:srgbClr val="44546A">
                  <a:alpha val="100000"/>
                </a:srgbClr>
              </a:buClr>
              <a:buFont typeface="Arial" panose="020B0604020202020204" pitchFamily="34" charset="0"/>
              <a:buChar char="•"/>
            </a:pPr>
            <a:r>
              <a:rPr lang="en-US" sz="2400" spc="100">
                <a:solidFill>
                  <a:srgbClr val="00B0F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CO-STAR</a:t>
            </a:r>
            <a:r>
              <a:rPr lang="zh-CN" sz="2400" spc="100">
                <a:solidFill>
                  <a:srgbClr val="00B0F0">
                    <a:alpha val="100000"/>
                  </a:srgb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提示语框架</a:t>
            </a:r>
            <a:endParaRPr>
              <a:solidFill>
                <a:schemeClr val="accent2">
                  <a:alpha val="100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</p:txBody>
      </p:sp>
      <p:sp>
        <p:nvSpPr>
          <p:cNvPr id="703" name="Google Shape;863;p36"/>
          <p:cNvSpPr txBox="1"/>
          <p:nvPr/>
        </p:nvSpPr>
        <p:spPr>
          <a:xfrm>
            <a:off x="1862224" y="990536"/>
            <a:ext cx="6698724" cy="7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000" b="0" i="0" u="none" strike="noStrike" cap="none">
                <a:solidFill>
                  <a:srgbClr val="333956"/>
                </a:solidFill>
                <a:latin typeface="Alexandria ExtraBold"/>
                <a:ea typeface="Alexandria ExtraBold"/>
                <a:cs typeface="Alexandria ExtraBold"/>
                <a:sym typeface="Alexandria ExtraBold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956"/>
              </a:buClr>
              <a:buSzPts val="2400"/>
              <a:buFont typeface="Bebas Neue" panose="020B0606020202050201"/>
              <a:buNone/>
              <a:defRPr sz="2400" b="0" i="0" u="none" strike="noStrike" cap="none">
                <a:solidFill>
                  <a:srgbClr val="333956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marL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>
                  <a:alpha val="100000"/>
                </a:schemeClr>
              </a:buClr>
              <a:buSzPts val="2400"/>
              <a:buFont typeface="Bebas Neue" panose="020B0606020202050201"/>
              <a:buNone/>
              <a:defRPr sz="2000" b="0" i="0" u="none" strike="noStrike">
                <a:solidFill>
                  <a:schemeClr val="dk1">
                    <a:alpha val="100000"/>
                  </a:schemeClr>
                </a:solidFill>
                <a:latin typeface="Alexandria ExtraBold"/>
                <a:ea typeface="Alexandria ExtraBold"/>
                <a:cs typeface="Alexandria ExtraBold"/>
                <a:sym typeface="Alexandria ExtraBold"/>
              </a:defRPr>
            </a:pPr>
            <a:r>
              <a:rPr lang="zh-CN" sz="2400">
                <a:solidFill>
                  <a:srgbClr val="0070C0"/>
                </a:solidFill>
                <a:latin typeface="方正小标宋_GBK" panose="02000000000000000000" charset="-122"/>
                <a:ea typeface="方正小标宋_GBK" panose="02000000000000000000" charset="-122"/>
                <a:sym typeface="Alexandria ExtraBold"/>
              </a:rPr>
              <a:t>提示语框架一网打尽</a:t>
            </a:r>
            <a:endParaRPr lang="zh-CN" sz="2400">
              <a:solidFill>
                <a:srgbClr val="0070C0"/>
              </a:solidFill>
              <a:latin typeface="方正小标宋_GBK" panose="02000000000000000000" charset="-122"/>
              <a:ea typeface="方正小标宋_GBK" panose="02000000000000000000" charset="-122"/>
              <a:sym typeface="Alexandria ExtraBold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文本框 49"/>
          <p:cNvSpPr txBox="1"/>
          <p:nvPr/>
        </p:nvSpPr>
        <p:spPr>
          <a:xfrm>
            <a:off x="1080015" y="506571"/>
            <a:ext cx="324231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GPT4</a:t>
            </a:r>
            <a:r>
              <a:rPr lang="zh-CN" altLang="en-US" sz="28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提示工程大赛</a:t>
            </a:r>
            <a:endParaRPr lang="zh-CN" altLang="en-US" sz="28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709" name="Picture 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446395" y="848995"/>
            <a:ext cx="6257290" cy="5016500"/>
          </a:xfrm>
          <a:prstGeom prst="rect">
            <a:avLst/>
          </a:prstGeom>
          <a:noFill/>
        </p:spPr>
      </p:pic>
      <p:sp>
        <p:nvSpPr>
          <p:cNvPr id="710" name="Text Box 2"/>
          <p:cNvSpPr txBox="1"/>
          <p:nvPr/>
        </p:nvSpPr>
        <p:spPr>
          <a:xfrm>
            <a:off x="501037" y="1594884"/>
            <a:ext cx="4618053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  <a:buClr>
                <a:srgbClr val="44546A">
                  <a:alpha val="100000"/>
                </a:srgbClr>
              </a:buClr>
            </a:pPr>
            <a:r>
              <a:rPr lang="zh-CN" altLang="en-US" sz="2400" spc="75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等线" panose="02010600030101010101" charset="-122"/>
              </a:rPr>
              <a:t>新加坡政府科技局组织了首届 </a:t>
            </a:r>
            <a:r>
              <a:rPr lang="en-US" sz="2400" spc="75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等线" panose="02010600030101010101" charset="-122"/>
              </a:rPr>
              <a:t>GPT-4 </a:t>
            </a:r>
            <a:r>
              <a:rPr lang="zh-CN" altLang="en-US" sz="2400" spc="75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等线" panose="02010600030101010101" charset="-122"/>
              </a:rPr>
              <a:t>提示工程大赛，这场比赛吸引了超过 </a:t>
            </a:r>
            <a:r>
              <a:rPr lang="en-US" sz="2400" spc="75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等线" panose="02010600030101010101" charset="-122"/>
              </a:rPr>
              <a:t>400 </a:t>
            </a:r>
            <a:r>
              <a:rPr lang="zh-CN" altLang="en-US" sz="2400" spc="75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等线" panose="02010600030101010101" charset="-122"/>
              </a:rPr>
              <a:t>名杰出的参与者，</a:t>
            </a:r>
            <a:r>
              <a:rPr lang="en-US" sz="2400" spc="75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等线" panose="02010600030101010101" charset="-122"/>
              </a:rPr>
              <a:t>Sheila Teo </a:t>
            </a:r>
            <a:r>
              <a:rPr lang="zh-CN" altLang="en-US" sz="2400" spc="75" dirty="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等线" panose="02010600030101010101" charset="-122"/>
              </a:rPr>
              <a:t>从中脱颖而出，拿到大赛冠军。</a:t>
            </a:r>
            <a:endParaRPr lang="zh-CN" altLang="en-US" sz="2400" spc="75" dirty="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等线" panose="02010600030101010101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4"/>
          <p:cNvGrpSpPr/>
          <p:nvPr/>
        </p:nvGrpSpPr>
        <p:grpSpPr>
          <a:xfrm rot="0">
            <a:off x="9241155" y="341630"/>
            <a:ext cx="2623185" cy="763905"/>
            <a:chOff x="-166359" y="25994"/>
            <a:chExt cx="2209314" cy="654490"/>
          </a:xfrm>
        </p:grpSpPr>
        <p:pic>
          <p:nvPicPr>
            <p:cNvPr id="38" name="图片 5"/>
            <p:cNvPicPr>
              <a:picLocks noChangeAspect="1"/>
            </p:cNvPicPr>
            <p:nvPr/>
          </p:nvPicPr>
          <p:blipFill rotWithShape="1">
            <a:blip r:embed="rId1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39" name="图片 6"/>
            <p:cNvPicPr>
              <a:picLocks noChangeAspect="1"/>
            </p:cNvPicPr>
            <p:nvPr/>
          </p:nvPicPr>
          <p:blipFill rotWithShape="1">
            <a:blip r:embed="rId1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sp>
        <p:nvSpPr>
          <p:cNvPr id="8" name="Google Shape;872;p31"/>
          <p:cNvSpPr txBox="1"/>
          <p:nvPr>
            <p:custDataLst>
              <p:tags r:id="rId2"/>
            </p:custDataLst>
          </p:nvPr>
        </p:nvSpPr>
        <p:spPr>
          <a:xfrm>
            <a:off x="311194" y="625008"/>
            <a:ext cx="11083201" cy="125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t" anchorCtr="0">
            <a:noAutofit/>
            <a:scene3d>
              <a:camera prst="orthographicFront"/>
              <a:lightRig rig="threePt" dir="t"/>
            </a:scene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bel"/>
              <a:buNone/>
              <a:defRPr sz="36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r>
              <a:rPr lang="zh-CN" altLang="en-US" sz="3200" i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+mn-lt"/>
                <a:ea typeface="+mn-ea"/>
                <a:cs typeface="Arial" panose="020B0604020202020204"/>
                <a:sym typeface="Arial" panose="020B0604020202020204"/>
              </a:rPr>
              <a:t>深度推理大模型</a:t>
            </a:r>
            <a:endParaRPr lang="zh-CN" altLang="en-US" sz="3200" i="1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+mn-lt"/>
              <a:ea typeface="+mn-ea"/>
              <a:cs typeface="Arial" panose="020B0604020202020204"/>
              <a:sym typeface="Arial" panose="020B0604020202020204"/>
            </a:endParaRPr>
          </a:p>
          <a:p>
            <a:r>
              <a:rPr lang="en-US" altLang="zh-CN" sz="3200" i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+mn-lt"/>
                <a:ea typeface="+mn-ea"/>
                <a:cs typeface="Arial" panose="020B0604020202020204"/>
                <a:sym typeface="+mn-ea"/>
              </a:rPr>
              <a:t>https://chat.deepseek.com/</a:t>
            </a:r>
            <a:endParaRPr lang="en-US" altLang="zh-CN" sz="3200" i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+mn-lt"/>
              <a:ea typeface="+mn-ea"/>
              <a:cs typeface="Arial" panose="020B0604020202020204"/>
              <a:sym typeface="+mn-ea"/>
            </a:endParaRPr>
          </a:p>
        </p:txBody>
      </p:sp>
      <p:pic>
        <p:nvPicPr>
          <p:cNvPr id="2" name="b1f457a20f41979f7c3143ef11acdafb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rcRect b="32348"/>
          <a:stretch>
            <a:fillRect/>
          </a:stretch>
        </p:blipFill>
        <p:spPr>
          <a:xfrm>
            <a:off x="311150" y="1793240"/>
            <a:ext cx="11007725" cy="3212465"/>
          </a:xfrm>
          <a:prstGeom prst="rect">
            <a:avLst/>
          </a:prstGeom>
          <a:ln>
            <a:noFill/>
          </a:ln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文本框 49"/>
          <p:cNvSpPr txBox="1"/>
          <p:nvPr/>
        </p:nvSpPr>
        <p:spPr>
          <a:xfrm>
            <a:off x="1104879" y="496949"/>
            <a:ext cx="448015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CO-STAR</a:t>
            </a:r>
            <a:r>
              <a:rPr lang="zh-CN" altLang="en-US" sz="28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提示词框架</a:t>
            </a:r>
            <a:endParaRPr lang="zh-CN" altLang="en-US" sz="2800" b="1" dirty="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716" name="Picture 2"/>
          <p:cNvPicPr>
            <a:picLocks noChangeAspect="1" noChangeArrowheads="1"/>
          </p:cNvPicPr>
          <p:nvPr/>
        </p:nvPicPr>
        <p:blipFill rotWithShape="1">
          <a:blip r:embed="rId1"/>
          <a:srcRect l="25897" r="22917" b="70001"/>
          <a:stretch>
            <a:fillRect/>
          </a:stretch>
        </p:blipFill>
        <p:spPr bwMode="auto">
          <a:xfrm>
            <a:off x="3465388" y="1427604"/>
            <a:ext cx="5380381" cy="1120913"/>
          </a:xfrm>
          <a:prstGeom prst="rect">
            <a:avLst/>
          </a:prstGeom>
          <a:noFill/>
        </p:spPr>
      </p:pic>
      <p:cxnSp>
        <p:nvCxnSpPr>
          <p:cNvPr id="717" name="直接箭头连接符 9"/>
          <p:cNvCxnSpPr/>
          <p:nvPr/>
        </p:nvCxnSpPr>
        <p:spPr>
          <a:xfrm>
            <a:off x="1501545" y="3343478"/>
            <a:ext cx="0" cy="80433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8" name="直接箭头连接符 10"/>
          <p:cNvCxnSpPr/>
          <p:nvPr/>
        </p:nvCxnSpPr>
        <p:spPr>
          <a:xfrm>
            <a:off x="3296477" y="3343478"/>
            <a:ext cx="0" cy="80433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" name="直接箭头连接符 11"/>
          <p:cNvCxnSpPr/>
          <p:nvPr/>
        </p:nvCxnSpPr>
        <p:spPr>
          <a:xfrm>
            <a:off x="5125277" y="3343478"/>
            <a:ext cx="0" cy="80433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0" name="Picture 2"/>
          <p:cNvPicPr>
            <a:picLocks noChangeAspect="1" noChangeArrowheads="1"/>
          </p:cNvPicPr>
          <p:nvPr/>
        </p:nvPicPr>
        <p:blipFill rotWithShape="1">
          <a:blip r:embed="rId1"/>
          <a:srcRect t="73788" b="380"/>
          <a:stretch>
            <a:fillRect/>
          </a:stretch>
        </p:blipFill>
        <p:spPr bwMode="auto">
          <a:xfrm>
            <a:off x="840236" y="4239472"/>
            <a:ext cx="10511528" cy="965200"/>
          </a:xfrm>
          <a:prstGeom prst="rect">
            <a:avLst/>
          </a:prstGeom>
          <a:noFill/>
        </p:spPr>
      </p:pic>
      <p:cxnSp>
        <p:nvCxnSpPr>
          <p:cNvPr id="721" name="直接箭头连接符 17"/>
          <p:cNvCxnSpPr/>
          <p:nvPr/>
        </p:nvCxnSpPr>
        <p:spPr>
          <a:xfrm>
            <a:off x="7050837" y="3343478"/>
            <a:ext cx="0" cy="80433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2" name="直接箭头连接符 18"/>
          <p:cNvCxnSpPr/>
          <p:nvPr/>
        </p:nvCxnSpPr>
        <p:spPr>
          <a:xfrm>
            <a:off x="8845769" y="3343478"/>
            <a:ext cx="0" cy="80433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3" name="直接箭头连接符 19"/>
          <p:cNvCxnSpPr/>
          <p:nvPr/>
        </p:nvCxnSpPr>
        <p:spPr>
          <a:xfrm>
            <a:off x="10674569" y="3343478"/>
            <a:ext cx="0" cy="80433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4" name="直接箭头连接符 20"/>
          <p:cNvCxnSpPr/>
          <p:nvPr/>
        </p:nvCxnSpPr>
        <p:spPr>
          <a:xfrm>
            <a:off x="6108833" y="2415278"/>
            <a:ext cx="0" cy="80433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5" name="直接连接符 22"/>
          <p:cNvCxnSpPr/>
          <p:nvPr/>
        </p:nvCxnSpPr>
        <p:spPr>
          <a:xfrm>
            <a:off x="1501545" y="3343478"/>
            <a:ext cx="917302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文本框 1"/>
          <p:cNvSpPr txBox="1"/>
          <p:nvPr/>
        </p:nvSpPr>
        <p:spPr>
          <a:xfrm>
            <a:off x="1123950" y="403225"/>
            <a:ext cx="60890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pc="200">
                <a:solidFill>
                  <a:schemeClr val="tx1">
                    <a:lumMod val="75000"/>
                    <a:lumOff val="2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CO-STAR </a:t>
            </a:r>
            <a:r>
              <a:rPr lang="zh-CN" altLang="en-US" sz="3200" spc="200">
                <a:solidFill>
                  <a:schemeClr val="tx1">
                    <a:lumMod val="75000"/>
                    <a:lumOff val="25000"/>
                  </a:schemeClr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框架要素</a:t>
            </a:r>
            <a:endParaRPr lang="zh-CN" altLang="en-US" sz="3200" spc="200" dirty="0">
              <a:solidFill>
                <a:schemeClr val="tx1">
                  <a:lumMod val="75000"/>
                  <a:lumOff val="25000"/>
                </a:schemeClr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746" name="Text Box 2"/>
          <p:cNvSpPr txBox="1"/>
          <p:nvPr/>
        </p:nvSpPr>
        <p:spPr>
          <a:xfrm>
            <a:off x="530860" y="986790"/>
            <a:ext cx="1099375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200000"/>
              </a:lnSpc>
              <a:buClr>
                <a:srgbClr val="44546A">
                  <a:alpha val="100000"/>
                </a:srgbClr>
              </a:buClr>
            </a:pP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(C)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上下文（</a:t>
            </a: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Context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）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：有助于大模型了解正在讨论的具体场景，确保其响应是</a:t>
            </a:r>
            <a:r>
              <a:rPr lang="zh-CN" b="1" spc="10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相关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的。</a:t>
            </a:r>
            <a:endParaRPr lang="zh-CN" spc="10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algn="just">
              <a:lnSpc>
                <a:spcPct val="200000"/>
              </a:lnSpc>
              <a:buClr>
                <a:srgbClr val="44546A">
                  <a:alpha val="100000"/>
                </a:srgbClr>
              </a:buClr>
            </a:pP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(O)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目标（</a:t>
            </a: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Objective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）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：明确目标有助于大模型将其回应集中于实现该</a:t>
            </a:r>
            <a:r>
              <a:rPr lang="zh-CN" b="1" spc="10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特定目标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。</a:t>
            </a:r>
            <a:endParaRPr lang="zh-CN" spc="10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algn="just">
              <a:lnSpc>
                <a:spcPct val="200000"/>
              </a:lnSpc>
              <a:buClr>
                <a:srgbClr val="44546A">
                  <a:alpha val="100000"/>
                </a:srgbClr>
              </a:buClr>
            </a:pP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(S)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风格（</a:t>
            </a: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Style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）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：可指定某个名人的写作风格，或者某个专业的特定专家，例如业务分析师专家或首席执行官。这将指导大模型以符合需求的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方式和措辞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做出回应。</a:t>
            </a:r>
            <a:endParaRPr lang="zh-CN" spc="10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algn="just">
              <a:lnSpc>
                <a:spcPct val="200000"/>
              </a:lnSpc>
              <a:buClr>
                <a:srgbClr val="44546A">
                  <a:alpha val="100000"/>
                </a:srgbClr>
              </a:buClr>
            </a:pP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(T)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语气（</a:t>
            </a: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Tone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）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：确保大模型的回应与预期的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情绪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或所需的情感背景产生共鸣，包括</a:t>
            </a:r>
            <a:r>
              <a:rPr lang="zh-CN" b="1" spc="10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正式的、幽默的、善解人意的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等。</a:t>
            </a:r>
            <a:endParaRPr lang="zh-CN" spc="10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algn="just">
              <a:lnSpc>
                <a:spcPct val="200000"/>
              </a:lnSpc>
              <a:buClr>
                <a:srgbClr val="44546A">
                  <a:alpha val="100000"/>
                </a:srgbClr>
              </a:buClr>
            </a:pP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(A)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受众（</a:t>
            </a: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Audience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）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：针对</a:t>
            </a:r>
            <a:r>
              <a:rPr lang="zh-CN" b="1" spc="10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受众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（例如某个领域的专家、初学者、儿童等）定制大模型的回应，可确保其在所需的背景下是适当且易于理解的。</a:t>
            </a:r>
            <a:endParaRPr lang="zh-CN" spc="10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  <a:p>
            <a:pPr algn="just">
              <a:lnSpc>
                <a:spcPct val="200000"/>
              </a:lnSpc>
              <a:buClr>
                <a:srgbClr val="44546A">
                  <a:alpha val="100000"/>
                </a:srgbClr>
              </a:buClr>
            </a:pP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(R)</a:t>
            </a:r>
            <a:r>
              <a:rPr lang="zh-CN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响应（</a:t>
            </a:r>
            <a:r>
              <a:rPr lang="en-US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Response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）：可确保大模型以</a:t>
            </a:r>
            <a:r>
              <a:rPr lang="zh-CN" b="1" spc="10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下游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任务所需的</a:t>
            </a:r>
            <a:r>
              <a:rPr lang="zh-CN" b="1" spc="100">
                <a:solidFill>
                  <a:srgbClr val="FF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确切格式</a:t>
            </a:r>
            <a:r>
              <a:rPr lang="zh-CN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思源黑体 CN Light"/>
              </a:rPr>
              <a:t>输出。示例包括列表、JSON、专业报告等。</a:t>
            </a:r>
            <a:endParaRPr lang="zh-CN" spc="10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思源黑体 CN Light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文本框 49"/>
          <p:cNvSpPr txBox="1"/>
          <p:nvPr/>
        </p:nvSpPr>
        <p:spPr>
          <a:xfrm>
            <a:off x="1189969" y="451864"/>
            <a:ext cx="45643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没有使用</a:t>
            </a:r>
            <a:r>
              <a:rPr lang="en-US" altLang="zh-CN" sz="32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CO-STAR</a:t>
            </a:r>
            <a:r>
              <a:rPr lang="zh-CN" altLang="en-US" sz="32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提示</a:t>
            </a:r>
            <a:endParaRPr lang="zh-CN" altLang="en-US" sz="32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752" name="文本框 945"/>
          <p:cNvSpPr txBox="1"/>
          <p:nvPr/>
        </p:nvSpPr>
        <p:spPr>
          <a:xfrm>
            <a:off x="2768817" y="5954820"/>
            <a:ext cx="8144510" cy="460375"/>
          </a:xfrm>
          <a:prstGeom prst="rect">
            <a:avLst/>
          </a:prstGeom>
          <a:ln w="12700">
            <a:prstDash val="solid"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85FF"/>
                </a:solidFill>
                <a:latin typeface="方正小标宋_GBK" panose="02000000000000000000" charset="-122"/>
                <a:ea typeface="方正小标宋_GBK" panose="02000000000000000000" charset="-122"/>
              </a:rPr>
              <a:t>输出过于泛化，缺乏必要的细节和课程内容的安排</a:t>
            </a:r>
            <a:endParaRPr lang="zh-CN" altLang="en-US" sz="2400" b="1" dirty="0">
              <a:solidFill>
                <a:srgbClr val="FF85FF"/>
              </a:solidFill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sp>
        <p:nvSpPr>
          <p:cNvPr id="753" name="Text Box 2"/>
          <p:cNvSpPr txBox="1"/>
          <p:nvPr/>
        </p:nvSpPr>
        <p:spPr>
          <a:xfrm>
            <a:off x="788035" y="2933700"/>
            <a:ext cx="10811510" cy="2923540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  <a:buClr>
                <a:srgbClr val="44546A"/>
              </a:buClr>
            </a:pPr>
            <a:r>
              <a:rPr lang="zh-CN" altLang="en-US" sz="2665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输出：</a:t>
            </a:r>
            <a:endParaRPr lang="en-US" altLang="zh-CN" sz="2665" b="1" spc="10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  <a:p>
            <a:pPr fontAlgn="auto">
              <a:lnSpc>
                <a:spcPct val="150000"/>
              </a:lnSpc>
              <a:buClr>
                <a:srgbClr val="44546A"/>
              </a:buClr>
            </a:pP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介绍 </a:t>
            </a:r>
            <a:r>
              <a:rPr lang="en-US" altLang="zh-CN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Alpha </a:t>
            </a: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公司革命性的 </a:t>
            </a:r>
            <a:r>
              <a:rPr lang="en-US" altLang="zh-CN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Beta </a:t>
            </a: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吹风机！告别长时间、无聊的吹发过程！</a:t>
            </a:r>
            <a:r>
              <a:rPr lang="en-US" altLang="zh-CN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Alpha </a:t>
            </a: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公司自豪地推出 </a:t>
            </a:r>
            <a:r>
              <a:rPr lang="en-US" altLang="zh-CN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Beta</a:t>
            </a: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，这是我们在护发技术上的最新创新</a:t>
            </a:r>
            <a:r>
              <a:rPr lang="en-US" altLang="zh-CN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--</a:t>
            </a: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超快干燥：</a:t>
            </a:r>
            <a:r>
              <a:rPr lang="en-US" altLang="zh-CN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Beta </a:t>
            </a: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设计旨在让你的吹发时间减半。得益于其先进的强力马达。快速准备，享受更多你所爱的时间！立即购买：</a:t>
            </a:r>
            <a:r>
              <a:rPr lang="en-US" altLang="zh-CN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[</a:t>
            </a: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产品页面链接</a:t>
            </a:r>
            <a:r>
              <a:rPr lang="en-US" altLang="zh-CN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]</a:t>
            </a: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。</a:t>
            </a:r>
            <a:endParaRPr lang="zh-CN" altLang="en-US" sz="2400" spc="10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sp>
        <p:nvSpPr>
          <p:cNvPr id="754" name="Text Box 2"/>
          <p:cNvSpPr txBox="1"/>
          <p:nvPr/>
        </p:nvSpPr>
        <p:spPr>
          <a:xfrm>
            <a:off x="712470" y="1122680"/>
            <a:ext cx="10887710" cy="18154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  <a:buClr>
                <a:srgbClr val="44546A"/>
              </a:buClr>
            </a:pPr>
            <a:r>
              <a:rPr lang="zh-CN" altLang="en-US" sz="2665" b="1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输入：</a:t>
            </a:r>
            <a:endParaRPr lang="en-US" altLang="zh-CN" sz="2665" b="1" spc="10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  <a:p>
            <a:pPr fontAlgn="auto">
              <a:lnSpc>
                <a:spcPct val="150000"/>
              </a:lnSpc>
              <a:buClr>
                <a:srgbClr val="44546A"/>
              </a:buClr>
            </a:pP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为我的公司 </a:t>
            </a:r>
            <a:r>
              <a:rPr lang="en-US" altLang="zh-CN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Alpha </a:t>
            </a: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的新产品 </a:t>
            </a:r>
            <a:r>
              <a:rPr lang="en-US" altLang="zh-CN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Beta</a:t>
            </a: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（一款新型超快速吹风机），撰写一条 </a:t>
            </a:r>
            <a:r>
              <a:rPr lang="en-US" altLang="zh-CN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Facebook </a:t>
            </a:r>
            <a:r>
              <a:rPr lang="zh-CN" altLang="en-US" sz="2400" spc="100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帖子。</a:t>
            </a:r>
            <a:endParaRPr lang="zh-CN" altLang="en-US" sz="2400" spc="100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315" y="1017270"/>
            <a:ext cx="11217910" cy="5128260"/>
          </a:xfrm>
          <a:prstGeom prst="rect">
            <a:avLst/>
          </a:prstGeom>
        </p:spPr>
      </p:pic>
      <p:sp>
        <p:nvSpPr>
          <p:cNvPr id="751" name="文本框 49"/>
          <p:cNvSpPr txBox="1"/>
          <p:nvPr/>
        </p:nvSpPr>
        <p:spPr>
          <a:xfrm>
            <a:off x="1189969" y="451864"/>
            <a:ext cx="43630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CO-STAR</a:t>
            </a:r>
            <a:r>
              <a:rPr lang="zh-CN" altLang="en-US" sz="32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提示</a:t>
            </a:r>
            <a:r>
              <a:rPr lang="en-US" altLang="zh-CN" sz="32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  </a:t>
            </a:r>
            <a:r>
              <a:rPr lang="zh-CN" altLang="en-US" sz="3200" b="1">
                <a:solidFill>
                  <a:schemeClr val="tx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优化中</a:t>
            </a:r>
            <a:endParaRPr lang="zh-CN" altLang="en-US" sz="3200" b="1">
              <a:solidFill>
                <a:schemeClr val="tx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文本框 49"/>
          <p:cNvSpPr txBox="1"/>
          <p:nvPr/>
        </p:nvSpPr>
        <p:spPr>
          <a:xfrm>
            <a:off x="1053390" y="457662"/>
            <a:ext cx="47117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使用</a:t>
            </a:r>
            <a:r>
              <a:rPr lang="en-US" altLang="zh-CN" sz="280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CO-STAR</a:t>
            </a:r>
            <a:r>
              <a:rPr lang="zh-CN" altLang="en-US" sz="280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提示词的效果</a:t>
            </a:r>
            <a:endParaRPr lang="zh-CN" altLang="en-US" sz="2800">
              <a:solidFill>
                <a:schemeClr val="tx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765" name="图片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1455" y="1082675"/>
            <a:ext cx="11333480" cy="50933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矩形 20"/>
          <p:cNvSpPr/>
          <p:nvPr/>
        </p:nvSpPr>
        <p:spPr>
          <a:xfrm>
            <a:off x="1182370" y="492125"/>
            <a:ext cx="105695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实践：使用CO-STAR提示词策略：发</a:t>
            </a:r>
            <a:r>
              <a:rPr lang="zh-CN" altLang="en-US" sz="32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社交媒体帖子</a:t>
            </a:r>
            <a:endParaRPr lang="zh-CN" altLang="en-US" sz="32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98500" y="1075690"/>
            <a:ext cx="10273665" cy="54775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#</a:t>
            </a: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语境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我是一个来自泰国的中学生，热爱科技和艺术，致力于探索中泰文化的交融。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#</a:t>
            </a: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目标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请为我创建一则社交媒体帖子，用于自我介绍，展示我的兴趣爱好和个性，吸引朋友关注和互动。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#</a:t>
            </a: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风格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模仿流行的社交媒体文案风格，语言生动、幽默风趣。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#</a:t>
            </a: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语气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幽默、活泼、自信且略带调侃。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#</a:t>
            </a: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受众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目标受众为</a:t>
            </a:r>
            <a:r>
              <a:rPr lang="en-US" altLang="zh-CN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15-16</a:t>
            </a: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岁的同龄人和喜欢新鲜事物的社交媒体用户。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#</a:t>
            </a: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回应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生成一则简洁明了且充满个性、自我风格鲜明的自我介绍帖子。</a:t>
            </a: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000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solidFill>
                  <a:srgbClr val="C0000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注意事项：在生成后可以加入个人修改，使帖子更贴合的真实风格和口语表达。</a:t>
            </a:r>
            <a:endParaRPr lang="zh-CN" altLang="en-US" sz="2000">
              <a:solidFill>
                <a:srgbClr val="C0000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516745" y="4859655"/>
            <a:ext cx="2586355" cy="1788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4290801" y="3517887"/>
            <a:ext cx="356044" cy="282956"/>
            <a:chOff x="2890838" y="4414838"/>
            <a:chExt cx="541338" cy="430213"/>
          </a:xfrm>
          <a:solidFill>
            <a:schemeClr val="bg1"/>
          </a:solidFill>
        </p:grpSpPr>
        <p:sp>
          <p:nvSpPr>
            <p:cNvPr id="13" name="Freeform 145"/>
            <p:cNvSpPr>
              <a:spLocks noEditPoints="1"/>
            </p:cNvSpPr>
            <p:nvPr>
              <p:custDataLst>
                <p:tags r:id="rId3"/>
              </p:custDataLst>
            </p:nvPr>
          </p:nvSpPr>
          <p:spPr bwMode="auto">
            <a:xfrm>
              <a:off x="2890838" y="4462463"/>
              <a:ext cx="541338" cy="382588"/>
            </a:xfrm>
            <a:custGeom>
              <a:avLst/>
              <a:gdLst>
                <a:gd name="T0" fmla="*/ 190 w 194"/>
                <a:gd name="T1" fmla="*/ 0 h 137"/>
                <a:gd name="T2" fmla="*/ 4 w 194"/>
                <a:gd name="T3" fmla="*/ 0 h 137"/>
                <a:gd name="T4" fmla="*/ 0 w 194"/>
                <a:gd name="T5" fmla="*/ 4 h 137"/>
                <a:gd name="T6" fmla="*/ 0 w 194"/>
                <a:gd name="T7" fmla="*/ 133 h 137"/>
                <a:gd name="T8" fmla="*/ 4 w 194"/>
                <a:gd name="T9" fmla="*/ 137 h 137"/>
                <a:gd name="T10" fmla="*/ 190 w 194"/>
                <a:gd name="T11" fmla="*/ 137 h 137"/>
                <a:gd name="T12" fmla="*/ 194 w 194"/>
                <a:gd name="T13" fmla="*/ 133 h 137"/>
                <a:gd name="T14" fmla="*/ 194 w 194"/>
                <a:gd name="T15" fmla="*/ 4 h 137"/>
                <a:gd name="T16" fmla="*/ 190 w 194"/>
                <a:gd name="T17" fmla="*/ 0 h 137"/>
                <a:gd name="T18" fmla="*/ 52 w 194"/>
                <a:gd name="T19" fmla="*/ 26 h 137"/>
                <a:gd name="T20" fmla="*/ 69 w 194"/>
                <a:gd name="T21" fmla="*/ 42 h 137"/>
                <a:gd name="T22" fmla="*/ 52 w 194"/>
                <a:gd name="T23" fmla="*/ 59 h 137"/>
                <a:gd name="T24" fmla="*/ 36 w 194"/>
                <a:gd name="T25" fmla="*/ 42 h 137"/>
                <a:gd name="T26" fmla="*/ 52 w 194"/>
                <a:gd name="T27" fmla="*/ 26 h 137"/>
                <a:gd name="T28" fmla="*/ 78 w 194"/>
                <a:gd name="T29" fmla="*/ 110 h 137"/>
                <a:gd name="T30" fmla="*/ 26 w 194"/>
                <a:gd name="T31" fmla="*/ 110 h 137"/>
                <a:gd name="T32" fmla="*/ 26 w 194"/>
                <a:gd name="T33" fmla="*/ 88 h 137"/>
                <a:gd name="T34" fmla="*/ 48 w 194"/>
                <a:gd name="T35" fmla="*/ 66 h 137"/>
                <a:gd name="T36" fmla="*/ 57 w 194"/>
                <a:gd name="T37" fmla="*/ 66 h 137"/>
                <a:gd name="T38" fmla="*/ 78 w 194"/>
                <a:gd name="T39" fmla="*/ 88 h 137"/>
                <a:gd name="T40" fmla="*/ 78 w 194"/>
                <a:gd name="T41" fmla="*/ 110 h 137"/>
                <a:gd name="T42" fmla="*/ 163 w 194"/>
                <a:gd name="T43" fmla="*/ 99 h 137"/>
                <a:gd name="T44" fmla="*/ 103 w 194"/>
                <a:gd name="T45" fmla="*/ 99 h 137"/>
                <a:gd name="T46" fmla="*/ 99 w 194"/>
                <a:gd name="T47" fmla="*/ 95 h 137"/>
                <a:gd name="T48" fmla="*/ 103 w 194"/>
                <a:gd name="T49" fmla="*/ 91 h 137"/>
                <a:gd name="T50" fmla="*/ 163 w 194"/>
                <a:gd name="T51" fmla="*/ 91 h 137"/>
                <a:gd name="T52" fmla="*/ 167 w 194"/>
                <a:gd name="T53" fmla="*/ 95 h 137"/>
                <a:gd name="T54" fmla="*/ 163 w 194"/>
                <a:gd name="T55" fmla="*/ 99 h 137"/>
                <a:gd name="T56" fmla="*/ 163 w 194"/>
                <a:gd name="T57" fmla="*/ 73 h 137"/>
                <a:gd name="T58" fmla="*/ 103 w 194"/>
                <a:gd name="T59" fmla="*/ 73 h 137"/>
                <a:gd name="T60" fmla="*/ 99 w 194"/>
                <a:gd name="T61" fmla="*/ 69 h 137"/>
                <a:gd name="T62" fmla="*/ 103 w 194"/>
                <a:gd name="T63" fmla="*/ 65 h 137"/>
                <a:gd name="T64" fmla="*/ 163 w 194"/>
                <a:gd name="T65" fmla="*/ 65 h 137"/>
                <a:gd name="T66" fmla="*/ 167 w 194"/>
                <a:gd name="T67" fmla="*/ 69 h 137"/>
                <a:gd name="T68" fmla="*/ 163 w 194"/>
                <a:gd name="T69" fmla="*/ 73 h 137"/>
                <a:gd name="T70" fmla="*/ 163 w 194"/>
                <a:gd name="T71" fmla="*/ 46 h 137"/>
                <a:gd name="T72" fmla="*/ 103 w 194"/>
                <a:gd name="T73" fmla="*/ 46 h 137"/>
                <a:gd name="T74" fmla="*/ 99 w 194"/>
                <a:gd name="T75" fmla="*/ 42 h 137"/>
                <a:gd name="T76" fmla="*/ 103 w 194"/>
                <a:gd name="T77" fmla="*/ 38 h 137"/>
                <a:gd name="T78" fmla="*/ 163 w 194"/>
                <a:gd name="T79" fmla="*/ 38 h 137"/>
                <a:gd name="T80" fmla="*/ 167 w 194"/>
                <a:gd name="T81" fmla="*/ 42 h 137"/>
                <a:gd name="T82" fmla="*/ 163 w 194"/>
                <a:gd name="T83" fmla="*/ 4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4" h="137">
                  <a:moveTo>
                    <a:pt x="19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6"/>
                    <a:pt x="2" y="137"/>
                    <a:pt x="4" y="137"/>
                  </a:cubicBezTo>
                  <a:cubicBezTo>
                    <a:pt x="190" y="137"/>
                    <a:pt x="190" y="137"/>
                    <a:pt x="190" y="137"/>
                  </a:cubicBezTo>
                  <a:cubicBezTo>
                    <a:pt x="192" y="137"/>
                    <a:pt x="194" y="136"/>
                    <a:pt x="194" y="133"/>
                  </a:cubicBezTo>
                  <a:cubicBezTo>
                    <a:pt x="194" y="4"/>
                    <a:pt x="194" y="4"/>
                    <a:pt x="194" y="4"/>
                  </a:cubicBezTo>
                  <a:cubicBezTo>
                    <a:pt x="194" y="2"/>
                    <a:pt x="192" y="0"/>
                    <a:pt x="190" y="0"/>
                  </a:cubicBezTo>
                  <a:close/>
                  <a:moveTo>
                    <a:pt x="52" y="26"/>
                  </a:moveTo>
                  <a:cubicBezTo>
                    <a:pt x="61" y="26"/>
                    <a:pt x="69" y="33"/>
                    <a:pt x="69" y="42"/>
                  </a:cubicBezTo>
                  <a:cubicBezTo>
                    <a:pt x="69" y="51"/>
                    <a:pt x="61" y="59"/>
                    <a:pt x="52" y="59"/>
                  </a:cubicBezTo>
                  <a:cubicBezTo>
                    <a:pt x="43" y="59"/>
                    <a:pt x="36" y="51"/>
                    <a:pt x="36" y="42"/>
                  </a:cubicBezTo>
                  <a:cubicBezTo>
                    <a:pt x="36" y="33"/>
                    <a:pt x="43" y="26"/>
                    <a:pt x="52" y="26"/>
                  </a:cubicBezTo>
                  <a:close/>
                  <a:moveTo>
                    <a:pt x="78" y="110"/>
                  </a:moveTo>
                  <a:cubicBezTo>
                    <a:pt x="26" y="110"/>
                    <a:pt x="26" y="110"/>
                    <a:pt x="26" y="110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26" y="76"/>
                    <a:pt x="36" y="66"/>
                    <a:pt x="48" y="66"/>
                  </a:cubicBezTo>
                  <a:cubicBezTo>
                    <a:pt x="57" y="66"/>
                    <a:pt x="57" y="66"/>
                    <a:pt x="57" y="66"/>
                  </a:cubicBezTo>
                  <a:cubicBezTo>
                    <a:pt x="69" y="66"/>
                    <a:pt x="78" y="76"/>
                    <a:pt x="78" y="88"/>
                  </a:cubicBezTo>
                  <a:lnTo>
                    <a:pt x="78" y="110"/>
                  </a:lnTo>
                  <a:close/>
                  <a:moveTo>
                    <a:pt x="163" y="99"/>
                  </a:moveTo>
                  <a:cubicBezTo>
                    <a:pt x="103" y="99"/>
                    <a:pt x="103" y="99"/>
                    <a:pt x="103" y="99"/>
                  </a:cubicBezTo>
                  <a:cubicBezTo>
                    <a:pt x="101" y="99"/>
                    <a:pt x="99" y="97"/>
                    <a:pt x="99" y="95"/>
                  </a:cubicBezTo>
                  <a:cubicBezTo>
                    <a:pt x="99" y="93"/>
                    <a:pt x="101" y="91"/>
                    <a:pt x="103" y="91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5" y="91"/>
                    <a:pt x="167" y="93"/>
                    <a:pt x="167" y="95"/>
                  </a:cubicBezTo>
                  <a:cubicBezTo>
                    <a:pt x="167" y="97"/>
                    <a:pt x="165" y="99"/>
                    <a:pt x="163" y="99"/>
                  </a:cubicBezTo>
                  <a:close/>
                  <a:moveTo>
                    <a:pt x="163" y="73"/>
                  </a:moveTo>
                  <a:cubicBezTo>
                    <a:pt x="103" y="73"/>
                    <a:pt x="103" y="73"/>
                    <a:pt x="103" y="73"/>
                  </a:cubicBezTo>
                  <a:cubicBezTo>
                    <a:pt x="101" y="73"/>
                    <a:pt x="99" y="71"/>
                    <a:pt x="99" y="69"/>
                  </a:cubicBezTo>
                  <a:cubicBezTo>
                    <a:pt x="99" y="66"/>
                    <a:pt x="101" y="65"/>
                    <a:pt x="103" y="65"/>
                  </a:cubicBezTo>
                  <a:cubicBezTo>
                    <a:pt x="163" y="65"/>
                    <a:pt x="163" y="65"/>
                    <a:pt x="163" y="65"/>
                  </a:cubicBezTo>
                  <a:cubicBezTo>
                    <a:pt x="165" y="65"/>
                    <a:pt x="167" y="66"/>
                    <a:pt x="167" y="69"/>
                  </a:cubicBezTo>
                  <a:cubicBezTo>
                    <a:pt x="167" y="71"/>
                    <a:pt x="165" y="73"/>
                    <a:pt x="163" y="73"/>
                  </a:cubicBezTo>
                  <a:close/>
                  <a:moveTo>
                    <a:pt x="163" y="46"/>
                  </a:moveTo>
                  <a:cubicBezTo>
                    <a:pt x="103" y="46"/>
                    <a:pt x="103" y="46"/>
                    <a:pt x="103" y="46"/>
                  </a:cubicBezTo>
                  <a:cubicBezTo>
                    <a:pt x="101" y="46"/>
                    <a:pt x="99" y="44"/>
                    <a:pt x="99" y="42"/>
                  </a:cubicBezTo>
                  <a:cubicBezTo>
                    <a:pt x="99" y="40"/>
                    <a:pt x="101" y="38"/>
                    <a:pt x="103" y="38"/>
                  </a:cubicBezTo>
                  <a:cubicBezTo>
                    <a:pt x="163" y="38"/>
                    <a:pt x="163" y="38"/>
                    <a:pt x="163" y="38"/>
                  </a:cubicBezTo>
                  <a:cubicBezTo>
                    <a:pt x="165" y="38"/>
                    <a:pt x="167" y="40"/>
                    <a:pt x="167" y="42"/>
                  </a:cubicBezTo>
                  <a:cubicBezTo>
                    <a:pt x="167" y="44"/>
                    <a:pt x="165" y="46"/>
                    <a:pt x="16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46"/>
            <p:cNvSpPr/>
            <p:nvPr>
              <p:custDataLst>
                <p:tags r:id="rId4"/>
              </p:custDataLst>
            </p:nvPr>
          </p:nvSpPr>
          <p:spPr bwMode="auto">
            <a:xfrm>
              <a:off x="3167063" y="4414838"/>
              <a:ext cx="22225" cy="95250"/>
            </a:xfrm>
            <a:custGeom>
              <a:avLst/>
              <a:gdLst>
                <a:gd name="T0" fmla="*/ 4 w 8"/>
                <a:gd name="T1" fmla="*/ 34 h 34"/>
                <a:gd name="T2" fmla="*/ 0 w 8"/>
                <a:gd name="T3" fmla="*/ 30 h 34"/>
                <a:gd name="T4" fmla="*/ 0 w 8"/>
                <a:gd name="T5" fmla="*/ 3 h 34"/>
                <a:gd name="T6" fmla="*/ 4 w 8"/>
                <a:gd name="T7" fmla="*/ 0 h 34"/>
                <a:gd name="T8" fmla="*/ 8 w 8"/>
                <a:gd name="T9" fmla="*/ 3 h 34"/>
                <a:gd name="T10" fmla="*/ 8 w 8"/>
                <a:gd name="T11" fmla="*/ 30 h 34"/>
                <a:gd name="T12" fmla="*/ 4 w 8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4" y="34"/>
                  </a:moveTo>
                  <a:cubicBezTo>
                    <a:pt x="2" y="34"/>
                    <a:pt x="0" y="32"/>
                    <a:pt x="0" y="3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2"/>
                    <a:pt x="6" y="34"/>
                    <a:pt x="4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35" name="组合 34"/>
          <p:cNvGrpSpPr/>
          <p:nvPr>
            <p:custDataLst>
              <p:tags r:id="rId5"/>
            </p:custDataLst>
          </p:nvPr>
        </p:nvGrpSpPr>
        <p:grpSpPr>
          <a:xfrm rot="0">
            <a:off x="1070610" y="2244090"/>
            <a:ext cx="335915" cy="341630"/>
            <a:chOff x="1631950" y="2070100"/>
            <a:chExt cx="542926" cy="552451"/>
          </a:xfrm>
          <a:solidFill>
            <a:schemeClr val="bg1"/>
          </a:solidFill>
        </p:grpSpPr>
        <p:sp>
          <p:nvSpPr>
            <p:cNvPr id="36" name="Freeform 40"/>
            <p:cNvSpPr/>
            <p:nvPr>
              <p:custDataLst>
                <p:tags r:id="rId6"/>
              </p:custDataLst>
            </p:nvPr>
          </p:nvSpPr>
          <p:spPr bwMode="auto">
            <a:xfrm>
              <a:off x="1631950" y="2462213"/>
              <a:ext cx="106363" cy="160338"/>
            </a:xfrm>
            <a:custGeom>
              <a:avLst/>
              <a:gdLst>
                <a:gd name="T0" fmla="*/ 36 w 37"/>
                <a:gd name="T1" fmla="*/ 0 h 56"/>
                <a:gd name="T2" fmla="*/ 1 w 37"/>
                <a:gd name="T3" fmla="*/ 0 h 56"/>
                <a:gd name="T4" fmla="*/ 0 w 37"/>
                <a:gd name="T5" fmla="*/ 1 h 56"/>
                <a:gd name="T6" fmla="*/ 0 w 37"/>
                <a:gd name="T7" fmla="*/ 55 h 56"/>
                <a:gd name="T8" fmla="*/ 1 w 37"/>
                <a:gd name="T9" fmla="*/ 56 h 56"/>
                <a:gd name="T10" fmla="*/ 36 w 37"/>
                <a:gd name="T11" fmla="*/ 56 h 56"/>
                <a:gd name="T12" fmla="*/ 37 w 37"/>
                <a:gd name="T13" fmla="*/ 55 h 56"/>
                <a:gd name="T14" fmla="*/ 37 w 37"/>
                <a:gd name="T15" fmla="*/ 1 h 56"/>
                <a:gd name="T16" fmla="*/ 36 w 37"/>
                <a:gd name="T1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56">
                  <a:moveTo>
                    <a:pt x="3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6"/>
                    <a:pt x="1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7" y="56"/>
                    <a:pt x="37" y="55"/>
                    <a:pt x="37" y="55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0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41"/>
            <p:cNvSpPr/>
            <p:nvPr>
              <p:custDataLst>
                <p:tags r:id="rId7"/>
              </p:custDataLst>
            </p:nvPr>
          </p:nvSpPr>
          <p:spPr bwMode="auto">
            <a:xfrm>
              <a:off x="1778000" y="2282825"/>
              <a:ext cx="106363" cy="339725"/>
            </a:xfrm>
            <a:custGeom>
              <a:avLst/>
              <a:gdLst>
                <a:gd name="T0" fmla="*/ 36 w 37"/>
                <a:gd name="T1" fmla="*/ 0 h 118"/>
                <a:gd name="T2" fmla="*/ 1 w 37"/>
                <a:gd name="T3" fmla="*/ 0 h 118"/>
                <a:gd name="T4" fmla="*/ 0 w 37"/>
                <a:gd name="T5" fmla="*/ 1 h 118"/>
                <a:gd name="T6" fmla="*/ 0 w 37"/>
                <a:gd name="T7" fmla="*/ 117 h 118"/>
                <a:gd name="T8" fmla="*/ 1 w 37"/>
                <a:gd name="T9" fmla="*/ 118 h 118"/>
                <a:gd name="T10" fmla="*/ 36 w 37"/>
                <a:gd name="T11" fmla="*/ 118 h 118"/>
                <a:gd name="T12" fmla="*/ 37 w 37"/>
                <a:gd name="T13" fmla="*/ 117 h 118"/>
                <a:gd name="T14" fmla="*/ 37 w 37"/>
                <a:gd name="T15" fmla="*/ 1 h 118"/>
                <a:gd name="T16" fmla="*/ 36 w 37"/>
                <a:gd name="T1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118">
                  <a:moveTo>
                    <a:pt x="3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0" y="118"/>
                    <a:pt x="1" y="118"/>
                  </a:cubicBezTo>
                  <a:cubicBezTo>
                    <a:pt x="36" y="118"/>
                    <a:pt x="36" y="118"/>
                    <a:pt x="36" y="118"/>
                  </a:cubicBezTo>
                  <a:cubicBezTo>
                    <a:pt x="36" y="118"/>
                    <a:pt x="37" y="117"/>
                    <a:pt x="37" y="117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0"/>
                    <a:pt x="36" y="0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42"/>
            <p:cNvSpPr/>
            <p:nvPr>
              <p:custDataLst>
                <p:tags r:id="rId8"/>
              </p:custDataLst>
            </p:nvPr>
          </p:nvSpPr>
          <p:spPr bwMode="auto">
            <a:xfrm>
              <a:off x="1922463" y="2389188"/>
              <a:ext cx="109538" cy="233363"/>
            </a:xfrm>
            <a:custGeom>
              <a:avLst/>
              <a:gdLst>
                <a:gd name="T0" fmla="*/ 37 w 38"/>
                <a:gd name="T1" fmla="*/ 0 h 81"/>
                <a:gd name="T2" fmla="*/ 1 w 38"/>
                <a:gd name="T3" fmla="*/ 0 h 81"/>
                <a:gd name="T4" fmla="*/ 0 w 38"/>
                <a:gd name="T5" fmla="*/ 1 h 81"/>
                <a:gd name="T6" fmla="*/ 0 w 38"/>
                <a:gd name="T7" fmla="*/ 80 h 81"/>
                <a:gd name="T8" fmla="*/ 1 w 38"/>
                <a:gd name="T9" fmla="*/ 81 h 81"/>
                <a:gd name="T10" fmla="*/ 37 w 38"/>
                <a:gd name="T11" fmla="*/ 81 h 81"/>
                <a:gd name="T12" fmla="*/ 38 w 38"/>
                <a:gd name="T13" fmla="*/ 80 h 81"/>
                <a:gd name="T14" fmla="*/ 38 w 38"/>
                <a:gd name="T15" fmla="*/ 1 h 81"/>
                <a:gd name="T16" fmla="*/ 37 w 38"/>
                <a:gd name="T1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81">
                  <a:moveTo>
                    <a:pt x="37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1" y="81"/>
                    <a:pt x="1" y="81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81"/>
                    <a:pt x="38" y="80"/>
                    <a:pt x="38" y="80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8" y="1"/>
                    <a:pt x="37" y="0"/>
                    <a:pt x="3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43"/>
            <p:cNvSpPr/>
            <p:nvPr>
              <p:custDataLst>
                <p:tags r:id="rId9"/>
              </p:custDataLst>
            </p:nvPr>
          </p:nvSpPr>
          <p:spPr bwMode="auto">
            <a:xfrm>
              <a:off x="2068513" y="2182813"/>
              <a:ext cx="106363" cy="439738"/>
            </a:xfrm>
            <a:custGeom>
              <a:avLst/>
              <a:gdLst>
                <a:gd name="T0" fmla="*/ 36 w 37"/>
                <a:gd name="T1" fmla="*/ 0 h 153"/>
                <a:gd name="T2" fmla="*/ 1 w 37"/>
                <a:gd name="T3" fmla="*/ 0 h 153"/>
                <a:gd name="T4" fmla="*/ 0 w 37"/>
                <a:gd name="T5" fmla="*/ 1 h 153"/>
                <a:gd name="T6" fmla="*/ 0 w 37"/>
                <a:gd name="T7" fmla="*/ 152 h 153"/>
                <a:gd name="T8" fmla="*/ 1 w 37"/>
                <a:gd name="T9" fmla="*/ 153 h 153"/>
                <a:gd name="T10" fmla="*/ 36 w 37"/>
                <a:gd name="T11" fmla="*/ 153 h 153"/>
                <a:gd name="T12" fmla="*/ 37 w 37"/>
                <a:gd name="T13" fmla="*/ 152 h 153"/>
                <a:gd name="T14" fmla="*/ 37 w 37"/>
                <a:gd name="T15" fmla="*/ 1 h 153"/>
                <a:gd name="T16" fmla="*/ 36 w 37"/>
                <a:gd name="T1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153">
                  <a:moveTo>
                    <a:pt x="3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52"/>
                    <a:pt x="1" y="153"/>
                    <a:pt x="1" y="153"/>
                  </a:cubicBezTo>
                  <a:cubicBezTo>
                    <a:pt x="36" y="153"/>
                    <a:pt x="36" y="153"/>
                    <a:pt x="36" y="153"/>
                  </a:cubicBezTo>
                  <a:cubicBezTo>
                    <a:pt x="37" y="153"/>
                    <a:pt x="37" y="152"/>
                    <a:pt x="37" y="152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0"/>
                    <a:pt x="37" y="0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44"/>
            <p:cNvSpPr/>
            <p:nvPr>
              <p:custDataLst>
                <p:tags r:id="rId10"/>
              </p:custDataLst>
            </p:nvPr>
          </p:nvSpPr>
          <p:spPr bwMode="auto">
            <a:xfrm>
              <a:off x="1639888" y="2070100"/>
              <a:ext cx="428625" cy="198438"/>
            </a:xfrm>
            <a:custGeom>
              <a:avLst/>
              <a:gdLst>
                <a:gd name="T0" fmla="*/ 146 w 149"/>
                <a:gd name="T1" fmla="*/ 3 h 69"/>
                <a:gd name="T2" fmla="*/ 144 w 149"/>
                <a:gd name="T3" fmla="*/ 1 h 69"/>
                <a:gd name="T4" fmla="*/ 141 w 149"/>
                <a:gd name="T5" fmla="*/ 0 h 69"/>
                <a:gd name="T6" fmla="*/ 116 w 149"/>
                <a:gd name="T7" fmla="*/ 4 h 69"/>
                <a:gd name="T8" fmla="*/ 112 w 149"/>
                <a:gd name="T9" fmla="*/ 8 h 69"/>
                <a:gd name="T10" fmla="*/ 117 w 149"/>
                <a:gd name="T11" fmla="*/ 12 h 69"/>
                <a:gd name="T12" fmla="*/ 133 w 149"/>
                <a:gd name="T13" fmla="*/ 9 h 69"/>
                <a:gd name="T14" fmla="*/ 99 w 149"/>
                <a:gd name="T15" fmla="*/ 45 h 69"/>
                <a:gd name="T16" fmla="*/ 51 w 149"/>
                <a:gd name="T17" fmla="*/ 21 h 69"/>
                <a:gd name="T18" fmla="*/ 46 w 149"/>
                <a:gd name="T19" fmla="*/ 21 h 69"/>
                <a:gd name="T20" fmla="*/ 2 w 149"/>
                <a:gd name="T21" fmla="*/ 62 h 69"/>
                <a:gd name="T22" fmla="*/ 2 w 149"/>
                <a:gd name="T23" fmla="*/ 67 h 69"/>
                <a:gd name="T24" fmla="*/ 5 w 149"/>
                <a:gd name="T25" fmla="*/ 69 h 69"/>
                <a:gd name="T26" fmla="*/ 7 w 149"/>
                <a:gd name="T27" fmla="*/ 68 h 69"/>
                <a:gd name="T28" fmla="*/ 50 w 149"/>
                <a:gd name="T29" fmla="*/ 29 h 69"/>
                <a:gd name="T30" fmla="*/ 98 w 149"/>
                <a:gd name="T31" fmla="*/ 53 h 69"/>
                <a:gd name="T32" fmla="*/ 103 w 149"/>
                <a:gd name="T33" fmla="*/ 52 h 69"/>
                <a:gd name="T34" fmla="*/ 139 w 149"/>
                <a:gd name="T35" fmla="*/ 14 h 69"/>
                <a:gd name="T36" fmla="*/ 141 w 149"/>
                <a:gd name="T37" fmla="*/ 28 h 69"/>
                <a:gd name="T38" fmla="*/ 145 w 149"/>
                <a:gd name="T39" fmla="*/ 31 h 69"/>
                <a:gd name="T40" fmla="*/ 145 w 149"/>
                <a:gd name="T41" fmla="*/ 31 h 69"/>
                <a:gd name="T42" fmla="*/ 149 w 149"/>
                <a:gd name="T43" fmla="*/ 27 h 69"/>
                <a:gd name="T44" fmla="*/ 146 w 149"/>
                <a:gd name="T45" fmla="*/ 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9" h="69">
                  <a:moveTo>
                    <a:pt x="146" y="3"/>
                  </a:moveTo>
                  <a:cubicBezTo>
                    <a:pt x="146" y="2"/>
                    <a:pt x="145" y="1"/>
                    <a:pt x="144" y="1"/>
                  </a:cubicBezTo>
                  <a:cubicBezTo>
                    <a:pt x="144" y="0"/>
                    <a:pt x="143" y="0"/>
                    <a:pt x="141" y="0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13" y="4"/>
                    <a:pt x="112" y="6"/>
                    <a:pt x="112" y="8"/>
                  </a:cubicBezTo>
                  <a:cubicBezTo>
                    <a:pt x="112" y="10"/>
                    <a:pt x="114" y="12"/>
                    <a:pt x="117" y="12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49" y="20"/>
                    <a:pt x="48" y="20"/>
                    <a:pt x="46" y="2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0" y="63"/>
                    <a:pt x="0" y="66"/>
                    <a:pt x="2" y="67"/>
                  </a:cubicBezTo>
                  <a:cubicBezTo>
                    <a:pt x="2" y="68"/>
                    <a:pt x="3" y="69"/>
                    <a:pt x="5" y="69"/>
                  </a:cubicBezTo>
                  <a:cubicBezTo>
                    <a:pt x="5" y="69"/>
                    <a:pt x="6" y="68"/>
                    <a:pt x="7" y="68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98" y="53"/>
                    <a:pt x="98" y="53"/>
                    <a:pt x="98" y="53"/>
                  </a:cubicBezTo>
                  <a:cubicBezTo>
                    <a:pt x="100" y="54"/>
                    <a:pt x="102" y="54"/>
                    <a:pt x="103" y="52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30"/>
                    <a:pt x="143" y="31"/>
                    <a:pt x="145" y="31"/>
                  </a:cubicBezTo>
                  <a:cubicBezTo>
                    <a:pt x="145" y="31"/>
                    <a:pt x="145" y="31"/>
                    <a:pt x="145" y="31"/>
                  </a:cubicBezTo>
                  <a:cubicBezTo>
                    <a:pt x="147" y="31"/>
                    <a:pt x="149" y="29"/>
                    <a:pt x="149" y="27"/>
                  </a:cubicBezTo>
                  <a:lnTo>
                    <a:pt x="146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55" name="图片 54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08033" y="2770962"/>
            <a:ext cx="3177289" cy="345548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610360" y="1353820"/>
            <a:ext cx="658749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8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提示词</a:t>
            </a:r>
            <a:endParaRPr lang="zh-CN" altLang="en-US" sz="8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  <a:p>
            <a:pPr algn="ctr">
              <a:lnSpc>
                <a:spcPct val="150000"/>
              </a:lnSpc>
            </a:pPr>
            <a:r>
              <a:rPr lang="zh-CN" altLang="en-US" sz="8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优化工具</a:t>
            </a:r>
            <a:endParaRPr lang="zh-CN" sz="80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5" name="图片 1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4210" y="1873250"/>
            <a:ext cx="10751820" cy="4401185"/>
          </a:xfrm>
          <a:prstGeom prst="rect">
            <a:avLst/>
          </a:prstGeom>
        </p:spPr>
      </p:pic>
      <p:sp>
        <p:nvSpPr>
          <p:cNvPr id="786" name="矩形 20"/>
          <p:cNvSpPr/>
          <p:nvPr/>
        </p:nvSpPr>
        <p:spPr>
          <a:xfrm>
            <a:off x="1113155" y="399415"/>
            <a:ext cx="7936865" cy="10153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buClr>
                <a:srgbClr val="000000">
                  <a:alpha val="100000"/>
                </a:srgbClr>
              </a:buClr>
              <a:buFont typeface="Arial" panose="020B0604020202020204"/>
            </a:pP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提示词优化工具</a:t>
            </a:r>
            <a:r>
              <a:rPr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（优化前）</a:t>
            </a:r>
            <a:endParaRPr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282180" y="939800"/>
            <a:ext cx="2263775" cy="64516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文心一言</a:t>
            </a:r>
            <a:endParaRPr lang="zh-CN" altLang="en-US" sz="36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矩形 20"/>
          <p:cNvSpPr/>
          <p:nvPr/>
        </p:nvSpPr>
        <p:spPr>
          <a:xfrm>
            <a:off x="1113155" y="454025"/>
            <a:ext cx="5520690" cy="10153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buClr>
                <a:srgbClr val="000000">
                  <a:alpha val="100000"/>
                </a:srgbClr>
              </a:buClr>
              <a:buFont typeface="Arial" panose="020B0604020202020204"/>
            </a:pP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提示词优化工具</a:t>
            </a:r>
            <a:r>
              <a:rPr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（优化）</a:t>
            </a:r>
            <a:endParaRPr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55885" y="5138420"/>
            <a:ext cx="1732915" cy="1524635"/>
          </a:xfrm>
          <a:prstGeom prst="rect">
            <a:avLst/>
          </a:prstGeom>
        </p:spPr>
      </p:pic>
      <p:pic>
        <p:nvPicPr>
          <p:cNvPr id="809" name="图片 1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20" y="1825625"/>
            <a:ext cx="11313160" cy="40328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061075" y="991870"/>
            <a:ext cx="3902075" cy="64516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文心一言</a:t>
            </a:r>
            <a:r>
              <a:rPr lang="en-US" altLang="zh-CN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润色</a:t>
            </a:r>
            <a:endParaRPr lang="zh-CN" altLang="en-US" sz="36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</p:txBody>
      </p:sp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矩形 20"/>
          <p:cNvSpPr/>
          <p:nvPr/>
        </p:nvSpPr>
        <p:spPr>
          <a:xfrm>
            <a:off x="1113155" y="387985"/>
            <a:ext cx="5520690" cy="10153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buClr>
                <a:srgbClr val="000000">
                  <a:alpha val="100000"/>
                </a:srgbClr>
              </a:buClr>
              <a:buFont typeface="Arial" panose="020B0604020202020204"/>
            </a:pP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提示词优化工具</a:t>
            </a:r>
            <a:r>
              <a:rPr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Arial" panose="020B0604020202020204"/>
                <a:sym typeface="Arial" panose="020B0604020202020204"/>
              </a:rPr>
              <a:t>（优化</a:t>
            </a:r>
            <a:r>
              <a:rPr 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Arial" panose="020B0604020202020204"/>
                <a:sym typeface="Arial" panose="020B0604020202020204"/>
              </a:rPr>
              <a:t>后</a:t>
            </a:r>
            <a:r>
              <a:rPr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Arial" panose="020B0604020202020204"/>
                <a:sym typeface="Arial" panose="020B0604020202020204"/>
              </a:rPr>
              <a:t>）</a:t>
            </a:r>
            <a:endParaRPr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787" name="矩形 9"/>
          <p:cNvSpPr/>
          <p:nvPr/>
        </p:nvSpPr>
        <p:spPr>
          <a:xfrm>
            <a:off x="7032608" y="473690"/>
            <a:ext cx="201930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>
                  <a:alpha val="100000"/>
                </a:srgbClr>
              </a:buClr>
              <a:buFont typeface="Arial" panose="020B0604020202020204"/>
            </a:pPr>
            <a:r>
              <a:rPr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小标宋_GBK" panose="02000000000000000000" charset="-122"/>
                <a:ea typeface="方正小标宋_GBK" panose="02000000000000000000" charset="-122"/>
                <a:cs typeface="Arial" panose="020B0604020202020204"/>
                <a:sym typeface="Arial" panose="020B0604020202020204"/>
              </a:rPr>
              <a:t>文心一言</a:t>
            </a:r>
            <a:endParaRPr sz="36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方正小标宋_GBK" panose="02000000000000000000" charset="-122"/>
              <a:ea typeface="方正小标宋_GBK" panose="02000000000000000000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55885" y="5138420"/>
            <a:ext cx="1732915" cy="15246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55885" y="5138420"/>
            <a:ext cx="1732915" cy="1524635"/>
          </a:xfrm>
          <a:prstGeom prst="rect">
            <a:avLst/>
          </a:prstGeom>
        </p:spPr>
      </p:pic>
      <p:pic>
        <p:nvPicPr>
          <p:cNvPr id="831" name="图片 1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155" y="1042035"/>
            <a:ext cx="9710420" cy="5381625"/>
          </a:xfrm>
          <a:prstGeom prst="rect">
            <a:avLst/>
          </a:prstGeom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4"/>
          <p:cNvGrpSpPr/>
          <p:nvPr/>
        </p:nvGrpSpPr>
        <p:grpSpPr>
          <a:xfrm rot="0">
            <a:off x="9241155" y="341630"/>
            <a:ext cx="2623185" cy="763905"/>
            <a:chOff x="-166359" y="25994"/>
            <a:chExt cx="2209314" cy="654490"/>
          </a:xfrm>
        </p:grpSpPr>
        <p:pic>
          <p:nvPicPr>
            <p:cNvPr id="38" name="图片 5"/>
            <p:cNvPicPr>
              <a:picLocks noChangeAspect="1"/>
            </p:cNvPicPr>
            <p:nvPr/>
          </p:nvPicPr>
          <p:blipFill rotWithShape="1">
            <a:blip r:embed="rId1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39" name="图片 6"/>
            <p:cNvPicPr>
              <a:picLocks noChangeAspect="1"/>
            </p:cNvPicPr>
            <p:nvPr/>
          </p:nvPicPr>
          <p:blipFill rotWithShape="1">
            <a:blip r:embed="rId1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775" y="1105535"/>
            <a:ext cx="5688965" cy="4933950"/>
          </a:xfrm>
          <a:prstGeom prst="rect">
            <a:avLst/>
          </a:prstGeom>
        </p:spPr>
      </p:pic>
      <p:sp>
        <p:nvSpPr>
          <p:cNvPr id="1374" name="文本框 20"/>
          <p:cNvSpPr txBox="1"/>
          <p:nvPr/>
        </p:nvSpPr>
        <p:spPr>
          <a:xfrm>
            <a:off x="1171558" y="503916"/>
            <a:ext cx="3854451" cy="5016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>
              <a:buClr>
                <a:srgbClr val="000000">
                  <a:alpha val="100000"/>
                </a:srgbClr>
              </a:buClr>
              <a:buFont typeface="Arial" panose="020B0604020202020204"/>
            </a:pPr>
            <a:r>
              <a:rPr lang="zh-CN" altLang="en-US" sz="2665" spc="15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智能体：支小宝</a:t>
            </a:r>
            <a:endParaRPr lang="zh-CN" altLang="en-US" sz="2665" spc="15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77" name="文本框 1376"/>
          <p:cNvSpPr txBox="1"/>
          <p:nvPr/>
        </p:nvSpPr>
        <p:spPr>
          <a:xfrm>
            <a:off x="4203883" y="504365"/>
            <a:ext cx="3384550" cy="368300"/>
          </a:xfrm>
          <a:prstGeom prst="rect">
            <a:avLst/>
          </a:prstGeom>
          <a:ln w="6350">
            <a:prstDash val="solid"/>
          </a:ln>
        </p:spPr>
        <p:txBody>
          <a:bodyPr wrap="none">
            <a:spAutoFit/>
          </a:bodyPr>
          <a:p>
            <a:pPr algn="l">
              <a:buClr>
                <a:srgbClr val="000000">
                  <a:alpha val="100000"/>
                </a:srgbClr>
              </a:buClr>
              <a:buFont typeface="Arial" panose="020B0604020202020204"/>
            </a:pPr>
            <a:r>
              <a:rPr 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https://www.zhixiaobao.com/</a:t>
            </a:r>
            <a:endParaRPr 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75" name="文本框 1374"/>
          <p:cNvSpPr txBox="1"/>
          <p:nvPr/>
        </p:nvSpPr>
        <p:spPr>
          <a:xfrm>
            <a:off x="541655" y="1363980"/>
            <a:ext cx="4831715" cy="4262120"/>
          </a:xfrm>
          <a:prstGeom prst="rect">
            <a:avLst/>
          </a:prstGeom>
          <a:ln w="6350">
            <a:prstDash val="solid"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  <a:buClr>
                <a:srgbClr val="000000">
                  <a:alpha val="100000"/>
                </a:srgbClr>
              </a:buClr>
            </a:pPr>
            <a:r>
              <a:rPr lang="en-US" altLang="zh-CN" sz="20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、出行场景</a:t>
            </a:r>
            <a:endParaRPr lang="zh-CN" altLang="en-US" sz="2000" b="1">
              <a:solidFill>
                <a:srgbClr val="FF0000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rgbClr val="000000">
                  <a:alpha val="100000"/>
                </a:srgbClr>
              </a:buClr>
            </a:pPr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订机票、公交或地铁乘车码</a:t>
            </a:r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rgbClr val="000000">
                  <a:alpha val="100000"/>
                </a:srgbClr>
              </a:buClr>
            </a:pPr>
            <a:r>
              <a:rPr lang="en-US" altLang="zh-CN" sz="20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、吃喝玩乐场景</a:t>
            </a:r>
            <a:endParaRPr lang="zh-CN" altLang="en-US" sz="2000" b="1">
              <a:solidFill>
                <a:srgbClr val="FF0000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rgbClr val="000000">
                  <a:alpha val="100000"/>
                </a:srgbClr>
              </a:buClr>
            </a:pPr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整理美食、购买电影票、点外卖</a:t>
            </a:r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rgbClr val="000000">
                  <a:alpha val="100000"/>
                </a:srgbClr>
              </a:buClr>
            </a:pPr>
            <a:r>
              <a:rPr lang="en-US" altLang="zh-CN" sz="20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、便民生活场景</a:t>
            </a:r>
            <a:endParaRPr lang="zh-CN" altLang="en-US" sz="2000" b="1">
              <a:solidFill>
                <a:srgbClr val="FF0000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rgbClr val="000000">
                  <a:alpha val="100000"/>
                </a:srgbClr>
              </a:buClr>
            </a:pPr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一句话调取电子社保卡，还可以充话费、转账、查账单、查快递。</a:t>
            </a:r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rgbClr val="000000">
                  <a:alpha val="100000"/>
                </a:srgbClr>
              </a:buClr>
            </a:pPr>
            <a:r>
              <a:rPr lang="en-US" altLang="zh-CN" sz="20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、医疗健康类</a:t>
            </a:r>
            <a:endParaRPr lang="zh-CN" altLang="en-US" sz="2000" b="1">
              <a:solidFill>
                <a:srgbClr val="FF0000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rgbClr val="000000">
                  <a:alpha val="100000"/>
                </a:srgbClr>
              </a:buClr>
            </a:pPr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它能够根据你反馈的症状给出对应的挂号建议，还能把入口调取出来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。   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0825" y="1336040"/>
            <a:ext cx="8728075" cy="5327015"/>
          </a:xfrm>
          <a:prstGeom prst="rect">
            <a:avLst/>
          </a:prstGeom>
        </p:spPr>
      </p:pic>
      <p:sp>
        <p:nvSpPr>
          <p:cNvPr id="786" name="矩形 20"/>
          <p:cNvSpPr/>
          <p:nvPr/>
        </p:nvSpPr>
        <p:spPr>
          <a:xfrm>
            <a:off x="1113155" y="473710"/>
            <a:ext cx="5520690" cy="10153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buClr>
                <a:srgbClr val="000000">
                  <a:alpha val="100000"/>
                </a:srgbClr>
              </a:buClr>
              <a:buFont typeface="Arial" panose="020B0604020202020204"/>
            </a:pPr>
            <a:r>
              <a:rPr lang="zh-CN" altLang="en-US" sz="3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提示词优化工具</a:t>
            </a:r>
            <a:endParaRPr lang="zh-CN" altLang="en-US" sz="3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</p:txBody>
      </p:sp>
      <p:sp>
        <p:nvSpPr>
          <p:cNvPr id="787" name="矩形 9"/>
          <p:cNvSpPr/>
          <p:nvPr/>
        </p:nvSpPr>
        <p:spPr>
          <a:xfrm>
            <a:off x="7032608" y="473690"/>
            <a:ext cx="161290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>
                  <a:alpha val="100000"/>
                </a:srgbClr>
              </a:buClr>
              <a:buFont typeface="Arial" panose="020B0604020202020204"/>
            </a:pPr>
            <a:r>
              <a:rPr lang="en-US" altLang="zh-CN" sz="4000" b="1" spc="225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小标宋_GBK" panose="02000000000000000000" charset="-122"/>
                <a:ea typeface="方正小标宋_GBK" panose="02000000000000000000" charset="-122"/>
                <a:cs typeface="Arial" panose="020B0604020202020204"/>
                <a:sym typeface="Arial" panose="020B0604020202020204"/>
              </a:rPr>
              <a:t>kimi+</a:t>
            </a:r>
            <a:endParaRPr lang="en-US" altLang="zh-CN" sz="4000" b="1" spc="225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方正小标宋_GBK" panose="02000000000000000000" charset="-122"/>
              <a:ea typeface="方正小标宋_GBK" panose="02000000000000000000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7255" y="1273175"/>
            <a:ext cx="9771380" cy="5392420"/>
          </a:xfrm>
          <a:prstGeom prst="rect">
            <a:avLst/>
          </a:prstGeom>
        </p:spPr>
      </p:pic>
      <p:sp>
        <p:nvSpPr>
          <p:cNvPr id="786" name="矩形 20"/>
          <p:cNvSpPr/>
          <p:nvPr/>
        </p:nvSpPr>
        <p:spPr>
          <a:xfrm>
            <a:off x="1113155" y="399415"/>
            <a:ext cx="5520690" cy="10153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buClr>
                <a:srgbClr val="000000">
                  <a:alpha val="100000"/>
                </a:srgbClr>
              </a:buClr>
              <a:buFont typeface="Arial" panose="020B0604020202020204"/>
            </a:pPr>
            <a:r>
              <a:rPr lang="zh-CN" altLang="en-US" sz="3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提示词优化工具</a:t>
            </a:r>
            <a:endParaRPr sz="3600" b="1">
              <a:solidFill>
                <a:srgbClr val="0070C0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787" name="矩形 9"/>
          <p:cNvSpPr/>
          <p:nvPr/>
        </p:nvSpPr>
        <p:spPr>
          <a:xfrm>
            <a:off x="7032608" y="473690"/>
            <a:ext cx="1555115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rgbClr val="000000">
                  <a:alpha val="100000"/>
                </a:srgbClr>
              </a:buClr>
              <a:buSzTx/>
              <a:buFont typeface="Arial" panose="020B0604020202020204"/>
            </a:pPr>
            <a:r>
              <a:rPr lang="en-US" altLang="zh-CN" sz="4000" b="1" spc="225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小标宋_GBK" panose="02000000000000000000" charset="-122"/>
                <a:ea typeface="方正小标宋_GBK" panose="02000000000000000000" charset="-122"/>
                <a:cs typeface="Arial" panose="020B0604020202020204"/>
                <a:sym typeface="Arial" panose="020B0604020202020204"/>
              </a:rPr>
              <a:t>kimi</a:t>
            </a:r>
            <a:r>
              <a:rPr lang="en-US" altLang="zh-CN" sz="3200" b="1" spc="225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小标宋_GBK" panose="02000000000000000000" charset="-122"/>
                <a:ea typeface="方正小标宋_GBK" panose="02000000000000000000" charset="-122"/>
                <a:cs typeface="Arial" panose="020B0604020202020204"/>
                <a:sym typeface="Arial" panose="020B0604020202020204"/>
              </a:rPr>
              <a:t>+</a:t>
            </a:r>
            <a:endParaRPr lang="en-US" altLang="zh-CN" sz="3200" b="1" spc="225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方正小标宋_GBK" panose="02000000000000000000" charset="-122"/>
              <a:ea typeface="方正小标宋_GBK" panose="02000000000000000000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矩形 20"/>
          <p:cNvSpPr/>
          <p:nvPr/>
        </p:nvSpPr>
        <p:spPr>
          <a:xfrm>
            <a:off x="1113155" y="387985"/>
            <a:ext cx="5520690" cy="10153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l">
              <a:buClr>
                <a:srgbClr val="000000">
                  <a:alpha val="100000"/>
                </a:srgbClr>
              </a:buClr>
              <a:buSzTx/>
              <a:buFont typeface="Arial" panose="020B0604020202020204"/>
            </a:pPr>
            <a:r>
              <a:rPr lang="zh-CN" altLang="en-US" sz="3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提示词优化工具</a:t>
            </a:r>
            <a:r>
              <a:rPr lang="zh-CN" altLang="en-US" sz="3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（优化</a:t>
            </a:r>
            <a:r>
              <a:rPr lang="zh-CN" altLang="en-US" sz="3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后</a:t>
            </a:r>
            <a:r>
              <a:rPr lang="zh-CN" altLang="en-US" sz="3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Arial" panose="020B0604020202020204"/>
              </a:rPr>
              <a:t>）</a:t>
            </a:r>
            <a:endParaRPr lang="zh-CN" altLang="en-US" sz="3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Arial" panose="020B0604020202020204"/>
            </a:endParaRPr>
          </a:p>
        </p:txBody>
      </p:sp>
      <p:sp>
        <p:nvSpPr>
          <p:cNvPr id="787" name="矩形 9"/>
          <p:cNvSpPr/>
          <p:nvPr/>
        </p:nvSpPr>
        <p:spPr>
          <a:xfrm>
            <a:off x="7032608" y="473690"/>
            <a:ext cx="161290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rgbClr val="000000">
                  <a:alpha val="100000"/>
                </a:srgbClr>
              </a:buClr>
              <a:buSzTx/>
              <a:buFont typeface="Arial" panose="020B0604020202020204"/>
            </a:pPr>
            <a:r>
              <a:rPr lang="en-US" altLang="zh-CN" sz="4000" b="1" spc="225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小标宋_GBK" panose="02000000000000000000" charset="-122"/>
                <a:ea typeface="方正小标宋_GBK" panose="02000000000000000000" charset="-122"/>
                <a:cs typeface="Arial" panose="020B0604020202020204"/>
                <a:sym typeface="Arial" panose="020B0604020202020204"/>
              </a:rPr>
              <a:t>kimi+</a:t>
            </a:r>
            <a:endParaRPr lang="en-US" altLang="zh-CN" sz="4000" b="1" spc="225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方正小标宋_GBK" panose="02000000000000000000" charset="-122"/>
              <a:ea typeface="方正小标宋_GBK" panose="02000000000000000000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899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010" y="1191260"/>
            <a:ext cx="7093585" cy="547179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75000"/>
                  <a:alpha val="100000"/>
                  <a:lumOff val="2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011535" y="5818505"/>
            <a:ext cx="1180465" cy="1039495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1850390" y="1504950"/>
            <a:ext cx="4245610" cy="3138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zh-CN" sz="6600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欢迎共同学习交流</a:t>
            </a:r>
            <a:endParaRPr lang="zh-CN" sz="6600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89" b="-3816"/>
          <a:stretch>
            <a:fillRect/>
          </a:stretch>
        </p:blipFill>
        <p:spPr>
          <a:xfrm>
            <a:off x="7788766" y="1367408"/>
            <a:ext cx="4089780" cy="4655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4"/>
          <p:cNvGrpSpPr/>
          <p:nvPr/>
        </p:nvGrpSpPr>
        <p:grpSpPr>
          <a:xfrm rot="0">
            <a:off x="9241155" y="341630"/>
            <a:ext cx="2623185" cy="763905"/>
            <a:chOff x="-166359" y="25994"/>
            <a:chExt cx="2209314" cy="654490"/>
          </a:xfrm>
        </p:grpSpPr>
        <p:pic>
          <p:nvPicPr>
            <p:cNvPr id="38" name="图片 5"/>
            <p:cNvPicPr>
              <a:picLocks noChangeAspect="1"/>
            </p:cNvPicPr>
            <p:nvPr/>
          </p:nvPicPr>
          <p:blipFill rotWithShape="1">
            <a:blip r:embed="rId1" cstate="screen"/>
            <a:srcRect b="46928"/>
            <a:stretch>
              <a:fillRect/>
            </a:stretch>
          </p:blipFill>
          <p:spPr>
            <a:xfrm>
              <a:off x="-166359" y="80141"/>
              <a:ext cx="1100822" cy="600343"/>
            </a:xfrm>
            <a:prstGeom prst="rect">
              <a:avLst/>
            </a:prstGeom>
          </p:spPr>
        </p:pic>
        <p:pic>
          <p:nvPicPr>
            <p:cNvPr id="39" name="图片 6"/>
            <p:cNvPicPr>
              <a:picLocks noChangeAspect="1"/>
            </p:cNvPicPr>
            <p:nvPr/>
          </p:nvPicPr>
          <p:blipFill rotWithShape="1">
            <a:blip r:embed="rId1" cstate="screen"/>
            <a:srcRect t="51788"/>
            <a:stretch>
              <a:fillRect/>
            </a:stretch>
          </p:blipFill>
          <p:spPr>
            <a:xfrm>
              <a:off x="768901" y="25994"/>
              <a:ext cx="1274054" cy="631179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" y="558166"/>
            <a:ext cx="2915023" cy="5760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915" y="546736"/>
            <a:ext cx="3363448" cy="576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760" y="546735"/>
            <a:ext cx="3014767" cy="576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0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11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12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13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14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15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16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17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18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19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21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22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4442_1*l_h_f*1_2_1"/>
  <p:tag name="KSO_WM_TEMPLATE_CATEGORY" val="diagram"/>
  <p:tag name="KSO_WM_TEMPLATE_INDEX" val="20234442"/>
  <p:tag name="KSO_WM_UNIT_LAYERLEVEL" val="1_1_1"/>
  <p:tag name="KSO_WM_TAG_VERSION" val="3.0"/>
  <p:tag name="KSO_WM_BEAUTIFY_FLAG" val="#wm#"/>
  <p:tag name="KSO_WM_UNIT_VALUE" val="18"/>
  <p:tag name="KSO_WM_DIAGRAM_VERSION" val="3"/>
  <p:tag name="KSO_WM_DIAGRAM_COLOR_TRICK" val="1"/>
  <p:tag name="KSO_WM_DIAGRAM_COLOR_TEXT_CAN_REMOVE" val="n"/>
  <p:tag name="KSO_WM_UNIT_PRESET_TEXT" val="单击此处添加内容"/>
  <p:tag name="KSO_WM_UNIT_FILL_TYPE" val="3"/>
  <p:tag name="KSO_WM_UNIT_TEXT_FILL_FORE_SCHEMECOLOR_INDEX" val="1"/>
  <p:tag name="KSO_WM_UNIT_TEXT_FILL_TYPE" val="1"/>
  <p:tag name="KSO_WM_DIAGRAM_MAX_ITEMCNT" val="2"/>
  <p:tag name="KSO_WM_DIAGRAM_MIN_ITEMCNT" val="2"/>
  <p:tag name="KSO_WM_DIAGRAM_VIRTUALLY_FRAME" val="{&quot;height&quot;:388.82988464115175,&quot;left&quot;:66.87503937007872,&quot;top&quot;:45.37503937007873,&quot;width&quot;:824.3074803149606}"/>
  <p:tag name="KSO_WM_DIAGRAM_COLOR_MATCH_VALUE" val="{&quot;shape&quot;:{&quot;fill&quot;:{&quot;gradient&quot;:[{&quot;brightness&quot;:0.6000000238418579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DIAGRAM_USE_COLOR_VALUE" val="{&quot;color_scheme&quot;:1,&quot;color_type&quot;:1,&quot;theme_color_indexes&quot;:[5,6,5,6,5,6]}"/>
</p:tagLst>
</file>

<file path=ppt/tags/tag23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4442_1*l_h_f*1_1_1"/>
  <p:tag name="KSO_WM_TEMPLATE_CATEGORY" val="diagram"/>
  <p:tag name="KSO_WM_TEMPLATE_INDEX" val="20234442"/>
  <p:tag name="KSO_WM_UNIT_LAYERLEVEL" val="1_1_1"/>
  <p:tag name="KSO_WM_TAG_VERSION" val="3.0"/>
  <p:tag name="KSO_WM_BEAUTIFY_FLAG" val="#wm#"/>
  <p:tag name="KSO_WM_UNIT_VALUE" val="18"/>
  <p:tag name="KSO_WM_DIAGRAM_VERSION" val="3"/>
  <p:tag name="KSO_WM_DIAGRAM_COLOR_TRICK" val="1"/>
  <p:tag name="KSO_WM_DIAGRAM_COLOR_TEXT_CAN_REMOVE" val="n"/>
  <p:tag name="KSO_WM_UNIT_PRESET_TEXT" val="单击此处添加内容"/>
  <p:tag name="KSO_WM_UNIT_FILL_TYPE" val="3"/>
  <p:tag name="KSO_WM_UNIT_TEXT_FILL_FORE_SCHEMECOLOR_INDEX" val="1"/>
  <p:tag name="KSO_WM_UNIT_TEXT_FILL_TYPE" val="1"/>
  <p:tag name="KSO_WM_DIAGRAM_MAX_ITEMCNT" val="2"/>
  <p:tag name="KSO_WM_DIAGRAM_MIN_ITEMCNT" val="2"/>
  <p:tag name="KSO_WM_DIAGRAM_VIRTUALLY_FRAME" val="{&quot;height&quot;:388.82988464115175,&quot;left&quot;:66.87503937007872,&quot;top&quot;:45.37503937007873,&quot;width&quot;:824.3074803149606}"/>
  <p:tag name="KSO_WM_DIAGRAM_COLOR_MATCH_VALUE" val="{&quot;shape&quot;:{&quot;fill&quot;:{&quot;gradient&quot;:[{&quot;brightness&quot;:0,&quot;colorType&quot;:1,&quot;foreColorIndex&quot;:5,&quot;pos&quot;:0.47999998927116394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DIAGRAM_USE_COLOR_VALUE" val="{&quot;color_scheme&quot;:1,&quot;color_type&quot;:1,&quot;theme_color_indexes&quot;:[5,6,5,6,5,6]}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34442_1*l_i*1_1"/>
  <p:tag name="KSO_WM_TEMPLATE_CATEGORY" val="diagram"/>
  <p:tag name="KSO_WM_TEMPLATE_INDEX" val="20234442"/>
  <p:tag name="KSO_WM_UNIT_LAYERLEVEL" val="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FILL_TYPE" val="3"/>
  <p:tag name="KSO_WM_DIAGRAM_MAX_ITEMCNT" val="2"/>
  <p:tag name="KSO_WM_DIAGRAM_MIN_ITEMCNT" val="2"/>
  <p:tag name="KSO_WM_DIAGRAM_VIRTUALLY_FRAME" val="{&quot;height&quot;:388.82988464115175,&quot;left&quot;:66.87503937007872,&quot;top&quot;:45.37503937007873,&quot;width&quot;:824.3074803149606}"/>
  <p:tag name="KSO_WM_DIAGRAM_COLOR_MATCH_VALUE" val="{&quot;shape&quot;:{&quot;fill&quot;:{&quot;gradient&quot;:[{&quot;brightness&quot;:0,&quot;colorType&quot;:1,&quot;foreColorIndex&quot;:5,&quot;pos&quot;:0,&quot;transparency&quot;:0},{&quot;brightness&quot;:0.550000011920929,&quot;colorType&quot;:1,&quot;foreColorIndex&quot;:5,&quot;pos&quot;:0.7400000095367432,&quot;transparency&quot;:0},{&quot;brightness&quot;:0.550000011920929,&quot;colorType&quot;:1,&quot;foreColorIndex&quot;:5,&quot;pos&quot;:0.8299999833106995,&quot;transparency&quot;:0},{&quot;brightness&quot;:0.69999998807907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34442_1*l_i*1_2"/>
  <p:tag name="KSO_WM_TEMPLATE_CATEGORY" val="diagram"/>
  <p:tag name="KSO_WM_TEMPLATE_INDEX" val="20234442"/>
  <p:tag name="KSO_WM_UNIT_LAYERLEVEL" val="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FILL_TYPE" val="3"/>
  <p:tag name="KSO_WM_UNIT_LINE_FORE_SCHEMECOLOR_INDEX" val="14"/>
  <p:tag name="KSO_WM_DIAGRAM_MAX_ITEMCNT" val="2"/>
  <p:tag name="KSO_WM_DIAGRAM_MIN_ITEMCNT" val="2"/>
  <p:tag name="KSO_WM_DIAGRAM_VIRTUALLY_FRAME" val="{&quot;height&quot;:388.82988464115175,&quot;left&quot;:66.87503937007872,&quot;top&quot;:45.37503937007873,&quot;width&quot;:824.3074803149606}"/>
  <p:tag name="KSO_WM_DIAGRAM_COLOR_MATCH_VALUE" val="{&quot;shape&quot;:{&quot;fill&quot;:{&quot;gradient&quot;:[{&quot;brightness&quot;:0,&quot;colorType&quot;:1,&quot;foreColorIndex&quot;:5,&quot;pos&quot;:0,&quot;transparency&quot;:0.33000001311302185},{&quot;brightness&quot;:0.6000000238418579,&quot;colorType&quot;:1,&quot;foreColorIndex&quot;:5,&quot;pos&quot;:0.4000000059604645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34442_1*l_i*1_3"/>
  <p:tag name="KSO_WM_TEMPLATE_CATEGORY" val="diagram"/>
  <p:tag name="KSO_WM_TEMPLATE_INDEX" val="20234442"/>
  <p:tag name="KSO_WM_UNIT_LAYERLEVEL" val="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FILL_TYPE" val="3"/>
  <p:tag name="KSO_WM_UNIT_LINE_FORE_SCHEMECOLOR_INDEX" val="14"/>
  <p:tag name="KSO_WM_DIAGRAM_MAX_ITEMCNT" val="2"/>
  <p:tag name="KSO_WM_DIAGRAM_MIN_ITEMCNT" val="2"/>
  <p:tag name="KSO_WM_DIAGRAM_VIRTUALLY_FRAME" val="{&quot;height&quot;:388.82988464115175,&quot;left&quot;:66.87503937007872,&quot;top&quot;:45.37503937007873,&quot;width&quot;:824.3074803149606}"/>
  <p:tag name="KSO_WM_DIAGRAM_COLOR_MATCH_VALUE" val="{&quot;shape&quot;:{&quot;fill&quot;:{&quot;gradient&quot;:[{&quot;brightness&quot;:0,&quot;colorType&quot;:1,&quot;foreColorIndex&quot;:5,&quot;pos&quot;:0.36000001430511475,&quot;transparency&quot;:0},{&quot;brightness&quot;:0.6000000238418579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34442_1*l_i*1_4"/>
  <p:tag name="KSO_WM_TEMPLATE_CATEGORY" val="diagram"/>
  <p:tag name="KSO_WM_TEMPLATE_INDEX" val="20234442"/>
  <p:tag name="KSO_WM_UNIT_LAYERLEVEL" val="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FILL_TYPE" val="3"/>
  <p:tag name="KSO_WM_DIAGRAM_MAX_ITEMCNT" val="2"/>
  <p:tag name="KSO_WM_DIAGRAM_MIN_ITEMCNT" val="2"/>
  <p:tag name="KSO_WM_DIAGRAM_VIRTUALLY_FRAME" val="{&quot;height&quot;:388.82988464115175,&quot;left&quot;:66.87503937007872,&quot;top&quot;:45.37503937007873,&quot;width&quot;:824.3074803149606}"/>
  <p:tag name="KSO_WM_DIAGRAM_COLOR_MATCH_VALUE" val="{&quot;shape&quot;:{&quot;fill&quot;:{&quot;gradient&quot;:[{&quot;brightness&quot;:0,&quot;colorType&quot;:1,&quot;foreColorIndex&quot;:5,&quot;pos&quot;:0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5"/>
  <p:tag name="KSO_WM_UNIT_ID" val="diagram20234442_1*l_i*1_5"/>
  <p:tag name="KSO_WM_TEMPLATE_CATEGORY" val="diagram"/>
  <p:tag name="KSO_WM_TEMPLATE_INDEX" val="20234442"/>
  <p:tag name="KSO_WM_UNIT_LAYERLEVEL" val="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FILL_TYPE" val="3"/>
  <p:tag name="KSO_WM_DIAGRAM_MAX_ITEMCNT" val="2"/>
  <p:tag name="KSO_WM_DIAGRAM_MIN_ITEMCNT" val="2"/>
  <p:tag name="KSO_WM_DIAGRAM_VIRTUALLY_FRAME" val="{&quot;height&quot;:388.82988464115175,&quot;left&quot;:66.87503937007872,&quot;top&quot;:45.37503937007873,&quot;width&quot;:824.3074803149606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.6000000238418579,&quot;colorType&quot;:1,&quot;foreColorIndex&quot;:5,&quot;pos&quot;:0.2399999946355819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29.xml><?xml version="1.0" encoding="utf-8"?>
<p:tagLst xmlns:p="http://schemas.openxmlformats.org/presentationml/2006/main">
  <p:tag name="KSO_WM_UNIT_INDEX" val="5"/>
  <p:tag name="KSO_WM_UNIT_TEXT_SUBTYPE" val="a"/>
  <p:tag name="KSO_WM_UNIT_SUBTYPE" val="a"/>
  <p:tag name="KSO_WM_UNIT_TYPE" val="f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DIAGRAM_VIRTUALLY_FRAME" val="{&quot;height&quot;:322.9040157480315,&quot;left&quot;:101.36393700787401,&quot;top&quot;:163.1959842519685,&quot;width&quot;:729.4932283464567}"/>
</p:tagLst>
</file>

<file path=ppt/tags/tag31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32.xml><?xml version="1.0" encoding="utf-8"?>
<p:tagLst xmlns:p="http://schemas.openxmlformats.org/presentationml/2006/main">
  <p:tag name="KSO_WM_DIAGRAM_VIRTUALLY_FRAME" val="{&quot;height&quot;:322.9040157480315,&quot;left&quot;:101.36393700787401,&quot;top&quot;:163.1959842519685,&quot;width&quot;:729.4932283464567}"/>
</p:tagLst>
</file>

<file path=ppt/tags/tag33.xml><?xml version="1.0" encoding="utf-8"?>
<p:tagLst xmlns:p="http://schemas.openxmlformats.org/presentationml/2006/main">
  <p:tag name="KSO_WM_DIAGRAM_VIRTUALLY_FRAME" val="{&quot;height&quot;:322.9040157480315,&quot;left&quot;:101.36393700787401,&quot;top&quot;:163.1959842519685,&quot;width&quot;:729.4932283464567}"/>
</p:tagLst>
</file>

<file path=ppt/tags/tag34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35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36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37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38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39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5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5"/>
</p:tagLst>
</file>

<file path=ppt/tags/tag40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41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42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43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44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45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46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47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48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49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5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50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51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52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53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54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55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56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57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58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59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6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60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61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62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63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64.xml><?xml version="1.0" encoding="utf-8"?>
<p:tagLst xmlns:p="http://schemas.openxmlformats.org/presentationml/2006/main">
  <p:tag name="KSO_WM_DIAGRAM_VIRTUALLY_FRAME" val="{&quot;height&quot;:460.2774015748032,&quot;left&quot;:131.11669291338586,&quot;top&quot;:77.2606299212598,&quot;width&quot;:779.65}"/>
</p:tagLst>
</file>

<file path=ppt/tags/tag65.xml><?xml version="1.0" encoding="utf-8"?>
<p:tagLst xmlns:p="http://schemas.openxmlformats.org/presentationml/2006/main">
  <p:tag name="KSO_WM_DIAGRAM_VIRTUALLY_FRAME" val="{&quot;height&quot;:395.8461417322835,&quot;left&quot;:57.80162563201684,&quot;top&quot;:81.44999999999996,&quot;width&quot;:830.3448310608965}"/>
</p:tagLst>
</file>

<file path=ppt/tags/tag66.xml><?xml version="1.0" encoding="utf-8"?>
<p:tagLst xmlns:p="http://schemas.openxmlformats.org/presentationml/2006/main">
  <p:tag name="KSO_WM_DIAGRAM_VIRTUALLY_FRAME" val="{&quot;height&quot;:395.8461417322835,&quot;left&quot;:57.80162563201684,&quot;top&quot;:81.44999999999996,&quot;width&quot;:830.3448310608965}"/>
</p:tagLst>
</file>

<file path=ppt/tags/tag67.xml><?xml version="1.0" encoding="utf-8"?>
<p:tagLst xmlns:p="http://schemas.openxmlformats.org/presentationml/2006/main">
  <p:tag name="KSO_WM_DIAGRAM_VIRTUALLY_FRAME" val="{&quot;height&quot;:395.8461417322835,&quot;left&quot;:57.80162563201684,&quot;top&quot;:81.44999999999996,&quot;width&quot;:830.3448310608965}"/>
</p:tagLst>
</file>

<file path=ppt/tags/tag68.xml><?xml version="1.0" encoding="utf-8"?>
<p:tagLst xmlns:p="http://schemas.openxmlformats.org/presentationml/2006/main">
  <p:tag name="KSO_WM_DIAGRAM_VIRTUALLY_FRAME" val="{&quot;height&quot;:395.84615353313393,&quot;left&quot;:58.45248630027663,&quot;top&quot;:81.45,&quot;width&quot;:829.6939703926367}"/>
</p:tagLst>
</file>

<file path=ppt/tags/tag69.xml><?xml version="1.0" encoding="utf-8"?>
<p:tagLst xmlns:p="http://schemas.openxmlformats.org/presentationml/2006/main">
  <p:tag name="KSO_WM_DIAGRAM_VIRTUALLY_FRAME" val="{&quot;height&quot;:395.84615353313393,&quot;left&quot;:58.45248630027663,&quot;top&quot;:81.45,&quot;width&quot;:829.6939703926367}"/>
</p:tagLst>
</file>

<file path=ppt/tags/tag7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70.xml><?xml version="1.0" encoding="utf-8"?>
<p:tagLst xmlns:p="http://schemas.openxmlformats.org/presentationml/2006/main">
  <p:tag name="KSO_WM_DIAGRAM_VIRTUALLY_FRAME" val="{&quot;height&quot;:395.84615353313393,&quot;left&quot;:58.45248630027663,&quot;top&quot;:81.45,&quot;width&quot;:829.6939703926367}"/>
</p:tagLst>
</file>

<file path=ppt/tags/tag71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72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73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74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75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76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77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78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79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8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80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81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82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83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84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85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86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87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88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89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9.xml><?xml version="1.0" encoding="utf-8"?>
<p:tagLst xmlns:p="http://schemas.openxmlformats.org/presentationml/2006/main">
  <p:tag name="KSO_WM_DIAGRAM_VIRTUALLY_FRAME" val="{&quot;height&quot;:329.8397637795275,&quot;left&quot;:120.94992125984251,&quot;top&quot;:187.58196850393702,&quot;width&quot;:403.05716535433066}"/>
</p:tagLst>
</file>

<file path=ppt/tags/tag90.xml><?xml version="1.0" encoding="utf-8"?>
<p:tagLst xmlns:p="http://schemas.openxmlformats.org/presentationml/2006/main">
  <p:tag name="KSO_WM_DIAGRAM_VIRTUALLY_FRAME" val="{&quot;height&quot;:352.93763779527563,&quot;left&quot;:70.45417322834645,&quot;top&quot;:137.4340157480315,&quot;width&quot;:854.1018897637796}"/>
</p:tagLst>
</file>

<file path=ppt/tags/tag91.xml><?xml version="1.0" encoding="utf-8"?>
<p:tagLst xmlns:p="http://schemas.openxmlformats.org/presentationml/2006/main">
  <p:tag name="resource_record_key" val="{&quot;13&quot;:[4635273,20482036,20063521,19972061]}"/>
</p:tagLst>
</file>

<file path=ppt/theme/theme1.xml><?xml version="1.0" encoding="utf-8"?>
<a:theme xmlns:a="http://schemas.openxmlformats.org/drawingml/2006/main" name="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tesMaster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7388</Words>
  <Application>WPS 演示</Application>
  <PresentationFormat/>
  <Paragraphs>697</Paragraphs>
  <Slides>83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83</vt:i4>
      </vt:variant>
    </vt:vector>
  </HeadingPairs>
  <TitlesOfParts>
    <vt:vector size="112" baseType="lpstr">
      <vt:lpstr>Arial</vt:lpstr>
      <vt:lpstr>宋体</vt:lpstr>
      <vt:lpstr>Wingdings</vt:lpstr>
      <vt:lpstr>汉仪雅酷黑 75W</vt:lpstr>
      <vt:lpstr>黑体</vt:lpstr>
      <vt:lpstr>汉仪雅酷黑简</vt:lpstr>
      <vt:lpstr>汉仪旗黑-55简</vt:lpstr>
      <vt:lpstr>方正小标宋_GBK</vt:lpstr>
      <vt:lpstr>微软雅黑</vt:lpstr>
      <vt:lpstr>Calibri</vt:lpstr>
      <vt:lpstr>方正公文小标宋</vt:lpstr>
      <vt:lpstr>汉仪润圆-65简</vt:lpstr>
      <vt:lpstr>Segoe Print</vt:lpstr>
      <vt:lpstr>Arial</vt:lpstr>
      <vt:lpstr>Calibri</vt:lpstr>
      <vt:lpstr>汉仪雅酷黑 75W</vt:lpstr>
      <vt:lpstr>思源黑体 CN Light</vt:lpstr>
      <vt:lpstr>等线</vt:lpstr>
      <vt:lpstr>Abel</vt:lpstr>
      <vt:lpstr>Arial Unicode MS</vt:lpstr>
      <vt:lpstr>Calibri Light</vt:lpstr>
      <vt:lpstr>仿宋_GB2312</vt:lpstr>
      <vt:lpstr>Times New Roman</vt:lpstr>
      <vt:lpstr>OPPOSans R</vt:lpstr>
      <vt:lpstr>Aharoni</vt:lpstr>
      <vt:lpstr>OPPOSans R</vt:lpstr>
      <vt:lpstr>Bebas Neue</vt:lpstr>
      <vt:lpstr>Alexandria ExtraBold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大语言模型的训练语料</vt:lpstr>
      <vt:lpstr>PowerPoint 演示文稿</vt:lpstr>
      <vt:lpstr>PowerPoint 演示文稿</vt:lpstr>
      <vt:lpstr>PowerPoint 演示文稿</vt:lpstr>
      <vt:lpstr>阿里：通义千问</vt:lpstr>
      <vt:lpstr>讯飞：星火</vt:lpstr>
      <vt:lpstr>清华：智谱清言</vt:lpstr>
      <vt:lpstr>月之暗面：Kimi</vt:lpstr>
      <vt:lpstr>字节跳动：豆包</vt:lpstr>
      <vt:lpstr>Deepseek</vt:lpstr>
      <vt:lpstr>百模大战造成你的困扰了吗？</vt:lpstr>
      <vt:lpstr>大模型关键进展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13666009973手机用户</cp:lastModifiedBy>
  <cp:revision>24</cp:revision>
  <dcterms:created xsi:type="dcterms:W3CDTF">2025-03-06T15:09:00Z</dcterms:created>
  <dcterms:modified xsi:type="dcterms:W3CDTF">2025-03-19T00:39:21Z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5DAD4A1443BC46BC9481CA75E5DBD958_13</vt:lpwstr>
  </property>
  <property fmtid="{D5CDD505-2E9C-101B-9397-08002B2CF9AE}" pid="3" name="KSOProductBuildVer">
    <vt:lpwstr>2052-12.1.0.20305</vt:lpwstr>
  </property>
</Properties>
</file>