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6"/>
  </p:notesMasterIdLst>
  <p:sldIdLst>
    <p:sldId id="548" r:id="rId3"/>
    <p:sldId id="549" r:id="rId4"/>
    <p:sldId id="550" r:id="rId5"/>
    <p:sldId id="551" r:id="rId6"/>
    <p:sldId id="552" r:id="rId7"/>
    <p:sldId id="553" r:id="rId8"/>
    <p:sldId id="554" r:id="rId9"/>
    <p:sldId id="555" r:id="rId10"/>
    <p:sldId id="556" r:id="rId11"/>
    <p:sldId id="557" r:id="rId12"/>
    <p:sldId id="558" r:id="rId13"/>
    <p:sldId id="559" r:id="rId14"/>
    <p:sldId id="560" r:id="rId15"/>
    <p:sldId id="561" r:id="rId16"/>
    <p:sldId id="562" r:id="rId17"/>
    <p:sldId id="563" r:id="rId18"/>
    <p:sldId id="564" r:id="rId19"/>
    <p:sldId id="565" r:id="rId20"/>
    <p:sldId id="566" r:id="rId21"/>
    <p:sldId id="567" r:id="rId22"/>
    <p:sldId id="568" r:id="rId23"/>
    <p:sldId id="569" r:id="rId24"/>
    <p:sldId id="570" r:id="rId25"/>
    <p:sldId id="571" r:id="rId26"/>
    <p:sldId id="572" r:id="rId27"/>
    <p:sldId id="573" r:id="rId28"/>
    <p:sldId id="574" r:id="rId29"/>
    <p:sldId id="575" r:id="rId30"/>
    <p:sldId id="576" r:id="rId31"/>
    <p:sldId id="577" r:id="rId32"/>
    <p:sldId id="578" r:id="rId33"/>
    <p:sldId id="579" r:id="rId34"/>
    <p:sldId id="580" r:id="rId35"/>
    <p:sldId id="581" r:id="rId36"/>
    <p:sldId id="582" r:id="rId37"/>
    <p:sldId id="583" r:id="rId38"/>
    <p:sldId id="584" r:id="rId39"/>
    <p:sldId id="585" r:id="rId40"/>
    <p:sldId id="586" r:id="rId41"/>
    <p:sldId id="587" r:id="rId42"/>
    <p:sldId id="588" r:id="rId43"/>
    <p:sldId id="589" r:id="rId44"/>
    <p:sldId id="590" r:id="rId4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林 巧婷" initials="林" lastIdx="1" clrIdx="3"/>
  <p:cmAuthor id="1" name="WPS" initials="W" lastIdx="1" clrIdx="0"/>
  <p:cmAuthor id="2" name="作者" initials="A" lastIdx="0" clrIdx="1"/>
  <p:cmAuthor id="3" name="Lenovo" initials="L" lastIdx="1" clrIdx="2"/>
  <p:cmAuthor id="4" name="fafa" initials="f" lastIdx="2" clrIdx="1"/>
  <p:cmAuthor id="5" name="王习习" initials="王" lastIdx="2" clrIdx="0"/>
  <p:cmAuthor id="6" name="未知用户1" initials="未知用户1" lastIdx="1" clrIdx="2"/>
  <p:cmAuthor id="753710091" name="EeE" initials="E" lastIdx="1" clrIdx="0"/>
  <p:cmAuthor id="1483810881" name="WPS_1679281038" initials="W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DBED9"/>
    <a:srgbClr val="ADABB4"/>
    <a:srgbClr val="4991AD"/>
    <a:srgbClr val="DB1A23"/>
    <a:srgbClr val="4EAF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2310" y="1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0" Type="http://schemas.openxmlformats.org/officeDocument/2006/relationships/commentAuthors" Target="commentAuthors.xml"/><Relationship Id="rId5" Type="http://schemas.openxmlformats.org/officeDocument/2006/relationships/slide" Target="slides/slide3.xml"/><Relationship Id="rId49" Type="http://schemas.openxmlformats.org/officeDocument/2006/relationships/tableStyles" Target="tableStyles.xml"/><Relationship Id="rId48" Type="http://schemas.openxmlformats.org/officeDocument/2006/relationships/viewProps" Target="viewProps.xml"/><Relationship Id="rId47" Type="http://schemas.openxmlformats.org/officeDocument/2006/relationships/presProps" Target="presProps.xml"/><Relationship Id="rId46" Type="http://schemas.openxmlformats.org/officeDocument/2006/relationships/notesMaster" Target="notesMasters/notesMaster1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22a8307a-a163-4d38-ba95-64190f171470(1)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04170" y="279400"/>
            <a:ext cx="1224915" cy="68770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标题和竖排文字">
    <p:spTree>
      <p:nvGrpSpPr>
        <p:cNvPr id="6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66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垂直排列标题与&#10;文本">
    <p:spTree>
      <p:nvGrpSpPr>
        <p:cNvPr id="1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15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16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9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节标题">
    <p:spTree>
      <p:nvGrpSpPr>
        <p:cNvPr id="1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21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2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2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两栏内容"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27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28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29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0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比较">
    <p:spTree>
      <p:nvGrpSpPr>
        <p:cNvPr id="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4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35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6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37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8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9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0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8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9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内容与标题">
    <p:spTree>
      <p:nvGrpSpPr>
        <p:cNvPr id="5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52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3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4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5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6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图片与标题"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59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60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1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2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3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.jpe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.jpeg"/><Relationship Id="rId2" Type="http://schemas.openxmlformats.org/officeDocument/2006/relationships/image" Target="../media/image18.png"/><Relationship Id="rId1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.jpeg"/><Relationship Id="rId3" Type="http://schemas.openxmlformats.org/officeDocument/2006/relationships/image" Target="../media/image16.png"/><Relationship Id="rId2" Type="http://schemas.openxmlformats.org/officeDocument/2006/relationships/image" Target="../media/image19.png"/><Relationship Id="rId1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.jpeg"/><Relationship Id="rId2" Type="http://schemas.openxmlformats.org/officeDocument/2006/relationships/image" Target="../media/image20.png"/><Relationship Id="rId1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.jpeg"/><Relationship Id="rId3" Type="http://schemas.openxmlformats.org/officeDocument/2006/relationships/image" Target="../media/image16.png"/><Relationship Id="rId2" Type="http://schemas.openxmlformats.org/officeDocument/2006/relationships/image" Target="../media/image24.png"/><Relationship Id="rId1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.jpeg"/><Relationship Id="rId3" Type="http://schemas.openxmlformats.org/officeDocument/2006/relationships/image" Target="../media/image16.png"/><Relationship Id="rId2" Type="http://schemas.openxmlformats.org/officeDocument/2006/relationships/image" Target="../media/image25.png"/><Relationship Id="rId1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.jpeg"/><Relationship Id="rId3" Type="http://schemas.openxmlformats.org/officeDocument/2006/relationships/image" Target="../media/image16.png"/><Relationship Id="rId2" Type="http://schemas.openxmlformats.org/officeDocument/2006/relationships/image" Target="../media/image26.png"/><Relationship Id="rId1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.jpeg"/><Relationship Id="rId3" Type="http://schemas.openxmlformats.org/officeDocument/2006/relationships/image" Target="../media/image16.png"/><Relationship Id="rId2" Type="http://schemas.openxmlformats.org/officeDocument/2006/relationships/image" Target="../media/image27.png"/><Relationship Id="rId1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6.png"/><Relationship Id="rId2" Type="http://schemas.openxmlformats.org/officeDocument/2006/relationships/image" Target="../media/image28.png"/><Relationship Id="rId1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9.png"/><Relationship Id="rId2" Type="http://schemas.openxmlformats.org/officeDocument/2006/relationships/image" Target="../media/image16.png"/><Relationship Id="rId1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.jpeg"/><Relationship Id="rId3" Type="http://schemas.openxmlformats.org/officeDocument/2006/relationships/image" Target="../media/image16.png"/><Relationship Id="rId2" Type="http://schemas.openxmlformats.org/officeDocument/2006/relationships/image" Target="../media/image24.png"/><Relationship Id="rId1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.jpeg"/><Relationship Id="rId3" Type="http://schemas.openxmlformats.org/officeDocument/2006/relationships/image" Target="../media/image32.png"/><Relationship Id="rId2" Type="http://schemas.openxmlformats.org/officeDocument/2006/relationships/image" Target="../media/image16.png"/><Relationship Id="rId1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.jpeg"/><Relationship Id="rId3" Type="http://schemas.openxmlformats.org/officeDocument/2006/relationships/image" Target="../media/image33.png"/><Relationship Id="rId2" Type="http://schemas.openxmlformats.org/officeDocument/2006/relationships/image" Target="../media/image16.png"/><Relationship Id="rId1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.jpeg"/><Relationship Id="rId3" Type="http://schemas.openxmlformats.org/officeDocument/2006/relationships/image" Target="../media/image34.png"/><Relationship Id="rId2" Type="http://schemas.openxmlformats.org/officeDocument/2006/relationships/image" Target="../media/image16.png"/><Relationship Id="rId1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.jpeg"/><Relationship Id="rId3" Type="http://schemas.openxmlformats.org/officeDocument/2006/relationships/image" Target="../media/image35.png"/><Relationship Id="rId2" Type="http://schemas.openxmlformats.org/officeDocument/2006/relationships/image" Target="../media/image16.png"/><Relationship Id="rId1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.jpeg"/><Relationship Id="rId2" Type="http://schemas.openxmlformats.org/officeDocument/2006/relationships/image" Target="../media/image36.png"/><Relationship Id="rId1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.jpeg"/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image" Target="../media/image1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6" Type="http://schemas.openxmlformats.org/officeDocument/2006/relationships/slideLayout" Target="../slideLayouts/slideLayout1.xml"/><Relationship Id="rId15" Type="http://schemas.openxmlformats.org/officeDocument/2006/relationships/image" Target="../media/image2.png"/><Relationship Id="rId14" Type="http://schemas.openxmlformats.org/officeDocument/2006/relationships/tags" Target="../tags/tag13.xml"/><Relationship Id="rId13" Type="http://schemas.openxmlformats.org/officeDocument/2006/relationships/image" Target="../media/image9.png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3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.jpeg"/><Relationship Id="rId3" Type="http://schemas.openxmlformats.org/officeDocument/2006/relationships/image" Target="../media/image39.png"/><Relationship Id="rId2" Type="http://schemas.openxmlformats.org/officeDocument/2006/relationships/image" Target="../media/image16.png"/><Relationship Id="rId1" Type="http://schemas.openxmlformats.org/officeDocument/2006/relationships/image" Target="../media/image10.png"/></Relationships>
</file>

<file path=ppt/slides/_rels/slide3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.jpeg"/><Relationship Id="rId3" Type="http://schemas.openxmlformats.org/officeDocument/2006/relationships/image" Target="../media/image40.png"/><Relationship Id="rId2" Type="http://schemas.openxmlformats.org/officeDocument/2006/relationships/image" Target="../media/image16.png"/><Relationship Id="rId1" Type="http://schemas.openxmlformats.org/officeDocument/2006/relationships/image" Target="../media/image10.png"/></Relationships>
</file>

<file path=ppt/slides/_rels/slide3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3" Type="http://schemas.openxmlformats.org/officeDocument/2006/relationships/image" Target="../media/image41.png"/><Relationship Id="rId2" Type="http://schemas.openxmlformats.org/officeDocument/2006/relationships/image" Target="../media/image16.png"/><Relationship Id="rId1" Type="http://schemas.openxmlformats.org/officeDocument/2006/relationships/image" Target="../media/image10.png"/></Relationships>
</file>

<file path=ppt/slides/_rels/slide3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.jpeg"/><Relationship Id="rId3" Type="http://schemas.openxmlformats.org/officeDocument/2006/relationships/image" Target="../media/image44.png"/><Relationship Id="rId2" Type="http://schemas.openxmlformats.org/officeDocument/2006/relationships/image" Target="../media/image16.png"/><Relationship Id="rId1" Type="http://schemas.openxmlformats.org/officeDocument/2006/relationships/image" Target="../media/image10.png"/></Relationships>
</file>

<file path=ppt/slides/_rels/slide3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.jpeg"/><Relationship Id="rId3" Type="http://schemas.openxmlformats.org/officeDocument/2006/relationships/image" Target="../media/image45.png"/><Relationship Id="rId2" Type="http://schemas.openxmlformats.org/officeDocument/2006/relationships/image" Target="../media/image16.png"/><Relationship Id="rId1" Type="http://schemas.openxmlformats.org/officeDocument/2006/relationships/image" Target="../media/image10.png"/></Relationships>
</file>

<file path=ppt/slides/_rels/slide3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.jpeg"/><Relationship Id="rId2" Type="http://schemas.openxmlformats.org/officeDocument/2006/relationships/image" Target="../media/image46.png"/><Relationship Id="rId1" Type="http://schemas.openxmlformats.org/officeDocument/2006/relationships/image" Target="../media/image10.png"/></Relationships>
</file>

<file path=ppt/slides/_rels/slide3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.jpeg"/><Relationship Id="rId2" Type="http://schemas.openxmlformats.org/officeDocument/2006/relationships/image" Target="../media/image47.png"/><Relationship Id="rId1" Type="http://schemas.openxmlformats.org/officeDocument/2006/relationships/image" Target="../media/image10.png"/></Relationships>
</file>

<file path=ppt/slides/_rels/slide3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.jpeg"/><Relationship Id="rId3" Type="http://schemas.openxmlformats.org/officeDocument/2006/relationships/image" Target="../media/image48.png"/><Relationship Id="rId2" Type="http://schemas.openxmlformats.org/officeDocument/2006/relationships/image" Target="../media/image16.png"/><Relationship Id="rId1" Type="http://schemas.openxmlformats.org/officeDocument/2006/relationships/image" Target="../media/image10.png"/></Relationships>
</file>

<file path=ppt/slides/_rels/slide3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.jpeg"/><Relationship Id="rId2" Type="http://schemas.openxmlformats.org/officeDocument/2006/relationships/image" Target="../media/image49.png"/><Relationship Id="rId1" Type="http://schemas.openxmlformats.org/officeDocument/2006/relationships/image" Target="../media/image10.png"/></Relationships>
</file>

<file path=ppt/slides/_rels/slide3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.jpeg"/><Relationship Id="rId2" Type="http://schemas.openxmlformats.org/officeDocument/2006/relationships/image" Target="../media/image50.png"/><Relationship Id="rId1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.jpeg"/><Relationship Id="rId2" Type="http://schemas.openxmlformats.org/officeDocument/2006/relationships/image" Target="../media/image51.png"/><Relationship Id="rId1" Type="http://schemas.openxmlformats.org/officeDocument/2006/relationships/image" Target="../media/image10.png"/></Relationships>
</file>

<file path=ppt/slides/_rels/slide4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.jpeg"/><Relationship Id="rId2" Type="http://schemas.openxmlformats.org/officeDocument/2006/relationships/image" Target="../media/image52.png"/><Relationship Id="rId1" Type="http://schemas.openxmlformats.org/officeDocument/2006/relationships/image" Target="../media/image10.png"/></Relationships>
</file>

<file path=ppt/slides/_rels/slide4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.jpeg"/><Relationship Id="rId2" Type="http://schemas.openxmlformats.org/officeDocument/2006/relationships/image" Target="../media/image53.png"/><Relationship Id="rId1" Type="http://schemas.openxmlformats.org/officeDocument/2006/relationships/image" Target="../media/image1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.jpeg"/><Relationship Id="rId8" Type="http://schemas.openxmlformats.org/officeDocument/2006/relationships/image" Target="../media/image11.png"/><Relationship Id="rId7" Type="http://schemas.microsoft.com/office/2007/relationships/media" Target="../media/media1.mp4"/><Relationship Id="rId6" Type="http://schemas.openxmlformats.org/officeDocument/2006/relationships/video" Target="../media/media1.mp4"/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1.jpeg"/><Relationship Id="rId7" Type="http://schemas.openxmlformats.org/officeDocument/2006/relationships/image" Target="../media/image13.png"/><Relationship Id="rId6" Type="http://schemas.openxmlformats.org/officeDocument/2006/relationships/image" Target="../media/image12.png"/><Relationship Id="rId5" Type="http://schemas.openxmlformats.org/officeDocument/2006/relationships/tags" Target="../tags/tag21.xml"/><Relationship Id="rId4" Type="http://schemas.openxmlformats.org/officeDocument/2006/relationships/tags" Target="../tags/tag20.xml"/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.jpeg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.jpe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6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矩形 8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70" name="图片 9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 flipV="1">
            <a:off x="10116456" y="5031976"/>
            <a:ext cx="2075543" cy="1826024"/>
          </a:xfrm>
          <a:prstGeom prst="rect">
            <a:avLst/>
          </a:prstGeom>
        </p:spPr>
      </p:pic>
      <p:pic>
        <p:nvPicPr>
          <p:cNvPr id="371" name="图片 10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 flipH="1" flipV="1">
            <a:off x="0" y="5031975"/>
            <a:ext cx="2075543" cy="1826024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8824595" y="4636135"/>
            <a:ext cx="3602990" cy="2294890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0015" y="2033270"/>
            <a:ext cx="2880000" cy="3757445"/>
          </a:xfrm>
          <a:prstGeom prst="rect">
            <a:avLst/>
          </a:prstGeom>
        </p:spPr>
      </p:pic>
      <p:pic>
        <p:nvPicPr>
          <p:cNvPr id="39" name="图片 38" descr="学习通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0015" y="659130"/>
            <a:ext cx="2880000" cy="1373939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22460" y="358140"/>
            <a:ext cx="2206625" cy="123888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4269740" y="2051685"/>
            <a:ext cx="311785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</a:pPr>
            <a:r>
              <a:rPr lang="zh-CN" altLang="en-US" sz="4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charset="0"/>
                <a:ea typeface="方正公文小标宋" panose="02000500000000000000" charset="-122"/>
              </a:rPr>
              <a:t>扫码加入</a:t>
            </a:r>
            <a:endParaRPr lang="zh-CN" altLang="en-US" sz="48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Impact" panose="020B0806030902050204" charset="0"/>
              <a:ea typeface="方正公文小标宋" panose="02000500000000000000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4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charset="0"/>
                <a:ea typeface="方正公文小标宋" panose="02000500000000000000" charset="-122"/>
              </a:rPr>
              <a:t>学习通</a:t>
            </a:r>
            <a:endParaRPr lang="zh-CN" altLang="en-US" sz="48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Impact" panose="020B0806030902050204" charset="0"/>
              <a:ea typeface="方正公文小标宋" panose="02000500000000000000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rcRect l="9548" t="21343" b="15969"/>
          <a:stretch>
            <a:fillRect/>
          </a:stretch>
        </p:blipFill>
        <p:spPr>
          <a:xfrm>
            <a:off x="7227570" y="757555"/>
            <a:ext cx="4803775" cy="5130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6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7" name="矩形 17"/>
          <p:cNvSpPr/>
          <p:nvPr/>
        </p:nvSpPr>
        <p:spPr>
          <a:xfrm>
            <a:off x="1039436" y="509935"/>
            <a:ext cx="323723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</a:rPr>
              <a:t>打造你的第一个智能体</a:t>
            </a:r>
            <a:endParaRPr lang="zh-CN" alt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ea typeface="方正公文小标宋" panose="02000500000000000000" charset="-122"/>
            </a:endParaRPr>
          </a:p>
        </p:txBody>
      </p:sp>
      <p:sp>
        <p:nvSpPr>
          <p:cNvPr id="358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59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60" name="图片 22"/>
          <p:cNvPicPr/>
          <p:nvPr/>
        </p:nvPicPr>
        <p:blipFill>
          <a:blip r:embed="rId1" cstate="print"/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sp>
        <p:nvSpPr>
          <p:cNvPr id="361" name="矩形 2"/>
          <p:cNvSpPr/>
          <p:nvPr/>
        </p:nvSpPr>
        <p:spPr>
          <a:xfrm>
            <a:off x="771391" y="2295561"/>
            <a:ext cx="2533650" cy="3415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91313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填写应用设定的模块：</a:t>
            </a:r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  <a:p>
            <a:pPr marL="342900" indent="-342900" defTabSz="913130">
              <a:lnSpc>
                <a:spcPct val="150000"/>
              </a:lnSpc>
              <a:buFont typeface="+mj-ea"/>
              <a:buAutoNum type="circleNumDbPlain"/>
            </a:pPr>
            <a:r>
              <a:rPr lang="zh-CN" altLang="en-US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智能体名称</a:t>
            </a:r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  <a:p>
            <a:pPr marL="342900" indent="-342900" defTabSz="913130">
              <a:lnSpc>
                <a:spcPct val="150000"/>
              </a:lnSpc>
              <a:buFont typeface="+mj-ea"/>
              <a:buAutoNum type="circleNumDbPlain"/>
            </a:pPr>
            <a:r>
              <a:rPr lang="zh-CN" altLang="en-US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智能体描述</a:t>
            </a:r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  <a:p>
            <a:pPr marL="342900" indent="-342900" defTabSz="913130">
              <a:lnSpc>
                <a:spcPct val="150000"/>
              </a:lnSpc>
              <a:buFont typeface="+mj-ea"/>
              <a:buAutoNum type="circleNumDbPlain"/>
            </a:pPr>
            <a:r>
              <a:rPr lang="zh-CN" altLang="en-US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智能体角色指令</a:t>
            </a:r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  <a:p>
            <a:pPr marL="285750" indent="-285750" defTabSz="91313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noProof="0" dirty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方正公文小标宋" panose="02000500000000000000" charset="-122"/>
                <a:cs typeface="微软雅黑" panose="020B0503020204020204" pitchFamily="34" charset="-122"/>
                <a:sym typeface="思源黑体 CN" panose="020B0500000000000000" pitchFamily="34" charset="-122"/>
              </a:rPr>
              <a:t>角色指令有三个模块：角色设定、组件能力、要求与限制</a:t>
            </a:r>
            <a:endParaRPr lang="zh-CN" altLang="en-US" dirty="0">
              <a:latin typeface="Times New Roman" panose="02020603050405020304" charset="0"/>
              <a:ea typeface="方正公文小标宋" panose="02000500000000000000" charset="-122"/>
              <a:cs typeface="微软雅黑" panose="020B0503020204020204" pitchFamily="34" charset="-122"/>
              <a:sym typeface="思源黑体 CN" panose="020B0500000000000000" pitchFamily="34" charset="-122"/>
            </a:endParaRPr>
          </a:p>
          <a:p>
            <a:pPr defTabSz="913130">
              <a:lnSpc>
                <a:spcPct val="150000"/>
              </a:lnSpc>
              <a:buNone/>
            </a:pPr>
            <a:endParaRPr lang="zh-CN" altLang="en-US" dirty="0">
              <a:latin typeface="Times New Roman" panose="02020603050405020304" charset="0"/>
              <a:ea typeface="方正公文小标宋" panose="02000500000000000000" charset="-122"/>
              <a:cs typeface="微软雅黑" panose="020B0503020204020204" pitchFamily="34" charset="-122"/>
              <a:sym typeface="思源黑体 CN" panose="020B0500000000000000" pitchFamily="34" charset="-122"/>
            </a:endParaRPr>
          </a:p>
        </p:txBody>
      </p:sp>
      <p:sp>
        <p:nvSpPr>
          <p:cNvPr id="362" name="矩形 3"/>
          <p:cNvSpPr/>
          <p:nvPr/>
        </p:nvSpPr>
        <p:spPr>
          <a:xfrm>
            <a:off x="1205582" y="1356530"/>
            <a:ext cx="3096958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20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填写应用设定</a:t>
            </a:r>
            <a:endParaRPr lang="zh-CN" sz="2000" b="1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63" name="矩形 4"/>
          <p:cNvSpPr/>
          <p:nvPr/>
        </p:nvSpPr>
        <p:spPr>
          <a:xfrm>
            <a:off x="488944" y="1326265"/>
            <a:ext cx="606631" cy="606631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Times New Roman" panose="02020603050405020304" charset="0"/>
                <a:ea typeface="方正公文小标宋" panose="02000500000000000000" charset="-122"/>
              </a:rPr>
              <a:t>2</a:t>
            </a:r>
            <a:endParaRPr lang="en-US" altLang="zh-CN" dirty="0" smtClean="0"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pic>
        <p:nvPicPr>
          <p:cNvPr id="53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665" y="1522730"/>
            <a:ext cx="8058150" cy="4962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图片 5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04170" y="279400"/>
            <a:ext cx="1224915" cy="6877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6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7" name="矩形 17"/>
          <p:cNvSpPr/>
          <p:nvPr/>
        </p:nvSpPr>
        <p:spPr>
          <a:xfrm>
            <a:off x="1039436" y="509935"/>
            <a:ext cx="323723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</a:rPr>
              <a:t>打造你的第一个智能体</a:t>
            </a:r>
            <a:endParaRPr lang="zh-CN" alt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ea typeface="方正公文小标宋" panose="02000500000000000000" charset="-122"/>
            </a:endParaRPr>
          </a:p>
        </p:txBody>
      </p:sp>
      <p:sp>
        <p:nvSpPr>
          <p:cNvPr id="358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59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60" name="图片 22"/>
          <p:cNvPicPr/>
          <p:nvPr/>
        </p:nvPicPr>
        <p:blipFill>
          <a:blip r:embed="rId1" cstate="print"/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sp>
        <p:nvSpPr>
          <p:cNvPr id="361" name="矩形 2"/>
          <p:cNvSpPr/>
          <p:nvPr/>
        </p:nvSpPr>
        <p:spPr>
          <a:xfrm>
            <a:off x="640080" y="2254250"/>
            <a:ext cx="4032885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200000"/>
              </a:lnSpc>
              <a:defRPr/>
            </a:pPr>
            <a:r>
              <a:rPr lang="zh-CN" altLang="en-US" sz="1600" dirty="0">
                <a:latin typeface="Times New Roman" panose="02020603050405020304" charset="0"/>
                <a:ea typeface="方正公文小标宋" panose="02000500000000000000" charset="-122"/>
                <a:sym typeface="+mn-ea"/>
              </a:rPr>
              <a:t>①</a:t>
            </a:r>
            <a:r>
              <a:rPr lang="en-US" altLang="zh-CN" sz="1600" dirty="0">
                <a:latin typeface="Times New Roman" panose="02020603050405020304" charset="0"/>
                <a:ea typeface="方正公文小标宋" panose="02000500000000000000" charset="-122"/>
                <a:sym typeface="+mn-ea"/>
              </a:rPr>
              <a:t>.</a:t>
            </a:r>
            <a:r>
              <a:rPr lang="zh-CN" altLang="en-US" dirty="0">
                <a:latin typeface="Times New Roman" panose="02020603050405020304" charset="0"/>
                <a:ea typeface="方正公文小标宋" panose="02000500000000000000" charset="-122"/>
                <a:sym typeface="+mn-ea"/>
              </a:rPr>
              <a:t>基本信息和要求填写完成后，</a:t>
            </a:r>
            <a:endParaRPr lang="zh-CN" altLang="en-US" dirty="0">
              <a:latin typeface="Times New Roman" panose="02020603050405020304" charset="0"/>
              <a:ea typeface="方正公文小标宋" panose="02000500000000000000" charset="-122"/>
              <a:sym typeface="+mn-ea"/>
            </a:endParaRPr>
          </a:p>
          <a:p>
            <a:pPr fontAlgn="ctr">
              <a:lnSpc>
                <a:spcPct val="200000"/>
              </a:lnSpc>
              <a:defRPr/>
            </a:pPr>
            <a:r>
              <a:rPr lang="zh-CN" altLang="en-US" dirty="0">
                <a:latin typeface="Times New Roman" panose="02020603050405020304" charset="0"/>
                <a:ea typeface="方正公文小标宋" panose="02000500000000000000" charset="-122"/>
                <a:sym typeface="+mn-ea"/>
              </a:rPr>
              <a:t> </a:t>
            </a:r>
            <a:r>
              <a:rPr lang="en-US" altLang="zh-CN" dirty="0">
                <a:latin typeface="Times New Roman" panose="02020603050405020304" charset="0"/>
                <a:ea typeface="方正公文小标宋" panose="02000500000000000000" charset="-122"/>
                <a:sym typeface="+mn-ea"/>
              </a:rPr>
              <a:t>   </a:t>
            </a:r>
            <a:r>
              <a:rPr lang="zh-CN" altLang="en-US" dirty="0">
                <a:latin typeface="Times New Roman" panose="02020603050405020304" charset="0"/>
                <a:ea typeface="方正公文小标宋" panose="02000500000000000000" charset="-122"/>
                <a:sym typeface="+mn-ea"/>
              </a:rPr>
              <a:t>点击上传知识库，创建知识库</a:t>
            </a:r>
            <a:endParaRPr lang="zh-CN" altLang="en-US" dirty="0">
              <a:latin typeface="Times New Roman" panose="02020603050405020304" charset="0"/>
              <a:ea typeface="方正公文小标宋" panose="02000500000000000000" charset="-122"/>
              <a:cs typeface="+mn-cs"/>
              <a:sym typeface="+mn-ea"/>
            </a:endParaRPr>
          </a:p>
        </p:txBody>
      </p:sp>
      <p:sp>
        <p:nvSpPr>
          <p:cNvPr id="362" name="矩形 3"/>
          <p:cNvSpPr/>
          <p:nvPr/>
        </p:nvSpPr>
        <p:spPr>
          <a:xfrm>
            <a:off x="1205582" y="1471465"/>
            <a:ext cx="3096958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20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配置知识库</a:t>
            </a:r>
            <a:endParaRPr lang="zh-CN" sz="2000" b="1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63" name="矩形 4"/>
          <p:cNvSpPr/>
          <p:nvPr/>
        </p:nvSpPr>
        <p:spPr>
          <a:xfrm>
            <a:off x="488944" y="1441200"/>
            <a:ext cx="606631" cy="606631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Times New Roman" panose="02020603050405020304" charset="0"/>
                <a:ea typeface="方正公文小标宋" panose="02000500000000000000" charset="-122"/>
              </a:rPr>
              <a:t>3</a:t>
            </a:r>
            <a:endParaRPr lang="en-US" altLang="zh-CN" dirty="0" smtClean="0"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2195" y="745490"/>
            <a:ext cx="7119620" cy="5917565"/>
          </a:xfrm>
          <a:prstGeom prst="rect">
            <a:avLst/>
          </a:prstGeom>
        </p:spPr>
      </p:pic>
      <p:pic>
        <p:nvPicPr>
          <p:cNvPr id="364" name="图片 30"/>
          <p:cNvPicPr/>
          <p:nvPr/>
        </p:nvPicPr>
        <p:blipFill rotWithShape="1">
          <a:blip r:embed="rId3" cstate="print"/>
          <a:srcRect b="-6727"/>
          <a:stretch>
            <a:fillRect/>
          </a:stretch>
        </p:blipFill>
        <p:spPr>
          <a:xfrm>
            <a:off x="640074" y="4037326"/>
            <a:ext cx="3096970" cy="2820674"/>
          </a:xfrm>
          <a:prstGeom prst="rect">
            <a:avLst/>
          </a:prstGeom>
        </p:spPr>
      </p:pic>
      <p:pic>
        <p:nvPicPr>
          <p:cNvPr id="6" name="图片 5" descr="22a8307a-a163-4d38-ba95-64190f171470(1)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04170" y="279400"/>
            <a:ext cx="1224915" cy="6877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6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7" name="矩形 17"/>
          <p:cNvSpPr/>
          <p:nvPr/>
        </p:nvSpPr>
        <p:spPr>
          <a:xfrm>
            <a:off x="1039436" y="509935"/>
            <a:ext cx="323723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</a:rPr>
              <a:t>打造你的第一个智能体</a:t>
            </a:r>
            <a:endParaRPr lang="zh-CN" alt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ea typeface="方正公文小标宋" panose="02000500000000000000" charset="-122"/>
            </a:endParaRPr>
          </a:p>
        </p:txBody>
      </p:sp>
      <p:sp>
        <p:nvSpPr>
          <p:cNvPr id="358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59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60" name="图片 22"/>
          <p:cNvPicPr/>
          <p:nvPr/>
        </p:nvPicPr>
        <p:blipFill>
          <a:blip r:embed="rId1" cstate="print"/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sp>
        <p:nvSpPr>
          <p:cNvPr id="361" name="矩形 2"/>
          <p:cNvSpPr/>
          <p:nvPr/>
        </p:nvSpPr>
        <p:spPr>
          <a:xfrm>
            <a:off x="640080" y="2661285"/>
            <a:ext cx="3486785" cy="1938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200000"/>
              </a:lnSpc>
              <a:defRPr/>
            </a:pPr>
            <a:r>
              <a:rPr lang="zh-CN" altLang="en-US" sz="2000" dirty="0">
                <a:latin typeface="Times New Roman" panose="02020603050405020304" charset="0"/>
                <a:ea typeface="方正公文小标宋" panose="02000500000000000000" charset="-122"/>
                <a:sym typeface="+mn-ea"/>
              </a:rPr>
              <a:t>②</a:t>
            </a:r>
            <a:r>
              <a:rPr lang="en-US" altLang="zh-CN" sz="2000" dirty="0">
                <a:latin typeface="Times New Roman" panose="02020603050405020304" charset="0"/>
                <a:ea typeface="方正公文小标宋" panose="02000500000000000000" charset="-122"/>
                <a:sym typeface="+mn-ea"/>
              </a:rPr>
              <a:t>.</a:t>
            </a:r>
            <a:r>
              <a:rPr lang="zh-CN" altLang="en-US" sz="2000" dirty="0">
                <a:latin typeface="Times New Roman" panose="02020603050405020304" charset="0"/>
                <a:ea typeface="方正公文小标宋" panose="02000500000000000000" charset="-122"/>
                <a:sym typeface="+mn-ea"/>
              </a:rPr>
              <a:t>填写知识库名称，往下选择导入数据类型，然后上传文件，上传完成后点击完成创建</a:t>
            </a:r>
            <a:endParaRPr lang="zh-CN" altLang="en-US" sz="2000" dirty="0">
              <a:latin typeface="Times New Roman" panose="02020603050405020304" charset="0"/>
              <a:ea typeface="方正公文小标宋" panose="02000500000000000000" charset="-122"/>
              <a:cs typeface="+mn-cs"/>
              <a:sym typeface="+mn-ea"/>
            </a:endParaRPr>
          </a:p>
        </p:txBody>
      </p:sp>
      <p:sp>
        <p:nvSpPr>
          <p:cNvPr id="362" name="矩形 3"/>
          <p:cNvSpPr/>
          <p:nvPr/>
        </p:nvSpPr>
        <p:spPr>
          <a:xfrm>
            <a:off x="1179547" y="1387645"/>
            <a:ext cx="3096958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20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配置知识库</a:t>
            </a:r>
            <a:endParaRPr lang="zh-CN" sz="2000" b="1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63" name="矩形 4"/>
          <p:cNvSpPr/>
          <p:nvPr/>
        </p:nvSpPr>
        <p:spPr>
          <a:xfrm>
            <a:off x="462909" y="1357380"/>
            <a:ext cx="606631" cy="606631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Times New Roman" panose="02020603050405020304" charset="0"/>
                <a:ea typeface="方正公文小标宋" panose="02000500000000000000" charset="-122"/>
              </a:rPr>
              <a:t>3</a:t>
            </a:r>
            <a:endParaRPr lang="en-US" altLang="zh-CN" dirty="0" smtClean="0"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2475" y="0"/>
            <a:ext cx="7629525" cy="6845300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6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7" name="矩形 17"/>
          <p:cNvSpPr/>
          <p:nvPr/>
        </p:nvSpPr>
        <p:spPr>
          <a:xfrm>
            <a:off x="1039436" y="509935"/>
            <a:ext cx="323723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</a:rPr>
              <a:t>打造你的第一个智能体</a:t>
            </a:r>
            <a:endParaRPr lang="zh-CN" alt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ea typeface="方正公文小标宋" panose="02000500000000000000" charset="-122"/>
            </a:endParaRPr>
          </a:p>
        </p:txBody>
      </p:sp>
      <p:sp>
        <p:nvSpPr>
          <p:cNvPr id="358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59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60" name="图片 22"/>
          <p:cNvPicPr/>
          <p:nvPr/>
        </p:nvPicPr>
        <p:blipFill>
          <a:blip r:embed="rId1" cstate="print"/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sp>
        <p:nvSpPr>
          <p:cNvPr id="361" name="矩形 2"/>
          <p:cNvSpPr/>
          <p:nvPr/>
        </p:nvSpPr>
        <p:spPr>
          <a:xfrm>
            <a:off x="640080" y="2348865"/>
            <a:ext cx="3013075" cy="3322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ctr">
              <a:lnSpc>
                <a:spcPct val="150000"/>
              </a:lnSpc>
              <a:defRPr/>
            </a:pPr>
            <a:r>
              <a:rPr lang="zh-CN" altLang="en-US" sz="2000" dirty="0">
                <a:latin typeface="Times New Roman" panose="02020603050405020304" charset="0"/>
                <a:ea typeface="方正公文小标宋" panose="02000500000000000000" charset="-122"/>
                <a:sym typeface="+mn-ea"/>
              </a:rPr>
              <a:t>③</a:t>
            </a:r>
            <a:r>
              <a:rPr lang="en-US" altLang="zh-CN" sz="2000" dirty="0">
                <a:latin typeface="Times New Roman" panose="02020603050405020304" charset="0"/>
                <a:ea typeface="方正公文小标宋" panose="02000500000000000000" charset="-122"/>
                <a:sym typeface="+mn-ea"/>
              </a:rPr>
              <a:t>.</a:t>
            </a:r>
            <a:r>
              <a:rPr lang="zh-CN" altLang="en-US" sz="2000" dirty="0">
                <a:latin typeface="Times New Roman" panose="02020603050405020304" charset="0"/>
                <a:ea typeface="方正公文小标宋" panose="02000500000000000000" charset="-122"/>
                <a:sym typeface="+mn-ea"/>
              </a:rPr>
              <a:t>创建成功后不能直接使用，回到知识库的界面</a:t>
            </a:r>
            <a:r>
              <a:rPr lang="en-US" altLang="zh-CN" sz="2000" dirty="0">
                <a:latin typeface="Times New Roman" panose="02020603050405020304" charset="0"/>
                <a:ea typeface="方正公文小标宋" panose="02000500000000000000" charset="-122"/>
                <a:sym typeface="+mn-ea"/>
              </a:rPr>
              <a:t>,</a:t>
            </a:r>
            <a:r>
              <a:rPr lang="zh-CN" altLang="en-US" sz="2000" dirty="0">
                <a:latin typeface="Times New Roman" panose="02020603050405020304" charset="0"/>
                <a:ea typeface="方正公文小标宋" panose="02000500000000000000" charset="-122"/>
                <a:sym typeface="+mn-ea"/>
              </a:rPr>
              <a:t>点击查看刚才创建好的知识库</a:t>
            </a:r>
            <a:r>
              <a:rPr lang="en-US" altLang="zh-CN" sz="2000" dirty="0">
                <a:latin typeface="Times New Roman" panose="02020603050405020304" charset="0"/>
                <a:ea typeface="方正公文小标宋" panose="02000500000000000000" charset="-122"/>
                <a:sym typeface="+mn-ea"/>
              </a:rPr>
              <a:t>,</a:t>
            </a:r>
            <a:r>
              <a:rPr lang="zh-CN" altLang="en-US" sz="2000" dirty="0">
                <a:latin typeface="Times New Roman" panose="02020603050405020304" charset="0"/>
                <a:ea typeface="方正公文小标宋" panose="02000500000000000000" charset="-122"/>
                <a:sym typeface="+mn-ea"/>
              </a:rPr>
              <a:t>点击配置数据</a:t>
            </a:r>
            <a:r>
              <a:rPr lang="en-US" altLang="zh-CN" sz="2000" dirty="0">
                <a:latin typeface="Times New Roman" panose="02020603050405020304" charset="0"/>
                <a:ea typeface="方正公文小标宋" panose="02000500000000000000" charset="-122"/>
                <a:sym typeface="+mn-ea"/>
              </a:rPr>
              <a:t>,</a:t>
            </a:r>
            <a:r>
              <a:rPr lang="zh-CN" altLang="en-US" sz="2000" dirty="0">
                <a:latin typeface="Times New Roman" panose="02020603050405020304" charset="0"/>
                <a:ea typeface="方正公文小标宋" panose="02000500000000000000" charset="-122"/>
                <a:sym typeface="+mn-ea"/>
              </a:rPr>
              <a:t>下拉选择要作为索引的字段，点击确定后，继续完成其它文件的配置。</a:t>
            </a:r>
            <a:endParaRPr lang="zh-CN" altLang="en-US" sz="2000" dirty="0">
              <a:latin typeface="Times New Roman" panose="02020603050405020304" charset="0"/>
              <a:ea typeface="方正公文小标宋" panose="02000500000000000000" charset="-122"/>
              <a:cs typeface="+mn-cs"/>
              <a:sym typeface="+mn-ea"/>
            </a:endParaRPr>
          </a:p>
        </p:txBody>
      </p:sp>
      <p:sp>
        <p:nvSpPr>
          <p:cNvPr id="362" name="矩形 3"/>
          <p:cNvSpPr/>
          <p:nvPr/>
        </p:nvSpPr>
        <p:spPr>
          <a:xfrm>
            <a:off x="1205582" y="1471465"/>
            <a:ext cx="3096958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20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配置知识库</a:t>
            </a:r>
            <a:endParaRPr lang="zh-CN" sz="2000" b="1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63" name="矩形 4"/>
          <p:cNvSpPr/>
          <p:nvPr/>
        </p:nvSpPr>
        <p:spPr>
          <a:xfrm>
            <a:off x="488944" y="1441200"/>
            <a:ext cx="606631" cy="606631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Times New Roman" panose="02020603050405020304" charset="0"/>
                <a:ea typeface="方正公文小标宋" panose="02000500000000000000" charset="-122"/>
              </a:rPr>
              <a:t>3</a:t>
            </a:r>
            <a:endParaRPr lang="en-US" altLang="zh-CN" dirty="0" smtClean="0"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7350" y="3139440"/>
            <a:ext cx="3054985" cy="352361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419735"/>
            <a:ext cx="4831080" cy="276352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2335" y="3280410"/>
            <a:ext cx="4729480" cy="3382645"/>
          </a:xfrm>
          <a:prstGeom prst="rect">
            <a:avLst/>
          </a:prstGeom>
        </p:spPr>
      </p:pic>
      <p:pic>
        <p:nvPicPr>
          <p:cNvPr id="5" name="图片 4" descr="22a8307a-a163-4d38-ba95-64190f171470(1)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6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7" name="矩形 17"/>
          <p:cNvSpPr/>
          <p:nvPr/>
        </p:nvSpPr>
        <p:spPr>
          <a:xfrm>
            <a:off x="1039436" y="509935"/>
            <a:ext cx="323723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</a:rPr>
              <a:t>打造你的第一个智能体</a:t>
            </a:r>
            <a:endParaRPr lang="zh-CN" alt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ea typeface="方正公文小标宋" panose="02000500000000000000" charset="-122"/>
            </a:endParaRPr>
          </a:p>
        </p:txBody>
      </p:sp>
      <p:sp>
        <p:nvSpPr>
          <p:cNvPr id="358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59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60" name="图片 22"/>
          <p:cNvPicPr/>
          <p:nvPr/>
        </p:nvPicPr>
        <p:blipFill>
          <a:blip r:embed="rId1" cstate="print"/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9570" y="1118870"/>
            <a:ext cx="8750300" cy="4483100"/>
          </a:xfrm>
          <a:prstGeom prst="rect">
            <a:avLst/>
          </a:prstGeom>
        </p:spPr>
      </p:pic>
      <p:sp>
        <p:nvSpPr>
          <p:cNvPr id="361" name="矩形 2"/>
          <p:cNvSpPr/>
          <p:nvPr/>
        </p:nvSpPr>
        <p:spPr>
          <a:xfrm>
            <a:off x="3429635" y="5138420"/>
            <a:ext cx="771398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  <a:defRPr/>
            </a:pPr>
            <a:r>
              <a:rPr lang="zh-CN" altLang="en-US" sz="2400" dirty="0">
                <a:latin typeface="Times New Roman" panose="02020603050405020304" charset="0"/>
                <a:ea typeface="方正公文小标宋" panose="02000500000000000000" charset="-122"/>
                <a:sym typeface="+mn-ea"/>
              </a:rPr>
              <a:t>④</a:t>
            </a:r>
            <a:r>
              <a:rPr lang="en-US" altLang="zh-CN" sz="2400" dirty="0">
                <a:latin typeface="Times New Roman" panose="02020603050405020304" charset="0"/>
                <a:ea typeface="方正公文小标宋" panose="02000500000000000000" charset="-122"/>
                <a:sym typeface="+mn-ea"/>
              </a:rPr>
              <a:t>.</a:t>
            </a:r>
            <a:r>
              <a:rPr lang="zh-CN" altLang="en-US" sz="2400" dirty="0">
                <a:latin typeface="Times New Roman" panose="02020603050405020304" charset="0"/>
                <a:ea typeface="方正公文小标宋" panose="02000500000000000000" charset="-122"/>
                <a:sym typeface="+mn-ea"/>
              </a:rPr>
              <a:t>回到应用配置界面的能力扩展模块，点击上传知识库</a:t>
            </a:r>
            <a:endParaRPr lang="zh-CN" altLang="en-US" sz="2400" dirty="0">
              <a:latin typeface="Times New Roman" panose="02020603050405020304" charset="0"/>
              <a:ea typeface="方正公文小标宋" panose="02000500000000000000" charset="-122"/>
              <a:cs typeface="+mn-cs"/>
              <a:sym typeface="+mn-ea"/>
            </a:endParaRPr>
          </a:p>
        </p:txBody>
      </p:sp>
      <p:sp>
        <p:nvSpPr>
          <p:cNvPr id="362" name="矩形 3"/>
          <p:cNvSpPr/>
          <p:nvPr/>
        </p:nvSpPr>
        <p:spPr>
          <a:xfrm>
            <a:off x="1096997" y="1270170"/>
            <a:ext cx="3096958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20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配置知识库</a:t>
            </a:r>
            <a:endParaRPr lang="zh-CN" sz="2000" b="1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63" name="矩形 4"/>
          <p:cNvSpPr/>
          <p:nvPr/>
        </p:nvSpPr>
        <p:spPr>
          <a:xfrm>
            <a:off x="380359" y="1239905"/>
            <a:ext cx="606631" cy="606631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Times New Roman" panose="02020603050405020304" charset="0"/>
                <a:ea typeface="方正公文小标宋" panose="02000500000000000000" charset="-122"/>
              </a:rPr>
              <a:t>3</a:t>
            </a:r>
            <a:endParaRPr lang="en-US" altLang="zh-CN" dirty="0" smtClean="0"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pic>
        <p:nvPicPr>
          <p:cNvPr id="364" name="图片 30"/>
          <p:cNvPicPr/>
          <p:nvPr/>
        </p:nvPicPr>
        <p:blipFill rotWithShape="1">
          <a:blip r:embed="rId3" cstate="print"/>
          <a:srcRect b="-6727"/>
          <a:stretch>
            <a:fillRect/>
          </a:stretch>
        </p:blipFill>
        <p:spPr>
          <a:xfrm>
            <a:off x="130810" y="4654550"/>
            <a:ext cx="2621915" cy="2364105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6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7" name="矩形 17"/>
          <p:cNvSpPr/>
          <p:nvPr/>
        </p:nvSpPr>
        <p:spPr>
          <a:xfrm>
            <a:off x="1039436" y="509935"/>
            <a:ext cx="323723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</a:rPr>
              <a:t>打造你的第一个智能体</a:t>
            </a:r>
            <a:endParaRPr lang="zh-CN" alt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ea typeface="方正公文小标宋" panose="02000500000000000000" charset="-122"/>
            </a:endParaRPr>
          </a:p>
        </p:txBody>
      </p:sp>
      <p:sp>
        <p:nvSpPr>
          <p:cNvPr id="358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59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60" name="图片 22"/>
          <p:cNvPicPr/>
          <p:nvPr/>
        </p:nvPicPr>
        <p:blipFill>
          <a:blip r:embed="rId1" cstate="print"/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5885" y="2135505"/>
            <a:ext cx="9345930" cy="4042410"/>
          </a:xfrm>
          <a:prstGeom prst="rect">
            <a:avLst/>
          </a:prstGeom>
        </p:spPr>
      </p:pic>
      <p:sp>
        <p:nvSpPr>
          <p:cNvPr id="361" name="矩形 2"/>
          <p:cNvSpPr/>
          <p:nvPr/>
        </p:nvSpPr>
        <p:spPr>
          <a:xfrm>
            <a:off x="5998845" y="1962150"/>
            <a:ext cx="4652010" cy="534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20000"/>
              </a:lnSpc>
              <a:defRPr/>
            </a:pPr>
            <a:r>
              <a:rPr lang="zh-CN" altLang="en-US" sz="2400" dirty="0">
                <a:latin typeface="Times New Roman" panose="02020603050405020304" charset="0"/>
                <a:ea typeface="方正公文小标宋" panose="02000500000000000000" charset="-122"/>
                <a:sym typeface="+mn-ea"/>
              </a:rPr>
              <a:t>输入指定的开场白和推荐的问题</a:t>
            </a:r>
            <a:endParaRPr lang="zh-CN" altLang="en-US" sz="2400" dirty="0">
              <a:latin typeface="Times New Roman" panose="02020603050405020304" charset="0"/>
              <a:ea typeface="方正公文小标宋" panose="02000500000000000000" charset="-122"/>
              <a:cs typeface="+mn-cs"/>
              <a:sym typeface="+mn-ea"/>
            </a:endParaRPr>
          </a:p>
        </p:txBody>
      </p:sp>
      <p:sp>
        <p:nvSpPr>
          <p:cNvPr id="362" name="矩形 3"/>
          <p:cNvSpPr/>
          <p:nvPr/>
        </p:nvSpPr>
        <p:spPr>
          <a:xfrm>
            <a:off x="1328137" y="1493055"/>
            <a:ext cx="3096958" cy="737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28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能力扩展部分</a:t>
            </a:r>
            <a:endParaRPr lang="zh-CN" sz="2800" b="1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63" name="矩形 4"/>
          <p:cNvSpPr/>
          <p:nvPr/>
        </p:nvSpPr>
        <p:spPr>
          <a:xfrm>
            <a:off x="637534" y="1558040"/>
            <a:ext cx="606631" cy="606631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Times New Roman" panose="02020603050405020304" charset="0"/>
                <a:ea typeface="方正公文小标宋" panose="02000500000000000000" charset="-122"/>
              </a:rPr>
              <a:t>4</a:t>
            </a:r>
            <a:endParaRPr lang="en-US" altLang="zh-CN" dirty="0" smtClean="0"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pic>
        <p:nvPicPr>
          <p:cNvPr id="364" name="图片 30"/>
          <p:cNvPicPr/>
          <p:nvPr/>
        </p:nvPicPr>
        <p:blipFill rotWithShape="1">
          <a:blip r:embed="rId3" cstate="print"/>
          <a:srcRect b="-6727"/>
          <a:stretch>
            <a:fillRect/>
          </a:stretch>
        </p:blipFill>
        <p:spPr>
          <a:xfrm>
            <a:off x="347974" y="3842381"/>
            <a:ext cx="3096970" cy="2820674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6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7" name="矩形 17"/>
          <p:cNvSpPr/>
          <p:nvPr/>
        </p:nvSpPr>
        <p:spPr>
          <a:xfrm>
            <a:off x="1039436" y="509935"/>
            <a:ext cx="323723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</a:rPr>
              <a:t>打造你的第一个智能体</a:t>
            </a:r>
            <a:endParaRPr lang="zh-CN" alt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ea typeface="方正公文小标宋" panose="02000500000000000000" charset="-122"/>
            </a:endParaRPr>
          </a:p>
        </p:txBody>
      </p:sp>
      <p:sp>
        <p:nvSpPr>
          <p:cNvPr id="358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59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60" name="图片 22"/>
          <p:cNvPicPr/>
          <p:nvPr/>
        </p:nvPicPr>
        <p:blipFill>
          <a:blip r:embed="rId1" cstate="print"/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sp>
        <p:nvSpPr>
          <p:cNvPr id="361" name="矩形 2"/>
          <p:cNvSpPr/>
          <p:nvPr/>
        </p:nvSpPr>
        <p:spPr>
          <a:xfrm>
            <a:off x="733425" y="2319020"/>
            <a:ext cx="3098800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  <a:defRPr/>
            </a:pPr>
            <a:r>
              <a:rPr lang="zh-CN" altLang="en-US" sz="2000" dirty="0">
                <a:latin typeface="Times New Roman" panose="02020603050405020304" charset="0"/>
                <a:ea typeface="方正公文小标宋" panose="02000500000000000000" charset="-122"/>
                <a:sym typeface="+mn-ea"/>
              </a:rPr>
              <a:t>打开数字人选项</a:t>
            </a:r>
            <a:endParaRPr lang="zh-CN" altLang="en-US" sz="2000" dirty="0">
              <a:latin typeface="Times New Roman" panose="02020603050405020304" charset="0"/>
              <a:ea typeface="方正公文小标宋" panose="02000500000000000000" charset="-122"/>
              <a:sym typeface="+mn-ea"/>
            </a:endParaRPr>
          </a:p>
          <a:p>
            <a:pPr fontAlgn="ctr">
              <a:lnSpc>
                <a:spcPct val="150000"/>
              </a:lnSpc>
              <a:defRPr/>
            </a:pPr>
            <a:r>
              <a:rPr lang="zh-CN" altLang="en-US" sz="2000" dirty="0">
                <a:latin typeface="Times New Roman" panose="02020603050405020304" charset="0"/>
                <a:ea typeface="方正公文小标宋" panose="02000500000000000000" charset="-122"/>
                <a:sym typeface="+mn-ea"/>
              </a:rPr>
              <a:t>选择数字人的形象和声音</a:t>
            </a:r>
            <a:endParaRPr lang="zh-CN" altLang="en-US" sz="2000" dirty="0">
              <a:latin typeface="Times New Roman" panose="02020603050405020304" charset="0"/>
              <a:ea typeface="方正公文小标宋" panose="02000500000000000000" charset="-122"/>
              <a:cs typeface="+mn-cs"/>
              <a:sym typeface="+mn-ea"/>
            </a:endParaRPr>
          </a:p>
        </p:txBody>
      </p:sp>
      <p:sp>
        <p:nvSpPr>
          <p:cNvPr id="362" name="矩形 3"/>
          <p:cNvSpPr/>
          <p:nvPr/>
        </p:nvSpPr>
        <p:spPr>
          <a:xfrm>
            <a:off x="1179547" y="1369865"/>
            <a:ext cx="3096958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20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能力扩展部分</a:t>
            </a:r>
            <a:endParaRPr lang="zh-CN" sz="2000" b="1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63" name="矩形 4"/>
          <p:cNvSpPr/>
          <p:nvPr/>
        </p:nvSpPr>
        <p:spPr>
          <a:xfrm>
            <a:off x="462909" y="1339600"/>
            <a:ext cx="606631" cy="606631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Times New Roman" panose="02020603050405020304" charset="0"/>
                <a:ea typeface="方正公文小标宋" panose="02000500000000000000" charset="-122"/>
              </a:rPr>
              <a:t>4</a:t>
            </a:r>
            <a:endParaRPr lang="en-US" altLang="zh-CN" dirty="0" smtClean="0"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2690" y="1294765"/>
            <a:ext cx="8239125" cy="4849495"/>
          </a:xfrm>
          <a:prstGeom prst="rect">
            <a:avLst/>
          </a:prstGeom>
        </p:spPr>
      </p:pic>
      <p:pic>
        <p:nvPicPr>
          <p:cNvPr id="364" name="图片 30"/>
          <p:cNvPicPr/>
          <p:nvPr/>
        </p:nvPicPr>
        <p:blipFill rotWithShape="1">
          <a:blip r:embed="rId3" cstate="print"/>
          <a:srcRect b="-6727"/>
          <a:stretch>
            <a:fillRect/>
          </a:stretch>
        </p:blipFill>
        <p:spPr>
          <a:xfrm>
            <a:off x="357499" y="3778246"/>
            <a:ext cx="3096970" cy="2820674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6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7" name="矩形 17"/>
          <p:cNvSpPr/>
          <p:nvPr/>
        </p:nvSpPr>
        <p:spPr>
          <a:xfrm>
            <a:off x="1039436" y="509935"/>
            <a:ext cx="323723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</a:rPr>
              <a:t>打造你的第一个智能体</a:t>
            </a:r>
            <a:endParaRPr lang="zh-CN" alt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ea typeface="方正公文小标宋" panose="02000500000000000000" charset="-122"/>
            </a:endParaRPr>
          </a:p>
        </p:txBody>
      </p:sp>
      <p:sp>
        <p:nvSpPr>
          <p:cNvPr id="358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59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60" name="图片 22"/>
          <p:cNvPicPr/>
          <p:nvPr/>
        </p:nvPicPr>
        <p:blipFill>
          <a:blip r:embed="rId1" cstate="print"/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sp>
        <p:nvSpPr>
          <p:cNvPr id="361" name="矩形 2"/>
          <p:cNvSpPr/>
          <p:nvPr/>
        </p:nvSpPr>
        <p:spPr>
          <a:xfrm>
            <a:off x="733425" y="2566670"/>
            <a:ext cx="3733800" cy="219138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fontAlgn="ctr">
              <a:lnSpc>
                <a:spcPct val="150000"/>
              </a:lnSpc>
              <a:defRPr/>
            </a:pPr>
            <a:r>
              <a:rPr lang="zh-CN" altLang="en-US" sz="2400" dirty="0">
                <a:latin typeface="Times New Roman" panose="02020603050405020304" charset="0"/>
                <a:ea typeface="方正公文小标宋" panose="02000500000000000000" charset="-122"/>
                <a:sym typeface="思源黑体 CN" panose="020B0500000000000000" pitchFamily="34" charset="-122"/>
              </a:rPr>
              <a:t>在右侧的聊天框中发送文本，体验构建好的智能体</a:t>
            </a:r>
            <a:endParaRPr lang="zh-CN" altLang="en-US" sz="2400" dirty="0">
              <a:latin typeface="Times New Roman" panose="02020603050405020304" charset="0"/>
              <a:ea typeface="方正公文小标宋" panose="02000500000000000000" charset="-122"/>
              <a:cs typeface="+mn-cs"/>
              <a:sym typeface="思源黑体 CN" panose="020B0500000000000000" pitchFamily="34" charset="-122"/>
            </a:endParaRPr>
          </a:p>
        </p:txBody>
      </p:sp>
      <p:sp>
        <p:nvSpPr>
          <p:cNvPr id="362" name="矩形 3"/>
          <p:cNvSpPr/>
          <p:nvPr/>
        </p:nvSpPr>
        <p:spPr>
          <a:xfrm>
            <a:off x="1205582" y="1337588"/>
            <a:ext cx="3096958" cy="737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28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构建成功</a:t>
            </a:r>
            <a:endParaRPr lang="zh-CN" sz="2800" b="1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63" name="矩形 4"/>
          <p:cNvSpPr/>
          <p:nvPr/>
        </p:nvSpPr>
        <p:spPr>
          <a:xfrm>
            <a:off x="488944" y="1402890"/>
            <a:ext cx="606631" cy="606631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Times New Roman" panose="02020603050405020304" charset="0"/>
                <a:ea typeface="方正公文小标宋" panose="02000500000000000000" charset="-122"/>
              </a:rPr>
              <a:t>5</a:t>
            </a:r>
            <a:endParaRPr lang="en-US" altLang="zh-CN" dirty="0" smtClean="0"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9470" y="726440"/>
            <a:ext cx="7098030" cy="5550535"/>
          </a:xfrm>
          <a:prstGeom prst="rect">
            <a:avLst/>
          </a:prstGeom>
        </p:spPr>
      </p:pic>
      <p:pic>
        <p:nvPicPr>
          <p:cNvPr id="364" name="图片 30"/>
          <p:cNvPicPr/>
          <p:nvPr/>
        </p:nvPicPr>
        <p:blipFill rotWithShape="1">
          <a:blip r:embed="rId3" cstate="print"/>
          <a:srcRect b="-6727"/>
          <a:stretch>
            <a:fillRect/>
          </a:stretch>
        </p:blipFill>
        <p:spPr>
          <a:xfrm>
            <a:off x="-325761" y="4232906"/>
            <a:ext cx="3096970" cy="2820674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6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7" name="矩形 17"/>
          <p:cNvSpPr/>
          <p:nvPr/>
        </p:nvSpPr>
        <p:spPr>
          <a:xfrm>
            <a:off x="1039436" y="509935"/>
            <a:ext cx="4153535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</a:rPr>
              <a:t>构建厦门旅游智能助手智能体</a:t>
            </a:r>
            <a:endParaRPr lang="zh-CN" alt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ea typeface="方正公文小标宋" panose="02000500000000000000" charset="-122"/>
            </a:endParaRPr>
          </a:p>
        </p:txBody>
      </p:sp>
      <p:sp>
        <p:nvSpPr>
          <p:cNvPr id="358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59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60" name="图片 22"/>
          <p:cNvPicPr/>
          <p:nvPr/>
        </p:nvPicPr>
        <p:blipFill>
          <a:blip r:embed="rId1" cstate="print"/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sp>
        <p:nvSpPr>
          <p:cNvPr id="361" name="矩形 2"/>
          <p:cNvSpPr/>
          <p:nvPr/>
        </p:nvSpPr>
        <p:spPr>
          <a:xfrm>
            <a:off x="742950" y="2414270"/>
            <a:ext cx="4032250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altLang="en-US" sz="2000">
                <a:latin typeface="Times New Roman" panose="02020603050405020304" charset="0"/>
                <a:ea typeface="方正公文小标宋" panose="02000500000000000000" charset="-122"/>
                <a:sym typeface="微软雅黑" panose="020B0503020204020204" pitchFamily="34" charset="-122"/>
              </a:rPr>
              <a:t>填写应用设定的模块，智能体名称、智能体描述、智能体角色指令。</a:t>
            </a:r>
            <a:endParaRPr lang="zh-CN" altLang="en-US" sz="2000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62" name="矩形 3"/>
          <p:cNvSpPr/>
          <p:nvPr/>
        </p:nvSpPr>
        <p:spPr>
          <a:xfrm>
            <a:off x="1205582" y="1298745"/>
            <a:ext cx="3096958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20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填写应用设定</a:t>
            </a:r>
            <a:endParaRPr lang="zh-CN" sz="2000" b="1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63" name="矩形 4"/>
          <p:cNvSpPr/>
          <p:nvPr/>
        </p:nvSpPr>
        <p:spPr>
          <a:xfrm>
            <a:off x="488944" y="1268480"/>
            <a:ext cx="606631" cy="606631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Times New Roman" panose="02020603050405020304" charset="0"/>
                <a:ea typeface="方正公文小标宋" panose="02000500000000000000" charset="-122"/>
              </a:rPr>
              <a:t>1</a:t>
            </a:r>
            <a:endParaRPr lang="en-US" altLang="zh-CN" dirty="0" smtClean="0"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2105" y="168275"/>
            <a:ext cx="6365240" cy="6508115"/>
          </a:xfrm>
          <a:prstGeom prst="rect">
            <a:avLst/>
          </a:prstGeom>
        </p:spPr>
      </p:pic>
      <p:pic>
        <p:nvPicPr>
          <p:cNvPr id="364" name="图片 30"/>
          <p:cNvPicPr/>
          <p:nvPr/>
        </p:nvPicPr>
        <p:blipFill rotWithShape="1">
          <a:blip r:embed="rId3" cstate="print"/>
          <a:srcRect b="-6727"/>
          <a:stretch>
            <a:fillRect/>
          </a:stretch>
        </p:blipFill>
        <p:spPr>
          <a:xfrm>
            <a:off x="488944" y="3812536"/>
            <a:ext cx="3096970" cy="28206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6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7" name="矩形 17"/>
          <p:cNvSpPr/>
          <p:nvPr/>
        </p:nvSpPr>
        <p:spPr>
          <a:xfrm>
            <a:off x="1039436" y="509935"/>
            <a:ext cx="4153535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  <a:sym typeface="+mn-ea"/>
              </a:rPr>
              <a:t>构建厦门旅游智能助手智能体</a:t>
            </a:r>
            <a:endParaRPr lang="zh-CN" alt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ea typeface="方正公文小标宋" panose="02000500000000000000" charset="-122"/>
              <a:sym typeface="+mn-ea"/>
            </a:endParaRPr>
          </a:p>
        </p:txBody>
      </p:sp>
      <p:sp>
        <p:nvSpPr>
          <p:cNvPr id="358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59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60" name="图片 22"/>
          <p:cNvPicPr/>
          <p:nvPr/>
        </p:nvPicPr>
        <p:blipFill>
          <a:blip r:embed="rId1" cstate="print"/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sp>
        <p:nvSpPr>
          <p:cNvPr id="361" name="矩形 2"/>
          <p:cNvSpPr/>
          <p:nvPr/>
        </p:nvSpPr>
        <p:spPr>
          <a:xfrm>
            <a:off x="530860" y="2339340"/>
            <a:ext cx="3348990" cy="108966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fontAlgn="ctr">
              <a:lnSpc>
                <a:spcPct val="150000"/>
              </a:lnSpc>
              <a:defRPr/>
            </a:pPr>
            <a:r>
              <a:rPr lang="zh-CN" altLang="en-US" sz="2000" dirty="0">
                <a:latin typeface="Times New Roman" panose="02020603050405020304" charset="0"/>
                <a:ea typeface="方正公文小标宋" panose="02000500000000000000" charset="-122"/>
                <a:sym typeface="+mn-ea"/>
              </a:rPr>
              <a:t>①</a:t>
            </a:r>
            <a:r>
              <a:rPr lang="en-US" altLang="zh-CN" sz="2000" dirty="0">
                <a:latin typeface="Times New Roman" panose="02020603050405020304" charset="0"/>
                <a:ea typeface="方正公文小标宋" panose="02000500000000000000" charset="-122"/>
                <a:sym typeface="+mn-ea"/>
              </a:rPr>
              <a:t>.</a:t>
            </a:r>
            <a:r>
              <a:rPr lang="zh-CN" altLang="en-US" sz="2000" dirty="0">
                <a:latin typeface="Times New Roman" panose="02020603050405020304" charset="0"/>
                <a:ea typeface="方正公文小标宋" panose="02000500000000000000" charset="-122"/>
                <a:sym typeface="+mn-ea"/>
              </a:rPr>
              <a:t>基本信息和要求填写完成后，点击上传知识库，创建知识库</a:t>
            </a:r>
            <a:endParaRPr lang="zh-CN" altLang="en-US" sz="2000" dirty="0">
              <a:latin typeface="Times New Roman" panose="02020603050405020304" charset="0"/>
              <a:ea typeface="方正公文小标宋" panose="02000500000000000000" charset="-122"/>
              <a:cs typeface="+mn-cs"/>
              <a:sym typeface="+mn-ea"/>
            </a:endParaRPr>
          </a:p>
        </p:txBody>
      </p:sp>
      <p:sp>
        <p:nvSpPr>
          <p:cNvPr id="362" name="矩形 3"/>
          <p:cNvSpPr/>
          <p:nvPr/>
        </p:nvSpPr>
        <p:spPr>
          <a:xfrm>
            <a:off x="1205582" y="1441620"/>
            <a:ext cx="3096958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20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配置知识库</a:t>
            </a:r>
            <a:endParaRPr lang="zh-CN" sz="2000" b="1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63" name="矩形 4"/>
          <p:cNvSpPr/>
          <p:nvPr/>
        </p:nvSpPr>
        <p:spPr>
          <a:xfrm>
            <a:off x="488944" y="1411355"/>
            <a:ext cx="606631" cy="606631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Times New Roman" panose="02020603050405020304" charset="0"/>
                <a:ea typeface="方正公文小标宋" panose="02000500000000000000" charset="-122"/>
              </a:rPr>
              <a:t>2</a:t>
            </a:r>
            <a:endParaRPr lang="en-US" altLang="zh-CN" dirty="0" smtClean="0"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pic>
        <p:nvPicPr>
          <p:cNvPr id="364" name="图片 30"/>
          <p:cNvPicPr/>
          <p:nvPr/>
        </p:nvPicPr>
        <p:blipFill rotWithShape="1">
          <a:blip r:embed="rId2" cstate="print"/>
          <a:srcRect b="-6727"/>
          <a:stretch>
            <a:fillRect/>
          </a:stretch>
        </p:blipFill>
        <p:spPr>
          <a:xfrm>
            <a:off x="640074" y="4037326"/>
            <a:ext cx="3096970" cy="2820674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0165" y="1332230"/>
            <a:ext cx="8121650" cy="51257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矩形 1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50000">
                <a:schemeClr val="accent1">
                  <a:lumMod val="75000"/>
                  <a:alpha val="100000"/>
                  <a:lumOff val="2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7" name="图片 28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 flipV="1">
            <a:off x="11011535" y="5818505"/>
            <a:ext cx="1180465" cy="1039495"/>
          </a:xfrm>
          <a:prstGeom prst="rect">
            <a:avLst/>
          </a:prstGeom>
        </p:spPr>
      </p:pic>
      <p:sp>
        <p:nvSpPr>
          <p:cNvPr id="149" name="矩形 259"/>
          <p:cNvSpPr>
            <a:spLocks noChangeArrowheads="1"/>
          </p:cNvSpPr>
          <p:nvPr/>
        </p:nvSpPr>
        <p:spPr bwMode="auto">
          <a:xfrm>
            <a:off x="346075" y="2153285"/>
            <a:ext cx="7721600" cy="212280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zh-CN" sz="6000">
                <a:solidFill>
                  <a:schemeClr val="bg1">
                    <a:alpha val="100000"/>
                  </a:schemeClr>
                </a:solidFill>
                <a:latin typeface="Impact" panose="020B0806030902050204" charset="0"/>
                <a:ea typeface="方正公文小标宋" panose="02000500000000000000" charset="-122"/>
                <a:cs typeface="汉仪润圆-65简"/>
                <a:sym typeface="Arial" panose="020B0604020202020204"/>
              </a:rPr>
              <a:t>智能学习新时代</a:t>
            </a:r>
            <a:endParaRPr lang="zh-CN" sz="6000">
              <a:solidFill>
                <a:schemeClr val="bg1">
                  <a:alpha val="100000"/>
                </a:schemeClr>
              </a:solidFill>
              <a:latin typeface="Impact" panose="020B0806030902050204" charset="0"/>
              <a:ea typeface="方正公文小标宋" panose="02000500000000000000" charset="-122"/>
              <a:cs typeface="汉仪润圆-65简"/>
              <a:sym typeface="Arial" panose="020B0604020202020204"/>
            </a:endParaRPr>
          </a:p>
          <a:p>
            <a:pPr algn="ctr">
              <a:buFont typeface="Arial" panose="020B0604020202020204" pitchFamily="34" charset="0"/>
              <a:buNone/>
            </a:pPr>
            <a:r>
              <a:rPr lang="zh-CN" sz="6000">
                <a:solidFill>
                  <a:schemeClr val="bg1">
                    <a:alpha val="100000"/>
                  </a:schemeClr>
                </a:solidFill>
                <a:latin typeface="Impact" panose="020B0806030902050204" charset="0"/>
                <a:ea typeface="方正公文小标宋" panose="02000500000000000000" charset="-122"/>
                <a:cs typeface="汉仪润圆-65简"/>
                <a:sym typeface="Arial" panose="020B0604020202020204"/>
              </a:rPr>
              <a:t>自定义你的智能学伴</a:t>
            </a:r>
            <a:endParaRPr lang="zh-CN" sz="6000">
              <a:solidFill>
                <a:schemeClr val="bg1">
                  <a:alpha val="100000"/>
                </a:schemeClr>
              </a:solidFill>
              <a:latin typeface="Impact" panose="020B0806030902050204" charset="0"/>
              <a:ea typeface="方正公文小标宋" panose="02000500000000000000" charset="-122"/>
              <a:cs typeface="汉仪润圆-65简"/>
              <a:sym typeface="Arial" panose="020B0604020202020204"/>
            </a:endParaRPr>
          </a:p>
        </p:txBody>
      </p:sp>
      <p:sp>
        <p:nvSpPr>
          <p:cNvPr id="150" name="矩形 11"/>
          <p:cNvSpPr/>
          <p:nvPr/>
        </p:nvSpPr>
        <p:spPr>
          <a:xfrm>
            <a:off x="1043305" y="4714240"/>
            <a:ext cx="7024370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sz="2000">
                <a:solidFill>
                  <a:schemeClr val="bg1">
                    <a:alpha val="100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方正公文小标宋" panose="02000500000000000000" charset="-122"/>
                <a:sym typeface="Arial" panose="020B0604020202020204"/>
              </a:rPr>
              <a:t>华侨大学计算机科学与技术学院</a:t>
            </a:r>
            <a:endParaRPr lang="zh-CN" sz="2000">
              <a:solidFill>
                <a:schemeClr val="bg1">
                  <a:alpha val="100000"/>
                </a:schemeClr>
              </a:solidFill>
              <a:latin typeface="Times New Roman" panose="02020603050405020304" charset="0"/>
              <a:ea typeface="方正公文小标宋" panose="02000500000000000000" charset="-122"/>
              <a:cs typeface="方正公文小标宋" panose="02000500000000000000" charset="-122"/>
              <a:sym typeface="Arial" panose="020B0604020202020204"/>
            </a:endParaRPr>
          </a:p>
          <a:p>
            <a:pPr algn="ctr">
              <a:lnSpc>
                <a:spcPct val="150000"/>
              </a:lnSpc>
            </a:pPr>
            <a:r>
              <a:rPr lang="zh-CN" sz="2000">
                <a:solidFill>
                  <a:schemeClr val="bg1">
                    <a:alpha val="100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方正公文小标宋" panose="02000500000000000000" charset="-122"/>
                <a:sym typeface="Arial" panose="020B0604020202020204"/>
              </a:rPr>
              <a:t>王华珍</a:t>
            </a:r>
            <a:r>
              <a:rPr lang="en-US" sz="2000">
                <a:solidFill>
                  <a:schemeClr val="bg1">
                    <a:alpha val="100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方正公文小标宋" panose="02000500000000000000" charset="-122"/>
                <a:sym typeface="Arial" panose="020B0604020202020204"/>
              </a:rPr>
              <a:t>  </a:t>
            </a:r>
            <a:r>
              <a:rPr lang="zh-CN" sz="2000">
                <a:solidFill>
                  <a:schemeClr val="bg1">
                    <a:alpha val="100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方正公文小标宋" panose="02000500000000000000" charset="-122"/>
                <a:sym typeface="Arial" panose="020B0604020202020204"/>
              </a:rPr>
              <a:t>副教授</a:t>
            </a:r>
            <a:r>
              <a:rPr lang="en-US" sz="1600">
                <a:solidFill>
                  <a:schemeClr val="bg1">
                    <a:alpha val="100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方正公文小标宋" panose="02000500000000000000" charset="-122"/>
                <a:sym typeface="Arial" panose="020B0604020202020204"/>
              </a:rPr>
              <a:t>        </a:t>
            </a:r>
            <a:endParaRPr lang="zh-CN" sz="1600">
              <a:solidFill>
                <a:schemeClr val="bg1">
                  <a:alpha val="100000"/>
                </a:schemeClr>
              </a:solidFill>
              <a:latin typeface="Times New Roman" panose="02020603050405020304" charset="0"/>
              <a:ea typeface="方正公文小标宋" panose="02000500000000000000" charset="-122"/>
              <a:cs typeface="方正公文小标宋" panose="02000500000000000000" charset="-122"/>
              <a:sym typeface="Arial" panose="020B0604020202020204"/>
            </a:endParaRPr>
          </a:p>
        </p:txBody>
      </p:sp>
      <p:pic>
        <p:nvPicPr>
          <p:cNvPr id="151" name="图片 7"/>
          <p:cNvPicPr>
            <a:picLocks noChangeAspect="1"/>
          </p:cNvPicPr>
          <p:nvPr/>
        </p:nvPicPr>
        <p:blipFill rotWithShape="1">
          <a:blip r:embed="rId2" cstate="print"/>
          <a:srcRect r="-2489" b="-3816"/>
          <a:stretch>
            <a:fillRect/>
          </a:stretch>
        </p:blipFill>
        <p:spPr>
          <a:xfrm>
            <a:off x="7990205" y="1391920"/>
            <a:ext cx="3888740" cy="442658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635" y="311150"/>
            <a:ext cx="12191365" cy="5727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>
              <a:lnSpc>
                <a:spcPct val="150000"/>
              </a:lnSpc>
              <a:buClrTx/>
              <a:buSzTx/>
              <a:buNone/>
            </a:pPr>
            <a:r>
              <a:rPr lang="zh-CN" sz="3200" b="1">
                <a:solidFill>
                  <a:schemeClr val="bg1">
                    <a:alpha val="100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方正公文小标宋" panose="02000500000000000000" charset="-122"/>
              </a:rPr>
              <a:t>2025年“汉语桥”泰国西南中学生“中文+AI”研学团</a:t>
            </a:r>
            <a:endParaRPr lang="zh-CN" sz="3200" b="1">
              <a:solidFill>
                <a:schemeClr val="bg1">
                  <a:alpha val="100000"/>
                </a:schemeClr>
              </a:solidFill>
              <a:latin typeface="Times New Roman" panose="02020603050405020304" charset="0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fill="hold"/>
                                        <p:tgtEl>
                                          <p:spTgt spid="1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6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7" name="矩形 17"/>
          <p:cNvSpPr/>
          <p:nvPr/>
        </p:nvSpPr>
        <p:spPr>
          <a:xfrm>
            <a:off x="1039436" y="509935"/>
            <a:ext cx="4153535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  <a:sym typeface="+mn-ea"/>
              </a:rPr>
              <a:t>构建厦门旅游智能助手智能体</a:t>
            </a:r>
            <a:endParaRPr lang="zh-CN" alt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ea typeface="方正公文小标宋" panose="02000500000000000000" charset="-122"/>
              <a:sym typeface="+mn-ea"/>
            </a:endParaRPr>
          </a:p>
        </p:txBody>
      </p:sp>
      <p:sp>
        <p:nvSpPr>
          <p:cNvPr id="358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59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60" name="图片 22"/>
          <p:cNvPicPr/>
          <p:nvPr/>
        </p:nvPicPr>
        <p:blipFill>
          <a:blip r:embed="rId1" cstate="print"/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sp>
        <p:nvSpPr>
          <p:cNvPr id="361" name="矩形 2"/>
          <p:cNvSpPr/>
          <p:nvPr/>
        </p:nvSpPr>
        <p:spPr>
          <a:xfrm>
            <a:off x="639946" y="3157256"/>
            <a:ext cx="2533650" cy="12712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20000"/>
              </a:lnSpc>
              <a:defRPr/>
            </a:pPr>
            <a:r>
              <a:rPr lang="zh-CN" altLang="en-US" sz="1600" dirty="0">
                <a:latin typeface="Times New Roman" panose="02020603050405020304" charset="0"/>
                <a:ea typeface="方正公文小标宋" panose="02000500000000000000" charset="-122"/>
                <a:sym typeface="+mn-ea"/>
              </a:rPr>
              <a:t>②</a:t>
            </a:r>
            <a:r>
              <a:rPr lang="en-US" altLang="zh-CN" sz="1600" dirty="0">
                <a:latin typeface="Times New Roman" panose="02020603050405020304" charset="0"/>
                <a:ea typeface="方正公文小标宋" panose="02000500000000000000" charset="-122"/>
                <a:sym typeface="+mn-ea"/>
              </a:rPr>
              <a:t>.</a:t>
            </a:r>
            <a:r>
              <a:rPr lang="zh-CN" altLang="en-US" sz="1600" dirty="0">
                <a:latin typeface="Times New Roman" panose="02020603050405020304" charset="0"/>
                <a:ea typeface="方正公文小标宋" panose="02000500000000000000" charset="-122"/>
                <a:sym typeface="+mn-ea"/>
              </a:rPr>
              <a:t>填写知识库名称，往下选择导入数据类型，然后上传文件，上传完成后点击完成创建</a:t>
            </a:r>
            <a:endParaRPr lang="zh-CN" altLang="en-US" sz="1600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62" name="矩形 3"/>
          <p:cNvSpPr/>
          <p:nvPr/>
        </p:nvSpPr>
        <p:spPr>
          <a:xfrm>
            <a:off x="1205582" y="2024550"/>
            <a:ext cx="3096958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20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配置知识库</a:t>
            </a:r>
            <a:endParaRPr lang="zh-CN" sz="2000" b="1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63" name="矩形 4"/>
          <p:cNvSpPr/>
          <p:nvPr/>
        </p:nvSpPr>
        <p:spPr>
          <a:xfrm>
            <a:off x="488944" y="1994285"/>
            <a:ext cx="606631" cy="606631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Times New Roman" panose="02020603050405020304" charset="0"/>
                <a:ea typeface="方正公文小标宋" panose="02000500000000000000" charset="-122"/>
              </a:rPr>
              <a:t>2</a:t>
            </a:r>
            <a:endParaRPr lang="en-US" altLang="zh-CN" dirty="0" smtClean="0"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7265" y="2259330"/>
            <a:ext cx="7404735" cy="459867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5280" y="0"/>
            <a:ext cx="6496050" cy="2444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6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7" name="矩形 17"/>
          <p:cNvSpPr/>
          <p:nvPr/>
        </p:nvSpPr>
        <p:spPr>
          <a:xfrm>
            <a:off x="1039436" y="509935"/>
            <a:ext cx="4153535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sym typeface="+mn-ea"/>
              </a:rPr>
              <a:t>构建厦门旅游智能助手智能体</a:t>
            </a:r>
            <a:endParaRPr lang="zh-CN" alt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charset="0"/>
              <a:ea typeface="方正公文小标宋" panose="02000500000000000000" charset="-122"/>
              <a:sym typeface="+mn-ea"/>
            </a:endParaRPr>
          </a:p>
        </p:txBody>
      </p:sp>
      <p:sp>
        <p:nvSpPr>
          <p:cNvPr id="358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59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60" name="图片 22"/>
          <p:cNvPicPr/>
          <p:nvPr/>
        </p:nvPicPr>
        <p:blipFill>
          <a:blip r:embed="rId1" cstate="print"/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sp>
        <p:nvSpPr>
          <p:cNvPr id="361" name="矩形 2"/>
          <p:cNvSpPr/>
          <p:nvPr/>
        </p:nvSpPr>
        <p:spPr>
          <a:xfrm>
            <a:off x="733291" y="2895636"/>
            <a:ext cx="2533650" cy="3335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20000"/>
              </a:lnSpc>
              <a:defRPr/>
            </a:pPr>
            <a:r>
              <a:rPr lang="zh-CN" altLang="en-US" sz="1600" dirty="0">
                <a:latin typeface="Times New Roman" panose="02020603050405020304" charset="0"/>
                <a:ea typeface="方正公文小标宋" panose="02000500000000000000" charset="-122"/>
                <a:sym typeface="+mn-ea"/>
              </a:rPr>
              <a:t>③</a:t>
            </a:r>
            <a:r>
              <a:rPr lang="en-US" altLang="zh-CN" sz="1600" dirty="0">
                <a:latin typeface="Times New Roman" panose="02020603050405020304" charset="0"/>
                <a:ea typeface="方正公文小标宋" panose="02000500000000000000" charset="-122"/>
                <a:sym typeface="+mn-ea"/>
              </a:rPr>
              <a:t>.</a:t>
            </a:r>
            <a:r>
              <a:rPr lang="zh-CN" altLang="en-US" sz="1600" dirty="0">
                <a:latin typeface="Times New Roman" panose="02020603050405020304" charset="0"/>
                <a:ea typeface="方正公文小标宋" panose="02000500000000000000" charset="-122"/>
                <a:sym typeface="+mn-ea"/>
              </a:rPr>
              <a:t>创建成功后，即可使用。</a:t>
            </a:r>
            <a:endParaRPr lang="zh-CN" altLang="en-US" sz="1600" dirty="0">
              <a:latin typeface="Times New Roman" panose="02020603050405020304" charset="0"/>
              <a:ea typeface="方正公文小标宋" panose="02000500000000000000" charset="-122"/>
              <a:sym typeface="+mn-ea"/>
            </a:endParaRPr>
          </a:p>
          <a:p>
            <a:pPr fontAlgn="ctr">
              <a:lnSpc>
                <a:spcPct val="120000"/>
              </a:lnSpc>
              <a:defRPr/>
            </a:pPr>
            <a:endParaRPr lang="zh-CN" altLang="en-US" sz="1600" dirty="0">
              <a:latin typeface="Times New Roman" panose="02020603050405020304" charset="0"/>
              <a:ea typeface="方正公文小标宋" panose="02000500000000000000" charset="-122"/>
              <a:sym typeface="+mn-ea"/>
            </a:endParaRPr>
          </a:p>
          <a:p>
            <a:pPr fontAlgn="ctr">
              <a:lnSpc>
                <a:spcPct val="120000"/>
              </a:lnSpc>
              <a:defRPr/>
            </a:pPr>
            <a:r>
              <a:rPr lang="zh-CN" altLang="en-US" sz="1600" dirty="0">
                <a:latin typeface="Times New Roman" panose="02020603050405020304" charset="0"/>
                <a:ea typeface="方正公文小标宋" panose="02000500000000000000" charset="-122"/>
                <a:sym typeface="+mn-ea"/>
              </a:rPr>
              <a:t>如果是</a:t>
            </a:r>
            <a:r>
              <a:rPr lang="en-US" altLang="zh-CN" sz="1600" dirty="0">
                <a:latin typeface="Times New Roman" panose="02020603050405020304" charset="0"/>
                <a:ea typeface="方正公文小标宋" panose="02000500000000000000" charset="-122"/>
                <a:sym typeface="+mn-ea"/>
              </a:rPr>
              <a:t>excel</a:t>
            </a:r>
            <a:r>
              <a:rPr lang="zh-CN" altLang="en-US" sz="1600" dirty="0">
                <a:latin typeface="Times New Roman" panose="02020603050405020304" charset="0"/>
                <a:ea typeface="方正公文小标宋" panose="02000500000000000000" charset="-122"/>
                <a:sym typeface="+mn-ea"/>
              </a:rPr>
              <a:t>文件的话，还不能直接使用，回到知识库的界面，点击查看刚才创建好的知识库，点击配置数据，下拉选择要作为索引的字段，点击确定，该文件就完成了，继续按照这个方法完成其它文件的配置。</a:t>
            </a:r>
            <a:endParaRPr lang="zh-CN" altLang="en-US" sz="1600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62" name="矩形 3"/>
          <p:cNvSpPr/>
          <p:nvPr/>
        </p:nvSpPr>
        <p:spPr>
          <a:xfrm>
            <a:off x="1205582" y="2024550"/>
            <a:ext cx="3096958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20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配置知识库</a:t>
            </a:r>
            <a:endParaRPr lang="zh-CN" sz="2000" b="1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63" name="矩形 4"/>
          <p:cNvSpPr/>
          <p:nvPr/>
        </p:nvSpPr>
        <p:spPr>
          <a:xfrm>
            <a:off x="488944" y="1994285"/>
            <a:ext cx="606631" cy="606631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Times New Roman" panose="02020603050405020304" charset="0"/>
                <a:ea typeface="方正公文小标宋" panose="02000500000000000000" charset="-122"/>
              </a:rPr>
              <a:t>2</a:t>
            </a:r>
            <a:endParaRPr lang="en-US" altLang="zh-CN" dirty="0" smtClean="0"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7350" y="3139440"/>
            <a:ext cx="3054985" cy="352361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419735"/>
            <a:ext cx="4831080" cy="276352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2335" y="3280410"/>
            <a:ext cx="4729480" cy="3382645"/>
          </a:xfrm>
          <a:prstGeom prst="rect">
            <a:avLst/>
          </a:prstGeom>
        </p:spPr>
      </p:pic>
      <p:pic>
        <p:nvPicPr>
          <p:cNvPr id="5" name="图片 4" descr="22a8307a-a163-4d38-ba95-64190f171470(1)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6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7" name="矩形 17"/>
          <p:cNvSpPr/>
          <p:nvPr/>
        </p:nvSpPr>
        <p:spPr>
          <a:xfrm>
            <a:off x="1039436" y="509935"/>
            <a:ext cx="4153535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  <a:sym typeface="+mn-ea"/>
              </a:rPr>
              <a:t>构建厦门旅游智能助手智能体</a:t>
            </a:r>
            <a:endParaRPr lang="zh-CN" alt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ea typeface="方正公文小标宋" panose="02000500000000000000" charset="-122"/>
              <a:sym typeface="+mn-ea"/>
            </a:endParaRPr>
          </a:p>
        </p:txBody>
      </p:sp>
      <p:sp>
        <p:nvSpPr>
          <p:cNvPr id="358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59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60" name="图片 22"/>
          <p:cNvPicPr/>
          <p:nvPr/>
        </p:nvPicPr>
        <p:blipFill>
          <a:blip r:embed="rId1" cstate="print"/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sp>
        <p:nvSpPr>
          <p:cNvPr id="361" name="矩形 2"/>
          <p:cNvSpPr/>
          <p:nvPr/>
        </p:nvSpPr>
        <p:spPr>
          <a:xfrm>
            <a:off x="733291" y="3013746"/>
            <a:ext cx="2533650" cy="975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20000"/>
              </a:lnSpc>
              <a:defRPr/>
            </a:pPr>
            <a:r>
              <a:rPr lang="zh-CN" altLang="en-US" sz="1600" dirty="0">
                <a:latin typeface="Times New Roman" panose="02020603050405020304" charset="0"/>
                <a:ea typeface="方正公文小标宋" panose="02000500000000000000" charset="-122"/>
                <a:sym typeface="+mn-ea"/>
              </a:rPr>
              <a:t>④</a:t>
            </a:r>
            <a:r>
              <a:rPr lang="en-US" altLang="zh-CN" sz="1600" dirty="0">
                <a:latin typeface="Times New Roman" panose="02020603050405020304" charset="0"/>
                <a:ea typeface="方正公文小标宋" panose="02000500000000000000" charset="-122"/>
                <a:sym typeface="+mn-ea"/>
              </a:rPr>
              <a:t>.</a:t>
            </a:r>
            <a:r>
              <a:rPr lang="zh-CN" altLang="en-US" sz="1600" dirty="0">
                <a:latin typeface="Times New Roman" panose="02020603050405020304" charset="0"/>
                <a:ea typeface="方正公文小标宋" panose="02000500000000000000" charset="-122"/>
                <a:sym typeface="+mn-ea"/>
              </a:rPr>
              <a:t>回到应用配置界面的能力扩展模块，点击上传知识库</a:t>
            </a:r>
            <a:endParaRPr lang="zh-CN" altLang="en-US" sz="1600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62" name="矩形 3"/>
          <p:cNvSpPr/>
          <p:nvPr/>
        </p:nvSpPr>
        <p:spPr>
          <a:xfrm>
            <a:off x="1205582" y="2024550"/>
            <a:ext cx="3096958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20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配置知识库</a:t>
            </a:r>
            <a:endParaRPr lang="zh-CN" sz="2000" b="1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63" name="矩形 4"/>
          <p:cNvSpPr/>
          <p:nvPr/>
        </p:nvSpPr>
        <p:spPr>
          <a:xfrm>
            <a:off x="488944" y="1994285"/>
            <a:ext cx="606631" cy="606631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Times New Roman" panose="02020603050405020304" charset="0"/>
                <a:ea typeface="方正公文小标宋" panose="02000500000000000000" charset="-122"/>
              </a:rPr>
              <a:t>2</a:t>
            </a:r>
            <a:endParaRPr lang="en-US" altLang="zh-CN" dirty="0" smtClean="0"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7075" y="1715135"/>
            <a:ext cx="8750300" cy="4483100"/>
          </a:xfrm>
          <a:prstGeom prst="rect">
            <a:avLst/>
          </a:prstGeom>
        </p:spPr>
      </p:pic>
      <p:pic>
        <p:nvPicPr>
          <p:cNvPr id="364" name="图片 30"/>
          <p:cNvPicPr/>
          <p:nvPr/>
        </p:nvPicPr>
        <p:blipFill rotWithShape="1">
          <a:blip r:embed="rId3" cstate="print"/>
          <a:srcRect b="-6727"/>
          <a:stretch>
            <a:fillRect/>
          </a:stretch>
        </p:blipFill>
        <p:spPr>
          <a:xfrm>
            <a:off x="449574" y="3989701"/>
            <a:ext cx="3096970" cy="2820674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6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7" name="矩形 17"/>
          <p:cNvSpPr/>
          <p:nvPr/>
        </p:nvSpPr>
        <p:spPr>
          <a:xfrm>
            <a:off x="1039436" y="509935"/>
            <a:ext cx="4153535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  <a:sym typeface="+mn-ea"/>
              </a:rPr>
              <a:t>构建厦门旅游智能助手智能体</a:t>
            </a:r>
            <a:endParaRPr lang="zh-CN" alt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ea typeface="方正公文小标宋" panose="02000500000000000000" charset="-122"/>
              <a:sym typeface="+mn-ea"/>
            </a:endParaRPr>
          </a:p>
        </p:txBody>
      </p:sp>
      <p:sp>
        <p:nvSpPr>
          <p:cNvPr id="358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59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60" name="图片 22"/>
          <p:cNvPicPr/>
          <p:nvPr/>
        </p:nvPicPr>
        <p:blipFill>
          <a:blip r:embed="rId1" cstate="print"/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sp>
        <p:nvSpPr>
          <p:cNvPr id="361" name="矩形 2"/>
          <p:cNvSpPr/>
          <p:nvPr/>
        </p:nvSpPr>
        <p:spPr>
          <a:xfrm>
            <a:off x="733291" y="3013746"/>
            <a:ext cx="2533650" cy="681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20000"/>
              </a:lnSpc>
              <a:defRPr/>
            </a:pPr>
            <a:r>
              <a:rPr lang="zh-CN" altLang="en-US" sz="1600" dirty="0">
                <a:latin typeface="Times New Roman" panose="02020603050405020304" charset="0"/>
                <a:ea typeface="方正公文小标宋" panose="02000500000000000000" charset="-122"/>
                <a:sym typeface="+mn-ea"/>
              </a:rPr>
              <a:t>输入指定的开场白和推荐的问题</a:t>
            </a:r>
            <a:endParaRPr lang="zh-CN" altLang="en-US" sz="1600" dirty="0">
              <a:latin typeface="Times New Roman" panose="02020603050405020304" charset="0"/>
              <a:ea typeface="方正公文小标宋" panose="02000500000000000000" charset="-122"/>
              <a:cs typeface="+mn-cs"/>
              <a:sym typeface="+mn-ea"/>
            </a:endParaRPr>
          </a:p>
        </p:txBody>
      </p:sp>
      <p:sp>
        <p:nvSpPr>
          <p:cNvPr id="362" name="矩形 3"/>
          <p:cNvSpPr/>
          <p:nvPr/>
        </p:nvSpPr>
        <p:spPr>
          <a:xfrm>
            <a:off x="1205582" y="2024550"/>
            <a:ext cx="3096958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20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能力扩展部分</a:t>
            </a:r>
            <a:endParaRPr lang="zh-CN" sz="2000" b="1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63" name="矩形 4"/>
          <p:cNvSpPr/>
          <p:nvPr/>
        </p:nvSpPr>
        <p:spPr>
          <a:xfrm>
            <a:off x="488944" y="1994285"/>
            <a:ext cx="606631" cy="606631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Times New Roman" panose="02020603050405020304" charset="0"/>
                <a:ea typeface="方正公文小标宋" panose="02000500000000000000" charset="-122"/>
              </a:rPr>
              <a:t>3</a:t>
            </a:r>
            <a:endParaRPr lang="en-US" altLang="zh-CN" dirty="0" smtClean="0"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pic>
        <p:nvPicPr>
          <p:cNvPr id="364" name="图片 30"/>
          <p:cNvPicPr/>
          <p:nvPr/>
        </p:nvPicPr>
        <p:blipFill rotWithShape="1">
          <a:blip r:embed="rId2" cstate="print"/>
          <a:srcRect b="-6727"/>
          <a:stretch>
            <a:fillRect/>
          </a:stretch>
        </p:blipFill>
        <p:spPr>
          <a:xfrm>
            <a:off x="347974" y="3842381"/>
            <a:ext cx="3096970" cy="2820674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650" y="1466850"/>
            <a:ext cx="8432165" cy="5210175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6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7" name="矩形 17"/>
          <p:cNvSpPr/>
          <p:nvPr/>
        </p:nvSpPr>
        <p:spPr>
          <a:xfrm>
            <a:off x="1039436" y="509935"/>
            <a:ext cx="4153535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  <a:sym typeface="+mn-ea"/>
              </a:rPr>
              <a:t>构建厦门旅游智能助手智能体</a:t>
            </a:r>
            <a:endParaRPr lang="zh-CN" alt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ea typeface="方正公文小标宋" panose="02000500000000000000" charset="-122"/>
              <a:sym typeface="+mn-ea"/>
            </a:endParaRPr>
          </a:p>
        </p:txBody>
      </p:sp>
      <p:sp>
        <p:nvSpPr>
          <p:cNvPr id="358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59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60" name="图片 22"/>
          <p:cNvPicPr/>
          <p:nvPr/>
        </p:nvPicPr>
        <p:blipFill>
          <a:blip r:embed="rId1" cstate="print"/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sp>
        <p:nvSpPr>
          <p:cNvPr id="361" name="矩形 2"/>
          <p:cNvSpPr/>
          <p:nvPr/>
        </p:nvSpPr>
        <p:spPr>
          <a:xfrm>
            <a:off x="733291" y="3013746"/>
            <a:ext cx="2533650" cy="681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20000"/>
              </a:lnSpc>
              <a:defRPr/>
            </a:pPr>
            <a:r>
              <a:rPr lang="zh-CN" altLang="en-US" sz="1600" dirty="0">
                <a:latin typeface="Times New Roman" panose="02020603050405020304" charset="0"/>
                <a:ea typeface="方正公文小标宋" panose="02000500000000000000" charset="-122"/>
                <a:sym typeface="+mn-ea"/>
              </a:rPr>
              <a:t>打开数字人选项，选择数字人的形象和声音</a:t>
            </a:r>
            <a:endParaRPr lang="zh-CN" altLang="en-US" sz="1600" dirty="0">
              <a:latin typeface="Times New Roman" panose="02020603050405020304" charset="0"/>
              <a:ea typeface="方正公文小标宋" panose="02000500000000000000" charset="-122"/>
              <a:cs typeface="+mn-cs"/>
              <a:sym typeface="+mn-ea"/>
            </a:endParaRPr>
          </a:p>
        </p:txBody>
      </p:sp>
      <p:sp>
        <p:nvSpPr>
          <p:cNvPr id="362" name="矩形 3"/>
          <p:cNvSpPr/>
          <p:nvPr/>
        </p:nvSpPr>
        <p:spPr>
          <a:xfrm>
            <a:off x="1205582" y="2024550"/>
            <a:ext cx="3096958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20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能力扩展部分</a:t>
            </a:r>
            <a:endParaRPr lang="zh-CN" sz="2000" b="1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63" name="矩形 4"/>
          <p:cNvSpPr/>
          <p:nvPr/>
        </p:nvSpPr>
        <p:spPr>
          <a:xfrm>
            <a:off x="488944" y="1994285"/>
            <a:ext cx="606631" cy="606631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Times New Roman" panose="02020603050405020304" charset="0"/>
                <a:ea typeface="方正公文小标宋" panose="02000500000000000000" charset="-122"/>
              </a:rPr>
              <a:t>3</a:t>
            </a:r>
            <a:endParaRPr lang="en-US" altLang="zh-CN" dirty="0" smtClean="0"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pic>
        <p:nvPicPr>
          <p:cNvPr id="364" name="图片 30"/>
          <p:cNvPicPr/>
          <p:nvPr/>
        </p:nvPicPr>
        <p:blipFill rotWithShape="1">
          <a:blip r:embed="rId2" cstate="print"/>
          <a:srcRect b="-6727"/>
          <a:stretch>
            <a:fillRect/>
          </a:stretch>
        </p:blipFill>
        <p:spPr>
          <a:xfrm>
            <a:off x="357499" y="3778246"/>
            <a:ext cx="3096970" cy="282067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6765" y="1367155"/>
            <a:ext cx="8655050" cy="4928870"/>
          </a:xfrm>
          <a:prstGeom prst="rect">
            <a:avLst/>
          </a:prstGeom>
        </p:spPr>
      </p:pic>
      <p:pic>
        <p:nvPicPr>
          <p:cNvPr id="2" name="图片 1" descr="22a8307a-a163-4d38-ba95-64190f171470(1)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6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7" name="矩形 17"/>
          <p:cNvSpPr/>
          <p:nvPr/>
        </p:nvSpPr>
        <p:spPr>
          <a:xfrm>
            <a:off x="1039436" y="509935"/>
            <a:ext cx="4153535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  <a:sym typeface="+mn-ea"/>
              </a:rPr>
              <a:t>构建厦门旅游智能助手智能体</a:t>
            </a:r>
            <a:endParaRPr lang="zh-CN" alt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ea typeface="方正公文小标宋" panose="02000500000000000000" charset="-122"/>
              <a:sym typeface="+mn-ea"/>
            </a:endParaRPr>
          </a:p>
        </p:txBody>
      </p:sp>
      <p:sp>
        <p:nvSpPr>
          <p:cNvPr id="358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59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60" name="图片 22"/>
          <p:cNvPicPr/>
          <p:nvPr/>
        </p:nvPicPr>
        <p:blipFill>
          <a:blip r:embed="rId1" cstate="print"/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sp>
        <p:nvSpPr>
          <p:cNvPr id="361" name="矩形 2"/>
          <p:cNvSpPr/>
          <p:nvPr/>
        </p:nvSpPr>
        <p:spPr>
          <a:xfrm>
            <a:off x="733291" y="3013746"/>
            <a:ext cx="2533650" cy="975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20000"/>
              </a:lnSpc>
              <a:defRPr/>
            </a:pPr>
            <a:r>
              <a:rPr lang="zh-CN" altLang="en-US" sz="1600" dirty="0">
                <a:latin typeface="Times New Roman" panose="02020603050405020304" charset="0"/>
                <a:ea typeface="方正公文小标宋" panose="02000500000000000000" charset="-122"/>
                <a:sym typeface="思源黑体 CN" panose="020B0500000000000000" pitchFamily="34" charset="-122"/>
              </a:rPr>
              <a:t>在右侧的聊天框中发送文本，就能体验构建好的智能体</a:t>
            </a:r>
            <a:endParaRPr lang="zh-CN" altLang="en-US" sz="1600" dirty="0">
              <a:latin typeface="Times New Roman" panose="02020603050405020304" charset="0"/>
              <a:ea typeface="方正公文小标宋" panose="02000500000000000000" charset="-122"/>
              <a:cs typeface="+mn-cs"/>
              <a:sym typeface="思源黑体 CN" panose="020B0500000000000000" pitchFamily="34" charset="-122"/>
            </a:endParaRPr>
          </a:p>
        </p:txBody>
      </p:sp>
      <p:sp>
        <p:nvSpPr>
          <p:cNvPr id="362" name="矩形 3"/>
          <p:cNvSpPr/>
          <p:nvPr/>
        </p:nvSpPr>
        <p:spPr>
          <a:xfrm>
            <a:off x="1205582" y="2024550"/>
            <a:ext cx="3096958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20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构建成功</a:t>
            </a:r>
            <a:endParaRPr lang="zh-CN" sz="2000" b="1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63" name="矩形 4"/>
          <p:cNvSpPr/>
          <p:nvPr/>
        </p:nvSpPr>
        <p:spPr>
          <a:xfrm>
            <a:off x="488944" y="1994285"/>
            <a:ext cx="606631" cy="606631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Times New Roman" panose="02020603050405020304" charset="0"/>
                <a:ea typeface="方正公文小标宋" panose="02000500000000000000" charset="-122"/>
              </a:rPr>
              <a:t>4</a:t>
            </a:r>
            <a:endParaRPr lang="en-US" altLang="zh-CN" dirty="0" smtClean="0"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pic>
        <p:nvPicPr>
          <p:cNvPr id="364" name="图片 30"/>
          <p:cNvPicPr/>
          <p:nvPr/>
        </p:nvPicPr>
        <p:blipFill rotWithShape="1">
          <a:blip r:embed="rId2" cstate="print"/>
          <a:srcRect b="-6727"/>
          <a:stretch>
            <a:fillRect/>
          </a:stretch>
        </p:blipFill>
        <p:spPr>
          <a:xfrm>
            <a:off x="329559" y="3856351"/>
            <a:ext cx="3096970" cy="2820674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2465" y="1490980"/>
            <a:ext cx="8924925" cy="5172075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6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7" name="矩形 17"/>
          <p:cNvSpPr/>
          <p:nvPr/>
        </p:nvSpPr>
        <p:spPr>
          <a:xfrm>
            <a:off x="1039436" y="509935"/>
            <a:ext cx="4153535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  <a:sym typeface="+mn-ea"/>
              </a:rPr>
              <a:t>构建厦门旅游智能助手智能体</a:t>
            </a:r>
            <a:endParaRPr lang="zh-CN" alt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ea typeface="方正公文小标宋" panose="02000500000000000000" charset="-122"/>
              <a:sym typeface="+mn-ea"/>
            </a:endParaRPr>
          </a:p>
        </p:txBody>
      </p:sp>
      <p:sp>
        <p:nvSpPr>
          <p:cNvPr id="358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59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60" name="图片 22"/>
          <p:cNvPicPr/>
          <p:nvPr/>
        </p:nvPicPr>
        <p:blipFill>
          <a:blip r:embed="rId1" cstate="print"/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sp>
        <p:nvSpPr>
          <p:cNvPr id="361" name="矩形 2"/>
          <p:cNvSpPr/>
          <p:nvPr/>
        </p:nvSpPr>
        <p:spPr>
          <a:xfrm>
            <a:off x="488816" y="3013746"/>
            <a:ext cx="2533650" cy="975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20000"/>
              </a:lnSpc>
              <a:defRPr/>
            </a:pPr>
            <a:r>
              <a:rPr lang="zh-CN" altLang="en-US" sz="1600" dirty="0">
                <a:latin typeface="Times New Roman" panose="02020603050405020304" charset="0"/>
                <a:ea typeface="方正公文小标宋" panose="02000500000000000000" charset="-122"/>
                <a:sym typeface="思源黑体 CN" panose="020B0500000000000000" pitchFamily="34" charset="-122"/>
              </a:rPr>
              <a:t>系统会自动发布到网页和微信小程序中，可通过网址和微信二维码扫描访问</a:t>
            </a:r>
            <a:endParaRPr lang="zh-CN" altLang="en-US" sz="1600" dirty="0">
              <a:latin typeface="Times New Roman" panose="02020603050405020304" charset="0"/>
              <a:ea typeface="方正公文小标宋" panose="02000500000000000000" charset="-122"/>
              <a:sym typeface="思源黑体 CN" panose="020B0500000000000000" pitchFamily="34" charset="-122"/>
            </a:endParaRPr>
          </a:p>
        </p:txBody>
      </p:sp>
      <p:sp>
        <p:nvSpPr>
          <p:cNvPr id="362" name="矩形 3"/>
          <p:cNvSpPr/>
          <p:nvPr/>
        </p:nvSpPr>
        <p:spPr>
          <a:xfrm>
            <a:off x="1205582" y="2024550"/>
            <a:ext cx="3096958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20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构建成功</a:t>
            </a:r>
            <a:endParaRPr lang="zh-CN" sz="2000" b="1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63" name="矩形 4"/>
          <p:cNvSpPr/>
          <p:nvPr/>
        </p:nvSpPr>
        <p:spPr>
          <a:xfrm>
            <a:off x="488944" y="1994285"/>
            <a:ext cx="606631" cy="606631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Times New Roman" panose="02020603050405020304" charset="0"/>
                <a:ea typeface="方正公文小标宋" panose="02000500000000000000" charset="-122"/>
              </a:rPr>
              <a:t>4</a:t>
            </a:r>
            <a:endParaRPr lang="en-US" altLang="zh-CN" dirty="0" smtClean="0"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pic>
        <p:nvPicPr>
          <p:cNvPr id="364" name="图片 30"/>
          <p:cNvPicPr/>
          <p:nvPr/>
        </p:nvPicPr>
        <p:blipFill rotWithShape="1">
          <a:blip r:embed="rId2" cstate="print"/>
          <a:srcRect b="-6727"/>
          <a:stretch>
            <a:fillRect/>
          </a:stretch>
        </p:blipFill>
        <p:spPr>
          <a:xfrm>
            <a:off x="329559" y="3856351"/>
            <a:ext cx="3096970" cy="2820674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3560" y="1418590"/>
            <a:ext cx="9108440" cy="5117465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6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7" name="矩形 17"/>
          <p:cNvSpPr/>
          <p:nvPr/>
        </p:nvSpPr>
        <p:spPr>
          <a:xfrm>
            <a:off x="1039436" y="509935"/>
            <a:ext cx="4153535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  <a:sym typeface="+mn-ea"/>
              </a:rPr>
              <a:t>构建厦门旅游智能助手智能体</a:t>
            </a:r>
            <a:endParaRPr lang="zh-CN" alt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ea typeface="方正公文小标宋" panose="02000500000000000000" charset="-122"/>
              <a:sym typeface="+mn-ea"/>
            </a:endParaRPr>
          </a:p>
        </p:txBody>
      </p:sp>
      <p:sp>
        <p:nvSpPr>
          <p:cNvPr id="358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59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60" name="图片 22"/>
          <p:cNvPicPr/>
          <p:nvPr/>
        </p:nvPicPr>
        <p:blipFill>
          <a:blip r:embed="rId1" cstate="print"/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sp>
        <p:nvSpPr>
          <p:cNvPr id="361" name="矩形 2"/>
          <p:cNvSpPr/>
          <p:nvPr/>
        </p:nvSpPr>
        <p:spPr>
          <a:xfrm>
            <a:off x="395471" y="3115346"/>
            <a:ext cx="2533650" cy="2155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20000"/>
              </a:lnSpc>
              <a:defRPr/>
            </a:pPr>
            <a:r>
              <a:rPr lang="zh-CN" altLang="en-US" sz="1600" dirty="0">
                <a:latin typeface="Times New Roman" panose="02020603050405020304" charset="0"/>
                <a:ea typeface="方正公文小标宋" panose="02000500000000000000" charset="-122"/>
                <a:sym typeface="思源黑体 CN" panose="020B0500000000000000" pitchFamily="34" charset="-122"/>
              </a:rPr>
              <a:t>通过网页访问</a:t>
            </a:r>
            <a:endParaRPr lang="zh-CN" altLang="en-US" sz="1600" dirty="0">
              <a:latin typeface="Times New Roman" panose="02020603050405020304" charset="0"/>
              <a:ea typeface="方正公文小标宋" panose="02000500000000000000" charset="-122"/>
              <a:sym typeface="思源黑体 CN" panose="020B0500000000000000" pitchFamily="34" charset="-122"/>
            </a:endParaRPr>
          </a:p>
          <a:p>
            <a:pPr fontAlgn="ctr">
              <a:lnSpc>
                <a:spcPct val="120000"/>
              </a:lnSpc>
              <a:defRPr/>
            </a:pPr>
            <a:endParaRPr lang="zh-CN" altLang="en-US" sz="1600" dirty="0">
              <a:latin typeface="Times New Roman" panose="02020603050405020304" charset="0"/>
              <a:ea typeface="方正公文小标宋" panose="02000500000000000000" charset="-122"/>
              <a:sym typeface="思源黑体 CN" panose="020B0500000000000000" pitchFamily="34" charset="-122"/>
            </a:endParaRPr>
          </a:p>
          <a:p>
            <a:pPr fontAlgn="ctr">
              <a:lnSpc>
                <a:spcPct val="120000"/>
              </a:lnSpc>
              <a:defRPr/>
            </a:pPr>
            <a:endParaRPr lang="zh-CN" altLang="en-US" sz="1600" dirty="0">
              <a:latin typeface="Times New Roman" panose="02020603050405020304" charset="0"/>
              <a:ea typeface="方正公文小标宋" panose="02000500000000000000" charset="-122"/>
              <a:sym typeface="思源黑体 CN" panose="020B0500000000000000" pitchFamily="34" charset="-122"/>
            </a:endParaRPr>
          </a:p>
          <a:p>
            <a:pPr fontAlgn="ctr">
              <a:lnSpc>
                <a:spcPct val="120000"/>
              </a:lnSpc>
              <a:defRPr/>
            </a:pPr>
            <a:endParaRPr lang="zh-CN" altLang="en-US" sz="1600" dirty="0">
              <a:latin typeface="Times New Roman" panose="02020603050405020304" charset="0"/>
              <a:ea typeface="方正公文小标宋" panose="02000500000000000000" charset="-122"/>
              <a:sym typeface="思源黑体 CN" panose="020B0500000000000000" pitchFamily="34" charset="-122"/>
            </a:endParaRPr>
          </a:p>
          <a:p>
            <a:pPr fontAlgn="ctr">
              <a:lnSpc>
                <a:spcPct val="120000"/>
              </a:lnSpc>
              <a:defRPr/>
            </a:pPr>
            <a:r>
              <a:rPr lang="zh-CN" altLang="en-US" sz="1600" dirty="0">
                <a:latin typeface="Times New Roman" panose="02020603050405020304" charset="0"/>
                <a:ea typeface="方正公文小标宋" panose="02000500000000000000" charset="-122"/>
                <a:sym typeface="思源黑体 CN" panose="020B0500000000000000" pitchFamily="34" charset="-122"/>
              </a:rPr>
              <a:t>网页链接：</a:t>
            </a:r>
            <a:r>
              <a:rPr lang="en-US" altLang="zh-CN" sz="1600" dirty="0">
                <a:latin typeface="Times New Roman" panose="02020603050405020304" charset="0"/>
                <a:ea typeface="方正公文小标宋" panose="02000500000000000000" charset="-122"/>
                <a:sym typeface="思源黑体 CN" panose="020B0500000000000000" pitchFamily="34" charset="-122"/>
              </a:rPr>
              <a:t>https://appbuilder.baidu.com/s/kMS9WSVs</a:t>
            </a:r>
            <a:endParaRPr lang="en-US" altLang="zh-CN" sz="1600" dirty="0">
              <a:latin typeface="Times New Roman" panose="02020603050405020304" charset="0"/>
              <a:ea typeface="方正公文小标宋" panose="02000500000000000000" charset="-122"/>
              <a:sym typeface="思源黑体 CN" panose="020B0500000000000000" pitchFamily="34" charset="-122"/>
            </a:endParaRPr>
          </a:p>
        </p:txBody>
      </p:sp>
      <p:sp>
        <p:nvSpPr>
          <p:cNvPr id="362" name="矩形 3"/>
          <p:cNvSpPr/>
          <p:nvPr/>
        </p:nvSpPr>
        <p:spPr>
          <a:xfrm>
            <a:off x="1205582" y="2024550"/>
            <a:ext cx="3096958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20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构建成功</a:t>
            </a:r>
            <a:endParaRPr lang="zh-CN" sz="2000" b="1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63" name="矩形 4"/>
          <p:cNvSpPr/>
          <p:nvPr/>
        </p:nvSpPr>
        <p:spPr>
          <a:xfrm>
            <a:off x="488944" y="1994285"/>
            <a:ext cx="606631" cy="606631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Times New Roman" panose="02020603050405020304" charset="0"/>
                <a:ea typeface="方正公文小标宋" panose="02000500000000000000" charset="-122"/>
              </a:rPr>
              <a:t>4</a:t>
            </a:r>
            <a:endParaRPr lang="en-US" altLang="zh-CN" dirty="0" smtClean="0"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9255" y="1186180"/>
            <a:ext cx="9262745" cy="5204460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6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7" name="矩形 17"/>
          <p:cNvSpPr/>
          <p:nvPr/>
        </p:nvSpPr>
        <p:spPr>
          <a:xfrm>
            <a:off x="1039436" y="509935"/>
            <a:ext cx="4153535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  <a:sym typeface="+mn-ea"/>
              </a:rPr>
              <a:t>构建厦门旅游智能助手智能体</a:t>
            </a:r>
            <a:endParaRPr lang="zh-CN" alt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ea typeface="方正公文小标宋" panose="02000500000000000000" charset="-122"/>
              <a:sym typeface="+mn-ea"/>
            </a:endParaRPr>
          </a:p>
        </p:txBody>
      </p:sp>
      <p:sp>
        <p:nvSpPr>
          <p:cNvPr id="358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59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60" name="图片 22"/>
          <p:cNvPicPr/>
          <p:nvPr/>
        </p:nvPicPr>
        <p:blipFill>
          <a:blip r:embed="rId1" cstate="print"/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sp>
        <p:nvSpPr>
          <p:cNvPr id="361" name="矩形 2"/>
          <p:cNvSpPr/>
          <p:nvPr/>
        </p:nvSpPr>
        <p:spPr>
          <a:xfrm>
            <a:off x="639946" y="3013746"/>
            <a:ext cx="2533650" cy="681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20000"/>
              </a:lnSpc>
              <a:defRPr/>
            </a:pPr>
            <a:r>
              <a:rPr lang="zh-CN" altLang="en-US" sz="1600" dirty="0">
                <a:latin typeface="Times New Roman" panose="02020603050405020304" charset="0"/>
                <a:ea typeface="方正公文小标宋" panose="02000500000000000000" charset="-122"/>
                <a:sym typeface="思源黑体 CN" panose="020B0500000000000000" pitchFamily="34" charset="-122"/>
              </a:rPr>
              <a:t>通过微信小程序访问，打开微信扫码即可访问</a:t>
            </a:r>
            <a:endParaRPr lang="zh-CN" altLang="en-US" sz="1600" dirty="0">
              <a:latin typeface="Times New Roman" panose="02020603050405020304" charset="0"/>
              <a:ea typeface="方正公文小标宋" panose="02000500000000000000" charset="-122"/>
              <a:sym typeface="思源黑体 CN" panose="020B0500000000000000" pitchFamily="34" charset="-122"/>
            </a:endParaRPr>
          </a:p>
        </p:txBody>
      </p:sp>
      <p:sp>
        <p:nvSpPr>
          <p:cNvPr id="362" name="矩形 3"/>
          <p:cNvSpPr/>
          <p:nvPr/>
        </p:nvSpPr>
        <p:spPr>
          <a:xfrm>
            <a:off x="1205582" y="2024550"/>
            <a:ext cx="3096958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20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构建成功</a:t>
            </a:r>
            <a:endParaRPr lang="zh-CN" sz="2000" b="1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63" name="矩形 4"/>
          <p:cNvSpPr/>
          <p:nvPr/>
        </p:nvSpPr>
        <p:spPr>
          <a:xfrm>
            <a:off x="488944" y="1994285"/>
            <a:ext cx="606631" cy="606631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Times New Roman" panose="02020603050405020304" charset="0"/>
                <a:ea typeface="方正公文小标宋" panose="02000500000000000000" charset="-122"/>
              </a:rPr>
              <a:t>4</a:t>
            </a:r>
            <a:endParaRPr lang="en-US" altLang="zh-CN" dirty="0" smtClean="0"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pic>
        <p:nvPicPr>
          <p:cNvPr id="2" name="图片 1" descr="厦门旅游智能助手(微信小程序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1575" y="1822450"/>
            <a:ext cx="2000250" cy="3200400"/>
          </a:xfrm>
          <a:prstGeom prst="rect">
            <a:avLst/>
          </a:prstGeom>
        </p:spPr>
      </p:pic>
      <p:pic>
        <p:nvPicPr>
          <p:cNvPr id="3" name="图片 2" descr="b6d118d10299f0cc897f4429d65a75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2850" y="168275"/>
            <a:ext cx="2933700" cy="6348095"/>
          </a:xfrm>
          <a:prstGeom prst="rect">
            <a:avLst/>
          </a:prstGeom>
        </p:spPr>
      </p:pic>
      <p:pic>
        <p:nvPicPr>
          <p:cNvPr id="4" name="图片 3" descr="22a8307a-a163-4d38-ba95-64190f171470(1)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矩形 8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6" name="矩形 1"/>
          <p:cNvSpPr/>
          <p:nvPr/>
        </p:nvSpPr>
        <p:spPr>
          <a:xfrm>
            <a:off x="470855" y="178743"/>
            <a:ext cx="11350171" cy="648788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4000">
                <a:schemeClr val="accent1">
                  <a:alpha val="100000"/>
                  <a:lumMod val="62000"/>
                  <a:lumOff val="38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16200000" scaled="0"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7" name="矩形 3"/>
          <p:cNvSpPr/>
          <p:nvPr/>
        </p:nvSpPr>
        <p:spPr>
          <a:xfrm>
            <a:off x="2745740" y="2617470"/>
            <a:ext cx="7273925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defRPr/>
            </a:pPr>
            <a:r>
              <a:rPr lang="zh-CN" altLang="en-US" sz="4800" b="1" dirty="0">
                <a:solidFill>
                  <a:schemeClr val="bg1"/>
                </a:solidFill>
                <a:latin typeface="Impact" panose="020B0806030902050204" charset="0"/>
                <a:ea typeface="方正公文小标宋" panose="02000500000000000000" charset="-122"/>
                <a:cs typeface="汉仪雅酷黑 75W" panose="020B0804020202020204" charset="-122"/>
                <a:sym typeface="Arial" panose="020B0604020202020204" pitchFamily="34" charset="0"/>
              </a:rPr>
              <a:t>打造你的第二个智能体</a:t>
            </a:r>
            <a:endParaRPr lang="zh-CN" altLang="en-US" sz="4800" b="1" dirty="0">
              <a:solidFill>
                <a:schemeClr val="bg1"/>
              </a:solidFill>
              <a:latin typeface="Impact" panose="020B0806030902050204" charset="0"/>
              <a:ea typeface="方正公文小标宋" panose="02000500000000000000" charset="-122"/>
              <a:cs typeface="汉仪雅酷黑 75W" panose="020B0804020202020204" charset="-122"/>
              <a:sym typeface="Arial" panose="020B0604020202020204" pitchFamily="34" charset="0"/>
            </a:endParaRPr>
          </a:p>
        </p:txBody>
      </p:sp>
      <p:sp>
        <p:nvSpPr>
          <p:cNvPr id="348" name="矩形 4"/>
          <p:cNvSpPr/>
          <p:nvPr/>
        </p:nvSpPr>
        <p:spPr>
          <a:xfrm>
            <a:off x="3616236" y="3367799"/>
            <a:ext cx="5059224" cy="41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endParaRPr lang="zh-CN" altLang="en-US" sz="1400" dirty="0">
              <a:solidFill>
                <a:schemeClr val="bg1"/>
              </a:solidFill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349" name="组合 5"/>
          <p:cNvGrpSpPr/>
          <p:nvPr/>
        </p:nvGrpSpPr>
        <p:grpSpPr>
          <a:xfrm>
            <a:off x="5336540" y="793115"/>
            <a:ext cx="1618615" cy="1574800"/>
            <a:chOff x="3095602" y="1257786"/>
            <a:chExt cx="533400" cy="533400"/>
          </a:xfrm>
          <a:solidFill>
            <a:srgbClr val="009900"/>
          </a:solidFill>
        </p:grpSpPr>
        <p:sp>
          <p:nvSpPr>
            <p:cNvPr id="350" name="菱形 6"/>
            <p:cNvSpPr/>
            <p:nvPr/>
          </p:nvSpPr>
          <p:spPr>
            <a:xfrm>
              <a:off x="3095602" y="1257786"/>
              <a:ext cx="533400" cy="533400"/>
            </a:xfrm>
            <a:prstGeom prst="diamond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zh-CN" altLang="en-US" sz="2000" b="1">
                <a:solidFill>
                  <a:schemeClr val="bg1"/>
                </a:solidFill>
                <a:latin typeface="Times New Roman" panose="02020603050405020304" charset="0"/>
                <a:ea typeface="方正公文小标宋" panose="02000500000000000000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51" name="文本框 7"/>
            <p:cNvSpPr/>
            <p:nvPr/>
          </p:nvSpPr>
          <p:spPr>
            <a:xfrm>
              <a:off x="3219327" y="1404710"/>
              <a:ext cx="326473" cy="2393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en-US" altLang="zh-CN" sz="4000" b="1" dirty="0" smtClean="0">
                  <a:latin typeface="Times New Roman" panose="02020603050405020304" charset="0"/>
                  <a:ea typeface="方正公文小标宋" panose="02000500000000000000" charset="-122"/>
                  <a:cs typeface="+mn-ea"/>
                  <a:sym typeface="Arial" panose="020B0604020202020204" pitchFamily="34" charset="0"/>
                </a:rPr>
                <a:t>03</a:t>
              </a:r>
              <a:endParaRPr lang="en-US" altLang="zh-CN" sz="4000" b="1" dirty="0" smtClean="0">
                <a:latin typeface="Times New Roman" panose="02020603050405020304" charset="0"/>
                <a:ea typeface="方正公文小标宋" panose="02000500000000000000" charset="-122"/>
                <a:cs typeface="+mn-ea"/>
                <a:sym typeface="Arial" panose="020B0604020202020204" pitchFamily="34" charset="0"/>
              </a:endParaRPr>
            </a:p>
          </p:txBody>
        </p:sp>
      </p:grpSp>
      <p:pic>
        <p:nvPicPr>
          <p:cNvPr id="352" name="图片 9"/>
          <p:cNvPicPr/>
          <p:nvPr/>
        </p:nvPicPr>
        <p:blipFill>
          <a:blip r:embed="rId1" cstate="print"/>
          <a:stretch>
            <a:fillRect/>
          </a:stretch>
        </p:blipFill>
        <p:spPr>
          <a:xfrm flipV="1">
            <a:off x="10116456" y="5031976"/>
            <a:ext cx="2075543" cy="1826024"/>
          </a:xfrm>
          <a:prstGeom prst="rect">
            <a:avLst/>
          </a:prstGeom>
        </p:spPr>
      </p:pic>
      <p:pic>
        <p:nvPicPr>
          <p:cNvPr id="353" name="图片 10"/>
          <p:cNvPicPr/>
          <p:nvPr/>
        </p:nvPicPr>
        <p:blipFill>
          <a:blip r:embed="rId1" cstate="print"/>
          <a:stretch>
            <a:fillRect/>
          </a:stretch>
        </p:blipFill>
        <p:spPr>
          <a:xfrm flipH="1" flipV="1">
            <a:off x="0" y="5031975"/>
            <a:ext cx="2075543" cy="18260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1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矩形 1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54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3" name="文本框 3"/>
          <p:cNvSpPr/>
          <p:nvPr/>
        </p:nvSpPr>
        <p:spPr>
          <a:xfrm>
            <a:off x="1273125" y="741355"/>
            <a:ext cx="2891003" cy="1411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6600" b="1" dirty="0">
                <a:solidFill>
                  <a:schemeClr val="bg1"/>
                </a:solidFill>
                <a:latin typeface="Times New Roman" panose="02020603050405020304" charset="0"/>
                <a:ea typeface="方正公文小标宋" panose="02000500000000000000" charset="-122"/>
                <a:cs typeface="方正公文小标宋" panose="02000500000000000000" charset="-122"/>
                <a:sym typeface="Arial" panose="020B0604020202020204" pitchFamily="34" charset="0"/>
              </a:rPr>
              <a:t>目 录</a:t>
            </a:r>
            <a:endParaRPr lang="zh-CN" altLang="en-US" sz="6600" b="1" dirty="0">
              <a:solidFill>
                <a:schemeClr val="bg1"/>
              </a:solidFill>
              <a:latin typeface="Times New Roman" panose="02020603050405020304" charset="0"/>
              <a:ea typeface="方正公文小标宋" panose="02000500000000000000" charset="-122"/>
              <a:cs typeface="方正公文小标宋" panose="02000500000000000000" charset="-122"/>
              <a:sym typeface="Arial" panose="020B0604020202020204" pitchFamily="34" charset="0"/>
            </a:endParaRPr>
          </a:p>
        </p:txBody>
      </p:sp>
      <p:sp>
        <p:nvSpPr>
          <p:cNvPr id="114" name="文本框 4"/>
          <p:cNvSpPr/>
          <p:nvPr/>
        </p:nvSpPr>
        <p:spPr>
          <a:xfrm>
            <a:off x="3106176" y="1470141"/>
            <a:ext cx="2822276" cy="650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2800" b="1" dirty="0">
                <a:solidFill>
                  <a:schemeClr val="bg1"/>
                </a:solidFill>
                <a:latin typeface="Times New Roman" panose="02020603050405020304" charset="0"/>
                <a:ea typeface="方正公文小标宋" panose="02000500000000000000" charset="-122"/>
                <a:cs typeface="+mn-ea"/>
                <a:sym typeface="Arial" panose="020B0604020202020204" pitchFamily="34" charset="0"/>
              </a:rPr>
              <a:t>CONTNETS</a:t>
            </a:r>
            <a:endParaRPr lang="en-US" altLang="zh-CN" sz="2800" b="1" dirty="0">
              <a:solidFill>
                <a:schemeClr val="bg1"/>
              </a:solidFill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15" name="圆角矩形 5"/>
          <p:cNvSpPr/>
          <p:nvPr>
            <p:custDataLst>
              <p:tags r:id="rId1"/>
            </p:custDataLst>
          </p:nvPr>
        </p:nvSpPr>
        <p:spPr>
          <a:xfrm>
            <a:off x="2410807" y="4533198"/>
            <a:ext cx="4355791" cy="547835"/>
          </a:xfrm>
          <a:prstGeom prst="round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zh-CN" alt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汉仪雅酷黑 75W" panose="020B0804020202020204" charset="-122"/>
                <a:sym typeface="Arial" panose="020B0604020202020204" pitchFamily="34" charset="0"/>
              </a:rPr>
              <a:t>开启你的创作之旅</a:t>
            </a:r>
            <a:endParaRPr lang="zh-CN" altLang="en-US" sz="2800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charset="0"/>
              <a:ea typeface="方正公文小标宋" panose="02000500000000000000" charset="-122"/>
              <a:cs typeface="汉仪雅酷黑 75W" panose="020B0804020202020204" charset="-122"/>
              <a:sym typeface="Arial" panose="020B0604020202020204" pitchFamily="34" charset="0"/>
            </a:endParaRPr>
          </a:p>
        </p:txBody>
      </p:sp>
      <p:sp>
        <p:nvSpPr>
          <p:cNvPr id="116" name="圆角矩形 8"/>
          <p:cNvSpPr/>
          <p:nvPr>
            <p:custDataLst>
              <p:tags r:id="rId2"/>
            </p:custDataLst>
          </p:nvPr>
        </p:nvSpPr>
        <p:spPr>
          <a:xfrm>
            <a:off x="2391039" y="3529112"/>
            <a:ext cx="4380194" cy="547835"/>
          </a:xfrm>
          <a:prstGeom prst="round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zh-CN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17" name="圆角矩形 12"/>
          <p:cNvSpPr/>
          <p:nvPr>
            <p:custDataLst>
              <p:tags r:id="rId3"/>
            </p:custDataLst>
          </p:nvPr>
        </p:nvSpPr>
        <p:spPr>
          <a:xfrm>
            <a:off x="2369831" y="2463159"/>
            <a:ext cx="4342730" cy="547835"/>
          </a:xfrm>
          <a:prstGeom prst="round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zh-CN" alt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方正公文小标宋" panose="02000500000000000000" charset="-122"/>
                <a:sym typeface="Arial" panose="020B0604020202020204" pitchFamily="34" charset="0"/>
              </a:rPr>
              <a:t> 智能体魔法展示</a:t>
            </a:r>
            <a:endParaRPr lang="zh-CN" altLang="en-US" sz="2800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charset="0"/>
              <a:ea typeface="方正公文小标宋" panose="02000500000000000000" charset="-122"/>
              <a:cs typeface="方正公文小标宋" panose="02000500000000000000" charset="-122"/>
              <a:sym typeface="Arial" panose="020B0604020202020204" pitchFamily="34" charset="0"/>
            </a:endParaRPr>
          </a:p>
        </p:txBody>
      </p:sp>
      <p:grpSp>
        <p:nvGrpSpPr>
          <p:cNvPr id="118" name="组合 14"/>
          <p:cNvGrpSpPr/>
          <p:nvPr>
            <p:custDataLst>
              <p:tags r:id="rId4"/>
            </p:custDataLst>
          </p:nvPr>
        </p:nvGrpSpPr>
        <p:grpSpPr>
          <a:xfrm>
            <a:off x="1536064" y="2382291"/>
            <a:ext cx="771176" cy="720632"/>
            <a:chOff x="3107520" y="1228799"/>
            <a:chExt cx="533400" cy="533400"/>
          </a:xfrm>
          <a:solidFill>
            <a:srgbClr val="009900"/>
          </a:solidFill>
        </p:grpSpPr>
        <p:sp>
          <p:nvSpPr>
            <p:cNvPr id="119" name="菱形 15"/>
            <p:cNvSpPr/>
            <p:nvPr>
              <p:custDataLst>
                <p:tags r:id="rId5"/>
              </p:custDataLst>
            </p:nvPr>
          </p:nvSpPr>
          <p:spPr>
            <a:xfrm>
              <a:off x="3107520" y="1228799"/>
              <a:ext cx="533400" cy="533400"/>
            </a:xfrm>
            <a:prstGeom prst="diamond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zh-CN" altLang="en-US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20" name="文本框 16"/>
            <p:cNvSpPr/>
            <p:nvPr>
              <p:custDataLst>
                <p:tags r:id="rId6"/>
              </p:custDataLst>
            </p:nvPr>
          </p:nvSpPr>
          <p:spPr>
            <a:xfrm>
              <a:off x="3225197" y="1319768"/>
              <a:ext cx="263087" cy="3863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en-US" altLang="zh-CN" sz="28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汉仪雅酷黑 75W" panose="020B0804020202020204" charset="-122"/>
                  <a:ea typeface="汉仪雅酷黑 75W" panose="020B0804020202020204" charset="-122"/>
                  <a:cs typeface="+mn-ea"/>
                  <a:sym typeface="Arial" panose="020B0604020202020204" pitchFamily="34" charset="0"/>
                </a:rPr>
                <a:t>1</a:t>
              </a:r>
              <a:endParaRPr lang="en-US" altLang="zh-CN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121" name="组合 17"/>
          <p:cNvGrpSpPr/>
          <p:nvPr>
            <p:custDataLst>
              <p:tags r:id="rId7"/>
            </p:custDataLst>
          </p:nvPr>
        </p:nvGrpSpPr>
        <p:grpSpPr>
          <a:xfrm>
            <a:off x="1536064" y="3434303"/>
            <a:ext cx="771176" cy="720631"/>
            <a:chOff x="3107520" y="1228799"/>
            <a:chExt cx="533400" cy="533400"/>
          </a:xfrm>
          <a:solidFill>
            <a:srgbClr val="009900"/>
          </a:solidFill>
        </p:grpSpPr>
        <p:sp>
          <p:nvSpPr>
            <p:cNvPr id="122" name="菱形 18"/>
            <p:cNvSpPr/>
            <p:nvPr>
              <p:custDataLst>
                <p:tags r:id="rId8"/>
              </p:custDataLst>
            </p:nvPr>
          </p:nvSpPr>
          <p:spPr>
            <a:xfrm>
              <a:off x="3107520" y="1228799"/>
              <a:ext cx="533400" cy="533400"/>
            </a:xfrm>
            <a:prstGeom prst="diamond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zh-CN" altLang="en-US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23" name="文本框 19"/>
            <p:cNvSpPr/>
            <p:nvPr>
              <p:custDataLst>
                <p:tags r:id="rId9"/>
              </p:custDataLst>
            </p:nvPr>
          </p:nvSpPr>
          <p:spPr>
            <a:xfrm>
              <a:off x="3232683" y="1314659"/>
              <a:ext cx="263087" cy="3863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en-US" altLang="zh-CN" sz="28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汉仪雅酷黑 75W" panose="020B0804020202020204" charset="-122"/>
                  <a:ea typeface="汉仪雅酷黑 75W" panose="020B0804020202020204" charset="-122"/>
                  <a:cs typeface="+mn-ea"/>
                  <a:sym typeface="Arial" panose="020B0604020202020204" pitchFamily="34" charset="0"/>
                </a:rPr>
                <a:t>2</a:t>
              </a:r>
              <a:endParaRPr lang="en-US" altLang="zh-CN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124" name="组合 20"/>
          <p:cNvGrpSpPr/>
          <p:nvPr>
            <p:custDataLst>
              <p:tags r:id="rId10"/>
            </p:custDataLst>
          </p:nvPr>
        </p:nvGrpSpPr>
        <p:grpSpPr>
          <a:xfrm>
            <a:off x="1551117" y="4402649"/>
            <a:ext cx="771176" cy="720631"/>
            <a:chOff x="3107520" y="1228799"/>
            <a:chExt cx="533400" cy="533400"/>
          </a:xfrm>
          <a:solidFill>
            <a:srgbClr val="009900"/>
          </a:solidFill>
        </p:grpSpPr>
        <p:sp>
          <p:nvSpPr>
            <p:cNvPr id="125" name="菱形 21"/>
            <p:cNvSpPr/>
            <p:nvPr>
              <p:custDataLst>
                <p:tags r:id="rId11"/>
              </p:custDataLst>
            </p:nvPr>
          </p:nvSpPr>
          <p:spPr>
            <a:xfrm>
              <a:off x="3107520" y="1228799"/>
              <a:ext cx="533400" cy="533400"/>
            </a:xfrm>
            <a:prstGeom prst="diamond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zh-CN" altLang="en-US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26" name="文本框 22"/>
            <p:cNvSpPr/>
            <p:nvPr>
              <p:custDataLst>
                <p:tags r:id="rId12"/>
              </p:custDataLst>
            </p:nvPr>
          </p:nvSpPr>
          <p:spPr>
            <a:xfrm>
              <a:off x="3231634" y="1310044"/>
              <a:ext cx="263087" cy="3863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en-US" altLang="zh-CN" sz="28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汉仪雅酷黑 75W" panose="020B0804020202020204" charset="-122"/>
                  <a:ea typeface="汉仪雅酷黑 75W" panose="020B0804020202020204" charset="-122"/>
                  <a:cs typeface="+mn-ea"/>
                  <a:sym typeface="Arial" panose="020B0604020202020204" pitchFamily="34" charset="0"/>
                </a:rPr>
                <a:t>3</a:t>
              </a:r>
              <a:endParaRPr lang="en-US" altLang="zh-CN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Arial" panose="020B0604020202020204" pitchFamily="34" charset="0"/>
              </a:endParaRPr>
            </a:p>
          </p:txBody>
        </p:sp>
      </p:grpSp>
      <p:pic>
        <p:nvPicPr>
          <p:cNvPr id="127" name="图片 26"/>
          <p:cNvPicPr/>
          <p:nvPr/>
        </p:nvPicPr>
        <p:blipFill rotWithShape="1">
          <a:blip r:embed="rId13" cstate="print"/>
          <a:srcRect/>
          <a:stretch>
            <a:fillRect/>
          </a:stretch>
        </p:blipFill>
        <p:spPr>
          <a:xfrm>
            <a:off x="6791591" y="1288898"/>
            <a:ext cx="4420421" cy="5044776"/>
          </a:xfrm>
          <a:prstGeom prst="rect">
            <a:avLst/>
          </a:prstGeom>
        </p:spPr>
      </p:pic>
      <p:sp>
        <p:nvSpPr>
          <p:cNvPr id="128" name="矩形 27"/>
          <p:cNvSpPr/>
          <p:nvPr>
            <p:custDataLst>
              <p:tags r:id="rId14"/>
            </p:custDataLst>
          </p:nvPr>
        </p:nvSpPr>
        <p:spPr>
          <a:xfrm>
            <a:off x="2541836" y="3564883"/>
            <a:ext cx="416042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defRPr/>
            </a:pPr>
            <a:r>
              <a:rPr lang="zh-CN" alt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方正公文小标宋" panose="02000500000000000000" charset="-122"/>
                <a:sym typeface="Arial" panose="020B0604020202020204" pitchFamily="34" charset="0"/>
              </a:rPr>
              <a:t> 打造你的第一个</a:t>
            </a:r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方正公文小标宋" panose="02000500000000000000" charset="-122"/>
                <a:sym typeface="Arial" panose="020B0604020202020204" pitchFamily="34" charset="0"/>
              </a:rPr>
              <a:t>智能体</a:t>
            </a:r>
            <a:endParaRPr lang="zh-CN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charset="0"/>
              <a:ea typeface="方正公文小标宋" panose="02000500000000000000" charset="-122"/>
              <a:cs typeface="方正公文小标宋" panose="02000500000000000000" charset="-122"/>
              <a:sym typeface="Arial" panose="020B0604020202020204" pitchFamily="34" charset="0"/>
            </a:endParaRPr>
          </a:p>
        </p:txBody>
      </p:sp>
      <p:pic>
        <p:nvPicPr>
          <p:cNvPr id="129" name="图片 28"/>
          <p:cNvPicPr/>
          <p:nvPr/>
        </p:nvPicPr>
        <p:blipFill>
          <a:blip r:embed="rId15" cstate="print"/>
          <a:stretch>
            <a:fillRect/>
          </a:stretch>
        </p:blipFill>
        <p:spPr>
          <a:xfrm flipV="1">
            <a:off x="10116456" y="5031976"/>
            <a:ext cx="2075543" cy="18260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6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7" name="矩形 17"/>
          <p:cNvSpPr/>
          <p:nvPr/>
        </p:nvSpPr>
        <p:spPr>
          <a:xfrm>
            <a:off x="1039436" y="509935"/>
            <a:ext cx="3542665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</a:rPr>
              <a:t>构建图像流证件照智能体</a:t>
            </a:r>
            <a:endParaRPr lang="zh-CN" alt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ea typeface="方正公文小标宋" panose="02000500000000000000" charset="-122"/>
            </a:endParaRPr>
          </a:p>
        </p:txBody>
      </p:sp>
      <p:sp>
        <p:nvSpPr>
          <p:cNvPr id="358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59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60" name="图片 22"/>
          <p:cNvPicPr/>
          <p:nvPr/>
        </p:nvPicPr>
        <p:blipFill>
          <a:blip r:embed="rId1" cstate="print"/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sp>
        <p:nvSpPr>
          <p:cNvPr id="361" name="矩形 2"/>
          <p:cNvSpPr/>
          <p:nvPr/>
        </p:nvSpPr>
        <p:spPr>
          <a:xfrm>
            <a:off x="733291" y="2750221"/>
            <a:ext cx="2533650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altLang="en-US" sz="16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点击右上角的登录，可以使用手机号、抖音进行登录</a:t>
            </a:r>
            <a:endParaRPr lang="zh-CN" altLang="en-US" sz="1600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62" name="矩形 3"/>
          <p:cNvSpPr/>
          <p:nvPr/>
        </p:nvSpPr>
        <p:spPr>
          <a:xfrm>
            <a:off x="1205582" y="2024550"/>
            <a:ext cx="3096958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20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进入创建智能体界面</a:t>
            </a:r>
            <a:endParaRPr lang="zh-CN" sz="2000" b="1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63" name="矩形 4"/>
          <p:cNvSpPr/>
          <p:nvPr/>
        </p:nvSpPr>
        <p:spPr>
          <a:xfrm>
            <a:off x="488944" y="1994285"/>
            <a:ext cx="606631" cy="606631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Times New Roman" panose="02020603050405020304" charset="0"/>
                <a:ea typeface="方正公文小标宋" panose="02000500000000000000" charset="-122"/>
              </a:rPr>
              <a:t>1</a:t>
            </a:r>
            <a:endParaRPr lang="en-US" altLang="zh-CN" dirty="0" smtClean="0"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pic>
        <p:nvPicPr>
          <p:cNvPr id="364" name="图片 30"/>
          <p:cNvPicPr/>
          <p:nvPr/>
        </p:nvPicPr>
        <p:blipFill rotWithShape="1">
          <a:blip r:embed="rId2" cstate="print"/>
          <a:srcRect b="-6727"/>
          <a:stretch>
            <a:fillRect/>
          </a:stretch>
        </p:blipFill>
        <p:spPr>
          <a:xfrm>
            <a:off x="488944" y="3812536"/>
            <a:ext cx="3096970" cy="2820674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5290" y="1377950"/>
            <a:ext cx="7260590" cy="4225290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6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7" name="矩形 17"/>
          <p:cNvSpPr/>
          <p:nvPr/>
        </p:nvSpPr>
        <p:spPr>
          <a:xfrm>
            <a:off x="1039436" y="509935"/>
            <a:ext cx="3542665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</a:rPr>
              <a:t>构建图像流证件照智能体</a:t>
            </a:r>
            <a:endParaRPr lang="zh-CN" alt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ea typeface="方正公文小标宋" panose="02000500000000000000" charset="-122"/>
            </a:endParaRPr>
          </a:p>
        </p:txBody>
      </p:sp>
      <p:sp>
        <p:nvSpPr>
          <p:cNvPr id="358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59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60" name="图片 22"/>
          <p:cNvPicPr/>
          <p:nvPr/>
        </p:nvPicPr>
        <p:blipFill>
          <a:blip r:embed="rId1" cstate="print"/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sp>
        <p:nvSpPr>
          <p:cNvPr id="361" name="矩形 2"/>
          <p:cNvSpPr/>
          <p:nvPr/>
        </p:nvSpPr>
        <p:spPr>
          <a:xfrm>
            <a:off x="733291" y="2750221"/>
            <a:ext cx="2533650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altLang="en-US" sz="16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进入扣子网站点击左边的</a:t>
            </a:r>
            <a:r>
              <a:rPr lang="en-US" altLang="zh-CN" sz="16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“+”</a:t>
            </a:r>
            <a:r>
              <a:rPr lang="zh-CN" altLang="en-US" sz="16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号，在点击</a:t>
            </a:r>
            <a:r>
              <a:rPr lang="en-US" altLang="zh-CN" sz="16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“</a:t>
            </a:r>
            <a:r>
              <a:rPr lang="zh-CN" altLang="en-US" sz="16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创建智能体</a:t>
            </a:r>
            <a:r>
              <a:rPr lang="en-US" altLang="zh-CN" sz="16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”</a:t>
            </a:r>
            <a:endParaRPr lang="en-US" altLang="zh-CN" sz="1600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62" name="矩形 3"/>
          <p:cNvSpPr/>
          <p:nvPr/>
        </p:nvSpPr>
        <p:spPr>
          <a:xfrm>
            <a:off x="1205582" y="2024550"/>
            <a:ext cx="3096958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20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进入创建智能体界面</a:t>
            </a:r>
            <a:endParaRPr lang="zh-CN" sz="2000" b="1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63" name="矩形 4"/>
          <p:cNvSpPr/>
          <p:nvPr/>
        </p:nvSpPr>
        <p:spPr>
          <a:xfrm>
            <a:off x="488944" y="1994285"/>
            <a:ext cx="606631" cy="606631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Times New Roman" panose="02020603050405020304" charset="0"/>
                <a:ea typeface="方正公文小标宋" panose="02000500000000000000" charset="-122"/>
              </a:rPr>
              <a:t>1</a:t>
            </a:r>
            <a:endParaRPr lang="en-US" altLang="zh-CN" dirty="0" smtClean="0"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pic>
        <p:nvPicPr>
          <p:cNvPr id="364" name="图片 30"/>
          <p:cNvPicPr/>
          <p:nvPr/>
        </p:nvPicPr>
        <p:blipFill rotWithShape="1">
          <a:blip r:embed="rId2" cstate="print"/>
          <a:srcRect b="-6727"/>
          <a:stretch>
            <a:fillRect/>
          </a:stretch>
        </p:blipFill>
        <p:spPr>
          <a:xfrm>
            <a:off x="488944" y="3812536"/>
            <a:ext cx="3096970" cy="2820674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2760" y="1410335"/>
            <a:ext cx="7305040" cy="4313555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6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7" name="矩形 17"/>
          <p:cNvSpPr/>
          <p:nvPr/>
        </p:nvSpPr>
        <p:spPr>
          <a:xfrm>
            <a:off x="1039436" y="509935"/>
            <a:ext cx="3542665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  <a:sym typeface="+mn-ea"/>
              </a:rPr>
              <a:t>构建图像流证件照智能体</a:t>
            </a:r>
            <a:endParaRPr lang="zh-CN" alt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ea typeface="方正公文小标宋" panose="02000500000000000000" charset="-122"/>
              <a:sym typeface="+mn-ea"/>
            </a:endParaRPr>
          </a:p>
        </p:txBody>
      </p:sp>
      <p:sp>
        <p:nvSpPr>
          <p:cNvPr id="358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59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60" name="图片 22"/>
          <p:cNvPicPr/>
          <p:nvPr/>
        </p:nvPicPr>
        <p:blipFill>
          <a:blip r:embed="rId1" cstate="print"/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sp>
        <p:nvSpPr>
          <p:cNvPr id="361" name="矩形 2"/>
          <p:cNvSpPr/>
          <p:nvPr/>
        </p:nvSpPr>
        <p:spPr>
          <a:xfrm>
            <a:off x="639946" y="3157256"/>
            <a:ext cx="2533650" cy="975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20000"/>
              </a:lnSpc>
              <a:defRPr/>
            </a:pPr>
            <a:r>
              <a:rPr lang="zh-CN" altLang="en-US" sz="16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点击右上角的</a:t>
            </a:r>
            <a:r>
              <a:rPr lang="en-US" altLang="zh-CN" sz="16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“+”</a:t>
            </a:r>
            <a:r>
              <a:rPr lang="zh-CN" altLang="en-US" sz="16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，创建工作流，进入到创建工作流的页面</a:t>
            </a:r>
            <a:endParaRPr lang="zh-CN" altLang="en-US" sz="1600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62" name="矩形 3"/>
          <p:cNvSpPr/>
          <p:nvPr/>
        </p:nvSpPr>
        <p:spPr>
          <a:xfrm>
            <a:off x="1205582" y="2024550"/>
            <a:ext cx="3096958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20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添加工作流</a:t>
            </a:r>
            <a:endParaRPr lang="zh-CN" sz="2000" b="1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63" name="矩形 4"/>
          <p:cNvSpPr/>
          <p:nvPr/>
        </p:nvSpPr>
        <p:spPr>
          <a:xfrm>
            <a:off x="488944" y="1994285"/>
            <a:ext cx="606631" cy="606631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Times New Roman" panose="02020603050405020304" charset="0"/>
                <a:ea typeface="方正公文小标宋" panose="02000500000000000000" charset="-122"/>
              </a:rPr>
              <a:t>2</a:t>
            </a:r>
            <a:endParaRPr lang="en-US" altLang="zh-CN" dirty="0" smtClean="0"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pic>
        <p:nvPicPr>
          <p:cNvPr id="364" name="图片 30"/>
          <p:cNvPicPr/>
          <p:nvPr/>
        </p:nvPicPr>
        <p:blipFill rotWithShape="1">
          <a:blip r:embed="rId2" cstate="print"/>
          <a:srcRect b="-6727"/>
          <a:stretch>
            <a:fillRect/>
          </a:stretch>
        </p:blipFill>
        <p:spPr>
          <a:xfrm>
            <a:off x="-431806" y="4107176"/>
            <a:ext cx="3096970" cy="282067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9600" y="985520"/>
            <a:ext cx="2692400" cy="21018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3730" y="1278890"/>
            <a:ext cx="6292850" cy="173355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8350" y="3157220"/>
            <a:ext cx="8905240" cy="3770630"/>
          </a:xfrm>
          <a:prstGeom prst="rect">
            <a:avLst/>
          </a:prstGeom>
        </p:spPr>
      </p:pic>
      <p:pic>
        <p:nvPicPr>
          <p:cNvPr id="2" name="图片 1" descr="22a8307a-a163-4d38-ba95-64190f171470(1)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6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7" name="矩形 17"/>
          <p:cNvSpPr/>
          <p:nvPr/>
        </p:nvSpPr>
        <p:spPr>
          <a:xfrm>
            <a:off x="1039436" y="509935"/>
            <a:ext cx="3542665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  <a:sym typeface="+mn-ea"/>
              </a:rPr>
              <a:t>构建图像流证件照智能体</a:t>
            </a:r>
            <a:endParaRPr lang="zh-CN" alt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ea typeface="方正公文小标宋" panose="02000500000000000000" charset="-122"/>
              <a:sym typeface="+mn-ea"/>
            </a:endParaRPr>
          </a:p>
        </p:txBody>
      </p:sp>
      <p:sp>
        <p:nvSpPr>
          <p:cNvPr id="358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59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60" name="图片 22"/>
          <p:cNvPicPr/>
          <p:nvPr/>
        </p:nvPicPr>
        <p:blipFill>
          <a:blip r:embed="rId1" cstate="print"/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sp>
        <p:nvSpPr>
          <p:cNvPr id="361" name="矩形 2"/>
          <p:cNvSpPr/>
          <p:nvPr/>
        </p:nvSpPr>
        <p:spPr>
          <a:xfrm>
            <a:off x="488816" y="3021366"/>
            <a:ext cx="2533650" cy="975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20000"/>
              </a:lnSpc>
              <a:defRPr/>
            </a:pPr>
            <a:r>
              <a:rPr lang="zh-CN" altLang="en-US" sz="16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设定工作流每个过程需要的任务和数据，可根据实践手册中的教程来实现。</a:t>
            </a:r>
            <a:endParaRPr lang="zh-CN" altLang="en-US" sz="1600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62" name="矩形 3"/>
          <p:cNvSpPr/>
          <p:nvPr/>
        </p:nvSpPr>
        <p:spPr>
          <a:xfrm>
            <a:off x="1205582" y="2024550"/>
            <a:ext cx="3096958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20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添加工作流</a:t>
            </a:r>
            <a:endParaRPr lang="zh-CN" sz="2000" b="1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63" name="矩形 4"/>
          <p:cNvSpPr/>
          <p:nvPr/>
        </p:nvSpPr>
        <p:spPr>
          <a:xfrm>
            <a:off x="488944" y="1994285"/>
            <a:ext cx="606631" cy="606631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Times New Roman" panose="02020603050405020304" charset="0"/>
                <a:ea typeface="方正公文小标宋" panose="02000500000000000000" charset="-122"/>
              </a:rPr>
              <a:t>2</a:t>
            </a:r>
            <a:endParaRPr lang="en-US" altLang="zh-CN" dirty="0" smtClean="0"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pic>
        <p:nvPicPr>
          <p:cNvPr id="364" name="图片 30"/>
          <p:cNvPicPr/>
          <p:nvPr/>
        </p:nvPicPr>
        <p:blipFill rotWithShape="1">
          <a:blip r:embed="rId2" cstate="print"/>
          <a:srcRect b="-6727"/>
          <a:stretch>
            <a:fillRect/>
          </a:stretch>
        </p:blipFill>
        <p:spPr>
          <a:xfrm>
            <a:off x="-422281" y="4106541"/>
            <a:ext cx="3096970" cy="2820674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10" y="1186180"/>
            <a:ext cx="8936990" cy="5204460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6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7" name="矩形 17"/>
          <p:cNvSpPr/>
          <p:nvPr/>
        </p:nvSpPr>
        <p:spPr>
          <a:xfrm>
            <a:off x="1039436" y="509935"/>
            <a:ext cx="3542665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  <a:sym typeface="+mn-ea"/>
              </a:rPr>
              <a:t>构建图像流证件照智能体</a:t>
            </a:r>
            <a:endParaRPr lang="zh-CN" alt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ea typeface="方正公文小标宋" panose="02000500000000000000" charset="-122"/>
              <a:sym typeface="+mn-ea"/>
            </a:endParaRPr>
          </a:p>
        </p:txBody>
      </p:sp>
      <p:sp>
        <p:nvSpPr>
          <p:cNvPr id="358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59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60" name="图片 22"/>
          <p:cNvPicPr/>
          <p:nvPr/>
        </p:nvPicPr>
        <p:blipFill>
          <a:blip r:embed="rId1" cstate="print"/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sp>
        <p:nvSpPr>
          <p:cNvPr id="361" name="矩形 2"/>
          <p:cNvSpPr/>
          <p:nvPr/>
        </p:nvSpPr>
        <p:spPr>
          <a:xfrm>
            <a:off x="488816" y="3021366"/>
            <a:ext cx="2533650" cy="975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20000"/>
              </a:lnSpc>
              <a:defRPr/>
            </a:pPr>
            <a:r>
              <a:rPr lang="zh-CN" altLang="en-US" sz="16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创建好工作流后，按照刚才的步骤，点击添加工作流</a:t>
            </a:r>
            <a:endParaRPr lang="zh-CN" altLang="en-US" sz="1600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62" name="矩形 3"/>
          <p:cNvSpPr/>
          <p:nvPr/>
        </p:nvSpPr>
        <p:spPr>
          <a:xfrm>
            <a:off x="1205582" y="2024550"/>
            <a:ext cx="3096958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20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添加工作流</a:t>
            </a:r>
            <a:endParaRPr lang="zh-CN" sz="2000" b="1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63" name="矩形 4"/>
          <p:cNvSpPr/>
          <p:nvPr/>
        </p:nvSpPr>
        <p:spPr>
          <a:xfrm>
            <a:off x="488944" y="1994285"/>
            <a:ext cx="606631" cy="606631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Times New Roman" panose="02020603050405020304" charset="0"/>
                <a:ea typeface="方正公文小标宋" panose="02000500000000000000" charset="-122"/>
              </a:rPr>
              <a:t>2</a:t>
            </a:r>
            <a:endParaRPr lang="en-US" altLang="zh-CN" dirty="0" smtClean="0"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pic>
        <p:nvPicPr>
          <p:cNvPr id="364" name="图片 30"/>
          <p:cNvPicPr/>
          <p:nvPr/>
        </p:nvPicPr>
        <p:blipFill rotWithShape="1">
          <a:blip r:embed="rId2" cstate="print"/>
          <a:srcRect b="-6727"/>
          <a:stretch>
            <a:fillRect/>
          </a:stretch>
        </p:blipFill>
        <p:spPr>
          <a:xfrm>
            <a:off x="-292741" y="4275451"/>
            <a:ext cx="3096970" cy="2820674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2600" y="1819910"/>
            <a:ext cx="8978265" cy="3317875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6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7" name="矩形 17"/>
          <p:cNvSpPr/>
          <p:nvPr/>
        </p:nvSpPr>
        <p:spPr>
          <a:xfrm>
            <a:off x="1039436" y="509935"/>
            <a:ext cx="3542665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  <a:sym typeface="+mn-ea"/>
              </a:rPr>
              <a:t>构建图像流证件照智能体</a:t>
            </a:r>
            <a:endParaRPr lang="zh-CN" alt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ea typeface="方正公文小标宋" panose="02000500000000000000" charset="-122"/>
              <a:sym typeface="+mn-ea"/>
            </a:endParaRPr>
          </a:p>
        </p:txBody>
      </p:sp>
      <p:sp>
        <p:nvSpPr>
          <p:cNvPr id="358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59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60" name="图片 22"/>
          <p:cNvPicPr/>
          <p:nvPr/>
        </p:nvPicPr>
        <p:blipFill>
          <a:blip r:embed="rId1" cstate="print"/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sp>
        <p:nvSpPr>
          <p:cNvPr id="361" name="矩形 2"/>
          <p:cNvSpPr/>
          <p:nvPr/>
        </p:nvSpPr>
        <p:spPr>
          <a:xfrm>
            <a:off x="1039361" y="3067721"/>
            <a:ext cx="2533650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  <a:defRPr/>
            </a:pPr>
            <a:r>
              <a:rPr lang="zh-CN" altLang="en-US" sz="2000" dirty="0">
                <a:latin typeface="Times New Roman" panose="02020603050405020304" charset="0"/>
                <a:ea typeface="方正公文小标宋" panose="02000500000000000000" charset="-122"/>
                <a:sym typeface="+mn-ea"/>
              </a:rPr>
              <a:t>需要填写的模块有：角色、技能、限制</a:t>
            </a:r>
            <a:endParaRPr lang="zh-CN" altLang="en-US" sz="2000" dirty="0">
              <a:latin typeface="Times New Roman" panose="02020603050405020304" charset="0"/>
              <a:ea typeface="方正公文小标宋" panose="02000500000000000000" charset="-122"/>
              <a:sym typeface="+mn-ea"/>
            </a:endParaRPr>
          </a:p>
        </p:txBody>
      </p:sp>
      <p:sp>
        <p:nvSpPr>
          <p:cNvPr id="362" name="矩形 3"/>
          <p:cNvSpPr/>
          <p:nvPr/>
        </p:nvSpPr>
        <p:spPr>
          <a:xfrm>
            <a:off x="1205582" y="2024550"/>
            <a:ext cx="3096958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20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填写人设与回复逻辑</a:t>
            </a:r>
            <a:endParaRPr lang="zh-CN" sz="2000" b="1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63" name="矩形 4"/>
          <p:cNvSpPr/>
          <p:nvPr/>
        </p:nvSpPr>
        <p:spPr>
          <a:xfrm>
            <a:off x="488944" y="1994285"/>
            <a:ext cx="606631" cy="606631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Times New Roman" panose="02020603050405020304" charset="0"/>
                <a:ea typeface="方正公文小标宋" panose="02000500000000000000" charset="-122"/>
              </a:rPr>
              <a:t>3</a:t>
            </a:r>
            <a:endParaRPr lang="en-US" altLang="zh-CN" dirty="0" smtClean="0"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0700" y="224155"/>
            <a:ext cx="6145530" cy="6464300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6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7" name="矩形 17"/>
          <p:cNvSpPr/>
          <p:nvPr/>
        </p:nvSpPr>
        <p:spPr>
          <a:xfrm>
            <a:off x="1039436" y="509935"/>
            <a:ext cx="3542665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  <a:sym typeface="+mn-ea"/>
              </a:rPr>
              <a:t>构建图像流证件照智能体</a:t>
            </a:r>
            <a:endParaRPr lang="zh-CN" alt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ea typeface="方正公文小标宋" panose="02000500000000000000" charset="-122"/>
              <a:sym typeface="+mn-ea"/>
            </a:endParaRPr>
          </a:p>
        </p:txBody>
      </p:sp>
      <p:sp>
        <p:nvSpPr>
          <p:cNvPr id="358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59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60" name="图片 22"/>
          <p:cNvPicPr/>
          <p:nvPr/>
        </p:nvPicPr>
        <p:blipFill>
          <a:blip r:embed="rId1" cstate="print"/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sp>
        <p:nvSpPr>
          <p:cNvPr id="361" name="矩形 2"/>
          <p:cNvSpPr/>
          <p:nvPr/>
        </p:nvSpPr>
        <p:spPr>
          <a:xfrm>
            <a:off x="1039495" y="2889250"/>
            <a:ext cx="3446780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  <a:defRPr/>
            </a:pPr>
            <a:r>
              <a:rPr lang="zh-CN" altLang="en-US" dirty="0">
                <a:latin typeface="Times New Roman" panose="02020603050405020304" charset="0"/>
                <a:ea typeface="方正公文小标宋" panose="02000500000000000000" charset="-122"/>
                <a:sym typeface="+mn-ea"/>
              </a:rPr>
              <a:t>填写智能体的开场白，告诉用户如何使用该智能体，回复格式为</a:t>
            </a:r>
            <a:r>
              <a:rPr lang="en-US" altLang="zh-CN" dirty="0">
                <a:latin typeface="Times New Roman" panose="02020603050405020304" charset="0"/>
                <a:ea typeface="方正公文小标宋" panose="02000500000000000000" charset="-122"/>
                <a:sym typeface="+mn-ea"/>
              </a:rPr>
              <a:t>“</a:t>
            </a:r>
            <a:r>
              <a:rPr lang="zh-CN" altLang="en-US" dirty="0">
                <a:latin typeface="Times New Roman" panose="02020603050405020304" charset="0"/>
                <a:ea typeface="方正公文小标宋" panose="02000500000000000000" charset="-122"/>
                <a:sym typeface="+mn-ea"/>
              </a:rPr>
              <a:t>性别、证件照背景颜色、证件照服装、证件照发型</a:t>
            </a:r>
            <a:r>
              <a:rPr lang="en-US" altLang="zh-CN" dirty="0">
                <a:latin typeface="Times New Roman" panose="02020603050405020304" charset="0"/>
                <a:ea typeface="方正公文小标宋" panose="02000500000000000000" charset="-122"/>
                <a:sym typeface="+mn-ea"/>
              </a:rPr>
              <a:t>”</a:t>
            </a:r>
            <a:endParaRPr lang="en-US" altLang="zh-CN" dirty="0">
              <a:latin typeface="Times New Roman" panose="02020603050405020304" charset="0"/>
              <a:ea typeface="方正公文小标宋" panose="02000500000000000000" charset="-122"/>
              <a:sym typeface="+mn-ea"/>
            </a:endParaRPr>
          </a:p>
        </p:txBody>
      </p:sp>
      <p:sp>
        <p:nvSpPr>
          <p:cNvPr id="362" name="矩形 3"/>
          <p:cNvSpPr/>
          <p:nvPr/>
        </p:nvSpPr>
        <p:spPr>
          <a:xfrm>
            <a:off x="1205582" y="2024550"/>
            <a:ext cx="3096958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20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能力扩展部分</a:t>
            </a:r>
            <a:endParaRPr lang="zh-CN" sz="2000" b="1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63" name="矩形 4"/>
          <p:cNvSpPr/>
          <p:nvPr/>
        </p:nvSpPr>
        <p:spPr>
          <a:xfrm>
            <a:off x="488944" y="1994285"/>
            <a:ext cx="606631" cy="606631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Times New Roman" panose="02020603050405020304" charset="0"/>
                <a:ea typeface="方正公文小标宋" panose="02000500000000000000" charset="-122"/>
              </a:rPr>
              <a:t>3</a:t>
            </a:r>
            <a:endParaRPr lang="en-US" altLang="zh-CN" dirty="0" smtClean="0"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1225" y="467360"/>
            <a:ext cx="7260590" cy="6209665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6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7" name="矩形 17"/>
          <p:cNvSpPr/>
          <p:nvPr/>
        </p:nvSpPr>
        <p:spPr>
          <a:xfrm>
            <a:off x="1039436" y="509935"/>
            <a:ext cx="3542665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  <a:sym typeface="+mn-ea"/>
              </a:rPr>
              <a:t>构建图像流证件照智能体</a:t>
            </a:r>
            <a:endParaRPr lang="zh-CN" alt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ea typeface="方正公文小标宋" panose="02000500000000000000" charset="-122"/>
              <a:sym typeface="+mn-ea"/>
            </a:endParaRPr>
          </a:p>
        </p:txBody>
      </p:sp>
      <p:sp>
        <p:nvSpPr>
          <p:cNvPr id="358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59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60" name="图片 22"/>
          <p:cNvPicPr/>
          <p:nvPr/>
        </p:nvPicPr>
        <p:blipFill>
          <a:blip r:embed="rId1" cstate="print"/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sp>
        <p:nvSpPr>
          <p:cNvPr id="361" name="矩形 2"/>
          <p:cNvSpPr/>
          <p:nvPr/>
        </p:nvSpPr>
        <p:spPr>
          <a:xfrm>
            <a:off x="533266" y="3013746"/>
            <a:ext cx="2533650" cy="12712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20000"/>
              </a:lnSpc>
              <a:defRPr/>
            </a:pPr>
            <a:r>
              <a:rPr lang="zh-CN" altLang="en-US" sz="16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可以添加背景图片、打开语音播报选择语言和音色。语音通话可根据个人需求打开</a:t>
            </a:r>
            <a:endParaRPr lang="zh-CN" altLang="en-US" sz="1600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62" name="矩形 3"/>
          <p:cNvSpPr/>
          <p:nvPr/>
        </p:nvSpPr>
        <p:spPr>
          <a:xfrm>
            <a:off x="1205582" y="2024550"/>
            <a:ext cx="3096958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20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能力扩展部分</a:t>
            </a:r>
            <a:endParaRPr lang="zh-CN" sz="2000" b="1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63" name="矩形 4"/>
          <p:cNvSpPr/>
          <p:nvPr/>
        </p:nvSpPr>
        <p:spPr>
          <a:xfrm>
            <a:off x="488944" y="1994285"/>
            <a:ext cx="606631" cy="606631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Times New Roman" panose="02020603050405020304" charset="0"/>
                <a:ea typeface="方正公文小标宋" panose="02000500000000000000" charset="-122"/>
              </a:rPr>
              <a:t>3</a:t>
            </a:r>
            <a:endParaRPr lang="en-US" altLang="zh-CN" dirty="0" smtClean="0"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pic>
        <p:nvPicPr>
          <p:cNvPr id="364" name="图片 30"/>
          <p:cNvPicPr/>
          <p:nvPr/>
        </p:nvPicPr>
        <p:blipFill rotWithShape="1">
          <a:blip r:embed="rId2" cstate="print"/>
          <a:srcRect b="-6727"/>
          <a:stretch>
            <a:fillRect/>
          </a:stretch>
        </p:blipFill>
        <p:spPr>
          <a:xfrm>
            <a:off x="347974" y="3842381"/>
            <a:ext cx="3096970" cy="2820674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7050" y="1911350"/>
            <a:ext cx="8815070" cy="4076065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6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7" name="矩形 17"/>
          <p:cNvSpPr/>
          <p:nvPr/>
        </p:nvSpPr>
        <p:spPr>
          <a:xfrm>
            <a:off x="1039436" y="509935"/>
            <a:ext cx="3542665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  <a:sym typeface="+mn-ea"/>
              </a:rPr>
              <a:t>构建图像流证件照智能体</a:t>
            </a:r>
            <a:endParaRPr lang="zh-CN" alt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ea typeface="方正公文小标宋" panose="02000500000000000000" charset="-122"/>
              <a:sym typeface="+mn-ea"/>
            </a:endParaRPr>
          </a:p>
        </p:txBody>
      </p:sp>
      <p:sp>
        <p:nvSpPr>
          <p:cNvPr id="358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59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60" name="图片 22"/>
          <p:cNvPicPr/>
          <p:nvPr/>
        </p:nvPicPr>
        <p:blipFill>
          <a:blip r:embed="rId1" cstate="print"/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sp>
        <p:nvSpPr>
          <p:cNvPr id="361" name="矩形 2"/>
          <p:cNvSpPr/>
          <p:nvPr/>
        </p:nvSpPr>
        <p:spPr>
          <a:xfrm>
            <a:off x="733425" y="3013710"/>
            <a:ext cx="3241675" cy="12712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20000"/>
              </a:lnSpc>
              <a:defRPr/>
            </a:pPr>
            <a:r>
              <a:rPr lang="zh-CN" altLang="en-US" sz="16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在右侧可直接体验，点击</a:t>
            </a:r>
            <a:r>
              <a:rPr lang="en-US" altLang="zh-CN" sz="16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“</a:t>
            </a:r>
            <a:r>
              <a:rPr lang="zh-CN" altLang="en-US" sz="16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＋</a:t>
            </a:r>
            <a:r>
              <a:rPr lang="en-US" altLang="zh-CN" sz="16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”</a:t>
            </a:r>
            <a:r>
              <a:rPr lang="zh-CN" altLang="en-US" sz="16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号上传图片，然后按照</a:t>
            </a:r>
            <a:r>
              <a:rPr lang="en-US" altLang="zh-CN" sz="16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“</a:t>
            </a:r>
            <a:r>
              <a:rPr lang="zh-CN" altLang="en-US" sz="16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性别、证件照背景颜色、证件照服装、证件照发型</a:t>
            </a:r>
            <a:r>
              <a:rPr lang="en-US" altLang="zh-CN" sz="16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”</a:t>
            </a:r>
            <a:r>
              <a:rPr lang="zh-CN" altLang="en-US" sz="16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格式回复</a:t>
            </a:r>
            <a:endParaRPr lang="zh-CN" altLang="en-US" sz="1600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62" name="矩形 3"/>
          <p:cNvSpPr/>
          <p:nvPr/>
        </p:nvSpPr>
        <p:spPr>
          <a:xfrm>
            <a:off x="1205865" y="2024380"/>
            <a:ext cx="3642360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20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智能体构建成功</a:t>
            </a:r>
            <a:endParaRPr lang="zh-CN" sz="2000" b="1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63" name="矩形 4"/>
          <p:cNvSpPr/>
          <p:nvPr/>
        </p:nvSpPr>
        <p:spPr>
          <a:xfrm>
            <a:off x="488944" y="1994285"/>
            <a:ext cx="606631" cy="606631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Times New Roman" panose="02020603050405020304" charset="0"/>
                <a:ea typeface="方正公文小标宋" panose="02000500000000000000" charset="-122"/>
              </a:rPr>
              <a:t>4</a:t>
            </a:r>
            <a:endParaRPr lang="en-US" altLang="zh-CN" dirty="0" smtClean="0"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8225" y="430530"/>
            <a:ext cx="7343775" cy="6427470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6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7" name="矩形 17"/>
          <p:cNvSpPr/>
          <p:nvPr/>
        </p:nvSpPr>
        <p:spPr>
          <a:xfrm>
            <a:off x="1039436" y="509935"/>
            <a:ext cx="3542665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  <a:sym typeface="+mn-ea"/>
              </a:rPr>
              <a:t>构建图像流证件照智能体</a:t>
            </a:r>
            <a:endParaRPr lang="zh-CN" alt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ea typeface="方正公文小标宋" panose="02000500000000000000" charset="-122"/>
              <a:sym typeface="+mn-ea"/>
            </a:endParaRPr>
          </a:p>
        </p:txBody>
      </p:sp>
      <p:sp>
        <p:nvSpPr>
          <p:cNvPr id="358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59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60" name="图片 22"/>
          <p:cNvPicPr/>
          <p:nvPr/>
        </p:nvPicPr>
        <p:blipFill>
          <a:blip r:embed="rId1" cstate="print"/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sp>
        <p:nvSpPr>
          <p:cNvPr id="361" name="矩形 2"/>
          <p:cNvSpPr/>
          <p:nvPr/>
        </p:nvSpPr>
        <p:spPr>
          <a:xfrm>
            <a:off x="733425" y="3013710"/>
            <a:ext cx="3241675" cy="975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20000"/>
              </a:lnSpc>
              <a:defRPr/>
            </a:pPr>
            <a:r>
              <a:rPr lang="zh-CN" altLang="en-US" sz="16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制作完成符合要求的智能体后，点击右上角</a:t>
            </a:r>
            <a:r>
              <a:rPr lang="en-US" altLang="zh-CN" sz="16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“</a:t>
            </a:r>
            <a:r>
              <a:rPr lang="zh-CN" altLang="en-US" sz="16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发布</a:t>
            </a:r>
            <a:r>
              <a:rPr lang="en-US" altLang="zh-CN" sz="16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”</a:t>
            </a:r>
            <a:r>
              <a:rPr lang="zh-CN" altLang="en-US" sz="16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，待审核后即可发布成功</a:t>
            </a:r>
            <a:endParaRPr lang="zh-CN" altLang="en-US" sz="1600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62" name="矩形 3"/>
          <p:cNvSpPr/>
          <p:nvPr/>
        </p:nvSpPr>
        <p:spPr>
          <a:xfrm>
            <a:off x="1205865" y="2024380"/>
            <a:ext cx="3642360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20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智能体构建成功</a:t>
            </a:r>
            <a:endParaRPr lang="zh-CN" sz="2000" b="1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63" name="矩形 4"/>
          <p:cNvSpPr/>
          <p:nvPr/>
        </p:nvSpPr>
        <p:spPr>
          <a:xfrm>
            <a:off x="488944" y="1994285"/>
            <a:ext cx="606631" cy="606631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Times New Roman" panose="02020603050405020304" charset="0"/>
                <a:ea typeface="方正公文小标宋" panose="02000500000000000000" charset="-122"/>
              </a:rPr>
              <a:t>4</a:t>
            </a:r>
            <a:endParaRPr lang="en-US" altLang="zh-CN" dirty="0" smtClean="0"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5795" y="2507615"/>
            <a:ext cx="7634605" cy="4169410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矩形 8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8" name="矩形 1"/>
          <p:cNvSpPr/>
          <p:nvPr/>
        </p:nvSpPr>
        <p:spPr>
          <a:xfrm>
            <a:off x="470855" y="178743"/>
            <a:ext cx="11350171" cy="648788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4000">
                <a:schemeClr val="accent1">
                  <a:alpha val="100000"/>
                  <a:lumMod val="62000"/>
                  <a:lumOff val="38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16200000" scaled="0"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9" name="矩形 3"/>
          <p:cNvSpPr/>
          <p:nvPr/>
        </p:nvSpPr>
        <p:spPr>
          <a:xfrm>
            <a:off x="3901806" y="2690152"/>
            <a:ext cx="4454525" cy="8299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defRPr/>
            </a:pPr>
            <a:r>
              <a:rPr lang="zh-CN" altLang="en-US" sz="4800" b="1" dirty="0">
                <a:solidFill>
                  <a:schemeClr val="bg1"/>
                </a:solidFill>
                <a:latin typeface="Impact" panose="020B0806030902050204" charset="0"/>
                <a:ea typeface="方正公文小标宋" panose="02000500000000000000" charset="-122"/>
                <a:cs typeface="+mn-ea"/>
                <a:sym typeface="Arial" panose="020B0604020202020204" pitchFamily="34" charset="0"/>
              </a:rPr>
              <a:t>定义你的智能体</a:t>
            </a:r>
            <a:endParaRPr lang="zh-CN" altLang="en-US" sz="4800" b="1" dirty="0">
              <a:solidFill>
                <a:schemeClr val="bg1"/>
              </a:solidFill>
              <a:latin typeface="Impact" panose="020B08060309020502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260" name="组合 5"/>
          <p:cNvGrpSpPr/>
          <p:nvPr/>
        </p:nvGrpSpPr>
        <p:grpSpPr>
          <a:xfrm>
            <a:off x="5336540" y="793115"/>
            <a:ext cx="1618615" cy="1574800"/>
            <a:chOff x="3095602" y="1257786"/>
            <a:chExt cx="533400" cy="533400"/>
          </a:xfrm>
          <a:solidFill>
            <a:srgbClr val="009900"/>
          </a:solidFill>
        </p:grpSpPr>
        <p:sp>
          <p:nvSpPr>
            <p:cNvPr id="261" name="菱形 6"/>
            <p:cNvSpPr/>
            <p:nvPr/>
          </p:nvSpPr>
          <p:spPr>
            <a:xfrm>
              <a:off x="3095602" y="1257786"/>
              <a:ext cx="533400" cy="533400"/>
            </a:xfrm>
            <a:prstGeom prst="diamond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zh-CN" altLang="en-US" sz="2000" b="1">
                <a:solidFill>
                  <a:schemeClr val="bg1"/>
                </a:solidFill>
                <a:latin typeface="Times New Roman" panose="02020603050405020304" charset="0"/>
                <a:ea typeface="方正公文小标宋" panose="02000500000000000000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62" name="文本框 7"/>
            <p:cNvSpPr/>
            <p:nvPr/>
          </p:nvSpPr>
          <p:spPr>
            <a:xfrm>
              <a:off x="3219327" y="1404710"/>
              <a:ext cx="326473" cy="2393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en-US" altLang="zh-CN" sz="4000" b="1" dirty="0" smtClean="0">
                  <a:latin typeface="Times New Roman" panose="02020603050405020304" charset="0"/>
                  <a:ea typeface="方正公文小标宋" panose="02000500000000000000" charset="-122"/>
                  <a:cs typeface="+mn-ea"/>
                  <a:sym typeface="Arial" panose="020B0604020202020204" pitchFamily="34" charset="0"/>
                </a:rPr>
                <a:t>01</a:t>
              </a:r>
              <a:endParaRPr lang="en-US" altLang="zh-CN" sz="4000" b="1" dirty="0" smtClean="0">
                <a:latin typeface="Times New Roman" panose="02020603050405020304" charset="0"/>
                <a:ea typeface="方正公文小标宋" panose="02000500000000000000" charset="-122"/>
                <a:cs typeface="+mn-ea"/>
                <a:sym typeface="Arial" panose="020B0604020202020204" pitchFamily="34" charset="0"/>
              </a:endParaRPr>
            </a:p>
          </p:txBody>
        </p:sp>
      </p:grpSp>
      <p:pic>
        <p:nvPicPr>
          <p:cNvPr id="263" name="图片 9"/>
          <p:cNvPicPr/>
          <p:nvPr/>
        </p:nvPicPr>
        <p:blipFill>
          <a:blip r:embed="rId1" cstate="print"/>
          <a:stretch>
            <a:fillRect/>
          </a:stretch>
        </p:blipFill>
        <p:spPr>
          <a:xfrm flipV="1">
            <a:off x="10116456" y="5031976"/>
            <a:ext cx="2075543" cy="1826024"/>
          </a:xfrm>
          <a:prstGeom prst="rect">
            <a:avLst/>
          </a:prstGeom>
        </p:spPr>
      </p:pic>
      <p:pic>
        <p:nvPicPr>
          <p:cNvPr id="264" name="图片 10"/>
          <p:cNvPicPr/>
          <p:nvPr/>
        </p:nvPicPr>
        <p:blipFill>
          <a:blip r:embed="rId1" cstate="print"/>
          <a:stretch>
            <a:fillRect/>
          </a:stretch>
        </p:blipFill>
        <p:spPr>
          <a:xfrm flipH="1" flipV="1">
            <a:off x="0" y="5031975"/>
            <a:ext cx="2075543" cy="18260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6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7" name="矩形 17"/>
          <p:cNvSpPr/>
          <p:nvPr/>
        </p:nvSpPr>
        <p:spPr>
          <a:xfrm>
            <a:off x="1039436" y="509935"/>
            <a:ext cx="3542665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  <a:sym typeface="+mn-ea"/>
              </a:rPr>
              <a:t>构建图像流证件照智能体</a:t>
            </a:r>
            <a:endParaRPr lang="zh-CN" alt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ea typeface="方正公文小标宋" panose="02000500000000000000" charset="-122"/>
              <a:sym typeface="+mn-ea"/>
            </a:endParaRPr>
          </a:p>
        </p:txBody>
      </p:sp>
      <p:sp>
        <p:nvSpPr>
          <p:cNvPr id="358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59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60" name="图片 22"/>
          <p:cNvPicPr/>
          <p:nvPr/>
        </p:nvPicPr>
        <p:blipFill>
          <a:blip r:embed="rId1" cstate="print"/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sp>
        <p:nvSpPr>
          <p:cNvPr id="361" name="矩形 2"/>
          <p:cNvSpPr/>
          <p:nvPr/>
        </p:nvSpPr>
        <p:spPr>
          <a:xfrm>
            <a:off x="395471" y="3115346"/>
            <a:ext cx="2533650" cy="2155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20000"/>
              </a:lnSpc>
              <a:defRPr/>
            </a:pPr>
            <a:r>
              <a:rPr lang="zh-CN" altLang="en-US" sz="1600" dirty="0">
                <a:latin typeface="Times New Roman" panose="02020603050405020304" charset="0"/>
                <a:ea typeface="方正公文小标宋" panose="02000500000000000000" charset="-122"/>
                <a:sym typeface="思源黑体 CN" panose="020B0500000000000000" pitchFamily="34" charset="-122"/>
              </a:rPr>
              <a:t>选择要发布的平台，默认选择</a:t>
            </a:r>
            <a:r>
              <a:rPr lang="en-US" altLang="zh-CN" sz="1600" dirty="0">
                <a:latin typeface="Times New Roman" panose="02020603050405020304" charset="0"/>
                <a:ea typeface="方正公文小标宋" panose="02000500000000000000" charset="-122"/>
                <a:sym typeface="思源黑体 CN" panose="020B0500000000000000" pitchFamily="34" charset="-122"/>
              </a:rPr>
              <a:t>“</a:t>
            </a:r>
            <a:r>
              <a:rPr lang="zh-CN" altLang="en-US" sz="1600" dirty="0">
                <a:latin typeface="Times New Roman" panose="02020603050405020304" charset="0"/>
                <a:ea typeface="方正公文小标宋" panose="02000500000000000000" charset="-122"/>
                <a:sym typeface="思源黑体 CN" panose="020B0500000000000000" pitchFamily="34" charset="-122"/>
              </a:rPr>
              <a:t>扣子商店</a:t>
            </a:r>
            <a:r>
              <a:rPr lang="en-US" altLang="zh-CN" sz="1600" dirty="0">
                <a:latin typeface="Times New Roman" panose="02020603050405020304" charset="0"/>
                <a:ea typeface="方正公文小标宋" panose="02000500000000000000" charset="-122"/>
                <a:sym typeface="思源黑体 CN" panose="020B0500000000000000" pitchFamily="34" charset="-122"/>
              </a:rPr>
              <a:t>”</a:t>
            </a:r>
            <a:endParaRPr lang="en-US" altLang="zh-CN" sz="1600" dirty="0">
              <a:latin typeface="Times New Roman" panose="02020603050405020304" charset="0"/>
              <a:ea typeface="方正公文小标宋" panose="02000500000000000000" charset="-122"/>
              <a:sym typeface="思源黑体 CN" panose="020B0500000000000000" pitchFamily="34" charset="-122"/>
            </a:endParaRPr>
          </a:p>
          <a:p>
            <a:pPr fontAlgn="ctr">
              <a:lnSpc>
                <a:spcPct val="120000"/>
              </a:lnSpc>
              <a:defRPr/>
            </a:pPr>
            <a:endParaRPr lang="en-US" altLang="zh-CN" sz="1600" dirty="0">
              <a:latin typeface="Times New Roman" panose="02020603050405020304" charset="0"/>
              <a:ea typeface="方正公文小标宋" panose="02000500000000000000" charset="-122"/>
              <a:sym typeface="思源黑体 CN" panose="020B0500000000000000" pitchFamily="34" charset="-122"/>
            </a:endParaRPr>
          </a:p>
          <a:p>
            <a:pPr fontAlgn="ctr">
              <a:lnSpc>
                <a:spcPct val="120000"/>
              </a:lnSpc>
              <a:defRPr/>
            </a:pPr>
            <a:endParaRPr lang="en-US" altLang="zh-CN" sz="1600" dirty="0">
              <a:latin typeface="Times New Roman" panose="02020603050405020304" charset="0"/>
              <a:ea typeface="方正公文小标宋" panose="02000500000000000000" charset="-122"/>
              <a:sym typeface="思源黑体 CN" panose="020B0500000000000000" pitchFamily="34" charset="-122"/>
            </a:endParaRPr>
          </a:p>
          <a:p>
            <a:pPr fontAlgn="ctr">
              <a:lnSpc>
                <a:spcPct val="120000"/>
              </a:lnSpc>
              <a:defRPr/>
            </a:pPr>
            <a:r>
              <a:rPr lang="zh-CN" altLang="en-US" sz="1600" dirty="0">
                <a:latin typeface="Times New Roman" panose="02020603050405020304" charset="0"/>
                <a:ea typeface="方正公文小标宋" panose="02000500000000000000" charset="-122"/>
                <a:sym typeface="思源黑体 CN" panose="020B0500000000000000" pitchFamily="34" charset="-122"/>
              </a:rPr>
              <a:t>智能体链接：</a:t>
            </a:r>
            <a:endParaRPr lang="en-US" altLang="zh-CN" sz="1600" dirty="0">
              <a:latin typeface="Times New Roman" panose="02020603050405020304" charset="0"/>
              <a:ea typeface="方正公文小标宋" panose="02000500000000000000" charset="-122"/>
              <a:sym typeface="思源黑体 CN" panose="020B0500000000000000" pitchFamily="34" charset="-122"/>
            </a:endParaRPr>
          </a:p>
          <a:p>
            <a:pPr fontAlgn="ctr">
              <a:lnSpc>
                <a:spcPct val="120000"/>
              </a:lnSpc>
              <a:defRPr/>
            </a:pPr>
            <a:r>
              <a:rPr lang="en-US" altLang="zh-CN" sz="1600" dirty="0">
                <a:latin typeface="Times New Roman" panose="02020603050405020304" charset="0"/>
                <a:ea typeface="方正公文小标宋" panose="02000500000000000000" charset="-122"/>
                <a:sym typeface="思源黑体 CN" panose="020B0500000000000000" pitchFamily="34" charset="-122"/>
              </a:rPr>
              <a:t>https://www.coze.cn/s/vCrnpWi3-9M/</a:t>
            </a:r>
            <a:endParaRPr lang="en-US" altLang="zh-CN" sz="1600" dirty="0">
              <a:latin typeface="Times New Roman" panose="02020603050405020304" charset="0"/>
              <a:ea typeface="方正公文小标宋" panose="02000500000000000000" charset="-122"/>
              <a:sym typeface="思源黑体 CN" panose="020B0500000000000000" pitchFamily="34" charset="-122"/>
            </a:endParaRPr>
          </a:p>
        </p:txBody>
      </p:sp>
      <p:sp>
        <p:nvSpPr>
          <p:cNvPr id="362" name="矩形 3"/>
          <p:cNvSpPr/>
          <p:nvPr/>
        </p:nvSpPr>
        <p:spPr>
          <a:xfrm>
            <a:off x="1205582" y="2024550"/>
            <a:ext cx="3096958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20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智能体构建成功</a:t>
            </a:r>
            <a:endParaRPr lang="zh-CN" sz="2000" b="1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63" name="矩形 4"/>
          <p:cNvSpPr/>
          <p:nvPr/>
        </p:nvSpPr>
        <p:spPr>
          <a:xfrm>
            <a:off x="488944" y="1994285"/>
            <a:ext cx="606631" cy="606631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Times New Roman" panose="02020603050405020304" charset="0"/>
                <a:ea typeface="方正公文小标宋" panose="02000500000000000000" charset="-122"/>
              </a:rPr>
              <a:t>4</a:t>
            </a:r>
            <a:endParaRPr lang="en-US" altLang="zh-CN" dirty="0" smtClean="0"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4075" y="167005"/>
            <a:ext cx="7317740" cy="6510020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6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7" name="矩形 17"/>
          <p:cNvSpPr/>
          <p:nvPr/>
        </p:nvSpPr>
        <p:spPr>
          <a:xfrm>
            <a:off x="1039436" y="509935"/>
            <a:ext cx="3542665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  <a:sym typeface="+mn-ea"/>
              </a:rPr>
              <a:t>构建图像流证件照智能体</a:t>
            </a:r>
            <a:endParaRPr lang="zh-CN" alt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ea typeface="方正公文小标宋" panose="02000500000000000000" charset="-122"/>
              <a:sym typeface="+mn-ea"/>
            </a:endParaRPr>
          </a:p>
        </p:txBody>
      </p:sp>
      <p:sp>
        <p:nvSpPr>
          <p:cNvPr id="358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59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60" name="图片 22"/>
          <p:cNvPicPr/>
          <p:nvPr/>
        </p:nvPicPr>
        <p:blipFill>
          <a:blip r:embed="rId1" cstate="print"/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sp>
        <p:nvSpPr>
          <p:cNvPr id="361" name="矩形 2"/>
          <p:cNvSpPr/>
          <p:nvPr/>
        </p:nvSpPr>
        <p:spPr>
          <a:xfrm>
            <a:off x="395471" y="3115346"/>
            <a:ext cx="2533650" cy="2155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20000"/>
              </a:lnSpc>
              <a:defRPr/>
            </a:pPr>
            <a:r>
              <a:rPr lang="zh-CN" altLang="en-US" sz="1600" dirty="0">
                <a:latin typeface="Times New Roman" panose="02020603050405020304" charset="0"/>
                <a:ea typeface="方正公文小标宋" panose="02000500000000000000" charset="-122"/>
                <a:sym typeface="思源黑体 CN" panose="020B0500000000000000" pitchFamily="34" charset="-122"/>
              </a:rPr>
              <a:t>点击</a:t>
            </a:r>
            <a:r>
              <a:rPr lang="en-US" altLang="zh-CN" sz="1600" dirty="0">
                <a:latin typeface="Times New Roman" panose="02020603050405020304" charset="0"/>
                <a:ea typeface="方正公文小标宋" panose="02000500000000000000" charset="-122"/>
                <a:sym typeface="思源黑体 CN" panose="020B0500000000000000" pitchFamily="34" charset="-122"/>
              </a:rPr>
              <a:t>“+”</a:t>
            </a:r>
            <a:r>
              <a:rPr lang="zh-CN" altLang="en-US" sz="1600" dirty="0">
                <a:latin typeface="Times New Roman" panose="02020603050405020304" charset="0"/>
                <a:ea typeface="方正公文小标宋" panose="02000500000000000000" charset="-122"/>
                <a:sym typeface="思源黑体 CN" panose="020B0500000000000000" pitchFamily="34" charset="-122"/>
              </a:rPr>
              <a:t>号上传，然后按照格式输入，即可体验将生活照转为证件照</a:t>
            </a:r>
            <a:endParaRPr lang="zh-CN" altLang="en-US" sz="1600" dirty="0">
              <a:latin typeface="Times New Roman" panose="02020603050405020304" charset="0"/>
              <a:ea typeface="方正公文小标宋" panose="02000500000000000000" charset="-122"/>
              <a:sym typeface="思源黑体 CN" panose="020B0500000000000000" pitchFamily="34" charset="-122"/>
            </a:endParaRPr>
          </a:p>
          <a:p>
            <a:pPr fontAlgn="ctr">
              <a:lnSpc>
                <a:spcPct val="120000"/>
              </a:lnSpc>
              <a:defRPr/>
            </a:pPr>
            <a:endParaRPr lang="zh-CN" altLang="en-US" sz="1600" dirty="0">
              <a:latin typeface="Times New Roman" panose="02020603050405020304" charset="0"/>
              <a:ea typeface="方正公文小标宋" panose="02000500000000000000" charset="-122"/>
              <a:sym typeface="思源黑体 CN" panose="020B0500000000000000" pitchFamily="34" charset="-122"/>
            </a:endParaRPr>
          </a:p>
          <a:p>
            <a:pPr fontAlgn="ctr">
              <a:lnSpc>
                <a:spcPct val="120000"/>
              </a:lnSpc>
              <a:defRPr/>
            </a:pPr>
            <a:r>
              <a:rPr lang="zh-CN" altLang="en-US" sz="1600" dirty="0">
                <a:latin typeface="Times New Roman" panose="02020603050405020304" charset="0"/>
                <a:ea typeface="方正公文小标宋" panose="02000500000000000000" charset="-122"/>
                <a:sym typeface="思源黑体 CN" panose="020B0500000000000000" pitchFamily="34" charset="-122"/>
              </a:rPr>
              <a:t>网址体验：</a:t>
            </a:r>
            <a:r>
              <a:rPr lang="en-US" altLang="zh-CN" sz="1600" dirty="0">
                <a:latin typeface="Times New Roman" panose="02020603050405020304" charset="0"/>
                <a:ea typeface="方正公文小标宋" panose="02000500000000000000" charset="-122"/>
                <a:sym typeface="思源黑体 CN" panose="020B0500000000000000" pitchFamily="34" charset="-122"/>
              </a:rPr>
              <a:t>https://www.coze.cn/s/vCrnpWi3-9M/</a:t>
            </a:r>
            <a:endParaRPr lang="en-US" altLang="zh-CN" sz="1600" dirty="0">
              <a:latin typeface="Times New Roman" panose="02020603050405020304" charset="0"/>
              <a:ea typeface="方正公文小标宋" panose="02000500000000000000" charset="-122"/>
              <a:sym typeface="思源黑体 CN" panose="020B0500000000000000" pitchFamily="34" charset="-122"/>
            </a:endParaRPr>
          </a:p>
        </p:txBody>
      </p:sp>
      <p:sp>
        <p:nvSpPr>
          <p:cNvPr id="362" name="矩形 3"/>
          <p:cNvSpPr/>
          <p:nvPr/>
        </p:nvSpPr>
        <p:spPr>
          <a:xfrm>
            <a:off x="1205582" y="2024550"/>
            <a:ext cx="3096958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20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智能体构建成功</a:t>
            </a:r>
            <a:endParaRPr lang="zh-CN" sz="2000" b="1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63" name="矩形 4"/>
          <p:cNvSpPr/>
          <p:nvPr/>
        </p:nvSpPr>
        <p:spPr>
          <a:xfrm>
            <a:off x="488944" y="1994285"/>
            <a:ext cx="606631" cy="606631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Times New Roman" panose="02020603050405020304" charset="0"/>
                <a:ea typeface="方正公文小标宋" panose="02000500000000000000" charset="-122"/>
              </a:rPr>
              <a:t>4</a:t>
            </a:r>
            <a:endParaRPr lang="en-US" altLang="zh-CN" dirty="0" smtClean="0"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7095" y="1582420"/>
            <a:ext cx="8764905" cy="5094605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6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7" name="矩形 17"/>
          <p:cNvSpPr/>
          <p:nvPr/>
        </p:nvSpPr>
        <p:spPr>
          <a:xfrm>
            <a:off x="1039436" y="509935"/>
            <a:ext cx="3542665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sym typeface="+mn-ea"/>
              </a:rPr>
              <a:t>构建图像流证件照智能体</a:t>
            </a:r>
            <a:endParaRPr lang="zh-CN" alt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charset="0"/>
              <a:ea typeface="方正公文小标宋" panose="02000500000000000000" charset="-122"/>
              <a:sym typeface="+mn-ea"/>
            </a:endParaRPr>
          </a:p>
        </p:txBody>
      </p:sp>
      <p:sp>
        <p:nvSpPr>
          <p:cNvPr id="358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59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60" name="图片 22"/>
          <p:cNvPicPr/>
          <p:nvPr/>
        </p:nvPicPr>
        <p:blipFill>
          <a:blip r:embed="rId1" cstate="print"/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sp>
        <p:nvSpPr>
          <p:cNvPr id="361" name="矩形 2"/>
          <p:cNvSpPr/>
          <p:nvPr/>
        </p:nvSpPr>
        <p:spPr>
          <a:xfrm>
            <a:off x="395471" y="3115346"/>
            <a:ext cx="2533650" cy="15659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20000"/>
              </a:lnSpc>
              <a:defRPr/>
            </a:pPr>
            <a:r>
              <a:rPr lang="zh-CN" altLang="en-US" sz="1600" dirty="0">
                <a:latin typeface="Times New Roman" panose="02020603050405020304" charset="0"/>
                <a:ea typeface="方正公文小标宋" panose="02000500000000000000" charset="-122"/>
                <a:sym typeface="思源黑体 CN" panose="020B0500000000000000" pitchFamily="34" charset="-122"/>
              </a:rPr>
              <a:t>发布到豆包上</a:t>
            </a:r>
            <a:endParaRPr lang="zh-CN" altLang="en-US" sz="1600" dirty="0">
              <a:latin typeface="Times New Roman" panose="02020603050405020304" charset="0"/>
              <a:ea typeface="方正公文小标宋" panose="02000500000000000000" charset="-122"/>
              <a:sym typeface="思源黑体 CN" panose="020B0500000000000000" pitchFamily="34" charset="-122"/>
            </a:endParaRPr>
          </a:p>
          <a:p>
            <a:pPr fontAlgn="ctr">
              <a:lnSpc>
                <a:spcPct val="120000"/>
              </a:lnSpc>
              <a:defRPr/>
            </a:pPr>
            <a:endParaRPr lang="zh-CN" altLang="en-US" sz="1600" dirty="0">
              <a:latin typeface="Times New Roman" panose="02020603050405020304" charset="0"/>
              <a:ea typeface="方正公文小标宋" panose="02000500000000000000" charset="-122"/>
              <a:sym typeface="思源黑体 CN" panose="020B0500000000000000" pitchFamily="34" charset="-122"/>
            </a:endParaRPr>
          </a:p>
          <a:p>
            <a:pPr fontAlgn="ctr">
              <a:lnSpc>
                <a:spcPct val="120000"/>
              </a:lnSpc>
              <a:defRPr/>
            </a:pPr>
            <a:r>
              <a:rPr lang="zh-CN" altLang="en-US" sz="1600" dirty="0">
                <a:latin typeface="Times New Roman" panose="02020603050405020304" charset="0"/>
                <a:ea typeface="方正公文小标宋" panose="02000500000000000000" charset="-122"/>
                <a:sym typeface="思源黑体 CN" panose="020B0500000000000000" pitchFamily="34" charset="-122"/>
              </a:rPr>
              <a:t>网址体验：</a:t>
            </a:r>
            <a:r>
              <a:rPr lang="en-US" altLang="zh-CN" sz="1600" dirty="0">
                <a:latin typeface="Times New Roman" panose="02020603050405020304" charset="0"/>
                <a:ea typeface="方正公文小标宋" panose="02000500000000000000" charset="-122"/>
                <a:sym typeface="思源黑体 CN" panose="020B0500000000000000" pitchFamily="34" charset="-122"/>
              </a:rPr>
              <a:t>https://www.doubao.com/chat/1798296036870146</a:t>
            </a:r>
            <a:endParaRPr lang="en-US" altLang="zh-CN" sz="1600" dirty="0">
              <a:latin typeface="Times New Roman" panose="02020603050405020304" charset="0"/>
              <a:ea typeface="方正公文小标宋" panose="02000500000000000000" charset="-122"/>
              <a:sym typeface="思源黑体 CN" panose="020B0500000000000000" pitchFamily="34" charset="-122"/>
            </a:endParaRPr>
          </a:p>
        </p:txBody>
      </p:sp>
      <p:sp>
        <p:nvSpPr>
          <p:cNvPr id="362" name="矩形 3"/>
          <p:cNvSpPr/>
          <p:nvPr/>
        </p:nvSpPr>
        <p:spPr>
          <a:xfrm>
            <a:off x="1205582" y="2024550"/>
            <a:ext cx="3096958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20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智能体构建成功</a:t>
            </a:r>
            <a:endParaRPr lang="zh-CN" sz="2000" b="1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63" name="矩形 4"/>
          <p:cNvSpPr/>
          <p:nvPr/>
        </p:nvSpPr>
        <p:spPr>
          <a:xfrm>
            <a:off x="488944" y="1994285"/>
            <a:ext cx="606631" cy="606631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Times New Roman" panose="02020603050405020304" charset="0"/>
                <a:ea typeface="方正公文小标宋" panose="02000500000000000000" charset="-122"/>
              </a:rPr>
              <a:t>4</a:t>
            </a:r>
            <a:endParaRPr lang="en-US" altLang="zh-CN" dirty="0" smtClean="0"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4995" y="1482725"/>
            <a:ext cx="8769350" cy="4926965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50000">
                <a:schemeClr val="accent1">
                  <a:lumMod val="75000"/>
                  <a:alpha val="100000"/>
                  <a:lumOff val="2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1011535" y="5818505"/>
            <a:ext cx="1180465" cy="1039495"/>
          </a:xfrm>
          <a:prstGeom prst="rect">
            <a:avLst/>
          </a:prstGeom>
        </p:spPr>
      </p:pic>
      <p:sp>
        <p:nvSpPr>
          <p:cNvPr id="11" name="矩形 259"/>
          <p:cNvSpPr>
            <a:spLocks noChangeArrowheads="1"/>
          </p:cNvSpPr>
          <p:nvPr/>
        </p:nvSpPr>
        <p:spPr bwMode="auto">
          <a:xfrm>
            <a:off x="1850390" y="1504950"/>
            <a:ext cx="4245610" cy="3138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buNone/>
            </a:pPr>
            <a:r>
              <a:rPr lang="zh-CN" sz="6600" dirty="0">
                <a:solidFill>
                  <a:schemeClr val="bg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汉仪雅酷黑 75W" panose="020B0804020202020204" charset="-122"/>
              </a:rPr>
              <a:t>欢迎共同学习交流</a:t>
            </a:r>
            <a:endParaRPr lang="zh-CN" sz="6600" dirty="0">
              <a:solidFill>
                <a:schemeClr val="bg1"/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汉仪雅酷黑 75W" panose="020B080402020202020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489" b="-3816"/>
          <a:stretch>
            <a:fillRect/>
          </a:stretch>
        </p:blipFill>
        <p:spPr>
          <a:xfrm>
            <a:off x="7788766" y="1367408"/>
            <a:ext cx="4089780" cy="46554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50"/>
                            </p:stCondLst>
                            <p:childTnLst>
                              <p:par>
                                <p:cTn id="1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652780" y="1360170"/>
            <a:ext cx="3613150" cy="7435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4" name="矩形 23"/>
          <p:cNvSpPr/>
          <p:nvPr>
            <p:custDataLst>
              <p:tags r:id="rId3"/>
            </p:custDataLst>
          </p:nvPr>
        </p:nvSpPr>
        <p:spPr>
          <a:xfrm>
            <a:off x="652780" y="5878195"/>
            <a:ext cx="11254740" cy="64516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3130">
              <a:lnSpc>
                <a:spcPct val="150000"/>
              </a:lnSpc>
            </a:pPr>
            <a:r>
              <a:rPr lang="zh-CN" altLang="en-US" sz="2400" b="1" dirty="0" smtClean="0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charset="0"/>
                <a:ea typeface="方正公文小标宋" panose="02000500000000000000" charset="-122"/>
                <a:sym typeface="微软雅黑" panose="020B0503020204020204" pitchFamily="34" charset="-122"/>
              </a:rPr>
              <a:t>体验链接：</a:t>
            </a:r>
            <a:r>
              <a:rPr lang="en-US" altLang="zh-CN" sz="2400" b="1" dirty="0" smtClean="0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charset="0"/>
                <a:ea typeface="方正公文小标宋" panose="02000500000000000000" charset="-122"/>
                <a:sym typeface="微软雅黑" panose="020B0503020204020204" pitchFamily="34" charset="-122"/>
              </a:rPr>
              <a:t>https://appbuilder.baidu.com/s/kMS9WSVs</a:t>
            </a:r>
            <a:endParaRPr lang="en-US" altLang="zh-CN" sz="2400" b="1" dirty="0" smtClean="0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charset="0"/>
              <a:ea typeface="方正公文小标宋" panose="02000500000000000000" charset="-122"/>
              <a:sym typeface="微软雅黑" panose="020B0503020204020204" pitchFamily="34" charset="-122"/>
            </a:endParaRPr>
          </a:p>
        </p:txBody>
      </p:sp>
      <p:sp>
        <p:nvSpPr>
          <p:cNvPr id="25" name="矩形 24"/>
          <p:cNvSpPr/>
          <p:nvPr>
            <p:custDataLst>
              <p:tags r:id="rId4"/>
            </p:custDataLst>
          </p:nvPr>
        </p:nvSpPr>
        <p:spPr>
          <a:xfrm>
            <a:off x="682625" y="1409700"/>
            <a:ext cx="3653155" cy="55308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313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000" b="1" dirty="0" smtClean="0">
                <a:solidFill>
                  <a:schemeClr val="bg1"/>
                </a:solidFill>
                <a:latin typeface="Times New Roman" panose="02020603050405020304" charset="0"/>
                <a:ea typeface="方正公文小标宋" panose="02000500000000000000" charset="-122"/>
                <a:sym typeface="微软雅黑" panose="020B0503020204020204" pitchFamily="34" charset="-122"/>
              </a:rPr>
              <a:t>厦门旅游智能助手展示</a:t>
            </a:r>
            <a:endParaRPr lang="zh-CN" altLang="en-US" sz="2000" b="1" dirty="0" smtClean="0">
              <a:solidFill>
                <a:schemeClr val="bg1"/>
              </a:solidFill>
              <a:latin typeface="Times New Roman" panose="02020603050405020304" charset="0"/>
              <a:ea typeface="方正公文小标宋" panose="02000500000000000000" charset="-122"/>
              <a:sym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039436" y="509935"/>
            <a:ext cx="2931795" cy="460375"/>
          </a:xfrm>
          <a:prstGeom prst="rect">
            <a:avLst/>
          </a:prstGeom>
        </p:spPr>
        <p:txBody>
          <a:bodyPr wrap="none">
            <a:spAutoFit/>
          </a:bodyPr>
          <a:p>
            <a:pPr algn="l"/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  <a:sym typeface="+mn-ea"/>
              </a:rPr>
              <a:t>开启电影梦的魔法棒</a:t>
            </a:r>
            <a:endParaRPr lang="zh-CN" alt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ea typeface="方正公文小标宋" panose="02000500000000000000" charset="-122"/>
              <a:sym typeface="+mn-ea"/>
            </a:endParaRPr>
          </a:p>
        </p:txBody>
      </p:sp>
      <p:sp>
        <p:nvSpPr>
          <p:cNvPr id="3" name="菱形 2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4" name="菱形 3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640080" y="2212975"/>
            <a:ext cx="3534410" cy="341503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3130">
              <a:lnSpc>
                <a:spcPct val="150000"/>
              </a:lnSpc>
            </a:pPr>
            <a:r>
              <a:rPr lang="zh-CN" altLang="en-US" sz="2400" dirty="0" smtClean="0">
                <a:latin typeface="Times New Roman" panose="02020603050405020304" charset="0"/>
                <a:ea typeface="方正公文小标宋" panose="02000500000000000000" charset="-122"/>
                <a:sym typeface="微软雅黑" panose="020B0503020204020204" pitchFamily="34" charset="-122"/>
              </a:rPr>
              <a:t>通过与智能助手互动，让它为你推荐厦门的热门景点、美食和最优旅行路线。</a:t>
            </a:r>
            <a:endParaRPr lang="zh-CN" altLang="en-US" sz="2400" dirty="0" smtClean="0">
              <a:latin typeface="Times New Roman" panose="02020603050405020304" charset="0"/>
              <a:ea typeface="方正公文小标宋" panose="02000500000000000000" charset="-122"/>
              <a:sym typeface="微软雅黑" panose="020B0503020204020204" pitchFamily="34" charset="-122"/>
            </a:endParaRPr>
          </a:p>
          <a:p>
            <a:pPr defTabSz="913130">
              <a:lnSpc>
                <a:spcPct val="150000"/>
              </a:lnSpc>
            </a:pPr>
            <a:r>
              <a:rPr lang="zh-CN" altLang="en-US" sz="2400" dirty="0" smtClean="0">
                <a:latin typeface="Times New Roman" panose="02020603050405020304" charset="0"/>
                <a:ea typeface="方正公文小标宋" panose="02000500000000000000" charset="-122"/>
                <a:sym typeface="微软雅黑" panose="020B0503020204020204" pitchFamily="34" charset="-122"/>
              </a:rPr>
              <a:t>从此，旅游规划轻松无忧！</a:t>
            </a:r>
            <a:endParaRPr lang="zh-CN" altLang="en-US" sz="2400" dirty="0" smtClean="0">
              <a:latin typeface="Times New Roman" panose="02020603050405020304" charset="0"/>
              <a:ea typeface="方正公文小标宋" panose="02000500000000000000" charset="-122"/>
              <a:sym typeface="微软雅黑" panose="020B0503020204020204" pitchFamily="34" charset="-122"/>
            </a:endParaRPr>
          </a:p>
        </p:txBody>
      </p:sp>
      <p:pic>
        <p:nvPicPr>
          <p:cNvPr id="7" name="旅游智能体">
            <a:hlinkClick r:id="" action="ppaction://media"/>
          </p:cNvPr>
          <p:cNvPicPr/>
          <p:nvPr>
            <a:vide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535170" y="1374775"/>
            <a:ext cx="7000875" cy="4156710"/>
          </a:xfrm>
          <a:prstGeom prst="rect">
            <a:avLst/>
          </a:prstGeom>
        </p:spPr>
      </p:pic>
      <p:pic>
        <p:nvPicPr>
          <p:cNvPr id="6" name="图片 5" descr="22a8307a-a163-4d38-ba95-64190f171470(1)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04170" y="279400"/>
            <a:ext cx="1224915" cy="6877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652780" y="1360170"/>
            <a:ext cx="3613150" cy="7435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4" name="矩形 23"/>
          <p:cNvSpPr/>
          <p:nvPr>
            <p:custDataLst>
              <p:tags r:id="rId3"/>
            </p:custDataLst>
          </p:nvPr>
        </p:nvSpPr>
        <p:spPr>
          <a:xfrm>
            <a:off x="682625" y="2811780"/>
            <a:ext cx="3315970" cy="82994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3130">
              <a:lnSpc>
                <a:spcPct val="150000"/>
              </a:lnSpc>
            </a:pPr>
            <a:r>
              <a:rPr lang="zh-CN" altLang="en-US" sz="1600" dirty="0" smtClean="0">
                <a:latin typeface="Times New Roman" panose="02020603050405020304" charset="0"/>
                <a:ea typeface="方正公文小标宋" panose="02000500000000000000" charset="-122"/>
                <a:sym typeface="微软雅黑" panose="020B0503020204020204" pitchFamily="34" charset="-122"/>
              </a:rPr>
              <a:t>你曾想过，只用一张照片，</a:t>
            </a:r>
            <a:r>
              <a:rPr lang="en-US" altLang="zh-CN" sz="1600" dirty="0" smtClean="0">
                <a:latin typeface="Times New Roman" panose="02020603050405020304" charset="0"/>
                <a:ea typeface="方正公文小标宋" panose="02000500000000000000" charset="-122"/>
                <a:sym typeface="微软雅黑" panose="020B0503020204020204" pitchFamily="34" charset="-122"/>
              </a:rPr>
              <a:t>AI</a:t>
            </a:r>
            <a:r>
              <a:rPr lang="zh-CN" altLang="en-US" sz="1600" dirty="0" smtClean="0">
                <a:latin typeface="Times New Roman" panose="02020603050405020304" charset="0"/>
                <a:ea typeface="方正公文小标宋" panose="02000500000000000000" charset="-122"/>
                <a:sym typeface="微软雅黑" panose="020B0503020204020204" pitchFamily="34" charset="-122"/>
              </a:rPr>
              <a:t>就能为你瞬间生成证件照吗？</a:t>
            </a:r>
            <a:endParaRPr lang="zh-CN" altLang="en-US" sz="1600" dirty="0" smtClean="0">
              <a:latin typeface="Times New Roman" panose="02020603050405020304" charset="0"/>
              <a:ea typeface="方正公文小标宋" panose="02000500000000000000" charset="-122"/>
              <a:sym typeface="微软雅黑" panose="020B0503020204020204" pitchFamily="34" charset="-122"/>
            </a:endParaRPr>
          </a:p>
        </p:txBody>
      </p:sp>
      <p:sp>
        <p:nvSpPr>
          <p:cNvPr id="25" name="矩形 24"/>
          <p:cNvSpPr/>
          <p:nvPr>
            <p:custDataLst>
              <p:tags r:id="rId4"/>
            </p:custDataLst>
          </p:nvPr>
        </p:nvSpPr>
        <p:spPr>
          <a:xfrm>
            <a:off x="682625" y="1409700"/>
            <a:ext cx="3653155" cy="55308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313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000" b="1" dirty="0" smtClean="0">
                <a:solidFill>
                  <a:schemeClr val="bg1"/>
                </a:solidFill>
                <a:latin typeface="Times New Roman" panose="02020603050405020304" charset="0"/>
                <a:ea typeface="方正公文小标宋" panose="02000500000000000000" charset="-122"/>
                <a:sym typeface="微软雅黑" panose="020B0503020204020204" pitchFamily="34" charset="-122"/>
              </a:rPr>
              <a:t>图像流证件照智能体展示</a:t>
            </a:r>
            <a:endParaRPr lang="zh-CN" altLang="en-US" sz="2000" b="1" dirty="0" smtClean="0">
              <a:solidFill>
                <a:schemeClr val="bg1"/>
              </a:solidFill>
              <a:latin typeface="Times New Roman" panose="02020603050405020304" charset="0"/>
              <a:ea typeface="方正公文小标宋" panose="02000500000000000000" charset="-122"/>
              <a:sym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039436" y="509935"/>
            <a:ext cx="2931795" cy="460375"/>
          </a:xfrm>
          <a:prstGeom prst="rect">
            <a:avLst/>
          </a:prstGeom>
        </p:spPr>
        <p:txBody>
          <a:bodyPr wrap="none">
            <a:spAutoFit/>
          </a:bodyPr>
          <a:p>
            <a:pPr algn="l"/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  <a:sym typeface="+mn-ea"/>
              </a:rPr>
              <a:t>开启电影梦的魔法棒</a:t>
            </a:r>
            <a:endParaRPr lang="zh-CN" alt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ea typeface="方正公文小标宋" panose="02000500000000000000" charset="-122"/>
              <a:sym typeface="+mn-ea"/>
            </a:endParaRPr>
          </a:p>
        </p:txBody>
      </p:sp>
      <p:sp>
        <p:nvSpPr>
          <p:cNvPr id="3" name="菱形 2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4" name="菱形 3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449580" y="5138420"/>
            <a:ext cx="4307205" cy="119888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3130">
              <a:lnSpc>
                <a:spcPct val="150000"/>
              </a:lnSpc>
            </a:pPr>
            <a:r>
              <a:rPr lang="zh-CN" altLang="en-US" sz="1600" dirty="0" smtClean="0">
                <a:latin typeface="Times New Roman" panose="02020603050405020304" charset="0"/>
                <a:ea typeface="方正公文小标宋" panose="02000500000000000000" charset="-122"/>
                <a:sym typeface="微软雅黑" panose="020B0503020204020204" pitchFamily="34" charset="-122"/>
              </a:rPr>
              <a:t>体验链接：</a:t>
            </a:r>
            <a:endParaRPr lang="zh-CN" altLang="en-US" sz="1600" dirty="0" smtClean="0">
              <a:latin typeface="Times New Roman" panose="02020603050405020304" charset="0"/>
              <a:ea typeface="方正公文小标宋" panose="02000500000000000000" charset="-122"/>
              <a:sym typeface="微软雅黑" panose="020B0503020204020204" pitchFamily="34" charset="-122"/>
            </a:endParaRPr>
          </a:p>
          <a:p>
            <a:pPr defTabSz="913130">
              <a:lnSpc>
                <a:spcPct val="150000"/>
              </a:lnSpc>
            </a:pPr>
            <a:r>
              <a:rPr lang="en-US" altLang="zh-CN" sz="1600" dirty="0" smtClean="0">
                <a:latin typeface="Times New Roman" panose="02020603050405020304" charset="0"/>
                <a:ea typeface="方正公文小标宋" panose="02000500000000000000" charset="-122"/>
                <a:sym typeface="微软雅黑" panose="020B0503020204020204" pitchFamily="34" charset="-122"/>
              </a:rPr>
              <a:t>https://www.coze.cn/store/agent/7479708872425717779?bot_id=true&amp;bid=6fjb673d43g1k</a:t>
            </a:r>
            <a:endParaRPr lang="en-US" altLang="zh-CN" sz="1600" dirty="0" smtClean="0">
              <a:latin typeface="Times New Roman" panose="02020603050405020304" charset="0"/>
              <a:ea typeface="方正公文小标宋" panose="02000500000000000000" charset="-122"/>
              <a:sym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24095" y="970280"/>
            <a:ext cx="7157720" cy="544893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09405" y="2523490"/>
            <a:ext cx="2982595" cy="4334510"/>
          </a:xfrm>
          <a:prstGeom prst="rect">
            <a:avLst/>
          </a:prstGeom>
        </p:spPr>
      </p:pic>
      <p:pic>
        <p:nvPicPr>
          <p:cNvPr id="6" name="图片 5" descr="22a8307a-a163-4d38-ba95-64190f171470(1)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04170" y="279400"/>
            <a:ext cx="1224915" cy="6877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矩形 8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6" name="矩形 1"/>
          <p:cNvSpPr/>
          <p:nvPr/>
        </p:nvSpPr>
        <p:spPr>
          <a:xfrm>
            <a:off x="470855" y="178743"/>
            <a:ext cx="11350171" cy="648788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4000">
                <a:schemeClr val="accent1">
                  <a:alpha val="100000"/>
                  <a:lumMod val="62000"/>
                  <a:lumOff val="38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16200000" scaled="0"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7" name="矩形 3"/>
          <p:cNvSpPr/>
          <p:nvPr/>
        </p:nvSpPr>
        <p:spPr>
          <a:xfrm>
            <a:off x="2745740" y="2617470"/>
            <a:ext cx="7273925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defRPr/>
            </a:pPr>
            <a:r>
              <a:rPr lang="zh-CN" altLang="en-US" sz="4800" b="1" dirty="0">
                <a:solidFill>
                  <a:schemeClr val="bg1"/>
                </a:solidFill>
                <a:latin typeface="Impact" panose="020B0806030902050204" charset="0"/>
                <a:ea typeface="方正公文小标宋" panose="02000500000000000000" charset="-122"/>
                <a:cs typeface="汉仪雅酷黑 75W" panose="020B0804020202020204" charset="-122"/>
                <a:sym typeface="Arial" panose="020B0604020202020204" pitchFamily="34" charset="0"/>
              </a:rPr>
              <a:t>打造你的第一个智能体</a:t>
            </a:r>
            <a:endParaRPr lang="zh-CN" altLang="en-US" sz="4800" b="1" dirty="0">
              <a:solidFill>
                <a:schemeClr val="bg1"/>
              </a:solidFill>
              <a:latin typeface="Impact" panose="020B0806030902050204" charset="0"/>
              <a:ea typeface="方正公文小标宋" panose="02000500000000000000" charset="-122"/>
              <a:cs typeface="汉仪雅酷黑 75W" panose="020B0804020202020204" charset="-122"/>
              <a:sym typeface="Arial" panose="020B0604020202020204" pitchFamily="34" charset="0"/>
            </a:endParaRPr>
          </a:p>
        </p:txBody>
      </p:sp>
      <p:sp>
        <p:nvSpPr>
          <p:cNvPr id="348" name="矩形 4"/>
          <p:cNvSpPr/>
          <p:nvPr/>
        </p:nvSpPr>
        <p:spPr>
          <a:xfrm>
            <a:off x="3616236" y="3367799"/>
            <a:ext cx="5059224" cy="41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endParaRPr lang="zh-CN" altLang="en-US" sz="1400" dirty="0">
              <a:solidFill>
                <a:schemeClr val="bg1"/>
              </a:solidFill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349" name="组合 5"/>
          <p:cNvGrpSpPr/>
          <p:nvPr/>
        </p:nvGrpSpPr>
        <p:grpSpPr>
          <a:xfrm>
            <a:off x="5336540" y="793115"/>
            <a:ext cx="1618615" cy="1574800"/>
            <a:chOff x="3095602" y="1257786"/>
            <a:chExt cx="533400" cy="533400"/>
          </a:xfrm>
          <a:solidFill>
            <a:srgbClr val="009900"/>
          </a:solidFill>
        </p:grpSpPr>
        <p:sp>
          <p:nvSpPr>
            <p:cNvPr id="350" name="菱形 6"/>
            <p:cNvSpPr/>
            <p:nvPr/>
          </p:nvSpPr>
          <p:spPr>
            <a:xfrm>
              <a:off x="3095602" y="1257786"/>
              <a:ext cx="533400" cy="533400"/>
            </a:xfrm>
            <a:prstGeom prst="diamond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zh-CN" altLang="en-US" sz="2000" b="1">
                <a:solidFill>
                  <a:schemeClr val="bg1"/>
                </a:solidFill>
                <a:latin typeface="Times New Roman" panose="02020603050405020304" charset="0"/>
                <a:ea typeface="方正公文小标宋" panose="02000500000000000000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51" name="文本框 7"/>
            <p:cNvSpPr/>
            <p:nvPr/>
          </p:nvSpPr>
          <p:spPr>
            <a:xfrm>
              <a:off x="3219327" y="1404710"/>
              <a:ext cx="326473" cy="2393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en-US" altLang="zh-CN" sz="4000" b="1" dirty="0" smtClean="0">
                  <a:latin typeface="Times New Roman" panose="02020603050405020304" charset="0"/>
                  <a:ea typeface="方正公文小标宋" panose="02000500000000000000" charset="-122"/>
                  <a:cs typeface="+mn-ea"/>
                  <a:sym typeface="Arial" panose="020B0604020202020204" pitchFamily="34" charset="0"/>
                </a:rPr>
                <a:t>02</a:t>
              </a:r>
              <a:endParaRPr lang="en-US" altLang="zh-CN" sz="4000" b="1" dirty="0" smtClean="0">
                <a:latin typeface="Times New Roman" panose="02020603050405020304" charset="0"/>
                <a:ea typeface="方正公文小标宋" panose="02000500000000000000" charset="-122"/>
                <a:cs typeface="+mn-ea"/>
                <a:sym typeface="Arial" panose="020B0604020202020204" pitchFamily="34" charset="0"/>
              </a:endParaRPr>
            </a:p>
          </p:txBody>
        </p:sp>
      </p:grpSp>
      <p:pic>
        <p:nvPicPr>
          <p:cNvPr id="352" name="图片 9"/>
          <p:cNvPicPr/>
          <p:nvPr/>
        </p:nvPicPr>
        <p:blipFill>
          <a:blip r:embed="rId1" cstate="print"/>
          <a:stretch>
            <a:fillRect/>
          </a:stretch>
        </p:blipFill>
        <p:spPr>
          <a:xfrm flipV="1">
            <a:off x="10116456" y="5031976"/>
            <a:ext cx="2075543" cy="1826024"/>
          </a:xfrm>
          <a:prstGeom prst="rect">
            <a:avLst/>
          </a:prstGeom>
        </p:spPr>
      </p:pic>
      <p:pic>
        <p:nvPicPr>
          <p:cNvPr id="353" name="图片 10"/>
          <p:cNvPicPr/>
          <p:nvPr/>
        </p:nvPicPr>
        <p:blipFill>
          <a:blip r:embed="rId1" cstate="print"/>
          <a:stretch>
            <a:fillRect/>
          </a:stretch>
        </p:blipFill>
        <p:spPr>
          <a:xfrm flipH="1" flipV="1">
            <a:off x="0" y="5031975"/>
            <a:ext cx="2075543" cy="18260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6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7" name="矩形 17"/>
          <p:cNvSpPr/>
          <p:nvPr/>
        </p:nvSpPr>
        <p:spPr>
          <a:xfrm>
            <a:off x="1039436" y="509935"/>
            <a:ext cx="323723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</a:rPr>
              <a:t>打造你的第一个智能体</a:t>
            </a:r>
            <a:endParaRPr lang="zh-CN" alt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ea typeface="方正公文小标宋" panose="02000500000000000000" charset="-122"/>
            </a:endParaRPr>
          </a:p>
        </p:txBody>
      </p:sp>
      <p:sp>
        <p:nvSpPr>
          <p:cNvPr id="358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59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60" name="图片 22"/>
          <p:cNvPicPr/>
          <p:nvPr/>
        </p:nvPicPr>
        <p:blipFill>
          <a:blip r:embed="rId1" cstate="print"/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sp>
        <p:nvSpPr>
          <p:cNvPr id="361" name="矩形 2"/>
          <p:cNvSpPr/>
          <p:nvPr/>
        </p:nvSpPr>
        <p:spPr>
          <a:xfrm>
            <a:off x="558165" y="2100580"/>
            <a:ext cx="3636010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defTabSz="913130">
              <a:lnSpc>
                <a:spcPct val="200000"/>
              </a:lnSpc>
              <a:buFont typeface="+mj-lt"/>
              <a:buAutoNum type="arabicPeriod"/>
            </a:pPr>
            <a:r>
              <a:rPr lang="zh-CN" altLang="en-US" sz="16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点击左下角的</a:t>
            </a:r>
            <a:r>
              <a:rPr lang="en-US" altLang="zh-CN" sz="16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“</a:t>
            </a:r>
            <a:r>
              <a:rPr lang="zh-CN" altLang="en-US" sz="16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应用开发服务</a:t>
            </a:r>
            <a:r>
              <a:rPr lang="en-US" altLang="zh-CN" sz="16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”</a:t>
            </a:r>
            <a:r>
              <a:rPr lang="zh-CN" altLang="en-US" sz="16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，</a:t>
            </a:r>
            <a:endParaRPr lang="zh-CN" altLang="en-US" sz="1600" b="1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  <a:p>
            <a:pPr marL="342900" indent="-342900" defTabSz="913130">
              <a:lnSpc>
                <a:spcPct val="200000"/>
              </a:lnSpc>
              <a:buFont typeface="+mj-lt"/>
              <a:buAutoNum type="arabicPeriod"/>
            </a:pPr>
            <a:r>
              <a:rPr lang="zh-CN" altLang="en-US" sz="16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在点击左下角的</a:t>
            </a:r>
            <a:r>
              <a:rPr lang="en-US" altLang="zh-CN" sz="16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“</a:t>
            </a:r>
            <a:r>
              <a:rPr lang="zh-CN" altLang="en-US" sz="16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创建</a:t>
            </a:r>
            <a:r>
              <a:rPr lang="en-US" altLang="zh-CN" sz="16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Agent</a:t>
            </a:r>
            <a:r>
              <a:rPr lang="zh-CN" altLang="en-US" sz="16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应用</a:t>
            </a:r>
            <a:r>
              <a:rPr lang="en-US" altLang="zh-CN" sz="16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”</a:t>
            </a:r>
            <a:endParaRPr lang="en-US" altLang="zh-CN" sz="1600" b="1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  <a:p>
            <a:pPr marL="342900" indent="-342900" defTabSz="913130">
              <a:lnSpc>
                <a:spcPct val="200000"/>
              </a:lnSpc>
              <a:buFont typeface="+mj-lt"/>
              <a:buAutoNum type="arabicPeriod"/>
            </a:pPr>
            <a:r>
              <a:rPr lang="zh-CN" altLang="en-US" sz="16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使用手机号或微信登陆自己的账号</a:t>
            </a:r>
            <a:endParaRPr lang="zh-CN" altLang="en-US" sz="1600" b="1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62" name="矩形 3"/>
          <p:cNvSpPr/>
          <p:nvPr/>
        </p:nvSpPr>
        <p:spPr>
          <a:xfrm>
            <a:off x="1205582" y="1260645"/>
            <a:ext cx="3096958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20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进入创建智能体页面</a:t>
            </a:r>
            <a:endParaRPr lang="zh-CN" sz="2000" b="1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63" name="矩形 4"/>
          <p:cNvSpPr/>
          <p:nvPr/>
        </p:nvSpPr>
        <p:spPr>
          <a:xfrm>
            <a:off x="488944" y="1230380"/>
            <a:ext cx="606631" cy="606631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Times New Roman" panose="02020603050405020304" charset="0"/>
                <a:ea typeface="方正公文小标宋" panose="02000500000000000000" charset="-122"/>
              </a:rPr>
              <a:t>1</a:t>
            </a:r>
            <a:endParaRPr lang="en-US" altLang="zh-CN" dirty="0" smtClean="0"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pic>
        <p:nvPicPr>
          <p:cNvPr id="2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9210" y="346075"/>
            <a:ext cx="5208270" cy="3207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2400" y="3429000"/>
            <a:ext cx="5085080" cy="3131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图片 5" descr="22a8307a-a163-4d38-ba95-64190f171470(1)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04170" y="279400"/>
            <a:ext cx="1224915" cy="687705"/>
          </a:xfrm>
          <a:prstGeom prst="rect">
            <a:avLst/>
          </a:prstGeom>
        </p:spPr>
      </p:pic>
      <p:pic>
        <p:nvPicPr>
          <p:cNvPr id="3" name="图片 30"/>
          <p:cNvPicPr/>
          <p:nvPr/>
        </p:nvPicPr>
        <p:blipFill rotWithShape="1">
          <a:blip r:embed="rId5" cstate="print"/>
          <a:srcRect b="-6727"/>
          <a:stretch>
            <a:fillRect/>
          </a:stretch>
        </p:blipFill>
        <p:spPr>
          <a:xfrm>
            <a:off x="-89535" y="3956050"/>
            <a:ext cx="3624580" cy="3007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6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7" name="矩形 17"/>
          <p:cNvSpPr/>
          <p:nvPr/>
        </p:nvSpPr>
        <p:spPr>
          <a:xfrm>
            <a:off x="1039436" y="509935"/>
            <a:ext cx="323723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</a:rPr>
              <a:t>打造你的第一个智能体</a:t>
            </a:r>
            <a:endParaRPr lang="zh-CN" alt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ea typeface="方正公文小标宋" panose="02000500000000000000" charset="-122"/>
            </a:endParaRPr>
          </a:p>
        </p:txBody>
      </p:sp>
      <p:sp>
        <p:nvSpPr>
          <p:cNvPr id="358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59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60" name="图片 22"/>
          <p:cNvPicPr/>
          <p:nvPr/>
        </p:nvPicPr>
        <p:blipFill>
          <a:blip r:embed="rId1" cstate="print"/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sp>
        <p:nvSpPr>
          <p:cNvPr id="361" name="矩形 2"/>
          <p:cNvSpPr/>
          <p:nvPr/>
        </p:nvSpPr>
        <p:spPr>
          <a:xfrm>
            <a:off x="906780" y="2067560"/>
            <a:ext cx="3853180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defTabSz="913130">
              <a:lnSpc>
                <a:spcPct val="200000"/>
              </a:lnSpc>
              <a:buFont typeface="+mj-lt"/>
              <a:buAutoNum type="arabicPeriod"/>
            </a:pP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微软雅黑" panose="020B0503020204020204" pitchFamily="34" charset="-122"/>
              </a:rPr>
              <a:t>进入到智能体创建页面后</a:t>
            </a:r>
            <a:endParaRPr lang="zh-CN" altLang="en-US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微软雅黑" panose="020B0503020204020204" pitchFamily="34" charset="-122"/>
            </a:endParaRPr>
          </a:p>
          <a:p>
            <a:pPr marL="342900" indent="-342900" defTabSz="913130">
              <a:lnSpc>
                <a:spcPct val="200000"/>
              </a:lnSpc>
              <a:buFont typeface="+mj-lt"/>
              <a:buAutoNum type="arabicPeriod"/>
            </a:pP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微软雅黑" panose="020B0503020204020204" pitchFamily="34" charset="-122"/>
              </a:rPr>
              <a:t>点击右上角的</a:t>
            </a:r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微软雅黑" panose="020B0503020204020204" pitchFamily="34" charset="-122"/>
              </a:rPr>
              <a:t>“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微软雅黑" panose="020B0503020204020204" pitchFamily="34" charset="-122"/>
              </a:rPr>
              <a:t>创建</a:t>
            </a:r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微软雅黑" panose="020B0503020204020204" pitchFamily="34" charset="-122"/>
              </a:rPr>
              <a:t>”</a:t>
            </a:r>
            <a:endParaRPr lang="en-US" altLang="zh-CN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微软雅黑" panose="020B0503020204020204" pitchFamily="34" charset="-122"/>
            </a:endParaRPr>
          </a:p>
          <a:p>
            <a:pPr marL="342900" indent="-342900" defTabSz="913130">
              <a:lnSpc>
                <a:spcPct val="200000"/>
              </a:lnSpc>
              <a:buFont typeface="+mj-lt"/>
              <a:buAutoNum type="arabicPeriod"/>
            </a:pP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微软雅黑" panose="020B0503020204020204" pitchFamily="34" charset="-122"/>
              </a:rPr>
              <a:t>选择</a:t>
            </a:r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微软雅黑" panose="020B0503020204020204" pitchFamily="34" charset="-122"/>
              </a:rPr>
              <a:t>“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微软雅黑" panose="020B0503020204020204" pitchFamily="34" charset="-122"/>
              </a:rPr>
              <a:t>自主规划</a:t>
            </a:r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微软雅黑" panose="020B0503020204020204" pitchFamily="34" charset="-122"/>
              </a:rPr>
              <a:t>Agent”</a:t>
            </a:r>
            <a:endParaRPr lang="en-US" altLang="zh-CN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微软雅黑" panose="020B0503020204020204" pitchFamily="34" charset="-122"/>
            </a:endParaRPr>
          </a:p>
          <a:p>
            <a:pPr marL="342900" indent="-342900" defTabSz="913130">
              <a:lnSpc>
                <a:spcPct val="200000"/>
              </a:lnSpc>
              <a:buFont typeface="+mj-lt"/>
              <a:buAutoNum type="arabicPeriod"/>
            </a:pP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微软雅黑" panose="020B0503020204020204" pitchFamily="34" charset="-122"/>
              </a:rPr>
              <a:t>可以跳转到编辑智能体的主界面</a:t>
            </a:r>
            <a:endParaRPr lang="zh-CN" altLang="en-US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微软雅黑" panose="020B0503020204020204" pitchFamily="34" charset="-122"/>
            </a:endParaRPr>
          </a:p>
        </p:txBody>
      </p:sp>
      <p:sp>
        <p:nvSpPr>
          <p:cNvPr id="362" name="矩形 3"/>
          <p:cNvSpPr/>
          <p:nvPr/>
        </p:nvSpPr>
        <p:spPr>
          <a:xfrm>
            <a:off x="1205582" y="1356530"/>
            <a:ext cx="3096958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2000" b="1">
                <a:latin typeface="Times New Roman" panose="02020603050405020304" charset="0"/>
                <a:ea typeface="方正公文小标宋" panose="02000500000000000000" charset="-122"/>
                <a:sym typeface="微软雅黑" panose="020B0503020204020204" pitchFamily="34" charset="-122"/>
              </a:rPr>
              <a:t>进入创建智能体页面</a:t>
            </a:r>
            <a:endParaRPr lang="zh-CN" sz="2000" b="1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63" name="矩形 4"/>
          <p:cNvSpPr/>
          <p:nvPr/>
        </p:nvSpPr>
        <p:spPr>
          <a:xfrm>
            <a:off x="488944" y="1326265"/>
            <a:ext cx="606631" cy="606631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Times New Roman" panose="02020603050405020304" charset="0"/>
                <a:ea typeface="方正公文小标宋" panose="02000500000000000000" charset="-122"/>
              </a:rPr>
              <a:t>1</a:t>
            </a:r>
            <a:endParaRPr lang="en-US" altLang="zh-CN" dirty="0" smtClean="0"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pic>
        <p:nvPicPr>
          <p:cNvPr id="364" name="图片 30"/>
          <p:cNvPicPr/>
          <p:nvPr/>
        </p:nvPicPr>
        <p:blipFill rotWithShape="1">
          <a:blip r:embed="rId2" cstate="print"/>
          <a:srcRect b="-6727"/>
          <a:stretch>
            <a:fillRect/>
          </a:stretch>
        </p:blipFill>
        <p:spPr>
          <a:xfrm>
            <a:off x="-169545" y="4398645"/>
            <a:ext cx="2691765" cy="2459355"/>
          </a:xfrm>
          <a:prstGeom prst="rect">
            <a:avLst/>
          </a:prstGeom>
        </p:spPr>
      </p:pic>
      <p:pic>
        <p:nvPicPr>
          <p:cNvPr id="46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0725" y="1105535"/>
            <a:ext cx="7094220" cy="436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图片 5" descr="22a8307a-a163-4d38-ba95-64190f171470(1)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04170" y="279400"/>
            <a:ext cx="1224915" cy="6877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DIAGRAM_VIRTUALLY_FRAME" val="{&quot;height&quot;:215.82590551181102,&quot;left&quot;:120.94992125984251,&quot;top&quot;:187.58196850393702,&quot;width&quot;:412.218031496063}"/>
</p:tagLst>
</file>

<file path=ppt/tags/tag10.xml><?xml version="1.0" encoding="utf-8"?>
<p:tagLst xmlns:p="http://schemas.openxmlformats.org/presentationml/2006/main">
  <p:tag name="KSO_WM_DIAGRAM_VIRTUALLY_FRAME" val="{&quot;height&quot;:215.82590551181102,&quot;left&quot;:120.94992125984251,&quot;top&quot;:187.58196850393702,&quot;width&quot;:412.218031496063}"/>
</p:tagLst>
</file>

<file path=ppt/tags/tag11.xml><?xml version="1.0" encoding="utf-8"?>
<p:tagLst xmlns:p="http://schemas.openxmlformats.org/presentationml/2006/main">
  <p:tag name="KSO_WM_DIAGRAM_VIRTUALLY_FRAME" val="{&quot;height&quot;:215.82590551181102,&quot;left&quot;:120.94992125984251,&quot;top&quot;:187.58196850393702,&quot;width&quot;:412.218031496063}"/>
</p:tagLst>
</file>

<file path=ppt/tags/tag12.xml><?xml version="1.0" encoding="utf-8"?>
<p:tagLst xmlns:p="http://schemas.openxmlformats.org/presentationml/2006/main">
  <p:tag name="KSO_WM_DIAGRAM_VIRTUALLY_FRAME" val="{&quot;height&quot;:215.82590551181102,&quot;left&quot;:120.94992125984251,&quot;top&quot;:187.58196850393702,&quot;width&quot;:412.218031496063}"/>
</p:tagLst>
</file>

<file path=ppt/tags/tag13.xml><?xml version="1.0" encoding="utf-8"?>
<p:tagLst xmlns:p="http://schemas.openxmlformats.org/presentationml/2006/main">
  <p:tag name="KSO_WM_DIAGRAM_VIRTUALLY_FRAME" val="{&quot;height&quot;:215.82590551181102,&quot;left&quot;:120.94992125984251,&quot;top&quot;:187.58196850393702,&quot;width&quot;:412.218031496063}"/>
</p:tagLst>
</file>

<file path=ppt/tags/tag14.xml><?xml version="1.0" encoding="utf-8"?>
<p:tagLst xmlns:p="http://schemas.openxmlformats.org/presentationml/2006/main">
  <p:tag name="KSO_WM_DIAGRAM_VIRTUALLY_FRAME" val="{&quot;height&quot;:345.1380314960629,&quot;left&quot;:53.742913385826775,&quot;top&quot;:87.78102362204724,&quot;width&quot;:479.97133858267716}"/>
</p:tagLst>
</file>

<file path=ppt/tags/tag15.xml><?xml version="1.0" encoding="utf-8"?>
<p:tagLst xmlns:p="http://schemas.openxmlformats.org/presentationml/2006/main">
  <p:tag name="KSO_WM_DIAGRAM_VIRTUALLY_FRAME" val="{&quot;height&quot;:345.1380314960629,&quot;left&quot;:53.742913385826775,&quot;top&quot;:87.78102362204724,&quot;width&quot;:479.97133858267716}"/>
</p:tagLst>
</file>

<file path=ppt/tags/tag16.xml><?xml version="1.0" encoding="utf-8"?>
<p:tagLst xmlns:p="http://schemas.openxmlformats.org/presentationml/2006/main">
  <p:tag name="KSO_WM_DIAGRAM_VIRTUALLY_FRAME" val="{&quot;height&quot;:345.1380314960629,&quot;left&quot;:53.742913385826775,&quot;top&quot;:87.78102362204724,&quot;width&quot;:479.97133858267716}"/>
</p:tagLst>
</file>

<file path=ppt/tags/tag17.xml><?xml version="1.0" encoding="utf-8"?>
<p:tagLst xmlns:p="http://schemas.openxmlformats.org/presentationml/2006/main">
  <p:tag name="KSO_WM_DIAGRAM_VIRTUALLY_FRAME" val="{&quot;height&quot;:345.1380314960629,&quot;left&quot;:53.742913385826775,&quot;top&quot;:87.78102362204724,&quot;width&quot;:479.97133858267716}"/>
</p:tagLst>
</file>

<file path=ppt/tags/tag18.xml><?xml version="1.0" encoding="utf-8"?>
<p:tagLst xmlns:p="http://schemas.openxmlformats.org/presentationml/2006/main">
  <p:tag name="KSO_WM_DIAGRAM_VIRTUALLY_FRAME" val="{&quot;height&quot;:345.1380314960629,&quot;left&quot;:53.742913385826775,&quot;top&quot;:87.78102362204724,&quot;width&quot;:479.97133858267716}"/>
</p:tagLst>
</file>

<file path=ppt/tags/tag19.xml><?xml version="1.0" encoding="utf-8"?>
<p:tagLst xmlns:p="http://schemas.openxmlformats.org/presentationml/2006/main">
  <p:tag name="KSO_WM_DIAGRAM_VIRTUALLY_FRAME" val="{&quot;height&quot;:345.1380314960629,&quot;left&quot;:53.742913385826775,&quot;top&quot;:87.78102362204724,&quot;width&quot;:479.97133858267716}"/>
</p:tagLst>
</file>

<file path=ppt/tags/tag2.xml><?xml version="1.0" encoding="utf-8"?>
<p:tagLst xmlns:p="http://schemas.openxmlformats.org/presentationml/2006/main">
  <p:tag name="KSO_WM_DIAGRAM_VIRTUALLY_FRAME" val="{&quot;height&quot;:215.82590551181102,&quot;left&quot;:120.94992125984251,&quot;top&quot;:187.58196850393702,&quot;width&quot;:412.218031496063}"/>
</p:tagLst>
</file>

<file path=ppt/tags/tag20.xml><?xml version="1.0" encoding="utf-8"?>
<p:tagLst xmlns:p="http://schemas.openxmlformats.org/presentationml/2006/main">
  <p:tag name="KSO_WM_DIAGRAM_VIRTUALLY_FRAME" val="{&quot;height&quot;:345.1380314960629,&quot;left&quot;:53.742913385826775,&quot;top&quot;:87.78102362204724,&quot;width&quot;:479.97133858267716}"/>
</p:tagLst>
</file>

<file path=ppt/tags/tag21.xml><?xml version="1.0" encoding="utf-8"?>
<p:tagLst xmlns:p="http://schemas.openxmlformats.org/presentationml/2006/main">
  <p:tag name="KSO_WM_DIAGRAM_VIRTUALLY_FRAME" val="{&quot;height&quot;:345.1380314960629,&quot;left&quot;:53.742913385826775,&quot;top&quot;:87.78102362204724,&quot;width&quot;:479.97133858267716}"/>
</p:tagLst>
</file>

<file path=ppt/tags/tag3.xml><?xml version="1.0" encoding="utf-8"?>
<p:tagLst xmlns:p="http://schemas.openxmlformats.org/presentationml/2006/main">
  <p:tag name="KSO_WM_DIAGRAM_VIRTUALLY_FRAME" val="{&quot;height&quot;:215.82590551181102,&quot;left&quot;:120.94992125984251,&quot;top&quot;:187.58196850393702,&quot;width&quot;:412.218031496063}"/>
</p:tagLst>
</file>

<file path=ppt/tags/tag4.xml><?xml version="1.0" encoding="utf-8"?>
<p:tagLst xmlns:p="http://schemas.openxmlformats.org/presentationml/2006/main">
  <p:tag name="KSO_WM_DIAGRAM_VIRTUALLY_FRAME" val="{&quot;height&quot;:215.82590551181102,&quot;left&quot;:120.94992125984251,&quot;top&quot;:187.58196850393702,&quot;width&quot;:412.218031496063}"/>
</p:tagLst>
</file>

<file path=ppt/tags/tag5.xml><?xml version="1.0" encoding="utf-8"?>
<p:tagLst xmlns:p="http://schemas.openxmlformats.org/presentationml/2006/main">
  <p:tag name="KSO_WM_DIAGRAM_VIRTUALLY_FRAME" val="{&quot;height&quot;:215.82590551181102,&quot;left&quot;:120.94992125984251,&quot;top&quot;:187.58196850393702,&quot;width&quot;:412.218031496063}"/>
</p:tagLst>
</file>

<file path=ppt/tags/tag6.xml><?xml version="1.0" encoding="utf-8"?>
<p:tagLst xmlns:p="http://schemas.openxmlformats.org/presentationml/2006/main">
  <p:tag name="KSO_WM_DIAGRAM_VIRTUALLY_FRAME" val="{&quot;height&quot;:215.82590551181102,&quot;left&quot;:120.94992125984251,&quot;top&quot;:187.58196850393702,&quot;width&quot;:412.218031496063}"/>
</p:tagLst>
</file>

<file path=ppt/tags/tag7.xml><?xml version="1.0" encoding="utf-8"?>
<p:tagLst xmlns:p="http://schemas.openxmlformats.org/presentationml/2006/main">
  <p:tag name="KSO_WM_DIAGRAM_VIRTUALLY_FRAME" val="{&quot;height&quot;:215.82590551181102,&quot;left&quot;:120.94992125984251,&quot;top&quot;:187.58196850393702,&quot;width&quot;:412.218031496063}"/>
</p:tagLst>
</file>

<file path=ppt/tags/tag8.xml><?xml version="1.0" encoding="utf-8"?>
<p:tagLst xmlns:p="http://schemas.openxmlformats.org/presentationml/2006/main">
  <p:tag name="KSO_WM_DIAGRAM_VIRTUALLY_FRAME" val="{&quot;height&quot;:215.82590551181102,&quot;left&quot;:120.94992125984251,&quot;top&quot;:187.58196850393702,&quot;width&quot;:412.218031496063}"/>
</p:tagLst>
</file>

<file path=ppt/tags/tag9.xml><?xml version="1.0" encoding="utf-8"?>
<p:tagLst xmlns:p="http://schemas.openxmlformats.org/presentationml/2006/main">
  <p:tag name="KSO_WM_DIAGRAM_VIRTUALLY_FRAME" val="{&quot;height&quot;:215.82590551181102,&quot;left&quot;:120.94992125984251,&quot;top&quot;:187.58196850393702,&quot;width&quot;:412.218031496063}"/>
</p:tagLst>
</file>

<file path=ppt/theme/theme1.xml><?xml version="1.0" encoding="utf-8"?>
<a:theme xmlns:a="http://schemas.openxmlformats.org/drawingml/2006/main" name="Office 主题">
  <a:themeElements>
    <a:clrScheme name="自定义 29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991AD"/>
      </a:accent1>
      <a:accent2>
        <a:srgbClr val="5DBED9"/>
      </a:accent2>
      <a:accent3>
        <a:srgbClr val="ADABB4"/>
      </a:accent3>
      <a:accent4>
        <a:srgbClr val="4991AD"/>
      </a:accent4>
      <a:accent5>
        <a:srgbClr val="5DBED9"/>
      </a:accent5>
      <a:accent6>
        <a:srgbClr val="ADABB4"/>
      </a:accent6>
      <a:hlink>
        <a:srgbClr val="0563C1"/>
      </a:hlink>
      <a:folHlink>
        <a:srgbClr val="954F72"/>
      </a:folHlink>
    </a:clrScheme>
    <a:fontScheme name="">
      <a:majorFont>
        <a:latin typeface="Impact"/>
        <a:ea typeface="方正公文小标宋"/>
        <a:cs typeface=""/>
      </a:majorFont>
      <a:minorFont>
        <a:latin typeface="Times New Roman"/>
        <a:ea typeface="方正公文小标宋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2297</Words>
  <Application>WPS 演示</Application>
  <PresentationFormat/>
  <Paragraphs>357</Paragraphs>
  <Slides>43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43</vt:i4>
      </vt:variant>
    </vt:vector>
  </HeadingPairs>
  <TitlesOfParts>
    <vt:vector size="59" baseType="lpstr">
      <vt:lpstr>Arial</vt:lpstr>
      <vt:lpstr>宋体</vt:lpstr>
      <vt:lpstr>Wingdings</vt:lpstr>
      <vt:lpstr>Impact</vt:lpstr>
      <vt:lpstr>方正公文小标宋</vt:lpstr>
      <vt:lpstr>微软雅黑</vt:lpstr>
      <vt:lpstr>Calibri</vt:lpstr>
      <vt:lpstr>汉仪润圆-65简</vt:lpstr>
      <vt:lpstr>Segoe Print</vt:lpstr>
      <vt:lpstr>Arial</vt:lpstr>
      <vt:lpstr>Times New Roman</vt:lpstr>
      <vt:lpstr>汉仪雅酷黑 75W</vt:lpstr>
      <vt:lpstr>黑体</vt:lpstr>
      <vt:lpstr>思源黑体 CN</vt:lpstr>
      <vt:lpstr>Arial Unicode MS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13666009973手机用户</cp:lastModifiedBy>
  <cp:revision>11</cp:revision>
  <dcterms:created xsi:type="dcterms:W3CDTF">2025-03-08T11:10:00Z</dcterms:created>
  <dcterms:modified xsi:type="dcterms:W3CDTF">2025-03-21T22:44:41Z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DE5252E0864F406289DE3210F5C540B3_12</vt:lpwstr>
  </property>
  <property fmtid="{D5CDD505-2E9C-101B-9397-08002B2CF9AE}" pid="3" name="KSOProductBuildVer">
    <vt:lpwstr>2052-12.1.0.20305</vt:lpwstr>
  </property>
</Properties>
</file>