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Default Extension="mp3" ContentType="audio/mpe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3797C6"/>
              </a:solidFill>
              <a:prstDash val="solid"/>
              <a:miter lim="400000"/>
            </a:ln>
          </a:left>
          <a:right>
            <a:ln w="12700" cap="flat">
              <a:solidFill>
                <a:srgbClr val="3797C6"/>
              </a:solidFill>
              <a:prstDash val="solid"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solidFill>
                <a:srgbClr val="3797C6"/>
              </a:solidFill>
              <a:prstDash val="solid"/>
              <a:miter lim="400000"/>
            </a:ln>
          </a:bottom>
          <a:insideH>
            <a:ln w="12700" cap="flat">
              <a:solidFill>
                <a:srgbClr val="3797C6"/>
              </a:solidFill>
              <a:prstDash val="solid"/>
              <a:miter lim="400000"/>
            </a:ln>
          </a:insideH>
          <a:insideV>
            <a:ln w="12700" cap="flat">
              <a:solidFill>
                <a:srgbClr val="3797C6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3797C6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solidFill>
                <a:srgbClr val="3797C6"/>
              </a:solidFill>
              <a:prstDash val="solid"/>
              <a:miter lim="400000"/>
            </a:ln>
          </a:bottom>
          <a:insideH>
            <a:ln w="12700" cap="flat">
              <a:solidFill>
                <a:srgbClr val="3797C6"/>
              </a:solidFill>
              <a:prstDash val="solid"/>
              <a:miter lim="400000"/>
            </a:ln>
          </a:insideH>
          <a:insideV>
            <a:ln w="12700" cap="flat">
              <a:solidFill>
                <a:srgbClr val="3797C6"/>
              </a:solidFill>
              <a:prstDash val="solid"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solidFill>
                <a:srgbClr val="3797C6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3797C6"/>
              </a:solidFill>
              <a:prstDash val="solid"/>
              <a:miter lim="400000"/>
            </a:ln>
          </a:left>
          <a:right>
            <a:ln w="12700" cap="flat">
              <a:solidFill>
                <a:srgbClr val="3797C6"/>
              </a:solidFill>
              <a:prstDash val="solid"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3797C6"/>
              </a:solidFill>
              <a:prstDash val="solid"/>
              <a:miter lim="400000"/>
            </a:ln>
          </a:insideH>
          <a:insideV>
            <a:ln w="12700" cap="flat">
              <a:solidFill>
                <a:srgbClr val="3797C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312" y="-114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319958779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4572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4572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4572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4572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4572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4572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4572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457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标题文本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1270000" y="4222750"/>
            <a:ext cx="10464800" cy="774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“在此键入引文。”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title"/>
          </p:nvPr>
        </p:nvSpPr>
        <p:spPr>
          <a:xfrm>
            <a:off x="650239" y="390596"/>
            <a:ext cx="11704322" cy="1625601"/>
          </a:xfrm>
          <a:prstGeom prst="rect">
            <a:avLst/>
          </a:prstGeom>
        </p:spPr>
        <p:txBody>
          <a:bodyPr lIns="65023" tIns="65023" rIns="65023" bIns="65023"/>
          <a:lstStyle>
            <a:lvl1pPr defTabSz="1300480">
              <a:defRPr sz="6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标题文本</a:t>
            </a:r>
          </a:p>
        </p:txBody>
      </p:sp>
      <p:sp>
        <p:nvSpPr>
          <p:cNvPr id="118" name="Shape 118"/>
          <p:cNvSpPr>
            <a:spLocks noGrp="1"/>
          </p:cNvSpPr>
          <p:nvPr>
            <p:ph type="body" idx="1"/>
          </p:nvPr>
        </p:nvSpPr>
        <p:spPr>
          <a:xfrm>
            <a:off x="650239" y="2275839"/>
            <a:ext cx="11704322" cy="6436927"/>
          </a:xfrm>
          <a:prstGeom prst="rect">
            <a:avLst/>
          </a:prstGeom>
        </p:spPr>
        <p:txBody>
          <a:bodyPr lIns="65023" tIns="65023" rIns="65023" bIns="65023" anchor="t"/>
          <a:lstStyle>
            <a:lvl1pPr marL="471487" indent="-471487" defTabSz="1300480">
              <a:spcBef>
                <a:spcPts val="1000"/>
              </a:spcBef>
              <a:buSzPct val="100000"/>
              <a:buFont typeface="Arial"/>
              <a:defRPr sz="4400">
                <a:latin typeface="Calibri"/>
                <a:ea typeface="Calibri"/>
                <a:cs typeface="Calibri"/>
                <a:sym typeface="Calibri"/>
              </a:defRPr>
            </a:lvl1pPr>
            <a:lvl2pPr marL="906235" indent="-449035" defTabSz="1300480">
              <a:spcBef>
                <a:spcPts val="1000"/>
              </a:spcBef>
              <a:buSzPct val="100000"/>
              <a:buFont typeface="Arial"/>
              <a:buChar char="–"/>
              <a:defRPr sz="4400">
                <a:latin typeface="Calibri"/>
                <a:ea typeface="Calibri"/>
                <a:cs typeface="Calibri"/>
                <a:sym typeface="Calibri"/>
              </a:defRPr>
            </a:lvl2pPr>
            <a:lvl3pPr indent="-419100" defTabSz="1300480">
              <a:spcBef>
                <a:spcPts val="1000"/>
              </a:spcBef>
              <a:buSzPct val="100000"/>
              <a:buFont typeface="Arial"/>
              <a:defRPr sz="4400">
                <a:latin typeface="Calibri"/>
                <a:ea typeface="Calibri"/>
                <a:cs typeface="Calibri"/>
                <a:sym typeface="Calibri"/>
              </a:defRPr>
            </a:lvl3pPr>
            <a:lvl4pPr marL="1874520" indent="-502920" defTabSz="1300480">
              <a:spcBef>
                <a:spcPts val="1000"/>
              </a:spcBef>
              <a:buSzPct val="100000"/>
              <a:buFont typeface="Arial"/>
              <a:buChar char="–"/>
              <a:defRPr sz="4400">
                <a:latin typeface="Calibri"/>
                <a:ea typeface="Calibri"/>
                <a:cs typeface="Calibri"/>
                <a:sym typeface="Calibri"/>
              </a:defRPr>
            </a:lvl4pPr>
            <a:lvl5pPr marL="2331720" indent="-502920" defTabSz="1300480">
              <a:spcBef>
                <a:spcPts val="1000"/>
              </a:spcBef>
              <a:buSzPct val="100000"/>
              <a:buFont typeface="Arial"/>
              <a:buChar char="»"/>
              <a:defRPr sz="44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19" name="Shape 119"/>
          <p:cNvSpPr>
            <a:spLocks noGrp="1"/>
          </p:cNvSpPr>
          <p:nvPr>
            <p:ph type="sldNum" sz="quarter" idx="2"/>
          </p:nvPr>
        </p:nvSpPr>
        <p:spPr>
          <a:xfrm>
            <a:off x="12005833" y="9114112"/>
            <a:ext cx="348727" cy="371349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1300480"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水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标题文本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居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垂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标题文本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顶部对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标题文本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media" Target="../media/media1.mp3"/><Relationship Id="rId2" Type="http://schemas.openxmlformats.org/officeDocument/2006/relationships/slideLayout" Target="../slideLayouts/slideLayout13.xml"/><Relationship Id="rId1" Type="http://schemas.openxmlformats.org/officeDocument/2006/relationships/video" Target="NULL" TargetMode="External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/>
          </p:cNvSpPr>
          <p:nvPr>
            <p:ph type="ctrTitle"/>
          </p:nvPr>
        </p:nvSpPr>
        <p:spPr>
          <a:xfrm>
            <a:off x="1270000" y="-241300"/>
            <a:ext cx="10464800" cy="3302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defRPr sz="7600">
                <a:solidFill>
                  <a:srgbClr val="212122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HSK 六级 下 </a:t>
            </a:r>
          </a:p>
        </p:txBody>
      </p:sp>
      <p:sp>
        <p:nvSpPr>
          <p:cNvPr id="129" name="Shape 129"/>
          <p:cNvSpPr/>
          <p:nvPr/>
        </p:nvSpPr>
        <p:spPr>
          <a:xfrm>
            <a:off x="-1" y="7325359"/>
            <a:ext cx="13004801" cy="6545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/>
          <a:p>
            <a:pPr defTabSz="1300480">
              <a:spcBef>
                <a:spcPts val="800"/>
              </a:spcBef>
              <a:defRPr sz="3400">
                <a:solidFill>
                  <a:srgbClr val="212122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Teacher: Jane Ren </a:t>
            </a:r>
            <a:r>
              <a:rPr dirty="0" err="1" smtClean="0"/>
              <a:t>任超</a:t>
            </a:r>
            <a:endParaRPr dirty="0"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130" name="Shape 130"/>
          <p:cNvSpPr/>
          <p:nvPr/>
        </p:nvSpPr>
        <p:spPr>
          <a:xfrm>
            <a:off x="0" y="3880174"/>
            <a:ext cx="13004800" cy="13365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defTabSz="1300480">
              <a:defRPr sz="6200">
                <a:solidFill>
                  <a:srgbClr val="21212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第二十二课 2050年的汽车什么样－1</a:t>
            </a:r>
          </a:p>
        </p:txBody>
      </p:sp>
      <p:sp>
        <p:nvSpPr>
          <p:cNvPr id="131" name="Shape 131"/>
          <p:cNvSpPr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12122"/>
                </a:solidFill>
              </a:defRPr>
            </a:lvl1pPr>
          </a:lstStyle>
          <a:p>
            <a:r>
              <a:t>Lesson 22 What will cars be like in 2050? -1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0102" y="8789306"/>
            <a:ext cx="4024593" cy="71289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/>
          <p:nvPr/>
        </p:nvSpPr>
        <p:spPr>
          <a:xfrm>
            <a:off x="455616" y="3791096"/>
            <a:ext cx="44069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635000" indent="-635000" algn="l">
              <a:buSzPct val="100000"/>
              <a:buAutoNum type="arabicPeriod"/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她姓甲，叫甲吉。</a:t>
            </a:r>
          </a:p>
        </p:txBody>
      </p:sp>
      <p:sp>
        <p:nvSpPr>
          <p:cNvPr id="246" name="Shape 246"/>
          <p:cNvSpPr/>
          <p:nvPr/>
        </p:nvSpPr>
        <p:spPr>
          <a:xfrm>
            <a:off x="455616" y="6885237"/>
            <a:ext cx="12495734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3. 这篇文章分为甲、乙、丙三部分，我最喜欢的是第三部分。</a:t>
            </a:r>
          </a:p>
        </p:txBody>
      </p:sp>
      <p:sp>
        <p:nvSpPr>
          <p:cNvPr id="247" name="Shape 247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练习</a:t>
            </a:r>
          </a:p>
        </p:txBody>
      </p:sp>
      <p:grpSp>
        <p:nvGrpSpPr>
          <p:cNvPr id="250" name="Group 250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248" name="Shape 248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49" name="Shape 249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251" name="Shape 251"/>
          <p:cNvSpPr/>
          <p:nvPr/>
        </p:nvSpPr>
        <p:spPr>
          <a:xfrm>
            <a:off x="455616" y="5338166"/>
            <a:ext cx="11680089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2. 他叫李甲申，肯定是1944年出生的，那一年是甲申年。</a:t>
            </a:r>
          </a:p>
        </p:txBody>
      </p:sp>
      <p:sp>
        <p:nvSpPr>
          <p:cNvPr id="252" name="Shape 252"/>
          <p:cNvSpPr/>
          <p:nvPr/>
        </p:nvSpPr>
        <p:spPr>
          <a:xfrm>
            <a:off x="1498289" y="1931944"/>
            <a:ext cx="8201356" cy="485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28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下列哪句中的“甲乙丙丁......”和上面讲的意思不同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/>
          <p:nvPr/>
        </p:nvSpPr>
        <p:spPr>
          <a:xfrm>
            <a:off x="313676" y="2247900"/>
            <a:ext cx="1028701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融化</a:t>
            </a:r>
          </a:p>
        </p:txBody>
      </p:sp>
      <p:sp>
        <p:nvSpPr>
          <p:cNvPr id="255" name="Shape 255"/>
          <p:cNvSpPr/>
          <p:nvPr/>
        </p:nvSpPr>
        <p:spPr>
          <a:xfrm>
            <a:off x="313676" y="5198267"/>
            <a:ext cx="5715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割</a:t>
            </a:r>
          </a:p>
        </p:txBody>
      </p:sp>
      <p:sp>
        <p:nvSpPr>
          <p:cNvPr id="256" name="Shape 256"/>
          <p:cNvSpPr/>
          <p:nvPr/>
        </p:nvSpPr>
        <p:spPr>
          <a:xfrm>
            <a:off x="313676" y="6197200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干预</a:t>
            </a:r>
          </a:p>
        </p:txBody>
      </p:sp>
      <p:sp>
        <p:nvSpPr>
          <p:cNvPr id="257" name="Shape 257"/>
          <p:cNvSpPr/>
          <p:nvPr/>
        </p:nvSpPr>
        <p:spPr>
          <a:xfrm>
            <a:off x="313676" y="7196133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平坦</a:t>
            </a:r>
          </a:p>
        </p:txBody>
      </p:sp>
      <p:sp>
        <p:nvSpPr>
          <p:cNvPr id="258" name="Shape 258"/>
          <p:cNvSpPr/>
          <p:nvPr/>
        </p:nvSpPr>
        <p:spPr>
          <a:xfrm>
            <a:off x="313676" y="8207767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奔驰</a:t>
            </a:r>
          </a:p>
        </p:txBody>
      </p:sp>
      <p:sp>
        <p:nvSpPr>
          <p:cNvPr id="259" name="Shape 259"/>
          <p:cNvSpPr/>
          <p:nvPr/>
        </p:nvSpPr>
        <p:spPr>
          <a:xfrm>
            <a:off x="313676" y="4186633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事故</a:t>
            </a:r>
          </a:p>
        </p:txBody>
      </p:sp>
      <p:sp>
        <p:nvSpPr>
          <p:cNvPr id="260" name="Shape 260"/>
          <p:cNvSpPr/>
          <p:nvPr/>
        </p:nvSpPr>
        <p:spPr>
          <a:xfrm>
            <a:off x="1885519" y="2273300"/>
            <a:ext cx="1796797" cy="508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rónghuà</a:t>
            </a:r>
          </a:p>
        </p:txBody>
      </p:sp>
      <p:sp>
        <p:nvSpPr>
          <p:cNvPr id="261" name="Shape 261"/>
          <p:cNvSpPr/>
          <p:nvPr/>
        </p:nvSpPr>
        <p:spPr>
          <a:xfrm>
            <a:off x="1885519" y="4212033"/>
            <a:ext cx="113477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shìgù</a:t>
            </a:r>
          </a:p>
        </p:txBody>
      </p:sp>
      <p:sp>
        <p:nvSpPr>
          <p:cNvPr id="262" name="Shape 262"/>
          <p:cNvSpPr/>
          <p:nvPr/>
        </p:nvSpPr>
        <p:spPr>
          <a:xfrm>
            <a:off x="1885519" y="5223667"/>
            <a:ext cx="651968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gē</a:t>
            </a:r>
          </a:p>
        </p:txBody>
      </p:sp>
      <p:sp>
        <p:nvSpPr>
          <p:cNvPr id="263" name="Shape 263"/>
          <p:cNvSpPr/>
          <p:nvPr/>
        </p:nvSpPr>
        <p:spPr>
          <a:xfrm>
            <a:off x="1885519" y="6213798"/>
            <a:ext cx="1378205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gànyù</a:t>
            </a:r>
          </a:p>
        </p:txBody>
      </p:sp>
      <p:sp>
        <p:nvSpPr>
          <p:cNvPr id="264" name="Shape 264"/>
          <p:cNvSpPr/>
          <p:nvPr/>
        </p:nvSpPr>
        <p:spPr>
          <a:xfrm>
            <a:off x="1885519" y="7221533"/>
            <a:ext cx="1670407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píngtǎn</a:t>
            </a:r>
          </a:p>
        </p:txBody>
      </p:sp>
      <p:sp>
        <p:nvSpPr>
          <p:cNvPr id="265" name="Shape 265"/>
          <p:cNvSpPr/>
          <p:nvPr/>
        </p:nvSpPr>
        <p:spPr>
          <a:xfrm>
            <a:off x="1885519" y="8215563"/>
            <a:ext cx="1508659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bēnchí</a:t>
            </a:r>
          </a:p>
        </p:txBody>
      </p:sp>
      <p:sp>
        <p:nvSpPr>
          <p:cNvPr id="266" name="Shape 266"/>
          <p:cNvSpPr/>
          <p:nvPr/>
        </p:nvSpPr>
        <p:spPr>
          <a:xfrm>
            <a:off x="4309123" y="2286000"/>
            <a:ext cx="6210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春天来了，小河里的冰逐渐融化了。</a:t>
            </a:r>
          </a:p>
        </p:txBody>
      </p:sp>
      <p:sp>
        <p:nvSpPr>
          <p:cNvPr id="267" name="Shape 267"/>
          <p:cNvSpPr/>
          <p:nvPr/>
        </p:nvSpPr>
        <p:spPr>
          <a:xfrm>
            <a:off x="4309123" y="4224733"/>
            <a:ext cx="8115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爸爸安全行车两万公里，没有发生过交通事故。</a:t>
            </a:r>
          </a:p>
        </p:txBody>
      </p:sp>
      <p:sp>
        <p:nvSpPr>
          <p:cNvPr id="268" name="Shape 268"/>
          <p:cNvSpPr/>
          <p:nvPr/>
        </p:nvSpPr>
        <p:spPr>
          <a:xfrm>
            <a:off x="4309123" y="5236367"/>
            <a:ext cx="5067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知道什么叫“忍痛割爱”吗？</a:t>
            </a:r>
          </a:p>
        </p:txBody>
      </p:sp>
      <p:sp>
        <p:nvSpPr>
          <p:cNvPr id="269" name="Shape 269"/>
          <p:cNvSpPr/>
          <p:nvPr/>
        </p:nvSpPr>
        <p:spPr>
          <a:xfrm>
            <a:off x="4309123" y="6273400"/>
            <a:ext cx="3924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请不要干预他俩的事。</a:t>
            </a:r>
          </a:p>
        </p:txBody>
      </p:sp>
      <p:sp>
        <p:nvSpPr>
          <p:cNvPr id="270" name="Shape 270"/>
          <p:cNvSpPr/>
          <p:nvPr/>
        </p:nvSpPr>
        <p:spPr>
          <a:xfrm>
            <a:off x="4309123" y="7234233"/>
            <a:ext cx="6210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汽车在平坦宽阔的高速公路上行驶。</a:t>
            </a:r>
          </a:p>
        </p:txBody>
      </p:sp>
      <p:sp>
        <p:nvSpPr>
          <p:cNvPr id="271" name="Shape 271"/>
          <p:cNvSpPr/>
          <p:nvPr/>
        </p:nvSpPr>
        <p:spPr>
          <a:xfrm>
            <a:off x="4309123" y="8245867"/>
            <a:ext cx="4686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成群的马儿在草原上奔驰。</a:t>
            </a:r>
          </a:p>
        </p:txBody>
      </p:sp>
      <p:sp>
        <p:nvSpPr>
          <p:cNvPr id="272" name="Shape 272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词汇</a:t>
            </a:r>
          </a:p>
        </p:txBody>
      </p:sp>
      <p:grpSp>
        <p:nvGrpSpPr>
          <p:cNvPr id="275" name="Group 275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273" name="Shape 273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74" name="Shape 274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276" name="Shape 276"/>
          <p:cNvSpPr/>
          <p:nvPr/>
        </p:nvSpPr>
        <p:spPr>
          <a:xfrm>
            <a:off x="313676" y="3217266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石油</a:t>
            </a:r>
          </a:p>
        </p:txBody>
      </p:sp>
      <p:sp>
        <p:nvSpPr>
          <p:cNvPr id="277" name="Shape 277"/>
          <p:cNvSpPr/>
          <p:nvPr/>
        </p:nvSpPr>
        <p:spPr>
          <a:xfrm>
            <a:off x="1885519" y="3242666"/>
            <a:ext cx="1345287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rPr dirty="0" err="1"/>
              <a:t>shíyóu</a:t>
            </a:r>
            <a:endParaRPr dirty="0"/>
          </a:p>
        </p:txBody>
      </p:sp>
      <p:sp>
        <p:nvSpPr>
          <p:cNvPr id="278" name="Shape 278"/>
          <p:cNvSpPr/>
          <p:nvPr/>
        </p:nvSpPr>
        <p:spPr>
          <a:xfrm>
            <a:off x="4309123" y="3255366"/>
            <a:ext cx="6210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在海上开采石油，要克服许多困难。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1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1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1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6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1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1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1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6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1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1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1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6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2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1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2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6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2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499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5" presetClass="emph" presetSubtype="0" fill="hold" grpId="2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4" dur="499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5" presetClass="emph" presetSubtype="0" fill="hold" grpId="24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8" dur="499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2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499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5" presetClass="emph" presetSubtype="0" fill="hold" grpId="26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5" dur="499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5" presetClass="emph" presetSubtype="0" fill="hold" grpId="27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499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mph" presetSubtype="0" fill="hold" grpId="28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499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5" presetClass="emph" presetSubtype="0" fill="hold" grpId="29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5" dur="499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5" presetClass="emph" presetSubtype="0" fill="hold" grpId="3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9" dur="499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5" presetClass="emph" presetSubtype="0" fill="hold" grpId="3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499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fill="hold" grpId="3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499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5" presetClass="emph" presetSubtype="0" fill="hold" grpId="3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499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5" presetClass="emph" presetSubtype="0" fill="hold" grpId="34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3" dur="499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5" presetClass="emph" presetSubtype="0" fill="hold" grpId="3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6" dur="499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1" animBg="1" advAuto="0"/>
      <p:bldP spid="254" grpId="22" animBg="1" advAuto="0"/>
      <p:bldP spid="255" grpId="10" animBg="1" advAuto="0"/>
      <p:bldP spid="255" grpId="28" animBg="1" advAuto="0"/>
      <p:bldP spid="256" grpId="13" animBg="1" advAuto="0"/>
      <p:bldP spid="256" grpId="30" animBg="1" advAuto="0"/>
      <p:bldP spid="257" grpId="16" animBg="1" advAuto="0"/>
      <p:bldP spid="257" grpId="32" animBg="1" advAuto="0"/>
      <p:bldP spid="258" grpId="19" animBg="1" advAuto="0"/>
      <p:bldP spid="258" grpId="34" animBg="1" advAuto="0"/>
      <p:bldP spid="259" grpId="7" animBg="1" advAuto="0"/>
      <p:bldP spid="259" grpId="26" animBg="1" advAuto="0"/>
      <p:bldP spid="260" grpId="2" animBg="1" advAuto="0"/>
      <p:bldP spid="260" grpId="23" animBg="1" advAuto="0"/>
      <p:bldP spid="261" grpId="8" animBg="1" advAuto="0"/>
      <p:bldP spid="261" grpId="27" animBg="1" advAuto="0"/>
      <p:bldP spid="262" grpId="11" animBg="1" advAuto="0"/>
      <p:bldP spid="262" grpId="29" animBg="1" advAuto="0"/>
      <p:bldP spid="263" grpId="14" animBg="1" advAuto="0"/>
      <p:bldP spid="263" grpId="31" animBg="1" advAuto="0"/>
      <p:bldP spid="264" grpId="17" animBg="1" advAuto="0"/>
      <p:bldP spid="264" grpId="33" animBg="1" advAuto="0"/>
      <p:bldP spid="265" grpId="20" animBg="1" advAuto="0"/>
      <p:bldP spid="265" grpId="35" animBg="1" advAuto="0"/>
      <p:bldP spid="266" grpId="3" animBg="1" advAuto="0"/>
      <p:bldP spid="267" grpId="9" animBg="1" advAuto="0"/>
      <p:bldP spid="268" grpId="12" animBg="1" advAuto="0"/>
      <p:bldP spid="269" grpId="15" animBg="1" advAuto="0"/>
      <p:bldP spid="270" grpId="18" animBg="1" advAuto="0"/>
      <p:bldP spid="271" grpId="21" animBg="1" advAuto="0"/>
      <p:bldP spid="276" grpId="4" animBg="1" advAuto="0"/>
      <p:bldP spid="276" grpId="24" animBg="1" advAuto="0"/>
      <p:bldP spid="277" grpId="5" animBg="1" advAuto="0"/>
      <p:bldP spid="277" grpId="25" animBg="1" advAuto="0"/>
      <p:bldP spid="278" grpId="6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/>
          <p:nvPr/>
        </p:nvSpPr>
        <p:spPr>
          <a:xfrm>
            <a:off x="1441450" y="2980266"/>
            <a:ext cx="8343900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动不动：</a:t>
            </a:r>
          </a:p>
        </p:txBody>
      </p:sp>
      <p:sp>
        <p:nvSpPr>
          <p:cNvPr id="281" name="Shape 281"/>
          <p:cNvSpPr/>
          <p:nvPr/>
        </p:nvSpPr>
        <p:spPr>
          <a:xfrm>
            <a:off x="1441450" y="6083033"/>
            <a:ext cx="11087100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大体：</a:t>
            </a:r>
          </a:p>
        </p:txBody>
      </p:sp>
      <p:sp>
        <p:nvSpPr>
          <p:cNvPr id="282" name="Shape 282"/>
          <p:cNvSpPr/>
          <p:nvPr/>
        </p:nvSpPr>
        <p:spPr>
          <a:xfrm>
            <a:off x="1441450" y="7132766"/>
            <a:ext cx="6972300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干预：</a:t>
            </a:r>
          </a:p>
        </p:txBody>
      </p:sp>
      <p:sp>
        <p:nvSpPr>
          <p:cNvPr id="283" name="Shape 283"/>
          <p:cNvSpPr/>
          <p:nvPr/>
        </p:nvSpPr>
        <p:spPr>
          <a:xfrm>
            <a:off x="1441450" y="8182500"/>
            <a:ext cx="10629900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指责：</a:t>
            </a:r>
          </a:p>
        </p:txBody>
      </p:sp>
      <p:sp>
        <p:nvSpPr>
          <p:cNvPr id="284" name="Shape 284"/>
          <p:cNvSpPr/>
          <p:nvPr/>
        </p:nvSpPr>
        <p:spPr>
          <a:xfrm>
            <a:off x="1441450" y="5020600"/>
            <a:ext cx="10172700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担保：</a:t>
            </a:r>
          </a:p>
        </p:txBody>
      </p:sp>
      <p:sp>
        <p:nvSpPr>
          <p:cNvPr id="285" name="Shape 285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作业</a:t>
            </a:r>
          </a:p>
        </p:txBody>
      </p:sp>
      <p:grpSp>
        <p:nvGrpSpPr>
          <p:cNvPr id="288" name="Group 288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286" name="Shape 286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87" name="Shape 287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289" name="Shape 289"/>
          <p:cNvSpPr/>
          <p:nvPr/>
        </p:nvSpPr>
        <p:spPr>
          <a:xfrm>
            <a:off x="1441450" y="4000433"/>
            <a:ext cx="6972300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皆：</a:t>
            </a:r>
          </a:p>
        </p:txBody>
      </p:sp>
      <p:sp>
        <p:nvSpPr>
          <p:cNvPr id="290" name="Shape 290"/>
          <p:cNvSpPr/>
          <p:nvPr/>
        </p:nvSpPr>
        <p:spPr>
          <a:xfrm>
            <a:off x="1498289" y="1931944"/>
            <a:ext cx="2987549" cy="485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28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用下列词语造句：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/>
          </p:cNvSpPr>
          <p:nvPr>
            <p:ph type="ctrTitle"/>
          </p:nvPr>
        </p:nvSpPr>
        <p:spPr>
          <a:xfrm>
            <a:off x="1270000" y="1130300"/>
            <a:ext cx="10464800" cy="3302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defRPr sz="7600">
                <a:solidFill>
                  <a:srgbClr val="212122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HSK 六级 下 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ubTitle" sz="quarter" idx="1"/>
          </p:nvPr>
        </p:nvSpPr>
        <p:spPr>
          <a:xfrm>
            <a:off x="1270000" y="6400800"/>
            <a:ext cx="10464800" cy="11303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12122"/>
                </a:solidFill>
              </a:defRPr>
            </a:lvl1pPr>
          </a:lstStyle>
          <a:p>
            <a:r>
              <a:t>Lesson 22 What will cars be like in 2050? -2</a:t>
            </a:r>
          </a:p>
        </p:txBody>
      </p:sp>
      <p:sp>
        <p:nvSpPr>
          <p:cNvPr id="131" name="Shape 131"/>
          <p:cNvSpPr/>
          <p:nvPr/>
        </p:nvSpPr>
        <p:spPr>
          <a:xfrm>
            <a:off x="0" y="5251774"/>
            <a:ext cx="13004800" cy="13365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defTabSz="1300480">
              <a:defRPr sz="6200">
                <a:solidFill>
                  <a:srgbClr val="21212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第二十二课 2050年的汽车什么样－2</a:t>
            </a:r>
          </a:p>
        </p:txBody>
      </p:sp>
    </p:spTree>
    <p:extLst>
      <p:ext uri="{BB962C8B-B14F-4D97-AF65-F5344CB8AC3E}">
        <p14:creationId xmlns="" xmlns:p14="http://schemas.microsoft.com/office/powerpoint/2010/main" val="23785013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热身</a:t>
            </a:r>
          </a:p>
        </p:txBody>
      </p:sp>
      <p:grpSp>
        <p:nvGrpSpPr>
          <p:cNvPr id="136" name="Group 136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134" name="Shape 134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Shape 135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137" name="Shape 137"/>
          <p:cNvSpPr/>
          <p:nvPr/>
        </p:nvSpPr>
        <p:spPr>
          <a:xfrm>
            <a:off x="8151" y="1775374"/>
            <a:ext cx="12988498" cy="765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defTabSz="1300480"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想一想，下列词语之间有什么联系</a:t>
            </a:r>
          </a:p>
        </p:txBody>
      </p:sp>
      <p:graphicFrame>
        <p:nvGraphicFramePr>
          <p:cNvPr id="138" name="Table 138"/>
          <p:cNvGraphicFramePr/>
          <p:nvPr/>
        </p:nvGraphicFramePr>
        <p:xfrm>
          <a:off x="1443136" y="2997200"/>
          <a:ext cx="10118526" cy="5829696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456862"/>
                <a:gridCol w="8661664"/>
              </a:tblGrid>
              <a:tr h="1457424">
                <a:tc>
                  <a:txBody>
                    <a:bodyPr/>
                    <a:lstStyle/>
                    <a:p>
                      <a:pPr defTabSz="914400"/>
                      <a:r>
                        <a:rPr sz="2800">
                          <a:latin typeface="华文细黑"/>
                          <a:ea typeface="华文细黑"/>
                          <a:cs typeface="华文细黑"/>
                          <a:sym typeface="华文细黑"/>
                        </a:rPr>
                        <a:t>油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AEA8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lnSpc>
                          <a:spcPct val="120000"/>
                        </a:lnSpc>
                      </a:pPr>
                      <a:r>
                        <a:rPr sz="2800">
                          <a:latin typeface="华文细黑"/>
                          <a:ea typeface="华文细黑"/>
                          <a:cs typeface="华文细黑"/>
                          <a:sym typeface="华文细黑"/>
                        </a:rPr>
                        <a:t>石油、汽油、柴油、花生油、豆油、橄榄油、奶油、黄油、鱼油、菜籽油、鞋油、加油、油炸、油田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1457424">
                <a:tc>
                  <a:txBody>
                    <a:bodyPr/>
                    <a:lstStyle/>
                    <a:p>
                      <a:pPr defTabSz="914400"/>
                      <a:r>
                        <a:rPr sz="2800">
                          <a:latin typeface="华文细黑"/>
                          <a:ea typeface="华文细黑"/>
                          <a:cs typeface="华文细黑"/>
                          <a:sym typeface="华文细黑"/>
                        </a:rPr>
                        <a:t>缺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AEA8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lnSpc>
                          <a:spcPct val="120000"/>
                        </a:lnSpc>
                      </a:pPr>
                      <a:r>
                        <a:rPr sz="2800">
                          <a:latin typeface="华文细黑"/>
                          <a:ea typeface="华文细黑"/>
                          <a:cs typeface="华文细黑"/>
                          <a:sym typeface="华文细黑"/>
                        </a:rPr>
                        <a:t>紧缺、缺少、缺乏、缺口、缺课、缺水、缺钙、缺勤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1457424">
                <a:tc>
                  <a:txBody>
                    <a:bodyPr/>
                    <a:lstStyle/>
                    <a:p>
                      <a:pPr defTabSz="914400"/>
                      <a:r>
                        <a:rPr sz="2800">
                          <a:latin typeface="华文细黑"/>
                          <a:ea typeface="华文细黑"/>
                          <a:cs typeface="华文细黑"/>
                          <a:sym typeface="华文细黑"/>
                        </a:rPr>
                        <a:t>迹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AEA8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lnSpc>
                          <a:spcPct val="120000"/>
                        </a:lnSpc>
                      </a:pPr>
                      <a:r>
                        <a:rPr sz="2800">
                          <a:latin typeface="华文细黑"/>
                          <a:ea typeface="华文细黑"/>
                          <a:cs typeface="华文细黑"/>
                          <a:sym typeface="华文细黑"/>
                        </a:rPr>
                        <a:t>劣迹、事迹、奇迹、名胜古迹、足迹、笔迹、痕迹、污迹、血迹、迹象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1457424">
                <a:tc>
                  <a:txBody>
                    <a:bodyPr/>
                    <a:lstStyle/>
                    <a:p>
                      <a:pPr defTabSz="914400"/>
                      <a:r>
                        <a:rPr sz="2800">
                          <a:latin typeface="华文细黑"/>
                          <a:ea typeface="华文细黑"/>
                          <a:cs typeface="华文细黑"/>
                          <a:sym typeface="华文细黑"/>
                        </a:rPr>
                        <a:t>导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AEA8C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lnSpc>
                          <a:spcPct val="120000"/>
                        </a:lnSpc>
                      </a:pPr>
                      <a:r>
                        <a:rPr sz="2800">
                          <a:latin typeface="华文细黑"/>
                          <a:ea typeface="华文细黑"/>
                          <a:cs typeface="华文细黑"/>
                          <a:sym typeface="华文细黑"/>
                        </a:rPr>
                        <a:t>引导、指导、领导、向导、主导、倡导、先导、导游、导演、导师、导航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85947257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 advAuto="0"/>
      <p:bldP spid="138" grpId="0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语言点</a:t>
            </a:r>
          </a:p>
        </p:txBody>
      </p:sp>
      <p:grpSp>
        <p:nvGrpSpPr>
          <p:cNvPr id="143" name="Group 143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141" name="Shape 141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42" name="Shape 142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aphicFrame>
        <p:nvGraphicFramePr>
          <p:cNvPr id="144" name="Table 144"/>
          <p:cNvGraphicFramePr/>
          <p:nvPr/>
        </p:nvGraphicFramePr>
        <p:xfrm>
          <a:off x="355875" y="2329479"/>
          <a:ext cx="12293047" cy="6353614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2543500"/>
                <a:gridCol w="3858876"/>
                <a:gridCol w="800823"/>
                <a:gridCol w="5089848"/>
              </a:tblGrid>
              <a:tr h="952588">
                <a:tc gridSpan="2">
                  <a:txBody>
                    <a:bodyPr/>
                    <a:lstStyle/>
                    <a:p>
                      <a:pPr defTabSz="914400">
                        <a:lnSpc>
                          <a:spcPct val="150000"/>
                        </a:lnSpc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4000" b="1">
                          <a:solidFill>
                            <a:srgbClr val="FFFFFF"/>
                          </a:solidFill>
                          <a:latin typeface="华文细黑"/>
                          <a:ea typeface="华文细黑"/>
                          <a:cs typeface="华文细黑"/>
                          <a:sym typeface="华文细黑"/>
                        </a:rPr>
                        <a:t>担保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defTabSz="914400">
                        <a:lnSpc>
                          <a:spcPct val="150000"/>
                        </a:lnSpc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4000" b="1">
                          <a:solidFill>
                            <a:srgbClr val="FFFFFF"/>
                          </a:solidFill>
                          <a:latin typeface="华文细黑"/>
                          <a:ea typeface="华文细黑"/>
                          <a:cs typeface="华文细黑"/>
                          <a:sym typeface="华文细黑"/>
                        </a:rPr>
                        <a:t>保证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0">
                      <a:miter lim="400000"/>
                    </a:lnB>
                    <a:solidFill>
                      <a:srgbClr val="FF9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1292180">
                <a:tc gridSpan="4">
                  <a:txBody>
                    <a:bodyPr/>
                    <a:lstStyle/>
                    <a:p>
                      <a:pPr defTabSz="1300480">
                        <a:lnSpc>
                          <a:spcPct val="150000"/>
                        </a:lnSpc>
                        <a:defRPr sz="2800">
                          <a:latin typeface="华文细黑"/>
                          <a:ea typeface="华文细黑"/>
                          <a:cs typeface="华文细黑"/>
                          <a:sym typeface="华文细黑"/>
                        </a:defRPr>
                      </a:pPr>
                      <a:r>
                        <a:t>出不了事，我敢</a:t>
                      </a:r>
                      <a:r>
                        <a:rPr>
                          <a:solidFill>
                            <a:schemeClr val="accent5"/>
                          </a:solidFill>
                        </a:rPr>
                        <a:t>担保</a:t>
                      </a:r>
                      <a:r>
                        <a:t>/</a:t>
                      </a:r>
                      <a:r>
                        <a:rPr>
                          <a:solidFill>
                            <a:schemeClr val="accent5"/>
                          </a:solidFill>
                        </a:rPr>
                        <a:t>保证</a:t>
                      </a:r>
                      <a:r>
                        <a:t>。</a:t>
                      </a:r>
                    </a:p>
                    <a:p>
                      <a:pPr defTabSz="1300480">
                        <a:lnSpc>
                          <a:spcPct val="150000"/>
                        </a:lnSpc>
                        <a:defRPr sz="2400">
                          <a:latin typeface="华文细黑"/>
                          <a:ea typeface="华文细黑"/>
                          <a:cs typeface="华文细黑"/>
                          <a:sym typeface="华文细黑"/>
                        </a:defRPr>
                      </a:pPr>
                      <a:r>
                        <a:t>表示负责，肯定不出问题或一定办到。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0"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2223977">
                <a:tc gridSpan="2">
                  <a:txBody>
                    <a:bodyPr/>
                    <a:lstStyle/>
                    <a:p>
                      <a:pPr marL="529166" indent="-529166" algn="l" defTabSz="914400">
                        <a:lnSpc>
                          <a:spcPct val="150000"/>
                        </a:lnSpc>
                        <a:buSzPct val="100000"/>
                        <a:buAutoNum type="circleNumDbPlain"/>
                        <a:defRPr sz="2500">
                          <a:latin typeface="华文细黑"/>
                          <a:ea typeface="华文细黑"/>
                          <a:cs typeface="华文细黑"/>
                          <a:sym typeface="华文细黑"/>
                        </a:defRPr>
                      </a:pPr>
                      <a:r>
                        <a:t>我们要</a:t>
                      </a:r>
                      <a:r>
                        <a:rPr>
                          <a:solidFill>
                            <a:schemeClr val="accent5"/>
                          </a:solidFill>
                        </a:rPr>
                        <a:t>担保</a:t>
                      </a:r>
                      <a:r>
                        <a:t>产品质量。                （×）　</a:t>
                      </a:r>
                    </a:p>
                    <a:p>
                      <a:pPr marL="529166" indent="-529166" algn="l" defTabSz="914400">
                        <a:lnSpc>
                          <a:spcPct val="150000"/>
                        </a:lnSpc>
                        <a:buSzPct val="100000"/>
                        <a:buAutoNum type="circleNumDbPlain"/>
                        <a:defRPr sz="2500">
                          <a:latin typeface="华文细黑"/>
                          <a:ea typeface="华文细黑"/>
                          <a:cs typeface="华文细黑"/>
                          <a:sym typeface="华文细黑"/>
                        </a:defRPr>
                      </a:pPr>
                      <a:r>
                        <a:t>我敢</a:t>
                      </a:r>
                      <a:r>
                        <a:rPr>
                          <a:solidFill>
                            <a:schemeClr val="accent5"/>
                          </a:solidFill>
                        </a:rPr>
                        <a:t>担保</a:t>
                      </a:r>
                      <a:r>
                        <a:t>，产品质量没有问题。（√）</a:t>
                      </a:r>
                    </a:p>
                    <a:p>
                      <a:pPr algn="l" defTabSz="914400">
                        <a:lnSpc>
                          <a:spcPct val="150000"/>
                        </a:lnSpc>
                        <a:defRPr sz="1000">
                          <a:latin typeface="华文细黑"/>
                          <a:ea typeface="华文细黑"/>
                          <a:cs typeface="华文细黑"/>
                          <a:sym typeface="华文细黑"/>
                        </a:defRPr>
                      </a:pPr>
                      <a:endParaRPr/>
                    </a:p>
                    <a:p>
                      <a:pPr algn="l" defTabSz="914400">
                        <a:lnSpc>
                          <a:spcPct val="150000"/>
                        </a:lnSpc>
                        <a:defRPr sz="2400">
                          <a:latin typeface="华文细黑"/>
                          <a:ea typeface="华文细黑"/>
                          <a:cs typeface="华文细黑"/>
                          <a:sym typeface="华文细黑"/>
                        </a:defRPr>
                      </a:pPr>
                      <a:r>
                        <a:t>（后边不能跟名词，只能跟动词或小句。）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defTabSz="914400">
                        <a:lnSpc>
                          <a:spcPct val="150000"/>
                        </a:lnSpc>
                        <a:defRPr sz="3000">
                          <a:latin typeface="华文细黑"/>
                          <a:ea typeface="华文细黑"/>
                          <a:cs typeface="华文细黑"/>
                          <a:sym typeface="华文细黑"/>
                        </a:defRPr>
                      </a:pPr>
                      <a:r>
                        <a:t>我们要</a:t>
                      </a:r>
                      <a:r>
                        <a:rPr>
                          <a:solidFill>
                            <a:schemeClr val="accent5"/>
                          </a:solidFill>
                        </a:rPr>
                        <a:t>保证</a:t>
                      </a:r>
                      <a:r>
                        <a:t>产品质量。</a:t>
                      </a:r>
                    </a:p>
                    <a:p>
                      <a:pPr algn="l" defTabSz="914400">
                        <a:lnSpc>
                          <a:spcPct val="150000"/>
                        </a:lnSpc>
                        <a:defRPr sz="2400">
                          <a:latin typeface="华文细黑"/>
                          <a:ea typeface="华文细黑"/>
                          <a:cs typeface="华文细黑"/>
                          <a:sym typeface="华文细黑"/>
                        </a:defRPr>
                      </a:pPr>
                      <a:r>
                        <a:t>（后边可以跟名词，表示确保既定的要求和标准，不打折扣。）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1821457">
                <a:tc gridSpan="2">
                  <a:txBody>
                    <a:bodyPr/>
                    <a:lstStyle/>
                    <a:p>
                      <a:pPr algn="l" defTabSz="914400">
                        <a:lnSpc>
                          <a:spcPct val="150000"/>
                        </a:lnSpc>
                      </a:pPr>
                      <a:r>
                        <a:rPr sz="2500">
                          <a:latin typeface="华文细黑"/>
                          <a:ea typeface="华文细黑"/>
                          <a:cs typeface="华文细黑"/>
                          <a:sym typeface="华文细黑"/>
                        </a:rPr>
                        <a:t>（没有名词词性）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defTabSz="914400">
                        <a:lnSpc>
                          <a:spcPct val="150000"/>
                        </a:lnSpc>
                        <a:defRPr sz="3000">
                          <a:latin typeface="华文细黑"/>
                          <a:ea typeface="华文细黑"/>
                          <a:cs typeface="华文细黑"/>
                          <a:sym typeface="华文细黑"/>
                        </a:defRPr>
                      </a:pPr>
                      <a:r>
                        <a:t>安定团结是我们取得胜利的</a:t>
                      </a:r>
                      <a:r>
                        <a:rPr>
                          <a:solidFill>
                            <a:schemeClr val="accent5"/>
                          </a:solidFill>
                        </a:rPr>
                        <a:t>保证</a:t>
                      </a:r>
                      <a:r>
                        <a:t>。</a:t>
                      </a:r>
                    </a:p>
                    <a:p>
                      <a:pPr algn="l" defTabSz="914400">
                        <a:lnSpc>
                          <a:spcPct val="150000"/>
                        </a:lnSpc>
                        <a:defRPr sz="1000">
                          <a:latin typeface="华文细黑"/>
                          <a:ea typeface="华文细黑"/>
                          <a:cs typeface="华文细黑"/>
                          <a:sym typeface="华文细黑"/>
                        </a:defRPr>
                      </a:pPr>
                      <a:endParaRPr/>
                    </a:p>
                    <a:p>
                      <a:pPr algn="l" defTabSz="914400">
                        <a:lnSpc>
                          <a:spcPct val="150000"/>
                        </a:lnSpc>
                        <a:defRPr sz="2500">
                          <a:latin typeface="华文细黑"/>
                          <a:ea typeface="华文细黑"/>
                          <a:cs typeface="华文细黑"/>
                          <a:sym typeface="华文细黑"/>
                        </a:defRPr>
                      </a:pPr>
                      <a:r>
                        <a:t>（名词，作为担保的事物。）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46810030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/>
        </p:nvSpPr>
        <p:spPr>
          <a:xfrm>
            <a:off x="990289" y="2376412"/>
            <a:ext cx="1565149" cy="485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28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判断正误</a:t>
            </a:r>
          </a:p>
        </p:txBody>
      </p:sp>
      <p:grpSp>
        <p:nvGrpSpPr>
          <p:cNvPr id="151" name="Group 151"/>
          <p:cNvGrpSpPr/>
          <p:nvPr/>
        </p:nvGrpSpPr>
        <p:grpSpPr>
          <a:xfrm>
            <a:off x="400450" y="348874"/>
            <a:ext cx="11890634" cy="1529270"/>
            <a:chOff x="0" y="0"/>
            <a:chExt cx="11890633" cy="1529268"/>
          </a:xfrm>
        </p:grpSpPr>
        <p:grpSp>
          <p:nvGrpSpPr>
            <p:cNvPr id="149" name="Group 149"/>
            <p:cNvGrpSpPr/>
            <p:nvPr/>
          </p:nvGrpSpPr>
          <p:grpSpPr>
            <a:xfrm>
              <a:off x="0" y="0"/>
              <a:ext cx="863887" cy="1308196"/>
              <a:chOff x="0" y="0"/>
              <a:chExt cx="863886" cy="1308195"/>
            </a:xfrm>
          </p:grpSpPr>
          <p:sp>
            <p:nvSpPr>
              <p:cNvPr id="147" name="Shape 147"/>
              <p:cNvSpPr/>
              <p:nvPr/>
            </p:nvSpPr>
            <p:spPr>
              <a:xfrm>
                <a:off x="0" y="0"/>
                <a:ext cx="863887" cy="13081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86" y="21600"/>
                    </a:moveTo>
                    <a:lnTo>
                      <a:pt x="11178" y="21600"/>
                    </a:lnTo>
                    <a:lnTo>
                      <a:pt x="11516" y="21565"/>
                    </a:lnTo>
                    <a:lnTo>
                      <a:pt x="11881" y="21495"/>
                    </a:lnTo>
                    <a:lnTo>
                      <a:pt x="12220" y="21425"/>
                    </a:lnTo>
                    <a:lnTo>
                      <a:pt x="12585" y="21319"/>
                    </a:lnTo>
                    <a:lnTo>
                      <a:pt x="12871" y="21196"/>
                    </a:lnTo>
                    <a:lnTo>
                      <a:pt x="13132" y="21056"/>
                    </a:lnTo>
                    <a:lnTo>
                      <a:pt x="13367" y="20881"/>
                    </a:lnTo>
                    <a:lnTo>
                      <a:pt x="13627" y="20722"/>
                    </a:lnTo>
                    <a:lnTo>
                      <a:pt x="13835" y="20511"/>
                    </a:lnTo>
                    <a:lnTo>
                      <a:pt x="14018" y="20318"/>
                    </a:lnTo>
                    <a:lnTo>
                      <a:pt x="14174" y="20107"/>
                    </a:lnTo>
                    <a:lnTo>
                      <a:pt x="14330" y="19879"/>
                    </a:lnTo>
                    <a:lnTo>
                      <a:pt x="14434" y="19634"/>
                    </a:lnTo>
                    <a:lnTo>
                      <a:pt x="14487" y="19370"/>
                    </a:lnTo>
                    <a:lnTo>
                      <a:pt x="14487" y="15664"/>
                    </a:lnTo>
                    <a:lnTo>
                      <a:pt x="14591" y="15454"/>
                    </a:lnTo>
                    <a:lnTo>
                      <a:pt x="14669" y="15260"/>
                    </a:lnTo>
                    <a:lnTo>
                      <a:pt x="14774" y="15050"/>
                    </a:lnTo>
                    <a:lnTo>
                      <a:pt x="15138" y="14646"/>
                    </a:lnTo>
                    <a:lnTo>
                      <a:pt x="15581" y="14242"/>
                    </a:lnTo>
                    <a:lnTo>
                      <a:pt x="16728" y="13469"/>
                    </a:lnTo>
                    <a:lnTo>
                      <a:pt x="18030" y="12591"/>
                    </a:lnTo>
                    <a:lnTo>
                      <a:pt x="18734" y="12118"/>
                    </a:lnTo>
                    <a:lnTo>
                      <a:pt x="19333" y="11573"/>
                    </a:lnTo>
                    <a:lnTo>
                      <a:pt x="19932" y="11028"/>
                    </a:lnTo>
                    <a:lnTo>
                      <a:pt x="20479" y="10396"/>
                    </a:lnTo>
                    <a:lnTo>
                      <a:pt x="20740" y="10097"/>
                    </a:lnTo>
                    <a:lnTo>
                      <a:pt x="20948" y="9729"/>
                    </a:lnTo>
                    <a:lnTo>
                      <a:pt x="21130" y="9378"/>
                    </a:lnTo>
                    <a:lnTo>
                      <a:pt x="21287" y="8974"/>
                    </a:lnTo>
                    <a:lnTo>
                      <a:pt x="21443" y="8605"/>
                    </a:lnTo>
                    <a:lnTo>
                      <a:pt x="21548" y="8166"/>
                    </a:lnTo>
                    <a:lnTo>
                      <a:pt x="21600" y="7727"/>
                    </a:lnTo>
                    <a:lnTo>
                      <a:pt x="21600" y="6884"/>
                    </a:lnTo>
                    <a:lnTo>
                      <a:pt x="21548" y="6515"/>
                    </a:lnTo>
                    <a:lnTo>
                      <a:pt x="21496" y="6182"/>
                    </a:lnTo>
                    <a:lnTo>
                      <a:pt x="21391" y="5812"/>
                    </a:lnTo>
                    <a:lnTo>
                      <a:pt x="21287" y="5479"/>
                    </a:lnTo>
                    <a:lnTo>
                      <a:pt x="21130" y="5093"/>
                    </a:lnTo>
                    <a:lnTo>
                      <a:pt x="20948" y="4760"/>
                    </a:lnTo>
                    <a:lnTo>
                      <a:pt x="20740" y="4425"/>
                    </a:lnTo>
                    <a:lnTo>
                      <a:pt x="20531" y="4127"/>
                    </a:lnTo>
                    <a:lnTo>
                      <a:pt x="20296" y="3811"/>
                    </a:lnTo>
                    <a:lnTo>
                      <a:pt x="20036" y="3513"/>
                    </a:lnTo>
                    <a:lnTo>
                      <a:pt x="19775" y="3214"/>
                    </a:lnTo>
                    <a:lnTo>
                      <a:pt x="19124" y="2634"/>
                    </a:lnTo>
                    <a:lnTo>
                      <a:pt x="18447" y="2125"/>
                    </a:lnTo>
                    <a:lnTo>
                      <a:pt x="17691" y="1669"/>
                    </a:lnTo>
                    <a:lnTo>
                      <a:pt x="16832" y="1229"/>
                    </a:lnTo>
                    <a:lnTo>
                      <a:pt x="16388" y="1054"/>
                    </a:lnTo>
                    <a:lnTo>
                      <a:pt x="15920" y="879"/>
                    </a:lnTo>
                    <a:lnTo>
                      <a:pt x="15477" y="720"/>
                    </a:lnTo>
                    <a:lnTo>
                      <a:pt x="15034" y="580"/>
                    </a:lnTo>
                    <a:lnTo>
                      <a:pt x="14539" y="439"/>
                    </a:lnTo>
                    <a:lnTo>
                      <a:pt x="14018" y="316"/>
                    </a:lnTo>
                    <a:lnTo>
                      <a:pt x="13471" y="211"/>
                    </a:lnTo>
                    <a:lnTo>
                      <a:pt x="12975" y="140"/>
                    </a:lnTo>
                    <a:lnTo>
                      <a:pt x="12428" y="71"/>
                    </a:lnTo>
                    <a:lnTo>
                      <a:pt x="11934" y="35"/>
                    </a:lnTo>
                    <a:lnTo>
                      <a:pt x="11387" y="0"/>
                    </a:lnTo>
                    <a:lnTo>
                      <a:pt x="10213" y="0"/>
                    </a:lnTo>
                    <a:lnTo>
                      <a:pt x="9666" y="35"/>
                    </a:lnTo>
                    <a:lnTo>
                      <a:pt x="9172" y="71"/>
                    </a:lnTo>
                    <a:lnTo>
                      <a:pt x="8625" y="140"/>
                    </a:lnTo>
                    <a:lnTo>
                      <a:pt x="8129" y="211"/>
                    </a:lnTo>
                    <a:lnTo>
                      <a:pt x="7582" y="316"/>
                    </a:lnTo>
                    <a:lnTo>
                      <a:pt x="7061" y="439"/>
                    </a:lnTo>
                    <a:lnTo>
                      <a:pt x="6566" y="580"/>
                    </a:lnTo>
                    <a:lnTo>
                      <a:pt x="6123" y="720"/>
                    </a:lnTo>
                    <a:lnTo>
                      <a:pt x="5680" y="879"/>
                    </a:lnTo>
                    <a:lnTo>
                      <a:pt x="5212" y="1054"/>
                    </a:lnTo>
                    <a:lnTo>
                      <a:pt x="4768" y="1229"/>
                    </a:lnTo>
                    <a:lnTo>
                      <a:pt x="3909" y="1669"/>
                    </a:lnTo>
                    <a:lnTo>
                      <a:pt x="3153" y="2125"/>
                    </a:lnTo>
                    <a:lnTo>
                      <a:pt x="2476" y="2634"/>
                    </a:lnTo>
                    <a:lnTo>
                      <a:pt x="1825" y="3214"/>
                    </a:lnTo>
                    <a:lnTo>
                      <a:pt x="1303" y="3811"/>
                    </a:lnTo>
                    <a:lnTo>
                      <a:pt x="1069" y="4127"/>
                    </a:lnTo>
                    <a:lnTo>
                      <a:pt x="860" y="4425"/>
                    </a:lnTo>
                    <a:lnTo>
                      <a:pt x="651" y="4760"/>
                    </a:lnTo>
                    <a:lnTo>
                      <a:pt x="470" y="5093"/>
                    </a:lnTo>
                    <a:lnTo>
                      <a:pt x="313" y="5479"/>
                    </a:lnTo>
                    <a:lnTo>
                      <a:pt x="209" y="5812"/>
                    </a:lnTo>
                    <a:lnTo>
                      <a:pt x="104" y="6182"/>
                    </a:lnTo>
                    <a:lnTo>
                      <a:pt x="52" y="6515"/>
                    </a:lnTo>
                    <a:lnTo>
                      <a:pt x="0" y="6884"/>
                    </a:lnTo>
                    <a:lnTo>
                      <a:pt x="0" y="7727"/>
                    </a:lnTo>
                    <a:lnTo>
                      <a:pt x="52" y="8166"/>
                    </a:lnTo>
                    <a:lnTo>
                      <a:pt x="157" y="8605"/>
                    </a:lnTo>
                    <a:lnTo>
                      <a:pt x="313" y="8974"/>
                    </a:lnTo>
                    <a:lnTo>
                      <a:pt x="470" y="9378"/>
                    </a:lnTo>
                    <a:lnTo>
                      <a:pt x="651" y="9729"/>
                    </a:lnTo>
                    <a:lnTo>
                      <a:pt x="860" y="10097"/>
                    </a:lnTo>
                    <a:lnTo>
                      <a:pt x="1121" y="10396"/>
                    </a:lnTo>
                    <a:lnTo>
                      <a:pt x="1668" y="11028"/>
                    </a:lnTo>
                    <a:lnTo>
                      <a:pt x="2267" y="11573"/>
                    </a:lnTo>
                    <a:lnTo>
                      <a:pt x="2866" y="12118"/>
                    </a:lnTo>
                    <a:lnTo>
                      <a:pt x="3570" y="12591"/>
                    </a:lnTo>
                    <a:lnTo>
                      <a:pt x="4872" y="13469"/>
                    </a:lnTo>
                    <a:lnTo>
                      <a:pt x="6019" y="14242"/>
                    </a:lnTo>
                    <a:lnTo>
                      <a:pt x="6462" y="14646"/>
                    </a:lnTo>
                    <a:lnTo>
                      <a:pt x="6826" y="15050"/>
                    </a:lnTo>
                    <a:lnTo>
                      <a:pt x="6931" y="15260"/>
                    </a:lnTo>
                    <a:lnTo>
                      <a:pt x="7009" y="15454"/>
                    </a:lnTo>
                    <a:lnTo>
                      <a:pt x="7113" y="15664"/>
                    </a:lnTo>
                    <a:lnTo>
                      <a:pt x="7113" y="19370"/>
                    </a:lnTo>
                    <a:lnTo>
                      <a:pt x="7166" y="19634"/>
                    </a:lnTo>
                    <a:lnTo>
                      <a:pt x="7270" y="19879"/>
                    </a:lnTo>
                    <a:lnTo>
                      <a:pt x="7425" y="20107"/>
                    </a:lnTo>
                    <a:lnTo>
                      <a:pt x="7582" y="20318"/>
                    </a:lnTo>
                    <a:lnTo>
                      <a:pt x="7765" y="20511"/>
                    </a:lnTo>
                    <a:lnTo>
                      <a:pt x="7973" y="20722"/>
                    </a:lnTo>
                    <a:lnTo>
                      <a:pt x="8233" y="20881"/>
                    </a:lnTo>
                    <a:lnTo>
                      <a:pt x="8468" y="21056"/>
                    </a:lnTo>
                    <a:lnTo>
                      <a:pt x="8729" y="21196"/>
                    </a:lnTo>
                    <a:lnTo>
                      <a:pt x="9015" y="21319"/>
                    </a:lnTo>
                    <a:lnTo>
                      <a:pt x="9380" y="21425"/>
                    </a:lnTo>
                    <a:lnTo>
                      <a:pt x="9719" y="21495"/>
                    </a:lnTo>
                    <a:lnTo>
                      <a:pt x="10084" y="21565"/>
                    </a:lnTo>
                    <a:lnTo>
                      <a:pt x="10422" y="21600"/>
                    </a:lnTo>
                    <a:lnTo>
                      <a:pt x="10786" y="21600"/>
                    </a:lnTo>
                    <a:close/>
                  </a:path>
                </a:pathLst>
              </a:custGeom>
              <a:solidFill>
                <a:srgbClr val="FFFECC"/>
              </a:solidFill>
              <a:ln w="762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sz="24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148" name="Shape 148"/>
              <p:cNvSpPr/>
              <p:nvPr/>
            </p:nvSpPr>
            <p:spPr>
              <a:xfrm>
                <a:off x="274061" y="574362"/>
                <a:ext cx="318895" cy="5806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354" y="10918"/>
                    </a:moveTo>
                    <a:lnTo>
                      <a:pt x="4448" y="5578"/>
                    </a:lnTo>
                    <a:lnTo>
                      <a:pt x="1060" y="1305"/>
                    </a:lnTo>
                    <a:lnTo>
                      <a:pt x="0" y="235"/>
                    </a:lnTo>
                    <a:lnTo>
                      <a:pt x="4448" y="1424"/>
                    </a:lnTo>
                    <a:lnTo>
                      <a:pt x="7835" y="0"/>
                    </a:lnTo>
                    <a:lnTo>
                      <a:pt x="11647" y="1305"/>
                    </a:lnTo>
                    <a:lnTo>
                      <a:pt x="14610" y="0"/>
                    </a:lnTo>
                    <a:lnTo>
                      <a:pt x="17576" y="1186"/>
                    </a:lnTo>
                    <a:lnTo>
                      <a:pt x="21600" y="235"/>
                    </a:lnTo>
                    <a:lnTo>
                      <a:pt x="16304" y="6053"/>
                    </a:lnTo>
                    <a:lnTo>
                      <a:pt x="14822" y="10918"/>
                    </a:lnTo>
                    <a:moveTo>
                      <a:pt x="778" y="14359"/>
                    </a:moveTo>
                    <a:lnTo>
                      <a:pt x="20681" y="14359"/>
                    </a:lnTo>
                    <a:lnTo>
                      <a:pt x="20681" y="16852"/>
                    </a:lnTo>
                    <a:lnTo>
                      <a:pt x="778" y="16814"/>
                    </a:lnTo>
                    <a:lnTo>
                      <a:pt x="778" y="19226"/>
                    </a:lnTo>
                    <a:lnTo>
                      <a:pt x="20681" y="19304"/>
                    </a:lnTo>
                    <a:lnTo>
                      <a:pt x="20752" y="21600"/>
                    </a:lnTo>
                    <a:lnTo>
                      <a:pt x="848" y="21600"/>
                    </a:lnTo>
                  </a:path>
                </a:pathLst>
              </a:custGeom>
              <a:noFill/>
              <a:ln w="762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sz="24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150" name="Shape 150"/>
            <p:cNvSpPr/>
            <p:nvPr/>
          </p:nvSpPr>
          <p:spPr>
            <a:xfrm>
              <a:off x="816200" y="408620"/>
              <a:ext cx="11074434" cy="11206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3" tIns="65023" rIns="65023" bIns="65023" numCol="1" anchor="t">
              <a:spAutoFit/>
            </a:bodyPr>
            <a:lstStyle>
              <a:lvl1pPr algn="l" defTabSz="1300480">
                <a:defRPr sz="5600">
                  <a:solidFill>
                    <a:srgbClr val="A6A6A6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练习</a:t>
              </a:r>
            </a:p>
          </p:txBody>
        </p:sp>
      </p:grpSp>
      <p:sp>
        <p:nvSpPr>
          <p:cNvPr id="152" name="Shape 152"/>
          <p:cNvSpPr/>
          <p:nvPr/>
        </p:nvSpPr>
        <p:spPr>
          <a:xfrm>
            <a:off x="1123012" y="3728025"/>
            <a:ext cx="10758776" cy="511049"/>
          </a:xfrm>
          <a:prstGeom prst="rect">
            <a:avLst/>
          </a:prstGeom>
          <a:ln w="12700">
            <a:miter lim="400000"/>
          </a:ln>
          <a:effectLst>
            <a:outerShdw blurRad="63500" dist="63500" dir="16200000" rotWithShape="0">
              <a:srgbClr val="FFFFFF">
                <a:alpha val="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lnSpc>
                <a:spcPct val="150000"/>
              </a:lnSpc>
              <a:defRPr sz="30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1. 他的能力很强，这件棘手的事交给他办，保证错不了。</a:t>
            </a:r>
          </a:p>
        </p:txBody>
      </p:sp>
      <p:sp>
        <p:nvSpPr>
          <p:cNvPr id="153" name="Shape 153"/>
          <p:cNvSpPr/>
          <p:nvPr/>
        </p:nvSpPr>
        <p:spPr>
          <a:xfrm>
            <a:off x="1123012" y="4841307"/>
            <a:ext cx="11342116" cy="511049"/>
          </a:xfrm>
          <a:prstGeom prst="rect">
            <a:avLst/>
          </a:prstGeom>
          <a:ln w="12700">
            <a:miter lim="400000"/>
          </a:ln>
          <a:effectLst>
            <a:outerShdw blurRad="63500" dist="63500" dir="16200000" rotWithShape="0">
              <a:srgbClr val="FFFFFF">
                <a:alpha val="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lnSpc>
                <a:spcPct val="150000"/>
              </a:lnSpc>
              <a:defRPr sz="30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2. 由于任务异常繁重，请给他们担保科研时间。</a:t>
            </a:r>
          </a:p>
        </p:txBody>
      </p:sp>
      <p:sp>
        <p:nvSpPr>
          <p:cNvPr id="154" name="Shape 154"/>
          <p:cNvSpPr/>
          <p:nvPr/>
        </p:nvSpPr>
        <p:spPr>
          <a:xfrm>
            <a:off x="1123012" y="5954589"/>
            <a:ext cx="10758776" cy="511049"/>
          </a:xfrm>
          <a:prstGeom prst="rect">
            <a:avLst/>
          </a:prstGeom>
          <a:ln w="12700">
            <a:miter lim="400000"/>
          </a:ln>
          <a:effectLst>
            <a:outerShdw blurRad="63500" dist="63500" dir="16200000" rotWithShape="0">
              <a:srgbClr val="FFFFFF">
                <a:alpha val="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lnSpc>
                <a:spcPct val="150000"/>
              </a:lnSpc>
              <a:defRPr sz="30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3. 反复练习和精益求精是取得成功的担保。</a:t>
            </a:r>
          </a:p>
        </p:txBody>
      </p:sp>
      <p:sp>
        <p:nvSpPr>
          <p:cNvPr id="155" name="Shape 155"/>
          <p:cNvSpPr/>
          <p:nvPr/>
        </p:nvSpPr>
        <p:spPr>
          <a:xfrm>
            <a:off x="1123012" y="7067871"/>
            <a:ext cx="11342116" cy="511049"/>
          </a:xfrm>
          <a:prstGeom prst="rect">
            <a:avLst/>
          </a:prstGeom>
          <a:ln w="12700">
            <a:miter lim="400000"/>
          </a:ln>
          <a:effectLst>
            <a:outerShdw blurRad="63500" dist="63500" dir="16200000" rotWithShape="0">
              <a:srgbClr val="FFFFFF">
                <a:alpha val="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lnSpc>
                <a:spcPct val="150000"/>
              </a:lnSpc>
              <a:defRPr sz="30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4. 他语气坚定地对将军说：“保证圆满完成任务！”</a:t>
            </a:r>
          </a:p>
        </p:txBody>
      </p:sp>
      <p:sp>
        <p:nvSpPr>
          <p:cNvPr id="156" name="Shape 156"/>
          <p:cNvSpPr/>
          <p:nvPr/>
        </p:nvSpPr>
        <p:spPr>
          <a:xfrm>
            <a:off x="11050110" y="3978723"/>
            <a:ext cx="386036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300480">
              <a:defRPr sz="28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✓</a:t>
            </a:r>
          </a:p>
        </p:txBody>
      </p:sp>
      <p:sp>
        <p:nvSpPr>
          <p:cNvPr id="157" name="Shape 157"/>
          <p:cNvSpPr/>
          <p:nvPr/>
        </p:nvSpPr>
        <p:spPr>
          <a:xfrm>
            <a:off x="11040405" y="5139757"/>
            <a:ext cx="33177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1300480">
              <a:lnSpc>
                <a:spcPct val="150000"/>
              </a:lnSpc>
              <a:defRPr sz="30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✗</a:t>
            </a:r>
          </a:p>
        </p:txBody>
      </p:sp>
      <p:sp>
        <p:nvSpPr>
          <p:cNvPr id="158" name="Shape 158"/>
          <p:cNvSpPr/>
          <p:nvPr/>
        </p:nvSpPr>
        <p:spPr>
          <a:xfrm>
            <a:off x="11047654" y="6243642"/>
            <a:ext cx="31727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300480">
              <a:defRPr sz="28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✗</a:t>
            </a:r>
          </a:p>
        </p:txBody>
      </p:sp>
      <p:sp>
        <p:nvSpPr>
          <p:cNvPr id="159" name="Shape 159"/>
          <p:cNvSpPr/>
          <p:nvPr/>
        </p:nvSpPr>
        <p:spPr>
          <a:xfrm>
            <a:off x="11013275" y="7325174"/>
            <a:ext cx="386036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300480">
              <a:defRPr sz="28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✓</a:t>
            </a:r>
          </a:p>
        </p:txBody>
      </p:sp>
    </p:spTree>
    <p:extLst>
      <p:ext uri="{BB962C8B-B14F-4D97-AF65-F5344CB8AC3E}">
        <p14:creationId xmlns="" xmlns:p14="http://schemas.microsoft.com/office/powerpoint/2010/main" val="1683038095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0" animBg="1" advAuto="0"/>
      <p:bldP spid="153" grpId="0" animBg="1" advAuto="0"/>
      <p:bldP spid="154" grpId="0" animBg="1" advAuto="0"/>
      <p:bldP spid="155" grpId="0" animBg="1" advAuto="0"/>
      <p:bldP spid="156" grpId="0" animBg="1" advAuto="0"/>
      <p:bldP spid="157" grpId="0" animBg="1" advAuto="0"/>
      <p:bldP spid="158" grpId="0" animBg="1" advAuto="0"/>
      <p:bldP spid="159" grpId="0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/>
        </p:nvSpPr>
        <p:spPr>
          <a:xfrm>
            <a:off x="313676" y="2247900"/>
            <a:ext cx="1028701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试图</a:t>
            </a:r>
          </a:p>
        </p:txBody>
      </p:sp>
      <p:sp>
        <p:nvSpPr>
          <p:cNvPr id="162" name="Shape 162"/>
          <p:cNvSpPr/>
          <p:nvPr/>
        </p:nvSpPr>
        <p:spPr>
          <a:xfrm>
            <a:off x="313676" y="5198267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珍珠</a:t>
            </a:r>
          </a:p>
        </p:txBody>
      </p:sp>
      <p:sp>
        <p:nvSpPr>
          <p:cNvPr id="163" name="Shape 163"/>
          <p:cNvSpPr/>
          <p:nvPr/>
        </p:nvSpPr>
        <p:spPr>
          <a:xfrm>
            <a:off x="313676" y="6197200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效益</a:t>
            </a:r>
          </a:p>
        </p:txBody>
      </p:sp>
      <p:sp>
        <p:nvSpPr>
          <p:cNvPr id="164" name="Shape 164"/>
          <p:cNvSpPr/>
          <p:nvPr/>
        </p:nvSpPr>
        <p:spPr>
          <a:xfrm>
            <a:off x="313676" y="7196133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配备</a:t>
            </a:r>
          </a:p>
        </p:txBody>
      </p:sp>
      <p:sp>
        <p:nvSpPr>
          <p:cNvPr id="165" name="Shape 165"/>
          <p:cNvSpPr/>
          <p:nvPr/>
        </p:nvSpPr>
        <p:spPr>
          <a:xfrm>
            <a:off x="313676" y="8207767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保障</a:t>
            </a:r>
          </a:p>
        </p:txBody>
      </p:sp>
      <p:sp>
        <p:nvSpPr>
          <p:cNvPr id="166" name="Shape 166"/>
          <p:cNvSpPr/>
          <p:nvPr/>
        </p:nvSpPr>
        <p:spPr>
          <a:xfrm>
            <a:off x="313676" y="4186633"/>
            <a:ext cx="5715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串</a:t>
            </a:r>
          </a:p>
        </p:txBody>
      </p:sp>
      <p:sp>
        <p:nvSpPr>
          <p:cNvPr id="167" name="Shape 167"/>
          <p:cNvSpPr/>
          <p:nvPr/>
        </p:nvSpPr>
        <p:spPr>
          <a:xfrm>
            <a:off x="1847419" y="2273300"/>
            <a:ext cx="999034" cy="508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shìtú</a:t>
            </a:r>
          </a:p>
        </p:txBody>
      </p:sp>
      <p:sp>
        <p:nvSpPr>
          <p:cNvPr id="168" name="Shape 168"/>
          <p:cNvSpPr/>
          <p:nvPr/>
        </p:nvSpPr>
        <p:spPr>
          <a:xfrm>
            <a:off x="1847419" y="4212033"/>
            <a:ext cx="1397712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chuàn</a:t>
            </a:r>
          </a:p>
        </p:txBody>
      </p:sp>
      <p:sp>
        <p:nvSpPr>
          <p:cNvPr id="169" name="Shape 169"/>
          <p:cNvSpPr/>
          <p:nvPr/>
        </p:nvSpPr>
        <p:spPr>
          <a:xfrm>
            <a:off x="1847419" y="5223667"/>
            <a:ext cx="1714704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zhēnzhū</a:t>
            </a:r>
          </a:p>
        </p:txBody>
      </p:sp>
      <p:sp>
        <p:nvSpPr>
          <p:cNvPr id="170" name="Shape 170"/>
          <p:cNvSpPr/>
          <p:nvPr/>
        </p:nvSpPr>
        <p:spPr>
          <a:xfrm>
            <a:off x="1847419" y="6213798"/>
            <a:ext cx="124653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xiàoyì</a:t>
            </a:r>
          </a:p>
        </p:txBody>
      </p:sp>
      <p:sp>
        <p:nvSpPr>
          <p:cNvPr id="171" name="Shape 171"/>
          <p:cNvSpPr/>
          <p:nvPr/>
        </p:nvSpPr>
        <p:spPr>
          <a:xfrm>
            <a:off x="1847419" y="7221533"/>
            <a:ext cx="135951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pèibèi</a:t>
            </a:r>
          </a:p>
        </p:txBody>
      </p:sp>
      <p:sp>
        <p:nvSpPr>
          <p:cNvPr id="172" name="Shape 172"/>
          <p:cNvSpPr/>
          <p:nvPr/>
        </p:nvSpPr>
        <p:spPr>
          <a:xfrm>
            <a:off x="1847419" y="8215563"/>
            <a:ext cx="2154835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bǎozhàng</a:t>
            </a:r>
          </a:p>
        </p:txBody>
      </p:sp>
      <p:sp>
        <p:nvSpPr>
          <p:cNvPr id="173" name="Shape 173"/>
          <p:cNvSpPr/>
          <p:nvPr/>
        </p:nvSpPr>
        <p:spPr>
          <a:xfrm>
            <a:off x="4055123" y="2286000"/>
            <a:ext cx="6591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试图逃跑的犯罪分子被警方控制住了。</a:t>
            </a:r>
          </a:p>
        </p:txBody>
      </p:sp>
      <p:sp>
        <p:nvSpPr>
          <p:cNvPr id="174" name="Shape 174"/>
          <p:cNvSpPr/>
          <p:nvPr/>
        </p:nvSpPr>
        <p:spPr>
          <a:xfrm>
            <a:off x="4055123" y="4224733"/>
            <a:ext cx="5829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每次去北京我都要吃几串糖葫芦。</a:t>
            </a:r>
          </a:p>
        </p:txBody>
      </p:sp>
      <p:sp>
        <p:nvSpPr>
          <p:cNvPr id="175" name="Shape 175"/>
          <p:cNvSpPr/>
          <p:nvPr/>
        </p:nvSpPr>
        <p:spPr>
          <a:xfrm>
            <a:off x="4055123" y="5236367"/>
            <a:ext cx="6591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妈妈生日那天我送了她一串珍珠项链。</a:t>
            </a:r>
          </a:p>
        </p:txBody>
      </p:sp>
      <p:sp>
        <p:nvSpPr>
          <p:cNvPr id="176" name="Shape 176"/>
          <p:cNvSpPr/>
          <p:nvPr/>
        </p:nvSpPr>
        <p:spPr>
          <a:xfrm>
            <a:off x="4055123" y="6235300"/>
            <a:ext cx="8877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该公司效益一直不好，亏欠了工人好几个月的工资。</a:t>
            </a:r>
          </a:p>
        </p:txBody>
      </p:sp>
      <p:sp>
        <p:nvSpPr>
          <p:cNvPr id="177" name="Shape 177"/>
          <p:cNvSpPr/>
          <p:nvPr/>
        </p:nvSpPr>
        <p:spPr>
          <a:xfrm>
            <a:off x="4055123" y="7233725"/>
            <a:ext cx="5067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他们学校的配备是现代化的。</a:t>
            </a:r>
          </a:p>
        </p:txBody>
      </p:sp>
      <p:sp>
        <p:nvSpPr>
          <p:cNvPr id="178" name="Shape 178"/>
          <p:cNvSpPr/>
          <p:nvPr/>
        </p:nvSpPr>
        <p:spPr>
          <a:xfrm>
            <a:off x="4055123" y="8250474"/>
            <a:ext cx="4305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军队是国家安全的保障。</a:t>
            </a:r>
          </a:p>
        </p:txBody>
      </p:sp>
      <p:sp>
        <p:nvSpPr>
          <p:cNvPr id="179" name="Shape 179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词汇</a:t>
            </a:r>
          </a:p>
        </p:txBody>
      </p:sp>
      <p:grpSp>
        <p:nvGrpSpPr>
          <p:cNvPr id="182" name="Group 182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180" name="Shape 180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81" name="Shape 181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183" name="Shape 183"/>
          <p:cNvSpPr/>
          <p:nvPr/>
        </p:nvSpPr>
        <p:spPr>
          <a:xfrm>
            <a:off x="313676" y="3217266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引导</a:t>
            </a:r>
          </a:p>
        </p:txBody>
      </p:sp>
      <p:sp>
        <p:nvSpPr>
          <p:cNvPr id="184" name="Shape 184"/>
          <p:cNvSpPr/>
          <p:nvPr/>
        </p:nvSpPr>
        <p:spPr>
          <a:xfrm>
            <a:off x="1847419" y="3242666"/>
            <a:ext cx="1548080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yǐndǎo</a:t>
            </a:r>
          </a:p>
        </p:txBody>
      </p:sp>
      <p:sp>
        <p:nvSpPr>
          <p:cNvPr id="185" name="Shape 185"/>
          <p:cNvSpPr/>
          <p:nvPr/>
        </p:nvSpPr>
        <p:spPr>
          <a:xfrm>
            <a:off x="4055123" y="3255366"/>
            <a:ext cx="5829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对学生的兴趣和爱好要积极引导。</a:t>
            </a:r>
          </a:p>
        </p:txBody>
      </p:sp>
    </p:spTree>
    <p:extLst>
      <p:ext uri="{BB962C8B-B14F-4D97-AF65-F5344CB8AC3E}">
        <p14:creationId xmlns="" xmlns:p14="http://schemas.microsoft.com/office/powerpoint/2010/main" val="1284652792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6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1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6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1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6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1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6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499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4" dur="499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8" dur="499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499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5" dur="499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499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499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5" dur="499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9" dur="499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499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499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499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3" dur="499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6" dur="499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 advAuto="0"/>
      <p:bldP spid="161" grpId="1" animBg="1" advAuto="0"/>
      <p:bldP spid="162" grpId="0" animBg="1" advAuto="0"/>
      <p:bldP spid="162" grpId="1" animBg="1" advAuto="0"/>
      <p:bldP spid="163" grpId="0" animBg="1" advAuto="0"/>
      <p:bldP spid="163" grpId="1" animBg="1" advAuto="0"/>
      <p:bldP spid="164" grpId="0" animBg="1" advAuto="0"/>
      <p:bldP spid="164" grpId="1" animBg="1" advAuto="0"/>
      <p:bldP spid="165" grpId="0" animBg="1" advAuto="0"/>
      <p:bldP spid="165" grpId="1" animBg="1" advAuto="0"/>
      <p:bldP spid="166" grpId="0" animBg="1" advAuto="0"/>
      <p:bldP spid="166" grpId="1" animBg="1" advAuto="0"/>
      <p:bldP spid="167" grpId="0" animBg="1" advAuto="0"/>
      <p:bldP spid="167" grpId="1" animBg="1" advAuto="0"/>
      <p:bldP spid="168" grpId="0" animBg="1" advAuto="0"/>
      <p:bldP spid="168" grpId="1" animBg="1" advAuto="0"/>
      <p:bldP spid="169" grpId="0" animBg="1" advAuto="0"/>
      <p:bldP spid="169" grpId="1" animBg="1" advAuto="0"/>
      <p:bldP spid="170" grpId="0" animBg="1" advAuto="0"/>
      <p:bldP spid="170" grpId="1" animBg="1" advAuto="0"/>
      <p:bldP spid="171" grpId="0" animBg="1" advAuto="0"/>
      <p:bldP spid="171" grpId="1" animBg="1" advAuto="0"/>
      <p:bldP spid="172" grpId="0" animBg="1" advAuto="0"/>
      <p:bldP spid="172" grpId="1" animBg="1" advAuto="0"/>
      <p:bldP spid="173" grpId="0" animBg="1" advAuto="0"/>
      <p:bldP spid="174" grpId="0" animBg="1" advAuto="0"/>
      <p:bldP spid="175" grpId="0" animBg="1" advAuto="0"/>
      <p:bldP spid="176" grpId="0" animBg="1" advAuto="0"/>
      <p:bldP spid="177" grpId="0" animBg="1" advAuto="0"/>
      <p:bldP spid="178" grpId="0" animBg="1" advAuto="0"/>
      <p:bldP spid="183" grpId="0" animBg="1" advAuto="0"/>
      <p:bldP spid="183" grpId="1" animBg="1" advAuto="0"/>
      <p:bldP spid="184" grpId="0" animBg="1" advAuto="0"/>
      <p:bldP spid="184" grpId="1" animBg="1" advAuto="0"/>
      <p:bldP spid="185" grpId="0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/>
          <p:nvPr/>
        </p:nvSpPr>
        <p:spPr>
          <a:xfrm>
            <a:off x="2929314" y="1212245"/>
            <a:ext cx="3343149" cy="485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28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选择合适的词语填空</a:t>
            </a:r>
          </a:p>
        </p:txBody>
      </p:sp>
      <p:grpSp>
        <p:nvGrpSpPr>
          <p:cNvPr id="192" name="Group 192"/>
          <p:cNvGrpSpPr/>
          <p:nvPr/>
        </p:nvGrpSpPr>
        <p:grpSpPr>
          <a:xfrm>
            <a:off x="400450" y="348874"/>
            <a:ext cx="11890634" cy="1529270"/>
            <a:chOff x="0" y="0"/>
            <a:chExt cx="11890633" cy="1529268"/>
          </a:xfrm>
        </p:grpSpPr>
        <p:grpSp>
          <p:nvGrpSpPr>
            <p:cNvPr id="190" name="Group 190"/>
            <p:cNvGrpSpPr/>
            <p:nvPr/>
          </p:nvGrpSpPr>
          <p:grpSpPr>
            <a:xfrm>
              <a:off x="0" y="0"/>
              <a:ext cx="863887" cy="1308196"/>
              <a:chOff x="0" y="0"/>
              <a:chExt cx="863886" cy="1308195"/>
            </a:xfrm>
          </p:grpSpPr>
          <p:sp>
            <p:nvSpPr>
              <p:cNvPr id="188" name="Shape 188"/>
              <p:cNvSpPr/>
              <p:nvPr/>
            </p:nvSpPr>
            <p:spPr>
              <a:xfrm>
                <a:off x="0" y="0"/>
                <a:ext cx="863887" cy="13081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86" y="21600"/>
                    </a:moveTo>
                    <a:lnTo>
                      <a:pt x="11178" y="21600"/>
                    </a:lnTo>
                    <a:lnTo>
                      <a:pt x="11516" y="21565"/>
                    </a:lnTo>
                    <a:lnTo>
                      <a:pt x="11881" y="21495"/>
                    </a:lnTo>
                    <a:lnTo>
                      <a:pt x="12220" y="21425"/>
                    </a:lnTo>
                    <a:lnTo>
                      <a:pt x="12585" y="21319"/>
                    </a:lnTo>
                    <a:lnTo>
                      <a:pt x="12871" y="21196"/>
                    </a:lnTo>
                    <a:lnTo>
                      <a:pt x="13132" y="21056"/>
                    </a:lnTo>
                    <a:lnTo>
                      <a:pt x="13367" y="20881"/>
                    </a:lnTo>
                    <a:lnTo>
                      <a:pt x="13627" y="20722"/>
                    </a:lnTo>
                    <a:lnTo>
                      <a:pt x="13835" y="20511"/>
                    </a:lnTo>
                    <a:lnTo>
                      <a:pt x="14018" y="20318"/>
                    </a:lnTo>
                    <a:lnTo>
                      <a:pt x="14174" y="20107"/>
                    </a:lnTo>
                    <a:lnTo>
                      <a:pt x="14330" y="19879"/>
                    </a:lnTo>
                    <a:lnTo>
                      <a:pt x="14434" y="19634"/>
                    </a:lnTo>
                    <a:lnTo>
                      <a:pt x="14487" y="19370"/>
                    </a:lnTo>
                    <a:lnTo>
                      <a:pt x="14487" y="15664"/>
                    </a:lnTo>
                    <a:lnTo>
                      <a:pt x="14591" y="15454"/>
                    </a:lnTo>
                    <a:lnTo>
                      <a:pt x="14669" y="15260"/>
                    </a:lnTo>
                    <a:lnTo>
                      <a:pt x="14774" y="15050"/>
                    </a:lnTo>
                    <a:lnTo>
                      <a:pt x="15138" y="14646"/>
                    </a:lnTo>
                    <a:lnTo>
                      <a:pt x="15581" y="14242"/>
                    </a:lnTo>
                    <a:lnTo>
                      <a:pt x="16728" y="13469"/>
                    </a:lnTo>
                    <a:lnTo>
                      <a:pt x="18030" y="12591"/>
                    </a:lnTo>
                    <a:lnTo>
                      <a:pt x="18734" y="12118"/>
                    </a:lnTo>
                    <a:lnTo>
                      <a:pt x="19333" y="11573"/>
                    </a:lnTo>
                    <a:lnTo>
                      <a:pt x="19932" y="11028"/>
                    </a:lnTo>
                    <a:lnTo>
                      <a:pt x="20479" y="10396"/>
                    </a:lnTo>
                    <a:lnTo>
                      <a:pt x="20740" y="10097"/>
                    </a:lnTo>
                    <a:lnTo>
                      <a:pt x="20948" y="9729"/>
                    </a:lnTo>
                    <a:lnTo>
                      <a:pt x="21130" y="9378"/>
                    </a:lnTo>
                    <a:lnTo>
                      <a:pt x="21287" y="8974"/>
                    </a:lnTo>
                    <a:lnTo>
                      <a:pt x="21443" y="8605"/>
                    </a:lnTo>
                    <a:lnTo>
                      <a:pt x="21548" y="8166"/>
                    </a:lnTo>
                    <a:lnTo>
                      <a:pt x="21600" y="7727"/>
                    </a:lnTo>
                    <a:lnTo>
                      <a:pt x="21600" y="6884"/>
                    </a:lnTo>
                    <a:lnTo>
                      <a:pt x="21548" y="6515"/>
                    </a:lnTo>
                    <a:lnTo>
                      <a:pt x="21496" y="6182"/>
                    </a:lnTo>
                    <a:lnTo>
                      <a:pt x="21391" y="5812"/>
                    </a:lnTo>
                    <a:lnTo>
                      <a:pt x="21287" y="5479"/>
                    </a:lnTo>
                    <a:lnTo>
                      <a:pt x="21130" y="5093"/>
                    </a:lnTo>
                    <a:lnTo>
                      <a:pt x="20948" y="4760"/>
                    </a:lnTo>
                    <a:lnTo>
                      <a:pt x="20740" y="4425"/>
                    </a:lnTo>
                    <a:lnTo>
                      <a:pt x="20531" y="4127"/>
                    </a:lnTo>
                    <a:lnTo>
                      <a:pt x="20296" y="3811"/>
                    </a:lnTo>
                    <a:lnTo>
                      <a:pt x="20036" y="3513"/>
                    </a:lnTo>
                    <a:lnTo>
                      <a:pt x="19775" y="3214"/>
                    </a:lnTo>
                    <a:lnTo>
                      <a:pt x="19124" y="2634"/>
                    </a:lnTo>
                    <a:lnTo>
                      <a:pt x="18447" y="2125"/>
                    </a:lnTo>
                    <a:lnTo>
                      <a:pt x="17691" y="1669"/>
                    </a:lnTo>
                    <a:lnTo>
                      <a:pt x="16832" y="1229"/>
                    </a:lnTo>
                    <a:lnTo>
                      <a:pt x="16388" y="1054"/>
                    </a:lnTo>
                    <a:lnTo>
                      <a:pt x="15920" y="879"/>
                    </a:lnTo>
                    <a:lnTo>
                      <a:pt x="15477" y="720"/>
                    </a:lnTo>
                    <a:lnTo>
                      <a:pt x="15034" y="580"/>
                    </a:lnTo>
                    <a:lnTo>
                      <a:pt x="14539" y="439"/>
                    </a:lnTo>
                    <a:lnTo>
                      <a:pt x="14018" y="316"/>
                    </a:lnTo>
                    <a:lnTo>
                      <a:pt x="13471" y="211"/>
                    </a:lnTo>
                    <a:lnTo>
                      <a:pt x="12975" y="140"/>
                    </a:lnTo>
                    <a:lnTo>
                      <a:pt x="12428" y="71"/>
                    </a:lnTo>
                    <a:lnTo>
                      <a:pt x="11934" y="35"/>
                    </a:lnTo>
                    <a:lnTo>
                      <a:pt x="11387" y="0"/>
                    </a:lnTo>
                    <a:lnTo>
                      <a:pt x="10213" y="0"/>
                    </a:lnTo>
                    <a:lnTo>
                      <a:pt x="9666" y="35"/>
                    </a:lnTo>
                    <a:lnTo>
                      <a:pt x="9172" y="71"/>
                    </a:lnTo>
                    <a:lnTo>
                      <a:pt x="8625" y="140"/>
                    </a:lnTo>
                    <a:lnTo>
                      <a:pt x="8129" y="211"/>
                    </a:lnTo>
                    <a:lnTo>
                      <a:pt x="7582" y="316"/>
                    </a:lnTo>
                    <a:lnTo>
                      <a:pt x="7061" y="439"/>
                    </a:lnTo>
                    <a:lnTo>
                      <a:pt x="6566" y="580"/>
                    </a:lnTo>
                    <a:lnTo>
                      <a:pt x="6123" y="720"/>
                    </a:lnTo>
                    <a:lnTo>
                      <a:pt x="5680" y="879"/>
                    </a:lnTo>
                    <a:lnTo>
                      <a:pt x="5212" y="1054"/>
                    </a:lnTo>
                    <a:lnTo>
                      <a:pt x="4768" y="1229"/>
                    </a:lnTo>
                    <a:lnTo>
                      <a:pt x="3909" y="1669"/>
                    </a:lnTo>
                    <a:lnTo>
                      <a:pt x="3153" y="2125"/>
                    </a:lnTo>
                    <a:lnTo>
                      <a:pt x="2476" y="2634"/>
                    </a:lnTo>
                    <a:lnTo>
                      <a:pt x="1825" y="3214"/>
                    </a:lnTo>
                    <a:lnTo>
                      <a:pt x="1303" y="3811"/>
                    </a:lnTo>
                    <a:lnTo>
                      <a:pt x="1069" y="4127"/>
                    </a:lnTo>
                    <a:lnTo>
                      <a:pt x="860" y="4425"/>
                    </a:lnTo>
                    <a:lnTo>
                      <a:pt x="651" y="4760"/>
                    </a:lnTo>
                    <a:lnTo>
                      <a:pt x="470" y="5093"/>
                    </a:lnTo>
                    <a:lnTo>
                      <a:pt x="313" y="5479"/>
                    </a:lnTo>
                    <a:lnTo>
                      <a:pt x="209" y="5812"/>
                    </a:lnTo>
                    <a:lnTo>
                      <a:pt x="104" y="6182"/>
                    </a:lnTo>
                    <a:lnTo>
                      <a:pt x="52" y="6515"/>
                    </a:lnTo>
                    <a:lnTo>
                      <a:pt x="0" y="6884"/>
                    </a:lnTo>
                    <a:lnTo>
                      <a:pt x="0" y="7727"/>
                    </a:lnTo>
                    <a:lnTo>
                      <a:pt x="52" y="8166"/>
                    </a:lnTo>
                    <a:lnTo>
                      <a:pt x="157" y="8605"/>
                    </a:lnTo>
                    <a:lnTo>
                      <a:pt x="313" y="8974"/>
                    </a:lnTo>
                    <a:lnTo>
                      <a:pt x="470" y="9378"/>
                    </a:lnTo>
                    <a:lnTo>
                      <a:pt x="651" y="9729"/>
                    </a:lnTo>
                    <a:lnTo>
                      <a:pt x="860" y="10097"/>
                    </a:lnTo>
                    <a:lnTo>
                      <a:pt x="1121" y="10396"/>
                    </a:lnTo>
                    <a:lnTo>
                      <a:pt x="1668" y="11028"/>
                    </a:lnTo>
                    <a:lnTo>
                      <a:pt x="2267" y="11573"/>
                    </a:lnTo>
                    <a:lnTo>
                      <a:pt x="2866" y="12118"/>
                    </a:lnTo>
                    <a:lnTo>
                      <a:pt x="3570" y="12591"/>
                    </a:lnTo>
                    <a:lnTo>
                      <a:pt x="4872" y="13469"/>
                    </a:lnTo>
                    <a:lnTo>
                      <a:pt x="6019" y="14242"/>
                    </a:lnTo>
                    <a:lnTo>
                      <a:pt x="6462" y="14646"/>
                    </a:lnTo>
                    <a:lnTo>
                      <a:pt x="6826" y="15050"/>
                    </a:lnTo>
                    <a:lnTo>
                      <a:pt x="6931" y="15260"/>
                    </a:lnTo>
                    <a:lnTo>
                      <a:pt x="7009" y="15454"/>
                    </a:lnTo>
                    <a:lnTo>
                      <a:pt x="7113" y="15664"/>
                    </a:lnTo>
                    <a:lnTo>
                      <a:pt x="7113" y="19370"/>
                    </a:lnTo>
                    <a:lnTo>
                      <a:pt x="7166" y="19634"/>
                    </a:lnTo>
                    <a:lnTo>
                      <a:pt x="7270" y="19879"/>
                    </a:lnTo>
                    <a:lnTo>
                      <a:pt x="7425" y="20107"/>
                    </a:lnTo>
                    <a:lnTo>
                      <a:pt x="7582" y="20318"/>
                    </a:lnTo>
                    <a:lnTo>
                      <a:pt x="7765" y="20511"/>
                    </a:lnTo>
                    <a:lnTo>
                      <a:pt x="7973" y="20722"/>
                    </a:lnTo>
                    <a:lnTo>
                      <a:pt x="8233" y="20881"/>
                    </a:lnTo>
                    <a:lnTo>
                      <a:pt x="8468" y="21056"/>
                    </a:lnTo>
                    <a:lnTo>
                      <a:pt x="8729" y="21196"/>
                    </a:lnTo>
                    <a:lnTo>
                      <a:pt x="9015" y="21319"/>
                    </a:lnTo>
                    <a:lnTo>
                      <a:pt x="9380" y="21425"/>
                    </a:lnTo>
                    <a:lnTo>
                      <a:pt x="9719" y="21495"/>
                    </a:lnTo>
                    <a:lnTo>
                      <a:pt x="10084" y="21565"/>
                    </a:lnTo>
                    <a:lnTo>
                      <a:pt x="10422" y="21600"/>
                    </a:lnTo>
                    <a:lnTo>
                      <a:pt x="10786" y="21600"/>
                    </a:lnTo>
                    <a:close/>
                  </a:path>
                </a:pathLst>
              </a:custGeom>
              <a:solidFill>
                <a:srgbClr val="FFFECC"/>
              </a:solidFill>
              <a:ln w="762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sz="24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189" name="Shape 189"/>
              <p:cNvSpPr/>
              <p:nvPr/>
            </p:nvSpPr>
            <p:spPr>
              <a:xfrm>
                <a:off x="274061" y="574362"/>
                <a:ext cx="318895" cy="5806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354" y="10918"/>
                    </a:moveTo>
                    <a:lnTo>
                      <a:pt x="4448" y="5578"/>
                    </a:lnTo>
                    <a:lnTo>
                      <a:pt x="1060" y="1305"/>
                    </a:lnTo>
                    <a:lnTo>
                      <a:pt x="0" y="235"/>
                    </a:lnTo>
                    <a:lnTo>
                      <a:pt x="4448" y="1424"/>
                    </a:lnTo>
                    <a:lnTo>
                      <a:pt x="7835" y="0"/>
                    </a:lnTo>
                    <a:lnTo>
                      <a:pt x="11647" y="1305"/>
                    </a:lnTo>
                    <a:lnTo>
                      <a:pt x="14610" y="0"/>
                    </a:lnTo>
                    <a:lnTo>
                      <a:pt x="17576" y="1186"/>
                    </a:lnTo>
                    <a:lnTo>
                      <a:pt x="21600" y="235"/>
                    </a:lnTo>
                    <a:lnTo>
                      <a:pt x="16304" y="6053"/>
                    </a:lnTo>
                    <a:lnTo>
                      <a:pt x="14822" y="10918"/>
                    </a:lnTo>
                    <a:moveTo>
                      <a:pt x="778" y="14359"/>
                    </a:moveTo>
                    <a:lnTo>
                      <a:pt x="20681" y="14359"/>
                    </a:lnTo>
                    <a:lnTo>
                      <a:pt x="20681" y="16852"/>
                    </a:lnTo>
                    <a:lnTo>
                      <a:pt x="778" y="16814"/>
                    </a:lnTo>
                    <a:lnTo>
                      <a:pt x="778" y="19226"/>
                    </a:lnTo>
                    <a:lnTo>
                      <a:pt x="20681" y="19304"/>
                    </a:lnTo>
                    <a:lnTo>
                      <a:pt x="20752" y="21600"/>
                    </a:lnTo>
                    <a:lnTo>
                      <a:pt x="848" y="21600"/>
                    </a:lnTo>
                  </a:path>
                </a:pathLst>
              </a:custGeom>
              <a:noFill/>
              <a:ln w="762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sz="24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191" name="Shape 191"/>
            <p:cNvSpPr/>
            <p:nvPr/>
          </p:nvSpPr>
          <p:spPr>
            <a:xfrm>
              <a:off x="816200" y="408620"/>
              <a:ext cx="11074434" cy="11206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3" tIns="65023" rIns="65023" bIns="65023" numCol="1" anchor="t">
              <a:spAutoFit/>
            </a:bodyPr>
            <a:lstStyle>
              <a:lvl1pPr algn="l" defTabSz="1300480">
                <a:defRPr sz="5600">
                  <a:solidFill>
                    <a:srgbClr val="A6A6A6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练习</a:t>
              </a:r>
            </a:p>
          </p:txBody>
        </p:sp>
      </p:grpSp>
      <p:sp>
        <p:nvSpPr>
          <p:cNvPr id="193" name="Shape 193"/>
          <p:cNvSpPr/>
          <p:nvPr/>
        </p:nvSpPr>
        <p:spPr>
          <a:xfrm>
            <a:off x="1123012" y="4036974"/>
            <a:ext cx="10323470" cy="2230693"/>
          </a:xfrm>
          <a:prstGeom prst="rect">
            <a:avLst/>
          </a:prstGeom>
          <a:ln w="12700">
            <a:miter lim="400000"/>
          </a:ln>
          <a:effectLst>
            <a:outerShdw blurRad="63500" dist="63500" dir="16200000" rotWithShape="0">
              <a:srgbClr val="FFFFFF">
                <a:alpha val="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1300480">
              <a:lnSpc>
                <a:spcPct val="150000"/>
              </a:lnSpc>
              <a:defRPr sz="3000"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rPr dirty="0"/>
              <a:t>        </a:t>
            </a:r>
            <a:r>
              <a:rPr dirty="0" err="1"/>
              <a:t>谁出行时没遇到过交通</a:t>
            </a:r>
            <a:r>
              <a:rPr u="sng" dirty="0"/>
              <a:t>         </a:t>
            </a:r>
            <a:r>
              <a:rPr dirty="0" err="1"/>
              <a:t>呢？经常被堵车</a:t>
            </a:r>
            <a:r>
              <a:rPr u="sng" dirty="0"/>
              <a:t>         </a:t>
            </a:r>
            <a:r>
              <a:rPr dirty="0" err="1"/>
              <a:t>的你，是否也</a:t>
            </a:r>
            <a:r>
              <a:rPr u="sng" dirty="0"/>
              <a:t>         </a:t>
            </a:r>
            <a:r>
              <a:rPr dirty="0" err="1"/>
              <a:t>过日益糟糕的交通状况？其实</a:t>
            </a:r>
            <a:r>
              <a:rPr dirty="0"/>
              <a:t>，</a:t>
            </a:r>
            <a:r>
              <a:rPr u="sng" dirty="0"/>
              <a:t>         </a:t>
            </a:r>
            <a:r>
              <a:rPr dirty="0" err="1"/>
              <a:t>出行顺利通畅，除了加快道路建设以外，每位司机</a:t>
            </a:r>
            <a:r>
              <a:rPr u="sng" dirty="0"/>
              <a:t>         </a:t>
            </a:r>
            <a:r>
              <a:rPr dirty="0" err="1"/>
              <a:t>操作也是非常重要的</a:t>
            </a:r>
            <a:r>
              <a:rPr dirty="0"/>
              <a:t>。</a:t>
            </a:r>
          </a:p>
        </p:txBody>
      </p:sp>
      <p:sp>
        <p:nvSpPr>
          <p:cNvPr id="194" name="Shape 194"/>
          <p:cNvSpPr/>
          <p:nvPr/>
        </p:nvSpPr>
        <p:spPr>
          <a:xfrm>
            <a:off x="2179247" y="2379215"/>
            <a:ext cx="915627" cy="511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defTabSz="1300480">
              <a:defRPr sz="30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保障</a:t>
            </a:r>
          </a:p>
        </p:txBody>
      </p:sp>
      <p:sp>
        <p:nvSpPr>
          <p:cNvPr id="195" name="Shape 195"/>
          <p:cNvSpPr/>
          <p:nvPr/>
        </p:nvSpPr>
        <p:spPr>
          <a:xfrm>
            <a:off x="4090673" y="2379215"/>
            <a:ext cx="915627" cy="511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defTabSz="1300480">
              <a:defRPr sz="30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折磨</a:t>
            </a:r>
          </a:p>
        </p:txBody>
      </p:sp>
      <p:sp>
        <p:nvSpPr>
          <p:cNvPr id="196" name="Shape 196"/>
          <p:cNvSpPr/>
          <p:nvPr/>
        </p:nvSpPr>
        <p:spPr>
          <a:xfrm>
            <a:off x="7945999" y="2379215"/>
            <a:ext cx="915626" cy="511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defTabSz="1300480">
              <a:defRPr sz="30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堵塞</a:t>
            </a:r>
          </a:p>
        </p:txBody>
      </p:sp>
      <p:sp>
        <p:nvSpPr>
          <p:cNvPr id="197" name="Shape 197"/>
          <p:cNvSpPr/>
          <p:nvPr/>
        </p:nvSpPr>
        <p:spPr>
          <a:xfrm>
            <a:off x="9909926" y="2379215"/>
            <a:ext cx="915627" cy="511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defTabSz="1300480">
              <a:defRPr sz="30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指责</a:t>
            </a:r>
          </a:p>
        </p:txBody>
      </p:sp>
      <p:sp>
        <p:nvSpPr>
          <p:cNvPr id="198" name="Shape 198"/>
          <p:cNvSpPr/>
          <p:nvPr/>
        </p:nvSpPr>
        <p:spPr>
          <a:xfrm>
            <a:off x="5519633" y="2379215"/>
            <a:ext cx="1771437" cy="511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defTabSz="1300480">
              <a:defRPr sz="30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规范</a:t>
            </a:r>
          </a:p>
        </p:txBody>
      </p:sp>
    </p:spTree>
    <p:extLst>
      <p:ext uri="{BB962C8B-B14F-4D97-AF65-F5344CB8AC3E}">
        <p14:creationId xmlns="" xmlns:p14="http://schemas.microsoft.com/office/powerpoint/2010/main" val="3285972622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3594E-6 -2.29167E-6 L -0.16382 0.1834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91" y="91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4531E-6 -2.29167E-6 L 0.39612 0.18343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800" y="91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59375E-7 0.02621 L -0.58313 0.25228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63" y="11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1094E-6 -2.29167E-6 L 0.47864 0.24756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26" y="12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1094E-6 -2.29167E-6 L 0.13269 0.3291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28" y="164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/>
          <p:nvPr/>
        </p:nvSpPr>
        <p:spPr>
          <a:xfrm>
            <a:off x="313676" y="2247900"/>
            <a:ext cx="1028701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抵达</a:t>
            </a:r>
          </a:p>
        </p:txBody>
      </p:sp>
      <p:sp>
        <p:nvSpPr>
          <p:cNvPr id="201" name="Shape 201"/>
          <p:cNvSpPr/>
          <p:nvPr/>
        </p:nvSpPr>
        <p:spPr>
          <a:xfrm>
            <a:off x="313676" y="5198267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力求</a:t>
            </a:r>
          </a:p>
        </p:txBody>
      </p:sp>
      <p:sp>
        <p:nvSpPr>
          <p:cNvPr id="202" name="Shape 202"/>
          <p:cNvSpPr/>
          <p:nvPr/>
        </p:nvSpPr>
        <p:spPr>
          <a:xfrm>
            <a:off x="313676" y="6197200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融合</a:t>
            </a:r>
          </a:p>
        </p:txBody>
      </p:sp>
      <p:sp>
        <p:nvSpPr>
          <p:cNvPr id="203" name="Shape 203"/>
          <p:cNvSpPr/>
          <p:nvPr/>
        </p:nvSpPr>
        <p:spPr>
          <a:xfrm>
            <a:off x="313676" y="7196133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引擎</a:t>
            </a:r>
          </a:p>
        </p:txBody>
      </p:sp>
      <p:sp>
        <p:nvSpPr>
          <p:cNvPr id="204" name="Shape 204"/>
          <p:cNvSpPr/>
          <p:nvPr/>
        </p:nvSpPr>
        <p:spPr>
          <a:xfrm>
            <a:off x="313676" y="8207767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代价</a:t>
            </a:r>
          </a:p>
        </p:txBody>
      </p:sp>
      <p:sp>
        <p:nvSpPr>
          <p:cNvPr id="205" name="Shape 205"/>
          <p:cNvSpPr/>
          <p:nvPr/>
        </p:nvSpPr>
        <p:spPr>
          <a:xfrm>
            <a:off x="313676" y="4186633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停泊</a:t>
            </a:r>
          </a:p>
        </p:txBody>
      </p:sp>
      <p:sp>
        <p:nvSpPr>
          <p:cNvPr id="206" name="Shape 206"/>
          <p:cNvSpPr/>
          <p:nvPr/>
        </p:nvSpPr>
        <p:spPr>
          <a:xfrm>
            <a:off x="1847419" y="2273300"/>
            <a:ext cx="1094538" cy="508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dǐdá</a:t>
            </a:r>
          </a:p>
        </p:txBody>
      </p:sp>
      <p:sp>
        <p:nvSpPr>
          <p:cNvPr id="207" name="Shape 207"/>
          <p:cNvSpPr/>
          <p:nvPr/>
        </p:nvSpPr>
        <p:spPr>
          <a:xfrm>
            <a:off x="1847419" y="4212033"/>
            <a:ext cx="141112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tíngbó</a:t>
            </a:r>
          </a:p>
        </p:txBody>
      </p:sp>
      <p:sp>
        <p:nvSpPr>
          <p:cNvPr id="208" name="Shape 208"/>
          <p:cNvSpPr/>
          <p:nvPr/>
        </p:nvSpPr>
        <p:spPr>
          <a:xfrm>
            <a:off x="1847419" y="5223667"/>
            <a:ext cx="895402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lìqiú</a:t>
            </a:r>
          </a:p>
        </p:txBody>
      </p:sp>
      <p:sp>
        <p:nvSpPr>
          <p:cNvPr id="209" name="Shape 209"/>
          <p:cNvSpPr/>
          <p:nvPr/>
        </p:nvSpPr>
        <p:spPr>
          <a:xfrm>
            <a:off x="1847419" y="6213798"/>
            <a:ext cx="1536295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rónghé</a:t>
            </a:r>
          </a:p>
        </p:txBody>
      </p:sp>
      <p:sp>
        <p:nvSpPr>
          <p:cNvPr id="210" name="Shape 210"/>
          <p:cNvSpPr/>
          <p:nvPr/>
        </p:nvSpPr>
        <p:spPr>
          <a:xfrm>
            <a:off x="1847419" y="7221533"/>
            <a:ext cx="1618794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yǐnqíng</a:t>
            </a:r>
          </a:p>
        </p:txBody>
      </p:sp>
      <p:sp>
        <p:nvSpPr>
          <p:cNvPr id="211" name="Shape 211"/>
          <p:cNvSpPr/>
          <p:nvPr/>
        </p:nvSpPr>
        <p:spPr>
          <a:xfrm>
            <a:off x="1847419" y="8215563"/>
            <a:ext cx="1192887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dàijià</a:t>
            </a:r>
          </a:p>
        </p:txBody>
      </p:sp>
      <p:sp>
        <p:nvSpPr>
          <p:cNvPr id="212" name="Shape 212"/>
          <p:cNvSpPr/>
          <p:nvPr/>
        </p:nvSpPr>
        <p:spPr>
          <a:xfrm>
            <a:off x="4055123" y="2286000"/>
            <a:ext cx="5829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当我们抵达目的地时，天已经黑了</a:t>
            </a:r>
          </a:p>
        </p:txBody>
      </p:sp>
      <p:sp>
        <p:nvSpPr>
          <p:cNvPr id="213" name="Shape 213"/>
          <p:cNvSpPr/>
          <p:nvPr/>
        </p:nvSpPr>
        <p:spPr>
          <a:xfrm>
            <a:off x="4055123" y="4224733"/>
            <a:ext cx="4305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河岸边停泊着几只帆船。</a:t>
            </a:r>
          </a:p>
        </p:txBody>
      </p:sp>
      <p:sp>
        <p:nvSpPr>
          <p:cNvPr id="214" name="Shape 214"/>
          <p:cNvSpPr/>
          <p:nvPr/>
        </p:nvSpPr>
        <p:spPr>
          <a:xfrm>
            <a:off x="4055123" y="5236367"/>
            <a:ext cx="5448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在工作中他总是力求做得最好。</a:t>
            </a:r>
          </a:p>
        </p:txBody>
      </p:sp>
      <p:sp>
        <p:nvSpPr>
          <p:cNvPr id="215" name="Shape 215"/>
          <p:cNvSpPr/>
          <p:nvPr/>
        </p:nvSpPr>
        <p:spPr>
          <a:xfrm>
            <a:off x="4055123" y="6235300"/>
            <a:ext cx="6972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中华文化其实是多民族文化融合的结果。</a:t>
            </a:r>
          </a:p>
        </p:txBody>
      </p:sp>
      <p:sp>
        <p:nvSpPr>
          <p:cNvPr id="216" name="Shape 216"/>
          <p:cNvSpPr/>
          <p:nvPr/>
        </p:nvSpPr>
        <p:spPr>
          <a:xfrm>
            <a:off x="4055123" y="7233725"/>
            <a:ext cx="6972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飞机引擎装在拖拉机上，照样飞不起来。</a:t>
            </a:r>
          </a:p>
        </p:txBody>
      </p:sp>
      <p:sp>
        <p:nvSpPr>
          <p:cNvPr id="217" name="Shape 217"/>
          <p:cNvSpPr/>
          <p:nvPr/>
        </p:nvSpPr>
        <p:spPr>
          <a:xfrm>
            <a:off x="4055123" y="8250474"/>
            <a:ext cx="5448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战争双方都付出了惨痛的代价。</a:t>
            </a:r>
          </a:p>
        </p:txBody>
      </p:sp>
      <p:sp>
        <p:nvSpPr>
          <p:cNvPr id="218" name="Shape 218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词汇</a:t>
            </a:r>
          </a:p>
        </p:txBody>
      </p:sp>
      <p:grpSp>
        <p:nvGrpSpPr>
          <p:cNvPr id="221" name="Group 221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219" name="Shape 219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20" name="Shape 220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222" name="Shape 222"/>
          <p:cNvSpPr/>
          <p:nvPr/>
        </p:nvSpPr>
        <p:spPr>
          <a:xfrm>
            <a:off x="313676" y="3217266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终点</a:t>
            </a:r>
          </a:p>
        </p:txBody>
      </p:sp>
      <p:sp>
        <p:nvSpPr>
          <p:cNvPr id="223" name="Shape 223"/>
          <p:cNvSpPr/>
          <p:nvPr/>
        </p:nvSpPr>
        <p:spPr>
          <a:xfrm>
            <a:off x="1847419" y="3242666"/>
            <a:ext cx="2207667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zhōngdiǎn</a:t>
            </a:r>
          </a:p>
        </p:txBody>
      </p:sp>
      <p:sp>
        <p:nvSpPr>
          <p:cNvPr id="224" name="Shape 224"/>
          <p:cNvSpPr/>
          <p:nvPr/>
        </p:nvSpPr>
        <p:spPr>
          <a:xfrm>
            <a:off x="4055123" y="3255366"/>
            <a:ext cx="6591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在八百米决赛中，小刚首先跑到终点。</a:t>
            </a:r>
          </a:p>
        </p:txBody>
      </p:sp>
    </p:spTree>
    <p:extLst>
      <p:ext uri="{BB962C8B-B14F-4D97-AF65-F5344CB8AC3E}">
        <p14:creationId xmlns="" xmlns:p14="http://schemas.microsoft.com/office/powerpoint/2010/main" val="2403260423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6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1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6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1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6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1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6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499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4" dur="499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8" dur="499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499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5" dur="499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499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499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5" dur="499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9" dur="499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499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499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499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3" dur="499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6" dur="499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" grpId="0" animBg="1" advAuto="0"/>
      <p:bldP spid="200" grpId="1" animBg="1" advAuto="0"/>
      <p:bldP spid="201" grpId="0" animBg="1" advAuto="0"/>
      <p:bldP spid="201" grpId="1" animBg="1" advAuto="0"/>
      <p:bldP spid="202" grpId="0" animBg="1" advAuto="0"/>
      <p:bldP spid="202" grpId="1" animBg="1" advAuto="0"/>
      <p:bldP spid="203" grpId="0" animBg="1" advAuto="0"/>
      <p:bldP spid="203" grpId="1" animBg="1" advAuto="0"/>
      <p:bldP spid="204" grpId="0" animBg="1" advAuto="0"/>
      <p:bldP spid="204" grpId="1" animBg="1" advAuto="0"/>
      <p:bldP spid="205" grpId="0" animBg="1" advAuto="0"/>
      <p:bldP spid="205" grpId="1" animBg="1" advAuto="0"/>
      <p:bldP spid="206" grpId="0" animBg="1" advAuto="0"/>
      <p:bldP spid="206" grpId="1" animBg="1" advAuto="0"/>
      <p:bldP spid="207" grpId="0" animBg="1" advAuto="0"/>
      <p:bldP spid="207" grpId="1" animBg="1" advAuto="0"/>
      <p:bldP spid="208" grpId="0" animBg="1" advAuto="0"/>
      <p:bldP spid="208" grpId="1" animBg="1" advAuto="0"/>
      <p:bldP spid="209" grpId="0" animBg="1" advAuto="0"/>
      <p:bldP spid="209" grpId="1" animBg="1" advAuto="0"/>
      <p:bldP spid="210" grpId="0" animBg="1" advAuto="0"/>
      <p:bldP spid="210" grpId="1" animBg="1" advAuto="0"/>
      <p:bldP spid="211" grpId="0" animBg="1" advAuto="0"/>
      <p:bldP spid="211" grpId="1" animBg="1" advAuto="0"/>
      <p:bldP spid="212" grpId="0" animBg="1" advAuto="0"/>
      <p:bldP spid="213" grpId="0" animBg="1" advAuto="0"/>
      <p:bldP spid="214" grpId="0" animBg="1" advAuto="0"/>
      <p:bldP spid="215" grpId="0" animBg="1" advAuto="0"/>
      <p:bldP spid="216" grpId="0" animBg="1" advAuto="0"/>
      <p:bldP spid="217" grpId="0" animBg="1" advAuto="0"/>
      <p:bldP spid="222" grpId="0" animBg="1" advAuto="0"/>
      <p:bldP spid="222" grpId="1" animBg="1" advAuto="0"/>
      <p:bldP spid="223" grpId="0" animBg="1" advAuto="0"/>
      <p:bldP spid="223" grpId="1" animBg="1" advAuto="0"/>
      <p:bldP spid="224" grpId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/>
        </p:nvSpPr>
        <p:spPr>
          <a:xfrm>
            <a:off x="1333510" y="5788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热身</a:t>
            </a:r>
          </a:p>
        </p:txBody>
      </p:sp>
      <p:grpSp>
        <p:nvGrpSpPr>
          <p:cNvPr id="136" name="Group 136"/>
          <p:cNvGrpSpPr/>
          <p:nvPr/>
        </p:nvGrpSpPr>
        <p:grpSpPr>
          <a:xfrm>
            <a:off x="218947" y="210494"/>
            <a:ext cx="863887" cy="1308197"/>
            <a:chOff x="0" y="0"/>
            <a:chExt cx="863886" cy="1308195"/>
          </a:xfrm>
        </p:grpSpPr>
        <p:sp>
          <p:nvSpPr>
            <p:cNvPr id="134" name="Shape 134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Shape 135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137" name="Shape 137"/>
          <p:cNvSpPr/>
          <p:nvPr/>
        </p:nvSpPr>
        <p:spPr>
          <a:xfrm>
            <a:off x="8151" y="1796541"/>
            <a:ext cx="12988498" cy="765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defTabSz="1300480">
              <a:defRPr sz="3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关于未来的汽车，你认为会具有什么样的功能？请在下面选择</a:t>
            </a:r>
          </a:p>
        </p:txBody>
      </p:sp>
      <p:sp>
        <p:nvSpPr>
          <p:cNvPr id="138" name="Shape 138"/>
          <p:cNvSpPr/>
          <p:nvPr/>
        </p:nvSpPr>
        <p:spPr>
          <a:xfrm>
            <a:off x="7454489" y="3416331"/>
            <a:ext cx="2812162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1. 能够自动驾驶</a:t>
            </a:r>
          </a:p>
        </p:txBody>
      </p:sp>
      <p:pic>
        <p:nvPicPr>
          <p:cNvPr id="139" name="warm up 1.pn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273251" y="3055340"/>
            <a:ext cx="5781524" cy="5340813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Shape 140"/>
          <p:cNvSpPr/>
          <p:nvPr/>
        </p:nvSpPr>
        <p:spPr>
          <a:xfrm>
            <a:off x="7454489" y="4450388"/>
            <a:ext cx="2050162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2. 节能环保</a:t>
            </a:r>
          </a:p>
        </p:txBody>
      </p:sp>
      <p:sp>
        <p:nvSpPr>
          <p:cNvPr id="141" name="Shape 141"/>
          <p:cNvSpPr/>
          <p:nvPr/>
        </p:nvSpPr>
        <p:spPr>
          <a:xfrm>
            <a:off x="7454489" y="5484446"/>
            <a:ext cx="5098162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3. 水上、陆地、空中都能行驶</a:t>
            </a:r>
          </a:p>
        </p:txBody>
      </p:sp>
      <p:sp>
        <p:nvSpPr>
          <p:cNvPr id="142" name="Shape 142"/>
          <p:cNvSpPr/>
          <p:nvPr/>
        </p:nvSpPr>
        <p:spPr>
          <a:xfrm>
            <a:off x="7454489" y="6518504"/>
            <a:ext cx="4336162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4. 具有更多数字生活功能</a:t>
            </a:r>
          </a:p>
        </p:txBody>
      </p:sp>
      <p:sp>
        <p:nvSpPr>
          <p:cNvPr id="143" name="Shape 143"/>
          <p:cNvSpPr/>
          <p:nvPr/>
        </p:nvSpPr>
        <p:spPr>
          <a:xfrm>
            <a:off x="7454489" y="7552562"/>
            <a:ext cx="1257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其他：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1" animBg="1" advAuto="0"/>
      <p:bldP spid="140" grpId="2" animBg="1" advAuto="0"/>
      <p:bldP spid="141" grpId="3" animBg="1" advAuto="0"/>
      <p:bldP spid="142" grpId="4" animBg="1" advAuto="0"/>
      <p:bldP spid="143" grpId="5" animBg="1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/>
          <p:nvPr/>
        </p:nvSpPr>
        <p:spPr>
          <a:xfrm>
            <a:off x="2929314" y="1212245"/>
            <a:ext cx="3343149" cy="485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28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选择合适的词语填空</a:t>
            </a:r>
          </a:p>
        </p:txBody>
      </p:sp>
      <p:grpSp>
        <p:nvGrpSpPr>
          <p:cNvPr id="231" name="Group 231"/>
          <p:cNvGrpSpPr/>
          <p:nvPr/>
        </p:nvGrpSpPr>
        <p:grpSpPr>
          <a:xfrm>
            <a:off x="400450" y="348874"/>
            <a:ext cx="11890634" cy="1529270"/>
            <a:chOff x="0" y="0"/>
            <a:chExt cx="11890633" cy="1529268"/>
          </a:xfrm>
        </p:grpSpPr>
        <p:grpSp>
          <p:nvGrpSpPr>
            <p:cNvPr id="229" name="Group 229"/>
            <p:cNvGrpSpPr/>
            <p:nvPr/>
          </p:nvGrpSpPr>
          <p:grpSpPr>
            <a:xfrm>
              <a:off x="0" y="0"/>
              <a:ext cx="863887" cy="1308196"/>
              <a:chOff x="0" y="0"/>
              <a:chExt cx="863886" cy="1308195"/>
            </a:xfrm>
          </p:grpSpPr>
          <p:sp>
            <p:nvSpPr>
              <p:cNvPr id="227" name="Shape 227"/>
              <p:cNvSpPr/>
              <p:nvPr/>
            </p:nvSpPr>
            <p:spPr>
              <a:xfrm>
                <a:off x="0" y="0"/>
                <a:ext cx="863887" cy="13081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86" y="21600"/>
                    </a:moveTo>
                    <a:lnTo>
                      <a:pt x="11178" y="21600"/>
                    </a:lnTo>
                    <a:lnTo>
                      <a:pt x="11516" y="21565"/>
                    </a:lnTo>
                    <a:lnTo>
                      <a:pt x="11881" y="21495"/>
                    </a:lnTo>
                    <a:lnTo>
                      <a:pt x="12220" y="21425"/>
                    </a:lnTo>
                    <a:lnTo>
                      <a:pt x="12585" y="21319"/>
                    </a:lnTo>
                    <a:lnTo>
                      <a:pt x="12871" y="21196"/>
                    </a:lnTo>
                    <a:lnTo>
                      <a:pt x="13132" y="21056"/>
                    </a:lnTo>
                    <a:lnTo>
                      <a:pt x="13367" y="20881"/>
                    </a:lnTo>
                    <a:lnTo>
                      <a:pt x="13627" y="20722"/>
                    </a:lnTo>
                    <a:lnTo>
                      <a:pt x="13835" y="20511"/>
                    </a:lnTo>
                    <a:lnTo>
                      <a:pt x="14018" y="20318"/>
                    </a:lnTo>
                    <a:lnTo>
                      <a:pt x="14174" y="20107"/>
                    </a:lnTo>
                    <a:lnTo>
                      <a:pt x="14330" y="19879"/>
                    </a:lnTo>
                    <a:lnTo>
                      <a:pt x="14434" y="19634"/>
                    </a:lnTo>
                    <a:lnTo>
                      <a:pt x="14487" y="19370"/>
                    </a:lnTo>
                    <a:lnTo>
                      <a:pt x="14487" y="15664"/>
                    </a:lnTo>
                    <a:lnTo>
                      <a:pt x="14591" y="15454"/>
                    </a:lnTo>
                    <a:lnTo>
                      <a:pt x="14669" y="15260"/>
                    </a:lnTo>
                    <a:lnTo>
                      <a:pt x="14774" y="15050"/>
                    </a:lnTo>
                    <a:lnTo>
                      <a:pt x="15138" y="14646"/>
                    </a:lnTo>
                    <a:lnTo>
                      <a:pt x="15581" y="14242"/>
                    </a:lnTo>
                    <a:lnTo>
                      <a:pt x="16728" y="13469"/>
                    </a:lnTo>
                    <a:lnTo>
                      <a:pt x="18030" y="12591"/>
                    </a:lnTo>
                    <a:lnTo>
                      <a:pt x="18734" y="12118"/>
                    </a:lnTo>
                    <a:lnTo>
                      <a:pt x="19333" y="11573"/>
                    </a:lnTo>
                    <a:lnTo>
                      <a:pt x="19932" y="11028"/>
                    </a:lnTo>
                    <a:lnTo>
                      <a:pt x="20479" y="10396"/>
                    </a:lnTo>
                    <a:lnTo>
                      <a:pt x="20740" y="10097"/>
                    </a:lnTo>
                    <a:lnTo>
                      <a:pt x="20948" y="9729"/>
                    </a:lnTo>
                    <a:lnTo>
                      <a:pt x="21130" y="9378"/>
                    </a:lnTo>
                    <a:lnTo>
                      <a:pt x="21287" y="8974"/>
                    </a:lnTo>
                    <a:lnTo>
                      <a:pt x="21443" y="8605"/>
                    </a:lnTo>
                    <a:lnTo>
                      <a:pt x="21548" y="8166"/>
                    </a:lnTo>
                    <a:lnTo>
                      <a:pt x="21600" y="7727"/>
                    </a:lnTo>
                    <a:lnTo>
                      <a:pt x="21600" y="6884"/>
                    </a:lnTo>
                    <a:lnTo>
                      <a:pt x="21548" y="6515"/>
                    </a:lnTo>
                    <a:lnTo>
                      <a:pt x="21496" y="6182"/>
                    </a:lnTo>
                    <a:lnTo>
                      <a:pt x="21391" y="5812"/>
                    </a:lnTo>
                    <a:lnTo>
                      <a:pt x="21287" y="5479"/>
                    </a:lnTo>
                    <a:lnTo>
                      <a:pt x="21130" y="5093"/>
                    </a:lnTo>
                    <a:lnTo>
                      <a:pt x="20948" y="4760"/>
                    </a:lnTo>
                    <a:lnTo>
                      <a:pt x="20740" y="4425"/>
                    </a:lnTo>
                    <a:lnTo>
                      <a:pt x="20531" y="4127"/>
                    </a:lnTo>
                    <a:lnTo>
                      <a:pt x="20296" y="3811"/>
                    </a:lnTo>
                    <a:lnTo>
                      <a:pt x="20036" y="3513"/>
                    </a:lnTo>
                    <a:lnTo>
                      <a:pt x="19775" y="3214"/>
                    </a:lnTo>
                    <a:lnTo>
                      <a:pt x="19124" y="2634"/>
                    </a:lnTo>
                    <a:lnTo>
                      <a:pt x="18447" y="2125"/>
                    </a:lnTo>
                    <a:lnTo>
                      <a:pt x="17691" y="1669"/>
                    </a:lnTo>
                    <a:lnTo>
                      <a:pt x="16832" y="1229"/>
                    </a:lnTo>
                    <a:lnTo>
                      <a:pt x="16388" y="1054"/>
                    </a:lnTo>
                    <a:lnTo>
                      <a:pt x="15920" y="879"/>
                    </a:lnTo>
                    <a:lnTo>
                      <a:pt x="15477" y="720"/>
                    </a:lnTo>
                    <a:lnTo>
                      <a:pt x="15034" y="580"/>
                    </a:lnTo>
                    <a:lnTo>
                      <a:pt x="14539" y="439"/>
                    </a:lnTo>
                    <a:lnTo>
                      <a:pt x="14018" y="316"/>
                    </a:lnTo>
                    <a:lnTo>
                      <a:pt x="13471" y="211"/>
                    </a:lnTo>
                    <a:lnTo>
                      <a:pt x="12975" y="140"/>
                    </a:lnTo>
                    <a:lnTo>
                      <a:pt x="12428" y="71"/>
                    </a:lnTo>
                    <a:lnTo>
                      <a:pt x="11934" y="35"/>
                    </a:lnTo>
                    <a:lnTo>
                      <a:pt x="11387" y="0"/>
                    </a:lnTo>
                    <a:lnTo>
                      <a:pt x="10213" y="0"/>
                    </a:lnTo>
                    <a:lnTo>
                      <a:pt x="9666" y="35"/>
                    </a:lnTo>
                    <a:lnTo>
                      <a:pt x="9172" y="71"/>
                    </a:lnTo>
                    <a:lnTo>
                      <a:pt x="8625" y="140"/>
                    </a:lnTo>
                    <a:lnTo>
                      <a:pt x="8129" y="211"/>
                    </a:lnTo>
                    <a:lnTo>
                      <a:pt x="7582" y="316"/>
                    </a:lnTo>
                    <a:lnTo>
                      <a:pt x="7061" y="439"/>
                    </a:lnTo>
                    <a:lnTo>
                      <a:pt x="6566" y="580"/>
                    </a:lnTo>
                    <a:lnTo>
                      <a:pt x="6123" y="720"/>
                    </a:lnTo>
                    <a:lnTo>
                      <a:pt x="5680" y="879"/>
                    </a:lnTo>
                    <a:lnTo>
                      <a:pt x="5212" y="1054"/>
                    </a:lnTo>
                    <a:lnTo>
                      <a:pt x="4768" y="1229"/>
                    </a:lnTo>
                    <a:lnTo>
                      <a:pt x="3909" y="1669"/>
                    </a:lnTo>
                    <a:lnTo>
                      <a:pt x="3153" y="2125"/>
                    </a:lnTo>
                    <a:lnTo>
                      <a:pt x="2476" y="2634"/>
                    </a:lnTo>
                    <a:lnTo>
                      <a:pt x="1825" y="3214"/>
                    </a:lnTo>
                    <a:lnTo>
                      <a:pt x="1303" y="3811"/>
                    </a:lnTo>
                    <a:lnTo>
                      <a:pt x="1069" y="4127"/>
                    </a:lnTo>
                    <a:lnTo>
                      <a:pt x="860" y="4425"/>
                    </a:lnTo>
                    <a:lnTo>
                      <a:pt x="651" y="4760"/>
                    </a:lnTo>
                    <a:lnTo>
                      <a:pt x="470" y="5093"/>
                    </a:lnTo>
                    <a:lnTo>
                      <a:pt x="313" y="5479"/>
                    </a:lnTo>
                    <a:lnTo>
                      <a:pt x="209" y="5812"/>
                    </a:lnTo>
                    <a:lnTo>
                      <a:pt x="104" y="6182"/>
                    </a:lnTo>
                    <a:lnTo>
                      <a:pt x="52" y="6515"/>
                    </a:lnTo>
                    <a:lnTo>
                      <a:pt x="0" y="6884"/>
                    </a:lnTo>
                    <a:lnTo>
                      <a:pt x="0" y="7727"/>
                    </a:lnTo>
                    <a:lnTo>
                      <a:pt x="52" y="8166"/>
                    </a:lnTo>
                    <a:lnTo>
                      <a:pt x="157" y="8605"/>
                    </a:lnTo>
                    <a:lnTo>
                      <a:pt x="313" y="8974"/>
                    </a:lnTo>
                    <a:lnTo>
                      <a:pt x="470" y="9378"/>
                    </a:lnTo>
                    <a:lnTo>
                      <a:pt x="651" y="9729"/>
                    </a:lnTo>
                    <a:lnTo>
                      <a:pt x="860" y="10097"/>
                    </a:lnTo>
                    <a:lnTo>
                      <a:pt x="1121" y="10396"/>
                    </a:lnTo>
                    <a:lnTo>
                      <a:pt x="1668" y="11028"/>
                    </a:lnTo>
                    <a:lnTo>
                      <a:pt x="2267" y="11573"/>
                    </a:lnTo>
                    <a:lnTo>
                      <a:pt x="2866" y="12118"/>
                    </a:lnTo>
                    <a:lnTo>
                      <a:pt x="3570" y="12591"/>
                    </a:lnTo>
                    <a:lnTo>
                      <a:pt x="4872" y="13469"/>
                    </a:lnTo>
                    <a:lnTo>
                      <a:pt x="6019" y="14242"/>
                    </a:lnTo>
                    <a:lnTo>
                      <a:pt x="6462" y="14646"/>
                    </a:lnTo>
                    <a:lnTo>
                      <a:pt x="6826" y="15050"/>
                    </a:lnTo>
                    <a:lnTo>
                      <a:pt x="6931" y="15260"/>
                    </a:lnTo>
                    <a:lnTo>
                      <a:pt x="7009" y="15454"/>
                    </a:lnTo>
                    <a:lnTo>
                      <a:pt x="7113" y="15664"/>
                    </a:lnTo>
                    <a:lnTo>
                      <a:pt x="7113" y="19370"/>
                    </a:lnTo>
                    <a:lnTo>
                      <a:pt x="7166" y="19634"/>
                    </a:lnTo>
                    <a:lnTo>
                      <a:pt x="7270" y="19879"/>
                    </a:lnTo>
                    <a:lnTo>
                      <a:pt x="7425" y="20107"/>
                    </a:lnTo>
                    <a:lnTo>
                      <a:pt x="7582" y="20318"/>
                    </a:lnTo>
                    <a:lnTo>
                      <a:pt x="7765" y="20511"/>
                    </a:lnTo>
                    <a:lnTo>
                      <a:pt x="7973" y="20722"/>
                    </a:lnTo>
                    <a:lnTo>
                      <a:pt x="8233" y="20881"/>
                    </a:lnTo>
                    <a:lnTo>
                      <a:pt x="8468" y="21056"/>
                    </a:lnTo>
                    <a:lnTo>
                      <a:pt x="8729" y="21196"/>
                    </a:lnTo>
                    <a:lnTo>
                      <a:pt x="9015" y="21319"/>
                    </a:lnTo>
                    <a:lnTo>
                      <a:pt x="9380" y="21425"/>
                    </a:lnTo>
                    <a:lnTo>
                      <a:pt x="9719" y="21495"/>
                    </a:lnTo>
                    <a:lnTo>
                      <a:pt x="10084" y="21565"/>
                    </a:lnTo>
                    <a:lnTo>
                      <a:pt x="10422" y="21600"/>
                    </a:lnTo>
                    <a:lnTo>
                      <a:pt x="10786" y="21600"/>
                    </a:lnTo>
                    <a:close/>
                  </a:path>
                </a:pathLst>
              </a:custGeom>
              <a:solidFill>
                <a:srgbClr val="FFFECC"/>
              </a:solidFill>
              <a:ln w="762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sz="24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228" name="Shape 228"/>
              <p:cNvSpPr/>
              <p:nvPr/>
            </p:nvSpPr>
            <p:spPr>
              <a:xfrm>
                <a:off x="274061" y="574362"/>
                <a:ext cx="318895" cy="5806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354" y="10918"/>
                    </a:moveTo>
                    <a:lnTo>
                      <a:pt x="4448" y="5578"/>
                    </a:lnTo>
                    <a:lnTo>
                      <a:pt x="1060" y="1305"/>
                    </a:lnTo>
                    <a:lnTo>
                      <a:pt x="0" y="235"/>
                    </a:lnTo>
                    <a:lnTo>
                      <a:pt x="4448" y="1424"/>
                    </a:lnTo>
                    <a:lnTo>
                      <a:pt x="7835" y="0"/>
                    </a:lnTo>
                    <a:lnTo>
                      <a:pt x="11647" y="1305"/>
                    </a:lnTo>
                    <a:lnTo>
                      <a:pt x="14610" y="0"/>
                    </a:lnTo>
                    <a:lnTo>
                      <a:pt x="17576" y="1186"/>
                    </a:lnTo>
                    <a:lnTo>
                      <a:pt x="21600" y="235"/>
                    </a:lnTo>
                    <a:lnTo>
                      <a:pt x="16304" y="6053"/>
                    </a:lnTo>
                    <a:lnTo>
                      <a:pt x="14822" y="10918"/>
                    </a:lnTo>
                    <a:moveTo>
                      <a:pt x="778" y="14359"/>
                    </a:moveTo>
                    <a:lnTo>
                      <a:pt x="20681" y="14359"/>
                    </a:lnTo>
                    <a:lnTo>
                      <a:pt x="20681" y="16852"/>
                    </a:lnTo>
                    <a:lnTo>
                      <a:pt x="778" y="16814"/>
                    </a:lnTo>
                    <a:lnTo>
                      <a:pt x="778" y="19226"/>
                    </a:lnTo>
                    <a:lnTo>
                      <a:pt x="20681" y="19304"/>
                    </a:lnTo>
                    <a:lnTo>
                      <a:pt x="20752" y="21600"/>
                    </a:lnTo>
                    <a:lnTo>
                      <a:pt x="848" y="21600"/>
                    </a:lnTo>
                  </a:path>
                </a:pathLst>
              </a:custGeom>
              <a:noFill/>
              <a:ln w="762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sz="24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230" name="Shape 230"/>
            <p:cNvSpPr/>
            <p:nvPr/>
          </p:nvSpPr>
          <p:spPr>
            <a:xfrm>
              <a:off x="816200" y="408620"/>
              <a:ext cx="11074434" cy="11206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3" tIns="65023" rIns="65023" bIns="65023" numCol="1" anchor="t">
              <a:spAutoFit/>
            </a:bodyPr>
            <a:lstStyle>
              <a:lvl1pPr algn="l" defTabSz="1300480">
                <a:defRPr sz="5600">
                  <a:solidFill>
                    <a:srgbClr val="A6A6A6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练习</a:t>
              </a:r>
            </a:p>
          </p:txBody>
        </p:sp>
      </p:grpSp>
      <p:sp>
        <p:nvSpPr>
          <p:cNvPr id="232" name="Shape 232"/>
          <p:cNvSpPr/>
          <p:nvPr/>
        </p:nvSpPr>
        <p:spPr>
          <a:xfrm>
            <a:off x="659098" y="4104707"/>
            <a:ext cx="11686604" cy="2230122"/>
          </a:xfrm>
          <a:prstGeom prst="rect">
            <a:avLst/>
          </a:prstGeom>
          <a:ln w="12700">
            <a:miter lim="400000"/>
          </a:ln>
          <a:effectLst>
            <a:outerShdw blurRad="63500" dist="63500" dir="16200000" rotWithShape="0">
              <a:srgbClr val="FFFFFF">
                <a:alpha val="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1300480">
              <a:lnSpc>
                <a:spcPct val="150000"/>
              </a:lnSpc>
              <a:defRPr sz="3000"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        汽车的出现，大大改变了我们的生活，一方面，高速</a:t>
            </a:r>
            <a:r>
              <a:rPr u="sng"/>
              <a:t>         </a:t>
            </a:r>
            <a:r>
              <a:t>的汽车拉近了我们的距离，提高了工作效率。可另一方面，人类也付出了巨大的</a:t>
            </a:r>
            <a:r>
              <a:rPr u="sng"/>
              <a:t>          </a:t>
            </a:r>
            <a:r>
              <a:t>，空气质量下降，</a:t>
            </a:r>
            <a:r>
              <a:rPr u="sng"/>
              <a:t>         </a:t>
            </a:r>
            <a:r>
              <a:t>资源日益减少，越来越多的人死于交通</a:t>
            </a:r>
            <a:r>
              <a:rPr u="sng"/>
              <a:t>          </a:t>
            </a:r>
            <a:r>
              <a:t>......因此，人类已开始</a:t>
            </a:r>
            <a:r>
              <a:rPr u="sng"/>
              <a:t>         </a:t>
            </a:r>
            <a:r>
              <a:t>更清洁、环保的能源。</a:t>
            </a:r>
          </a:p>
        </p:txBody>
      </p:sp>
      <p:sp>
        <p:nvSpPr>
          <p:cNvPr id="233" name="Shape 233"/>
          <p:cNvSpPr/>
          <p:nvPr/>
        </p:nvSpPr>
        <p:spPr>
          <a:xfrm>
            <a:off x="1154132" y="2497748"/>
            <a:ext cx="1922299" cy="511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defTabSz="1300480">
              <a:defRPr sz="30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石油</a:t>
            </a:r>
          </a:p>
        </p:txBody>
      </p:sp>
      <p:sp>
        <p:nvSpPr>
          <p:cNvPr id="234" name="Shape 234"/>
          <p:cNvSpPr/>
          <p:nvPr/>
        </p:nvSpPr>
        <p:spPr>
          <a:xfrm>
            <a:off x="3835165" y="2497748"/>
            <a:ext cx="915626" cy="511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defTabSz="1300480">
              <a:defRPr sz="30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奔驰</a:t>
            </a:r>
          </a:p>
        </p:txBody>
      </p:sp>
      <p:sp>
        <p:nvSpPr>
          <p:cNvPr id="235" name="Shape 235"/>
          <p:cNvSpPr/>
          <p:nvPr/>
        </p:nvSpPr>
        <p:spPr>
          <a:xfrm>
            <a:off x="7690490" y="2497748"/>
            <a:ext cx="1922299" cy="511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defTabSz="1300480">
              <a:defRPr sz="30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谋求</a:t>
            </a:r>
          </a:p>
        </p:txBody>
      </p:sp>
      <p:sp>
        <p:nvSpPr>
          <p:cNvPr id="236" name="Shape 236"/>
          <p:cNvSpPr/>
          <p:nvPr/>
        </p:nvSpPr>
        <p:spPr>
          <a:xfrm>
            <a:off x="10196921" y="2497748"/>
            <a:ext cx="1653747" cy="511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defTabSz="1300480">
              <a:defRPr sz="30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代价</a:t>
            </a:r>
          </a:p>
        </p:txBody>
      </p:sp>
      <p:sp>
        <p:nvSpPr>
          <p:cNvPr id="237" name="Shape 237"/>
          <p:cNvSpPr/>
          <p:nvPr/>
        </p:nvSpPr>
        <p:spPr>
          <a:xfrm>
            <a:off x="5563522" y="2497748"/>
            <a:ext cx="1771437" cy="511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defTabSz="1300480">
              <a:defRPr sz="30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事故</a:t>
            </a:r>
          </a:p>
        </p:txBody>
      </p:sp>
    </p:spTree>
    <p:extLst>
      <p:ext uri="{BB962C8B-B14F-4D97-AF65-F5344CB8AC3E}">
        <p14:creationId xmlns="" xmlns:p14="http://schemas.microsoft.com/office/powerpoint/2010/main" val="2630094146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3.4375E-6 L 0.48987 0.1814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87" y="90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3.4375E-6 L -0.69568 0.31038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90" y="155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34375E-6 3.4375E-6 L 0.29443 0.31543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22" y="157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0625E-7 3.4375E-6 L -0.34522 0.38737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61" y="193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3281E-6 3.4375E-6 L -0.15918 0.38737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59" y="193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/>
          <p:nvPr/>
        </p:nvSpPr>
        <p:spPr>
          <a:xfrm>
            <a:off x="313676" y="2247900"/>
            <a:ext cx="1028701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行列</a:t>
            </a:r>
          </a:p>
        </p:txBody>
      </p:sp>
      <p:sp>
        <p:nvSpPr>
          <p:cNvPr id="240" name="Shape 240"/>
          <p:cNvSpPr/>
          <p:nvPr/>
        </p:nvSpPr>
        <p:spPr>
          <a:xfrm>
            <a:off x="313676" y="5198267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柴油</a:t>
            </a:r>
          </a:p>
        </p:txBody>
      </p:sp>
      <p:sp>
        <p:nvSpPr>
          <p:cNvPr id="241" name="Shape 241"/>
          <p:cNvSpPr/>
          <p:nvPr/>
        </p:nvSpPr>
        <p:spPr>
          <a:xfrm>
            <a:off x="313676" y="6197200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遏制</a:t>
            </a:r>
          </a:p>
        </p:txBody>
      </p:sp>
      <p:sp>
        <p:nvSpPr>
          <p:cNvPr id="242" name="Shape 242"/>
          <p:cNvSpPr/>
          <p:nvPr/>
        </p:nvSpPr>
        <p:spPr>
          <a:xfrm>
            <a:off x="313676" y="7196133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比重</a:t>
            </a:r>
          </a:p>
        </p:txBody>
      </p:sp>
      <p:sp>
        <p:nvSpPr>
          <p:cNvPr id="243" name="Shape 243"/>
          <p:cNvSpPr/>
          <p:nvPr/>
        </p:nvSpPr>
        <p:spPr>
          <a:xfrm>
            <a:off x="313676" y="8207767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昂贵</a:t>
            </a:r>
          </a:p>
        </p:txBody>
      </p:sp>
      <p:sp>
        <p:nvSpPr>
          <p:cNvPr id="244" name="Shape 244"/>
          <p:cNvSpPr/>
          <p:nvPr/>
        </p:nvSpPr>
        <p:spPr>
          <a:xfrm>
            <a:off x="313676" y="4186633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助理</a:t>
            </a:r>
          </a:p>
        </p:txBody>
      </p:sp>
      <p:sp>
        <p:nvSpPr>
          <p:cNvPr id="245" name="Shape 245"/>
          <p:cNvSpPr/>
          <p:nvPr/>
        </p:nvSpPr>
        <p:spPr>
          <a:xfrm>
            <a:off x="1847419" y="2273300"/>
            <a:ext cx="1587907" cy="508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hángliè</a:t>
            </a:r>
          </a:p>
        </p:txBody>
      </p:sp>
      <p:sp>
        <p:nvSpPr>
          <p:cNvPr id="246" name="Shape 246"/>
          <p:cNvSpPr/>
          <p:nvPr/>
        </p:nvSpPr>
        <p:spPr>
          <a:xfrm>
            <a:off x="1847419" y="4212033"/>
            <a:ext cx="1009194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zhùlǐ</a:t>
            </a:r>
          </a:p>
        </p:txBody>
      </p:sp>
      <p:sp>
        <p:nvSpPr>
          <p:cNvPr id="247" name="Shape 247"/>
          <p:cNvSpPr/>
          <p:nvPr/>
        </p:nvSpPr>
        <p:spPr>
          <a:xfrm>
            <a:off x="1847419" y="5223667"/>
            <a:ext cx="171511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cháiyóu</a:t>
            </a:r>
          </a:p>
        </p:txBody>
      </p:sp>
      <p:sp>
        <p:nvSpPr>
          <p:cNvPr id="248" name="Shape 248"/>
          <p:cNvSpPr/>
          <p:nvPr/>
        </p:nvSpPr>
        <p:spPr>
          <a:xfrm>
            <a:off x="1847419" y="6213798"/>
            <a:ext cx="893370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èzhì</a:t>
            </a:r>
          </a:p>
        </p:txBody>
      </p:sp>
      <p:sp>
        <p:nvSpPr>
          <p:cNvPr id="249" name="Shape 249"/>
          <p:cNvSpPr/>
          <p:nvPr/>
        </p:nvSpPr>
        <p:spPr>
          <a:xfrm>
            <a:off x="1847419" y="7221533"/>
            <a:ext cx="174559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bǐzhòng</a:t>
            </a:r>
          </a:p>
        </p:txBody>
      </p:sp>
      <p:sp>
        <p:nvSpPr>
          <p:cNvPr id="250" name="Shape 250"/>
          <p:cNvSpPr/>
          <p:nvPr/>
        </p:nvSpPr>
        <p:spPr>
          <a:xfrm>
            <a:off x="1847419" y="8215563"/>
            <a:ext cx="1528167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ángguì</a:t>
            </a:r>
          </a:p>
        </p:txBody>
      </p:sp>
      <p:sp>
        <p:nvSpPr>
          <p:cNvPr id="251" name="Shape 251"/>
          <p:cNvSpPr/>
          <p:nvPr/>
        </p:nvSpPr>
        <p:spPr>
          <a:xfrm>
            <a:off x="4055123" y="2286000"/>
            <a:ext cx="7734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我国的计算机工业已经跨入了世界先进行列。</a:t>
            </a:r>
          </a:p>
        </p:txBody>
      </p:sp>
      <p:sp>
        <p:nvSpPr>
          <p:cNvPr id="252" name="Shape 252"/>
          <p:cNvSpPr/>
          <p:nvPr/>
        </p:nvSpPr>
        <p:spPr>
          <a:xfrm>
            <a:off x="4055123" y="4224733"/>
            <a:ext cx="5829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我最近找到一位非常得力的助理。</a:t>
            </a:r>
          </a:p>
        </p:txBody>
      </p:sp>
      <p:sp>
        <p:nvSpPr>
          <p:cNvPr id="253" name="Shape 253"/>
          <p:cNvSpPr/>
          <p:nvPr/>
        </p:nvSpPr>
        <p:spPr>
          <a:xfrm>
            <a:off x="4055123" y="5236367"/>
            <a:ext cx="7353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目前汽车的动力仍然主要依靠汽油和柴油。</a:t>
            </a:r>
          </a:p>
        </p:txBody>
      </p:sp>
      <p:sp>
        <p:nvSpPr>
          <p:cNvPr id="254" name="Shape 254"/>
          <p:cNvSpPr/>
          <p:nvPr/>
        </p:nvSpPr>
        <p:spPr>
          <a:xfrm>
            <a:off x="4055123" y="6235300"/>
            <a:ext cx="7734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严重的腐败问题遏制了这个国家的经济发展。</a:t>
            </a:r>
          </a:p>
        </p:txBody>
      </p:sp>
      <p:sp>
        <p:nvSpPr>
          <p:cNvPr id="255" name="Shape 255"/>
          <p:cNvSpPr/>
          <p:nvPr/>
        </p:nvSpPr>
        <p:spPr>
          <a:xfrm>
            <a:off x="4055123" y="7233725"/>
            <a:ext cx="8115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关联词语在一些汉语议论文章中占很大的比重。</a:t>
            </a:r>
          </a:p>
        </p:txBody>
      </p:sp>
      <p:sp>
        <p:nvSpPr>
          <p:cNvPr id="256" name="Shape 256"/>
          <p:cNvSpPr/>
          <p:nvPr/>
        </p:nvSpPr>
        <p:spPr>
          <a:xfrm>
            <a:off x="4055123" y="8250474"/>
            <a:ext cx="4305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她佩戴的首饰昂贵极了。</a:t>
            </a:r>
          </a:p>
        </p:txBody>
      </p:sp>
      <p:sp>
        <p:nvSpPr>
          <p:cNvPr id="257" name="Shape 257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词汇</a:t>
            </a:r>
          </a:p>
        </p:txBody>
      </p:sp>
      <p:grpSp>
        <p:nvGrpSpPr>
          <p:cNvPr id="260" name="Group 260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258" name="Shape 258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59" name="Shape 259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261" name="Shape 261"/>
          <p:cNvSpPr/>
          <p:nvPr/>
        </p:nvSpPr>
        <p:spPr>
          <a:xfrm>
            <a:off x="313676" y="3217266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潮流</a:t>
            </a:r>
          </a:p>
        </p:txBody>
      </p:sp>
      <p:sp>
        <p:nvSpPr>
          <p:cNvPr id="262" name="Shape 262"/>
          <p:cNvSpPr/>
          <p:nvPr/>
        </p:nvSpPr>
        <p:spPr>
          <a:xfrm>
            <a:off x="1847419" y="3242666"/>
            <a:ext cx="1578560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cháoliú</a:t>
            </a:r>
          </a:p>
        </p:txBody>
      </p:sp>
      <p:sp>
        <p:nvSpPr>
          <p:cNvPr id="263" name="Shape 263"/>
          <p:cNvSpPr/>
          <p:nvPr/>
        </p:nvSpPr>
        <p:spPr>
          <a:xfrm>
            <a:off x="4055123" y="3255366"/>
            <a:ext cx="5067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年轻人不要盲目地追赶潮流。</a:t>
            </a:r>
          </a:p>
        </p:txBody>
      </p:sp>
    </p:spTree>
    <p:extLst>
      <p:ext uri="{BB962C8B-B14F-4D97-AF65-F5344CB8AC3E}">
        <p14:creationId xmlns="" xmlns:p14="http://schemas.microsoft.com/office/powerpoint/2010/main" val="1983049695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6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1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6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1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6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1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6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499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4" dur="499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8" dur="499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499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5" dur="499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499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499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5" dur="499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9" dur="499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499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499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499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3" dur="499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6" dur="499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" grpId="0" animBg="1" advAuto="0"/>
      <p:bldP spid="239" grpId="1" animBg="1" advAuto="0"/>
      <p:bldP spid="240" grpId="0" animBg="1" advAuto="0"/>
      <p:bldP spid="240" grpId="1" animBg="1" advAuto="0"/>
      <p:bldP spid="241" grpId="0" animBg="1" advAuto="0"/>
      <p:bldP spid="241" grpId="1" animBg="1" advAuto="0"/>
      <p:bldP spid="242" grpId="0" animBg="1" advAuto="0"/>
      <p:bldP spid="242" grpId="1" animBg="1" advAuto="0"/>
      <p:bldP spid="243" grpId="0" animBg="1" advAuto="0"/>
      <p:bldP spid="243" grpId="1" animBg="1" advAuto="0"/>
      <p:bldP spid="244" grpId="0" animBg="1" advAuto="0"/>
      <p:bldP spid="244" grpId="1" animBg="1" advAuto="0"/>
      <p:bldP spid="245" grpId="0" animBg="1" advAuto="0"/>
      <p:bldP spid="245" grpId="1" animBg="1" advAuto="0"/>
      <p:bldP spid="246" grpId="0" animBg="1" advAuto="0"/>
      <p:bldP spid="246" grpId="1" animBg="1" advAuto="0"/>
      <p:bldP spid="247" grpId="0" animBg="1" advAuto="0"/>
      <p:bldP spid="247" grpId="1" animBg="1" advAuto="0"/>
      <p:bldP spid="248" grpId="0" animBg="1" advAuto="0"/>
      <p:bldP spid="248" grpId="1" animBg="1" advAuto="0"/>
      <p:bldP spid="249" grpId="0" animBg="1" advAuto="0"/>
      <p:bldP spid="249" grpId="1" animBg="1" advAuto="0"/>
      <p:bldP spid="250" grpId="0" animBg="1" advAuto="0"/>
      <p:bldP spid="250" grpId="1" animBg="1" advAuto="0"/>
      <p:bldP spid="251" grpId="0" animBg="1" advAuto="0"/>
      <p:bldP spid="252" grpId="0" animBg="1" advAuto="0"/>
      <p:bldP spid="253" grpId="0" animBg="1" advAuto="0"/>
      <p:bldP spid="254" grpId="0" animBg="1" advAuto="0"/>
      <p:bldP spid="255" grpId="0" animBg="1" advAuto="0"/>
      <p:bldP spid="256" grpId="0" animBg="1" advAuto="0"/>
      <p:bldP spid="261" grpId="0" animBg="1" advAuto="0"/>
      <p:bldP spid="261" grpId="1" animBg="1" advAuto="0"/>
      <p:bldP spid="262" grpId="0" animBg="1" advAuto="0"/>
      <p:bldP spid="262" grpId="1" animBg="1" advAuto="0"/>
      <p:bldP spid="263" grpId="0" animBg="1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练习</a:t>
            </a:r>
          </a:p>
        </p:txBody>
      </p:sp>
      <p:grpSp>
        <p:nvGrpSpPr>
          <p:cNvPr id="268" name="Group 268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266" name="Shape 266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67" name="Shape 267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269" name="Shape 269"/>
          <p:cNvSpPr/>
          <p:nvPr/>
        </p:nvSpPr>
        <p:spPr>
          <a:xfrm>
            <a:off x="8151" y="1517141"/>
            <a:ext cx="12988498" cy="765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defTabSz="1300480">
              <a:defRPr sz="33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用所给词语完成句子</a:t>
            </a:r>
          </a:p>
        </p:txBody>
      </p:sp>
      <p:sp>
        <p:nvSpPr>
          <p:cNvPr id="270" name="Shape 270"/>
          <p:cNvSpPr/>
          <p:nvPr/>
        </p:nvSpPr>
        <p:spPr>
          <a:xfrm>
            <a:off x="967316" y="2859955"/>
            <a:ext cx="10835217" cy="486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529166" indent="-529166" algn="l">
              <a:lnSpc>
                <a:spcPct val="150000"/>
              </a:lnSpc>
              <a:buSzPct val="100000"/>
              <a:buAutoNum type="arabicPeriod"/>
              <a:defRPr sz="30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因为恶劣的天气，机场，</a:t>
            </a:r>
            <a:r>
              <a:rPr u="sng"/>
              <a:t>                                           </a:t>
            </a:r>
            <a:r>
              <a:t>。（滞留）</a:t>
            </a:r>
          </a:p>
        </p:txBody>
      </p:sp>
      <p:sp>
        <p:nvSpPr>
          <p:cNvPr id="271" name="Shape 271"/>
          <p:cNvSpPr/>
          <p:nvPr/>
        </p:nvSpPr>
        <p:spPr>
          <a:xfrm>
            <a:off x="967316" y="3926628"/>
            <a:ext cx="10813162" cy="486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lnSpc>
                <a:spcPct val="150000"/>
              </a:lnSpc>
              <a:defRPr sz="30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2. 对于这个高精尖的专业，我</a:t>
            </a:r>
            <a:r>
              <a:rPr u="sng"/>
              <a:t>                                        </a:t>
            </a:r>
            <a:r>
              <a:t>。（大体）</a:t>
            </a:r>
          </a:p>
        </p:txBody>
      </p:sp>
      <p:sp>
        <p:nvSpPr>
          <p:cNvPr id="272" name="Shape 272"/>
          <p:cNvSpPr/>
          <p:nvPr/>
        </p:nvSpPr>
        <p:spPr>
          <a:xfrm>
            <a:off x="967316" y="4993300"/>
            <a:ext cx="10813162" cy="486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lnSpc>
                <a:spcPct val="150000"/>
              </a:lnSpc>
              <a:defRPr sz="30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3. 看到她伤心欲绝的样子，我</a:t>
            </a:r>
            <a:r>
              <a:rPr u="sng"/>
              <a:t>                                        </a:t>
            </a:r>
            <a:r>
              <a:t>。（试图）</a:t>
            </a:r>
          </a:p>
        </p:txBody>
      </p:sp>
      <p:sp>
        <p:nvSpPr>
          <p:cNvPr id="273" name="Shape 273"/>
          <p:cNvSpPr/>
          <p:nvPr/>
        </p:nvSpPr>
        <p:spPr>
          <a:xfrm>
            <a:off x="967316" y="6059973"/>
            <a:ext cx="10813162" cy="486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lnSpc>
                <a:spcPct val="150000"/>
              </a:lnSpc>
              <a:defRPr sz="30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4. 经过十几个小时的漫长飞行，</a:t>
            </a:r>
            <a:r>
              <a:rPr u="sng"/>
              <a:t>                                    </a:t>
            </a:r>
            <a:r>
              <a:t>。（抵达）</a:t>
            </a:r>
          </a:p>
        </p:txBody>
      </p:sp>
      <p:sp>
        <p:nvSpPr>
          <p:cNvPr id="274" name="Shape 274"/>
          <p:cNvSpPr/>
          <p:nvPr/>
        </p:nvSpPr>
        <p:spPr>
          <a:xfrm>
            <a:off x="967316" y="7126645"/>
            <a:ext cx="10908412" cy="486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lnSpc>
                <a:spcPct val="150000"/>
              </a:lnSpc>
              <a:defRPr sz="30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5. 为了提高工作效率，公</a:t>
            </a:r>
            <a:r>
              <a:rPr u="sng"/>
              <a:t>司                                             </a:t>
            </a:r>
            <a:r>
              <a:t>。（配备）</a:t>
            </a:r>
          </a:p>
        </p:txBody>
      </p:sp>
      <p:sp>
        <p:nvSpPr>
          <p:cNvPr id="275" name="Shape 275"/>
          <p:cNvSpPr/>
          <p:nvPr/>
        </p:nvSpPr>
        <p:spPr>
          <a:xfrm>
            <a:off x="967316" y="8193318"/>
            <a:ext cx="10908412" cy="486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lnSpc>
                <a:spcPct val="150000"/>
              </a:lnSpc>
              <a:defRPr sz="30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6. 演出前我们认真排练，</a:t>
            </a:r>
            <a:r>
              <a:rPr u="sng"/>
              <a:t>                                                 </a:t>
            </a:r>
            <a:r>
              <a:t>。（力求）</a:t>
            </a:r>
          </a:p>
        </p:txBody>
      </p:sp>
    </p:spTree>
    <p:extLst>
      <p:ext uri="{BB962C8B-B14F-4D97-AF65-F5344CB8AC3E}">
        <p14:creationId xmlns="" xmlns:p14="http://schemas.microsoft.com/office/powerpoint/2010/main" val="2292404002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" grpId="0" animBg="1" advAuto="0"/>
      <p:bldP spid="270" grpId="0" animBg="1" advAuto="0"/>
      <p:bldP spid="271" grpId="0" animBg="1" advAuto="0"/>
      <p:bldP spid="272" grpId="0" animBg="1" advAuto="0"/>
      <p:bldP spid="273" grpId="0" animBg="1" advAuto="0"/>
      <p:bldP spid="274" grpId="0" animBg="1" advAuto="0"/>
      <p:bldP spid="275" grpId="0" animBg="1" advAuto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作业</a:t>
            </a:r>
          </a:p>
        </p:txBody>
      </p:sp>
      <p:grpSp>
        <p:nvGrpSpPr>
          <p:cNvPr id="280" name="Group 280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278" name="Shape 278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79" name="Shape 279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281" name="Shape 281"/>
          <p:cNvSpPr/>
          <p:nvPr/>
        </p:nvSpPr>
        <p:spPr>
          <a:xfrm>
            <a:off x="8151" y="1771141"/>
            <a:ext cx="12988498" cy="765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defTabSz="1300480">
              <a:defRPr sz="33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模仿例子，写出更多的词语</a:t>
            </a:r>
          </a:p>
        </p:txBody>
      </p:sp>
      <p:sp>
        <p:nvSpPr>
          <p:cNvPr id="282" name="Shape 282"/>
          <p:cNvSpPr/>
          <p:nvPr/>
        </p:nvSpPr>
        <p:spPr>
          <a:xfrm>
            <a:off x="1016609" y="2986956"/>
            <a:ext cx="6210301" cy="486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30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例：担</a:t>
            </a:r>
            <a:r>
              <a:rPr u="sng"/>
              <a:t>保</a:t>
            </a:r>
            <a:r>
              <a:t>：</a:t>
            </a:r>
            <a:r>
              <a:rPr u="sng"/>
              <a:t>保证    保险    确保    准保</a:t>
            </a:r>
          </a:p>
        </p:txBody>
      </p:sp>
      <p:sp>
        <p:nvSpPr>
          <p:cNvPr id="283" name="Shape 283"/>
          <p:cNvSpPr/>
          <p:nvPr/>
        </p:nvSpPr>
        <p:spPr>
          <a:xfrm>
            <a:off x="1763496" y="4015655"/>
            <a:ext cx="1257301" cy="486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30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指</a:t>
            </a:r>
            <a:r>
              <a:rPr u="sng"/>
              <a:t>责</a:t>
            </a:r>
            <a:r>
              <a:t>：</a:t>
            </a:r>
          </a:p>
        </p:txBody>
      </p:sp>
      <p:sp>
        <p:nvSpPr>
          <p:cNvPr id="284" name="Shape 284"/>
          <p:cNvSpPr/>
          <p:nvPr/>
        </p:nvSpPr>
        <p:spPr>
          <a:xfrm>
            <a:off x="2893813" y="4425865"/>
            <a:ext cx="4269418" cy="1"/>
          </a:xfrm>
          <a:prstGeom prst="line">
            <a:avLst/>
          </a:prstGeom>
          <a:ln w="63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85" name="Shape 285"/>
          <p:cNvSpPr/>
          <p:nvPr/>
        </p:nvSpPr>
        <p:spPr>
          <a:xfrm>
            <a:off x="1763496" y="5051048"/>
            <a:ext cx="1257301" cy="486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30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rPr u="sng"/>
              <a:t>平</a:t>
            </a:r>
            <a:r>
              <a:t>坦：</a:t>
            </a:r>
          </a:p>
        </p:txBody>
      </p:sp>
      <p:sp>
        <p:nvSpPr>
          <p:cNvPr id="286" name="Shape 286"/>
          <p:cNvSpPr/>
          <p:nvPr/>
        </p:nvSpPr>
        <p:spPr>
          <a:xfrm>
            <a:off x="2893813" y="5461258"/>
            <a:ext cx="4269418" cy="1"/>
          </a:xfrm>
          <a:prstGeom prst="line">
            <a:avLst/>
          </a:prstGeom>
          <a:ln w="63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87" name="Shape 287"/>
          <p:cNvSpPr/>
          <p:nvPr/>
        </p:nvSpPr>
        <p:spPr>
          <a:xfrm>
            <a:off x="1763496" y="6086440"/>
            <a:ext cx="1257301" cy="486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30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抵</a:t>
            </a:r>
            <a:r>
              <a:rPr u="sng"/>
              <a:t>达</a:t>
            </a:r>
            <a:r>
              <a:t>：</a:t>
            </a:r>
          </a:p>
        </p:txBody>
      </p:sp>
      <p:sp>
        <p:nvSpPr>
          <p:cNvPr id="288" name="Shape 288"/>
          <p:cNvSpPr/>
          <p:nvPr/>
        </p:nvSpPr>
        <p:spPr>
          <a:xfrm>
            <a:off x="2893813" y="6496649"/>
            <a:ext cx="4269418" cy="1"/>
          </a:xfrm>
          <a:prstGeom prst="line">
            <a:avLst/>
          </a:prstGeom>
          <a:ln w="63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89" name="Shape 289"/>
          <p:cNvSpPr/>
          <p:nvPr/>
        </p:nvSpPr>
        <p:spPr>
          <a:xfrm>
            <a:off x="1763496" y="7121832"/>
            <a:ext cx="1257301" cy="486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30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rPr u="sng"/>
              <a:t>停</a:t>
            </a:r>
            <a:r>
              <a:t>泊：</a:t>
            </a:r>
          </a:p>
        </p:txBody>
      </p:sp>
      <p:sp>
        <p:nvSpPr>
          <p:cNvPr id="290" name="Shape 290"/>
          <p:cNvSpPr/>
          <p:nvPr/>
        </p:nvSpPr>
        <p:spPr>
          <a:xfrm>
            <a:off x="2893813" y="7532041"/>
            <a:ext cx="4269418" cy="1"/>
          </a:xfrm>
          <a:prstGeom prst="line">
            <a:avLst/>
          </a:prstGeom>
          <a:ln w="63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7993070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499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499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499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499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" grpId="0" animBg="1" advAuto="0"/>
      <p:bldP spid="282" grpId="0" animBg="1" advAuto="0"/>
      <p:bldP spid="283" grpId="0" animBg="1" advAuto="0"/>
      <p:bldP spid="284" grpId="0" animBg="1" advAuto="0"/>
      <p:bldP spid="285" grpId="0" animBg="1" advAuto="0"/>
      <p:bldP spid="286" grpId="0" animBg="1" advAuto="0"/>
      <p:bldP spid="287" grpId="0" animBg="1" advAuto="0"/>
      <p:bldP spid="288" grpId="0" animBg="1" advAuto="0"/>
      <p:bldP spid="289" grpId="0" animBg="1" advAuto="0"/>
      <p:bldP spid="290" grpId="0" animBg="1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/>
          </p:cNvSpPr>
          <p:nvPr>
            <p:ph type="ctrTitle"/>
          </p:nvPr>
        </p:nvSpPr>
        <p:spPr>
          <a:xfrm>
            <a:off x="1270000" y="934357"/>
            <a:ext cx="10464800" cy="3302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defRPr sz="7600">
                <a:solidFill>
                  <a:srgbClr val="212122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HSK 六级 下 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ubTitle" sz="quarter" idx="1"/>
          </p:nvPr>
        </p:nvSpPr>
        <p:spPr>
          <a:xfrm>
            <a:off x="1270000" y="6204857"/>
            <a:ext cx="10464800" cy="11303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12122"/>
                </a:solidFill>
              </a:defRPr>
            </a:lvl1pPr>
          </a:lstStyle>
          <a:p>
            <a:r>
              <a:t>Lesson 22 What will cars be like in 2050? -3</a:t>
            </a:r>
          </a:p>
        </p:txBody>
      </p:sp>
      <p:sp>
        <p:nvSpPr>
          <p:cNvPr id="131" name="Shape 131"/>
          <p:cNvSpPr/>
          <p:nvPr/>
        </p:nvSpPr>
        <p:spPr>
          <a:xfrm>
            <a:off x="0" y="5055831"/>
            <a:ext cx="13004800" cy="13365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defTabSz="1300480">
              <a:defRPr sz="6200">
                <a:solidFill>
                  <a:srgbClr val="21212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第二十二课 2050年的汽车什么样－3</a:t>
            </a:r>
          </a:p>
        </p:txBody>
      </p:sp>
    </p:spTree>
    <p:extLst>
      <p:ext uri="{BB962C8B-B14F-4D97-AF65-F5344CB8AC3E}">
        <p14:creationId xmlns="" xmlns:p14="http://schemas.microsoft.com/office/powerpoint/2010/main" val="18891215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热身</a:t>
            </a:r>
          </a:p>
        </p:txBody>
      </p:sp>
      <p:grpSp>
        <p:nvGrpSpPr>
          <p:cNvPr id="136" name="Group 136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134" name="Shape 134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Shape 135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137" name="Shape 137"/>
          <p:cNvSpPr/>
          <p:nvPr/>
        </p:nvSpPr>
        <p:spPr>
          <a:xfrm>
            <a:off x="8151" y="1779607"/>
            <a:ext cx="12988498" cy="765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defTabSz="1300480"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你会如何设计未来的汽车？</a:t>
            </a:r>
          </a:p>
        </p:txBody>
      </p:sp>
      <p:pic>
        <p:nvPicPr>
          <p:cNvPr id="138" name="warm up2.pn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2731004" y="3043502"/>
            <a:ext cx="7542792" cy="551109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="" xmlns:p14="http://schemas.microsoft.com/office/powerpoint/2010/main" val="1517210406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 advAuto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/>
        </p:nvSpPr>
        <p:spPr>
          <a:xfrm>
            <a:off x="313676" y="2032000"/>
            <a:ext cx="1943101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优胜劣汰</a:t>
            </a:r>
          </a:p>
        </p:txBody>
      </p:sp>
      <p:sp>
        <p:nvSpPr>
          <p:cNvPr id="141" name="Shape 141"/>
          <p:cNvSpPr/>
          <p:nvPr/>
        </p:nvSpPr>
        <p:spPr>
          <a:xfrm>
            <a:off x="313676" y="4829967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排除</a:t>
            </a:r>
          </a:p>
        </p:txBody>
      </p:sp>
      <p:sp>
        <p:nvSpPr>
          <p:cNvPr id="142" name="Shape 142"/>
          <p:cNvSpPr/>
          <p:nvPr/>
        </p:nvSpPr>
        <p:spPr>
          <a:xfrm>
            <a:off x="313676" y="5778100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确保</a:t>
            </a:r>
          </a:p>
        </p:txBody>
      </p:sp>
      <p:sp>
        <p:nvSpPr>
          <p:cNvPr id="143" name="Shape 143"/>
          <p:cNvSpPr/>
          <p:nvPr/>
        </p:nvSpPr>
        <p:spPr>
          <a:xfrm>
            <a:off x="313676" y="6726233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排放</a:t>
            </a:r>
          </a:p>
        </p:txBody>
      </p:sp>
      <p:sp>
        <p:nvSpPr>
          <p:cNvPr id="144" name="Shape 144"/>
          <p:cNvSpPr/>
          <p:nvPr/>
        </p:nvSpPr>
        <p:spPr>
          <a:xfrm>
            <a:off x="313676" y="7687067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伴侣</a:t>
            </a:r>
          </a:p>
        </p:txBody>
      </p:sp>
      <p:sp>
        <p:nvSpPr>
          <p:cNvPr id="145" name="Shape 145"/>
          <p:cNvSpPr/>
          <p:nvPr/>
        </p:nvSpPr>
        <p:spPr>
          <a:xfrm>
            <a:off x="313676" y="3869133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阻碍</a:t>
            </a:r>
          </a:p>
        </p:txBody>
      </p:sp>
      <p:sp>
        <p:nvSpPr>
          <p:cNvPr id="146" name="Shape 146"/>
          <p:cNvSpPr/>
          <p:nvPr/>
        </p:nvSpPr>
        <p:spPr>
          <a:xfrm>
            <a:off x="2342719" y="2057400"/>
            <a:ext cx="3094839" cy="508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yōushèng-liètài</a:t>
            </a:r>
          </a:p>
        </p:txBody>
      </p:sp>
      <p:sp>
        <p:nvSpPr>
          <p:cNvPr id="147" name="Shape 147"/>
          <p:cNvSpPr/>
          <p:nvPr/>
        </p:nvSpPr>
        <p:spPr>
          <a:xfrm>
            <a:off x="2342719" y="3894533"/>
            <a:ext cx="129936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zǔ’ài</a:t>
            </a:r>
          </a:p>
        </p:txBody>
      </p:sp>
      <p:sp>
        <p:nvSpPr>
          <p:cNvPr id="148" name="Shape 148"/>
          <p:cNvSpPr/>
          <p:nvPr/>
        </p:nvSpPr>
        <p:spPr>
          <a:xfrm>
            <a:off x="2342719" y="4855367"/>
            <a:ext cx="150825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páichú</a:t>
            </a:r>
          </a:p>
        </p:txBody>
      </p:sp>
      <p:sp>
        <p:nvSpPr>
          <p:cNvPr id="149" name="Shape 149"/>
          <p:cNvSpPr/>
          <p:nvPr/>
        </p:nvSpPr>
        <p:spPr>
          <a:xfrm>
            <a:off x="2342719" y="5794698"/>
            <a:ext cx="1723645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quèbǎo</a:t>
            </a:r>
          </a:p>
        </p:txBody>
      </p:sp>
      <p:sp>
        <p:nvSpPr>
          <p:cNvPr id="150" name="Shape 150"/>
          <p:cNvSpPr/>
          <p:nvPr/>
        </p:nvSpPr>
        <p:spPr>
          <a:xfrm>
            <a:off x="2342719" y="6751633"/>
            <a:ext cx="1676909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páifàng</a:t>
            </a:r>
          </a:p>
        </p:txBody>
      </p:sp>
      <p:sp>
        <p:nvSpPr>
          <p:cNvPr id="151" name="Shape 151"/>
          <p:cNvSpPr/>
          <p:nvPr/>
        </p:nvSpPr>
        <p:spPr>
          <a:xfrm>
            <a:off x="2342719" y="7694863"/>
            <a:ext cx="1245312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bànlǚ</a:t>
            </a:r>
          </a:p>
        </p:txBody>
      </p:sp>
      <p:sp>
        <p:nvSpPr>
          <p:cNvPr id="152" name="Shape 152"/>
          <p:cNvSpPr/>
          <p:nvPr/>
        </p:nvSpPr>
        <p:spPr>
          <a:xfrm>
            <a:off x="5744223" y="2070100"/>
            <a:ext cx="6591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在当今社会，优胜劣汰是很自然的事。</a:t>
            </a:r>
          </a:p>
        </p:txBody>
      </p:sp>
      <p:sp>
        <p:nvSpPr>
          <p:cNvPr id="153" name="Shape 153"/>
          <p:cNvSpPr/>
          <p:nvPr/>
        </p:nvSpPr>
        <p:spPr>
          <a:xfrm>
            <a:off x="5744223" y="3907233"/>
            <a:ext cx="6591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广阔的大道上，车来车往，毫无阻碍。</a:t>
            </a:r>
          </a:p>
        </p:txBody>
      </p:sp>
      <p:sp>
        <p:nvSpPr>
          <p:cNvPr id="154" name="Shape 154"/>
          <p:cNvSpPr/>
          <p:nvPr/>
        </p:nvSpPr>
        <p:spPr>
          <a:xfrm>
            <a:off x="5744223" y="4868067"/>
            <a:ext cx="6972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经过三天三夜的奋战，终于排除了险情。</a:t>
            </a:r>
          </a:p>
        </p:txBody>
      </p:sp>
      <p:sp>
        <p:nvSpPr>
          <p:cNvPr id="155" name="Shape 155"/>
          <p:cNvSpPr/>
          <p:nvPr/>
        </p:nvSpPr>
        <p:spPr>
          <a:xfrm>
            <a:off x="5744223" y="5816200"/>
            <a:ext cx="5448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我们应确保计算结果准确无误。</a:t>
            </a:r>
          </a:p>
        </p:txBody>
      </p:sp>
      <p:sp>
        <p:nvSpPr>
          <p:cNvPr id="156" name="Shape 156"/>
          <p:cNvSpPr/>
          <p:nvPr/>
        </p:nvSpPr>
        <p:spPr>
          <a:xfrm>
            <a:off x="5744223" y="6763825"/>
            <a:ext cx="6972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政府正在努力解决工厂污水排放的问题。</a:t>
            </a:r>
          </a:p>
        </p:txBody>
      </p:sp>
      <p:sp>
        <p:nvSpPr>
          <p:cNvPr id="157" name="Shape 157"/>
          <p:cNvSpPr/>
          <p:nvPr/>
        </p:nvSpPr>
        <p:spPr>
          <a:xfrm>
            <a:off x="5744223" y="7729774"/>
            <a:ext cx="6210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据说，天鹅一生只会选择一个伴侣。</a:t>
            </a:r>
          </a:p>
        </p:txBody>
      </p:sp>
      <p:sp>
        <p:nvSpPr>
          <p:cNvPr id="158" name="Shape 158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词汇</a:t>
            </a:r>
          </a:p>
        </p:txBody>
      </p:sp>
      <p:grpSp>
        <p:nvGrpSpPr>
          <p:cNvPr id="161" name="Group 161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159" name="Shape 159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0" name="Shape 160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162" name="Shape 162"/>
          <p:cNvSpPr/>
          <p:nvPr/>
        </p:nvSpPr>
        <p:spPr>
          <a:xfrm>
            <a:off x="313676" y="2950566"/>
            <a:ext cx="19431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锦上添花</a:t>
            </a:r>
          </a:p>
        </p:txBody>
      </p:sp>
      <p:sp>
        <p:nvSpPr>
          <p:cNvPr id="163" name="Shape 163"/>
          <p:cNvSpPr/>
          <p:nvPr/>
        </p:nvSpPr>
        <p:spPr>
          <a:xfrm>
            <a:off x="2342719" y="2975966"/>
            <a:ext cx="3447187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jǐnshàng-tiānhuā</a:t>
            </a:r>
          </a:p>
        </p:txBody>
      </p:sp>
      <p:sp>
        <p:nvSpPr>
          <p:cNvPr id="164" name="Shape 164"/>
          <p:cNvSpPr/>
          <p:nvPr/>
        </p:nvSpPr>
        <p:spPr>
          <a:xfrm>
            <a:off x="5744223" y="2988666"/>
            <a:ext cx="7353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要明白锦上添花当然好，雪中送炭更重要。</a:t>
            </a:r>
          </a:p>
        </p:txBody>
      </p:sp>
      <p:sp>
        <p:nvSpPr>
          <p:cNvPr id="165" name="Shape 165"/>
          <p:cNvSpPr/>
          <p:nvPr/>
        </p:nvSpPr>
        <p:spPr>
          <a:xfrm>
            <a:off x="356010" y="8647900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支柱</a:t>
            </a:r>
          </a:p>
        </p:txBody>
      </p:sp>
      <p:sp>
        <p:nvSpPr>
          <p:cNvPr id="166" name="Shape 166"/>
          <p:cNvSpPr/>
          <p:nvPr/>
        </p:nvSpPr>
        <p:spPr>
          <a:xfrm>
            <a:off x="2385052" y="8655696"/>
            <a:ext cx="1348945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zhīzhù</a:t>
            </a:r>
          </a:p>
        </p:txBody>
      </p:sp>
      <p:sp>
        <p:nvSpPr>
          <p:cNvPr id="167" name="Shape 167"/>
          <p:cNvSpPr/>
          <p:nvPr/>
        </p:nvSpPr>
        <p:spPr>
          <a:xfrm>
            <a:off x="5786556" y="8690607"/>
            <a:ext cx="5829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军队是一个国家治国安民的支柱。</a:t>
            </a:r>
          </a:p>
        </p:txBody>
      </p:sp>
    </p:spTree>
    <p:extLst>
      <p:ext uri="{BB962C8B-B14F-4D97-AF65-F5344CB8AC3E}">
        <p14:creationId xmlns="" xmlns:p14="http://schemas.microsoft.com/office/powerpoint/2010/main" val="1503058871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6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1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6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1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6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1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6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1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6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1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499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9" dur="499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499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499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499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3" dur="499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7" dur="499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0" dur="499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4" dur="499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7" dur="499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1" dur="499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4" dur="499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8" dur="499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1" dur="499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5" dur="499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8" dur="499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0" animBg="1" advAuto="0"/>
      <p:bldP spid="140" grpId="1" animBg="1" advAuto="0"/>
      <p:bldP spid="141" grpId="0" animBg="1" advAuto="0"/>
      <p:bldP spid="141" grpId="1" animBg="1" advAuto="0"/>
      <p:bldP spid="142" grpId="0" animBg="1" advAuto="0"/>
      <p:bldP spid="142" grpId="1" animBg="1" advAuto="0"/>
      <p:bldP spid="143" grpId="0" animBg="1" advAuto="0"/>
      <p:bldP spid="143" grpId="1" animBg="1" advAuto="0"/>
      <p:bldP spid="144" grpId="0" animBg="1" advAuto="0"/>
      <p:bldP spid="144" grpId="1" animBg="1" advAuto="0"/>
      <p:bldP spid="145" grpId="0" animBg="1" advAuto="0"/>
      <p:bldP spid="145" grpId="1" animBg="1" advAuto="0"/>
      <p:bldP spid="146" grpId="0" animBg="1" advAuto="0"/>
      <p:bldP spid="146" grpId="1" animBg="1" advAuto="0"/>
      <p:bldP spid="147" grpId="0" animBg="1" advAuto="0"/>
      <p:bldP spid="147" grpId="1" animBg="1" advAuto="0"/>
      <p:bldP spid="148" grpId="0" animBg="1" advAuto="0"/>
      <p:bldP spid="148" grpId="1" animBg="1" advAuto="0"/>
      <p:bldP spid="149" grpId="0" animBg="1" advAuto="0"/>
      <p:bldP spid="149" grpId="1" animBg="1" advAuto="0"/>
      <p:bldP spid="150" grpId="0" animBg="1" advAuto="0"/>
      <p:bldP spid="150" grpId="1" animBg="1" advAuto="0"/>
      <p:bldP spid="151" grpId="0" animBg="1" advAuto="0"/>
      <p:bldP spid="151" grpId="1" animBg="1" advAuto="0"/>
      <p:bldP spid="152" grpId="0" animBg="1" advAuto="0"/>
      <p:bldP spid="153" grpId="0" animBg="1" advAuto="0"/>
      <p:bldP spid="154" grpId="0" animBg="1" advAuto="0"/>
      <p:bldP spid="155" grpId="0" animBg="1" advAuto="0"/>
      <p:bldP spid="156" grpId="0" animBg="1" advAuto="0"/>
      <p:bldP spid="157" grpId="0" animBg="1" advAuto="0"/>
      <p:bldP spid="162" grpId="0" animBg="1" advAuto="0"/>
      <p:bldP spid="162" grpId="1" animBg="1" advAuto="0"/>
      <p:bldP spid="163" grpId="0" animBg="1" advAuto="0"/>
      <p:bldP spid="163" grpId="1" animBg="1" advAuto="0"/>
      <p:bldP spid="164" grpId="0" animBg="1" advAuto="0"/>
      <p:bldP spid="165" grpId="0" animBg="1" advAuto="0"/>
      <p:bldP spid="165" grpId="1" animBg="1" advAuto="0"/>
      <p:bldP spid="166" grpId="0" animBg="1" advAuto="0"/>
      <p:bldP spid="166" grpId="1" animBg="1" advAuto="0"/>
      <p:bldP spid="167" grpId="0" animBg="1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课文</a:t>
            </a:r>
          </a:p>
        </p:txBody>
      </p:sp>
      <p:grpSp>
        <p:nvGrpSpPr>
          <p:cNvPr id="172" name="Group 172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170" name="Shape 170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71" name="Shape 171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173" name="Shape 173"/>
          <p:cNvSpPr/>
          <p:nvPr/>
        </p:nvSpPr>
        <p:spPr>
          <a:xfrm>
            <a:off x="8151" y="1771141"/>
            <a:ext cx="12988498" cy="765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defTabSz="1300480">
              <a:defRPr sz="33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听课文，判断下列句子正误</a:t>
            </a:r>
          </a:p>
        </p:txBody>
      </p:sp>
      <p:sp>
        <p:nvSpPr>
          <p:cNvPr id="174" name="Shape 174"/>
          <p:cNvSpPr/>
          <p:nvPr/>
        </p:nvSpPr>
        <p:spPr>
          <a:xfrm>
            <a:off x="2007171" y="3805766"/>
            <a:ext cx="8990458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rPr dirty="0"/>
              <a:t>1. 在2050年，人类可能会有更加清洁、安全的汽车。</a:t>
            </a:r>
          </a:p>
        </p:txBody>
      </p:sp>
      <p:sp>
        <p:nvSpPr>
          <p:cNvPr id="175" name="Shape 175"/>
          <p:cNvSpPr/>
          <p:nvPr/>
        </p:nvSpPr>
        <p:spPr>
          <a:xfrm>
            <a:off x="2007171" y="5139266"/>
            <a:ext cx="7847458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2. 2050年，能自动行驶的汽车将会走进家庭。</a:t>
            </a:r>
          </a:p>
        </p:txBody>
      </p:sp>
      <p:sp>
        <p:nvSpPr>
          <p:cNvPr id="176" name="Shape 176"/>
          <p:cNvSpPr/>
          <p:nvPr/>
        </p:nvSpPr>
        <p:spPr>
          <a:xfrm>
            <a:off x="2007171" y="6472766"/>
            <a:ext cx="8990458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3. 2050年的汽车动力会完全不依靠汽油，而是电力。</a:t>
            </a:r>
          </a:p>
        </p:txBody>
      </p:sp>
      <p:pic>
        <p:nvPicPr>
          <p:cNvPr id="177" name="22-1.mp3"/>
          <p:cNvPicPr>
            <a:picLocks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0153054" y="7846218"/>
            <a:ext cx="571501" cy="57150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="" xmlns:p14="http://schemas.microsoft.com/office/powerpoint/2010/main" val="2586448347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326608960" fill="hold"/>
                                        <p:tgtEl>
                                          <p:spTgt spid="1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 showWhenStopped="0">
                <p:cTn id="26" fill="hold" display="0">
                  <p:stCondLst>
                    <p:cond delay="indefinite"/>
                  </p:stCondLst>
                </p:cTn>
                <p:tgtEl>
                  <p:spTgt spid="177"/>
                </p:tgtEl>
              </p:cMediaNode>
            </p:video>
          </p:childTnLst>
        </p:cTn>
      </p:par>
    </p:tnLst>
    <p:bldLst>
      <p:bldP spid="173" grpId="0" animBg="1" advAuto="0"/>
      <p:bldP spid="174" grpId="0" animBg="1" advAuto="0"/>
      <p:bldP spid="175" grpId="0" animBg="1" advAuto="0"/>
      <p:bldP spid="176" grpId="0" animBg="1" advAuto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课文</a:t>
            </a:r>
          </a:p>
        </p:txBody>
      </p:sp>
      <p:grpSp>
        <p:nvGrpSpPr>
          <p:cNvPr id="182" name="Group 182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180" name="Shape 180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81" name="Shape 181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183" name="Shape 183"/>
          <p:cNvSpPr/>
          <p:nvPr/>
        </p:nvSpPr>
        <p:spPr>
          <a:xfrm>
            <a:off x="8151" y="1898141"/>
            <a:ext cx="12988498" cy="765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defTabSz="1300480">
              <a:defRPr sz="33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阅读课文</a:t>
            </a:r>
          </a:p>
        </p:txBody>
      </p:sp>
      <p:sp>
        <p:nvSpPr>
          <p:cNvPr id="184" name="Shape 184"/>
          <p:cNvSpPr/>
          <p:nvPr/>
        </p:nvSpPr>
        <p:spPr>
          <a:xfrm>
            <a:off x="762005" y="3778249"/>
            <a:ext cx="11480790" cy="219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50000"/>
              </a:lnSpc>
              <a:defRPr sz="30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        每次遇到交通堵塞，那些滞留在路上，被堵车折磨得心烦意乱的人们就会想：汽车要是也有双翼，能飞起来就好了。人们的期盼，有可能变为现实吗？2050年，汽车会是什么样？别的不敢担保，以下四点大体为我们勾画出了2050年汽车的轮廓。</a:t>
            </a:r>
          </a:p>
        </p:txBody>
      </p:sp>
    </p:spTree>
    <p:extLst>
      <p:ext uri="{BB962C8B-B14F-4D97-AF65-F5344CB8AC3E}">
        <p14:creationId xmlns="" xmlns:p14="http://schemas.microsoft.com/office/powerpoint/2010/main" val="3907993836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1" dur="1000" fill="hold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" grpId="0" animBg="1" advAuto="0"/>
      <p:bldP spid="184" grpId="1" animBg="1" advAuto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课文</a:t>
            </a:r>
          </a:p>
        </p:txBody>
      </p:sp>
      <p:grpSp>
        <p:nvGrpSpPr>
          <p:cNvPr id="189" name="Group 189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187" name="Shape 187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88" name="Shape 188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190" name="Shape 190"/>
          <p:cNvSpPr/>
          <p:nvPr/>
        </p:nvSpPr>
        <p:spPr>
          <a:xfrm>
            <a:off x="762005" y="2349499"/>
            <a:ext cx="11480790" cy="505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lnSpc>
                <a:spcPct val="150000"/>
              </a:lnSpc>
              <a:defRPr sz="3000" b="1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甲 更加清洁、安全</a:t>
            </a:r>
          </a:p>
          <a:p>
            <a:pPr algn="l">
              <a:lnSpc>
                <a:spcPct val="150000"/>
              </a:lnSpc>
              <a:defRPr sz="30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        我们首先要问的是，2050年汽车还会存在吗？我们常常听到这样的指责：北极冰川在融化；空气质量在下降；石油资源日益紧缺；每年全球一百多万人死于交通事故，都是汽车惹的祸。鉴于以上劣迹，人类会不会忍痛割爱？根据优胜劣汰的原则，汽车会不会被取代？一切皆有可能，但作为一种将人解放出来的灵活的交通工具，动不动就要将其淘汰，似乎不是明智之举，根本出路还是要在清洁环保、规范驾车出行上下功夫。谋求这一交通工具的清洁、安全，是2050年对汽车最起码的要求。</a:t>
            </a:r>
          </a:p>
        </p:txBody>
      </p:sp>
    </p:spTree>
    <p:extLst>
      <p:ext uri="{BB962C8B-B14F-4D97-AF65-F5344CB8AC3E}">
        <p14:creationId xmlns="" xmlns:p14="http://schemas.microsoft.com/office/powerpoint/2010/main" val="3918590424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1" dur="1000" fill="hold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" grpId="0" animBg="1" advAuto="0"/>
      <p:bldP spid="190" grpId="1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/>
        </p:nvSpPr>
        <p:spPr>
          <a:xfrm>
            <a:off x="313676" y="2247900"/>
            <a:ext cx="1028701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堵塞</a:t>
            </a:r>
          </a:p>
        </p:txBody>
      </p:sp>
      <p:sp>
        <p:nvSpPr>
          <p:cNvPr id="146" name="Shape 146"/>
          <p:cNvSpPr/>
          <p:nvPr/>
        </p:nvSpPr>
        <p:spPr>
          <a:xfrm>
            <a:off x="313676" y="5198267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明智</a:t>
            </a:r>
          </a:p>
        </p:txBody>
      </p:sp>
      <p:sp>
        <p:nvSpPr>
          <p:cNvPr id="147" name="Shape 147"/>
          <p:cNvSpPr/>
          <p:nvPr/>
        </p:nvSpPr>
        <p:spPr>
          <a:xfrm>
            <a:off x="313676" y="6197200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出路</a:t>
            </a:r>
          </a:p>
        </p:txBody>
      </p:sp>
      <p:sp>
        <p:nvSpPr>
          <p:cNvPr id="148" name="Shape 148"/>
          <p:cNvSpPr/>
          <p:nvPr/>
        </p:nvSpPr>
        <p:spPr>
          <a:xfrm>
            <a:off x="313676" y="7196133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规范</a:t>
            </a:r>
          </a:p>
        </p:txBody>
      </p:sp>
      <p:sp>
        <p:nvSpPr>
          <p:cNvPr id="149" name="Shape 149"/>
          <p:cNvSpPr/>
          <p:nvPr/>
        </p:nvSpPr>
        <p:spPr>
          <a:xfrm>
            <a:off x="313676" y="8207767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谋求</a:t>
            </a:r>
          </a:p>
        </p:txBody>
      </p:sp>
      <p:sp>
        <p:nvSpPr>
          <p:cNvPr id="150" name="Shape 150"/>
          <p:cNvSpPr/>
          <p:nvPr/>
        </p:nvSpPr>
        <p:spPr>
          <a:xfrm>
            <a:off x="313676" y="4186633"/>
            <a:ext cx="5715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皆</a:t>
            </a:r>
          </a:p>
        </p:txBody>
      </p:sp>
      <p:sp>
        <p:nvSpPr>
          <p:cNvPr id="151" name="Shape 151"/>
          <p:cNvSpPr/>
          <p:nvPr/>
        </p:nvSpPr>
        <p:spPr>
          <a:xfrm>
            <a:off x="1999819" y="2273300"/>
            <a:ext cx="1061619" cy="508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dǔsè</a:t>
            </a:r>
          </a:p>
        </p:txBody>
      </p:sp>
      <p:sp>
        <p:nvSpPr>
          <p:cNvPr id="152" name="Shape 152"/>
          <p:cNvSpPr/>
          <p:nvPr/>
        </p:nvSpPr>
        <p:spPr>
          <a:xfrm>
            <a:off x="1999819" y="4212033"/>
            <a:ext cx="542240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jiē</a:t>
            </a:r>
          </a:p>
        </p:txBody>
      </p:sp>
      <p:sp>
        <p:nvSpPr>
          <p:cNvPr id="153" name="Shape 153"/>
          <p:cNvSpPr/>
          <p:nvPr/>
        </p:nvSpPr>
        <p:spPr>
          <a:xfrm>
            <a:off x="1999819" y="5223667"/>
            <a:ext cx="1626109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míngzhì</a:t>
            </a:r>
          </a:p>
        </p:txBody>
      </p:sp>
      <p:sp>
        <p:nvSpPr>
          <p:cNvPr id="154" name="Shape 154"/>
          <p:cNvSpPr/>
          <p:nvPr/>
        </p:nvSpPr>
        <p:spPr>
          <a:xfrm>
            <a:off x="1999819" y="6213798"/>
            <a:ext cx="1200608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chūlù</a:t>
            </a:r>
          </a:p>
        </p:txBody>
      </p:sp>
      <p:sp>
        <p:nvSpPr>
          <p:cNvPr id="155" name="Shape 155"/>
          <p:cNvSpPr/>
          <p:nvPr/>
        </p:nvSpPr>
        <p:spPr>
          <a:xfrm>
            <a:off x="1999819" y="7221533"/>
            <a:ext cx="1434288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guīfàn</a:t>
            </a:r>
          </a:p>
        </p:txBody>
      </p:sp>
      <p:sp>
        <p:nvSpPr>
          <p:cNvPr id="156" name="Shape 156"/>
          <p:cNvSpPr/>
          <p:nvPr/>
        </p:nvSpPr>
        <p:spPr>
          <a:xfrm>
            <a:off x="1999819" y="8215563"/>
            <a:ext cx="161432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móuqiú</a:t>
            </a:r>
          </a:p>
        </p:txBody>
      </p:sp>
      <p:sp>
        <p:nvSpPr>
          <p:cNvPr id="157" name="Shape 157"/>
          <p:cNvSpPr/>
          <p:nvPr/>
        </p:nvSpPr>
        <p:spPr>
          <a:xfrm>
            <a:off x="4144023" y="2286000"/>
            <a:ext cx="8496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我家的下水道堵塞了，爸爸花了半个小时才修好。</a:t>
            </a:r>
          </a:p>
        </p:txBody>
      </p:sp>
      <p:sp>
        <p:nvSpPr>
          <p:cNvPr id="158" name="Shape 158"/>
          <p:cNvSpPr/>
          <p:nvPr/>
        </p:nvSpPr>
        <p:spPr>
          <a:xfrm>
            <a:off x="4144023" y="4224733"/>
            <a:ext cx="2781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一切皆有可能。</a:t>
            </a:r>
          </a:p>
        </p:txBody>
      </p:sp>
      <p:sp>
        <p:nvSpPr>
          <p:cNvPr id="159" name="Shape 159"/>
          <p:cNvSpPr/>
          <p:nvPr/>
        </p:nvSpPr>
        <p:spPr>
          <a:xfrm>
            <a:off x="4144023" y="5236367"/>
            <a:ext cx="4686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他采取了非常明智的做法。</a:t>
            </a:r>
          </a:p>
        </p:txBody>
      </p:sp>
      <p:sp>
        <p:nvSpPr>
          <p:cNvPr id="160" name="Shape 160"/>
          <p:cNvSpPr/>
          <p:nvPr/>
        </p:nvSpPr>
        <p:spPr>
          <a:xfrm>
            <a:off x="4144023" y="6235300"/>
            <a:ext cx="7353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如果不加强改革，这家工厂是没有出路的。</a:t>
            </a:r>
          </a:p>
        </p:txBody>
      </p:sp>
      <p:sp>
        <p:nvSpPr>
          <p:cNvPr id="161" name="Shape 161"/>
          <p:cNvSpPr/>
          <p:nvPr/>
        </p:nvSpPr>
        <p:spPr>
          <a:xfrm>
            <a:off x="4144023" y="7233725"/>
            <a:ext cx="7734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这篇论文的用词很不规范，需要进一步修改。</a:t>
            </a:r>
          </a:p>
        </p:txBody>
      </p:sp>
      <p:sp>
        <p:nvSpPr>
          <p:cNvPr id="162" name="Shape 162"/>
          <p:cNvSpPr/>
          <p:nvPr/>
        </p:nvSpPr>
        <p:spPr>
          <a:xfrm>
            <a:off x="4144023" y="8250474"/>
            <a:ext cx="6591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事到如今，只能先谋求一条生存之路。</a:t>
            </a:r>
          </a:p>
        </p:txBody>
      </p:sp>
      <p:sp>
        <p:nvSpPr>
          <p:cNvPr id="163" name="Shape 163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词汇</a:t>
            </a:r>
          </a:p>
        </p:txBody>
      </p:sp>
      <p:grpSp>
        <p:nvGrpSpPr>
          <p:cNvPr id="166" name="Group 166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164" name="Shape 164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65" name="Shape 165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167" name="Shape 167"/>
          <p:cNvSpPr/>
          <p:nvPr/>
        </p:nvSpPr>
        <p:spPr>
          <a:xfrm>
            <a:off x="313676" y="3217266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滞留</a:t>
            </a:r>
          </a:p>
        </p:txBody>
      </p:sp>
      <p:sp>
        <p:nvSpPr>
          <p:cNvPr id="168" name="Shape 168"/>
          <p:cNvSpPr/>
          <p:nvPr/>
        </p:nvSpPr>
        <p:spPr>
          <a:xfrm>
            <a:off x="1999819" y="3242666"/>
            <a:ext cx="103886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zhìliú</a:t>
            </a:r>
          </a:p>
        </p:txBody>
      </p:sp>
      <p:sp>
        <p:nvSpPr>
          <p:cNvPr id="169" name="Shape 169"/>
          <p:cNvSpPr/>
          <p:nvPr/>
        </p:nvSpPr>
        <p:spPr>
          <a:xfrm>
            <a:off x="4144023" y="3255366"/>
            <a:ext cx="8537449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55个航班被取消后，大约一万名旅客滞留在机场。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1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1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1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6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1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1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1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6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1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1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1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6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2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1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2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6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2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499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5" presetClass="emph" presetSubtype="0" fill="hold" grpId="2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4" dur="499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5" presetClass="emph" presetSubtype="0" fill="hold" grpId="24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8" dur="499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2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499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5" presetClass="emph" presetSubtype="0" fill="hold" grpId="26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5" dur="499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5" presetClass="emph" presetSubtype="0" fill="hold" grpId="27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499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mph" presetSubtype="0" fill="hold" grpId="28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499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5" presetClass="emph" presetSubtype="0" fill="hold" grpId="29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5" dur="499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5" presetClass="emph" presetSubtype="0" fill="hold" grpId="3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9" dur="499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5" presetClass="emph" presetSubtype="0" fill="hold" grpId="3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499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fill="hold" grpId="3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499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5" presetClass="emph" presetSubtype="0" fill="hold" grpId="3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499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5" presetClass="emph" presetSubtype="0" fill="hold" grpId="34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3" dur="499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5" presetClass="emph" presetSubtype="0" fill="hold" grpId="3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6" dur="499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1" animBg="1" advAuto="0"/>
      <p:bldP spid="145" grpId="22" animBg="1" advAuto="0"/>
      <p:bldP spid="146" grpId="10" animBg="1" advAuto="0"/>
      <p:bldP spid="146" grpId="28" animBg="1" advAuto="0"/>
      <p:bldP spid="147" grpId="13" animBg="1" advAuto="0"/>
      <p:bldP spid="147" grpId="30" animBg="1" advAuto="0"/>
      <p:bldP spid="148" grpId="16" animBg="1" advAuto="0"/>
      <p:bldP spid="148" grpId="32" animBg="1" advAuto="0"/>
      <p:bldP spid="149" grpId="19" animBg="1" advAuto="0"/>
      <p:bldP spid="149" grpId="34" animBg="1" advAuto="0"/>
      <p:bldP spid="150" grpId="7" animBg="1" advAuto="0"/>
      <p:bldP spid="150" grpId="26" animBg="1" advAuto="0"/>
      <p:bldP spid="151" grpId="2" animBg="1" advAuto="0"/>
      <p:bldP spid="151" grpId="23" animBg="1" advAuto="0"/>
      <p:bldP spid="152" grpId="8" animBg="1" advAuto="0"/>
      <p:bldP spid="152" grpId="27" animBg="1" advAuto="0"/>
      <p:bldP spid="153" grpId="11" animBg="1" advAuto="0"/>
      <p:bldP spid="153" grpId="29" animBg="1" advAuto="0"/>
      <p:bldP spid="154" grpId="14" animBg="1" advAuto="0"/>
      <p:bldP spid="154" grpId="31" animBg="1" advAuto="0"/>
      <p:bldP spid="155" grpId="17" animBg="1" advAuto="0"/>
      <p:bldP spid="155" grpId="33" animBg="1" advAuto="0"/>
      <p:bldP spid="156" grpId="20" animBg="1" advAuto="0"/>
      <p:bldP spid="156" grpId="35" animBg="1" advAuto="0"/>
      <p:bldP spid="157" grpId="3" animBg="1" advAuto="0"/>
      <p:bldP spid="158" grpId="9" animBg="1" advAuto="0"/>
      <p:bldP spid="159" grpId="12" animBg="1" advAuto="0"/>
      <p:bldP spid="160" grpId="15" animBg="1" advAuto="0"/>
      <p:bldP spid="161" grpId="18" animBg="1" advAuto="0"/>
      <p:bldP spid="162" grpId="21" animBg="1" advAuto="0"/>
      <p:bldP spid="167" grpId="4" animBg="1" advAuto="0"/>
      <p:bldP spid="167" grpId="24" animBg="1" advAuto="0"/>
      <p:bldP spid="168" grpId="5" animBg="1" advAuto="0"/>
      <p:bldP spid="168" grpId="25" animBg="1" advAuto="0"/>
      <p:bldP spid="169" grpId="6" animBg="1" advAuto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课文</a:t>
            </a:r>
          </a:p>
        </p:txBody>
      </p:sp>
      <p:grpSp>
        <p:nvGrpSpPr>
          <p:cNvPr id="195" name="Group 195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193" name="Shape 193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94" name="Shape 194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196" name="Shape 196"/>
          <p:cNvSpPr/>
          <p:nvPr/>
        </p:nvSpPr>
        <p:spPr>
          <a:xfrm>
            <a:off x="762005" y="2920999"/>
            <a:ext cx="11480790" cy="391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lnSpc>
                <a:spcPct val="150000"/>
              </a:lnSpc>
              <a:defRPr sz="3000" b="1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乙 能自动行驶</a:t>
            </a:r>
          </a:p>
          <a:p>
            <a:pPr algn="l">
              <a:lnSpc>
                <a:spcPct val="150000"/>
              </a:lnSpc>
              <a:defRPr sz="30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        2050年，无人干预，能够自动在平坦的高速路上奔驰的车辆将会走进家庭。欧洲正试图实现由一名职业司机驾车引导一长串汽车前行，它们像是一条线上的珍珠，在路上移动。被引导车辆上的驾驶者可以工作，也可以休息，职业司机的工作效益也将大大提高。汽车抵达终点后，车上配备的高科技系统能使车辆自动停泊入位。这就是人类力求实现的汽车自动行驶。</a:t>
            </a:r>
          </a:p>
        </p:txBody>
      </p:sp>
    </p:spTree>
    <p:extLst>
      <p:ext uri="{BB962C8B-B14F-4D97-AF65-F5344CB8AC3E}">
        <p14:creationId xmlns="" xmlns:p14="http://schemas.microsoft.com/office/powerpoint/2010/main" val="658090095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1" dur="1000" fill="hold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" grpId="0" animBg="1" advAuto="0"/>
      <p:bldP spid="196" grpId="1" animBg="1" advAuto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课文</a:t>
            </a:r>
          </a:p>
        </p:txBody>
      </p:sp>
      <p:grpSp>
        <p:nvGrpSpPr>
          <p:cNvPr id="201" name="Group 201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199" name="Shape 199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00" name="Shape 200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202" name="Shape 202"/>
          <p:cNvSpPr/>
          <p:nvPr/>
        </p:nvSpPr>
        <p:spPr>
          <a:xfrm>
            <a:off x="762005" y="2920999"/>
            <a:ext cx="11480790" cy="391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lnSpc>
                <a:spcPct val="150000"/>
              </a:lnSpc>
              <a:defRPr sz="3000" b="1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丙 融合数字生活方式</a:t>
            </a:r>
          </a:p>
          <a:p>
            <a:pPr algn="l">
              <a:lnSpc>
                <a:spcPct val="150000"/>
              </a:lnSpc>
              <a:defRPr sz="30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        某家著名的搜索引擎公司意识到，为个人驾驶提供服务蕴藏着巨大的商机，于是，他们迫不及待地加入到汽车研发的行列，车企与电脑公司合作几乎成了无法阻挡的潮流。创造虚拟个人助理，为汽车用户提供路线、交通信息和日程安排等方面的帮助，在2050年将会是必然的服务，而非锦上添花。数字生活方式将完全与汽车融为一体，为汽车的方便、安全使用提供保障。</a:t>
            </a:r>
          </a:p>
        </p:txBody>
      </p:sp>
    </p:spTree>
    <p:extLst>
      <p:ext uri="{BB962C8B-B14F-4D97-AF65-F5344CB8AC3E}">
        <p14:creationId xmlns="" xmlns:p14="http://schemas.microsoft.com/office/powerpoint/2010/main" val="37664301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1" dur="1000" fill="hold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 animBg="1" advAuto="0"/>
      <p:bldP spid="202" grpId="1" animBg="1" advAuto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课文</a:t>
            </a:r>
          </a:p>
        </p:txBody>
      </p:sp>
      <p:grpSp>
        <p:nvGrpSpPr>
          <p:cNvPr id="207" name="Group 207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205" name="Shape 205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06" name="Shape 206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208" name="Shape 208"/>
          <p:cNvSpPr/>
          <p:nvPr/>
        </p:nvSpPr>
        <p:spPr>
          <a:xfrm>
            <a:off x="762005" y="2635249"/>
            <a:ext cx="11480790" cy="448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lnSpc>
                <a:spcPct val="150000"/>
              </a:lnSpc>
              <a:defRPr sz="3000" b="1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丁 长途汽车仍靠汽油</a:t>
            </a:r>
          </a:p>
          <a:p>
            <a:pPr algn="l">
              <a:lnSpc>
                <a:spcPct val="150000"/>
              </a:lnSpc>
              <a:defRPr sz="30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        2050年的汽车动力是什么？电力？风力？还是依旧用汽油和柴油？有人会说，清洁能源的开发就是要遏制汽油、柴油的使用。没错，作为日常交通工具，电动汽车的比重一定会提高，可是跑长途呢？电动汽车也许能承受超远距离行驶，但电池可能很重，造价可能很昂贵，充电的时间可能很长，这些都可能成为阻碍人们选择电动汽车的理由，所以，不排除长距离行车还用汽油或柴油，因此为了确保减少污染，燃料的使用效率必须提高，废气的排放必须减少。</a:t>
            </a:r>
          </a:p>
        </p:txBody>
      </p:sp>
    </p:spTree>
    <p:extLst>
      <p:ext uri="{BB962C8B-B14F-4D97-AF65-F5344CB8AC3E}">
        <p14:creationId xmlns="" xmlns:p14="http://schemas.microsoft.com/office/powerpoint/2010/main" val="2455200234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1" dur="1000" fill="hold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" grpId="0" animBg="1" advAuto="0"/>
      <p:bldP spid="208" grpId="1" animBg="1" advAuto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课文</a:t>
            </a:r>
          </a:p>
        </p:txBody>
      </p:sp>
      <p:grpSp>
        <p:nvGrpSpPr>
          <p:cNvPr id="213" name="Group 213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211" name="Shape 211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12" name="Shape 212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214" name="Shape 214"/>
          <p:cNvSpPr/>
          <p:nvPr/>
        </p:nvSpPr>
        <p:spPr>
          <a:xfrm>
            <a:off x="762005" y="3778249"/>
            <a:ext cx="11480790" cy="219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50000"/>
              </a:lnSpc>
              <a:defRPr sz="30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        长久以来，汽车作为人类重要的交通工具与我们相伴相随，人类也为此付出了巨大的代价。2050年，如果汽车还是我们生活中不可缺少的伴侣，它在我们的经济生活中还扮演支柱产业的角色，它必须是清洁的、安全的，它必须符合可持续发展的原则。</a:t>
            </a:r>
          </a:p>
        </p:txBody>
      </p:sp>
    </p:spTree>
    <p:extLst>
      <p:ext uri="{BB962C8B-B14F-4D97-AF65-F5344CB8AC3E}">
        <p14:creationId xmlns="" xmlns:p14="http://schemas.microsoft.com/office/powerpoint/2010/main" val="3138465226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1" dur="1000" fill="hold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" grpId="0" animBg="1" advAuto="0"/>
      <p:bldP spid="214" grpId="1" animBg="1" advAuto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课文</a:t>
            </a:r>
          </a:p>
        </p:txBody>
      </p:sp>
      <p:grpSp>
        <p:nvGrpSpPr>
          <p:cNvPr id="219" name="Group 219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217" name="Shape 217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18" name="Shape 218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220" name="Shape 220"/>
          <p:cNvSpPr/>
          <p:nvPr/>
        </p:nvSpPr>
        <p:spPr>
          <a:xfrm>
            <a:off x="8151" y="1000674"/>
            <a:ext cx="12988498" cy="765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defTabSz="1300480">
              <a:defRPr sz="33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根据提示，简述课文主要内容</a:t>
            </a:r>
          </a:p>
        </p:txBody>
      </p:sp>
      <p:graphicFrame>
        <p:nvGraphicFramePr>
          <p:cNvPr id="221" name="Table 221"/>
          <p:cNvGraphicFramePr/>
          <p:nvPr/>
        </p:nvGraphicFramePr>
        <p:xfrm>
          <a:off x="656015" y="2441222"/>
          <a:ext cx="11692768" cy="6016052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4276038"/>
                <a:gridCol w="2818978"/>
                <a:gridCol w="4597752"/>
              </a:tblGrid>
              <a:tr h="1504013">
                <a:tc rowSpan="4">
                  <a:txBody>
                    <a:bodyPr/>
                    <a:lstStyle/>
                    <a:p>
                      <a:pPr algn="l" defTabSz="914400">
                        <a:defRPr sz="2600"/>
                      </a:pPr>
                      <a:r>
                        <a:rPr sz="2400"/>
                        <a:t>2050年的汽车是什么样子的？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BECA2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2400"/>
                        <a:t>清洁、安全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BECA2"/>
                    </a:solidFill>
                  </a:tcPr>
                </a:tc>
                <a:tc>
                  <a:txBody>
                    <a:bodyPr/>
                    <a:lstStyle/>
                    <a:p>
                      <a:pPr marL="423333" indent="-423333" algn="l" defTabSz="914400">
                        <a:buSzPct val="100000"/>
                        <a:buAutoNum type="arabicPeriod"/>
                        <a:defRPr sz="2400"/>
                      </a:pPr>
                      <a:r>
                        <a:t>当前汽车的劣迹</a:t>
                      </a:r>
                    </a:p>
                    <a:p>
                      <a:pPr marL="423333" indent="-423333" algn="l" defTabSz="914400">
                        <a:buSzPct val="100000"/>
                        <a:buAutoNum type="arabicPeriod"/>
                        <a:defRPr sz="2400"/>
                      </a:pPr>
                      <a:r>
                        <a:t>根本出路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1504013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2400"/>
                        <a:t>自动行驶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BECA2"/>
                    </a:solidFill>
                  </a:tcPr>
                </a:tc>
                <a:tc>
                  <a:txBody>
                    <a:bodyPr/>
                    <a:lstStyle/>
                    <a:p>
                      <a:pPr marL="423333" indent="-423333" algn="l" defTabSz="914400">
                        <a:buSzPct val="100000"/>
                        <a:buAutoNum type="arabicPeriod"/>
                        <a:defRPr sz="2400"/>
                      </a:pPr>
                      <a:r>
                        <a:t>职业司机引导                  </a:t>
                      </a:r>
                    </a:p>
                    <a:p>
                      <a:pPr marL="423333" indent="-423333" algn="l" defTabSz="914400">
                        <a:buSzPct val="100000"/>
                        <a:buAutoNum type="arabicPeriod"/>
                        <a:defRPr sz="2400"/>
                      </a:pPr>
                      <a:r>
                        <a:t>自动停泊入位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1504013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2400"/>
                        <a:t>融合数字生活方式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BECA2"/>
                    </a:solidFill>
                  </a:tcPr>
                </a:tc>
                <a:tc>
                  <a:txBody>
                    <a:bodyPr/>
                    <a:lstStyle/>
                    <a:p>
                      <a:pPr marL="423333" indent="-423333" algn="l" defTabSz="914400">
                        <a:buSzPct val="100000"/>
                        <a:buAutoNum type="arabicPeriod"/>
                        <a:defRPr sz="2400"/>
                      </a:pPr>
                      <a:r>
                        <a:t>车企与搜索引擎公司合作</a:t>
                      </a:r>
                    </a:p>
                    <a:p>
                      <a:pPr marL="423333" indent="-423333" algn="l" defTabSz="914400">
                        <a:buSzPct val="100000"/>
                        <a:buAutoNum type="arabicPeriod"/>
                        <a:defRPr sz="2400"/>
                      </a:pPr>
                      <a:r>
                        <a:t>创造虚拟个人助理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1504013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2400"/>
                        <a:t>燃料的使用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BECA2"/>
                    </a:solidFill>
                  </a:tcPr>
                </a:tc>
                <a:tc>
                  <a:txBody>
                    <a:bodyPr/>
                    <a:lstStyle/>
                    <a:p>
                      <a:pPr marL="423333" indent="-423333" algn="l" defTabSz="914400">
                        <a:buSzPct val="100000"/>
                        <a:buAutoNum type="arabicPeriod"/>
                        <a:defRPr sz="2400"/>
                      </a:pPr>
                      <a:r>
                        <a:t>电动汽车的优缺点</a:t>
                      </a:r>
                    </a:p>
                    <a:p>
                      <a:pPr marL="423333" indent="-423333" algn="l" defTabSz="914400">
                        <a:buSzPct val="100000"/>
                        <a:buAutoNum type="arabicPeriod"/>
                        <a:defRPr sz="2400"/>
                      </a:pPr>
                      <a:r>
                        <a:t>汽油、柴油车的使用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49793736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99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" grpId="0" animBg="1" advAuto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/>
          <p:nvPr/>
        </p:nvSpPr>
        <p:spPr>
          <a:xfrm>
            <a:off x="762005" y="4170328"/>
            <a:ext cx="10492402" cy="1051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1、电动汽车也许能承受超远距离行驶，但电池可能很重，造价可能很昂贵，充电的时间可能很长。</a:t>
            </a:r>
          </a:p>
        </p:txBody>
      </p:sp>
      <p:sp>
        <p:nvSpPr>
          <p:cNvPr id="224" name="Shape 224"/>
          <p:cNvSpPr/>
          <p:nvPr/>
        </p:nvSpPr>
        <p:spPr>
          <a:xfrm>
            <a:off x="762005" y="5545553"/>
            <a:ext cx="11480790" cy="1518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2、被引导车辆上的驾驶者可以工作，也可以休息，职业司机的工作效益也将大大提高。</a:t>
            </a:r>
          </a:p>
          <a:p>
            <a:pPr algn="l">
              <a:lnSpc>
                <a:spcPct val="120000"/>
              </a:lnSpc>
              <a:defRPr sz="3000">
                <a:solidFill>
                  <a:srgbClr val="53585F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（“工作”“休息”这组反义词构成了一种语义上的联系。）</a:t>
            </a:r>
          </a:p>
        </p:txBody>
      </p:sp>
      <p:sp>
        <p:nvSpPr>
          <p:cNvPr id="225" name="Shape 225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语言点</a:t>
            </a:r>
          </a:p>
        </p:txBody>
      </p:sp>
      <p:grpSp>
        <p:nvGrpSpPr>
          <p:cNvPr id="228" name="Group 228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226" name="Shape 226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27" name="Shape 227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229" name="Shape 229"/>
          <p:cNvSpPr/>
          <p:nvPr/>
        </p:nvSpPr>
        <p:spPr>
          <a:xfrm>
            <a:off x="762005" y="7388138"/>
            <a:ext cx="11480790" cy="1976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3、我的房间靠近大海，宽敞明亮，有室内卫生间和淋浴设备，还有一个小阳台可以观赏窗外的大海。</a:t>
            </a:r>
          </a:p>
          <a:p>
            <a:pPr algn="l">
              <a:lnSpc>
                <a:spcPct val="120000"/>
              </a:lnSpc>
              <a:defRPr sz="3000">
                <a:solidFill>
                  <a:srgbClr val="53585F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（“卫生间”“淋浴设备”“小阳台”这些屋内设施共同构成了一种语义联系。）</a:t>
            </a:r>
          </a:p>
        </p:txBody>
      </p:sp>
      <p:sp>
        <p:nvSpPr>
          <p:cNvPr id="230" name="Shape 230"/>
          <p:cNvSpPr/>
          <p:nvPr/>
        </p:nvSpPr>
        <p:spPr>
          <a:xfrm>
            <a:off x="889015" y="1633945"/>
            <a:ext cx="11226770" cy="23017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/>
          <a:p>
            <a:pPr defTabSz="1300480">
              <a:defRPr sz="3300"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篇章修辞（二）——词汇衔接</a:t>
            </a:r>
          </a:p>
          <a:p>
            <a:pPr algn="l" defTabSz="1300480">
              <a:defRPr sz="1000">
                <a:latin typeface="华文细黑"/>
                <a:ea typeface="华文细黑"/>
                <a:cs typeface="华文细黑"/>
                <a:sym typeface="华文细黑"/>
              </a:defRPr>
            </a:pPr>
            <a:endParaRPr/>
          </a:p>
          <a:p>
            <a:pPr algn="l" defTabSz="1300480">
              <a:lnSpc>
                <a:spcPct val="120000"/>
              </a:lnSpc>
              <a:defRPr sz="3300"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        </a:t>
            </a:r>
            <a:r>
              <a:rPr sz="2600"/>
              <a:t>在说明、描述某一事物或场合时，某些词汇在语义上是有联系的，如下面的例（1）“重、昂贵、长”描写“电池”的重量、造价、充电时间超越了“适中”的程度。词汇衔接就是指语篇中出现的部分词汇相互之间存在的语义联系，这一联系对语篇连贯起着重要作用。例如：</a:t>
            </a:r>
          </a:p>
        </p:txBody>
      </p:sp>
    </p:spTree>
    <p:extLst>
      <p:ext uri="{BB962C8B-B14F-4D97-AF65-F5344CB8AC3E}">
        <p14:creationId xmlns="" xmlns:p14="http://schemas.microsoft.com/office/powerpoint/2010/main" val="725535163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 animBg="1" advAuto="0"/>
      <p:bldP spid="224" grpId="0" animBg="1" advAuto="0"/>
      <p:bldP spid="229" grpId="0" animBg="1" advAuto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/>
          <p:nvPr/>
        </p:nvSpPr>
        <p:spPr>
          <a:xfrm>
            <a:off x="947199" y="2824386"/>
            <a:ext cx="10732181" cy="1051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599722" indent="-599722" algn="l">
              <a:lnSpc>
                <a:spcPct val="120000"/>
              </a:lnSpc>
              <a:buSzPct val="100000"/>
              <a:buAutoNum type="alphaUcPeriod"/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下了火车，我做的第一件事就是买一份当地的报纸，迫不及待地在路边翻看起来。</a:t>
            </a:r>
          </a:p>
        </p:txBody>
      </p:sp>
      <p:sp>
        <p:nvSpPr>
          <p:cNvPr id="233" name="Shape 233"/>
          <p:cNvSpPr/>
          <p:nvPr/>
        </p:nvSpPr>
        <p:spPr>
          <a:xfrm>
            <a:off x="947199" y="4195258"/>
            <a:ext cx="10560135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B. 我们结婚十年了，大女儿七岁，小女儿四岁</a:t>
            </a:r>
          </a:p>
        </p:txBody>
      </p:sp>
      <p:sp>
        <p:nvSpPr>
          <p:cNvPr id="234" name="Shape 234"/>
          <p:cNvSpPr/>
          <p:nvPr/>
        </p:nvSpPr>
        <p:spPr>
          <a:xfrm>
            <a:off x="1524010" y="695119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练习</a:t>
            </a:r>
          </a:p>
        </p:txBody>
      </p:sp>
      <p:grpSp>
        <p:nvGrpSpPr>
          <p:cNvPr id="237" name="Group 237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235" name="Shape 235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36" name="Shape 236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238" name="Shape 238"/>
          <p:cNvSpPr/>
          <p:nvPr/>
        </p:nvSpPr>
        <p:spPr>
          <a:xfrm>
            <a:off x="947199" y="5047971"/>
            <a:ext cx="11110402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C. 我一向对做家事十分痛恨，但对做菜却是十分有兴趣</a:t>
            </a:r>
          </a:p>
        </p:txBody>
      </p:sp>
      <p:sp>
        <p:nvSpPr>
          <p:cNvPr id="239" name="Shape 239"/>
          <p:cNvSpPr/>
          <p:nvPr/>
        </p:nvSpPr>
        <p:spPr>
          <a:xfrm>
            <a:off x="1482820" y="1971868"/>
            <a:ext cx="10211206" cy="485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lnSpc>
                <a:spcPct val="150000"/>
              </a:lnSpc>
              <a:defRPr sz="28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根据词汇语义上的联系，把下列6个小句组合成3个连贯的语段</a:t>
            </a:r>
          </a:p>
        </p:txBody>
      </p:sp>
      <p:sp>
        <p:nvSpPr>
          <p:cNvPr id="240" name="Shape 240"/>
          <p:cNvSpPr/>
          <p:nvPr/>
        </p:nvSpPr>
        <p:spPr>
          <a:xfrm>
            <a:off x="947199" y="5900683"/>
            <a:ext cx="11628192" cy="1051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D. 几只洋葱，几片肉，一把粉丝，一会儿就变出一个菜来，</a:t>
            </a:r>
          </a:p>
          <a:p>
            <a: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     我很欣赏这种艺术</a:t>
            </a:r>
          </a:p>
        </p:txBody>
      </p:sp>
      <p:sp>
        <p:nvSpPr>
          <p:cNvPr id="241" name="Shape 241"/>
          <p:cNvSpPr/>
          <p:nvPr/>
        </p:nvSpPr>
        <p:spPr>
          <a:xfrm>
            <a:off x="947199" y="7271556"/>
            <a:ext cx="10560135" cy="1051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E. 翻着翻着，竟然发现满满一版的招聘启事，</a:t>
            </a:r>
          </a:p>
          <a:p>
            <a: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    我高兴得眉飞色舞</a:t>
            </a:r>
          </a:p>
        </p:txBody>
      </p:sp>
      <p:sp>
        <p:nvSpPr>
          <p:cNvPr id="242" name="Shape 242"/>
          <p:cNvSpPr/>
          <p:nvPr/>
        </p:nvSpPr>
        <p:spPr>
          <a:xfrm>
            <a:off x="947199" y="8642428"/>
            <a:ext cx="11110402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F. 十年来我的一个突出感觉就是我的妻子从来不认错</a:t>
            </a:r>
          </a:p>
        </p:txBody>
      </p:sp>
    </p:spTree>
    <p:extLst>
      <p:ext uri="{BB962C8B-B14F-4D97-AF65-F5344CB8AC3E}">
        <p14:creationId xmlns="" xmlns:p14="http://schemas.microsoft.com/office/powerpoint/2010/main" val="2324615328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" grpId="0" animBg="1" advAuto="0"/>
      <p:bldP spid="233" grpId="0" animBg="1" advAuto="0"/>
      <p:bldP spid="238" grpId="0" animBg="1" advAuto="0"/>
      <p:bldP spid="240" grpId="0" animBg="1" advAuto="0"/>
      <p:bldP spid="241" grpId="0" animBg="1" advAuto="0"/>
      <p:bldP spid="242" grpId="0" animBg="1" advAuto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/>
          <p:nvPr/>
        </p:nvSpPr>
        <p:spPr>
          <a:xfrm>
            <a:off x="662176" y="3260059"/>
            <a:ext cx="10732181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1、</a:t>
            </a:r>
          </a:p>
        </p:txBody>
      </p:sp>
      <p:sp>
        <p:nvSpPr>
          <p:cNvPr id="245" name="Shape 245"/>
          <p:cNvSpPr/>
          <p:nvPr/>
        </p:nvSpPr>
        <p:spPr>
          <a:xfrm>
            <a:off x="1339510" y="3261529"/>
            <a:ext cx="10560134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A. 是爸爸一手把我抚养大的</a:t>
            </a:r>
          </a:p>
        </p:txBody>
      </p:sp>
      <p:sp>
        <p:nvSpPr>
          <p:cNvPr id="246" name="Shape 246"/>
          <p:cNvSpPr/>
          <p:nvPr/>
        </p:nvSpPr>
        <p:spPr>
          <a:xfrm>
            <a:off x="1524010" y="695119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练习</a:t>
            </a:r>
          </a:p>
        </p:txBody>
      </p:sp>
      <p:grpSp>
        <p:nvGrpSpPr>
          <p:cNvPr id="249" name="Group 249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247" name="Shape 247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48" name="Shape 248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250" name="Shape 250"/>
          <p:cNvSpPr/>
          <p:nvPr/>
        </p:nvSpPr>
        <p:spPr>
          <a:xfrm>
            <a:off x="2538540" y="1926275"/>
            <a:ext cx="7927720" cy="485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lnSpc>
                <a:spcPct val="150000"/>
              </a:lnSpc>
              <a:defRPr sz="28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根据词汇语义上的联系，给下列句子排列顺序</a:t>
            </a:r>
          </a:p>
        </p:txBody>
      </p:sp>
      <p:sp>
        <p:nvSpPr>
          <p:cNvPr id="251" name="Shape 251"/>
          <p:cNvSpPr/>
          <p:nvPr/>
        </p:nvSpPr>
        <p:spPr>
          <a:xfrm>
            <a:off x="1339510" y="4167463"/>
            <a:ext cx="10560134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B. 我很不忍心</a:t>
            </a:r>
          </a:p>
        </p:txBody>
      </p:sp>
      <p:sp>
        <p:nvSpPr>
          <p:cNvPr id="252" name="Shape 252"/>
          <p:cNvSpPr/>
          <p:nvPr/>
        </p:nvSpPr>
        <p:spPr>
          <a:xfrm>
            <a:off x="1339510" y="5073396"/>
            <a:ext cx="10560134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C. 我从小就没有了妈妈</a:t>
            </a:r>
          </a:p>
        </p:txBody>
      </p:sp>
      <p:sp>
        <p:nvSpPr>
          <p:cNvPr id="253" name="Shape 253"/>
          <p:cNvSpPr/>
          <p:nvPr/>
        </p:nvSpPr>
        <p:spPr>
          <a:xfrm>
            <a:off x="1339510" y="5979329"/>
            <a:ext cx="10560134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D. 又要离开他</a:t>
            </a:r>
          </a:p>
        </p:txBody>
      </p:sp>
      <p:sp>
        <p:nvSpPr>
          <p:cNvPr id="254" name="Shape 254"/>
          <p:cNvSpPr/>
          <p:nvPr/>
        </p:nvSpPr>
        <p:spPr>
          <a:xfrm>
            <a:off x="1339510" y="6885263"/>
            <a:ext cx="10560134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F. 好不容易等我长大了</a:t>
            </a:r>
          </a:p>
        </p:txBody>
      </p:sp>
    </p:spTree>
    <p:extLst>
      <p:ext uri="{BB962C8B-B14F-4D97-AF65-F5344CB8AC3E}">
        <p14:creationId xmlns="" xmlns:p14="http://schemas.microsoft.com/office/powerpoint/2010/main" val="2326939771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 advAuto="0"/>
      <p:bldP spid="245" grpId="0" animBg="1" advAuto="0"/>
      <p:bldP spid="251" grpId="0" animBg="1" advAuto="0"/>
      <p:bldP spid="252" grpId="0" animBg="1" advAuto="0"/>
      <p:bldP spid="253" grpId="0" animBg="1" advAuto="0"/>
      <p:bldP spid="254" grpId="0" animBg="1" advAuto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/>
          <p:nvPr/>
        </p:nvSpPr>
        <p:spPr>
          <a:xfrm>
            <a:off x="662176" y="3260059"/>
            <a:ext cx="10732181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2、</a:t>
            </a:r>
          </a:p>
        </p:txBody>
      </p:sp>
      <p:sp>
        <p:nvSpPr>
          <p:cNvPr id="257" name="Shape 257"/>
          <p:cNvSpPr/>
          <p:nvPr/>
        </p:nvSpPr>
        <p:spPr>
          <a:xfrm>
            <a:off x="1339509" y="3163002"/>
            <a:ext cx="11380203" cy="730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rPr dirty="0"/>
              <a:t>A. </a:t>
            </a:r>
            <a:r>
              <a:rPr lang="zh-CN" altLang="en-US" dirty="0" smtClean="0"/>
              <a:t>整个房间除了基本生活用品以外，其他全部被书占据</a:t>
            </a:r>
            <a:endParaRPr dirty="0"/>
          </a:p>
        </p:txBody>
      </p:sp>
      <p:sp>
        <p:nvSpPr>
          <p:cNvPr id="258" name="Shape 258"/>
          <p:cNvSpPr/>
          <p:nvPr/>
        </p:nvSpPr>
        <p:spPr>
          <a:xfrm>
            <a:off x="1524010" y="695119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练习</a:t>
            </a:r>
          </a:p>
        </p:txBody>
      </p:sp>
      <p:grpSp>
        <p:nvGrpSpPr>
          <p:cNvPr id="261" name="Group 261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259" name="Shape 259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60" name="Shape 260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262" name="Shape 262"/>
          <p:cNvSpPr/>
          <p:nvPr/>
        </p:nvSpPr>
        <p:spPr>
          <a:xfrm>
            <a:off x="2538540" y="1926275"/>
            <a:ext cx="7927720" cy="485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lnSpc>
                <a:spcPct val="150000"/>
              </a:lnSpc>
              <a:defRPr sz="28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根据词汇语义上的联系，给下列句子排列顺序</a:t>
            </a:r>
          </a:p>
        </p:txBody>
      </p:sp>
      <p:sp>
        <p:nvSpPr>
          <p:cNvPr id="263" name="Shape 263"/>
          <p:cNvSpPr/>
          <p:nvPr/>
        </p:nvSpPr>
        <p:spPr>
          <a:xfrm>
            <a:off x="1339510" y="4068936"/>
            <a:ext cx="10560134" cy="730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rPr dirty="0"/>
              <a:t>B. </a:t>
            </a:r>
            <a:r>
              <a:rPr lang="zh-CN" altLang="en-US" dirty="0" smtClean="0"/>
              <a:t>就是把书籍资料剪切成卡片</a:t>
            </a:r>
            <a:endParaRPr dirty="0"/>
          </a:p>
        </p:txBody>
      </p:sp>
      <p:sp>
        <p:nvSpPr>
          <p:cNvPr id="264" name="Shape 264"/>
          <p:cNvSpPr/>
          <p:nvPr/>
        </p:nvSpPr>
        <p:spPr>
          <a:xfrm>
            <a:off x="1339510" y="4974869"/>
            <a:ext cx="10560134" cy="730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rPr dirty="0"/>
              <a:t>C. </a:t>
            </a:r>
            <a:r>
              <a:rPr lang="zh-CN" altLang="en-US" dirty="0" smtClean="0"/>
              <a:t>李先生的书房称得上是真正的书房</a:t>
            </a:r>
            <a:endParaRPr dirty="0"/>
          </a:p>
        </p:txBody>
      </p:sp>
      <p:sp>
        <p:nvSpPr>
          <p:cNvPr id="265" name="Shape 265"/>
          <p:cNvSpPr/>
          <p:nvPr/>
        </p:nvSpPr>
        <p:spPr>
          <a:xfrm>
            <a:off x="1339510" y="5880802"/>
            <a:ext cx="10560134" cy="730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rPr dirty="0"/>
              <a:t>D. </a:t>
            </a:r>
            <a:r>
              <a:rPr lang="zh-CN" altLang="en-US" dirty="0" smtClean="0"/>
              <a:t>分类做成小小的集子</a:t>
            </a:r>
            <a:endParaRPr dirty="0"/>
          </a:p>
        </p:txBody>
      </p:sp>
      <p:sp>
        <p:nvSpPr>
          <p:cNvPr id="266" name="Shape 266"/>
          <p:cNvSpPr/>
          <p:nvPr/>
        </p:nvSpPr>
        <p:spPr>
          <a:xfrm>
            <a:off x="1339510" y="6813345"/>
            <a:ext cx="10560134" cy="677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rPr lang="en-US" dirty="0" smtClean="0"/>
              <a:t>E</a:t>
            </a:r>
            <a:r>
              <a:rPr dirty="0" smtClean="0"/>
              <a:t>. </a:t>
            </a:r>
            <a:r>
              <a:rPr lang="zh-CN" altLang="en-US" dirty="0" smtClean="0"/>
              <a:t>所谓自建资料册子</a:t>
            </a:r>
            <a:endParaRPr dirty="0"/>
          </a:p>
        </p:txBody>
      </p:sp>
      <p:sp>
        <p:nvSpPr>
          <p:cNvPr id="267" name="Shape 267"/>
          <p:cNvSpPr/>
          <p:nvPr/>
        </p:nvSpPr>
        <p:spPr>
          <a:xfrm>
            <a:off x="1339510" y="7694139"/>
            <a:ext cx="10560134" cy="730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rPr lang="en-US" dirty="0" smtClean="0"/>
              <a:t>F</a:t>
            </a:r>
            <a:r>
              <a:rPr dirty="0" smtClean="0"/>
              <a:t>. </a:t>
            </a:r>
            <a:r>
              <a:rPr lang="zh-CN" altLang="en-US" dirty="0" smtClean="0"/>
              <a:t>他的书房中有一种非常有特色的自建资料册子</a:t>
            </a:r>
            <a:endParaRPr dirty="0"/>
          </a:p>
        </p:txBody>
      </p:sp>
      <p:sp>
        <p:nvSpPr>
          <p:cNvPr id="15" name="TextBox 14"/>
          <p:cNvSpPr txBox="1"/>
          <p:nvPr/>
        </p:nvSpPr>
        <p:spPr>
          <a:xfrm>
            <a:off x="1310185" y="8562077"/>
            <a:ext cx="9089410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G</a:t>
            </a:r>
            <a:r>
              <a:rPr lang="en-US" altLang="zh-CN" dirty="0" smtClean="0"/>
              <a:t>. </a:t>
            </a:r>
            <a:r>
              <a:rPr lang="zh-CN" altLang="en-US" dirty="0" smtClean="0"/>
              <a:t>方便日后取用</a:t>
            </a:r>
            <a:endParaRPr kumimoji="0" lang="zh-CN" alt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77766319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" grpId="0" animBg="1" advAuto="0"/>
      <p:bldP spid="257" grpId="0" animBg="1" advAuto="0"/>
      <p:bldP spid="263" grpId="0" animBg="1" advAuto="0"/>
      <p:bldP spid="264" grpId="0" animBg="1" advAuto="0"/>
      <p:bldP spid="265" grpId="0" animBg="1" advAuto="0"/>
      <p:bldP spid="266" grpId="0" animBg="1" advAuto="0"/>
      <p:bldP spid="267" grpId="0" animBg="1" advAuto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扩展</a:t>
            </a:r>
          </a:p>
        </p:txBody>
      </p:sp>
      <p:grpSp>
        <p:nvGrpSpPr>
          <p:cNvPr id="272" name="Group 272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270" name="Shape 270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71" name="Shape 271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273" name="Shape 273"/>
          <p:cNvSpPr/>
          <p:nvPr/>
        </p:nvSpPr>
        <p:spPr>
          <a:xfrm>
            <a:off x="889015" y="1942591"/>
            <a:ext cx="11226770" cy="549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defTabSz="1300480">
              <a:defRPr sz="33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1. 词汇：熟悉下列反义词</a:t>
            </a:r>
          </a:p>
        </p:txBody>
      </p:sp>
      <p:sp>
        <p:nvSpPr>
          <p:cNvPr id="274" name="Shape 274"/>
          <p:cNvSpPr/>
          <p:nvPr/>
        </p:nvSpPr>
        <p:spPr>
          <a:xfrm>
            <a:off x="2521235" y="3410940"/>
            <a:ext cx="1168833" cy="549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algn="l" defTabSz="1300480">
              <a:lnSpc>
                <a:spcPct val="120000"/>
              </a:lnSpc>
              <a:defRPr sz="33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苏醒</a:t>
            </a:r>
          </a:p>
        </p:txBody>
      </p:sp>
      <p:sp>
        <p:nvSpPr>
          <p:cNvPr id="275" name="Shape 275"/>
          <p:cNvSpPr/>
          <p:nvPr/>
        </p:nvSpPr>
        <p:spPr>
          <a:xfrm>
            <a:off x="4102390" y="3410940"/>
            <a:ext cx="2144881" cy="549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algn="l" defTabSz="1300480">
              <a:defRPr sz="33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昏迷</a:t>
            </a:r>
          </a:p>
        </p:txBody>
      </p:sp>
      <p:sp>
        <p:nvSpPr>
          <p:cNvPr id="276" name="Shape 276"/>
          <p:cNvSpPr/>
          <p:nvPr/>
        </p:nvSpPr>
        <p:spPr>
          <a:xfrm>
            <a:off x="3553504" y="3699933"/>
            <a:ext cx="413054" cy="1"/>
          </a:xfrm>
          <a:prstGeom prst="line">
            <a:avLst/>
          </a:prstGeom>
          <a:ln w="25400">
            <a:solidFill>
              <a:schemeClr val="accent6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77" name="Shape 277"/>
          <p:cNvSpPr/>
          <p:nvPr/>
        </p:nvSpPr>
        <p:spPr>
          <a:xfrm>
            <a:off x="2521235" y="4653026"/>
            <a:ext cx="1168833" cy="549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algn="l" defTabSz="1300480">
              <a:lnSpc>
                <a:spcPct val="120000"/>
              </a:lnSpc>
              <a:defRPr sz="33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粗鲁</a:t>
            </a:r>
          </a:p>
        </p:txBody>
      </p:sp>
      <p:sp>
        <p:nvSpPr>
          <p:cNvPr id="278" name="Shape 278"/>
          <p:cNvSpPr/>
          <p:nvPr/>
        </p:nvSpPr>
        <p:spPr>
          <a:xfrm>
            <a:off x="4102390" y="4653026"/>
            <a:ext cx="2144881" cy="549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algn="l" defTabSz="1300480">
              <a:defRPr sz="33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文雅</a:t>
            </a:r>
          </a:p>
        </p:txBody>
      </p:sp>
      <p:sp>
        <p:nvSpPr>
          <p:cNvPr id="279" name="Shape 279"/>
          <p:cNvSpPr/>
          <p:nvPr/>
        </p:nvSpPr>
        <p:spPr>
          <a:xfrm>
            <a:off x="3553504" y="4942019"/>
            <a:ext cx="413054" cy="1"/>
          </a:xfrm>
          <a:prstGeom prst="line">
            <a:avLst/>
          </a:prstGeom>
          <a:ln w="25400">
            <a:solidFill>
              <a:schemeClr val="accent6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80" name="Shape 280"/>
          <p:cNvSpPr/>
          <p:nvPr/>
        </p:nvSpPr>
        <p:spPr>
          <a:xfrm>
            <a:off x="2521235" y="5923950"/>
            <a:ext cx="1168833" cy="549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algn="l" defTabSz="1300480">
              <a:lnSpc>
                <a:spcPct val="120000"/>
              </a:lnSpc>
              <a:defRPr sz="33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野蛮</a:t>
            </a:r>
          </a:p>
        </p:txBody>
      </p:sp>
      <p:sp>
        <p:nvSpPr>
          <p:cNvPr id="281" name="Shape 281"/>
          <p:cNvSpPr/>
          <p:nvPr/>
        </p:nvSpPr>
        <p:spPr>
          <a:xfrm>
            <a:off x="4102390" y="5923950"/>
            <a:ext cx="2144881" cy="549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algn="l" defTabSz="1300480">
              <a:defRPr sz="33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文明</a:t>
            </a:r>
          </a:p>
        </p:txBody>
      </p:sp>
      <p:sp>
        <p:nvSpPr>
          <p:cNvPr id="282" name="Shape 282"/>
          <p:cNvSpPr/>
          <p:nvPr/>
        </p:nvSpPr>
        <p:spPr>
          <a:xfrm>
            <a:off x="3553504" y="6212943"/>
            <a:ext cx="413054" cy="1"/>
          </a:xfrm>
          <a:prstGeom prst="line">
            <a:avLst/>
          </a:prstGeom>
          <a:ln w="25400">
            <a:solidFill>
              <a:schemeClr val="accent6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83" name="Shape 283"/>
          <p:cNvSpPr/>
          <p:nvPr/>
        </p:nvSpPr>
        <p:spPr>
          <a:xfrm>
            <a:off x="2521235" y="7166036"/>
            <a:ext cx="1168833" cy="549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algn="l" defTabSz="1300480">
              <a:lnSpc>
                <a:spcPct val="120000"/>
              </a:lnSpc>
              <a:defRPr sz="33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丰满</a:t>
            </a:r>
          </a:p>
        </p:txBody>
      </p:sp>
      <p:sp>
        <p:nvSpPr>
          <p:cNvPr id="284" name="Shape 284"/>
          <p:cNvSpPr/>
          <p:nvPr/>
        </p:nvSpPr>
        <p:spPr>
          <a:xfrm>
            <a:off x="4102390" y="7166036"/>
            <a:ext cx="2144881" cy="549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algn="l" defTabSz="1300480">
              <a:defRPr sz="33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枯瘦</a:t>
            </a:r>
          </a:p>
        </p:txBody>
      </p:sp>
      <p:sp>
        <p:nvSpPr>
          <p:cNvPr id="285" name="Shape 285"/>
          <p:cNvSpPr/>
          <p:nvPr/>
        </p:nvSpPr>
        <p:spPr>
          <a:xfrm>
            <a:off x="3553504" y="7455029"/>
            <a:ext cx="413054" cy="1"/>
          </a:xfrm>
          <a:prstGeom prst="line">
            <a:avLst/>
          </a:prstGeom>
          <a:ln w="25400">
            <a:solidFill>
              <a:schemeClr val="accent6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86" name="Shape 286"/>
          <p:cNvSpPr/>
          <p:nvPr/>
        </p:nvSpPr>
        <p:spPr>
          <a:xfrm>
            <a:off x="7575836" y="3436340"/>
            <a:ext cx="1168833" cy="549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algn="l" defTabSz="1300480">
              <a:lnSpc>
                <a:spcPct val="120000"/>
              </a:lnSpc>
              <a:defRPr sz="33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歧视</a:t>
            </a:r>
          </a:p>
        </p:txBody>
      </p:sp>
      <p:sp>
        <p:nvSpPr>
          <p:cNvPr id="287" name="Shape 287"/>
          <p:cNvSpPr/>
          <p:nvPr/>
        </p:nvSpPr>
        <p:spPr>
          <a:xfrm>
            <a:off x="9156990" y="3436340"/>
            <a:ext cx="2144881" cy="549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algn="l" defTabSz="1300480">
              <a:defRPr sz="33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尊敬</a:t>
            </a:r>
          </a:p>
        </p:txBody>
      </p:sp>
      <p:sp>
        <p:nvSpPr>
          <p:cNvPr id="288" name="Shape 288"/>
          <p:cNvSpPr/>
          <p:nvPr/>
        </p:nvSpPr>
        <p:spPr>
          <a:xfrm>
            <a:off x="8608104" y="3725333"/>
            <a:ext cx="413055" cy="1"/>
          </a:xfrm>
          <a:prstGeom prst="line">
            <a:avLst/>
          </a:prstGeom>
          <a:ln w="25400">
            <a:solidFill>
              <a:schemeClr val="accent6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89" name="Shape 289"/>
          <p:cNvSpPr/>
          <p:nvPr/>
        </p:nvSpPr>
        <p:spPr>
          <a:xfrm>
            <a:off x="7575836" y="4678426"/>
            <a:ext cx="1168833" cy="549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algn="l" defTabSz="1300480">
              <a:lnSpc>
                <a:spcPct val="120000"/>
              </a:lnSpc>
              <a:defRPr sz="33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机智</a:t>
            </a:r>
          </a:p>
        </p:txBody>
      </p:sp>
      <p:sp>
        <p:nvSpPr>
          <p:cNvPr id="290" name="Shape 290"/>
          <p:cNvSpPr/>
          <p:nvPr/>
        </p:nvSpPr>
        <p:spPr>
          <a:xfrm>
            <a:off x="9156990" y="4678426"/>
            <a:ext cx="2144881" cy="549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algn="l" defTabSz="1300480">
              <a:defRPr sz="33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愚笨</a:t>
            </a:r>
          </a:p>
        </p:txBody>
      </p:sp>
      <p:sp>
        <p:nvSpPr>
          <p:cNvPr id="291" name="Shape 291"/>
          <p:cNvSpPr/>
          <p:nvPr/>
        </p:nvSpPr>
        <p:spPr>
          <a:xfrm>
            <a:off x="8608104" y="4967419"/>
            <a:ext cx="413055" cy="1"/>
          </a:xfrm>
          <a:prstGeom prst="line">
            <a:avLst/>
          </a:prstGeom>
          <a:ln w="25400">
            <a:solidFill>
              <a:schemeClr val="accent6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92" name="Shape 292"/>
          <p:cNvSpPr/>
          <p:nvPr/>
        </p:nvSpPr>
        <p:spPr>
          <a:xfrm>
            <a:off x="7575836" y="5949350"/>
            <a:ext cx="1168833" cy="549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algn="l" defTabSz="1300480">
              <a:lnSpc>
                <a:spcPct val="120000"/>
              </a:lnSpc>
              <a:defRPr sz="33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啰唆</a:t>
            </a:r>
          </a:p>
        </p:txBody>
      </p:sp>
      <p:sp>
        <p:nvSpPr>
          <p:cNvPr id="293" name="Shape 293"/>
          <p:cNvSpPr/>
          <p:nvPr/>
        </p:nvSpPr>
        <p:spPr>
          <a:xfrm>
            <a:off x="9156990" y="5949350"/>
            <a:ext cx="2144881" cy="549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algn="l" defTabSz="1300480">
              <a:defRPr sz="33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简洁</a:t>
            </a:r>
          </a:p>
        </p:txBody>
      </p:sp>
      <p:sp>
        <p:nvSpPr>
          <p:cNvPr id="294" name="Shape 294"/>
          <p:cNvSpPr/>
          <p:nvPr/>
        </p:nvSpPr>
        <p:spPr>
          <a:xfrm>
            <a:off x="8608104" y="6238343"/>
            <a:ext cx="413055" cy="1"/>
          </a:xfrm>
          <a:prstGeom prst="line">
            <a:avLst/>
          </a:prstGeom>
          <a:ln w="25400">
            <a:solidFill>
              <a:schemeClr val="accent6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95" name="Shape 295"/>
          <p:cNvSpPr/>
          <p:nvPr/>
        </p:nvSpPr>
        <p:spPr>
          <a:xfrm>
            <a:off x="7575836" y="7191436"/>
            <a:ext cx="1168833" cy="549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algn="l" defTabSz="1300480">
              <a:lnSpc>
                <a:spcPct val="120000"/>
              </a:lnSpc>
              <a:defRPr sz="33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固执</a:t>
            </a:r>
          </a:p>
        </p:txBody>
      </p:sp>
      <p:sp>
        <p:nvSpPr>
          <p:cNvPr id="296" name="Shape 296"/>
          <p:cNvSpPr/>
          <p:nvPr/>
        </p:nvSpPr>
        <p:spPr>
          <a:xfrm>
            <a:off x="9156990" y="7191436"/>
            <a:ext cx="2144881" cy="549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algn="l" defTabSz="1300480">
              <a:defRPr sz="33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随和</a:t>
            </a:r>
          </a:p>
        </p:txBody>
      </p:sp>
      <p:sp>
        <p:nvSpPr>
          <p:cNvPr id="297" name="Shape 297"/>
          <p:cNvSpPr/>
          <p:nvPr/>
        </p:nvSpPr>
        <p:spPr>
          <a:xfrm>
            <a:off x="8608104" y="7480429"/>
            <a:ext cx="413055" cy="1"/>
          </a:xfrm>
          <a:prstGeom prst="line">
            <a:avLst/>
          </a:prstGeom>
          <a:ln w="25400">
            <a:solidFill>
              <a:schemeClr val="accent6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186355528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99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499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499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499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499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499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499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499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499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499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499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2" dur="499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499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499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6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7" dur="499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1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499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6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499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1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2" dur="499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6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499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1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499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6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7" dur="499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1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499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6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499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1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2" dur="499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" grpId="0" animBg="1" advAuto="0"/>
      <p:bldP spid="275" grpId="0" animBg="1" advAuto="0"/>
      <p:bldP spid="276" grpId="0" animBg="1" advAuto="0"/>
      <p:bldP spid="277" grpId="0" animBg="1" advAuto="0"/>
      <p:bldP spid="278" grpId="0" animBg="1" advAuto="0"/>
      <p:bldP spid="279" grpId="0" animBg="1" advAuto="0"/>
      <p:bldP spid="280" grpId="0" animBg="1" advAuto="0"/>
      <p:bldP spid="281" grpId="0" animBg="1" advAuto="0"/>
      <p:bldP spid="282" grpId="0" animBg="1" advAuto="0"/>
      <p:bldP spid="283" grpId="0" animBg="1" advAuto="0"/>
      <p:bldP spid="284" grpId="0" animBg="1" advAuto="0"/>
      <p:bldP spid="285" grpId="0" animBg="1" advAuto="0"/>
      <p:bldP spid="286" grpId="0" animBg="1" advAuto="0"/>
      <p:bldP spid="287" grpId="0" animBg="1" advAuto="0"/>
      <p:bldP spid="288" grpId="0" animBg="1" advAuto="0"/>
      <p:bldP spid="289" grpId="0" animBg="1" advAuto="0"/>
      <p:bldP spid="290" grpId="0" animBg="1" advAuto="0"/>
      <p:bldP spid="291" grpId="0" animBg="1" advAuto="0"/>
      <p:bldP spid="292" grpId="0" animBg="1" advAuto="0"/>
      <p:bldP spid="293" grpId="0" animBg="1" advAuto="0"/>
      <p:bldP spid="294" grpId="0" animBg="1" advAuto="0"/>
      <p:bldP spid="295" grpId="0" animBg="1" advAuto="0"/>
      <p:bldP spid="296" grpId="0" animBg="1" advAuto="0"/>
      <p:bldP spid="297" grpId="0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/>
          <p:nvPr/>
        </p:nvSpPr>
        <p:spPr>
          <a:xfrm>
            <a:off x="-8996" y="1890183"/>
            <a:ext cx="13022792" cy="67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500">
                <a:solidFill>
                  <a:schemeClr val="accent5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动不动</a:t>
            </a:r>
          </a:p>
        </p:txBody>
      </p:sp>
      <p:sp>
        <p:nvSpPr>
          <p:cNvPr id="172" name="Shape 172"/>
          <p:cNvSpPr/>
          <p:nvPr/>
        </p:nvSpPr>
        <p:spPr>
          <a:xfrm>
            <a:off x="730250" y="3068108"/>
            <a:ext cx="11544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表示很容易做出某种反应或行动，多用于不希望发生的事情。例如：</a:t>
            </a:r>
          </a:p>
        </p:txBody>
      </p:sp>
      <p:sp>
        <p:nvSpPr>
          <p:cNvPr id="173" name="Shape 173"/>
          <p:cNvSpPr/>
          <p:nvPr/>
        </p:nvSpPr>
        <p:spPr>
          <a:xfrm>
            <a:off x="894274" y="4156272"/>
            <a:ext cx="1028491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1、他最近工作忙，压力大，</a:t>
            </a:r>
            <a:r>
              <a:rPr>
                <a:solidFill>
                  <a:schemeClr val="accent5"/>
                </a:solidFill>
              </a:rPr>
              <a:t>动不动</a:t>
            </a:r>
            <a:r>
              <a:t>就着急、发脾气。</a:t>
            </a:r>
          </a:p>
        </p:txBody>
      </p:sp>
      <p:sp>
        <p:nvSpPr>
          <p:cNvPr id="174" name="Shape 174"/>
          <p:cNvSpPr/>
          <p:nvPr/>
        </p:nvSpPr>
        <p:spPr>
          <a:xfrm>
            <a:off x="894274" y="5156120"/>
            <a:ext cx="10545599" cy="1569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2、作为一种将人解放出来的灵活的交通工具，</a:t>
            </a:r>
            <a:r>
              <a:rPr>
                <a:solidFill>
                  <a:schemeClr val="accent5"/>
                </a:solidFill>
              </a:rPr>
              <a:t>动不动</a:t>
            </a:r>
          </a:p>
          <a:p>
            <a: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      就要将其淘汰，似乎不是明智之举，根本出路还是</a:t>
            </a:r>
          </a:p>
          <a:p>
            <a: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      要在清洁环保、规范驾车上下功夫。</a:t>
            </a:r>
          </a:p>
        </p:txBody>
      </p:sp>
      <p:sp>
        <p:nvSpPr>
          <p:cNvPr id="175" name="Shape 175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语言点</a:t>
            </a:r>
          </a:p>
        </p:txBody>
      </p:sp>
      <p:grpSp>
        <p:nvGrpSpPr>
          <p:cNvPr id="178" name="Group 178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176" name="Shape 176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77" name="Shape 177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179" name="Shape 179"/>
          <p:cNvSpPr/>
          <p:nvPr/>
        </p:nvSpPr>
        <p:spPr>
          <a:xfrm>
            <a:off x="894274" y="7192289"/>
            <a:ext cx="9961069" cy="1051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3、父母要多与孩子交流，不要</a:t>
            </a:r>
            <a:r>
              <a:rPr>
                <a:solidFill>
                  <a:schemeClr val="accent5"/>
                </a:solidFill>
              </a:rPr>
              <a:t>动不动</a:t>
            </a:r>
            <a:r>
              <a:t>就呵斥压服，</a:t>
            </a:r>
          </a:p>
          <a:p>
            <a: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      以“住嘴”来强行制止孩子发表意见。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" grpId="1" animBg="1" advAuto="0"/>
      <p:bldP spid="173" grpId="2" animBg="1" advAuto="0"/>
      <p:bldP spid="174" grpId="3" animBg="1" advAuto="0"/>
      <p:bldP spid="179" grpId="4" animBg="1" advAuto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扩展</a:t>
            </a:r>
          </a:p>
        </p:txBody>
      </p:sp>
      <p:grpSp>
        <p:nvGrpSpPr>
          <p:cNvPr id="302" name="Group 302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300" name="Shape 300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301" name="Shape 301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303" name="Shape 303"/>
          <p:cNvSpPr/>
          <p:nvPr/>
        </p:nvSpPr>
        <p:spPr>
          <a:xfrm>
            <a:off x="889015" y="1942591"/>
            <a:ext cx="11226770" cy="549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>
            <a:spAutoFit/>
          </a:bodyPr>
          <a:lstStyle>
            <a:lvl1pPr defTabSz="1300480">
              <a:defRPr sz="33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2. 熟悉下列词语搭配</a:t>
            </a:r>
          </a:p>
        </p:txBody>
      </p:sp>
      <p:graphicFrame>
        <p:nvGraphicFramePr>
          <p:cNvPr id="304" name="Table 304"/>
          <p:cNvGraphicFramePr/>
          <p:nvPr/>
        </p:nvGraphicFramePr>
        <p:xfrm>
          <a:off x="1126156" y="3110373"/>
          <a:ext cx="10752485" cy="5506443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080602"/>
                <a:gridCol w="1726078"/>
                <a:gridCol w="7945805"/>
              </a:tblGrid>
              <a:tr h="712507">
                <a:tc>
                  <a:txBody>
                    <a:bodyPr/>
                    <a:lstStyle/>
                    <a:p>
                      <a:pPr defTabSz="914400"/>
                      <a:r>
                        <a:rPr sz="2400" dirty="0" err="1"/>
                        <a:t>剥削</a:t>
                      </a:r>
                      <a:endParaRPr sz="2400" dirty="0"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BECA2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lang="zh-CN" altLang="en-US" sz="2400" dirty="0" smtClean="0"/>
                        <a:t>残酷剥削</a:t>
                      </a:r>
                      <a:endParaRPr sz="2400" dirty="0"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lang="zh-CN" altLang="en-US" sz="2400" dirty="0" smtClean="0"/>
                        <a:t>在奴隶制社会，奴隶主残酷剥削奴隶们</a:t>
                      </a:r>
                      <a:r>
                        <a:rPr sz="2400" dirty="0" smtClean="0"/>
                        <a:t>。</a:t>
                      </a:r>
                      <a:endParaRPr sz="2400" dirty="0"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684848">
                <a:tc>
                  <a:txBody>
                    <a:bodyPr/>
                    <a:lstStyle/>
                    <a:p>
                      <a:pPr defTabSz="914400"/>
                      <a:r>
                        <a:rPr sz="2400"/>
                        <a:t>格局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BECA2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400"/>
                        <a:t>打破格局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2400"/>
                        <a:t>经济迅速发展，不断打破旧格局，形成新格局。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684848">
                <a:tc>
                  <a:txBody>
                    <a:bodyPr/>
                    <a:lstStyle/>
                    <a:p>
                      <a:pPr defTabSz="914400"/>
                      <a:r>
                        <a:rPr sz="2400"/>
                        <a:t>掠夺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BECA2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400" dirty="0" err="1" smtClean="0"/>
                        <a:t>掠夺</a:t>
                      </a:r>
                      <a:r>
                        <a:rPr lang="zh-CN" altLang="en-US" sz="2400" dirty="0" smtClean="0"/>
                        <a:t>财物</a:t>
                      </a:r>
                      <a:endParaRPr sz="2400" dirty="0"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lang="zh-CN" altLang="en-US" sz="2400" dirty="0" smtClean="0"/>
                        <a:t>海盗们劫持过往船只，掠夺船上的财物</a:t>
                      </a:r>
                      <a:r>
                        <a:rPr sz="2400" dirty="0" smtClean="0"/>
                        <a:t>。</a:t>
                      </a:r>
                      <a:endParaRPr sz="2400" dirty="0"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684848">
                <a:tc>
                  <a:txBody>
                    <a:bodyPr/>
                    <a:lstStyle/>
                    <a:p>
                      <a:pPr defTabSz="914400"/>
                      <a:r>
                        <a:rPr sz="2400"/>
                        <a:t>提拔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BECA2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400"/>
                        <a:t>提拔干部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2400"/>
                        <a:t>提拔干部之前一定要经过严格的考察。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684848">
                <a:tc>
                  <a:txBody>
                    <a:bodyPr/>
                    <a:lstStyle/>
                    <a:p>
                      <a:pPr defTabSz="914400"/>
                      <a:r>
                        <a:rPr sz="2400"/>
                        <a:t>调解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BECA2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400"/>
                        <a:t>调解矛盾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2400"/>
                        <a:t>这是一家专门帮人调解矛盾和纠纷的机构。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684848">
                <a:tc>
                  <a:txBody>
                    <a:bodyPr/>
                    <a:lstStyle/>
                    <a:p>
                      <a:pPr defTabSz="914400"/>
                      <a:r>
                        <a:rPr sz="2400"/>
                        <a:t>侮辱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BECA2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400"/>
                        <a:t>侮辱人格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2400"/>
                        <a:t>这种侮辱他人人格的做法是极不道德的。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684848">
                <a:tc>
                  <a:txBody>
                    <a:bodyPr/>
                    <a:lstStyle/>
                    <a:p>
                      <a:pPr defTabSz="914400"/>
                      <a:r>
                        <a:rPr sz="2400"/>
                        <a:t>谣言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BECA2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400"/>
                        <a:t>传播谣言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2400"/>
                        <a:t>请不要到处传播这种没有事实根据的谣言。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684848">
                <a:tc>
                  <a:txBody>
                    <a:bodyPr/>
                    <a:lstStyle/>
                    <a:p>
                      <a:pPr defTabSz="914400"/>
                      <a:r>
                        <a:rPr sz="2400"/>
                        <a:t>征收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EBECA2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400"/>
                        <a:t>征收税款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2400"/>
                        <a:t>国家对公民征收个人所得税，公民应该依法纳税。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943505554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99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" grpId="0" animBg="1" advAuto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作业</a:t>
            </a:r>
          </a:p>
        </p:txBody>
      </p:sp>
      <p:grpSp>
        <p:nvGrpSpPr>
          <p:cNvPr id="309" name="Group 309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307" name="Shape 307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308" name="Shape 308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310" name="Shape 310"/>
          <p:cNvSpPr/>
          <p:nvPr/>
        </p:nvSpPr>
        <p:spPr>
          <a:xfrm>
            <a:off x="983253" y="3241868"/>
            <a:ext cx="11038294" cy="2619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lnSpc>
                <a:spcPct val="150000"/>
              </a:lnSpc>
              <a:defRPr sz="28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        这篇课文给我们描述了2050年的汽车是什么样子的。2050年的汽车将会更加清洁、安全；实现自动行驶；融合数字生活方式，为汽车用户提供全方位服务；电动汽车的数量将会增加，汽油、柴油等燃料仍会继续使用，但使用效率将会提高。请参考课本练习5，把课文缩写成350字左右的短文。</a:t>
            </a:r>
          </a:p>
        </p:txBody>
      </p:sp>
    </p:spTree>
    <p:extLst>
      <p:ext uri="{BB962C8B-B14F-4D97-AF65-F5344CB8AC3E}">
        <p14:creationId xmlns="" xmlns:p14="http://schemas.microsoft.com/office/powerpoint/2010/main" val="22955724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/>
        </p:nvSpPr>
        <p:spPr>
          <a:xfrm>
            <a:off x="654583" y="3509410"/>
            <a:ext cx="12152169" cy="5633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635000" indent="-635000" algn="l">
              <a:buSzPct val="100000"/>
              <a:buAutoNum type="arabicPeriod"/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他身体很弱，</a:t>
            </a:r>
            <a:r>
              <a:rPr u="sng"/>
              <a:t>                                                                      </a:t>
            </a:r>
            <a:r>
              <a:t>。</a:t>
            </a:r>
          </a:p>
        </p:txBody>
      </p:sp>
      <p:sp>
        <p:nvSpPr>
          <p:cNvPr id="182" name="Shape 182"/>
          <p:cNvSpPr/>
          <p:nvPr/>
        </p:nvSpPr>
        <p:spPr>
          <a:xfrm>
            <a:off x="654583" y="7081071"/>
            <a:ext cx="11924234" cy="5633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lnSpc>
                <a:spcPct val="120000"/>
              </a:lnSpc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3. 对孩子要耐心，</a:t>
            </a:r>
            <a:r>
              <a:rPr u="sng"/>
              <a:t>                                                                   </a:t>
            </a:r>
            <a:r>
              <a:t>。</a:t>
            </a:r>
          </a:p>
        </p:txBody>
      </p:sp>
      <p:sp>
        <p:nvSpPr>
          <p:cNvPr id="183" name="Shape 183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练习</a:t>
            </a:r>
          </a:p>
        </p:txBody>
      </p:sp>
      <p:grpSp>
        <p:nvGrpSpPr>
          <p:cNvPr id="186" name="Group 186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184" name="Shape 184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85" name="Shape 185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187" name="Shape 187"/>
          <p:cNvSpPr/>
          <p:nvPr/>
        </p:nvSpPr>
        <p:spPr>
          <a:xfrm>
            <a:off x="654583" y="5158080"/>
            <a:ext cx="12038534" cy="5633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lnSpc>
                <a:spcPct val="120000"/>
              </a:lnSpc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2. 你的电脑该换了，</a:t>
            </a:r>
            <a:r>
              <a:rPr u="sng"/>
              <a:t>                                       </a:t>
            </a:r>
            <a:r>
              <a:t>，多耽误事啊 。</a:t>
            </a:r>
          </a:p>
        </p:txBody>
      </p:sp>
      <p:sp>
        <p:nvSpPr>
          <p:cNvPr id="188" name="Shape 188"/>
          <p:cNvSpPr/>
          <p:nvPr/>
        </p:nvSpPr>
        <p:spPr>
          <a:xfrm>
            <a:off x="1498289" y="1931944"/>
            <a:ext cx="3698749" cy="485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2800"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用“动不动”完成句子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/>
        </p:nvSpPr>
        <p:spPr>
          <a:xfrm>
            <a:off x="313676" y="2247900"/>
            <a:ext cx="1028701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折磨</a:t>
            </a:r>
          </a:p>
        </p:txBody>
      </p:sp>
      <p:sp>
        <p:nvSpPr>
          <p:cNvPr id="191" name="Shape 191"/>
          <p:cNvSpPr/>
          <p:nvPr/>
        </p:nvSpPr>
        <p:spPr>
          <a:xfrm>
            <a:off x="313676" y="5198267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大体</a:t>
            </a:r>
          </a:p>
        </p:txBody>
      </p:sp>
      <p:sp>
        <p:nvSpPr>
          <p:cNvPr id="192" name="Shape 192"/>
          <p:cNvSpPr/>
          <p:nvPr/>
        </p:nvSpPr>
        <p:spPr>
          <a:xfrm>
            <a:off x="313676" y="6197200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勾画</a:t>
            </a:r>
          </a:p>
        </p:txBody>
      </p:sp>
      <p:sp>
        <p:nvSpPr>
          <p:cNvPr id="193" name="Shape 193"/>
          <p:cNvSpPr/>
          <p:nvPr/>
        </p:nvSpPr>
        <p:spPr>
          <a:xfrm>
            <a:off x="313676" y="7196133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轮廓</a:t>
            </a:r>
          </a:p>
        </p:txBody>
      </p:sp>
      <p:sp>
        <p:nvSpPr>
          <p:cNvPr id="194" name="Shape 194"/>
          <p:cNvSpPr/>
          <p:nvPr/>
        </p:nvSpPr>
        <p:spPr>
          <a:xfrm>
            <a:off x="313676" y="8207767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指责</a:t>
            </a:r>
          </a:p>
        </p:txBody>
      </p:sp>
      <p:sp>
        <p:nvSpPr>
          <p:cNvPr id="195" name="Shape 195"/>
          <p:cNvSpPr/>
          <p:nvPr/>
        </p:nvSpPr>
        <p:spPr>
          <a:xfrm>
            <a:off x="313676" y="4186633"/>
            <a:ext cx="10287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担保</a:t>
            </a:r>
          </a:p>
        </p:txBody>
      </p:sp>
      <p:sp>
        <p:nvSpPr>
          <p:cNvPr id="196" name="Shape 196"/>
          <p:cNvSpPr/>
          <p:nvPr/>
        </p:nvSpPr>
        <p:spPr>
          <a:xfrm>
            <a:off x="2317319" y="2273300"/>
            <a:ext cx="1446480" cy="508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zhémó</a:t>
            </a:r>
          </a:p>
        </p:txBody>
      </p:sp>
      <p:sp>
        <p:nvSpPr>
          <p:cNvPr id="197" name="Shape 197"/>
          <p:cNvSpPr/>
          <p:nvPr/>
        </p:nvSpPr>
        <p:spPr>
          <a:xfrm>
            <a:off x="2317319" y="4212033"/>
            <a:ext cx="1739088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dānbǎo</a:t>
            </a:r>
          </a:p>
        </p:txBody>
      </p:sp>
      <p:sp>
        <p:nvSpPr>
          <p:cNvPr id="198" name="Shape 198"/>
          <p:cNvSpPr/>
          <p:nvPr/>
        </p:nvSpPr>
        <p:spPr>
          <a:xfrm>
            <a:off x="2317319" y="5223667"/>
            <a:ext cx="95392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dàtǐ</a:t>
            </a:r>
          </a:p>
        </p:txBody>
      </p:sp>
      <p:sp>
        <p:nvSpPr>
          <p:cNvPr id="199" name="Shape 199"/>
          <p:cNvSpPr/>
          <p:nvPr/>
        </p:nvSpPr>
        <p:spPr>
          <a:xfrm>
            <a:off x="2317319" y="6213798"/>
            <a:ext cx="1673658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gōuhuà</a:t>
            </a:r>
          </a:p>
        </p:txBody>
      </p:sp>
      <p:sp>
        <p:nvSpPr>
          <p:cNvPr id="200" name="Shape 200"/>
          <p:cNvSpPr/>
          <p:nvPr/>
        </p:nvSpPr>
        <p:spPr>
          <a:xfrm>
            <a:off x="2317319" y="7221533"/>
            <a:ext cx="1407872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lúnkuò</a:t>
            </a:r>
          </a:p>
        </p:txBody>
      </p:sp>
      <p:sp>
        <p:nvSpPr>
          <p:cNvPr id="201" name="Shape 201"/>
          <p:cNvSpPr/>
          <p:nvPr/>
        </p:nvSpPr>
        <p:spPr>
          <a:xfrm>
            <a:off x="2317319" y="8215563"/>
            <a:ext cx="111770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zhǐzé</a:t>
            </a:r>
          </a:p>
        </p:txBody>
      </p:sp>
      <p:sp>
        <p:nvSpPr>
          <p:cNvPr id="202" name="Shape 202"/>
          <p:cNvSpPr/>
          <p:nvPr/>
        </p:nvSpPr>
        <p:spPr>
          <a:xfrm>
            <a:off x="4956823" y="2286000"/>
            <a:ext cx="6210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多年来，他一直承受着病痛的折磨。</a:t>
            </a:r>
          </a:p>
        </p:txBody>
      </p:sp>
      <p:sp>
        <p:nvSpPr>
          <p:cNvPr id="203" name="Shape 203"/>
          <p:cNvSpPr/>
          <p:nvPr/>
        </p:nvSpPr>
        <p:spPr>
          <a:xfrm>
            <a:off x="4956823" y="4224733"/>
            <a:ext cx="6591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我敢担保，同学们一定会选你当班长。</a:t>
            </a:r>
          </a:p>
        </p:txBody>
      </p:sp>
      <p:sp>
        <p:nvSpPr>
          <p:cNvPr id="204" name="Shape 204"/>
          <p:cNvSpPr/>
          <p:nvPr/>
        </p:nvSpPr>
        <p:spPr>
          <a:xfrm>
            <a:off x="4956823" y="5236367"/>
            <a:ext cx="6210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你的看法大体正确，但还不够全面。</a:t>
            </a:r>
          </a:p>
        </p:txBody>
      </p:sp>
      <p:sp>
        <p:nvSpPr>
          <p:cNvPr id="205" name="Shape 205"/>
          <p:cNvSpPr/>
          <p:nvPr/>
        </p:nvSpPr>
        <p:spPr>
          <a:xfrm>
            <a:off x="4956823" y="6235300"/>
            <a:ext cx="6591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这篇文章勾画出了某些人的丑恶嘴脸。</a:t>
            </a:r>
          </a:p>
        </p:txBody>
      </p:sp>
      <p:sp>
        <p:nvSpPr>
          <p:cNvPr id="206" name="Shape 206"/>
          <p:cNvSpPr/>
          <p:nvPr/>
        </p:nvSpPr>
        <p:spPr>
          <a:xfrm>
            <a:off x="4956823" y="7233725"/>
            <a:ext cx="6972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美术老师几笔就勾画出一个人体的轮廓。</a:t>
            </a:r>
          </a:p>
        </p:txBody>
      </p:sp>
      <p:sp>
        <p:nvSpPr>
          <p:cNvPr id="207" name="Shape 207"/>
          <p:cNvSpPr/>
          <p:nvPr/>
        </p:nvSpPr>
        <p:spPr>
          <a:xfrm>
            <a:off x="4956823" y="8250474"/>
            <a:ext cx="6210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你这样当众指责他，未免太过分了。</a:t>
            </a:r>
          </a:p>
        </p:txBody>
      </p:sp>
      <p:sp>
        <p:nvSpPr>
          <p:cNvPr id="208" name="Shape 208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词汇</a:t>
            </a:r>
          </a:p>
        </p:txBody>
      </p:sp>
      <p:grpSp>
        <p:nvGrpSpPr>
          <p:cNvPr id="211" name="Group 211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209" name="Shape 209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10" name="Shape 210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212" name="Shape 212"/>
          <p:cNvSpPr/>
          <p:nvPr/>
        </p:nvSpPr>
        <p:spPr>
          <a:xfrm>
            <a:off x="313676" y="3217266"/>
            <a:ext cx="5715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翼</a:t>
            </a:r>
          </a:p>
        </p:txBody>
      </p:sp>
      <p:sp>
        <p:nvSpPr>
          <p:cNvPr id="213" name="Shape 213"/>
          <p:cNvSpPr/>
          <p:nvPr/>
        </p:nvSpPr>
        <p:spPr>
          <a:xfrm>
            <a:off x="2317319" y="3242666"/>
            <a:ext cx="42641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yì</a:t>
            </a:r>
          </a:p>
        </p:txBody>
      </p:sp>
      <p:sp>
        <p:nvSpPr>
          <p:cNvPr id="214" name="Shape 214"/>
          <p:cNvSpPr/>
          <p:nvPr/>
        </p:nvSpPr>
        <p:spPr>
          <a:xfrm>
            <a:off x="4956823" y="3255366"/>
            <a:ext cx="6591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2A2A2B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汽车要是也有双翼，能飞起来就好了。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1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1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1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6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1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1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1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6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1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1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1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6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2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1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2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6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2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499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5" presetClass="emph" presetSubtype="0" fill="hold" grpId="2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4" dur="499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5" presetClass="emph" presetSubtype="0" fill="hold" grpId="24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8" dur="499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2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499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5" presetClass="emph" presetSubtype="0" fill="hold" grpId="26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5" dur="499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5" presetClass="emph" presetSubtype="0" fill="hold" grpId="27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499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mph" presetSubtype="0" fill="hold" grpId="28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499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5" presetClass="emph" presetSubtype="0" fill="hold" grpId="29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5" dur="499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5" presetClass="emph" presetSubtype="0" fill="hold" grpId="3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9" dur="499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5" presetClass="emph" presetSubtype="0" fill="hold" grpId="3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499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fill="hold" grpId="3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499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5" presetClass="emph" presetSubtype="0" fill="hold" grpId="3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499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5" presetClass="emph" presetSubtype="0" fill="hold" grpId="34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3" dur="499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5" presetClass="emph" presetSubtype="0" fill="hold" grpId="3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6" dur="499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" grpId="1" animBg="1" advAuto="0"/>
      <p:bldP spid="190" grpId="22" animBg="1" advAuto="0"/>
      <p:bldP spid="191" grpId="10" animBg="1" advAuto="0"/>
      <p:bldP spid="191" grpId="28" animBg="1" advAuto="0"/>
      <p:bldP spid="192" grpId="13" animBg="1" advAuto="0"/>
      <p:bldP spid="192" grpId="30" animBg="1" advAuto="0"/>
      <p:bldP spid="193" grpId="16" animBg="1" advAuto="0"/>
      <p:bldP spid="193" grpId="32" animBg="1" advAuto="0"/>
      <p:bldP spid="194" grpId="19" animBg="1" advAuto="0"/>
      <p:bldP spid="194" grpId="34" animBg="1" advAuto="0"/>
      <p:bldP spid="195" grpId="7" animBg="1" advAuto="0"/>
      <p:bldP spid="195" grpId="26" animBg="1" advAuto="0"/>
      <p:bldP spid="196" grpId="2" animBg="1" advAuto="0"/>
      <p:bldP spid="196" grpId="23" animBg="1" advAuto="0"/>
      <p:bldP spid="197" grpId="8" animBg="1" advAuto="0"/>
      <p:bldP spid="197" grpId="27" animBg="1" advAuto="0"/>
      <p:bldP spid="198" grpId="11" animBg="1" advAuto="0"/>
      <p:bldP spid="198" grpId="29" animBg="1" advAuto="0"/>
      <p:bldP spid="199" grpId="14" animBg="1" advAuto="0"/>
      <p:bldP spid="199" grpId="31" animBg="1" advAuto="0"/>
      <p:bldP spid="200" grpId="17" animBg="1" advAuto="0"/>
      <p:bldP spid="200" grpId="33" animBg="1" advAuto="0"/>
      <p:bldP spid="201" grpId="20" animBg="1" advAuto="0"/>
      <p:bldP spid="201" grpId="35" animBg="1" advAuto="0"/>
      <p:bldP spid="202" grpId="3" animBg="1" advAuto="0"/>
      <p:bldP spid="203" grpId="9" animBg="1" advAuto="0"/>
      <p:bldP spid="204" grpId="12" animBg="1" advAuto="0"/>
      <p:bldP spid="205" grpId="15" animBg="1" advAuto="0"/>
      <p:bldP spid="206" grpId="18" animBg="1" advAuto="0"/>
      <p:bldP spid="207" grpId="21" animBg="1" advAuto="0"/>
      <p:bldP spid="212" grpId="4" animBg="1" advAuto="0"/>
      <p:bldP spid="212" grpId="24" animBg="1" advAuto="0"/>
      <p:bldP spid="213" grpId="5" animBg="1" advAuto="0"/>
      <p:bldP spid="213" grpId="25" animBg="1" advAuto="0"/>
      <p:bldP spid="214" grpId="6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/>
          <p:nvPr/>
        </p:nvSpPr>
        <p:spPr>
          <a:xfrm>
            <a:off x="-8996" y="1610783"/>
            <a:ext cx="13022792" cy="67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500">
                <a:solidFill>
                  <a:schemeClr val="accent5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甲乙丙丁……</a:t>
            </a:r>
          </a:p>
        </p:txBody>
      </p:sp>
      <p:sp>
        <p:nvSpPr>
          <p:cNvPr id="217" name="Shape 217"/>
          <p:cNvSpPr/>
          <p:nvPr/>
        </p:nvSpPr>
        <p:spPr>
          <a:xfrm>
            <a:off x="4524819" y="2637565"/>
            <a:ext cx="3955162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1. 用来对事物进行排序</a:t>
            </a:r>
          </a:p>
        </p:txBody>
      </p:sp>
      <p:sp>
        <p:nvSpPr>
          <p:cNvPr id="218" name="Shape 218"/>
          <p:cNvSpPr/>
          <p:nvPr/>
        </p:nvSpPr>
        <p:spPr>
          <a:xfrm>
            <a:off x="250808" y="3702447"/>
            <a:ext cx="12503185" cy="1569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1、甲   更加清洁、安全</a:t>
            </a:r>
          </a:p>
          <a:p>
            <a: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      乙   能自动行驶</a:t>
            </a:r>
          </a:p>
          <a:p>
            <a: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pPr>
            <a:r>
              <a:t>      丙   融合数字生活方式</a:t>
            </a:r>
          </a:p>
        </p:txBody>
      </p:sp>
      <p:sp>
        <p:nvSpPr>
          <p:cNvPr id="219" name="Shape 219"/>
          <p:cNvSpPr/>
          <p:nvPr/>
        </p:nvSpPr>
        <p:spPr>
          <a:xfrm>
            <a:off x="250808" y="5854448"/>
            <a:ext cx="12503184" cy="2606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2、甲乙丙丁四人的车分别为白色、银色、蓝色和红色。在问到他们各自车的颜色时，甲说：“乙的车不是白色。”乙说：“丙的车是红色的。”丙说：“丁的车不是蓝色的。”丁说：“甲、乙、丙三人中有一个人的车是红色的，而且只有这个人说的是实话。”假如丁说的是实话，那么以下说法正确的是：（      ）</a:t>
            </a:r>
          </a:p>
        </p:txBody>
      </p:sp>
      <p:sp>
        <p:nvSpPr>
          <p:cNvPr id="220" name="Shape 220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语言点</a:t>
            </a:r>
          </a:p>
        </p:txBody>
      </p:sp>
      <p:grpSp>
        <p:nvGrpSpPr>
          <p:cNvPr id="223" name="Group 223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221" name="Shape 221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22" name="Shape 222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1" animBg="1" advAuto="0"/>
      <p:bldP spid="218" grpId="2" animBg="1" advAuto="0"/>
      <p:bldP spid="219" grpId="3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/>
          <p:nvPr/>
        </p:nvSpPr>
        <p:spPr>
          <a:xfrm>
            <a:off x="1472044" y="3291919"/>
            <a:ext cx="7869537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A. 甲的车是白色的，乙的车是银色的</a:t>
            </a:r>
          </a:p>
        </p:txBody>
      </p:sp>
      <p:sp>
        <p:nvSpPr>
          <p:cNvPr id="226" name="Shape 226"/>
          <p:cNvSpPr/>
          <p:nvPr/>
        </p:nvSpPr>
        <p:spPr>
          <a:xfrm>
            <a:off x="1472044" y="4406900"/>
            <a:ext cx="7374434" cy="533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B. 乙的车是蓝色的，丙的车是红色的</a:t>
            </a:r>
          </a:p>
        </p:txBody>
      </p:sp>
      <p:sp>
        <p:nvSpPr>
          <p:cNvPr id="227" name="Shape 227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语言点</a:t>
            </a:r>
          </a:p>
        </p:txBody>
      </p:sp>
      <p:grpSp>
        <p:nvGrpSpPr>
          <p:cNvPr id="230" name="Group 230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228" name="Shape 228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29" name="Shape 229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231" name="Shape 231"/>
          <p:cNvSpPr/>
          <p:nvPr/>
        </p:nvSpPr>
        <p:spPr>
          <a:xfrm>
            <a:off x="1472044" y="5521880"/>
            <a:ext cx="7169913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C. 丙的车是白色的，丁的车是蓝色的</a:t>
            </a:r>
          </a:p>
        </p:txBody>
      </p:sp>
      <p:sp>
        <p:nvSpPr>
          <p:cNvPr id="232" name="Shape 232"/>
          <p:cNvSpPr/>
          <p:nvPr/>
        </p:nvSpPr>
        <p:spPr>
          <a:xfrm>
            <a:off x="1472044" y="6636860"/>
            <a:ext cx="7140118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D. 丙的车是银色的，甲的车是红色的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1" animBg="1" advAuto="0"/>
      <p:bldP spid="226" grpId="2" animBg="1" advAuto="0"/>
      <p:bldP spid="231" grpId="3" animBg="1" advAuto="0"/>
      <p:bldP spid="232" grpId="4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/>
          <p:nvPr/>
        </p:nvSpPr>
        <p:spPr>
          <a:xfrm>
            <a:off x="-8996" y="1572683"/>
            <a:ext cx="13022792" cy="67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500">
                <a:solidFill>
                  <a:schemeClr val="accent5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甲乙丙丁……</a:t>
            </a:r>
          </a:p>
        </p:txBody>
      </p:sp>
      <p:sp>
        <p:nvSpPr>
          <p:cNvPr id="235" name="Shape 235"/>
          <p:cNvSpPr/>
          <p:nvPr/>
        </p:nvSpPr>
        <p:spPr>
          <a:xfrm>
            <a:off x="713317" y="2683595"/>
            <a:ext cx="5818717" cy="3436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30000"/>
              </a:lnSpc>
              <a:defRPr sz="26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2. “甲、乙、丙、丁、午、己、庚、辛、壬、癸”称作天干，“子、丑、寅、卯、辰、巳、午、未、申、酉、戌、亥”称作地支。天干地支简称“干支”。古人用天干的十个字和地支的十二个字按顺序配合，可配合成六十组，周而复始，循环使用，用以纪日、纪年，现在中国农历仍用干支来纪年。例如：</a:t>
            </a:r>
          </a:p>
        </p:txBody>
      </p:sp>
      <p:sp>
        <p:nvSpPr>
          <p:cNvPr id="236" name="Shape 236"/>
          <p:cNvSpPr/>
          <p:nvPr/>
        </p:nvSpPr>
        <p:spPr>
          <a:xfrm>
            <a:off x="1524010" y="693121"/>
            <a:ext cx="11480789" cy="112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5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语言点</a:t>
            </a:r>
          </a:p>
        </p:txBody>
      </p:sp>
      <p:grpSp>
        <p:nvGrpSpPr>
          <p:cNvPr id="239" name="Group 239"/>
          <p:cNvGrpSpPr/>
          <p:nvPr/>
        </p:nvGrpSpPr>
        <p:grpSpPr>
          <a:xfrm>
            <a:off x="409447" y="324794"/>
            <a:ext cx="863887" cy="1308197"/>
            <a:chOff x="0" y="0"/>
            <a:chExt cx="863886" cy="1308195"/>
          </a:xfrm>
        </p:grpSpPr>
        <p:sp>
          <p:nvSpPr>
            <p:cNvPr id="237" name="Shape 237"/>
            <p:cNvSpPr/>
            <p:nvPr/>
          </p:nvSpPr>
          <p:spPr>
            <a:xfrm>
              <a:off x="0" y="0"/>
              <a:ext cx="863887" cy="1308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6" y="21600"/>
                  </a:moveTo>
                  <a:lnTo>
                    <a:pt x="11178" y="21600"/>
                  </a:lnTo>
                  <a:lnTo>
                    <a:pt x="11516" y="21565"/>
                  </a:lnTo>
                  <a:lnTo>
                    <a:pt x="11881" y="21495"/>
                  </a:lnTo>
                  <a:lnTo>
                    <a:pt x="12220" y="21425"/>
                  </a:lnTo>
                  <a:lnTo>
                    <a:pt x="12585" y="21319"/>
                  </a:lnTo>
                  <a:lnTo>
                    <a:pt x="12871" y="21196"/>
                  </a:lnTo>
                  <a:lnTo>
                    <a:pt x="13132" y="21056"/>
                  </a:lnTo>
                  <a:lnTo>
                    <a:pt x="13367" y="20881"/>
                  </a:lnTo>
                  <a:lnTo>
                    <a:pt x="13627" y="20722"/>
                  </a:lnTo>
                  <a:lnTo>
                    <a:pt x="13835" y="20511"/>
                  </a:lnTo>
                  <a:lnTo>
                    <a:pt x="14018" y="20318"/>
                  </a:lnTo>
                  <a:lnTo>
                    <a:pt x="14174" y="20107"/>
                  </a:lnTo>
                  <a:lnTo>
                    <a:pt x="14330" y="19879"/>
                  </a:lnTo>
                  <a:lnTo>
                    <a:pt x="14434" y="19634"/>
                  </a:lnTo>
                  <a:lnTo>
                    <a:pt x="14487" y="19370"/>
                  </a:lnTo>
                  <a:lnTo>
                    <a:pt x="14487" y="15664"/>
                  </a:lnTo>
                  <a:lnTo>
                    <a:pt x="14591" y="15454"/>
                  </a:lnTo>
                  <a:lnTo>
                    <a:pt x="14669" y="15260"/>
                  </a:lnTo>
                  <a:lnTo>
                    <a:pt x="14774" y="15050"/>
                  </a:lnTo>
                  <a:lnTo>
                    <a:pt x="15138" y="14646"/>
                  </a:lnTo>
                  <a:lnTo>
                    <a:pt x="15581" y="14242"/>
                  </a:lnTo>
                  <a:lnTo>
                    <a:pt x="16728" y="13469"/>
                  </a:lnTo>
                  <a:lnTo>
                    <a:pt x="18030" y="12591"/>
                  </a:lnTo>
                  <a:lnTo>
                    <a:pt x="18734" y="12118"/>
                  </a:lnTo>
                  <a:lnTo>
                    <a:pt x="19333" y="11573"/>
                  </a:lnTo>
                  <a:lnTo>
                    <a:pt x="19932" y="11028"/>
                  </a:lnTo>
                  <a:lnTo>
                    <a:pt x="20479" y="10396"/>
                  </a:lnTo>
                  <a:lnTo>
                    <a:pt x="20740" y="10097"/>
                  </a:lnTo>
                  <a:lnTo>
                    <a:pt x="20948" y="9729"/>
                  </a:lnTo>
                  <a:lnTo>
                    <a:pt x="21130" y="9378"/>
                  </a:lnTo>
                  <a:lnTo>
                    <a:pt x="21287" y="8974"/>
                  </a:lnTo>
                  <a:lnTo>
                    <a:pt x="21443" y="8605"/>
                  </a:lnTo>
                  <a:lnTo>
                    <a:pt x="21548" y="8166"/>
                  </a:lnTo>
                  <a:lnTo>
                    <a:pt x="21600" y="7727"/>
                  </a:lnTo>
                  <a:lnTo>
                    <a:pt x="21600" y="6884"/>
                  </a:lnTo>
                  <a:lnTo>
                    <a:pt x="21548" y="6515"/>
                  </a:lnTo>
                  <a:lnTo>
                    <a:pt x="21496" y="6182"/>
                  </a:lnTo>
                  <a:lnTo>
                    <a:pt x="21391" y="5812"/>
                  </a:lnTo>
                  <a:lnTo>
                    <a:pt x="21287" y="5479"/>
                  </a:lnTo>
                  <a:lnTo>
                    <a:pt x="21130" y="5093"/>
                  </a:lnTo>
                  <a:lnTo>
                    <a:pt x="20948" y="4760"/>
                  </a:lnTo>
                  <a:lnTo>
                    <a:pt x="20740" y="4425"/>
                  </a:lnTo>
                  <a:lnTo>
                    <a:pt x="20531" y="4127"/>
                  </a:lnTo>
                  <a:lnTo>
                    <a:pt x="20296" y="3811"/>
                  </a:lnTo>
                  <a:lnTo>
                    <a:pt x="20036" y="3513"/>
                  </a:lnTo>
                  <a:lnTo>
                    <a:pt x="19775" y="3214"/>
                  </a:lnTo>
                  <a:lnTo>
                    <a:pt x="19124" y="2634"/>
                  </a:lnTo>
                  <a:lnTo>
                    <a:pt x="18447" y="2125"/>
                  </a:lnTo>
                  <a:lnTo>
                    <a:pt x="17691" y="1669"/>
                  </a:lnTo>
                  <a:lnTo>
                    <a:pt x="16832" y="1229"/>
                  </a:lnTo>
                  <a:lnTo>
                    <a:pt x="16388" y="1054"/>
                  </a:lnTo>
                  <a:lnTo>
                    <a:pt x="15920" y="879"/>
                  </a:lnTo>
                  <a:lnTo>
                    <a:pt x="15477" y="720"/>
                  </a:lnTo>
                  <a:lnTo>
                    <a:pt x="15034" y="580"/>
                  </a:lnTo>
                  <a:lnTo>
                    <a:pt x="14539" y="439"/>
                  </a:lnTo>
                  <a:lnTo>
                    <a:pt x="14018" y="316"/>
                  </a:lnTo>
                  <a:lnTo>
                    <a:pt x="13471" y="211"/>
                  </a:lnTo>
                  <a:lnTo>
                    <a:pt x="12975" y="140"/>
                  </a:lnTo>
                  <a:lnTo>
                    <a:pt x="12428" y="71"/>
                  </a:lnTo>
                  <a:lnTo>
                    <a:pt x="11934" y="35"/>
                  </a:lnTo>
                  <a:lnTo>
                    <a:pt x="11387" y="0"/>
                  </a:lnTo>
                  <a:lnTo>
                    <a:pt x="10213" y="0"/>
                  </a:lnTo>
                  <a:lnTo>
                    <a:pt x="9666" y="35"/>
                  </a:lnTo>
                  <a:lnTo>
                    <a:pt x="9172" y="71"/>
                  </a:lnTo>
                  <a:lnTo>
                    <a:pt x="8625" y="140"/>
                  </a:lnTo>
                  <a:lnTo>
                    <a:pt x="8129" y="211"/>
                  </a:lnTo>
                  <a:lnTo>
                    <a:pt x="7582" y="316"/>
                  </a:lnTo>
                  <a:lnTo>
                    <a:pt x="7061" y="439"/>
                  </a:lnTo>
                  <a:lnTo>
                    <a:pt x="6566" y="580"/>
                  </a:lnTo>
                  <a:lnTo>
                    <a:pt x="6123" y="720"/>
                  </a:lnTo>
                  <a:lnTo>
                    <a:pt x="5680" y="879"/>
                  </a:lnTo>
                  <a:lnTo>
                    <a:pt x="5212" y="1054"/>
                  </a:lnTo>
                  <a:lnTo>
                    <a:pt x="4768" y="1229"/>
                  </a:lnTo>
                  <a:lnTo>
                    <a:pt x="3909" y="1669"/>
                  </a:lnTo>
                  <a:lnTo>
                    <a:pt x="3153" y="2125"/>
                  </a:lnTo>
                  <a:lnTo>
                    <a:pt x="2476" y="2634"/>
                  </a:lnTo>
                  <a:lnTo>
                    <a:pt x="1825" y="3214"/>
                  </a:lnTo>
                  <a:lnTo>
                    <a:pt x="1303" y="3811"/>
                  </a:lnTo>
                  <a:lnTo>
                    <a:pt x="1069" y="4127"/>
                  </a:lnTo>
                  <a:lnTo>
                    <a:pt x="860" y="4425"/>
                  </a:lnTo>
                  <a:lnTo>
                    <a:pt x="651" y="4760"/>
                  </a:lnTo>
                  <a:lnTo>
                    <a:pt x="470" y="5093"/>
                  </a:lnTo>
                  <a:lnTo>
                    <a:pt x="313" y="5479"/>
                  </a:lnTo>
                  <a:lnTo>
                    <a:pt x="209" y="5812"/>
                  </a:lnTo>
                  <a:lnTo>
                    <a:pt x="104" y="6182"/>
                  </a:lnTo>
                  <a:lnTo>
                    <a:pt x="52" y="6515"/>
                  </a:lnTo>
                  <a:lnTo>
                    <a:pt x="0" y="6884"/>
                  </a:lnTo>
                  <a:lnTo>
                    <a:pt x="0" y="7727"/>
                  </a:lnTo>
                  <a:lnTo>
                    <a:pt x="52" y="8166"/>
                  </a:lnTo>
                  <a:lnTo>
                    <a:pt x="157" y="8605"/>
                  </a:lnTo>
                  <a:lnTo>
                    <a:pt x="313" y="8974"/>
                  </a:lnTo>
                  <a:lnTo>
                    <a:pt x="470" y="9378"/>
                  </a:lnTo>
                  <a:lnTo>
                    <a:pt x="651" y="9729"/>
                  </a:lnTo>
                  <a:lnTo>
                    <a:pt x="860" y="10097"/>
                  </a:lnTo>
                  <a:lnTo>
                    <a:pt x="1121" y="10396"/>
                  </a:lnTo>
                  <a:lnTo>
                    <a:pt x="1668" y="11028"/>
                  </a:lnTo>
                  <a:lnTo>
                    <a:pt x="2267" y="11573"/>
                  </a:lnTo>
                  <a:lnTo>
                    <a:pt x="2866" y="12118"/>
                  </a:lnTo>
                  <a:lnTo>
                    <a:pt x="3570" y="12591"/>
                  </a:lnTo>
                  <a:lnTo>
                    <a:pt x="4872" y="13469"/>
                  </a:lnTo>
                  <a:lnTo>
                    <a:pt x="6019" y="14242"/>
                  </a:lnTo>
                  <a:lnTo>
                    <a:pt x="6462" y="14646"/>
                  </a:lnTo>
                  <a:lnTo>
                    <a:pt x="6826" y="15050"/>
                  </a:lnTo>
                  <a:lnTo>
                    <a:pt x="6931" y="15260"/>
                  </a:lnTo>
                  <a:lnTo>
                    <a:pt x="7009" y="15454"/>
                  </a:lnTo>
                  <a:lnTo>
                    <a:pt x="7113" y="15664"/>
                  </a:lnTo>
                  <a:lnTo>
                    <a:pt x="7113" y="19370"/>
                  </a:lnTo>
                  <a:lnTo>
                    <a:pt x="7166" y="19634"/>
                  </a:lnTo>
                  <a:lnTo>
                    <a:pt x="7270" y="19879"/>
                  </a:lnTo>
                  <a:lnTo>
                    <a:pt x="7425" y="20107"/>
                  </a:lnTo>
                  <a:lnTo>
                    <a:pt x="7582" y="20318"/>
                  </a:lnTo>
                  <a:lnTo>
                    <a:pt x="7765" y="20511"/>
                  </a:lnTo>
                  <a:lnTo>
                    <a:pt x="7973" y="20722"/>
                  </a:lnTo>
                  <a:lnTo>
                    <a:pt x="8233" y="20881"/>
                  </a:lnTo>
                  <a:lnTo>
                    <a:pt x="8468" y="21056"/>
                  </a:lnTo>
                  <a:lnTo>
                    <a:pt x="8729" y="21196"/>
                  </a:lnTo>
                  <a:lnTo>
                    <a:pt x="9015" y="21319"/>
                  </a:lnTo>
                  <a:lnTo>
                    <a:pt x="9380" y="21425"/>
                  </a:lnTo>
                  <a:lnTo>
                    <a:pt x="9719" y="21495"/>
                  </a:lnTo>
                  <a:lnTo>
                    <a:pt x="10084" y="21565"/>
                  </a:lnTo>
                  <a:lnTo>
                    <a:pt x="10422" y="21600"/>
                  </a:lnTo>
                  <a:lnTo>
                    <a:pt x="10786" y="21600"/>
                  </a:lnTo>
                  <a:close/>
                </a:path>
              </a:pathLst>
            </a:custGeom>
            <a:solidFill>
              <a:srgbClr val="FFFECC"/>
            </a:solidFill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38" name="Shape 238"/>
            <p:cNvSpPr/>
            <p:nvPr/>
          </p:nvSpPr>
          <p:spPr>
            <a:xfrm>
              <a:off x="274061" y="574362"/>
              <a:ext cx="318895" cy="580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4" y="10918"/>
                  </a:moveTo>
                  <a:lnTo>
                    <a:pt x="4448" y="5578"/>
                  </a:lnTo>
                  <a:lnTo>
                    <a:pt x="1060" y="1305"/>
                  </a:lnTo>
                  <a:lnTo>
                    <a:pt x="0" y="235"/>
                  </a:lnTo>
                  <a:lnTo>
                    <a:pt x="4448" y="1424"/>
                  </a:lnTo>
                  <a:lnTo>
                    <a:pt x="7835" y="0"/>
                  </a:lnTo>
                  <a:lnTo>
                    <a:pt x="11647" y="1305"/>
                  </a:lnTo>
                  <a:lnTo>
                    <a:pt x="14610" y="0"/>
                  </a:lnTo>
                  <a:lnTo>
                    <a:pt x="17576" y="1186"/>
                  </a:lnTo>
                  <a:lnTo>
                    <a:pt x="21600" y="235"/>
                  </a:lnTo>
                  <a:lnTo>
                    <a:pt x="16304" y="6053"/>
                  </a:lnTo>
                  <a:lnTo>
                    <a:pt x="14822" y="10918"/>
                  </a:lnTo>
                  <a:moveTo>
                    <a:pt x="778" y="14359"/>
                  </a:moveTo>
                  <a:lnTo>
                    <a:pt x="20681" y="14359"/>
                  </a:lnTo>
                  <a:lnTo>
                    <a:pt x="20681" y="16852"/>
                  </a:lnTo>
                  <a:lnTo>
                    <a:pt x="778" y="16814"/>
                  </a:lnTo>
                  <a:lnTo>
                    <a:pt x="778" y="19226"/>
                  </a:lnTo>
                  <a:lnTo>
                    <a:pt x="20681" y="19304"/>
                  </a:lnTo>
                  <a:lnTo>
                    <a:pt x="20752" y="21600"/>
                  </a:lnTo>
                  <a:lnTo>
                    <a:pt x="848" y="21600"/>
                  </a:lnTo>
                </a:path>
              </a:pathLst>
            </a:cu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pic>
        <p:nvPicPr>
          <p:cNvPr id="240" name="pasted-image.jpe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6858250" y="2658840"/>
            <a:ext cx="5587387" cy="5587387"/>
          </a:xfrm>
          <a:prstGeom prst="rect">
            <a:avLst/>
          </a:prstGeom>
          <a:ln w="12700">
            <a:miter lim="400000"/>
          </a:ln>
        </p:spPr>
      </p:pic>
      <p:sp>
        <p:nvSpPr>
          <p:cNvPr id="241" name="Shape 241"/>
          <p:cNvSpPr/>
          <p:nvPr/>
        </p:nvSpPr>
        <p:spPr>
          <a:xfrm>
            <a:off x="760844" y="6459621"/>
            <a:ext cx="7869537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1. 2015年，农历乙未。</a:t>
            </a:r>
          </a:p>
        </p:txBody>
      </p:sp>
      <p:sp>
        <p:nvSpPr>
          <p:cNvPr id="242" name="Shape 242"/>
          <p:cNvSpPr/>
          <p:nvPr/>
        </p:nvSpPr>
        <p:spPr>
          <a:xfrm>
            <a:off x="760844" y="7375635"/>
            <a:ext cx="7374434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rPr dirty="0"/>
              <a:t>2. 甲午战争发生在1894年。</a:t>
            </a:r>
          </a:p>
        </p:txBody>
      </p:sp>
      <p:sp>
        <p:nvSpPr>
          <p:cNvPr id="243" name="Shape 243"/>
          <p:cNvSpPr/>
          <p:nvPr/>
        </p:nvSpPr>
        <p:spPr>
          <a:xfrm>
            <a:off x="760844" y="8291648"/>
            <a:ext cx="9217076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3400">
                <a:solidFill>
                  <a:srgbClr val="282828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r>
              <a:t>3. 甲申年来临之际，祝您健康幸福，心想事成。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" grpId="2" animBg="1" advAuto="0"/>
      <p:bldP spid="240" grpId="1" animBg="1" advAuto="0"/>
      <p:bldP spid="241" grpId="3" animBg="1" advAuto="0"/>
      <p:bldP spid="242" grpId="4" animBg="1" advAuto="0"/>
      <p:bldP spid="243" grpId="5" animBg="1" advAuto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1523</Words>
  <Application>Microsoft Office PowerPoint</Application>
  <PresentationFormat>自定义</PresentationFormat>
  <Paragraphs>407</Paragraphs>
  <Slides>41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42" baseType="lpstr">
      <vt:lpstr>White</vt:lpstr>
      <vt:lpstr>HSK 六级 下 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HSK 六级 下 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HSK 六级 下 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HSK 六级 下 </dc:title>
  <dc:creator>Fengi</dc:creator>
  <cp:lastModifiedBy>wangxuan</cp:lastModifiedBy>
  <cp:revision>9</cp:revision>
  <dcterms:modified xsi:type="dcterms:W3CDTF">2018-02-02T02:11:28Z</dcterms:modified>
</cp:coreProperties>
</file>