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heme/theme1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theme/theme23.xml" ContentType="application/vnd.openxmlformats-officedocument.theme+xml"/>
  <Override PartName="/ppt/theme/theme24.xml" ContentType="application/vnd.openxmlformats-officedocument.theme+xml"/>
  <Override PartName="/ppt/theme/theme25.xml" ContentType="application/vnd.openxmlformats-officedocument.theme+xml"/>
  <Override PartName="/ppt/theme/theme26.xml" ContentType="application/vnd.openxmlformats-officedocument.theme+xml"/>
  <Override PartName="/ppt/theme/theme27.xml" ContentType="application/vnd.openxmlformats-officedocument.theme+xml"/>
  <Override PartName="/ppt/theme/theme28.xml" ContentType="application/vnd.openxmlformats-officedocument.theme+xml"/>
  <Override PartName="/ppt/theme/theme29.xml" ContentType="application/vnd.openxmlformats-officedocument.theme+xml"/>
  <Override PartName="/ppt/theme/theme3.xml" ContentType="application/vnd.openxmlformats-officedocument.theme+xml"/>
  <Override PartName="/ppt/theme/theme30.xml" ContentType="application/vnd.openxmlformats-officedocument.theme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theme/theme34.xml" ContentType="application/vnd.openxmlformats-officedocument.theme+xml"/>
  <Override PartName="/ppt/theme/theme35.xml" ContentType="application/vnd.openxmlformats-officedocument.theme+xml"/>
  <Override PartName="/ppt/theme/theme36.xml" ContentType="application/vnd.openxmlformats-officedocument.theme+xml"/>
  <Override PartName="/ppt/theme/theme37.xml" ContentType="application/vnd.openxmlformats-officedocument.theme+xml"/>
  <Override PartName="/ppt/theme/theme38.xml" ContentType="application/vnd.openxmlformats-officedocument.theme+xml"/>
  <Override PartName="/ppt/theme/theme39.xml" ContentType="application/vnd.openxmlformats-officedocument.theme+xml"/>
  <Override PartName="/ppt/theme/theme4.xml" ContentType="application/vnd.openxmlformats-officedocument.theme+xml"/>
  <Override PartName="/ppt/theme/theme40.xml" ContentType="application/vnd.openxmlformats-officedocument.theme+xml"/>
  <Override PartName="/ppt/theme/theme41.xml" ContentType="application/vnd.openxmlformats-officedocument.theme+xml"/>
  <Override PartName="/ppt/theme/theme42.xml" ContentType="application/vnd.openxmlformats-officedocument.theme+xml"/>
  <Override PartName="/ppt/theme/theme43.xml" ContentType="application/vnd.openxmlformats-officedocument.theme+xml"/>
  <Override PartName="/ppt/theme/theme44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theme/theme47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  <p:sldMasterId id="2147483666" r:id="rId4"/>
    <p:sldMasterId id="2147483668" r:id="rId5"/>
    <p:sldMasterId id="2147483670" r:id="rId6"/>
    <p:sldMasterId id="2147483672" r:id="rId7"/>
    <p:sldMasterId id="2147483674" r:id="rId8"/>
    <p:sldMasterId id="2147483676" r:id="rId9"/>
    <p:sldMasterId id="2147483678" r:id="rId10"/>
    <p:sldMasterId id="2147483680" r:id="rId11"/>
    <p:sldMasterId id="2147483682" r:id="rId12"/>
    <p:sldMasterId id="2147483684" r:id="rId13"/>
    <p:sldMasterId id="2147483686" r:id="rId14"/>
    <p:sldMasterId id="2147483688" r:id="rId15"/>
    <p:sldMasterId id="2147483690" r:id="rId16"/>
    <p:sldMasterId id="2147483692" r:id="rId17"/>
    <p:sldMasterId id="2147483695" r:id="rId18"/>
    <p:sldMasterId id="2147483697" r:id="rId19"/>
    <p:sldMasterId id="2147483699" r:id="rId20"/>
    <p:sldMasterId id="2147483701" r:id="rId21"/>
    <p:sldMasterId id="2147483703" r:id="rId22"/>
    <p:sldMasterId id="2147483706" r:id="rId23"/>
    <p:sldMasterId id="2147483708" r:id="rId24"/>
    <p:sldMasterId id="2147483710" r:id="rId25"/>
    <p:sldMasterId id="2147483712" r:id="rId26"/>
    <p:sldMasterId id="2147483715" r:id="rId27"/>
    <p:sldMasterId id="2147483717" r:id="rId28"/>
    <p:sldMasterId id="2147483719" r:id="rId29"/>
    <p:sldMasterId id="2147483721" r:id="rId30"/>
    <p:sldMasterId id="2147483723" r:id="rId31"/>
    <p:sldMasterId id="2147483725" r:id="rId32"/>
    <p:sldMasterId id="2147483727" r:id="rId33"/>
    <p:sldMasterId id="2147483729" r:id="rId34"/>
    <p:sldMasterId id="2147483732" r:id="rId35"/>
    <p:sldMasterId id="2147483734" r:id="rId36"/>
    <p:sldMasterId id="2147483736" r:id="rId37"/>
    <p:sldMasterId id="2147483738" r:id="rId38"/>
    <p:sldMasterId id="2147483740" r:id="rId39"/>
    <p:sldMasterId id="2147483742" r:id="rId40"/>
    <p:sldMasterId id="2147483744" r:id="rId41"/>
    <p:sldMasterId id="2147483747" r:id="rId42"/>
    <p:sldMasterId id="2147483749" r:id="rId43"/>
    <p:sldMasterId id="2147483751" r:id="rId44"/>
    <p:sldMasterId id="2147483754" r:id="rId45"/>
    <p:sldMasterId id="2147483757" r:id="rId46"/>
    <p:sldMasterId id="2147483763" r:id="rId47"/>
  </p:sldMasterIdLst>
  <p:notesMasterIdLst>
    <p:notesMasterId r:id="rId51"/>
  </p:notesMasterIdLst>
  <p:sldIdLst>
    <p:sldId id="431" r:id="rId48"/>
    <p:sldId id="432" r:id="rId49"/>
    <p:sldId id="257" r:id="rId50"/>
    <p:sldId id="430" r:id="rId52"/>
    <p:sldId id="268" r:id="rId53"/>
    <p:sldId id="374" r:id="rId54"/>
    <p:sldId id="373" r:id="rId55"/>
    <p:sldId id="376" r:id="rId56"/>
    <p:sldId id="428" r:id="rId57"/>
    <p:sldId id="272" r:id="rId58"/>
    <p:sldId id="433" r:id="rId59"/>
    <p:sldId id="429" r:id="rId60"/>
    <p:sldId id="434" r:id="rId61"/>
    <p:sldId id="375" r:id="rId62"/>
    <p:sldId id="269" r:id="rId63"/>
    <p:sldId id="271" r:id="rId64"/>
    <p:sldId id="273" r:id="rId65"/>
    <p:sldId id="415" r:id="rId66"/>
    <p:sldId id="416" r:id="rId67"/>
    <p:sldId id="417" r:id="rId68"/>
    <p:sldId id="418" r:id="rId69"/>
    <p:sldId id="419" r:id="rId70"/>
    <p:sldId id="420" r:id="rId71"/>
    <p:sldId id="421" r:id="rId72"/>
    <p:sldId id="422" r:id="rId73"/>
    <p:sldId id="423" r:id="rId74"/>
    <p:sldId id="424" r:id="rId75"/>
    <p:sldId id="425" r:id="rId76"/>
    <p:sldId id="426" r:id="rId77"/>
    <p:sldId id="427" r:id="rId78"/>
    <p:sldId id="446" r:id="rId79"/>
    <p:sldId id="435" r:id="rId80"/>
    <p:sldId id="436" r:id="rId81"/>
    <p:sldId id="280" r:id="rId82"/>
    <p:sldId id="281" r:id="rId83"/>
    <p:sldId id="282" r:id="rId84"/>
    <p:sldId id="283" r:id="rId85"/>
    <p:sldId id="284" r:id="rId86"/>
    <p:sldId id="285" r:id="rId87"/>
    <p:sldId id="286" r:id="rId88"/>
    <p:sldId id="287" r:id="rId89"/>
    <p:sldId id="288" r:id="rId90"/>
    <p:sldId id="289" r:id="rId91"/>
    <p:sldId id="290" r:id="rId92"/>
    <p:sldId id="291" r:id="rId93"/>
    <p:sldId id="292" r:id="rId94"/>
    <p:sldId id="294" r:id="rId95"/>
    <p:sldId id="293" r:id="rId96"/>
    <p:sldId id="295" r:id="rId97"/>
    <p:sldId id="296" r:id="rId98"/>
    <p:sldId id="405" r:id="rId99"/>
    <p:sldId id="406" r:id="rId100"/>
    <p:sldId id="407" r:id="rId101"/>
    <p:sldId id="408" r:id="rId102"/>
    <p:sldId id="409" r:id="rId103"/>
    <p:sldId id="410" r:id="rId104"/>
    <p:sldId id="411" r:id="rId105"/>
    <p:sldId id="438" r:id="rId106"/>
    <p:sldId id="377" r:id="rId107"/>
    <p:sldId id="378" r:id="rId108"/>
    <p:sldId id="379" r:id="rId109"/>
    <p:sldId id="380" r:id="rId110"/>
    <p:sldId id="382" r:id="rId111"/>
    <p:sldId id="404" r:id="rId112"/>
    <p:sldId id="439" r:id="rId113"/>
    <p:sldId id="298" r:id="rId114"/>
    <p:sldId id="383" r:id="rId115"/>
    <p:sldId id="384" r:id="rId116"/>
    <p:sldId id="385" r:id="rId117"/>
    <p:sldId id="386" r:id="rId118"/>
    <p:sldId id="437" r:id="rId119"/>
    <p:sldId id="305" r:id="rId120"/>
    <p:sldId id="403" r:id="rId121"/>
    <p:sldId id="440" r:id="rId122"/>
    <p:sldId id="388" r:id="rId123"/>
    <p:sldId id="389" r:id="rId124"/>
    <p:sldId id="390" r:id="rId125"/>
    <p:sldId id="402" r:id="rId126"/>
    <p:sldId id="306" r:id="rId127"/>
    <p:sldId id="307" r:id="rId128"/>
    <p:sldId id="308" r:id="rId129"/>
    <p:sldId id="309" r:id="rId130"/>
    <p:sldId id="310" r:id="rId131"/>
    <p:sldId id="311" r:id="rId132"/>
    <p:sldId id="312" r:id="rId133"/>
    <p:sldId id="313" r:id="rId134"/>
    <p:sldId id="314" r:id="rId135"/>
    <p:sldId id="315" r:id="rId136"/>
    <p:sldId id="316" r:id="rId137"/>
    <p:sldId id="317" r:id="rId138"/>
    <p:sldId id="318" r:id="rId139"/>
    <p:sldId id="319" r:id="rId140"/>
    <p:sldId id="320" r:id="rId141"/>
    <p:sldId id="321" r:id="rId142"/>
    <p:sldId id="322" r:id="rId143"/>
    <p:sldId id="323" r:id="rId144"/>
    <p:sldId id="324" r:id="rId145"/>
    <p:sldId id="325" r:id="rId146"/>
    <p:sldId id="326" r:id="rId147"/>
    <p:sldId id="412" r:id="rId148"/>
    <p:sldId id="413" r:id="rId149"/>
    <p:sldId id="414" r:id="rId150"/>
    <p:sldId id="441" r:id="rId151"/>
    <p:sldId id="391" r:id="rId152"/>
    <p:sldId id="392" r:id="rId153"/>
    <p:sldId id="442" r:id="rId154"/>
    <p:sldId id="393" r:id="rId155"/>
    <p:sldId id="394" r:id="rId156"/>
    <p:sldId id="395" r:id="rId157"/>
    <p:sldId id="398" r:id="rId158"/>
    <p:sldId id="397" r:id="rId159"/>
    <p:sldId id="396" r:id="rId160"/>
    <p:sldId id="443" r:id="rId161"/>
    <p:sldId id="343" r:id="rId162"/>
    <p:sldId id="399" r:id="rId163"/>
    <p:sldId id="344" r:id="rId164"/>
    <p:sldId id="345" r:id="rId165"/>
    <p:sldId id="347" r:id="rId166"/>
    <p:sldId id="400" r:id="rId167"/>
    <p:sldId id="353" r:id="rId168"/>
    <p:sldId id="354" r:id="rId169"/>
    <p:sldId id="355" r:id="rId170"/>
    <p:sldId id="356" r:id="rId171"/>
    <p:sldId id="357" r:id="rId172"/>
    <p:sldId id="359" r:id="rId173"/>
    <p:sldId id="360" r:id="rId174"/>
    <p:sldId id="362" r:id="rId175"/>
    <p:sldId id="363" r:id="rId176"/>
    <p:sldId id="444" r:id="rId177"/>
    <p:sldId id="401" r:id="rId178"/>
    <p:sldId id="367" r:id="rId179"/>
    <p:sldId id="368" r:id="rId180"/>
    <p:sldId id="369" r:id="rId181"/>
    <p:sldId id="370" r:id="rId182"/>
    <p:sldId id="445" r:id="rId18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74" userDrawn="1">
          <p15:clr>
            <a:srgbClr val="747775"/>
          </p15:clr>
        </p15:guide>
        <p15:guide id="2" pos="2906" userDrawn="1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张 泽元" initials="张" lastIdx="0" clrIdx="1"/>
  <p:cmAuthor id="3" name="Taylor Hartwell" initials="TH [6]" lastIdx="0" clrIdx="2"/>
  <p:cmAuthor id="4" name="陈宣霖" initials="陈" lastIdx="0" clrIdx="3"/>
  <p:cmAuthor id="5" name="DTY" initials="D" lastIdx="0" clrIdx="4"/>
  <p:cmAuthor id="6" name="未知用户11" initials="未知用户11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浅色样式 1 - 强调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678" y="78"/>
      </p:cViewPr>
      <p:guideLst>
        <p:guide orient="horz" pos="1674"/>
        <p:guide pos="29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slide" Target="slides/slide51.xml"/><Relationship Id="rId98" Type="http://schemas.openxmlformats.org/officeDocument/2006/relationships/slide" Target="slides/slide50.xml"/><Relationship Id="rId97" Type="http://schemas.openxmlformats.org/officeDocument/2006/relationships/slide" Target="slides/slide49.xml"/><Relationship Id="rId96" Type="http://schemas.openxmlformats.org/officeDocument/2006/relationships/slide" Target="slides/slide48.xml"/><Relationship Id="rId95" Type="http://schemas.openxmlformats.org/officeDocument/2006/relationships/slide" Target="slides/slide47.xml"/><Relationship Id="rId94" Type="http://schemas.openxmlformats.org/officeDocument/2006/relationships/slide" Target="slides/slide46.xml"/><Relationship Id="rId93" Type="http://schemas.openxmlformats.org/officeDocument/2006/relationships/slide" Target="slides/slide45.xml"/><Relationship Id="rId92" Type="http://schemas.openxmlformats.org/officeDocument/2006/relationships/slide" Target="slides/slide44.xml"/><Relationship Id="rId91" Type="http://schemas.openxmlformats.org/officeDocument/2006/relationships/slide" Target="slides/slide43.xml"/><Relationship Id="rId90" Type="http://schemas.openxmlformats.org/officeDocument/2006/relationships/slide" Target="slides/slide42.xml"/><Relationship Id="rId9" Type="http://schemas.openxmlformats.org/officeDocument/2006/relationships/slideMaster" Target="slideMasters/slideMaster8.xml"/><Relationship Id="rId89" Type="http://schemas.openxmlformats.org/officeDocument/2006/relationships/slide" Target="slides/slide41.xml"/><Relationship Id="rId88" Type="http://schemas.openxmlformats.org/officeDocument/2006/relationships/slide" Target="slides/slide40.xml"/><Relationship Id="rId87" Type="http://schemas.openxmlformats.org/officeDocument/2006/relationships/slide" Target="slides/slide39.xml"/><Relationship Id="rId86" Type="http://schemas.openxmlformats.org/officeDocument/2006/relationships/slide" Target="slides/slide38.xml"/><Relationship Id="rId85" Type="http://schemas.openxmlformats.org/officeDocument/2006/relationships/slide" Target="slides/slide37.xml"/><Relationship Id="rId84" Type="http://schemas.openxmlformats.org/officeDocument/2006/relationships/slide" Target="slides/slide36.xml"/><Relationship Id="rId83" Type="http://schemas.openxmlformats.org/officeDocument/2006/relationships/slide" Target="slides/slide35.xml"/><Relationship Id="rId82" Type="http://schemas.openxmlformats.org/officeDocument/2006/relationships/slide" Target="slides/slide34.xml"/><Relationship Id="rId81" Type="http://schemas.openxmlformats.org/officeDocument/2006/relationships/slide" Target="slides/slide33.xml"/><Relationship Id="rId80" Type="http://schemas.openxmlformats.org/officeDocument/2006/relationships/slide" Target="slides/slide32.xml"/><Relationship Id="rId8" Type="http://schemas.openxmlformats.org/officeDocument/2006/relationships/slideMaster" Target="slideMasters/slideMaster7.xml"/><Relationship Id="rId79" Type="http://schemas.openxmlformats.org/officeDocument/2006/relationships/slide" Target="slides/slide31.xml"/><Relationship Id="rId78" Type="http://schemas.openxmlformats.org/officeDocument/2006/relationships/slide" Target="slides/slide30.xml"/><Relationship Id="rId77" Type="http://schemas.openxmlformats.org/officeDocument/2006/relationships/slide" Target="slides/slide29.xml"/><Relationship Id="rId76" Type="http://schemas.openxmlformats.org/officeDocument/2006/relationships/slide" Target="slides/slide28.xml"/><Relationship Id="rId75" Type="http://schemas.openxmlformats.org/officeDocument/2006/relationships/slide" Target="slides/slide27.xml"/><Relationship Id="rId74" Type="http://schemas.openxmlformats.org/officeDocument/2006/relationships/slide" Target="slides/slide26.xml"/><Relationship Id="rId73" Type="http://schemas.openxmlformats.org/officeDocument/2006/relationships/slide" Target="slides/slide25.xml"/><Relationship Id="rId72" Type="http://schemas.openxmlformats.org/officeDocument/2006/relationships/slide" Target="slides/slide24.xml"/><Relationship Id="rId71" Type="http://schemas.openxmlformats.org/officeDocument/2006/relationships/slide" Target="slides/slide23.xml"/><Relationship Id="rId70" Type="http://schemas.openxmlformats.org/officeDocument/2006/relationships/slide" Target="slides/slide22.xml"/><Relationship Id="rId7" Type="http://schemas.openxmlformats.org/officeDocument/2006/relationships/slideMaster" Target="slideMasters/slideMaster6.xml"/><Relationship Id="rId69" Type="http://schemas.openxmlformats.org/officeDocument/2006/relationships/slide" Target="slides/slide21.xml"/><Relationship Id="rId68" Type="http://schemas.openxmlformats.org/officeDocument/2006/relationships/slide" Target="slides/slide20.xml"/><Relationship Id="rId67" Type="http://schemas.openxmlformats.org/officeDocument/2006/relationships/slide" Target="slides/slide19.xml"/><Relationship Id="rId66" Type="http://schemas.openxmlformats.org/officeDocument/2006/relationships/slide" Target="slides/slide18.xml"/><Relationship Id="rId65" Type="http://schemas.openxmlformats.org/officeDocument/2006/relationships/slide" Target="slides/slide17.xml"/><Relationship Id="rId64" Type="http://schemas.openxmlformats.org/officeDocument/2006/relationships/slide" Target="slides/slide16.xml"/><Relationship Id="rId63" Type="http://schemas.openxmlformats.org/officeDocument/2006/relationships/slide" Target="slides/slide15.xml"/><Relationship Id="rId62" Type="http://schemas.openxmlformats.org/officeDocument/2006/relationships/slide" Target="slides/slide14.xml"/><Relationship Id="rId61" Type="http://schemas.openxmlformats.org/officeDocument/2006/relationships/slide" Target="slides/slide13.xml"/><Relationship Id="rId60" Type="http://schemas.openxmlformats.org/officeDocument/2006/relationships/slide" Target="slides/slide12.xml"/><Relationship Id="rId6" Type="http://schemas.openxmlformats.org/officeDocument/2006/relationships/slideMaster" Target="slideMasters/slideMaster5.xml"/><Relationship Id="rId59" Type="http://schemas.openxmlformats.org/officeDocument/2006/relationships/slide" Target="slides/slide11.xml"/><Relationship Id="rId58" Type="http://schemas.openxmlformats.org/officeDocument/2006/relationships/slide" Target="slides/slide10.xml"/><Relationship Id="rId57" Type="http://schemas.openxmlformats.org/officeDocument/2006/relationships/slide" Target="slides/slide9.xml"/><Relationship Id="rId56" Type="http://schemas.openxmlformats.org/officeDocument/2006/relationships/slide" Target="slides/slide8.xml"/><Relationship Id="rId55" Type="http://schemas.openxmlformats.org/officeDocument/2006/relationships/slide" Target="slides/slide7.xml"/><Relationship Id="rId54" Type="http://schemas.openxmlformats.org/officeDocument/2006/relationships/slide" Target="slides/slide6.xml"/><Relationship Id="rId53" Type="http://schemas.openxmlformats.org/officeDocument/2006/relationships/slide" Target="slides/slide5.xml"/><Relationship Id="rId52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50" Type="http://schemas.openxmlformats.org/officeDocument/2006/relationships/slide" Target="slides/slide3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2.xml"/><Relationship Id="rId48" Type="http://schemas.openxmlformats.org/officeDocument/2006/relationships/slide" Target="slides/slide1.xml"/><Relationship Id="rId47" Type="http://schemas.openxmlformats.org/officeDocument/2006/relationships/slideMaster" Target="slideMasters/slideMaster46.xml"/><Relationship Id="rId46" Type="http://schemas.openxmlformats.org/officeDocument/2006/relationships/slideMaster" Target="slideMasters/slideMaster45.xml"/><Relationship Id="rId45" Type="http://schemas.openxmlformats.org/officeDocument/2006/relationships/slideMaster" Target="slideMasters/slideMaster44.xml"/><Relationship Id="rId44" Type="http://schemas.openxmlformats.org/officeDocument/2006/relationships/slideMaster" Target="slideMasters/slideMaster43.xml"/><Relationship Id="rId43" Type="http://schemas.openxmlformats.org/officeDocument/2006/relationships/slideMaster" Target="slideMasters/slideMaster42.xml"/><Relationship Id="rId42" Type="http://schemas.openxmlformats.org/officeDocument/2006/relationships/slideMaster" Target="slideMasters/slideMaster41.xml"/><Relationship Id="rId41" Type="http://schemas.openxmlformats.org/officeDocument/2006/relationships/slideMaster" Target="slideMasters/slideMaster40.xml"/><Relationship Id="rId40" Type="http://schemas.openxmlformats.org/officeDocument/2006/relationships/slideMaster" Target="slideMasters/slideMaster39.xml"/><Relationship Id="rId4" Type="http://schemas.openxmlformats.org/officeDocument/2006/relationships/slideMaster" Target="slideMasters/slideMaster3.xml"/><Relationship Id="rId39" Type="http://schemas.openxmlformats.org/officeDocument/2006/relationships/slideMaster" Target="slideMasters/slideMaster38.xml"/><Relationship Id="rId38" Type="http://schemas.openxmlformats.org/officeDocument/2006/relationships/slideMaster" Target="slideMasters/slideMaster37.xml"/><Relationship Id="rId37" Type="http://schemas.openxmlformats.org/officeDocument/2006/relationships/slideMaster" Target="slideMasters/slideMaster36.xml"/><Relationship Id="rId36" Type="http://schemas.openxmlformats.org/officeDocument/2006/relationships/slideMaster" Target="slideMasters/slideMaster35.xml"/><Relationship Id="rId35" Type="http://schemas.openxmlformats.org/officeDocument/2006/relationships/slideMaster" Target="slideMasters/slideMaster34.xml"/><Relationship Id="rId34" Type="http://schemas.openxmlformats.org/officeDocument/2006/relationships/slideMaster" Target="slideMasters/slideMaster33.xml"/><Relationship Id="rId33" Type="http://schemas.openxmlformats.org/officeDocument/2006/relationships/slideMaster" Target="slideMasters/slideMaster32.xml"/><Relationship Id="rId32" Type="http://schemas.openxmlformats.org/officeDocument/2006/relationships/slideMaster" Target="slideMasters/slideMaster31.xml"/><Relationship Id="rId31" Type="http://schemas.openxmlformats.org/officeDocument/2006/relationships/slideMaster" Target="slideMasters/slideMaster30.xml"/><Relationship Id="rId30" Type="http://schemas.openxmlformats.org/officeDocument/2006/relationships/slideMaster" Target="slideMasters/slideMaster29.xml"/><Relationship Id="rId3" Type="http://schemas.openxmlformats.org/officeDocument/2006/relationships/slideMaster" Target="slideMasters/slideMaster2.xml"/><Relationship Id="rId29" Type="http://schemas.openxmlformats.org/officeDocument/2006/relationships/slideMaster" Target="slideMasters/slideMaster28.xml"/><Relationship Id="rId28" Type="http://schemas.openxmlformats.org/officeDocument/2006/relationships/slideMaster" Target="slideMasters/slideMaster27.xml"/><Relationship Id="rId27" Type="http://schemas.openxmlformats.org/officeDocument/2006/relationships/slideMaster" Target="slideMasters/slideMaster26.xml"/><Relationship Id="rId26" Type="http://schemas.openxmlformats.org/officeDocument/2006/relationships/slideMaster" Target="slideMasters/slideMaster25.xml"/><Relationship Id="rId25" Type="http://schemas.openxmlformats.org/officeDocument/2006/relationships/slideMaster" Target="slideMasters/slideMaster24.xml"/><Relationship Id="rId24" Type="http://schemas.openxmlformats.org/officeDocument/2006/relationships/slideMaster" Target="slideMasters/slideMaster23.xml"/><Relationship Id="rId23" Type="http://schemas.openxmlformats.org/officeDocument/2006/relationships/slideMaster" Target="slideMasters/slideMaster22.xml"/><Relationship Id="rId22" Type="http://schemas.openxmlformats.org/officeDocument/2006/relationships/slideMaster" Target="slideMasters/slideMaster21.xml"/><Relationship Id="rId21" Type="http://schemas.openxmlformats.org/officeDocument/2006/relationships/slideMaster" Target="slideMasters/slideMaster20.xml"/><Relationship Id="rId20" Type="http://schemas.openxmlformats.org/officeDocument/2006/relationships/slideMaster" Target="slideMasters/slideMaster19.xml"/><Relationship Id="rId2" Type="http://schemas.openxmlformats.org/officeDocument/2006/relationships/theme" Target="theme/theme1.xml"/><Relationship Id="rId19" Type="http://schemas.openxmlformats.org/officeDocument/2006/relationships/slideMaster" Target="slideMasters/slideMaster18.xml"/><Relationship Id="rId187" Type="http://schemas.openxmlformats.org/officeDocument/2006/relationships/commentAuthors" Target="commentAuthors.xml"/><Relationship Id="rId186" Type="http://schemas.openxmlformats.org/officeDocument/2006/relationships/tableStyles" Target="tableStyles.xml"/><Relationship Id="rId185" Type="http://schemas.openxmlformats.org/officeDocument/2006/relationships/viewProps" Target="viewProps.xml"/><Relationship Id="rId184" Type="http://schemas.openxmlformats.org/officeDocument/2006/relationships/presProps" Target="presProps.xml"/><Relationship Id="rId183" Type="http://schemas.openxmlformats.org/officeDocument/2006/relationships/slide" Target="slides/slide135.xml"/><Relationship Id="rId182" Type="http://schemas.openxmlformats.org/officeDocument/2006/relationships/slide" Target="slides/slide134.xml"/><Relationship Id="rId181" Type="http://schemas.openxmlformats.org/officeDocument/2006/relationships/slide" Target="slides/slide133.xml"/><Relationship Id="rId180" Type="http://schemas.openxmlformats.org/officeDocument/2006/relationships/slide" Target="slides/slide132.xml"/><Relationship Id="rId18" Type="http://schemas.openxmlformats.org/officeDocument/2006/relationships/slideMaster" Target="slideMasters/slideMaster17.xml"/><Relationship Id="rId179" Type="http://schemas.openxmlformats.org/officeDocument/2006/relationships/slide" Target="slides/slide131.xml"/><Relationship Id="rId178" Type="http://schemas.openxmlformats.org/officeDocument/2006/relationships/slide" Target="slides/slide130.xml"/><Relationship Id="rId177" Type="http://schemas.openxmlformats.org/officeDocument/2006/relationships/slide" Target="slides/slide129.xml"/><Relationship Id="rId176" Type="http://schemas.openxmlformats.org/officeDocument/2006/relationships/slide" Target="slides/slide128.xml"/><Relationship Id="rId175" Type="http://schemas.openxmlformats.org/officeDocument/2006/relationships/slide" Target="slides/slide127.xml"/><Relationship Id="rId174" Type="http://schemas.openxmlformats.org/officeDocument/2006/relationships/slide" Target="slides/slide126.xml"/><Relationship Id="rId173" Type="http://schemas.openxmlformats.org/officeDocument/2006/relationships/slide" Target="slides/slide125.xml"/><Relationship Id="rId172" Type="http://schemas.openxmlformats.org/officeDocument/2006/relationships/slide" Target="slides/slide124.xml"/><Relationship Id="rId171" Type="http://schemas.openxmlformats.org/officeDocument/2006/relationships/slide" Target="slides/slide123.xml"/><Relationship Id="rId170" Type="http://schemas.openxmlformats.org/officeDocument/2006/relationships/slide" Target="slides/slide122.xml"/><Relationship Id="rId17" Type="http://schemas.openxmlformats.org/officeDocument/2006/relationships/slideMaster" Target="slideMasters/slideMaster16.xml"/><Relationship Id="rId169" Type="http://schemas.openxmlformats.org/officeDocument/2006/relationships/slide" Target="slides/slide121.xml"/><Relationship Id="rId168" Type="http://schemas.openxmlformats.org/officeDocument/2006/relationships/slide" Target="slides/slide120.xml"/><Relationship Id="rId167" Type="http://schemas.openxmlformats.org/officeDocument/2006/relationships/slide" Target="slides/slide119.xml"/><Relationship Id="rId166" Type="http://schemas.openxmlformats.org/officeDocument/2006/relationships/slide" Target="slides/slide118.xml"/><Relationship Id="rId165" Type="http://schemas.openxmlformats.org/officeDocument/2006/relationships/slide" Target="slides/slide117.xml"/><Relationship Id="rId164" Type="http://schemas.openxmlformats.org/officeDocument/2006/relationships/slide" Target="slides/slide116.xml"/><Relationship Id="rId163" Type="http://schemas.openxmlformats.org/officeDocument/2006/relationships/slide" Target="slides/slide115.xml"/><Relationship Id="rId162" Type="http://schemas.openxmlformats.org/officeDocument/2006/relationships/slide" Target="slides/slide114.xml"/><Relationship Id="rId161" Type="http://schemas.openxmlformats.org/officeDocument/2006/relationships/slide" Target="slides/slide113.xml"/><Relationship Id="rId160" Type="http://schemas.openxmlformats.org/officeDocument/2006/relationships/slide" Target="slides/slide112.xml"/><Relationship Id="rId16" Type="http://schemas.openxmlformats.org/officeDocument/2006/relationships/slideMaster" Target="slideMasters/slideMaster15.xml"/><Relationship Id="rId159" Type="http://schemas.openxmlformats.org/officeDocument/2006/relationships/slide" Target="slides/slide111.xml"/><Relationship Id="rId158" Type="http://schemas.openxmlformats.org/officeDocument/2006/relationships/slide" Target="slides/slide110.xml"/><Relationship Id="rId157" Type="http://schemas.openxmlformats.org/officeDocument/2006/relationships/slide" Target="slides/slide109.xml"/><Relationship Id="rId156" Type="http://schemas.openxmlformats.org/officeDocument/2006/relationships/slide" Target="slides/slide108.xml"/><Relationship Id="rId155" Type="http://schemas.openxmlformats.org/officeDocument/2006/relationships/slide" Target="slides/slide107.xml"/><Relationship Id="rId154" Type="http://schemas.openxmlformats.org/officeDocument/2006/relationships/slide" Target="slides/slide106.xml"/><Relationship Id="rId153" Type="http://schemas.openxmlformats.org/officeDocument/2006/relationships/slide" Target="slides/slide105.xml"/><Relationship Id="rId152" Type="http://schemas.openxmlformats.org/officeDocument/2006/relationships/slide" Target="slides/slide104.xml"/><Relationship Id="rId151" Type="http://schemas.openxmlformats.org/officeDocument/2006/relationships/slide" Target="slides/slide103.xml"/><Relationship Id="rId150" Type="http://schemas.openxmlformats.org/officeDocument/2006/relationships/slide" Target="slides/slide102.xml"/><Relationship Id="rId15" Type="http://schemas.openxmlformats.org/officeDocument/2006/relationships/slideMaster" Target="slideMasters/slideMaster14.xml"/><Relationship Id="rId149" Type="http://schemas.openxmlformats.org/officeDocument/2006/relationships/slide" Target="slides/slide101.xml"/><Relationship Id="rId148" Type="http://schemas.openxmlformats.org/officeDocument/2006/relationships/slide" Target="slides/slide100.xml"/><Relationship Id="rId147" Type="http://schemas.openxmlformats.org/officeDocument/2006/relationships/slide" Target="slides/slide99.xml"/><Relationship Id="rId146" Type="http://schemas.openxmlformats.org/officeDocument/2006/relationships/slide" Target="slides/slide98.xml"/><Relationship Id="rId145" Type="http://schemas.openxmlformats.org/officeDocument/2006/relationships/slide" Target="slides/slide97.xml"/><Relationship Id="rId144" Type="http://schemas.openxmlformats.org/officeDocument/2006/relationships/slide" Target="slides/slide96.xml"/><Relationship Id="rId143" Type="http://schemas.openxmlformats.org/officeDocument/2006/relationships/slide" Target="slides/slide95.xml"/><Relationship Id="rId142" Type="http://schemas.openxmlformats.org/officeDocument/2006/relationships/slide" Target="slides/slide94.xml"/><Relationship Id="rId141" Type="http://schemas.openxmlformats.org/officeDocument/2006/relationships/slide" Target="slides/slide93.xml"/><Relationship Id="rId140" Type="http://schemas.openxmlformats.org/officeDocument/2006/relationships/slide" Target="slides/slide92.xml"/><Relationship Id="rId14" Type="http://schemas.openxmlformats.org/officeDocument/2006/relationships/slideMaster" Target="slideMasters/slideMaster13.xml"/><Relationship Id="rId139" Type="http://schemas.openxmlformats.org/officeDocument/2006/relationships/slide" Target="slides/slide91.xml"/><Relationship Id="rId138" Type="http://schemas.openxmlformats.org/officeDocument/2006/relationships/slide" Target="slides/slide90.xml"/><Relationship Id="rId137" Type="http://schemas.openxmlformats.org/officeDocument/2006/relationships/slide" Target="slides/slide89.xml"/><Relationship Id="rId136" Type="http://schemas.openxmlformats.org/officeDocument/2006/relationships/slide" Target="slides/slide88.xml"/><Relationship Id="rId135" Type="http://schemas.openxmlformats.org/officeDocument/2006/relationships/slide" Target="slides/slide87.xml"/><Relationship Id="rId134" Type="http://schemas.openxmlformats.org/officeDocument/2006/relationships/slide" Target="slides/slide86.xml"/><Relationship Id="rId133" Type="http://schemas.openxmlformats.org/officeDocument/2006/relationships/slide" Target="slides/slide85.xml"/><Relationship Id="rId132" Type="http://schemas.openxmlformats.org/officeDocument/2006/relationships/slide" Target="slides/slide84.xml"/><Relationship Id="rId131" Type="http://schemas.openxmlformats.org/officeDocument/2006/relationships/slide" Target="slides/slide83.xml"/><Relationship Id="rId130" Type="http://schemas.openxmlformats.org/officeDocument/2006/relationships/slide" Target="slides/slide82.xml"/><Relationship Id="rId13" Type="http://schemas.openxmlformats.org/officeDocument/2006/relationships/slideMaster" Target="slideMasters/slideMaster12.xml"/><Relationship Id="rId129" Type="http://schemas.openxmlformats.org/officeDocument/2006/relationships/slide" Target="slides/slide81.xml"/><Relationship Id="rId128" Type="http://schemas.openxmlformats.org/officeDocument/2006/relationships/slide" Target="slides/slide80.xml"/><Relationship Id="rId127" Type="http://schemas.openxmlformats.org/officeDocument/2006/relationships/slide" Target="slides/slide79.xml"/><Relationship Id="rId126" Type="http://schemas.openxmlformats.org/officeDocument/2006/relationships/slide" Target="slides/slide78.xml"/><Relationship Id="rId125" Type="http://schemas.openxmlformats.org/officeDocument/2006/relationships/slide" Target="slides/slide77.xml"/><Relationship Id="rId124" Type="http://schemas.openxmlformats.org/officeDocument/2006/relationships/slide" Target="slides/slide76.xml"/><Relationship Id="rId123" Type="http://schemas.openxmlformats.org/officeDocument/2006/relationships/slide" Target="slides/slide75.xml"/><Relationship Id="rId122" Type="http://schemas.openxmlformats.org/officeDocument/2006/relationships/slide" Target="slides/slide74.xml"/><Relationship Id="rId121" Type="http://schemas.openxmlformats.org/officeDocument/2006/relationships/slide" Target="slides/slide73.xml"/><Relationship Id="rId120" Type="http://schemas.openxmlformats.org/officeDocument/2006/relationships/slide" Target="slides/slide72.xml"/><Relationship Id="rId12" Type="http://schemas.openxmlformats.org/officeDocument/2006/relationships/slideMaster" Target="slideMasters/slideMaster11.xml"/><Relationship Id="rId119" Type="http://schemas.openxmlformats.org/officeDocument/2006/relationships/slide" Target="slides/slide71.xml"/><Relationship Id="rId118" Type="http://schemas.openxmlformats.org/officeDocument/2006/relationships/slide" Target="slides/slide70.xml"/><Relationship Id="rId117" Type="http://schemas.openxmlformats.org/officeDocument/2006/relationships/slide" Target="slides/slide69.xml"/><Relationship Id="rId116" Type="http://schemas.openxmlformats.org/officeDocument/2006/relationships/slide" Target="slides/slide68.xml"/><Relationship Id="rId115" Type="http://schemas.openxmlformats.org/officeDocument/2006/relationships/slide" Target="slides/slide67.xml"/><Relationship Id="rId114" Type="http://schemas.openxmlformats.org/officeDocument/2006/relationships/slide" Target="slides/slide66.xml"/><Relationship Id="rId113" Type="http://schemas.openxmlformats.org/officeDocument/2006/relationships/slide" Target="slides/slide65.xml"/><Relationship Id="rId112" Type="http://schemas.openxmlformats.org/officeDocument/2006/relationships/slide" Target="slides/slide64.xml"/><Relationship Id="rId111" Type="http://schemas.openxmlformats.org/officeDocument/2006/relationships/slide" Target="slides/slide63.xml"/><Relationship Id="rId110" Type="http://schemas.openxmlformats.org/officeDocument/2006/relationships/slide" Target="slides/slide62.xml"/><Relationship Id="rId11" Type="http://schemas.openxmlformats.org/officeDocument/2006/relationships/slideMaster" Target="slideMasters/slideMaster10.xml"/><Relationship Id="rId109" Type="http://schemas.openxmlformats.org/officeDocument/2006/relationships/slide" Target="slides/slide61.xml"/><Relationship Id="rId108" Type="http://schemas.openxmlformats.org/officeDocument/2006/relationships/slide" Target="slides/slide60.xml"/><Relationship Id="rId107" Type="http://schemas.openxmlformats.org/officeDocument/2006/relationships/slide" Target="slides/slide59.xml"/><Relationship Id="rId106" Type="http://schemas.openxmlformats.org/officeDocument/2006/relationships/slide" Target="slides/slide58.xml"/><Relationship Id="rId105" Type="http://schemas.openxmlformats.org/officeDocument/2006/relationships/slide" Target="slides/slide57.xml"/><Relationship Id="rId104" Type="http://schemas.openxmlformats.org/officeDocument/2006/relationships/slide" Target="slides/slide56.xml"/><Relationship Id="rId103" Type="http://schemas.openxmlformats.org/officeDocument/2006/relationships/slide" Target="slides/slide55.xml"/><Relationship Id="rId102" Type="http://schemas.openxmlformats.org/officeDocument/2006/relationships/slide" Target="slides/slide54.xml"/><Relationship Id="rId101" Type="http://schemas.openxmlformats.org/officeDocument/2006/relationships/slide" Target="slides/slide53.xml"/><Relationship Id="rId100" Type="http://schemas.openxmlformats.org/officeDocument/2006/relationships/slide" Target="slides/slide52.xml"/><Relationship Id="rId10" Type="http://schemas.openxmlformats.org/officeDocument/2006/relationships/slideMaster" Target="slideMasters/slideMaster9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5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2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3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4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6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7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8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9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0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2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3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5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6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7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8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9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0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2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3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4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5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6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7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8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9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0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2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3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4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5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6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7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8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9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0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2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4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5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7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8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9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0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2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4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5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6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7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8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9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0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2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3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4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5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6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7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8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0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2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3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请看这张图片，图上展示了两种不同的校园活动。左边是中国武术表演，右边是留学生中文歌唱比赛。大家可以讨论一下，你们喜欢哪种活动？为什么？这两种活动分别给你什么样的感觉？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第一个生词是“亲爱”，通常用作称呼，放在“同学”、“老师”、“朋友”等词语前面，表示亲切。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第一个生词是“亲爱”，通常用作称呼，放在“同学”、“老师”、“朋友”等词语前面，表示亲切。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第一个生词是“亲爱”，通常用作称呼，放在“同学”、“老师”、“朋友”等词语前面，表示亲切。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第一个生词是“亲爱”，通常用作称呼，放在“同学”、“老师”、“朋友”等词语前面，表示亲切。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第十个生词是“建议”，既可以作动词，也可以作名词。在这里是名词，指提出的意见。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第一个生词是“亲爱”，通常用作称呼，放在“同学”、“老师”、“朋友”等词语前面，表示亲切。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第四个生词是“讲座”，名词，指一种教学形式，通常由专家进行讲解。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第六个生词是“科学”，既可以作名词，也可以作形容词。在这里是形容词，意思是符合科学原理的。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第七个生词是“疾病”，名词，指身体上的各种病。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第八个生词是“流程”，名词，指做事的顺序和步骤。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第十四个生词是“积极”，形容词，意思是主动的、热心的。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第十七个生词是“促进”，动词，意思是推动事物向前发展。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第二十个生词是“水平”，名词，指在某方面所达到的高度。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第二十二个生词是“通过”，既可以作介词，也可以作动词。在这里是介词，表示方式或手段。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第二十三个生词是“元旦”，专有名词，指新年的第一天，1月1日。注意首字母要大写。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第二十四个生词是“感受”，既可以作动词，也可以作名词。在这里是动词，意思是体会、感觉到。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第二十五个生词是“报名”，动词，指向某个活动组织方登记自己的名字。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这个句式用来表示“除了A之外，还有B”，A和B都包括在内。比如，“除了听音乐，我还喜欢看电影”。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这个句式用来表示“除了A之外，还有B”，A和B都包括在内。比如，“除了听音乐，我还喜欢看电影”。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这个句式用来表示“除了A之外，还有B”，A和B都包括在内。比如，“除了听音乐，我还喜欢看电影”。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这个句式用来表示“除了A之外，还有B”，A和B都包括在内。比如，“除了听音乐，我还喜欢看电影”。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这个句式用来表示“除了A之外，还有B”，A和B都包括在内。比如，“除了听音乐，我还喜欢看电影”。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第一个生词是“武术”。武术是中国的传统体育项目，非常受欢迎。我们可以说“上武术课”、“练习武术”。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第一个生词是“武术”。武术是中国的传统体育项目，非常受欢迎。我们可以说“上武术课”、“练习武术”。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第一个生词是“亲爱”，通常用作称呼，放在“同学”、“老师”、“朋友”等词语前面，表示亲切。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第一个生词是“亲爱”，通常用作称呼，放在“同学”、“老师”、“朋友”等词语前面，表示亲切。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第一个生词是“亲爱”，通常用作称呼，放在“同学”、“老师”、“朋友”等词语前面，表示亲切。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第一个生词是“武术”。武术是中国的传统体育项目，非常受欢迎。我们可以说“上武术课”、“练习武术”。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第二个生词是“书法”。书法是中国特有的一种传统艺术。我们可以说“学习书法”、“写书法”。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第三个生词是“极”，副词，用在形容词后面，表示程度非常高。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第四个生词是“虽然”，连词，用来引导让步状语从句，常与“但是”、“可是”、“却”等连用。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第五个生词是“已经”，副词，表示动作或状态在过去某个时间发生或完成，并持续到现在。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第六个生词是“动作”，名词，指身体的活动或姿势。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第七个生词是“标准”，既可以作名词，也可以作形容词。在这里是形容词，意思是符合规定的要求。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第八个生词是“逐渐”，副词，表示程度或数量慢慢变化。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第九个生词是“熟悉”，动词，意思是了解得清楚。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第十个生词是“放弃”，动词，意思是不再坚持或追求。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第十一个生词是“遍”，量词，用来计算动作的次数。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第十二个生词是“耐心”，既可以作形容词，也可以作名词。在这里是形容词，意思是不急躁，能坚持。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第十三个生词是“认真”，形容词，意思是态度严肃，不马虎。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第十四个生词是“失败”，既可以作动词，也可以作形容词。在这里是动词，意思是没有达到预期的目的。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第十五个生词是“成功”，既可以作动词，也可以作形容词，与“失败”意思相反。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第十六个生词是“收获”，既可以作名词，也可以作动词。在这里是名词，指得到的成果或心得。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第十七个生词是“满意”，动词，意思是符合自己的心意。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第十八个生词是“起来”，助词，用在动词后，表示开始或继续，或者表示一种感觉。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第十九个生词是“副”，量词，用于成对或成套的东西。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第二十个生词是“注意”，动词，意思是把心思放在某件事上。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第二十一个生词是“技巧”，名词，指巧妙的技能或方法。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第二十二个生词是“兴趣”，名词。我们通常用“对……感兴趣”这个句式来表达我们喜欢什么。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第二十二个生词是“兴趣”，名词。我们通常用“对……感兴趣”这个句式来表达我们喜欢什么。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第二十二个生词是“兴趣”，名词。我们通常用“对……感兴趣”这个句式来表达我们喜欢什么。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第二十二个生词是“兴趣”，名词。我们通常用“对……感兴趣”这个句式来表达我们喜欢什么。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这个句式用来表示“除了A之外，还有B”，A和B都包括在内。比如，“除了听音乐，我还喜欢看电影”。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这个句式用来表示“除了A之外，还有B”，A和B都包括在内。比如，“除了听音乐，我还喜欢看电影”。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这个句式用来表示“除了A之外，还有B”，A和B都包括在内。比如，“除了听音乐，我还喜欢看电影”。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这个句式用来表示“除了A之外，还有B”，A和B都包括在内。比如，“除了听音乐，我还喜欢看电影”。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这个句式用来表示“除了A之外，还有B”，A和B都包括在内。比如，“除了听音乐，我还喜欢看电影”。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这个句式用来表示“除了A之外，还有B”，A和B都包括在内。比如，“除了听音乐，我还喜欢看电影”。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第二部分是选词填空。请从方框中选择合适的词语填入句子中。这里有5道题，我们来一起看看这些句子和对应的词汇搭配。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第二部分是选词填空。请从方框中选择合适的词语填入句子中。这里有5道题，我们来一起看看这些句子和对应的词汇搭配。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我们继续完成选词填空，这是剩下的3道题。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第三部分是选择题。这里有5道题，请大家做出选择。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第四部分是连词成句。请将给出的词语组成一个通顺的句子。第一题。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第四部分是连词成句。请将给出的词语组成一个通顺的句子。第一题。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第五部分是阅读理解。请阅读第一段短文，并回答问题。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阅读第二段短文，并回答问题。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阅读第三段短文，并回答问题。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阅读第四段关于宿舍用电安全的短文，并回答第一个问题。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继续阅读，并回答第二个问题。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阅读第五段关于预防感冒的短文，并回答第一个问题。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继续阅读，并回答第二个问题。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阅读第六段关于巴图尔参加书法比赛的短文，并回答第一个问题。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继续阅读，并回答第二个问题。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第一部分是识解汉字。这里有6道题，请大家作答。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第一部分是识解汉字。这里有6道题，请大家作答。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第三部分是补全语句。这里有3道典型的中文语句补全题，分别考察了疑问句式、语境逻辑和关联词语的用法，请大家结合语境，选出最合适的选项。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65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4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67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4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5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72.xml.rels><?xml version="1.0" encoding="UTF-8" standalone="yes"?>
<Relationships xmlns="http://schemas.openxmlformats.org/package/2006/relationships"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4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blipFill rotWithShape="1">
          <a:blip r:embed="rId2">
            <a:alphaModFix amt="17000"/>
          </a:blip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694690" y="571500"/>
            <a:ext cx="10862310" cy="5715000"/>
          </a:xfrm>
          <a:prstGeom prst="rect">
            <a:avLst/>
          </a:prstGeom>
          <a:solidFill>
            <a:srgbClr val="91BDAF">
              <a:alpha val="30000"/>
            </a:srgbClr>
          </a:solidFill>
          <a:ln>
            <a:noFill/>
          </a:ln>
          <a:effectLst>
            <a:outerShdw blurRad="254000" dist="38100" dir="5400000" algn="ctr" rotWithShape="0">
              <a:srgbClr val="375031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6" name="图片 5"/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796346" y="-114073"/>
            <a:ext cx="2441302" cy="2438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10348595" y="-521335"/>
            <a:ext cx="1830070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blipFill rotWithShape="1">
          <a:blip r:embed="rId2">
            <a:alphaModFix amt="17000"/>
          </a:blip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694690" y="571500"/>
            <a:ext cx="10862310" cy="5715000"/>
          </a:xfrm>
          <a:prstGeom prst="rect">
            <a:avLst/>
          </a:prstGeom>
          <a:solidFill>
            <a:srgbClr val="91BDAF">
              <a:alpha val="30000"/>
            </a:srgbClr>
          </a:solidFill>
          <a:ln>
            <a:noFill/>
          </a:ln>
          <a:effectLst>
            <a:outerShdw blurRad="254000" dist="38100" dir="5400000" algn="ctr" rotWithShape="0">
              <a:srgbClr val="375031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6" name="图片 5"/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796346" y="-114073"/>
            <a:ext cx="2441302" cy="2438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blipFill rotWithShape="1">
          <a:blip r:embed="rId2">
            <a:alphaModFix amt="17000"/>
          </a:blip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694690" y="571500"/>
            <a:ext cx="10862310" cy="5715000"/>
          </a:xfrm>
          <a:prstGeom prst="rect">
            <a:avLst/>
          </a:prstGeom>
          <a:solidFill>
            <a:srgbClr val="91BDAF">
              <a:alpha val="30000"/>
            </a:srgbClr>
          </a:solidFill>
          <a:ln>
            <a:noFill/>
          </a:ln>
          <a:effectLst>
            <a:outerShdw blurRad="254000" dist="38100" dir="5400000" algn="ctr" rotWithShape="0">
              <a:srgbClr val="375031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6" name="图片 5"/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796346" y="-114073"/>
            <a:ext cx="2441302" cy="2438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10348595" y="-521335"/>
            <a:ext cx="1830070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blipFill rotWithShape="1">
          <a:blip r:embed="rId2">
            <a:alphaModFix amt="17000"/>
          </a:blip>
          <a:stretch>
            <a:fillRect l="-1000" t="-1000" r="-1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694690" y="571500"/>
            <a:ext cx="10862310" cy="5715000"/>
          </a:xfrm>
          <a:prstGeom prst="rect">
            <a:avLst/>
          </a:prstGeom>
          <a:solidFill>
            <a:srgbClr val="91BDAF">
              <a:alpha val="30000"/>
            </a:srgbClr>
          </a:solidFill>
          <a:ln>
            <a:noFill/>
          </a:ln>
          <a:effectLst>
            <a:outerShdw blurRad="254000" dist="38100" dir="5400000" algn="ctr" rotWithShape="0">
              <a:srgbClr val="375031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6" name="图片 5"/>
          <p:cNvPicPr/>
          <p:nvPr userDrawn="1"/>
        </p:nvPicPr>
        <p:blipFill>
          <a:blip r:embed="rId3"/>
          <a:stretch>
            <a:fillRect/>
          </a:stretch>
        </p:blipFill>
        <p:spPr>
          <a:xfrm>
            <a:off x="796346" y="-114073"/>
            <a:ext cx="2441302" cy="24387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10348595" y="-521335"/>
            <a:ext cx="1830070" cy="1828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20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1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22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23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24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25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26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27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28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29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32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33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34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35.xml"/></Relationships>
</file>

<file path=ppt/slideMasters/_rels/slideMaster21.xml.rels><?xml version="1.0" encoding="UTF-8" standalone="yes"?>
<Relationships xmlns="http://schemas.openxmlformats.org/package/2006/relationships"><Relationship Id="rId3" Type="http://schemas.openxmlformats.org/officeDocument/2006/relationships/theme" Target="../theme/theme21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38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39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40.xm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theme" Target="../theme/theme25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43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44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45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46.xml"/></Relationships>
</file>

<file path=ppt/slideMasters/_rels/slideMaster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47.xml"/></Relationships>
</file>

<file path=ppt/slideMasters/_rels/slideMaster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48.xml"/></Relationships>
</file>

<file path=ppt/slideMasters/_rels/slideMaster32.xml.rels><?xml version="1.0" encoding="UTF-8" standalone="yes"?>
<Relationships xmlns="http://schemas.openxmlformats.org/package/2006/relationships"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49.xml"/></Relationships>
</file>

<file path=ppt/slideMasters/_rels/slideMaster3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3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/Relationships>
</file>

<file path=ppt/slideMasters/_rels/slideMaster34.xml.rels><?xml version="1.0" encoding="UTF-8" standalone="yes"?>
<Relationships xmlns="http://schemas.openxmlformats.org/package/2006/relationships"><Relationship Id="rId2" Type="http://schemas.openxmlformats.org/officeDocument/2006/relationships/theme" Target="../theme/theme34.xml"/><Relationship Id="rId1" Type="http://schemas.openxmlformats.org/officeDocument/2006/relationships/slideLayout" Target="../slideLayouts/slideLayout52.xml"/></Relationships>
</file>

<file path=ppt/slideMasters/_rels/slideMaster35.xml.rels><?xml version="1.0" encoding="UTF-8" standalone="yes"?>
<Relationships xmlns="http://schemas.openxmlformats.org/package/2006/relationships"><Relationship Id="rId2" Type="http://schemas.openxmlformats.org/officeDocument/2006/relationships/theme" Target="../theme/theme35.xml"/><Relationship Id="rId1" Type="http://schemas.openxmlformats.org/officeDocument/2006/relationships/slideLayout" Target="../slideLayouts/slideLayout53.xml"/></Relationships>
</file>

<file path=ppt/slideMasters/_rels/slideMaster36.xml.rels><?xml version="1.0" encoding="UTF-8" standalone="yes"?>
<Relationships xmlns="http://schemas.openxmlformats.org/package/2006/relationships"><Relationship Id="rId2" Type="http://schemas.openxmlformats.org/officeDocument/2006/relationships/theme" Target="../theme/theme36.xml"/><Relationship Id="rId1" Type="http://schemas.openxmlformats.org/officeDocument/2006/relationships/slideLayout" Target="../slideLayouts/slideLayout54.xml"/></Relationships>
</file>

<file path=ppt/slideMasters/_rels/slideMaster37.xml.rels><?xml version="1.0" encoding="UTF-8" standalone="yes"?>
<Relationships xmlns="http://schemas.openxmlformats.org/package/2006/relationships"><Relationship Id="rId2" Type="http://schemas.openxmlformats.org/officeDocument/2006/relationships/theme" Target="../theme/theme37.xml"/><Relationship Id="rId1" Type="http://schemas.openxmlformats.org/officeDocument/2006/relationships/slideLayout" Target="../slideLayouts/slideLayout55.xml"/></Relationships>
</file>

<file path=ppt/slideMasters/_rels/slideMaster38.xml.rels><?xml version="1.0" encoding="UTF-8" standalone="yes"?>
<Relationships xmlns="http://schemas.openxmlformats.org/package/2006/relationships"><Relationship Id="rId2" Type="http://schemas.openxmlformats.org/officeDocument/2006/relationships/theme" Target="../theme/theme38.xml"/><Relationship Id="rId1" Type="http://schemas.openxmlformats.org/officeDocument/2006/relationships/slideLayout" Target="../slideLayouts/slideLayout56.xml"/></Relationships>
</file>

<file path=ppt/slideMasters/_rels/slideMaster39.xml.rels><?xml version="1.0" encoding="UTF-8" standalone="yes"?>
<Relationships xmlns="http://schemas.openxmlformats.org/package/2006/relationships"><Relationship Id="rId2" Type="http://schemas.openxmlformats.org/officeDocument/2006/relationships/theme" Target="../theme/theme39.xml"/><Relationship Id="rId1" Type="http://schemas.openxmlformats.org/officeDocument/2006/relationships/slideLayout" Target="../slideLayouts/slideLayout57.xml"/></Relationships>
</file>

<file path=ppt/slideMasters/_rels/slideMaster40.xml.rels><?xml version="1.0" encoding="UTF-8" standalone="yes"?>
<Relationships xmlns="http://schemas.openxmlformats.org/package/2006/relationships"><Relationship Id="rId3" Type="http://schemas.openxmlformats.org/officeDocument/2006/relationships/theme" Target="../theme/theme40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/Relationships>
</file>

<file path=ppt/slideMasters/_rels/slideMaster41.xml.rels><?xml version="1.0" encoding="UTF-8" standalone="yes"?>
<Relationships xmlns="http://schemas.openxmlformats.org/package/2006/relationships"><Relationship Id="rId2" Type="http://schemas.openxmlformats.org/officeDocument/2006/relationships/theme" Target="../theme/theme41.xml"/><Relationship Id="rId1" Type="http://schemas.openxmlformats.org/officeDocument/2006/relationships/slideLayout" Target="../slideLayouts/slideLayout60.xml"/></Relationships>
</file>

<file path=ppt/slideMasters/_rels/slideMaster42.xml.rels><?xml version="1.0" encoding="UTF-8" standalone="yes"?>
<Relationships xmlns="http://schemas.openxmlformats.org/package/2006/relationships"><Relationship Id="rId2" Type="http://schemas.openxmlformats.org/officeDocument/2006/relationships/theme" Target="../theme/theme42.xml"/><Relationship Id="rId1" Type="http://schemas.openxmlformats.org/officeDocument/2006/relationships/slideLayout" Target="../slideLayouts/slideLayout61.xml"/></Relationships>
</file>

<file path=ppt/slideMasters/_rels/slideMaster43.xml.rels><?xml version="1.0" encoding="UTF-8" standalone="yes"?>
<Relationships xmlns="http://schemas.openxmlformats.org/package/2006/relationships"><Relationship Id="rId3" Type="http://schemas.openxmlformats.org/officeDocument/2006/relationships/theme" Target="../theme/theme4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/Relationships>
</file>

<file path=ppt/slideMasters/_rels/slideMaster4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4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/Relationships>
</file>

<file path=ppt/slideMasters/_rels/slideMaster45.xml.rels><?xml version="1.0" encoding="UTF-8" standalone="yes"?>
<Relationships xmlns="http://schemas.openxmlformats.org/package/2006/relationships"><Relationship Id="rId6" Type="http://schemas.openxmlformats.org/officeDocument/2006/relationships/theme" Target="../theme/theme45.xml"/><Relationship Id="rId5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/Relationships>
</file>

<file path=ppt/slideMasters/_rels/slideMaster46.xml.rels><?xml version="1.0" encoding="UTF-8" standalone="yes"?>
<Relationships xmlns="http://schemas.openxmlformats.org/package/2006/relationships"><Relationship Id="rId6" Type="http://schemas.openxmlformats.org/officeDocument/2006/relationships/theme" Target="../theme/theme46.xml"/><Relationship Id="rId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4.xml"/><Relationship Id="rId3" Type="http://schemas.openxmlformats.org/officeDocument/2006/relationships/slideLayout" Target="../slideLayouts/slideLayout7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0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1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1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1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2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2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2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2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2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3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3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3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3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4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4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3.jpeg"/><Relationship Id="rId1" Type="http://schemas.openxmlformats.org/officeDocument/2006/relationships/tags" Target="../tags/tag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4.png"/><Relationship Id="rId1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7.png"/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tags" Target="../tags/tag24.xml"/><Relationship Id="rId4" Type="http://schemas.openxmlformats.org/officeDocument/2006/relationships/image" Target="../media/image2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tags" Target="../tags/tag2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tags" Target="../tags/tag25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8.xml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tags" Target="../tags/tag26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tags" Target="../tags/tag27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10.png"/><Relationship Id="rId3" Type="http://schemas.openxmlformats.org/officeDocument/2006/relationships/tags" Target="../tags/tag28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0.xml"/><Relationship Id="rId4" Type="http://schemas.openxmlformats.org/officeDocument/2006/relationships/image" Target="../media/image10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tags" Target="../tags/tag29.xml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0.png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64.xml"/><Relationship Id="rId5" Type="http://schemas.openxmlformats.org/officeDocument/2006/relationships/image" Target="../media/image14.jpeg"/><Relationship Id="rId4" Type="http://schemas.openxmlformats.org/officeDocument/2006/relationships/tags" Target="../tags/tag30.xml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66.xml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19.xml"/><Relationship Id="rId7" Type="http://schemas.openxmlformats.org/officeDocument/2006/relationships/image" Target="../media/image16.jpeg"/><Relationship Id="rId6" Type="http://schemas.openxmlformats.org/officeDocument/2006/relationships/tags" Target="../tags/tag32.xml"/><Relationship Id="rId5" Type="http://schemas.openxmlformats.org/officeDocument/2006/relationships/image" Target="../media/image15.jpeg"/><Relationship Id="rId4" Type="http://schemas.openxmlformats.org/officeDocument/2006/relationships/tags" Target="../tags/tag31.xml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19.png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tags" Target="../tags/tag33.xml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24.jpeg"/><Relationship Id="rId7" Type="http://schemas.openxmlformats.org/officeDocument/2006/relationships/image" Target="../media/image23.jpeg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5.jpeg"/><Relationship Id="rId4" Type="http://schemas.openxmlformats.org/officeDocument/2006/relationships/tags" Target="../tags/tag36.xml"/><Relationship Id="rId3" Type="http://schemas.openxmlformats.org/officeDocument/2006/relationships/image" Target="../media/image8.png"/><Relationship Id="rId2" Type="http://schemas.openxmlformats.org/officeDocument/2006/relationships/tags" Target="../tags/tag35.xml"/><Relationship Id="rId1" Type="http://schemas.openxmlformats.org/officeDocument/2006/relationships/tags" Target="../tags/tag34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6.png"/><Relationship Id="rId3" Type="http://schemas.openxmlformats.org/officeDocument/2006/relationships/image" Target="../media/image8.png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27.jpeg"/><Relationship Id="rId3" Type="http://schemas.openxmlformats.org/officeDocument/2006/relationships/image" Target="../media/image8.png"/><Relationship Id="rId2" Type="http://schemas.openxmlformats.org/officeDocument/2006/relationships/tags" Target="../tags/tag40.xml"/><Relationship Id="rId1" Type="http://schemas.openxmlformats.org/officeDocument/2006/relationships/tags" Target="../tags/tag39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8.png"/><Relationship Id="rId2" Type="http://schemas.openxmlformats.org/officeDocument/2006/relationships/tags" Target="../tags/tag42.xml"/><Relationship Id="rId1" Type="http://schemas.openxmlformats.org/officeDocument/2006/relationships/tags" Target="../tags/tag41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3" Type="http://schemas.openxmlformats.org/officeDocument/2006/relationships/image" Target="../media/image8.png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0.jpeg"/><Relationship Id="rId3" Type="http://schemas.openxmlformats.org/officeDocument/2006/relationships/image" Target="../media/image8.png"/><Relationship Id="rId2" Type="http://schemas.openxmlformats.org/officeDocument/2006/relationships/tags" Target="../tags/tag46.xml"/><Relationship Id="rId1" Type="http://schemas.openxmlformats.org/officeDocument/2006/relationships/tags" Target="../tags/tag45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image" Target="../media/image31.png"/><Relationship Id="rId3" Type="http://schemas.openxmlformats.org/officeDocument/2006/relationships/image" Target="../media/image8.png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8.png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53.xml"/><Relationship Id="rId7" Type="http://schemas.openxmlformats.org/officeDocument/2006/relationships/image" Target="../media/image35.png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tags" Target="../tags/tag52.xml"/><Relationship Id="rId2" Type="http://schemas.openxmlformats.org/officeDocument/2006/relationships/image" Target="../media/image2.png"/><Relationship Id="rId1" Type="http://schemas.openxmlformats.org/officeDocument/2006/relationships/tags" Target="../tags/tag51.xml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3.xml"/><Relationship Id="rId5" Type="http://schemas.openxmlformats.org/officeDocument/2006/relationships/tags" Target="../tags/tag55.xml"/><Relationship Id="rId4" Type="http://schemas.openxmlformats.org/officeDocument/2006/relationships/image" Target="../media/image33.png"/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" Type="http://schemas.openxmlformats.org/officeDocument/2006/relationships/tags" Target="../tags/tag54.xml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.xml"/><Relationship Id="rId8" Type="http://schemas.openxmlformats.org/officeDocument/2006/relationships/tags" Target="../tags/tag59.xml"/><Relationship Id="rId7" Type="http://schemas.openxmlformats.org/officeDocument/2006/relationships/image" Target="../media/image33.png"/><Relationship Id="rId6" Type="http://schemas.openxmlformats.org/officeDocument/2006/relationships/image" Target="../media/image38.jpeg"/><Relationship Id="rId5" Type="http://schemas.openxmlformats.org/officeDocument/2006/relationships/tags" Target="../tags/tag58.xml"/><Relationship Id="rId4" Type="http://schemas.openxmlformats.org/officeDocument/2006/relationships/image" Target="../media/image37.jpeg"/><Relationship Id="rId3" Type="http://schemas.openxmlformats.org/officeDocument/2006/relationships/tags" Target="../tags/tag57.xml"/><Relationship Id="rId2" Type="http://schemas.openxmlformats.org/officeDocument/2006/relationships/image" Target="../media/image2.png"/><Relationship Id="rId1" Type="http://schemas.openxmlformats.org/officeDocument/2006/relationships/tags" Target="../tags/tag56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6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tags" Target="../tags/tag61.xml"/><Relationship Id="rId2" Type="http://schemas.openxmlformats.org/officeDocument/2006/relationships/image" Target="../media/image2.png"/><Relationship Id="rId1" Type="http://schemas.openxmlformats.org/officeDocument/2006/relationships/tags" Target="../tags/tag60.xml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65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tags" Target="../tags/tag64.xml"/><Relationship Id="rId2" Type="http://schemas.openxmlformats.org/officeDocument/2006/relationships/image" Target="../media/image2.png"/><Relationship Id="rId1" Type="http://schemas.openxmlformats.org/officeDocument/2006/relationships/tags" Target="../tags/tag63.xml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3.xml"/><Relationship Id="rId6" Type="http://schemas.openxmlformats.org/officeDocument/2006/relationships/tags" Target="../tags/tag68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tags" Target="../tags/tag67.xml"/><Relationship Id="rId2" Type="http://schemas.openxmlformats.org/officeDocument/2006/relationships/image" Target="../media/image2.png"/><Relationship Id="rId1" Type="http://schemas.openxmlformats.org/officeDocument/2006/relationships/tags" Target="../tags/tag66.xml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5.xml"/><Relationship Id="rId8" Type="http://schemas.openxmlformats.org/officeDocument/2006/relationships/slideLayout" Target="../slideLayouts/slideLayout71.xml"/><Relationship Id="rId7" Type="http://schemas.openxmlformats.org/officeDocument/2006/relationships/image" Target="../media/image40.jpeg"/><Relationship Id="rId6" Type="http://schemas.openxmlformats.org/officeDocument/2006/relationships/tags" Target="../tags/tag70.xml"/><Relationship Id="rId5" Type="http://schemas.openxmlformats.org/officeDocument/2006/relationships/image" Target="../media/image39.jpeg"/><Relationship Id="rId4" Type="http://schemas.openxmlformats.org/officeDocument/2006/relationships/tags" Target="../tags/tag69.xml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71.xml"/><Relationship Id="rId4" Type="http://schemas.openxmlformats.org/officeDocument/2006/relationships/image" Target="../media/image10.png"/><Relationship Id="rId3" Type="http://schemas.openxmlformats.org/officeDocument/2006/relationships/image" Target="../media/image41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5.png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image" Target="../media/image44.png"/><Relationship Id="rId1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image" Target="../media/image45.png"/><Relationship Id="rId1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0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image" Target="../media/image46.png"/><Relationship Id="rId1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0.png"/><Relationship Id="rId3" Type="http://schemas.openxmlformats.org/officeDocument/2006/relationships/image" Target="../media/image5.png"/><Relationship Id="rId2" Type="http://schemas.openxmlformats.org/officeDocument/2006/relationships/image" Target="../media/image47.png"/><Relationship Id="rId1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8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1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2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3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4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5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5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6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5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4.xml"/><Relationship Id="rId4" Type="http://schemas.openxmlformats.org/officeDocument/2006/relationships/slideLayout" Target="../slideLayouts/slideLayout52.xml"/><Relationship Id="rId3" Type="http://schemas.openxmlformats.org/officeDocument/2006/relationships/image" Target="../media/image57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5.xml"/><Relationship Id="rId3" Type="http://schemas.openxmlformats.org/officeDocument/2006/relationships/slideLayout" Target="../slideLayouts/slideLayout53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5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54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5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7.xml"/><Relationship Id="rId3" Type="http://schemas.openxmlformats.org/officeDocument/2006/relationships/slideLayout" Target="../slideLayouts/slideLayout55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5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56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5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57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5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0.xml"/><Relationship Id="rId4" Type="http://schemas.openxmlformats.org/officeDocument/2006/relationships/slideLayout" Target="../slideLayouts/slideLayout58.xml"/><Relationship Id="rId3" Type="http://schemas.openxmlformats.org/officeDocument/2006/relationships/image" Target="../media/image58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5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9.xml"/><Relationship Id="rId5" Type="http://schemas.openxmlformats.org/officeDocument/2006/relationships/tags" Target="../tags/tag72.xml"/><Relationship Id="rId4" Type="http://schemas.openxmlformats.org/officeDocument/2006/relationships/image" Target="../media/image2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tags" Target="../tags/tag71.xml"/></Relationships>
</file>

<file path=ppt/slides/_rels/slide5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1.xml"/><Relationship Id="rId3" Type="http://schemas.openxmlformats.org/officeDocument/2006/relationships/slideLayout" Target="../slideLayouts/slideLayout21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6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2.xml"/><Relationship Id="rId3" Type="http://schemas.openxmlformats.org/officeDocument/2006/relationships/slideLayout" Target="../slideLayouts/slideLayout2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6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3.xml"/><Relationship Id="rId3" Type="http://schemas.openxmlformats.org/officeDocument/2006/relationships/slideLayout" Target="../slideLayouts/slideLayout23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6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4.xml"/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6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5.xml"/><Relationship Id="rId3" Type="http://schemas.openxmlformats.org/officeDocument/2006/relationships/slideLayout" Target="../slideLayouts/slideLayout25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6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6.xml"/><Relationship Id="rId4" Type="http://schemas.openxmlformats.org/officeDocument/2006/relationships/slideLayout" Target="../slideLayouts/slideLayout50.xml"/><Relationship Id="rId3" Type="http://schemas.openxmlformats.org/officeDocument/2006/relationships/image" Target="../media/image59.jpe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6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1.xml"/><Relationship Id="rId5" Type="http://schemas.openxmlformats.org/officeDocument/2006/relationships/tags" Target="../tags/tag74.xml"/><Relationship Id="rId4" Type="http://schemas.openxmlformats.org/officeDocument/2006/relationships/image" Target="../media/image2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tags" Target="../tags/tag73.xml"/></Relationships>
</file>

<file path=ppt/slides/_rels/slide6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6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8.xml"/><Relationship Id="rId3" Type="http://schemas.openxmlformats.org/officeDocument/2006/relationships/slideLayout" Target="../slideLayouts/slideLayout26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6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9.xml"/><Relationship Id="rId3" Type="http://schemas.openxmlformats.org/officeDocument/2006/relationships/slideLayout" Target="../slideLayouts/slideLayout27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6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0.xml"/><Relationship Id="rId3" Type="http://schemas.openxmlformats.org/officeDocument/2006/relationships/slideLayout" Target="../slideLayouts/slideLayout28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7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1.xml"/><Relationship Id="rId3" Type="http://schemas.openxmlformats.org/officeDocument/2006/relationships/slideLayout" Target="../slideLayouts/slideLayout29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image" Target="../media/image3.jpeg"/><Relationship Id="rId1" Type="http://schemas.openxmlformats.org/officeDocument/2006/relationships/tags" Target="../tags/tag75.xml"/></Relationships>
</file>

<file path=ppt/slides/_rels/slide7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7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3.xml"/><Relationship Id="rId5" Type="http://schemas.openxmlformats.org/officeDocument/2006/relationships/slideLayout" Target="../slideLayouts/slideLayout49.xml"/><Relationship Id="rId4" Type="http://schemas.openxmlformats.org/officeDocument/2006/relationships/image" Target="../media/image61.png"/><Relationship Id="rId3" Type="http://schemas.openxmlformats.org/officeDocument/2006/relationships/image" Target="../media/image60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7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tags" Target="../tags/tag77.xml"/><Relationship Id="rId4" Type="http://schemas.openxmlformats.org/officeDocument/2006/relationships/image" Target="../media/image2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tags" Target="../tags/tag76.xml"/></Relationships>
</file>

<file path=ppt/slides/_rels/slide7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4.xml"/><Relationship Id="rId4" Type="http://schemas.openxmlformats.org/officeDocument/2006/relationships/slideLayout" Target="../slideLayouts/slideLayout32.xml"/><Relationship Id="rId3" Type="http://schemas.openxmlformats.org/officeDocument/2006/relationships/tags" Target="../tags/tag78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7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5.xml"/><Relationship Id="rId4" Type="http://schemas.openxmlformats.org/officeDocument/2006/relationships/slideLayout" Target="../slideLayouts/slideLayout33.xml"/><Relationship Id="rId3" Type="http://schemas.openxmlformats.org/officeDocument/2006/relationships/tags" Target="../tags/tag79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7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6.xml"/><Relationship Id="rId4" Type="http://schemas.openxmlformats.org/officeDocument/2006/relationships/slideLayout" Target="../slideLayouts/slideLayout34.xml"/><Relationship Id="rId3" Type="http://schemas.openxmlformats.org/officeDocument/2006/relationships/tags" Target="../tags/tag80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7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7.xml"/><Relationship Id="rId4" Type="http://schemas.openxmlformats.org/officeDocument/2006/relationships/slideLayout" Target="../slideLayouts/slideLayout48.xml"/><Relationship Id="rId3" Type="http://schemas.openxmlformats.org/officeDocument/2006/relationships/image" Target="../media/image62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7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8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64.png"/><Relationship Id="rId3" Type="http://schemas.openxmlformats.org/officeDocument/2006/relationships/image" Target="../media/image63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8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8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8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8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2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66.png"/><Relationship Id="rId3" Type="http://schemas.openxmlformats.org/officeDocument/2006/relationships/image" Target="../media/image65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8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8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8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67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8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8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8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68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9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69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0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0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1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2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3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6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4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5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9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6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0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9.xml"/><Relationship Id="rId3" Type="http://schemas.openxmlformats.org/officeDocument/2006/relationships/slideLayout" Target="../slideLayouts/slideLayout60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0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0.xml"/><Relationship Id="rId3" Type="http://schemas.openxmlformats.org/officeDocument/2006/relationships/slideLayout" Target="../slideLayouts/slideLayout61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0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1.xml"/><Relationship Id="rId4" Type="http://schemas.openxmlformats.org/officeDocument/2006/relationships/slideLayout" Target="../slideLayouts/slideLayout62.xml"/><Relationship Id="rId3" Type="http://schemas.openxmlformats.org/officeDocument/2006/relationships/image" Target="../media/image77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0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63.xml"/><Relationship Id="rId5" Type="http://schemas.openxmlformats.org/officeDocument/2006/relationships/tags" Target="../tags/tag82.xml"/><Relationship Id="rId4" Type="http://schemas.openxmlformats.org/officeDocument/2006/relationships/image" Target="../media/image2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tags" Target="../tags/tag81.xml"/></Relationships>
</file>

<file path=ppt/slides/_rels/slide10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2.xml"/><Relationship Id="rId3" Type="http://schemas.openxmlformats.org/officeDocument/2006/relationships/slideLayout" Target="../slideLayouts/slideLayout35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0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3.xml"/><Relationship Id="rId3" Type="http://schemas.openxmlformats.org/officeDocument/2006/relationships/slideLayout" Target="../slideLayouts/slideLayout36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0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7.xml"/><Relationship Id="rId5" Type="http://schemas.openxmlformats.org/officeDocument/2006/relationships/tags" Target="../tags/tag84.xml"/><Relationship Id="rId4" Type="http://schemas.openxmlformats.org/officeDocument/2006/relationships/image" Target="../media/image2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tags" Target="../tags/tag83.xml"/></Relationships>
</file>

<file path=ppt/slides/_rels/slide10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4.xml"/><Relationship Id="rId3" Type="http://schemas.openxmlformats.org/officeDocument/2006/relationships/slideLayout" Target="../slideLayouts/slideLayout38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0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5.xml"/><Relationship Id="rId3" Type="http://schemas.openxmlformats.org/officeDocument/2006/relationships/slideLayout" Target="../slideLayouts/slideLayout39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0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6.xml"/><Relationship Id="rId3" Type="http://schemas.openxmlformats.org/officeDocument/2006/relationships/slideLayout" Target="../slideLayouts/slideLayout40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7.xml"/><Relationship Id="rId3" Type="http://schemas.openxmlformats.org/officeDocument/2006/relationships/slideLayout" Target="../slideLayouts/slideLayout44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8.xml"/><Relationship Id="rId3" Type="http://schemas.openxmlformats.org/officeDocument/2006/relationships/slideLayout" Target="../slideLayouts/slideLayout43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9.xml"/><Relationship Id="rId3" Type="http://schemas.openxmlformats.org/officeDocument/2006/relationships/slideLayout" Target="../slideLayouts/slideLayout41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2.xml"/><Relationship Id="rId5" Type="http://schemas.openxmlformats.org/officeDocument/2006/relationships/tags" Target="../tags/tag86.xml"/><Relationship Id="rId4" Type="http://schemas.openxmlformats.org/officeDocument/2006/relationships/image" Target="../media/image2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tags" Target="../tags/tag85.xml"/></Relationships>
</file>

<file path=ppt/slides/_rels/slide1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1.xml"/><Relationship Id="rId4" Type="http://schemas.openxmlformats.org/officeDocument/2006/relationships/slideLayout" Target="../slideLayouts/slideLayout45.xml"/><Relationship Id="rId3" Type="http://schemas.openxmlformats.org/officeDocument/2006/relationships/image" Target="../media/image78.png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5.xml"/><Relationship Id="rId3" Type="http://schemas.openxmlformats.org/officeDocument/2006/relationships/slideLayout" Target="../slideLayouts/slideLayout46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1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2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2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3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2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tags" Target="../tags/tag88.xml"/><Relationship Id="rId4" Type="http://schemas.openxmlformats.org/officeDocument/2006/relationships/image" Target="../media/image2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tags" Target="../tags/tag87.xml"/></Relationships>
</file>

<file path=ppt/slides/_rels/slide13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5.xml"/><Relationship Id="rId3" Type="http://schemas.openxmlformats.org/officeDocument/2006/relationships/slideLayout" Target="../slideLayouts/slideLayout47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3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7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3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3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.png"/><Relationship Id="rId1" Type="http://schemas.openxmlformats.org/officeDocument/2006/relationships/image" Target="../media/image1.png"/></Relationships>
</file>

<file path=ppt/slides/_rels/slide13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tags" Target="../tags/tag90.xml"/><Relationship Id="rId4" Type="http://schemas.openxmlformats.org/officeDocument/2006/relationships/image" Target="../media/image2.png"/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tags" Target="../tags/tag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/>
        </p:nvSpPr>
        <p:spPr>
          <a:xfrm>
            <a:off x="1472565" y="3900170"/>
            <a:ext cx="9885045" cy="1449070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ln w="19050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zh-CN" altLang="en-US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楷体" panose="02010609060101010101" charset="-122"/>
              </a:rPr>
              <a:t>这节武术课</a:t>
            </a:r>
            <a:br>
              <a:rPr lang="zh-CN" altLang="en-US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楷体" panose="02010609060101010101" charset="-122"/>
              </a:rPr>
            </a:br>
            <a:r>
              <a:rPr lang="zh-CN" altLang="en-US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楷体" panose="02010609060101010101" charset="-122"/>
              </a:rPr>
              <a:t>真精彩</a:t>
            </a:r>
            <a:endParaRPr lang="zh-CN" altLang="en-US" dirty="0">
              <a:solidFill>
                <a:srgbClr val="1D4B1C"/>
              </a:solidFill>
              <a:effectLst/>
              <a:latin typeface="Times New Roman" panose="02020603050405020304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1472565" y="1893188"/>
            <a:ext cx="902081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000" b="1" dirty="0">
                <a:gradFill>
                  <a:gsLst>
                    <a:gs pos="96000">
                      <a:srgbClr val="ED6911"/>
                    </a:gs>
                    <a:gs pos="45000">
                      <a:srgbClr val="FA4A05">
                        <a:alpha val="100000"/>
                      </a:srgbClr>
                    </a:gs>
                    <a:gs pos="0">
                      <a:srgbClr val="C0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2700000" algn="tl" rotWithShape="0">
                    <a:schemeClr val="accent1">
                      <a:alpha val="40000"/>
                    </a:schemeClr>
                  </a:outerShdw>
                </a:effectLst>
                <a:latin typeface="微软雅黑" panose="020B0503020204020204" charset="-122"/>
                <a:cs typeface="Calibri" panose="020F0502020204030204" charset="0"/>
              </a:rPr>
              <a:t>来华留学生预科</a:t>
            </a:r>
            <a:r>
              <a:rPr lang="en-US" altLang="zh-CN" sz="4000" b="1" dirty="0">
                <a:gradFill>
                  <a:gsLst>
                    <a:gs pos="96000">
                      <a:srgbClr val="ED6911"/>
                    </a:gs>
                    <a:gs pos="45000">
                      <a:srgbClr val="FA4A05">
                        <a:alpha val="100000"/>
                      </a:srgbClr>
                    </a:gs>
                    <a:gs pos="0">
                      <a:srgbClr val="C0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2700000" algn="tl" rotWithShape="0">
                    <a:schemeClr val="accent1">
                      <a:alpha val="40000"/>
                    </a:schemeClr>
                  </a:outerShdw>
                </a:effectLst>
                <a:latin typeface="微软雅黑" panose="020B0503020204020204" charset="-122"/>
                <a:cs typeface="Calibri" panose="020F0502020204030204" charset="0"/>
              </a:rPr>
              <a:t>CSCA</a:t>
            </a:r>
            <a:r>
              <a:rPr lang="zh-CN" altLang="en-US" sz="4000" b="1" dirty="0">
                <a:gradFill>
                  <a:gsLst>
                    <a:gs pos="96000">
                      <a:srgbClr val="ED6911"/>
                    </a:gs>
                    <a:gs pos="45000">
                      <a:srgbClr val="FA4A05">
                        <a:alpha val="100000"/>
                      </a:srgbClr>
                    </a:gs>
                    <a:gs pos="0">
                      <a:srgbClr val="C0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2700000" algn="tl" rotWithShape="0">
                    <a:schemeClr val="accent1">
                      <a:alpha val="40000"/>
                    </a:schemeClr>
                  </a:outerShdw>
                </a:effectLst>
                <a:latin typeface="微软雅黑" panose="020B0503020204020204" charset="-122"/>
                <a:cs typeface="Calibri" panose="020F0502020204030204" charset="0"/>
              </a:rPr>
              <a:t>中文</a:t>
            </a:r>
            <a:r>
              <a:rPr lang="en-US" altLang="zh-CN" sz="4000" b="1" dirty="0">
                <a:gradFill>
                  <a:gsLst>
                    <a:gs pos="96000">
                      <a:srgbClr val="ED6911"/>
                    </a:gs>
                    <a:gs pos="45000">
                      <a:srgbClr val="FA4A05">
                        <a:alpha val="100000"/>
                      </a:srgbClr>
                    </a:gs>
                    <a:gs pos="0">
                      <a:srgbClr val="C0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2700000" algn="tl" rotWithShape="0">
                    <a:schemeClr val="accent1">
                      <a:alpha val="40000"/>
                    </a:schemeClr>
                  </a:outerShdw>
                </a:effectLst>
                <a:latin typeface="微软雅黑" panose="020B0503020204020204" charset="-122"/>
                <a:cs typeface="Calibri" panose="020F0502020204030204" charset="0"/>
              </a:rPr>
              <a:t>—</a:t>
            </a:r>
            <a:r>
              <a:rPr lang="zh-CN" altLang="en-US" sz="4000" b="1" dirty="0">
                <a:gradFill>
                  <a:gsLst>
                    <a:gs pos="96000">
                      <a:srgbClr val="ED6911"/>
                    </a:gs>
                    <a:gs pos="45000">
                      <a:srgbClr val="FA4A05">
                        <a:alpha val="100000"/>
                      </a:srgbClr>
                    </a:gs>
                    <a:gs pos="0">
                      <a:srgbClr val="C0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2700000" algn="tl" rotWithShape="0">
                    <a:schemeClr val="accent1">
                      <a:alpha val="40000"/>
                    </a:schemeClr>
                  </a:outerShdw>
                </a:effectLst>
                <a:latin typeface="微软雅黑" panose="020B0503020204020204" charset="-122"/>
                <a:cs typeface="Calibri" panose="020F0502020204030204" charset="0"/>
              </a:rPr>
              <a:t>强化教程</a:t>
            </a:r>
            <a:r>
              <a:rPr lang="en-US" altLang="zh-CN" sz="4000" b="1" dirty="0">
                <a:gradFill>
                  <a:gsLst>
                    <a:gs pos="96000">
                      <a:srgbClr val="ED6911"/>
                    </a:gs>
                    <a:gs pos="45000">
                      <a:srgbClr val="FA4A05">
                        <a:alpha val="100000"/>
                      </a:srgbClr>
                    </a:gs>
                    <a:gs pos="0">
                      <a:srgbClr val="C0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2700000" algn="tl" rotWithShape="0">
                    <a:schemeClr val="accent1">
                      <a:alpha val="40000"/>
                    </a:schemeClr>
                  </a:outerShdw>
                </a:effectLst>
                <a:latin typeface="微软雅黑" panose="020B0503020204020204" charset="-122"/>
                <a:cs typeface="Calibri" panose="020F0502020204030204" charset="0"/>
              </a:rPr>
              <a:t>1</a:t>
            </a:r>
            <a:endParaRPr lang="en-US" altLang="zh-CN" sz="4000" b="1" dirty="0">
              <a:gradFill>
                <a:gsLst>
                  <a:gs pos="96000">
                    <a:srgbClr val="ED6911"/>
                  </a:gs>
                  <a:gs pos="45000">
                    <a:srgbClr val="FA4A05">
                      <a:alpha val="100000"/>
                    </a:srgbClr>
                  </a:gs>
                  <a:gs pos="0">
                    <a:srgbClr val="C00000"/>
                  </a:gs>
                </a:gsLst>
                <a:path path="circle">
                  <a:fillToRect t="100000" r="100000"/>
                </a:path>
                <a:tileRect l="-100000" b="-100000"/>
              </a:gradFill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  <a:latin typeface="微软雅黑" panose="020B0503020204020204" charset="-122"/>
              <a:cs typeface="Calibri" panose="020F0502020204030204" charset="0"/>
            </a:endParaRPr>
          </a:p>
        </p:txBody>
      </p:sp>
      <p:sp>
        <p:nvSpPr>
          <p:cNvPr id="6" name="折角形 5" descr="舞剑的女子"/>
          <p:cNvSpPr/>
          <p:nvPr>
            <p:custDataLst>
              <p:tags r:id="rId1"/>
            </p:custDataLst>
          </p:nvPr>
        </p:nvSpPr>
        <p:spPr>
          <a:xfrm>
            <a:off x="6708140" y="3187700"/>
            <a:ext cx="4835525" cy="3102610"/>
          </a:xfrm>
          <a:prstGeom prst="foldedCorner">
            <a:avLst/>
          </a:prstGeom>
          <a:blipFill rotWithShape="1">
            <a:blip r:embed="rId2"/>
            <a:stretch>
              <a:fillRect l="-5000" t="-2000" r="-7000" b="-6000"/>
            </a:stretch>
          </a:blip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l"/>
            <a:endParaRPr kumimoji="1" lang="zh-CN" altLang="en-US" dirty="0">
              <a:cs typeface="WPS灵秀黑" charset="-122"/>
            </a:endParaRPr>
          </a:p>
        </p:txBody>
      </p:sp>
      <p:sp>
        <p:nvSpPr>
          <p:cNvPr id="3" name="Title 4"/>
          <p:cNvSpPr>
            <a:spLocks noGrp="1"/>
          </p:cNvSpPr>
          <p:nvPr/>
        </p:nvSpPr>
        <p:spPr>
          <a:xfrm>
            <a:off x="1472565" y="3187700"/>
            <a:ext cx="9885045" cy="611505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ln w="19050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zh-CN" altLang="en-GB" sz="4000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第</a:t>
            </a:r>
            <a:r>
              <a:rPr lang="en-US" altLang="zh-CN" sz="4000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12</a:t>
            </a:r>
            <a:r>
              <a:rPr lang="zh-CN" altLang="en-US" sz="4000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课</a:t>
            </a:r>
            <a:r>
              <a:rPr lang="en-US" altLang="zh-CN" sz="4000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-1</a:t>
            </a:r>
            <a:endParaRPr lang="en-US" altLang="zh-CN" sz="4000" dirty="0">
              <a:solidFill>
                <a:srgbClr val="1D4B1C"/>
              </a:solidFill>
              <a:effectLst/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1437394" y="-635"/>
            <a:ext cx="8441936" cy="692785"/>
            <a:chOff x="904" y="324"/>
            <a:chExt cx="12432" cy="1091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982" y="1351"/>
              <a:ext cx="12241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904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941" y="324"/>
              <a:ext cx="12395" cy="1087"/>
              <a:chOff x="961" y="371"/>
              <a:chExt cx="12199" cy="1087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961" y="371"/>
                <a:ext cx="2560" cy="890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R="0" lvl="0" indent="0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600" kern="0">
                    <a:ln w="0">
                      <a:noFill/>
                    </a:ln>
                    <a:gradFill>
                      <a:gsLst>
                        <a:gs pos="100000">
                          <a:srgbClr val="1357BD"/>
                        </a:gs>
                        <a:gs pos="0">
                          <a:srgbClr val="1357AE"/>
                        </a:gs>
                      </a:gsLst>
                      <a:lin ang="2700000" scaled="0"/>
                    </a:gradFill>
                    <a:effectLst>
                      <a:outerShdw blurRad="114300" dist="38100" dir="2700000" algn="tl" rotWithShape="0">
                        <a:srgbClr val="1357BD">
                          <a:alpha val="20000"/>
                        </a:srgbClr>
                      </a:outerShdw>
                    </a:effectLst>
                    <a:latin typeface="优设标题黑" panose="00000500000000000000" pitchFamily="2" charset="-122"/>
                    <a:ea typeface="优设标题黑" panose="00000500000000000000" pitchFamily="2" charset="-122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/>
                <a:r>
                  <a: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rPr>
                  <a:t>复 习</a:t>
                </a:r>
                <a:endParaRPr lang="zh-CN" altLang="en-US" b="1">
                  <a:solidFill>
                    <a:srgbClr val="0FB62A"/>
                  </a:solidFill>
                  <a:latin typeface="楷体" panose="02010609060101010101" charset="-122"/>
                  <a:ea typeface="楷体" panose="02010609060101010101" charset="-122"/>
                  <a:cs typeface="楷体" panose="02010609060101010101" charset="-122"/>
                  <a:sym typeface="+mn-ea"/>
                </a:endParaRPr>
              </a:p>
            </p:txBody>
          </p:sp>
          <p:grpSp>
            <p:nvGrpSpPr>
              <p:cNvPr id="4" name="组合 3"/>
              <p:cNvGrpSpPr/>
              <p:nvPr/>
            </p:nvGrpSpPr>
            <p:grpSpPr>
              <a:xfrm>
                <a:off x="3572" y="546"/>
                <a:ext cx="9588" cy="912"/>
                <a:chOff x="3108" y="571"/>
                <a:chExt cx="9958" cy="912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3108" y="571"/>
                  <a:ext cx="2037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5473" y="686"/>
                  <a:ext cx="1717" cy="7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生词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508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" name="直接连接符 2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356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直接连接符 23"/>
            <p:cNvCxnSpPr/>
            <p:nvPr/>
          </p:nvCxnSpPr>
          <p:spPr>
            <a:xfrm>
              <a:off x="924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图片 27" descr="阅读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25475" y="183515"/>
            <a:ext cx="607695" cy="60769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69315" y="921385"/>
            <a:ext cx="10083800" cy="5015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250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组词成句：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门上  一张  贴着  通知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组词成句：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帮助  运动  我们  提高  身体  力量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组词成句：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根据  当地人的建议  我们  选择餐厅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250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组词成句：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互相  邻居  帮助  共同  建设社区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693910" y="-56769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3"/>
          <a:srcRect l="18909" r="18909"/>
          <a:stretch>
            <a:fillRect/>
          </a:stretch>
        </p:blipFill>
        <p:spPr>
          <a:xfrm>
            <a:off x="2794000" y="1397000"/>
            <a:ext cx="6604000" cy="2794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8" name="AutoShape 28"/>
          <p:cNvSpPr/>
          <p:nvPr/>
        </p:nvSpPr>
        <p:spPr>
          <a:xfrm>
            <a:off x="1016000" y="4953000"/>
            <a:ext cx="10160000" cy="1270000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40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图里有什么活动？</a:t>
            </a:r>
            <a:endParaRPr lang="en-US" sz="40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ctr">
              <a:lnSpc>
                <a:spcPct val="100000"/>
              </a:lnSpc>
              <a:defRPr/>
            </a:pPr>
            <a:r>
              <a:rPr lang="en-US" sz="40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你喜欢</a:t>
            </a:r>
            <a:r>
              <a:rPr lang="zh-CN" altLang="en-US" sz="40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的活动有什么</a:t>
            </a:r>
            <a:r>
              <a:rPr lang="en-US" sz="40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？</a:t>
            </a:r>
            <a:endParaRPr lang="en-US" sz="1100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450975" y="42545"/>
            <a:ext cx="8428355" cy="649605"/>
            <a:chOff x="924" y="392"/>
            <a:chExt cx="12412" cy="1023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982" y="1351"/>
              <a:ext cx="12241" cy="0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2840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941" y="392"/>
              <a:ext cx="12395" cy="1019"/>
              <a:chOff x="961" y="439"/>
              <a:chExt cx="12199" cy="1019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961" y="658"/>
                <a:ext cx="1857" cy="60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2" name="组合 31"/>
              <p:cNvGrpSpPr/>
              <p:nvPr/>
            </p:nvGrpSpPr>
            <p:grpSpPr>
              <a:xfrm>
                <a:off x="2819" y="439"/>
                <a:ext cx="10341" cy="1019"/>
                <a:chOff x="2326" y="464"/>
                <a:chExt cx="10740" cy="1019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26" y="464"/>
                  <a:ext cx="2804" cy="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导入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5473" y="686"/>
                  <a:ext cx="1717" cy="7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生词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508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18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直接连接符 33"/>
            <p:cNvCxnSpPr/>
            <p:nvPr/>
          </p:nvCxnSpPr>
          <p:spPr>
            <a:xfrm>
              <a:off x="924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5" name="图片 64" descr="智慧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000" y="83185"/>
            <a:ext cx="681990" cy="6819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-8255" y="3087370"/>
            <a:ext cx="12192000" cy="3770630"/>
          </a:xfrm>
          <a:prstGeom prst="rect">
            <a:avLst/>
          </a:prstGeom>
          <a:solidFill>
            <a:srgbClr val="44B36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WPS灵秀黑" charset="-122"/>
              <a:ea typeface="汉仪大隶书简" panose="02010600000101010101" charset="-122"/>
              <a:cs typeface="WPS灵秀黑" charset="-122"/>
            </a:endParaRPr>
          </a:p>
        </p:txBody>
      </p:sp>
      <p:pic>
        <p:nvPicPr>
          <p:cNvPr id="15" name="图片 14" descr="中国元素10_画板 1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-122652" y="1626522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2" name="图片 1" descr="D:\倪志梁\2021\12\4华侨大学课件动画\图片调整\CM6C0647.jpgCM6C0647"/>
          <p:cNvPicPr>
            <a:picLocks noChangeAspect="1"/>
          </p:cNvPicPr>
          <p:nvPr/>
        </p:nvPicPr>
        <p:blipFill>
          <a:blip r:embed="rId3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-8255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41" name="图片 40"/>
          <p:cNvPicPr/>
          <p:nvPr/>
        </p:nvPicPr>
        <p:blipFill>
          <a:blip r:embed="rId4"/>
          <a:stretch>
            <a:fillRect/>
          </a:stretch>
        </p:blipFill>
        <p:spPr>
          <a:xfrm>
            <a:off x="9509181" y="-600483"/>
            <a:ext cx="2441302" cy="243871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2607" y="3106321"/>
            <a:ext cx="40254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8000" b="1" dirty="0">
                <a:solidFill>
                  <a:srgbClr val="1D4B1C"/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方正楷体简体" panose="02000000000000000000" pitchFamily="65" charset="-122"/>
              </a:rPr>
              <a:t>生 词</a:t>
            </a:r>
            <a:endParaRPr lang="zh-CN" altLang="en-US" sz="8000" b="1" dirty="0">
              <a:solidFill>
                <a:srgbClr val="1D4B1C"/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方正楷体简体" panose="02000000000000000000" pitchFamily="65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表格 30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88010" y="1006475"/>
          <a:ext cx="11116945" cy="576008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88365"/>
                <a:gridCol w="1759585"/>
                <a:gridCol w="2508250"/>
                <a:gridCol w="1654175"/>
                <a:gridCol w="4306570"/>
              </a:tblGrid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亲爱</a:t>
                      </a:r>
                      <a:endParaRPr lang="zh-CN" sz="2800" b="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q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ī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n'ài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dear, beloved 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通知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ō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ngzh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ī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动、名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notify; notice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3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健康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jiànk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ā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healthy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4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讲座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ji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ǎ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ngzu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ò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lecture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5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适应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sh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ì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y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ì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adapt to, get used to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6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科学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ē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xu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é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名、形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science; scientific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7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chemeClr val="tx1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疾病</a:t>
                      </a:r>
                      <a:endParaRPr lang="zh-CN" sz="2800" i="0">
                        <a:solidFill>
                          <a:schemeClr val="tx1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í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ì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altLang="en-US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illness, disease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8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chemeClr val="tx1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流程</a:t>
                      </a:r>
                      <a:endParaRPr lang="zh-CN" sz="2800" i="0">
                        <a:solidFill>
                          <a:schemeClr val="tx1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li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ú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ch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é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process, procedure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9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合理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é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ǐ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reasonable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26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69327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表格 25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88010" y="1006475"/>
          <a:ext cx="11116945" cy="576008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88365"/>
                <a:gridCol w="1759585"/>
                <a:gridCol w="2508250"/>
                <a:gridCol w="2012315"/>
                <a:gridCol w="3948430"/>
              </a:tblGrid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10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建议</a:t>
                      </a:r>
                      <a:endParaRPr lang="zh-CN" sz="2800" b="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jiàny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ì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动、名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suggest; suggestion 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11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除了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ch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ú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le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介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besides, except 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12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了解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li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ǎ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oji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ě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understand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13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急救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í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ji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ù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give first aid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14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chemeClr val="tx1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积极</a:t>
                      </a:r>
                      <a:endParaRPr lang="zh-CN" sz="2800" i="0">
                        <a:solidFill>
                          <a:schemeClr val="tx1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ī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í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</a:t>
                      </a:r>
                      <a:endParaRPr lang="zh-CN" altLang="en-US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active, positive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15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参加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ā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nji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ā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 take part in, join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16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丰富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ē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ngf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ù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形、动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rich; enrich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17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chemeClr val="tx1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促进</a:t>
                      </a:r>
                      <a:endParaRPr lang="zh-CN" sz="2800" i="0">
                        <a:solidFill>
                          <a:schemeClr val="tx1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ù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ì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promote, boost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18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表达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bi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ǎ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od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á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express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27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69327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表格 27"/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88010" y="1006475"/>
          <a:ext cx="11116945" cy="69120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88365"/>
                <a:gridCol w="1759585"/>
                <a:gridCol w="2508250"/>
                <a:gridCol w="1654175"/>
                <a:gridCol w="4306570"/>
              </a:tblGrid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19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能力</a:t>
                      </a:r>
                      <a:endParaRPr lang="zh-CN" sz="2800" b="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é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ngl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ì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ability 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20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水平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shu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ǐ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í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level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21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决定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ju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é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ì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动、名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decide; decision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22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通过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ō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nggu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ò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介、动</a:t>
                      </a:r>
                      <a:endParaRPr lang="zh-CN" altLang="en-US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through; pass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23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元旦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Yu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á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ndàn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New Year's Day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24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感受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g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ǎ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nsh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ò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u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动、名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feeling; feel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25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报名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bàom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í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altLang="en-US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sign up, register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26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由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y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ó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u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介</a:t>
                      </a:r>
                      <a:endParaRPr lang="zh-CN" sz="2800" i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by 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27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要求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y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ā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oqi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ú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名、动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requirement; require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26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69327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69327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graphicFrame>
        <p:nvGraphicFramePr>
          <p:cNvPr id="28" name="表格 27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88010" y="1006475"/>
          <a:ext cx="11116945" cy="576008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88365"/>
                <a:gridCol w="1759585"/>
                <a:gridCol w="2508250"/>
                <a:gridCol w="1654175"/>
                <a:gridCol w="4306570"/>
              </a:tblGrid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28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个人</a:t>
                      </a:r>
                      <a:endParaRPr lang="zh-CN" sz="2800" b="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g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è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é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 b="0" i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individual, personal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29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小组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xi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ǎ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oz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ǔ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 b="0" i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group, team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30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防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f</a:t>
                      </a:r>
                      <a:r>
                        <a:rPr lang="en-US" altLang="en-US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á</a:t>
                      </a: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ng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prevent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 gridSpan="2"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  31     </a:t>
                      </a:r>
                      <a:r>
                        <a:rPr lang="zh-CN" altLang="en-US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以上</a:t>
                      </a:r>
                      <a:endParaRPr lang="zh-CN" altLang="en-US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  <a:sym typeface="+mn-ea"/>
                      </a:endParaRPr>
                    </a:p>
                  </a:txBody>
                  <a:tcPr marL="68580" marR="68580" marT="0" marB="0" anchor="ctr"/>
                </a:tc>
                <a:tc hMerge="1"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y</a:t>
                      </a:r>
                      <a:r>
                        <a:rPr lang="en-US" altLang="en-US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ǐ </a:t>
                      </a: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shàng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方位词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above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32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以外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y</a:t>
                      </a:r>
                      <a:r>
                        <a:rPr lang="en-US" altLang="en-US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ǐ </a:t>
                      </a: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wài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方位词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except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33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以下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y</a:t>
                      </a:r>
                      <a:r>
                        <a:rPr lang="en-US" altLang="en-US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ǐ </a:t>
                      </a: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xià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方位词</a:t>
                      </a:r>
                      <a:endParaRPr lang="zh-CN" sz="2800" i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below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34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时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sh</a:t>
                      </a:r>
                      <a:r>
                        <a:rPr lang="en-US" altLang="en-US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í</a:t>
                      </a:r>
                      <a:endParaRPr lang="en-US" altLang="en-US" sz="24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 i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fontAlgn="ctr">
                        <a:buSzTx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when；time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35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增进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z</a:t>
                      </a:r>
                      <a:r>
                        <a:rPr lang="en-US" altLang="en-US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ē</a:t>
                      </a: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ng j</a:t>
                      </a:r>
                      <a:r>
                        <a:rPr lang="en-US" altLang="en-US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ì</a:t>
                      </a: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n</a:t>
                      </a:r>
                      <a:endParaRPr lang="en-US" altLang="zh-CN" sz="24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800" i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SzTx/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  promote；enhance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36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主持</a:t>
                      </a:r>
                      <a:endParaRPr lang="zh-CN" sz="2800" i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zh</a:t>
                      </a:r>
                      <a:r>
                        <a:rPr lang="en-US" altLang="en-US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ǔ </a:t>
                      </a:r>
                      <a:r>
                        <a:rPr lang="en-US" altLang="zh-CN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ch</a:t>
                      </a:r>
                      <a:r>
                        <a:rPr lang="en-US" altLang="en-US" sz="24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í</a:t>
                      </a:r>
                      <a:endParaRPr lang="en-US" altLang="en-US" sz="24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动、名</a:t>
                      </a:r>
                      <a:endParaRPr lang="zh-CN" sz="2800" i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SzTx/>
                        <a:buNone/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Times New Roman" panose="02020603050405020304" charset="0"/>
                          <a:ea typeface="WPS灵秀黑" charset="-122"/>
                          <a:cs typeface="Times New Roman" panose="02020603050405020304" charset="0"/>
                        </a:rPr>
                        <a:t>host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Times New Roman" panose="02020603050405020304" charset="0"/>
                        <a:ea typeface="WPS灵秀黑" charset="-122"/>
                        <a:cs typeface="Times New Roman" panose="0202060305040502030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70597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7" name="文本框 26"/>
          <p:cNvSpPr txBox="1"/>
          <p:nvPr/>
        </p:nvSpPr>
        <p:spPr>
          <a:xfrm>
            <a:off x="617220" y="1985010"/>
            <a:ext cx="5259070" cy="495300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wrap="none" anchor="t" anchorCtr="0">
            <a:noAutofit/>
          </a:bodyPr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合理的</a:t>
            </a:r>
            <a:r>
              <a:rPr lang="en-US" altLang="zh-CN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+</a:t>
            </a:r>
            <a:r>
              <a:rPr lang="zh-CN" altLang="en-US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安排</a:t>
            </a:r>
            <a:r>
              <a:rPr lang="en-US" altLang="zh-CN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要求</a:t>
            </a:r>
            <a:r>
              <a:rPr lang="en-US" altLang="zh-CN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价格</a:t>
            </a:r>
            <a:endParaRPr lang="zh-CN" altLang="en-US" sz="2800" b="1" dirty="0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8" name="标题 4"/>
          <p:cNvSpPr>
            <a:spLocks noGrp="1"/>
          </p:cNvSpPr>
          <p:nvPr/>
        </p:nvSpPr>
        <p:spPr>
          <a:xfrm>
            <a:off x="448310" y="1189990"/>
            <a:ext cx="3482340" cy="647700"/>
          </a:xfrm>
          <a:prstGeom prst="rect">
            <a:avLst/>
          </a:prstGeom>
        </p:spPr>
        <p:txBody>
          <a:bodyPr vert="horz" lIns="101600" tIns="38100" rIns="76200" bIns="38100" rtlCol="0" anchor="ctr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28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+mj-lt"/>
                <a:ea typeface="+mj-ea"/>
                <a:cs typeface="+mj-cs"/>
                <a:sym typeface="+mn-ea"/>
              </a:defRPr>
            </a:lvl1pPr>
          </a:lstStyle>
          <a:p>
            <a:r>
              <a:rPr lang="zh-CN" altLang="en-US" sz="4400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合理</a:t>
            </a:r>
            <a:endParaRPr lang="zh-CN" altLang="en-US" sz="4400" dirty="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9" name="内容占位符 5"/>
          <p:cNvSpPr>
            <a:spLocks noGrp="1"/>
          </p:cNvSpPr>
          <p:nvPr/>
        </p:nvSpPr>
        <p:spPr>
          <a:xfrm>
            <a:off x="581660" y="2826385"/>
            <a:ext cx="6703060" cy="2005330"/>
          </a:xfrm>
          <a:prstGeom prst="rect">
            <a:avLst/>
          </a:prstGeo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这盘菜就要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</a:rPr>
              <a:t>188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块钱，</a:t>
            </a:r>
            <a:r>
              <a:rPr lang="zh-CN" altLang="en-US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价格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太不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合理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了。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如果公司要求员工加班，那么就必须支付加班费，这是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合理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合法的。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0" name="图片 29" descr="17762479993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4720" y="1289050"/>
            <a:ext cx="3330575" cy="444119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rcRect b="9455"/>
          <a:stretch>
            <a:fillRect/>
          </a:stretch>
        </p:blipFill>
        <p:spPr>
          <a:xfrm>
            <a:off x="7988300" y="2362835"/>
            <a:ext cx="3719195" cy="3367405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2063750" y="1401127"/>
            <a:ext cx="5080000" cy="3371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lvl="0" algn="l" defTabSz="914400">
              <a:buClrTx/>
              <a:buSzTx/>
              <a:buFontTx/>
            </a:pPr>
            <a:r>
              <a:rPr lang="en-US" sz="2000" kern="1200">
                <a:solidFill>
                  <a:srgbClr val="1D4B1C"/>
                </a:solidFill>
                <a:latin typeface="Calibri" panose="020F0502020204030204" charset="0"/>
                <a:ea typeface="楷体" panose="02010609060101010101" charset="-122"/>
                <a:cs typeface="Noto Sans SC" panose="020B0200000000000000" charset="-122"/>
                <a:sym typeface="+mn-ea"/>
              </a:rPr>
              <a:t>不过分，刚刚好，觉得可以接受</a:t>
            </a:r>
            <a:endParaRPr lang="en-US" sz="2000" kern="1200">
              <a:solidFill>
                <a:srgbClr val="1D4B1C"/>
              </a:solidFill>
              <a:latin typeface="Calibri" panose="020F0502020204030204" charset="0"/>
              <a:ea typeface="楷体" panose="02010609060101010101" charset="-122"/>
              <a:cs typeface="Noto Sans SC" panose="020B0200000000000000" charset="-122"/>
              <a:sym typeface="+mn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76885" y="5363845"/>
            <a:ext cx="7110730" cy="1033145"/>
          </a:xfrm>
          <a:prstGeom prst="rect">
            <a:avLst/>
          </a:prstGeom>
        </p:spPr>
        <p:txBody>
          <a:bodyPr vert="horz" wrap="square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lnSpc>
                <a:spcPct val="120000"/>
              </a:lnSpc>
              <a:buSzTx/>
              <a:buNone/>
            </a:pPr>
            <a:r>
              <a:rPr sz="2800" b="1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如果你的本科大学会晚上 11 点统一宿舍熄灯</a:t>
            </a:r>
            <a:r>
              <a:rPr sz="2800" b="1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断电</a:t>
            </a:r>
            <a:r>
              <a:rPr sz="2800" b="1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，你认为这个</a:t>
            </a:r>
            <a:r>
              <a:rPr sz="2800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规定</a:t>
            </a:r>
            <a:r>
              <a:rPr sz="28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合理</a:t>
            </a:r>
            <a:r>
              <a:rPr sz="2800" b="1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吗？</a:t>
            </a:r>
            <a:endParaRPr sz="2800" b="1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7" grpId="1" animBg="1"/>
      <p:bldP spid="29" grpId="0" uiExpand="1" build="p"/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67994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6" name="AutoShape 26"/>
          <p:cNvSpPr/>
          <p:nvPr/>
        </p:nvSpPr>
        <p:spPr>
          <a:xfrm>
            <a:off x="617220" y="1091565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适应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shìyìng</a:t>
            </a:r>
            <a:endParaRPr 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757555" y="4484370"/>
            <a:ext cx="4316095" cy="646430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lvl="0" algn="ctr">
              <a:buClrTx/>
              <a:buSzTx/>
              <a:buFontTx/>
              <a:buNone/>
            </a:pP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②</a:t>
            </a:r>
            <a:r>
              <a:rPr lang="zh-CN" altLang="en-US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适应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/习惯+</a:t>
            </a:r>
            <a:r>
              <a:rPr lang="zh-CN" altLang="en-US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V</a:t>
            </a:r>
            <a:endParaRPr lang="zh-CN" altLang="en-US" b="1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57555" y="2282825"/>
            <a:ext cx="8152130" cy="677545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lvl="0" algn="ctr">
              <a:buClrTx/>
              <a:buSzTx/>
              <a:buFontTx/>
              <a:buNone/>
            </a:pP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①</a:t>
            </a:r>
            <a:r>
              <a:rPr lang="zh-CN" altLang="en-US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适应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/习惯+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N（气候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生活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环境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）</a:t>
            </a:r>
            <a:endParaRPr lang="en-US" altLang="zh-CN" b="1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57555" y="3120390"/>
            <a:ext cx="529145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我已经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适应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/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习惯</a:t>
            </a:r>
            <a:r>
              <a:rPr lang="zh-CN" altLang="en-US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中国的生活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了。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57555" y="5290820"/>
            <a:ext cx="529145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我已经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适应</a:t>
            </a:r>
            <a:r>
              <a:rPr lang="en-US" altLang="zh-CN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/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习惯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用筷子吃饭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了。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57555" y="5972810"/>
            <a:ext cx="374777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________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早睡早起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了。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57555" y="3802380"/>
            <a:ext cx="481838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______________</a:t>
            </a:r>
            <a:r>
              <a:rPr lang="zh-CN" altLang="en-US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这位老师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了。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  <p:pic>
        <p:nvPicPr>
          <p:cNvPr id="33" name="图片 32" descr="女人伸出双臂，对着蓝天白云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509385" y="3429000"/>
            <a:ext cx="4416425" cy="27952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2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2">
                                            <p:txEl>
                                              <p:charRg st="0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ldLvl="0" animBg="1"/>
      <p:bldP spid="28" grpId="0" bldLvl="0" animBg="1"/>
      <p:bldP spid="29" grpId="0"/>
      <p:bldP spid="30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967994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6" name="AutoShape 26"/>
          <p:cNvSpPr/>
          <p:nvPr/>
        </p:nvSpPr>
        <p:spPr>
          <a:xfrm>
            <a:off x="617220" y="1091565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适应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shìyìng</a:t>
            </a:r>
            <a:endParaRPr 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7220" y="2146935"/>
            <a:ext cx="10995025" cy="416560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noAutofit/>
          </a:bodyPr>
          <a:p>
            <a:pPr lvl="0" algn="l">
              <a:lnSpc>
                <a:spcPct val="120000"/>
              </a:lnSpc>
              <a:buSzTx/>
            </a:pP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投票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：</a:t>
            </a:r>
            <a:b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</a:b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对你来说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到别的国家留学，哪一件事最不容易适应？</a:t>
            </a:r>
            <a:endParaRPr lang="en-US" altLang="zh-CN" sz="36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lvl="0" algn="l">
              <a:lnSpc>
                <a:spcPct val="120000"/>
              </a:lnSpc>
              <a:buSzTx/>
            </a:pP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A. 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当地的食物</a:t>
            </a:r>
            <a:endParaRPr lang="en-US" altLang="zh-CN" sz="36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lvl="0" algn="l">
              <a:lnSpc>
                <a:spcPct val="120000"/>
              </a:lnSpc>
              <a:buSzTx/>
            </a:pP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B. 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日常交流的语言</a:t>
            </a:r>
            <a:endParaRPr lang="en-US" altLang="zh-CN" sz="36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lvl="0" algn="l">
              <a:lnSpc>
                <a:spcPct val="120000"/>
              </a:lnSpc>
              <a:buSzTx/>
            </a:pP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C. 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城市的交通</a:t>
            </a:r>
            <a:endParaRPr lang="en-US" altLang="zh-CN" sz="36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lvl="0" algn="l">
              <a:lnSpc>
                <a:spcPct val="120000"/>
              </a:lnSpc>
              <a:buSzTx/>
            </a:pP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D. 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上课和休息的作息时间</a:t>
            </a:r>
            <a:endParaRPr lang="en-US" altLang="zh-CN" sz="36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62469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6" name="AutoShape 26"/>
          <p:cNvSpPr/>
          <p:nvPr/>
        </p:nvSpPr>
        <p:spPr>
          <a:xfrm>
            <a:off x="548640" y="1097280"/>
            <a:ext cx="8737600" cy="113601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了解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liǎojiě </a:t>
            </a:r>
            <a:endParaRPr lang="en-US" sz="3200" b="0" i="0" u="none" strike="noStrike">
              <a:solidFill>
                <a:srgbClr val="000000"/>
              </a:solidFill>
              <a:latin typeface="WPS灵秀黑" charset="-122"/>
              <a:ea typeface="WPS灵秀黑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67075" y="1318260"/>
            <a:ext cx="8352155" cy="633095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lvl="0" algn="ctr">
              <a:buClrTx/>
              <a:buSzTx/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了解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N（文化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知识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情况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规则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历史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）</a:t>
            </a:r>
            <a:endParaRPr lang="en-US" altLang="zh-CN" b="1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  <p:pic>
        <p:nvPicPr>
          <p:cNvPr id="3" name="图片 2" descr="安全在路上最重要的库存照片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17220" y="2350770"/>
            <a:ext cx="3740785" cy="249364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17220" y="4961890"/>
            <a:ext cx="6794500" cy="632460"/>
          </a:xfrm>
          <a:prstGeom prst="rect">
            <a:avLst/>
          </a:prstGeom>
        </p:spPr>
        <p:txBody>
          <a:bodyPr vert="horz" wrap="square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lnSpc>
                <a:spcPct val="120000"/>
              </a:lnSpc>
              <a:buSzTx/>
              <a:buNone/>
            </a:pPr>
            <a:r>
              <a:rPr lang="zh-CN" altLang="en-US" sz="3200" b="1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大家需要多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了解</a:t>
            </a:r>
            <a:r>
              <a:rPr lang="zh-CN" altLang="en-US" sz="3200" b="1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安全方面的</a:t>
            </a:r>
            <a:r>
              <a:rPr lang="zh-CN" altLang="en-US" sz="3200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常识</a:t>
            </a:r>
            <a:r>
              <a:rPr lang="zh-CN" altLang="en-US" sz="3200" b="1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zh-CN" altLang="en-US" sz="3200" b="1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59270" y="2350770"/>
            <a:ext cx="4812665" cy="633095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lvl="0" algn="ctr">
              <a:buClrTx/>
              <a:buSzTx/>
              <a:buFontTx/>
              <a:buNone/>
            </a:pP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互相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深入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zh-CN" altLang="en-US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了解</a:t>
            </a:r>
            <a:endParaRPr lang="en-US" altLang="zh-CN" b="1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7220" y="5711825"/>
            <a:ext cx="10444480" cy="632460"/>
          </a:xfrm>
          <a:prstGeom prst="rect">
            <a:avLst/>
          </a:prstGeom>
        </p:spPr>
        <p:txBody>
          <a:bodyPr vert="horz" wrap="square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lnSpc>
                <a:spcPct val="120000"/>
              </a:lnSpc>
              <a:buSzTx/>
              <a:buNone/>
            </a:pPr>
            <a:r>
              <a:rPr lang="zh-CN" altLang="en-US" sz="3200" b="1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找工作之前，你应该</a:t>
            </a:r>
            <a:r>
              <a:rPr lang="zh-CN" altLang="en-US" sz="3200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深入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了解</a:t>
            </a:r>
            <a:r>
              <a:rPr lang="zh-CN" altLang="en-US" sz="3200" b="1">
                <a:solidFill>
                  <a:schemeClr val="tx1">
                    <a:lumMod val="95000"/>
                    <a:lumOff val="5000"/>
                  </a:schemeClr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这家公司的情况。</a:t>
            </a:r>
            <a:endParaRPr lang="zh-CN" altLang="en-US" sz="3200" b="1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pPr marL="0" lvl="0" algn="l">
              <a:lnSpc>
                <a:spcPct val="120000"/>
              </a:lnSpc>
              <a:buSzTx/>
              <a:buNone/>
            </a:pPr>
            <a:endParaRPr lang="zh-CN" altLang="en-US" sz="3200" b="1">
              <a:solidFill>
                <a:schemeClr val="tx1">
                  <a:lumMod val="95000"/>
                  <a:lumOff val="5000"/>
                </a:schemeClr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4" grpId="0"/>
      <p:bldP spid="4" grpId="1"/>
      <p:bldP spid="5" grpId="0" bldLvl="0" animBg="1"/>
      <p:bldP spid="7" grpId="0"/>
      <p:bldP spid="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7963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6" name="AutoShape 26"/>
          <p:cNvSpPr/>
          <p:nvPr/>
        </p:nvSpPr>
        <p:spPr>
          <a:xfrm>
            <a:off x="617220" y="1028065"/>
            <a:ext cx="3762375" cy="10312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建议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jiàn yì  </a:t>
            </a:r>
            <a:endParaRPr lang="en-US" sz="3200" b="0" i="0" u="none" strike="noStrike">
              <a:solidFill>
                <a:srgbClr val="27AE6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微软雅黑" panose="020B0503020204020204" charset="-122"/>
            </a:endParaRPr>
          </a:p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3438525" y="1277620"/>
            <a:ext cx="3761740" cy="633095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lvl="0" algn="ctr">
              <a:buClrTx/>
              <a:buSzTx/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建议</a:t>
            </a:r>
            <a:r>
              <a:rPr lang="en-US" altLang="zh-CN" b="1" baseline="-25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V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+人</a:t>
            </a:r>
            <a:r>
              <a:rPr lang="en-US" altLang="zh-CN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en-US" altLang="zh-CN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V</a:t>
            </a:r>
            <a:endParaRPr lang="en-US" altLang="zh-CN" b="1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8665" y="3638550"/>
            <a:ext cx="10338435" cy="20440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4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医生</a:t>
            </a:r>
            <a:r>
              <a:rPr lang="zh-CN" altLang="en-US" sz="4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建议</a:t>
            </a:r>
            <a:r>
              <a:rPr lang="zh-CN" altLang="en-US" sz="4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他通过适当的运动来</a:t>
            </a:r>
            <a:r>
              <a:rPr lang="zh-CN" altLang="en-US" sz="40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减少</a:t>
            </a:r>
            <a:r>
              <a:rPr lang="zh-CN" altLang="en-US" sz="4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压力</a:t>
            </a:r>
            <a:r>
              <a:rPr lang="en-US" altLang="zh-CN" sz="4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4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4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你是学长</a:t>
            </a:r>
            <a:r>
              <a:rPr lang="en-US" altLang="zh-CN" sz="4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/</a:t>
            </a:r>
            <a:r>
              <a:rPr lang="zh-CN" altLang="en-US" sz="4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学姐，给新生</a:t>
            </a:r>
            <a:r>
              <a:rPr lang="zh-CN" altLang="en-US" sz="40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提</a:t>
            </a:r>
            <a:r>
              <a:rPr lang="zh-CN" altLang="en-US" sz="4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一些</a:t>
            </a:r>
            <a:r>
              <a:rPr lang="zh-CN" altLang="en-US" sz="40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建议</a:t>
            </a:r>
            <a:r>
              <a:rPr lang="en-US" altLang="zh-CN" sz="40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altLang="zh-CN" sz="40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38525" y="2193290"/>
            <a:ext cx="6953250" cy="633095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lvl="0" algn="ctr">
              <a:buClrTx/>
              <a:buSzTx/>
              <a:buFontTx/>
              <a:buNone/>
            </a:pPr>
            <a:r>
              <a:rPr lang="zh-CN" altLang="en-US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提出</a:t>
            </a:r>
            <a:r>
              <a:rPr lang="en-US" altLang="zh-CN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听从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en-US" altLang="zh-CN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谁的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一个</a:t>
            </a:r>
            <a:r>
              <a:rPr lang="en-US" altLang="zh-CN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）</a:t>
            </a:r>
            <a:r>
              <a:rPr lang="zh-CN" altLang="en-US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建议</a:t>
            </a:r>
            <a:r>
              <a:rPr lang="en-US" altLang="zh-CN" b="1" baseline="-250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N</a:t>
            </a:r>
            <a:endParaRPr lang="en-US" altLang="zh-CN" b="1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5995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6" name="AutoShape 26"/>
          <p:cNvSpPr/>
          <p:nvPr/>
        </p:nvSpPr>
        <p:spPr>
          <a:xfrm>
            <a:off x="901700" y="1074420"/>
            <a:ext cx="4427220" cy="127190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4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亲爱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qīn'ài </a:t>
            </a:r>
            <a:endParaRPr lang="en-US" sz="3200" b="0" i="0" u="none" strike="noStrike">
              <a:solidFill>
                <a:srgbClr val="000000"/>
              </a:solidFill>
              <a:latin typeface="WPS灵秀黑" charset="-122"/>
              <a:ea typeface="WPS灵秀黑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4166235" y="1442720"/>
            <a:ext cx="5720080" cy="633095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lvl="0" algn="ctr">
              <a:buClrTx/>
              <a:buSzTx/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亲爱的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同学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老师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朋友</a:t>
            </a:r>
            <a:endParaRPr lang="zh-CN" altLang="en-US" b="1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27" name="图片 26" descr="两个快乐的非裔美国人在互相问候时握手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01700" y="2508885"/>
            <a:ext cx="4379595" cy="291973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617220" y="5861685"/>
            <a:ext cx="6794500" cy="632460"/>
          </a:xfrm>
          <a:prstGeom prst="rect">
            <a:avLst/>
          </a:prstGeom>
        </p:spPr>
        <p:txBody>
          <a:bodyPr vert="horz" wrap="square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lnSpc>
                <a:spcPct val="120000"/>
              </a:lnSpc>
              <a:buSzTx/>
              <a:buNone/>
            </a:pPr>
            <a:r>
              <a:rPr 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亲爱的</a:t>
            </a:r>
            <a:r>
              <a:rPr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朋友</a:t>
            </a:r>
            <a:r>
              <a:rPr 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，</a:t>
            </a:r>
            <a:r>
              <a:rPr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好久不见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！</a:t>
            </a:r>
            <a:endParaRPr lang="en-US" altLang="zh-CN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31" name="图片 30" descr="Nice to meet you. Friends meeting on the town street.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941695" y="2407285"/>
            <a:ext cx="4374515" cy="2920365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5941695" y="5853430"/>
            <a:ext cx="6794500" cy="633095"/>
          </a:xfrm>
          <a:prstGeom prst="rect">
            <a:avLst/>
          </a:prstGeom>
        </p:spPr>
        <p:txBody>
          <a:bodyPr vert="horz" wrap="square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lnSpc>
                <a:spcPct val="120000"/>
              </a:lnSpc>
              <a:buSzTx/>
              <a:buNone/>
            </a:pPr>
            <a:r>
              <a:rPr 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这是我</a:t>
            </a:r>
            <a:r>
              <a:rPr 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亲爱的</a:t>
            </a:r>
            <a:r>
              <a:rPr 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老师。</a:t>
            </a:r>
            <a:endParaRPr lang="en-US" altLang="zh-CN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30" grpId="0"/>
      <p:bldP spid="30" grpId="1"/>
      <p:bldP spid="32" grpId="0"/>
      <p:bldP spid="3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69327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6" name="AutoShape 26"/>
          <p:cNvSpPr/>
          <p:nvPr/>
        </p:nvSpPr>
        <p:spPr>
          <a:xfrm>
            <a:off x="617220" y="1123315"/>
            <a:ext cx="3674745" cy="11169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通知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tōngzhī 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  <p:pic>
        <p:nvPicPr>
          <p:cNvPr id="27" name="图片 26" descr="hand and a megaphone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 flipH="1">
            <a:off x="7894955" y="800735"/>
            <a:ext cx="4297045" cy="2866390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3634740" y="1243330"/>
            <a:ext cx="4817745" cy="678815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lvl="0" algn="ctr">
              <a:buClrTx/>
              <a:buSzTx/>
              <a:buFontTx/>
              <a:buNone/>
            </a:pPr>
            <a:r>
              <a:rPr lang="zh-CN" altLang="en-US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通知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人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en-US" altLang="zh-CN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V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事情</a:t>
            </a:r>
            <a:endParaRPr lang="zh-CN" altLang="en-US" b="1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30" name="图片 29" descr="1cbe2508-be77-457d-8ac1-8c6653af9d9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100" y="2268220"/>
            <a:ext cx="6355715" cy="1320165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617220" y="4735195"/>
            <a:ext cx="4817745" cy="633095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lvl="0" algn="ctr">
              <a:buClrTx/>
              <a:buSzTx/>
              <a:buFontTx/>
              <a:buNone/>
            </a:pPr>
            <a:r>
              <a:rPr lang="zh-CN" altLang="en-US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写</a:t>
            </a:r>
            <a:r>
              <a:rPr lang="en-US" altLang="zh-CN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发</a:t>
            </a:r>
            <a:r>
              <a:rPr lang="en-US" altLang="zh-CN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收到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zh-CN" altLang="en-US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通知</a:t>
            </a:r>
            <a:endParaRPr lang="zh-CN" altLang="en-US" b="1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73100" y="3884930"/>
            <a:ext cx="8152765" cy="632460"/>
          </a:xfrm>
          <a:prstGeom prst="rect">
            <a:avLst/>
          </a:prstGeom>
        </p:spPr>
        <p:txBody>
          <a:bodyPr vert="horz" wrap="square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lnSpc>
                <a:spcPct val="120000"/>
              </a:lnSpc>
              <a:buSzTx/>
              <a:buNone/>
            </a:pPr>
            <a:r>
              <a:rPr sz="32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老师</a:t>
            </a:r>
            <a:r>
              <a:rPr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通知</a:t>
            </a:r>
            <a:r>
              <a:rPr sz="3200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大家</a:t>
            </a:r>
            <a:r>
              <a:rPr sz="32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去办公室领校园卡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altLang="zh-CN" sz="32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33" name="图片 32" descr="8b30358e-e4d8-4540-abdc-e8d49982410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1380" y="2495550"/>
            <a:ext cx="2497455" cy="3960495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617220" y="5823585"/>
            <a:ext cx="8152765" cy="632460"/>
          </a:xfrm>
          <a:prstGeom prst="rect">
            <a:avLst/>
          </a:prstGeom>
        </p:spPr>
        <p:txBody>
          <a:bodyPr vert="horz" wrap="square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lnSpc>
                <a:spcPct val="120000"/>
              </a:lnSpc>
              <a:buSzTx/>
              <a:buNone/>
            </a:pPr>
            <a:r>
              <a:rPr sz="32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同学们</a:t>
            </a:r>
            <a:r>
              <a:rPr sz="32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收到</a:t>
            </a:r>
            <a:r>
              <a:rPr sz="32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了老师发的</a:t>
            </a:r>
            <a:r>
              <a:rPr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通知</a:t>
            </a:r>
            <a:r>
              <a:rPr lang="en-US" altLang="zh-CN" sz="3200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altLang="zh-CN" sz="32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1" grpId="0" bldLvl="0" animBg="1"/>
      <p:bldP spid="32" grpId="0"/>
      <p:bldP spid="32" grpId="1"/>
      <p:bldP spid="42" grpId="0"/>
      <p:bldP spid="4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1042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6" name="AutoShape 26"/>
          <p:cNvSpPr/>
          <p:nvPr/>
        </p:nvSpPr>
        <p:spPr>
          <a:xfrm>
            <a:off x="617220" y="1129030"/>
            <a:ext cx="8737600" cy="10458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讲座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jiǎngzuò 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617220" y="2341245"/>
            <a:ext cx="9639300" cy="633730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lvl="0" algn="ctr">
              <a:buClrTx/>
              <a:buSzTx/>
              <a:buFontTx/>
              <a:buNone/>
            </a:pPr>
            <a:r>
              <a:rPr lang="zh-CN" altLang="en-US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听</a:t>
            </a:r>
            <a:r>
              <a:rPr lang="en-US" altLang="zh-CN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举办</a:t>
            </a:r>
            <a:r>
              <a:rPr lang="en-US" altLang="zh-CN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参加</a:t>
            </a:r>
            <a:r>
              <a:rPr lang="en-US" altLang="zh-CN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一场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）</a:t>
            </a:r>
            <a:r>
              <a:rPr lang="en-US" altLang="zh-CN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（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安全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文化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健康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）</a:t>
            </a:r>
            <a:r>
              <a:rPr lang="zh-CN" altLang="en-US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讲座</a:t>
            </a:r>
            <a:endParaRPr lang="zh-CN" altLang="en-US" b="1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17220" y="3429000"/>
            <a:ext cx="10624185" cy="632460"/>
          </a:xfrm>
          <a:prstGeom prst="rect">
            <a:avLst/>
          </a:prstGeom>
        </p:spPr>
        <p:txBody>
          <a:bodyPr vert="horz" wrap="square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lnSpc>
                <a:spcPct val="120000"/>
              </a:lnSpc>
              <a:buSzTx/>
              <a:buNone/>
            </a:pPr>
            <a:r>
              <a:rPr lang="zh-CN" altLang="en-US" sz="36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同学们</a:t>
            </a:r>
            <a:r>
              <a:rPr lang="zh-CN" altLang="en-US" sz="36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参加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</a:t>
            </a:r>
            <a:r>
              <a:rPr lang="zh-CN" altLang="en-US" sz="3600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一场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关于中国文化的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讲座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17220" y="4644390"/>
            <a:ext cx="8152765" cy="632460"/>
          </a:xfrm>
          <a:prstGeom prst="rect">
            <a:avLst/>
          </a:prstGeom>
        </p:spPr>
        <p:txBody>
          <a:bodyPr vert="horz" wrap="square" lIns="101600" tIns="0" rIns="82550" bIns="0" rtlCol="0" anchor="t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algn="l">
              <a:lnSpc>
                <a:spcPct val="120000"/>
              </a:lnSpc>
              <a:buSzTx/>
              <a:buNone/>
            </a:pPr>
            <a:r>
              <a:rPr lang="zh-CN" altLang="en-US" sz="36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你希望学校</a:t>
            </a:r>
            <a:r>
              <a:rPr lang="zh-CN" altLang="en-US" sz="36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举办</a:t>
            </a:r>
            <a:r>
              <a:rPr sz="3600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一场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什么主题的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讲座</a:t>
            </a:r>
            <a:r>
              <a:rPr lang="zh-CN" altLang="en-US" sz="36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？</a:t>
            </a:r>
            <a:endParaRPr lang="zh-CN" altLang="en-US" sz="36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42" grpId="0"/>
      <p:bldP spid="42" grpId="1"/>
      <p:bldP spid="28" grpId="0"/>
      <p:bldP spid="2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69327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6" name="AutoShape 26"/>
          <p:cNvSpPr/>
          <p:nvPr/>
        </p:nvSpPr>
        <p:spPr>
          <a:xfrm>
            <a:off x="617220" y="558165"/>
            <a:ext cx="3431540" cy="8756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科学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kēxué 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795020" y="2118360"/>
            <a:ext cx="8947785" cy="50463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我觉得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鬼是不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科学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的。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每天背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</a:rPr>
              <a:t>1000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个生词的学习方法非常不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科学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他是非常著名的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科学家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科学</a:t>
            </a:r>
            <a:r>
              <a:rPr lang="zh-CN" altLang="en-US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技术</a:t>
            </a:r>
            <a:r>
              <a:rPr lang="zh-CN" altLang="en-US" sz="2000" b="1" dirty="0">
                <a:solidFill>
                  <a:srgbClr val="7030A0"/>
                </a:solidFill>
                <a:latin typeface="华文细黑" panose="02010600040101010101" charset="-122"/>
                <a:ea typeface="华文细黑" panose="02010600040101010101" charset="-122"/>
              </a:rPr>
              <a:t>jì</a:t>
            </a:r>
            <a:r>
              <a:rPr lang="en-US" altLang="zh-CN" sz="2000" b="1" dirty="0">
                <a:solidFill>
                  <a:srgbClr val="7030A0"/>
                </a:solidFill>
                <a:latin typeface="华文细黑" panose="02010600040101010101" charset="-122"/>
                <a:ea typeface="华文细黑" panose="02010600040101010101" charset="-122"/>
              </a:rPr>
              <a:t> </a:t>
            </a:r>
            <a:r>
              <a:rPr lang="zh-CN" altLang="en-US" sz="2000" b="1" dirty="0">
                <a:solidFill>
                  <a:srgbClr val="7030A0"/>
                </a:solidFill>
                <a:latin typeface="华文细黑" panose="02010600040101010101" charset="-122"/>
                <a:ea typeface="华文细黑" panose="02010600040101010101" charset="-122"/>
              </a:rPr>
              <a:t>shù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是非常重要的。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我们应该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科学</a:t>
            </a:r>
            <a:r>
              <a:rPr lang="zh-CN" altLang="en-US" sz="28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管理时间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  <a:p>
            <a:endParaRPr lang="zh-CN" altLang="en-US" sz="28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95020" y="1501775"/>
            <a:ext cx="2748915" cy="548640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①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科学</a:t>
            </a:r>
            <a:r>
              <a:rPr lang="en-US" altLang="zh-CN" sz="2800" b="1" baseline="-25000" dirty="0">
                <a:latin typeface="楷体" panose="02010609060101010101" charset="-122"/>
                <a:ea typeface="楷体" panose="02010609060101010101" charset="-122"/>
                <a:sym typeface="+mn-ea"/>
              </a:rPr>
              <a:t>adj.</a:t>
            </a: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的</a:t>
            </a:r>
            <a:endParaRPr lang="zh-CN" altLang="en-US" sz="2800" b="1" dirty="0">
              <a:solidFill>
                <a:srgbClr val="EB4691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95020" y="3562985"/>
            <a:ext cx="3253105" cy="548640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②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科学</a:t>
            </a:r>
            <a:r>
              <a:rPr lang="en-US" altLang="zh-CN" sz="2800" b="1" baseline="-25000" dirty="0">
                <a:latin typeface="楷体" panose="02010609060101010101" charset="-122"/>
                <a:ea typeface="楷体" panose="02010609060101010101" charset="-122"/>
                <a:sym typeface="+mn-ea"/>
              </a:rPr>
              <a:t>N.</a:t>
            </a:r>
            <a:r>
              <a:rPr lang="zh-CN" altLang="en-US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家</a:t>
            </a:r>
            <a:r>
              <a:rPr lang="en-US" altLang="zh-CN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sz="28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技术</a:t>
            </a:r>
            <a:endParaRPr lang="zh-CN" altLang="en-US" sz="2800" b="1" dirty="0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95020" y="5469890"/>
            <a:ext cx="2668905" cy="548640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28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③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科学</a:t>
            </a:r>
            <a:r>
              <a:rPr lang="en-US" altLang="zh-CN" sz="2800" b="1" baseline="-25000" dirty="0">
                <a:latin typeface="楷体" panose="02010609060101010101" charset="-122"/>
                <a:ea typeface="楷体" panose="02010609060101010101" charset="-122"/>
                <a:sym typeface="+mn-ea"/>
              </a:rPr>
              <a:t>adv.</a:t>
            </a:r>
            <a:r>
              <a:rPr lang="en-US" altLang="zh-CN" sz="28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en-US" altLang="zh-CN" sz="28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V</a:t>
            </a:r>
            <a:endParaRPr lang="en-US" altLang="zh-CN" sz="2800" b="1" dirty="0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44" name="图片 43" descr="鬼炭画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6825" y="915670"/>
            <a:ext cx="1489710" cy="186880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7815" y="1000125"/>
            <a:ext cx="1835785" cy="222631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70770" y="1000125"/>
            <a:ext cx="1709420" cy="2226310"/>
          </a:xfrm>
          <a:prstGeom prst="rect">
            <a:avLst/>
          </a:prstGeom>
        </p:spPr>
      </p:pic>
      <p:pic>
        <p:nvPicPr>
          <p:cNvPr id="47" name="图片 46" descr="人工智能连接未来，矢量插画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60365" y="3562985"/>
            <a:ext cx="2457450" cy="173355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7815" y="3545840"/>
            <a:ext cx="2748915" cy="18211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bldLvl="0" animBg="1"/>
      <p:bldP spid="42" grpId="0" bldLvl="0" animBg="1"/>
      <p:bldP spid="43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6574155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6990" y="-187960"/>
            <a:ext cx="12131040" cy="673100"/>
            <a:chOff x="96" y="9939"/>
            <a:chExt cx="19104" cy="1060"/>
          </a:xfrm>
        </p:grpSpPr>
        <p:pic>
          <p:nvPicPr>
            <p:cNvPr id="4" name="图片 3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96" y="10125"/>
              <a:ext cx="9722" cy="787"/>
            </a:xfrm>
            <a:prstGeom prst="rect">
              <a:avLst/>
            </a:prstGeom>
          </p:spPr>
        </p:pic>
        <p:pic>
          <p:nvPicPr>
            <p:cNvPr id="11" name="图片 1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6990" y="6311265"/>
            <a:ext cx="12145010" cy="673100"/>
            <a:chOff x="74" y="9939"/>
            <a:chExt cx="19126" cy="1060"/>
          </a:xfrm>
        </p:grpSpPr>
        <p:pic>
          <p:nvPicPr>
            <p:cNvPr id="21" name="图片 2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74" y="10125"/>
              <a:ext cx="9722" cy="787"/>
            </a:xfrm>
            <a:prstGeom prst="rect">
              <a:avLst/>
            </a:prstGeom>
          </p:spPr>
        </p:pic>
        <p:pic>
          <p:nvPicPr>
            <p:cNvPr id="22" name="图片 21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sp>
        <p:nvSpPr>
          <p:cNvPr id="19" name="文本框 18"/>
          <p:cNvSpPr txBox="1"/>
          <p:nvPr/>
        </p:nvSpPr>
        <p:spPr>
          <a:xfrm>
            <a:off x="183515" y="473075"/>
            <a:ext cx="8558530" cy="6019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①除了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A 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（以外），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都……</a:t>
            </a:r>
            <a:endParaRPr lang="zh-CN" altLang="en-US" sz="3200" b="1" baseline="300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9130" y="2265045"/>
            <a:ext cx="4714240" cy="2197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……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以外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，其他同学</a:t>
            </a:r>
            <a:r>
              <a:rPr lang="zh-CN" altLang="en-US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都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来上课了。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2" name="图片 1" descr="美丽微笑的老师走过满教室快乐的孩子们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781675" y="1852295"/>
            <a:ext cx="5513070" cy="36810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6574155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960" y="-187960"/>
            <a:ext cx="12131040" cy="673100"/>
            <a:chOff x="96" y="9939"/>
            <a:chExt cx="19104" cy="1060"/>
          </a:xfrm>
        </p:grpSpPr>
        <p:pic>
          <p:nvPicPr>
            <p:cNvPr id="4" name="图片 3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96" y="10125"/>
              <a:ext cx="9722" cy="787"/>
            </a:xfrm>
            <a:prstGeom prst="rect">
              <a:avLst/>
            </a:prstGeom>
          </p:spPr>
        </p:pic>
        <p:pic>
          <p:nvPicPr>
            <p:cNvPr id="11" name="图片 1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6990" y="6311265"/>
            <a:ext cx="12145010" cy="673100"/>
            <a:chOff x="74" y="9939"/>
            <a:chExt cx="19126" cy="1060"/>
          </a:xfrm>
        </p:grpSpPr>
        <p:pic>
          <p:nvPicPr>
            <p:cNvPr id="21" name="图片 2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74" y="10125"/>
              <a:ext cx="9722" cy="787"/>
            </a:xfrm>
            <a:prstGeom prst="rect">
              <a:avLst/>
            </a:prstGeom>
          </p:spPr>
        </p:pic>
        <p:pic>
          <p:nvPicPr>
            <p:cNvPr id="22" name="图片 21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735330" y="2280920"/>
            <a:ext cx="4714240" cy="21971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星期六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以外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3515" y="473075"/>
            <a:ext cx="8558530" cy="6019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①除了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A 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（以外），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都……</a:t>
            </a:r>
            <a:endParaRPr lang="zh-CN" altLang="en-US" sz="3200" b="1" baseline="300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6" name="图片 5" descr="32189a500c39bfefacba6d869e6ca9d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9570" y="1911985"/>
            <a:ext cx="5837555" cy="29724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464165" y="1907540"/>
            <a:ext cx="823595" cy="3002280"/>
          </a:xfrm>
          <a:prstGeom prst="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35330" y="3131820"/>
            <a:ext cx="4156710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其他时间我们</a:t>
            </a:r>
            <a:r>
              <a:rPr lang="zh-CN" altLang="en-US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都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要上课、考试。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5" grpId="0" bldLvl="0" animBg="1"/>
      <p:bldP spid="5" grpId="1" animBg="1"/>
      <p:bldP spid="2" grpId="0"/>
      <p:bldP spid="2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6574155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960" y="-187960"/>
            <a:ext cx="12131040" cy="673100"/>
            <a:chOff x="96" y="9939"/>
            <a:chExt cx="19104" cy="1060"/>
          </a:xfrm>
        </p:grpSpPr>
        <p:pic>
          <p:nvPicPr>
            <p:cNvPr id="4" name="图片 3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96" y="10125"/>
              <a:ext cx="9722" cy="787"/>
            </a:xfrm>
            <a:prstGeom prst="rect">
              <a:avLst/>
            </a:prstGeom>
          </p:spPr>
        </p:pic>
        <p:pic>
          <p:nvPicPr>
            <p:cNvPr id="11" name="图片 1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6990" y="6311265"/>
            <a:ext cx="12145010" cy="673100"/>
            <a:chOff x="74" y="9939"/>
            <a:chExt cx="19126" cy="1060"/>
          </a:xfrm>
        </p:grpSpPr>
        <p:pic>
          <p:nvPicPr>
            <p:cNvPr id="21" name="图片 2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74" y="10125"/>
              <a:ext cx="9722" cy="787"/>
            </a:xfrm>
            <a:prstGeom prst="rect">
              <a:avLst/>
            </a:prstGeom>
          </p:spPr>
        </p:pic>
        <p:pic>
          <p:nvPicPr>
            <p:cNvPr id="22" name="图片 21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780415" y="2499995"/>
            <a:ext cx="6173470" cy="13919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韩志明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以外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3515" y="473075"/>
            <a:ext cx="8558530" cy="6019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①除了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A 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（以外），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都……</a:t>
            </a:r>
            <a:endParaRPr lang="zh-CN" altLang="en-US" sz="3200" b="1" baseline="300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 descr="6cbcc64b2a3eace9a2431f68e0af025b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0460" y="760095"/>
            <a:ext cx="3956050" cy="52762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63270" y="3236595"/>
            <a:ext cx="6096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其他人</a:t>
            </a:r>
            <a:r>
              <a:rPr lang="zh-CN" altLang="en-US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都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没戴眼镜。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6" grpId="0"/>
      <p:bldP spid="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6574155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960" y="-187960"/>
            <a:ext cx="12131040" cy="673100"/>
            <a:chOff x="96" y="9939"/>
            <a:chExt cx="19104" cy="1060"/>
          </a:xfrm>
        </p:grpSpPr>
        <p:pic>
          <p:nvPicPr>
            <p:cNvPr id="4" name="图片 3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96" y="10125"/>
              <a:ext cx="9722" cy="787"/>
            </a:xfrm>
            <a:prstGeom prst="rect">
              <a:avLst/>
            </a:prstGeom>
          </p:spPr>
        </p:pic>
        <p:pic>
          <p:nvPicPr>
            <p:cNvPr id="11" name="图片 1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6990" y="6311265"/>
            <a:ext cx="12145010" cy="673100"/>
            <a:chOff x="74" y="9939"/>
            <a:chExt cx="19126" cy="1060"/>
          </a:xfrm>
        </p:grpSpPr>
        <p:pic>
          <p:nvPicPr>
            <p:cNvPr id="21" name="图片 2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74" y="10125"/>
              <a:ext cx="9722" cy="787"/>
            </a:xfrm>
            <a:prstGeom prst="rect">
              <a:avLst/>
            </a:prstGeom>
          </p:spPr>
        </p:pic>
        <p:pic>
          <p:nvPicPr>
            <p:cNvPr id="22" name="图片 21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sp>
        <p:nvSpPr>
          <p:cNvPr id="26" name="标题 25"/>
          <p:cNvSpPr>
            <a:spLocks noGrp="1"/>
          </p:cNvSpPr>
          <p:nvPr>
            <p:ph type="title"/>
          </p:nvPr>
        </p:nvSpPr>
        <p:spPr>
          <a:xfrm>
            <a:off x="526415" y="4089400"/>
            <a:ext cx="6965315" cy="852805"/>
          </a:xfrm>
          <a:ln>
            <a:solidFill>
              <a:srgbClr val="00B0F0"/>
            </a:solidFill>
          </a:ln>
        </p:spPr>
        <p:txBody>
          <a:bodyPr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除了</a:t>
            </a:r>
            <a:r>
              <a:rPr lang="en-US" altLang="zh-CN" sz="36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36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A 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（以外），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都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……</a:t>
            </a:r>
            <a:endParaRPr lang="zh-CN" altLang="en-US" sz="3600" b="1" baseline="300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6415" y="1423035"/>
            <a:ext cx="115068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……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以外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，其他同学</a:t>
            </a:r>
            <a:r>
              <a:rPr lang="zh-CN" altLang="en-US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都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来上课了。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  <a:p>
            <a:endParaRPr lang="en-US" altLang="zh-CN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6415" y="2207260"/>
            <a:ext cx="1130490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星期六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以外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，其他时间我们</a:t>
            </a:r>
            <a:r>
              <a:rPr lang="zh-CN" altLang="en-US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都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要上课、考试。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6415" y="3016885"/>
            <a:ext cx="109308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韩志明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以外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，其他人</a:t>
            </a:r>
            <a:r>
              <a:rPr lang="zh-CN" altLang="en-US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都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没戴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眼镜。</a:t>
            </a:r>
            <a:endParaRPr lang="en-US" altLang="zh-CN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8" name="标题 25"/>
          <p:cNvSpPr>
            <a:spLocks noGrp="1"/>
          </p:cNvSpPr>
          <p:nvPr/>
        </p:nvSpPr>
        <p:spPr>
          <a:xfrm>
            <a:off x="1130300" y="5531485"/>
            <a:ext cx="1682115" cy="64643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没有</a:t>
            </a:r>
            <a:r>
              <a:rPr lang="en-US" altLang="zh-CN" sz="3600" b="1" dirty="0">
                <a:effectLst/>
                <a:latin typeface="微软雅黑" panose="020B0503020204020204" charset="-122"/>
                <a:ea typeface="微软雅黑" panose="020B0503020204020204" charset="-122"/>
              </a:rPr>
              <a:t>A</a:t>
            </a:r>
            <a:endParaRPr lang="en-US" altLang="zh-CN" sz="3600" b="1" dirty="0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8" name="下箭头 27"/>
          <p:cNvSpPr/>
          <p:nvPr/>
        </p:nvSpPr>
        <p:spPr>
          <a:xfrm>
            <a:off x="1774825" y="4773930"/>
            <a:ext cx="393065" cy="605155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标题 25"/>
          <p:cNvSpPr>
            <a:spLocks noGrp="1"/>
          </p:cNvSpPr>
          <p:nvPr/>
        </p:nvSpPr>
        <p:spPr>
          <a:xfrm>
            <a:off x="4338955" y="5434965"/>
            <a:ext cx="3881755" cy="64643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这些有一样的地方</a:t>
            </a:r>
            <a:endParaRPr lang="zh-CN" altLang="en-US" sz="3600" b="1" dirty="0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2" name="下箭头 11"/>
          <p:cNvSpPr/>
          <p:nvPr/>
        </p:nvSpPr>
        <p:spPr>
          <a:xfrm>
            <a:off x="5379720" y="4773930"/>
            <a:ext cx="393065" cy="605155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0">
            <a:srgbClr val="FFFFFF"/>
          </a:lnRef>
          <a:fillRef idx="3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6" grpId="1"/>
      <p:bldP spid="2" grpId="1"/>
      <p:bldP spid="10" grpId="1"/>
      <p:bldP spid="18" grpId="0" bldLvl="0" animBg="1"/>
      <p:bldP spid="18" grpId="1"/>
      <p:bldP spid="28" grpId="0" bldLvl="0" animBg="1"/>
      <p:bldP spid="28" grpId="1" animBg="1"/>
      <p:bldP spid="8" grpId="0" bldLvl="0" animBg="1"/>
      <p:bldP spid="8" grpId="1"/>
      <p:bldP spid="12" grpId="0" bldLvl="0" animBg="1"/>
      <p:bldP spid="12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6574155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960" y="-187960"/>
            <a:ext cx="12131040" cy="673100"/>
            <a:chOff x="96" y="9939"/>
            <a:chExt cx="19104" cy="1060"/>
          </a:xfrm>
        </p:grpSpPr>
        <p:pic>
          <p:nvPicPr>
            <p:cNvPr id="4" name="图片 3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96" y="10125"/>
              <a:ext cx="9722" cy="787"/>
            </a:xfrm>
            <a:prstGeom prst="rect">
              <a:avLst/>
            </a:prstGeom>
          </p:spPr>
        </p:pic>
        <p:pic>
          <p:nvPicPr>
            <p:cNvPr id="11" name="图片 1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6990" y="6311265"/>
            <a:ext cx="12145010" cy="673100"/>
            <a:chOff x="74" y="9939"/>
            <a:chExt cx="19126" cy="1060"/>
          </a:xfrm>
        </p:grpSpPr>
        <p:pic>
          <p:nvPicPr>
            <p:cNvPr id="21" name="图片 2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74" y="10125"/>
              <a:ext cx="9722" cy="787"/>
            </a:xfrm>
            <a:prstGeom prst="rect">
              <a:avLst/>
            </a:prstGeom>
          </p:spPr>
        </p:pic>
        <p:pic>
          <p:nvPicPr>
            <p:cNvPr id="22" name="图片 21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659130" y="1726565"/>
            <a:ext cx="61823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你喜欢吃什么？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9130" y="2634615"/>
            <a:ext cx="82022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饺子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以外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，我</a:t>
            </a:r>
            <a:r>
              <a:rPr lang="zh-CN" altLang="en-US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还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喜欢吃火锅。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3515" y="473075"/>
            <a:ext cx="8558530" cy="6019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②除了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A 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（以外），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还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B </a:t>
            </a:r>
            <a:endParaRPr lang="en-US" altLang="zh-CN" sz="3200" b="1" baseline="30000">
              <a:solidFill>
                <a:srgbClr val="0A97C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7" name="https://photo-static-api.fotomore.com/creative/vcg/400/new/VCG211318913571.jpg?uid=386&amp;timestamp=1701275210&amp;sign=4ee1b8ffd567ff8c9e452fed49dcf2d9" descr="templates\picture_hover\&amp;pky200_sjzg_VCG211318913571&amp;"/>
          <p:cNvPicPr>
            <a:picLocks noChangeAspect="1"/>
          </p:cNvPicPr>
          <p:nvPr/>
        </p:nvPicPr>
        <p:blipFill>
          <a:blip r:embed="rId4"/>
          <a:srcRect l="23087"/>
          <a:stretch>
            <a:fillRect/>
          </a:stretch>
        </p:blipFill>
        <p:spPr>
          <a:xfrm>
            <a:off x="4383405" y="3742690"/>
            <a:ext cx="2484755" cy="2094865"/>
          </a:xfrm>
          <a:prstGeom prst="rect">
            <a:avLst/>
          </a:prstGeom>
        </p:spPr>
      </p:pic>
      <p:pic>
        <p:nvPicPr>
          <p:cNvPr id="14" name="https://photo-static-api.fotomore.com/creative/vcg/veer/400/new/VCG41N819429544.jpg?uid=386&amp;timestamp=1701275753&amp;sign=4e63827507a32c0623ee94f9d0a7bc2e" descr="templates\picture_hover\&amp;pky290_sjzg_VCG41N819429544&amp;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555" y="3674745"/>
            <a:ext cx="3048000" cy="1976755"/>
          </a:xfrm>
          <a:prstGeom prst="rect">
            <a:avLst/>
          </a:prstGeom>
        </p:spPr>
      </p:pic>
      <p:sp>
        <p:nvSpPr>
          <p:cNvPr id="17" name="加号 16"/>
          <p:cNvSpPr/>
          <p:nvPr/>
        </p:nvSpPr>
        <p:spPr>
          <a:xfrm>
            <a:off x="3335020" y="4273550"/>
            <a:ext cx="914400" cy="914400"/>
          </a:xfrm>
          <a:prstGeom prst="mathPlus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3" grpId="0"/>
      <p:bldP spid="13" grpId="1"/>
      <p:bldP spid="17" grpId="0" bldLvl="0" animBg="1"/>
      <p:bldP spid="17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6574155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960" y="-187960"/>
            <a:ext cx="12131040" cy="673100"/>
            <a:chOff x="96" y="9939"/>
            <a:chExt cx="19104" cy="1060"/>
          </a:xfrm>
        </p:grpSpPr>
        <p:pic>
          <p:nvPicPr>
            <p:cNvPr id="4" name="图片 3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96" y="10125"/>
              <a:ext cx="9722" cy="787"/>
            </a:xfrm>
            <a:prstGeom prst="rect">
              <a:avLst/>
            </a:prstGeom>
          </p:spPr>
        </p:pic>
        <p:pic>
          <p:nvPicPr>
            <p:cNvPr id="11" name="图片 1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6990" y="6311265"/>
            <a:ext cx="12145010" cy="673100"/>
            <a:chOff x="74" y="9939"/>
            <a:chExt cx="19126" cy="1060"/>
          </a:xfrm>
        </p:grpSpPr>
        <p:pic>
          <p:nvPicPr>
            <p:cNvPr id="21" name="图片 2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74" y="10125"/>
              <a:ext cx="9722" cy="787"/>
            </a:xfrm>
            <a:prstGeom prst="rect">
              <a:avLst/>
            </a:prstGeom>
          </p:spPr>
        </p:pic>
        <p:pic>
          <p:nvPicPr>
            <p:cNvPr id="22" name="图片 21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659130" y="1842135"/>
            <a:ext cx="61823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你会哪些语言？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9130" y="3085465"/>
            <a:ext cx="631253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母语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以外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2" name="https://photo-static-api.fotomore.com/creative/vcg/400/new/VCG41N1350247439.jpg?uid=386&amp;timestamp=1735875562&amp;sign=d4bf226dded4297b0720844210875a45" descr="英语语言。翻译传播网络教育理念。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5065" y="1746885"/>
            <a:ext cx="4124325" cy="27539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3515" y="473075"/>
            <a:ext cx="8558530" cy="6019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②除了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A 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（以外），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还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B </a:t>
            </a:r>
            <a:endParaRPr lang="en-US" altLang="zh-CN" sz="3200" b="1" baseline="30000">
              <a:solidFill>
                <a:srgbClr val="0A97C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45490" y="3905885"/>
            <a:ext cx="609600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我</a:t>
            </a:r>
            <a:r>
              <a:rPr lang="zh-CN" altLang="en-US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还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会说汉语。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3" grpId="0"/>
      <p:bldP spid="13" grpId="1"/>
      <p:bldP spid="5" grpId="0"/>
      <p:bldP spid="5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6574155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960" y="-187960"/>
            <a:ext cx="12131040" cy="673100"/>
            <a:chOff x="96" y="9939"/>
            <a:chExt cx="19104" cy="1060"/>
          </a:xfrm>
        </p:grpSpPr>
        <p:pic>
          <p:nvPicPr>
            <p:cNvPr id="4" name="图片 3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96" y="10125"/>
              <a:ext cx="9722" cy="787"/>
            </a:xfrm>
            <a:prstGeom prst="rect">
              <a:avLst/>
            </a:prstGeom>
          </p:spPr>
        </p:pic>
        <p:pic>
          <p:nvPicPr>
            <p:cNvPr id="11" name="图片 1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6990" y="6311265"/>
            <a:ext cx="12145010" cy="673100"/>
            <a:chOff x="74" y="9939"/>
            <a:chExt cx="19126" cy="1060"/>
          </a:xfrm>
        </p:grpSpPr>
        <p:pic>
          <p:nvPicPr>
            <p:cNvPr id="21" name="图片 2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74" y="10125"/>
              <a:ext cx="9722" cy="787"/>
            </a:xfrm>
            <a:prstGeom prst="rect">
              <a:avLst/>
            </a:prstGeom>
          </p:spPr>
        </p:pic>
        <p:pic>
          <p:nvPicPr>
            <p:cNvPr id="22" name="图片 21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sp>
        <p:nvSpPr>
          <p:cNvPr id="10" name="文本框 9"/>
          <p:cNvSpPr txBox="1"/>
          <p:nvPr/>
        </p:nvSpPr>
        <p:spPr>
          <a:xfrm>
            <a:off x="789305" y="1726565"/>
            <a:ext cx="618236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考上大学之后你想做什么？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89305" y="2783205"/>
            <a:ext cx="631253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学习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以外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，我还计划假期去旅行。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5" name="https://img8.file.cache.docer.com/storage/1636686888410046914/9da5f1cc-8d59-4739-91a7-afaa91d868a7tjwjv2.png" descr="1414723785_国庆节旅游女孩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886065" y="1483360"/>
            <a:ext cx="2990215" cy="42824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83515" y="473075"/>
            <a:ext cx="8558530" cy="6019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②除了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A 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（以外），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还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B </a:t>
            </a:r>
            <a:endParaRPr lang="en-US" altLang="zh-CN" sz="3200" b="1" baseline="30000">
              <a:solidFill>
                <a:srgbClr val="0A97C3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3" grpId="0"/>
      <p:bldP spid="13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0" y="6574155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0"/>
            <a:ext cx="12192000" cy="297815"/>
          </a:xfrm>
          <a:prstGeom prst="rect">
            <a:avLst/>
          </a:prstGeom>
          <a:solidFill>
            <a:srgbClr val="3B5EA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 fontScale="70000"/>
          </a:bodyPr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隶书" panose="020105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960" y="-187960"/>
            <a:ext cx="12131040" cy="673100"/>
            <a:chOff x="96" y="9939"/>
            <a:chExt cx="19104" cy="1060"/>
          </a:xfrm>
        </p:grpSpPr>
        <p:pic>
          <p:nvPicPr>
            <p:cNvPr id="4" name="图片 3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96" y="10125"/>
              <a:ext cx="9722" cy="787"/>
            </a:xfrm>
            <a:prstGeom prst="rect">
              <a:avLst/>
            </a:prstGeom>
          </p:spPr>
        </p:pic>
        <p:pic>
          <p:nvPicPr>
            <p:cNvPr id="11" name="图片 1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6990" y="6311265"/>
            <a:ext cx="12145010" cy="673100"/>
            <a:chOff x="74" y="9939"/>
            <a:chExt cx="19126" cy="1060"/>
          </a:xfrm>
        </p:grpSpPr>
        <p:pic>
          <p:nvPicPr>
            <p:cNvPr id="21" name="图片 20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36149" b="49461"/>
            <a:stretch>
              <a:fillRect/>
            </a:stretch>
          </p:blipFill>
          <p:spPr>
            <a:xfrm>
              <a:off x="74" y="10125"/>
              <a:ext cx="9722" cy="787"/>
            </a:xfrm>
            <a:prstGeom prst="rect">
              <a:avLst/>
            </a:prstGeom>
          </p:spPr>
        </p:pic>
        <p:pic>
          <p:nvPicPr>
            <p:cNvPr id="22" name="图片 21" descr="中国元素10_画板 1"/>
            <p:cNvPicPr>
              <a:picLocks noChangeAspect="1"/>
            </p:cNvPicPr>
            <p:nvPr/>
          </p:nvPicPr>
          <p:blipFill>
            <a:blip r:embed="rId3">
              <a:alphaModFix amt="23000"/>
            </a:blip>
            <a:srcRect t="29091" b="51527"/>
            <a:stretch>
              <a:fillRect/>
            </a:stretch>
          </p:blipFill>
          <p:spPr>
            <a:xfrm>
              <a:off x="9478" y="9939"/>
              <a:ext cx="9722" cy="1060"/>
            </a:xfrm>
            <a:prstGeom prst="rect">
              <a:avLst/>
            </a:prstGeom>
          </p:spPr>
        </p:pic>
      </p:grpSp>
      <p:sp>
        <p:nvSpPr>
          <p:cNvPr id="26" name="标题 25"/>
          <p:cNvSpPr>
            <a:spLocks noGrp="1"/>
          </p:cNvSpPr>
          <p:nvPr>
            <p:ph type="title"/>
          </p:nvPr>
        </p:nvSpPr>
        <p:spPr>
          <a:xfrm>
            <a:off x="1172845" y="4896485"/>
            <a:ext cx="5909310" cy="852805"/>
          </a:xfrm>
          <a:ln>
            <a:solidFill>
              <a:srgbClr val="00B0F0"/>
            </a:solidFill>
          </a:ln>
        </p:spPr>
        <p:txBody>
          <a:bodyPr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除了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（以外），</a:t>
            </a: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还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 </a:t>
            </a:r>
            <a:endParaRPr lang="en-US" altLang="zh-CN" sz="3600" b="1" baseline="30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7050" y="1080770"/>
            <a:ext cx="110178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饺子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以外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，我</a:t>
            </a:r>
            <a:r>
              <a:rPr lang="en-US" altLang="zh-CN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zh-CN" altLang="en-US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还</a:t>
            </a:r>
            <a:r>
              <a:rPr lang="en-US" altLang="zh-CN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喜欢吃火锅。</a:t>
            </a:r>
            <a:endParaRPr lang="en-US" altLang="zh-CN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6415" y="1727835"/>
            <a:ext cx="1093152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母语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以外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，我</a:t>
            </a:r>
            <a:r>
              <a:rPr lang="en-US" altLang="zh-CN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zh-CN" altLang="en-US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还</a:t>
            </a:r>
            <a:r>
              <a:rPr lang="en-US" altLang="zh-CN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会说汉语。</a:t>
            </a:r>
            <a:endParaRPr lang="zh-CN" altLang="en-US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26415" y="2434590"/>
            <a:ext cx="1093089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学习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以外</a:t>
            </a:r>
            <a:r>
              <a:rPr lang="en-US" altLang="zh-CN" sz="40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，我</a:t>
            </a:r>
            <a:r>
              <a:rPr lang="en-US" altLang="zh-CN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zh-CN" altLang="en-US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还</a:t>
            </a:r>
            <a:r>
              <a:rPr lang="en-US" altLang="zh-CN" sz="40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 </a:t>
            </a:r>
            <a:r>
              <a:rPr lang="zh-CN" altLang="en-US" sz="4000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计划假期去旅行。</a:t>
            </a:r>
            <a:endParaRPr lang="en-US" altLang="zh-CN" sz="4000" b="1" dirty="0"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sp>
        <p:nvSpPr>
          <p:cNvPr id="18" name="标题 25"/>
          <p:cNvSpPr>
            <a:spLocks noGrp="1"/>
          </p:cNvSpPr>
          <p:nvPr/>
        </p:nvSpPr>
        <p:spPr>
          <a:xfrm>
            <a:off x="5682615" y="3726180"/>
            <a:ext cx="5862320" cy="64643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200" b="1" dirty="0">
                <a:latin typeface="微软雅黑" panose="020B0503020204020204" charset="-122"/>
                <a:ea typeface="微软雅黑" panose="020B0503020204020204" charset="-122"/>
                <a:cs typeface="楷体" panose="02010609060101010101" charset="-122"/>
                <a:sym typeface="+mn-ea"/>
              </a:rPr>
              <a:t>(A + B)</a:t>
            </a:r>
            <a:r>
              <a:rPr lang="zh-CN" altLang="en-US" sz="32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在</a:t>
            </a:r>
            <a:r>
              <a:rPr lang="en-US" altLang="zh-CN" sz="32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</a:t>
            </a:r>
            <a:r>
              <a:rPr lang="zh-CN" altLang="en-US" sz="32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之外，还有</a:t>
            </a:r>
            <a:r>
              <a:rPr lang="en-US" altLang="zh-CN" sz="32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</a:t>
            </a:r>
            <a:endParaRPr lang="en-US" altLang="zh-CN" sz="3200" b="1" dirty="0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" name="上弧形箭头 4"/>
          <p:cNvSpPr/>
          <p:nvPr/>
        </p:nvSpPr>
        <p:spPr>
          <a:xfrm>
            <a:off x="2893060" y="4285615"/>
            <a:ext cx="3341370" cy="588645"/>
          </a:xfrm>
          <a:prstGeom prst="curvedDown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6415" y="975360"/>
            <a:ext cx="1089025" cy="2177415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672715" y="975360"/>
            <a:ext cx="1089025" cy="2177415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055870" y="963930"/>
            <a:ext cx="823595" cy="2177415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26" grpId="1"/>
      <p:bldP spid="2" grpId="1"/>
      <p:bldP spid="10" grpId="1"/>
      <p:bldP spid="18" grpId="0" bldLvl="0" animBg="1"/>
      <p:bldP spid="18" grpId="1"/>
      <p:bldP spid="5" grpId="0" bldLvl="0" animBg="1"/>
      <p:bldP spid="5" grpId="1" animBg="1"/>
      <p:bldP spid="8" grpId="0" bldLvl="0" animBg="1"/>
      <p:bldP spid="8" grpId="1" animBg="1"/>
      <p:bldP spid="12" grpId="0" bldLvl="0" animBg="1"/>
      <p:bldP spid="12" grpId="1" animBg="1"/>
      <p:bldP spid="13" grpId="0" bldLvl="0" animBg="1"/>
      <p:bldP spid="13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697776" y="-702083"/>
            <a:ext cx="2441302" cy="2438718"/>
          </a:xfrm>
          <a:prstGeom prst="rect">
            <a:avLst/>
          </a:prstGeom>
        </p:spPr>
      </p:pic>
      <p:pic>
        <p:nvPicPr>
          <p:cNvPr id="5" name="图片 4" descr="拱门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691" t="1564" r="691" b="20082"/>
          <a:stretch>
            <a:fillRect/>
          </a:stretch>
        </p:blipFill>
        <p:spPr>
          <a:xfrm>
            <a:off x="8499475" y="5648960"/>
            <a:ext cx="4077335" cy="1209040"/>
          </a:xfrm>
          <a:prstGeom prst="rect">
            <a:avLst/>
          </a:prstGeom>
        </p:spPr>
      </p:pic>
      <p:sp>
        <p:nvSpPr>
          <p:cNvPr id="44034" name="文本框 1"/>
          <p:cNvSpPr txBox="1"/>
          <p:nvPr/>
        </p:nvSpPr>
        <p:spPr>
          <a:xfrm>
            <a:off x="795020" y="1766570"/>
            <a:ext cx="707517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除了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A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B</a:t>
            </a:r>
            <a:r>
              <a:rPr lang="zh-CN" altLang="en-US" sz="36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也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……。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(A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和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B</a:t>
            </a:r>
            <a:r>
              <a:rPr lang="zh-CN" altLang="en-US" sz="36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都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……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)</a:t>
            </a:r>
            <a:endParaRPr lang="en-US" altLang="zh-CN" sz="36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05815" y="2533015"/>
            <a:ext cx="7052945" cy="11988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l"/>
            <a:r>
              <a:rPr lang="zh-CN" altLang="en-US" sz="36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除了</a:t>
            </a:r>
            <a:r>
              <a:rPr lang="zh-CN" sz="3600" b="1" dirty="0">
                <a:solidFill>
                  <a:srgbClr val="7030A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厦门</a:t>
            </a:r>
            <a:r>
              <a:rPr lang="zh-CN" altLang="en-US" sz="3600" b="1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，</a:t>
            </a:r>
            <a:r>
              <a:rPr lang="zh-CN" altLang="en-US" sz="3600" b="1" dirty="0">
                <a:solidFill>
                  <a:srgbClr val="7030A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杭州</a:t>
            </a:r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的</a:t>
            </a:r>
            <a:r>
              <a:rPr lang="zh-CN" altLang="en-US" sz="3600" b="1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风景</a:t>
            </a:r>
            <a:r>
              <a:rPr lang="zh-CN" altLang="en-US" sz="3600" b="1" dirty="0">
                <a:solidFill>
                  <a:srgbClr val="0070C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也</a:t>
            </a:r>
            <a:r>
              <a:rPr lang="zh-CN" altLang="en-US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很优</a:t>
            </a:r>
            <a:r>
              <a:rPr lang="zh-CN" altLang="en-US" sz="3600" b="1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美</a:t>
            </a:r>
            <a:r>
              <a:rPr lang="zh-CN" altLang="en-US" sz="3600" b="1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。</a:t>
            </a:r>
            <a:endParaRPr lang="zh-CN" altLang="en-US" sz="3600" b="1" dirty="0">
              <a:latin typeface="楷体" panose="02010609060101010101" charset="-122"/>
              <a:ea typeface="楷体" panose="02010609060101010101" charset="-122"/>
            </a:endParaRPr>
          </a:p>
          <a:p>
            <a:pPr algn="l"/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(</a:t>
            </a:r>
            <a:r>
              <a:rPr lang="zh-CN" sz="36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厦门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和</a:t>
            </a:r>
            <a:r>
              <a:rPr lang="zh-CN" altLang="en-US" sz="36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</a:rPr>
              <a:t>杭州的风景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都很优美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)</a:t>
            </a:r>
            <a:endParaRPr lang="en-US" altLang="zh-CN" sz="36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283845"/>
            <a:ext cx="8499475" cy="995680"/>
            <a:chOff x="0" y="447"/>
            <a:chExt cx="11350" cy="1568"/>
          </a:xfrm>
        </p:grpSpPr>
        <p:sp>
          <p:nvSpPr>
            <p:cNvPr id="9" name="五边形 8"/>
            <p:cNvSpPr/>
            <p:nvPr/>
          </p:nvSpPr>
          <p:spPr>
            <a:xfrm>
              <a:off x="0" y="879"/>
              <a:ext cx="11302" cy="1137"/>
            </a:xfrm>
            <a:prstGeom prst="homePlate">
              <a:avLst/>
            </a:prstGeom>
            <a:solidFill>
              <a:srgbClr val="0FB62A"/>
            </a:solidFill>
            <a:ln>
              <a:solidFill>
                <a:srgbClr val="0FB62A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>
                <a:cs typeface="WPS灵秀黑" charset="-122"/>
              </a:endParaRPr>
            </a:p>
          </p:txBody>
        </p:sp>
        <p:sp>
          <p:nvSpPr>
            <p:cNvPr id="11" name="五边形 10"/>
            <p:cNvSpPr/>
            <p:nvPr/>
          </p:nvSpPr>
          <p:spPr>
            <a:xfrm>
              <a:off x="0" y="447"/>
              <a:ext cx="11351" cy="1368"/>
            </a:xfrm>
            <a:prstGeom prst="homePlate">
              <a:avLst/>
            </a:prstGeom>
            <a:solidFill>
              <a:schemeClr val="bg1"/>
            </a:solidFill>
            <a:ln w="3175">
              <a:solidFill>
                <a:srgbClr val="0FB62A"/>
              </a:solidFill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WPS灵秀黑" charset="-122"/>
              </a:endParaRPr>
            </a:p>
          </p:txBody>
        </p:sp>
      </p:grpSp>
      <p:pic>
        <p:nvPicPr>
          <p:cNvPr id="12" name="图片 11" descr="五角星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" y="417830"/>
            <a:ext cx="600075" cy="600075"/>
          </a:xfrm>
          <a:prstGeom prst="rect">
            <a:avLst/>
          </a:prstGeom>
          <a:effectLst/>
        </p:spPr>
      </p:pic>
      <p:sp>
        <p:nvSpPr>
          <p:cNvPr id="13" name="文本框 12"/>
          <p:cNvSpPr txBox="1"/>
          <p:nvPr/>
        </p:nvSpPr>
        <p:spPr>
          <a:xfrm>
            <a:off x="875665" y="443230"/>
            <a:ext cx="7947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语言点：除了……以外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，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还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/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也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/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都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……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0870" y="3853180"/>
            <a:ext cx="4700905" cy="26714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0110" y="1409065"/>
            <a:ext cx="3085465" cy="3857625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679996" y="-702083"/>
            <a:ext cx="2441302" cy="2438718"/>
          </a:xfrm>
          <a:prstGeom prst="rect">
            <a:avLst/>
          </a:prstGeom>
        </p:spPr>
      </p:pic>
      <p:sp>
        <p:nvSpPr>
          <p:cNvPr id="44034" name="文本框 1"/>
          <p:cNvSpPr txBox="1"/>
          <p:nvPr/>
        </p:nvSpPr>
        <p:spPr>
          <a:xfrm>
            <a:off x="795020" y="1649730"/>
            <a:ext cx="707517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除了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A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B</a:t>
            </a:r>
            <a:r>
              <a:rPr lang="zh-CN" altLang="en-US" sz="36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也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……。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(A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和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B</a:t>
            </a:r>
            <a:r>
              <a:rPr lang="zh-CN" altLang="en-US" sz="36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都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……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)</a:t>
            </a:r>
            <a:endParaRPr lang="en-US" altLang="zh-CN" sz="36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62965" y="2509520"/>
            <a:ext cx="10713085" cy="119888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每个星期三</a:t>
            </a:r>
            <a:r>
              <a:rPr lang="en-US" altLang="zh-CN" sz="36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，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除了</a:t>
            </a:r>
            <a:r>
              <a:rPr lang="zh-CN" altLang="en-US" sz="36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第一节课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，</a:t>
            </a:r>
            <a:r>
              <a:rPr lang="zh-CN" altLang="en-US" sz="36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第三节课</a:t>
            </a:r>
            <a:r>
              <a:rPr lang="zh-CN" altLang="en-US" sz="36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也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是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综合课。</a:t>
            </a:r>
            <a:endParaRPr lang="zh-CN" altLang="en-US" sz="3600" b="1" dirty="0"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  <a:p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第一节课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和</a:t>
            </a:r>
            <a:r>
              <a:rPr lang="zh-CN" altLang="en-US" sz="36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第三节课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都是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综合课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)</a:t>
            </a:r>
            <a:endParaRPr lang="en-US" altLang="zh-CN" sz="3600" b="1" dirty="0"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  <p:pic>
        <p:nvPicPr>
          <p:cNvPr id="9" name="图片 8" descr="8df055ae84d7e45e25f9e69653df45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020" y="4048760"/>
            <a:ext cx="8999220" cy="222504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2630805" y="5248275"/>
            <a:ext cx="1075690" cy="44196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982845" y="5166360"/>
            <a:ext cx="1075690" cy="54229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0" y="283845"/>
            <a:ext cx="8499475" cy="995680"/>
            <a:chOff x="0" y="447"/>
            <a:chExt cx="11350" cy="1568"/>
          </a:xfrm>
        </p:grpSpPr>
        <p:sp>
          <p:nvSpPr>
            <p:cNvPr id="11" name="五边形 10"/>
            <p:cNvSpPr/>
            <p:nvPr/>
          </p:nvSpPr>
          <p:spPr>
            <a:xfrm>
              <a:off x="0" y="879"/>
              <a:ext cx="11302" cy="1137"/>
            </a:xfrm>
            <a:prstGeom prst="homePlate">
              <a:avLst/>
            </a:prstGeom>
            <a:solidFill>
              <a:srgbClr val="0FB62A"/>
            </a:solidFill>
            <a:ln>
              <a:solidFill>
                <a:srgbClr val="0FB62A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>
                <a:cs typeface="WPS灵秀黑" charset="-122"/>
              </a:endParaRPr>
            </a:p>
          </p:txBody>
        </p:sp>
        <p:sp>
          <p:nvSpPr>
            <p:cNvPr id="12" name="五边形 11"/>
            <p:cNvSpPr/>
            <p:nvPr/>
          </p:nvSpPr>
          <p:spPr>
            <a:xfrm>
              <a:off x="0" y="447"/>
              <a:ext cx="11351" cy="1368"/>
            </a:xfrm>
            <a:prstGeom prst="homePlate">
              <a:avLst/>
            </a:prstGeom>
            <a:solidFill>
              <a:schemeClr val="bg1"/>
            </a:solidFill>
            <a:ln w="3175">
              <a:solidFill>
                <a:srgbClr val="0FB62A"/>
              </a:solidFill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WPS灵秀黑" charset="-122"/>
              </a:endParaRPr>
            </a:p>
          </p:txBody>
        </p:sp>
      </p:grpSp>
      <p:pic>
        <p:nvPicPr>
          <p:cNvPr id="13" name="图片 12" descr="五角星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" y="417830"/>
            <a:ext cx="600075" cy="600075"/>
          </a:xfrm>
          <a:prstGeom prst="rect">
            <a:avLst/>
          </a:prstGeom>
          <a:effectLst/>
        </p:spPr>
      </p:pic>
      <p:sp>
        <p:nvSpPr>
          <p:cNvPr id="14" name="文本框 13"/>
          <p:cNvSpPr txBox="1"/>
          <p:nvPr/>
        </p:nvSpPr>
        <p:spPr>
          <a:xfrm>
            <a:off x="875665" y="443230"/>
            <a:ext cx="7947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语言点：除了……以外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，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还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/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也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/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都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……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ldLvl="0" animBg="1"/>
      <p:bldP spid="5" grpId="1" animBg="1"/>
      <p:bldP spid="6" grpId="0" bldLvl="0" animBg="1"/>
      <p:bldP spid="6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749846" y="-702083"/>
            <a:ext cx="2441302" cy="2438718"/>
          </a:xfrm>
          <a:prstGeom prst="rect">
            <a:avLst/>
          </a:prstGeom>
        </p:spPr>
      </p:pic>
      <p:sp>
        <p:nvSpPr>
          <p:cNvPr id="44034" name="文本框 1"/>
          <p:cNvSpPr txBox="1"/>
          <p:nvPr/>
        </p:nvSpPr>
        <p:spPr>
          <a:xfrm>
            <a:off x="795020" y="1649730"/>
            <a:ext cx="7075170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3600" b="1" dirty="0"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除了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A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B</a:t>
            </a:r>
            <a:r>
              <a:rPr lang="zh-CN" altLang="en-US" sz="36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也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……。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(A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和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B</a:t>
            </a:r>
            <a:r>
              <a:rPr lang="zh-CN" altLang="en-US" sz="36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都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</a:rPr>
              <a:t>……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</a:rPr>
              <a:t>)</a:t>
            </a:r>
            <a:endParaRPr lang="en-US" altLang="zh-CN" sz="36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95020" y="2438400"/>
            <a:ext cx="9257665" cy="11988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27940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除了</a:t>
            </a:r>
            <a:r>
              <a:rPr lang="zh-CN" altLang="en-US" sz="3600" b="1">
                <a:latin typeface="楷体" panose="02010609060101010101" charset="-122"/>
                <a:ea typeface="楷体" panose="02010609060101010101" charset="-122"/>
              </a:rPr>
              <a:t>数学，物理</a:t>
            </a:r>
            <a:r>
              <a:rPr lang="zh-CN" altLang="en-US" sz="36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</a:rPr>
              <a:t>也</a:t>
            </a:r>
            <a:r>
              <a:rPr lang="zh-CN" altLang="en-US" sz="3600" b="1">
                <a:latin typeface="楷体" panose="02010609060101010101" charset="-122"/>
                <a:ea typeface="楷体" panose="02010609060101010101" charset="-122"/>
              </a:rPr>
              <a:t>很难。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</a:endParaRPr>
          </a:p>
          <a:p>
            <a:pPr marL="0" indent="279400" algn="just" defTabSz="266700">
              <a:spcBef>
                <a:spcPct val="0"/>
              </a:spcBef>
              <a:spcAft>
                <a:spcPct val="0"/>
              </a:spcAft>
            </a:pP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(</a:t>
            </a:r>
            <a:r>
              <a:rPr lang="zh-CN" altLang="en-US" sz="36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数学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和</a:t>
            </a:r>
            <a:r>
              <a:rPr lang="zh-CN" altLang="en-US" sz="3600" b="1" dirty="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物理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都很难</a:t>
            </a:r>
            <a:r>
              <a:rPr lang="en-US" altLang="zh-CN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)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3" name="图片 2" descr="数学课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22730" y="3917315"/>
            <a:ext cx="3620135" cy="2417445"/>
          </a:xfrm>
          <a:prstGeom prst="rect">
            <a:avLst/>
          </a:prstGeom>
        </p:spPr>
      </p:pic>
      <p:pic>
        <p:nvPicPr>
          <p:cNvPr id="4" name="图片 3" descr="physics formulas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589905" y="3921125"/>
            <a:ext cx="3620770" cy="241363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0" y="283845"/>
            <a:ext cx="8499475" cy="995680"/>
            <a:chOff x="0" y="447"/>
            <a:chExt cx="11350" cy="1568"/>
          </a:xfrm>
        </p:grpSpPr>
        <p:sp>
          <p:nvSpPr>
            <p:cNvPr id="9" name="五边形 8"/>
            <p:cNvSpPr/>
            <p:nvPr/>
          </p:nvSpPr>
          <p:spPr>
            <a:xfrm>
              <a:off x="0" y="879"/>
              <a:ext cx="11302" cy="1137"/>
            </a:xfrm>
            <a:prstGeom prst="homePlate">
              <a:avLst/>
            </a:prstGeom>
            <a:solidFill>
              <a:srgbClr val="0FB62A"/>
            </a:solidFill>
            <a:ln>
              <a:solidFill>
                <a:srgbClr val="0FB62A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>
                <a:cs typeface="WPS灵秀黑" charset="-122"/>
              </a:endParaRPr>
            </a:p>
          </p:txBody>
        </p:sp>
        <p:sp>
          <p:nvSpPr>
            <p:cNvPr id="11" name="五边形 10"/>
            <p:cNvSpPr/>
            <p:nvPr/>
          </p:nvSpPr>
          <p:spPr>
            <a:xfrm>
              <a:off x="0" y="447"/>
              <a:ext cx="11351" cy="1368"/>
            </a:xfrm>
            <a:prstGeom prst="homePlate">
              <a:avLst/>
            </a:prstGeom>
            <a:solidFill>
              <a:schemeClr val="bg1"/>
            </a:solidFill>
            <a:ln w="3175">
              <a:solidFill>
                <a:srgbClr val="0FB62A"/>
              </a:solidFill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WPS灵秀黑" charset="-122"/>
              </a:endParaRPr>
            </a:p>
          </p:txBody>
        </p:sp>
      </p:grpSp>
      <p:pic>
        <p:nvPicPr>
          <p:cNvPr id="12" name="图片 11" descr="五角星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640" y="417830"/>
            <a:ext cx="600075" cy="600075"/>
          </a:xfrm>
          <a:prstGeom prst="rect">
            <a:avLst/>
          </a:prstGeom>
          <a:effectLst/>
        </p:spPr>
      </p:pic>
      <p:sp>
        <p:nvSpPr>
          <p:cNvPr id="13" name="文本框 12"/>
          <p:cNvSpPr txBox="1"/>
          <p:nvPr/>
        </p:nvSpPr>
        <p:spPr>
          <a:xfrm>
            <a:off x="875665" y="443230"/>
            <a:ext cx="7947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语言点：除了……以外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，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还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/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也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/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都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……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+mn-ea"/>
            </a:endParaRPr>
          </a:p>
        </p:txBody>
      </p:sp>
    </p:spTree>
    <p:custDataLst>
      <p:tags r:id="rId8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749211" y="-702083"/>
            <a:ext cx="2441302" cy="2438718"/>
          </a:xfrm>
          <a:prstGeom prst="rect">
            <a:avLst/>
          </a:prstGeom>
        </p:spPr>
      </p:pic>
      <p:pic>
        <p:nvPicPr>
          <p:cNvPr id="5" name="图片 4" descr="拱门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691" t="1564" r="691" b="20082"/>
          <a:stretch>
            <a:fillRect/>
          </a:stretch>
        </p:blipFill>
        <p:spPr>
          <a:xfrm>
            <a:off x="8499475" y="5648960"/>
            <a:ext cx="4077335" cy="1209040"/>
          </a:xfrm>
          <a:prstGeom prst="rect">
            <a:avLst/>
          </a:prstGeom>
        </p:spPr>
      </p:pic>
      <p:sp>
        <p:nvSpPr>
          <p:cNvPr id="44034" name="文本框 1"/>
          <p:cNvSpPr/>
          <p:nvPr/>
        </p:nvSpPr>
        <p:spPr>
          <a:xfrm>
            <a:off x="1199515" y="4587875"/>
            <a:ext cx="4655185" cy="80010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wrap="square" lIns="91440" tIns="45720" rIns="91440" bIns="45720" rtlCol="0"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除了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也</a:t>
            </a: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……</a:t>
            </a:r>
            <a:endParaRPr lang="zh-CN" altLang="en-US" sz="3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95020" y="2018665"/>
            <a:ext cx="92094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除了</a:t>
            </a:r>
            <a:r>
              <a:rPr lang="zh-CN" altLang="en-US" sz="36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第一节课，第三节课</a:t>
            </a:r>
            <a:r>
              <a:rPr lang="zh-CN" altLang="en-US" sz="36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也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是</a:t>
            </a:r>
            <a:r>
              <a:rPr lang="zh-CN" altLang="en-US" sz="3600" b="1" dirty="0"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综合课。</a:t>
            </a:r>
            <a:endParaRPr lang="zh-CN" altLang="en-US" sz="3600" b="1" dirty="0"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95020" y="2755265"/>
            <a:ext cx="834898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sz="36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厦门</a:t>
            </a:r>
            <a:r>
              <a:rPr lang="zh-CN" altLang="en-US" sz="3600" b="1" dirty="0">
                <a:solidFill>
                  <a:schemeClr val="tx1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，杭州的风景</a:t>
            </a:r>
            <a:r>
              <a:rPr lang="zh-CN" altLang="en-US" sz="3600" b="1" dirty="0">
                <a:solidFill>
                  <a:srgbClr val="0070C0"/>
                </a:solidFill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也</a:t>
            </a:r>
            <a:r>
              <a:rPr lang="zh-CN" altLang="en-US" sz="3600" b="1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很优美</a:t>
            </a:r>
            <a:r>
              <a:rPr lang="zh-CN" altLang="en-US" sz="3600" b="1" dirty="0">
                <a:latin typeface="华文楷体" panose="02010600040101010101" charset="-122"/>
                <a:ea typeface="华文楷体" panose="02010600040101010101" charset="-122"/>
                <a:cs typeface="华文楷体" panose="02010600040101010101" charset="-122"/>
                <a:sym typeface="+mn-ea"/>
              </a:rPr>
              <a:t>。</a:t>
            </a:r>
            <a:endParaRPr lang="zh-CN" altLang="en-US" sz="3600" b="1" dirty="0">
              <a:latin typeface="华文楷体" panose="02010600040101010101" charset="-122"/>
              <a:ea typeface="华文楷体" panose="02010600040101010101" charset="-122"/>
              <a:cs typeface="华文楷体" panose="02010600040101010101" charset="-122"/>
              <a:sym typeface="+mn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04190" y="3443605"/>
            <a:ext cx="7406005" cy="64516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27940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除了</a:t>
            </a:r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sym typeface="+mn-ea"/>
              </a:rPr>
              <a:t>数学，物理</a:t>
            </a:r>
            <a:r>
              <a:rPr lang="zh-CN" altLang="en-US" sz="36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也</a:t>
            </a:r>
            <a:r>
              <a:rPr lang="zh-CN" altLang="en-US" sz="3600" b="1">
                <a:latin typeface="楷体" panose="02010609060101010101" charset="-122"/>
                <a:ea typeface="楷体" panose="02010609060101010101" charset="-122"/>
                <a:sym typeface="+mn-ea"/>
              </a:rPr>
              <a:t>很难。</a:t>
            </a:r>
            <a:endParaRPr lang="zh-CN" altLang="en-US" sz="36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99515" y="5577205"/>
            <a:ext cx="41281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ctr">
              <a:buClrTx/>
              <a:buSzTx/>
              <a:buFontTx/>
            </a:pPr>
            <a:r>
              <a:rPr lang="zh-CN" altLang="en-US" sz="3200" b="1" dirty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(A和B都……)</a:t>
            </a:r>
            <a:endParaRPr lang="zh-CN" altLang="en-US" sz="3200" b="1" dirty="0">
              <a:solidFill>
                <a:srgbClr val="0070C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283845"/>
            <a:ext cx="8499475" cy="995680"/>
            <a:chOff x="0" y="447"/>
            <a:chExt cx="11350" cy="1568"/>
          </a:xfrm>
        </p:grpSpPr>
        <p:sp>
          <p:nvSpPr>
            <p:cNvPr id="9" name="五边形 8"/>
            <p:cNvSpPr/>
            <p:nvPr/>
          </p:nvSpPr>
          <p:spPr>
            <a:xfrm>
              <a:off x="0" y="879"/>
              <a:ext cx="11302" cy="1137"/>
            </a:xfrm>
            <a:prstGeom prst="homePlate">
              <a:avLst/>
            </a:prstGeom>
            <a:solidFill>
              <a:srgbClr val="0FB62A"/>
            </a:solidFill>
            <a:ln>
              <a:solidFill>
                <a:srgbClr val="0FB62A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>
                <a:cs typeface="WPS灵秀黑" charset="-122"/>
              </a:endParaRPr>
            </a:p>
          </p:txBody>
        </p:sp>
        <p:sp>
          <p:nvSpPr>
            <p:cNvPr id="11" name="五边形 10"/>
            <p:cNvSpPr/>
            <p:nvPr/>
          </p:nvSpPr>
          <p:spPr>
            <a:xfrm>
              <a:off x="0" y="447"/>
              <a:ext cx="11351" cy="1368"/>
            </a:xfrm>
            <a:prstGeom prst="homePlate">
              <a:avLst/>
            </a:prstGeom>
            <a:solidFill>
              <a:schemeClr val="bg1"/>
            </a:solidFill>
            <a:ln w="3175">
              <a:solidFill>
                <a:srgbClr val="0FB62A"/>
              </a:solidFill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WPS灵秀黑" charset="-122"/>
              </a:endParaRPr>
            </a:p>
          </p:txBody>
        </p:sp>
      </p:grpSp>
      <p:pic>
        <p:nvPicPr>
          <p:cNvPr id="12" name="图片 11" descr="五角星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" y="417830"/>
            <a:ext cx="600075" cy="600075"/>
          </a:xfrm>
          <a:prstGeom prst="rect">
            <a:avLst/>
          </a:prstGeom>
          <a:effectLst/>
        </p:spPr>
      </p:pic>
      <p:sp>
        <p:nvSpPr>
          <p:cNvPr id="13" name="文本框 12"/>
          <p:cNvSpPr txBox="1"/>
          <p:nvPr/>
        </p:nvSpPr>
        <p:spPr>
          <a:xfrm>
            <a:off x="875665" y="443230"/>
            <a:ext cx="7947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语言点：除了……以外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，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还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/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也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/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都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……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 bldLvl="0" animBg="1"/>
      <p:bldP spid="21" grpId="0"/>
      <p:bldP spid="21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626021" y="-702083"/>
            <a:ext cx="2441302" cy="2438718"/>
          </a:xfrm>
          <a:prstGeom prst="rect">
            <a:avLst/>
          </a:prstGeom>
        </p:spPr>
      </p:pic>
      <p:pic>
        <p:nvPicPr>
          <p:cNvPr id="5" name="图片 4" descr="拱门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691" t="1564" r="691" b="20082"/>
          <a:stretch>
            <a:fillRect/>
          </a:stretch>
        </p:blipFill>
        <p:spPr>
          <a:xfrm>
            <a:off x="8499475" y="5648960"/>
            <a:ext cx="4077335" cy="1209040"/>
          </a:xfrm>
          <a:prstGeom prst="rect">
            <a:avLst/>
          </a:prstGeom>
        </p:spPr>
      </p:pic>
      <p:sp>
        <p:nvSpPr>
          <p:cNvPr id="44034" name="文本框 1"/>
          <p:cNvSpPr/>
          <p:nvPr/>
        </p:nvSpPr>
        <p:spPr>
          <a:xfrm>
            <a:off x="1727835" y="4504690"/>
            <a:ext cx="6868795" cy="93154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wrap="square" lIns="91440" tIns="45720" rIns="91440" bIns="45720" rtlCol="0"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③除了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（以外）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也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……。</a:t>
            </a:r>
            <a:endParaRPr lang="zh-CN" altLang="en-US" sz="36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6" name="标题 25"/>
          <p:cNvSpPr>
            <a:spLocks noGrp="1"/>
          </p:cNvSpPr>
          <p:nvPr/>
        </p:nvSpPr>
        <p:spPr>
          <a:xfrm>
            <a:off x="1701165" y="3440430"/>
            <a:ext cx="6896100" cy="85280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②除了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（以外），</a:t>
            </a: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还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3600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 </a:t>
            </a:r>
            <a:endParaRPr lang="en-US" altLang="zh-CN" sz="3600" b="1" baseline="30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标题 25"/>
          <p:cNvSpPr>
            <a:spLocks noGrp="1"/>
          </p:cNvSpPr>
          <p:nvPr/>
        </p:nvSpPr>
        <p:spPr>
          <a:xfrm>
            <a:off x="1727835" y="2376170"/>
            <a:ext cx="6869430" cy="852805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①除了</a:t>
            </a:r>
            <a:r>
              <a:rPr lang="en-US" altLang="zh-CN" sz="36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3600" b="1" dirty="0">
                <a:latin typeface="微软雅黑" panose="020B0503020204020204" charset="-122"/>
                <a:ea typeface="微软雅黑" panose="020B0503020204020204" charset="-122"/>
                <a:sym typeface="+mn-ea"/>
              </a:rPr>
              <a:t>A </a:t>
            </a:r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（以外），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……</a:t>
            </a:r>
            <a:r>
              <a:rPr lang="zh-CN" altLang="en-US" sz="36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都</a:t>
            </a:r>
            <a:r>
              <a:rPr lang="en-US" altLang="zh-CN" sz="36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……</a:t>
            </a:r>
            <a:endParaRPr lang="zh-CN" altLang="en-US" sz="3600" b="1" baseline="300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283845"/>
            <a:ext cx="8499475" cy="995680"/>
            <a:chOff x="0" y="447"/>
            <a:chExt cx="11350" cy="1568"/>
          </a:xfrm>
        </p:grpSpPr>
        <p:sp>
          <p:nvSpPr>
            <p:cNvPr id="9" name="五边形 8"/>
            <p:cNvSpPr/>
            <p:nvPr/>
          </p:nvSpPr>
          <p:spPr>
            <a:xfrm>
              <a:off x="0" y="879"/>
              <a:ext cx="11302" cy="1137"/>
            </a:xfrm>
            <a:prstGeom prst="homePlate">
              <a:avLst/>
            </a:prstGeom>
            <a:solidFill>
              <a:srgbClr val="0FB62A"/>
            </a:solidFill>
            <a:ln>
              <a:solidFill>
                <a:srgbClr val="0FB62A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>
                <a:cs typeface="WPS灵秀黑" charset="-122"/>
              </a:endParaRPr>
            </a:p>
          </p:txBody>
        </p:sp>
        <p:sp>
          <p:nvSpPr>
            <p:cNvPr id="6" name="五边形 5"/>
            <p:cNvSpPr/>
            <p:nvPr/>
          </p:nvSpPr>
          <p:spPr>
            <a:xfrm>
              <a:off x="0" y="447"/>
              <a:ext cx="11351" cy="1368"/>
            </a:xfrm>
            <a:prstGeom prst="homePlate">
              <a:avLst/>
            </a:prstGeom>
            <a:solidFill>
              <a:schemeClr val="bg1"/>
            </a:solidFill>
            <a:ln w="3175">
              <a:solidFill>
                <a:srgbClr val="0FB62A"/>
              </a:solidFill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WPS灵秀黑" charset="-122"/>
              </a:endParaRPr>
            </a:p>
          </p:txBody>
        </p:sp>
      </p:grpSp>
      <p:pic>
        <p:nvPicPr>
          <p:cNvPr id="11" name="图片 10" descr="五角星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" y="417830"/>
            <a:ext cx="600075" cy="600075"/>
          </a:xfrm>
          <a:prstGeom prst="rect">
            <a:avLst/>
          </a:prstGeom>
          <a:effectLst/>
        </p:spPr>
      </p:pic>
      <p:sp>
        <p:nvSpPr>
          <p:cNvPr id="12" name="文本框 11"/>
          <p:cNvSpPr txBox="1"/>
          <p:nvPr/>
        </p:nvSpPr>
        <p:spPr>
          <a:xfrm>
            <a:off x="875665" y="443230"/>
            <a:ext cx="7947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语言点：除了……以外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，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还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/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也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/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都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……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+mn-ea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/>
      </p:par>
    </p:tnLst>
    <p:bldLst>
      <p:bldP spid="3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626021" y="-702083"/>
            <a:ext cx="2441302" cy="2438718"/>
          </a:xfrm>
          <a:prstGeom prst="rect">
            <a:avLst/>
          </a:prstGeom>
        </p:spPr>
      </p:pic>
      <p:pic>
        <p:nvPicPr>
          <p:cNvPr id="5" name="图片 4" descr="拱门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l="691" t="1564" r="691" b="20082"/>
          <a:stretch>
            <a:fillRect/>
          </a:stretch>
        </p:blipFill>
        <p:spPr>
          <a:xfrm>
            <a:off x="8499475" y="5648960"/>
            <a:ext cx="4077335" cy="120904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0" y="283845"/>
            <a:ext cx="8499475" cy="995680"/>
            <a:chOff x="0" y="447"/>
            <a:chExt cx="11350" cy="1568"/>
          </a:xfrm>
        </p:grpSpPr>
        <p:sp>
          <p:nvSpPr>
            <p:cNvPr id="9" name="五边形 8"/>
            <p:cNvSpPr/>
            <p:nvPr/>
          </p:nvSpPr>
          <p:spPr>
            <a:xfrm>
              <a:off x="0" y="879"/>
              <a:ext cx="11302" cy="1137"/>
            </a:xfrm>
            <a:prstGeom prst="homePlate">
              <a:avLst/>
            </a:prstGeom>
            <a:solidFill>
              <a:srgbClr val="0FB62A"/>
            </a:solidFill>
            <a:ln>
              <a:solidFill>
                <a:srgbClr val="0FB62A"/>
              </a:solidFill>
              <a:prstDash val="sys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rtlCol="0" anchor="ctr"/>
            <a:p>
              <a:pPr algn="ctr"/>
              <a:endParaRPr lang="zh-CN" altLang="en-US">
                <a:cs typeface="WPS灵秀黑" charset="-122"/>
              </a:endParaRPr>
            </a:p>
          </p:txBody>
        </p:sp>
        <p:sp>
          <p:nvSpPr>
            <p:cNvPr id="6" name="五边形 5"/>
            <p:cNvSpPr/>
            <p:nvPr/>
          </p:nvSpPr>
          <p:spPr>
            <a:xfrm>
              <a:off x="0" y="447"/>
              <a:ext cx="11351" cy="1368"/>
            </a:xfrm>
            <a:prstGeom prst="homePlate">
              <a:avLst/>
            </a:prstGeom>
            <a:solidFill>
              <a:schemeClr val="bg1"/>
            </a:solidFill>
            <a:ln w="3175">
              <a:solidFill>
                <a:srgbClr val="0FB62A"/>
              </a:solidFill>
              <a:prstDash val="solid"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WPS灵秀黑" charset="-122"/>
              </a:endParaRPr>
            </a:p>
          </p:txBody>
        </p:sp>
      </p:grpSp>
      <p:pic>
        <p:nvPicPr>
          <p:cNvPr id="11" name="图片 10" descr="五角星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" y="417830"/>
            <a:ext cx="600075" cy="600075"/>
          </a:xfrm>
          <a:prstGeom prst="rect">
            <a:avLst/>
          </a:prstGeom>
          <a:effectLst/>
        </p:spPr>
      </p:pic>
      <p:sp>
        <p:nvSpPr>
          <p:cNvPr id="12" name="文本框 11"/>
          <p:cNvSpPr txBox="1"/>
          <p:nvPr/>
        </p:nvSpPr>
        <p:spPr>
          <a:xfrm>
            <a:off x="875665" y="443230"/>
            <a:ext cx="79476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语言点：除了……以外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，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还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/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也</a:t>
            </a:r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/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都</a:t>
            </a:r>
            <a:r>
              <a:rPr lang="zh-CN" altLang="en-US" sz="3200" dirty="0">
                <a:solidFill>
                  <a:schemeClr val="accent1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+mn-ea"/>
              </a:rPr>
              <a:t>……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67640" y="1605915"/>
            <a:ext cx="11427460" cy="38671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语言点练习：</a:t>
            </a:r>
            <a:endParaRPr lang="zh-CN" altLang="en-US" sz="3200" b="1">
              <a:solidFill>
                <a:srgbClr val="0A97C3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小组活动：分为三组，请用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除了我以外，别人都没有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不是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……”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造句，如果别人也有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也是，就扣一分，如果别人没有</a:t>
            </a:r>
            <a:r>
              <a:rPr lang="en-US" altLang="zh-CN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3200" b="1">
                <a:solidFill>
                  <a:srgbClr val="0A97C3"/>
                </a:solidFill>
                <a:latin typeface="微软雅黑" panose="020B0503020204020204" charset="-122"/>
                <a:ea typeface="微软雅黑" panose="020B0503020204020204" charset="-122"/>
              </a:rPr>
              <a:t>不是就加一分。</a:t>
            </a:r>
            <a:endParaRPr lang="zh-CN" altLang="en-US" sz="3200" b="1">
              <a:solidFill>
                <a:srgbClr val="0A97C3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例如</a:t>
            </a:r>
            <a:r>
              <a:rPr lang="en-US" altLang="zh-CN" sz="3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除了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我以外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其他人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都</a:t>
            </a:r>
            <a:r>
              <a:rPr lang="zh-CN" altLang="en-US" sz="32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不会法语</a:t>
            </a:r>
            <a:r>
              <a:rPr lang="en-US" altLang="zh-CN" sz="3200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en-US" altLang="zh-CN" sz="32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  <p:custDataLst>
      <p:tags r:id="rId6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7963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6" name="AutoShape 26"/>
          <p:cNvSpPr/>
          <p:nvPr/>
        </p:nvSpPr>
        <p:spPr>
          <a:xfrm>
            <a:off x="617220" y="1341120"/>
            <a:ext cx="3313430" cy="8737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6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疾病 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jíbìng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</a:pPr>
            <a:endParaRPr lang="en-US" sz="2400" b="0" i="0" u="none" strike="noStrike">
              <a:solidFill>
                <a:srgbClr val="59595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774440" y="1442720"/>
            <a:ext cx="4817745" cy="549275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lvl="0" algn="ctr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预防</a:t>
            </a:r>
            <a:r>
              <a:rPr lang="en-US" altLang="zh-CN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治疗</a:t>
            </a:r>
            <a:r>
              <a:rPr lang="en-US" altLang="zh-CN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引发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zh-CN" altLang="en-US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疾病</a:t>
            </a:r>
            <a:endParaRPr lang="zh-CN" b="1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  <p:pic>
        <p:nvPicPr>
          <p:cNvPr id="4" name="图片 3" descr="患有膝关节炎的老人position_newest_0_resourcebtn&amp;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752475" y="2430780"/>
            <a:ext cx="3809365" cy="25393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52475" y="5057140"/>
            <a:ext cx="86772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>
              <a:lnSpc>
                <a:spcPct val="125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寒冷潮湿的环境，容易</a:t>
            </a:r>
            <a:r>
              <a:rPr lang="zh-CN" altLang="en-US" sz="3200" b="1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引发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关节类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疾病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。</a:t>
            </a:r>
            <a:endParaRPr lang="en-US" altLang="en-US" sz="26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6" name="图片 5" descr="一群女性朋友一起吃寿司的照片position_newest_0_resourcebtn&amp;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123180" y="2430780"/>
            <a:ext cx="3806190" cy="25393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52475" y="5850890"/>
            <a:ext cx="867727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>
              <a:lnSpc>
                <a:spcPct val="125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合理的饮食与休息，是</a:t>
            </a:r>
            <a:r>
              <a:rPr lang="zh-CN" altLang="en-US" sz="3200" b="1" i="0" u="none" strike="noStrike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预防</a:t>
            </a:r>
            <a:r>
              <a:rPr lang="zh-CN" altLang="en-US" sz="3200" b="1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疾病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最简单的方式。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5" grpId="0"/>
      <p:bldP spid="5" grpId="1"/>
      <p:bldP spid="7" grpId="0"/>
      <p:bldP spid="7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3074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6" name="AutoShape 26"/>
          <p:cNvSpPr/>
          <p:nvPr/>
        </p:nvSpPr>
        <p:spPr>
          <a:xfrm>
            <a:off x="617220" y="1166495"/>
            <a:ext cx="8737600" cy="11734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流程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liúchéng  </a:t>
            </a:r>
            <a:endParaRPr lang="en-US" sz="3200" b="0" i="0" u="none" strike="noStrike">
              <a:solidFill>
                <a:srgbClr val="000000"/>
              </a:solidFill>
              <a:latin typeface="WPS灵秀黑" charset="-122"/>
              <a:ea typeface="WPS灵秀黑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8300" y="1498600"/>
            <a:ext cx="3674110" cy="4916805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16585" y="3402330"/>
            <a:ext cx="7087870" cy="23583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办理签证有很多步骤，整个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流程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大约需要一两周</a:t>
            </a:r>
            <a:r>
              <a:rPr 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zh-CN" altLang="en-US" sz="320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办理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银行卡的</a:t>
            </a:r>
            <a:r>
              <a:rPr lang="zh-CN" altLang="en-US" sz="3200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流程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很简单。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17220" y="2523490"/>
            <a:ext cx="6712585" cy="549910"/>
          </a:xfrm>
          <a:prstGeom prst="rect">
            <a:avLst/>
          </a:prstGeom>
          <a:noFill/>
          <a:ln w="9525">
            <a:solidFill>
              <a:srgbClr val="FF0000"/>
            </a:solidFill>
            <a:prstDash val="sysDash"/>
          </a:ln>
        </p:spPr>
        <p:txBody>
          <a:bodyPr vert="horz" wrap="square" lIns="91440" tIns="45720" rIns="91440" bIns="45720" rtlCol="0" anchor="t"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ysClr val="windowText" lastClr="000000"/>
                </a:solidFill>
                <a:latin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ysClr val="windowText" lastClr="000000"/>
                </a:solidFill>
                <a:latin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ysClr val="windowText" lastClr="000000"/>
                </a:solidFill>
                <a:latin typeface="Arial" panose="020B0604020202020204" pitchFamily="34" charset="0"/>
              </a:defRPr>
            </a:lvl5pPr>
          </a:lstStyle>
          <a:p>
            <a:pPr marL="0" lvl="0" algn="ctr">
              <a:lnSpc>
                <a:spcPct val="100000"/>
              </a:lnSpc>
              <a:buClrTx/>
              <a:buSzTx/>
              <a:buFontTx/>
              <a:buNone/>
            </a:pPr>
            <a:r>
              <a:rPr 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就医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工作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报到</a:t>
            </a:r>
            <a:r>
              <a:rPr lang="en-US" altLang="zh-CN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/</a:t>
            </a:r>
            <a:r>
              <a:rPr lang="zh-CN" altLang="en-US" b="1">
                <a:solidFill>
                  <a:srgbClr val="7030A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办理</a:t>
            </a:r>
            <a:r>
              <a:rPr lang="zh-CN" altLang="en-US" b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+</a:t>
            </a:r>
            <a:r>
              <a:rPr lang="zh-CN" altLang="en-US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流程</a:t>
            </a:r>
            <a:endParaRPr lang="zh-CN" b="1">
              <a:solidFill>
                <a:srgbClr val="7030A0"/>
              </a:solidFill>
              <a:latin typeface="楷体" panose="02010609060101010101" charset="-122"/>
              <a:ea typeface="楷体" panose="02010609060101010101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急救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jíjiù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动词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急救知识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急救措施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进行急救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例：大家也可以学习一些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急救知识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他知道很多有用的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急救措施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	</a:t>
            </a:r>
            <a:endParaRPr lang="en-US" altLang="zh-CN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7780" y="1189355"/>
            <a:ext cx="2802255" cy="23241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2530" y="3648075"/>
            <a:ext cx="2762250" cy="203835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77963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积极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jījí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adj.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形容词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积极参加；积极发言；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积极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的态度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例：同学们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积极参加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这次的活动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玛丽上课时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发言很积极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680" y="1317625"/>
            <a:ext cx="3482975" cy="2567305"/>
          </a:xfrm>
          <a:prstGeom prst="rect">
            <a:avLst/>
          </a:prstGeom>
        </p:spPr>
      </p:pic>
      <p:pic>
        <p:nvPicPr>
          <p:cNvPr id="28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7963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参加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cānjiā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参加活动；参加比赛；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参加讲座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；参加考试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我决定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参加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这次的</a:t>
            </a:r>
            <a:r>
              <a:rPr lang="en-US" altLang="zh-CN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HSK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考试</a:t>
            </a:r>
            <a:r>
              <a:rPr 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很多同学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参加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这个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活动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endParaRPr 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7370" y="1191260"/>
            <a:ext cx="3427095" cy="2338070"/>
          </a:xfrm>
          <a:prstGeom prst="rect">
            <a:avLst/>
          </a:prstGeom>
        </p:spPr>
      </p:pic>
      <p:pic>
        <p:nvPicPr>
          <p:cNvPr id="28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7963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26"/>
          <p:cNvSpPr/>
          <p:nvPr/>
        </p:nvSpPr>
        <p:spPr>
          <a:xfrm>
            <a:off x="901700" y="1676400"/>
            <a:ext cx="1080262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丰富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fēngfù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adj.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形容词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/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丰富的生活；丰富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的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文化；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丰富的活动；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内容丰富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除了上课以外，我们还有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丰富的课外活动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这本书里的知识非常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丰富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5695" y="948055"/>
            <a:ext cx="2781300" cy="3171825"/>
          </a:xfrm>
          <a:prstGeom prst="rect">
            <a:avLst/>
          </a:prstGeom>
        </p:spPr>
      </p:pic>
      <p:pic>
        <p:nvPicPr>
          <p:cNvPr id="28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7963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26"/>
          <p:cNvSpPr/>
          <p:nvPr/>
        </p:nvSpPr>
        <p:spPr>
          <a:xfrm>
            <a:off x="660400" y="15748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促进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Arial" panose="020B0604020202020204"/>
              </a:rPr>
              <a:t>cùjìn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Arial" panose="020B0604020202020204"/>
              </a:rPr>
              <a:t>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促进交流；促进发展；促进合作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例：文化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交流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可以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促进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两国人民的相互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了解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科技能够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促进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社会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发展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77963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AutoShape 26"/>
          <p:cNvSpPr/>
          <p:nvPr/>
        </p:nvSpPr>
        <p:spPr>
          <a:xfrm>
            <a:off x="100711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表达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biǎodá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/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动词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表达能力；表达感情；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表达想法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；表达感谢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他善于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表达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自己的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感情</a:t>
            </a:r>
            <a:r>
              <a:rPr 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我们要向帮助我们的人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表达感谢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5850" y="1462405"/>
            <a:ext cx="2514600" cy="3105150"/>
          </a:xfrm>
          <a:prstGeom prst="rect">
            <a:avLst/>
          </a:prstGeom>
        </p:spPr>
      </p:pic>
      <p:pic>
        <p:nvPicPr>
          <p:cNvPr id="28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779635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grpSp>
        <p:nvGrpSpPr>
          <p:cNvPr id="34" name="组合 33"/>
          <p:cNvGrpSpPr/>
          <p:nvPr/>
        </p:nvGrpSpPr>
        <p:grpSpPr>
          <a:xfrm>
            <a:off x="1500115" y="81915"/>
            <a:ext cx="8228720" cy="636270"/>
            <a:chOff x="1218" y="413"/>
            <a:chExt cx="12118" cy="1002"/>
          </a:xfrm>
        </p:grpSpPr>
        <p:cxnSp>
          <p:nvCxnSpPr>
            <p:cNvPr id="35" name="直接连接符 34"/>
            <p:cNvCxnSpPr/>
            <p:nvPr/>
          </p:nvCxnSpPr>
          <p:spPr>
            <a:xfrm flipV="1">
              <a:off x="1218" y="1351"/>
              <a:ext cx="12006" cy="32"/>
            </a:xfrm>
            <a:prstGeom prst="line">
              <a:avLst/>
            </a:prstGeom>
            <a:ln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4785" y="1320"/>
              <a:ext cx="2683" cy="95"/>
            </a:xfrm>
            <a:prstGeom prst="rect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B995E"/>
                </a:solidFill>
                <a:effectLst/>
                <a:uLnTx/>
                <a:uFillTx/>
                <a:latin typeface="Toots Regular" panose="02010600010101010101" charset="-122"/>
                <a:ea typeface="方正悠黑体" panose="02010600010101010101" charset="-122"/>
                <a:cs typeface="WPS灵秀黑" charset="-122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219" y="413"/>
              <a:ext cx="12117" cy="998"/>
              <a:chOff x="1235" y="460"/>
              <a:chExt cx="11925" cy="998"/>
            </a:xfrm>
          </p:grpSpPr>
          <p:sp>
            <p:nvSpPr>
              <p:cNvPr id="53" name="TextBox 10"/>
              <p:cNvSpPr txBox="1"/>
              <p:nvPr/>
            </p:nvSpPr>
            <p:spPr>
              <a:xfrm>
                <a:off x="1235" y="658"/>
                <a:ext cx="1611" cy="706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defRPr/>
                </a:pPr>
                <a:r>
                  <a: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rPr>
                  <a:t>复 习</a:t>
                </a:r>
                <a:endParaRPr lang="zh-CN" altLang="en-US" sz="2400" kern="0">
                  <a:ln w="0">
                    <a:noFill/>
                  </a:ln>
                  <a:solidFill>
                    <a:schemeClr val="accent1">
                      <a:lumMod val="60000"/>
                      <a:lumOff val="40000"/>
                    </a:schemeClr>
                  </a:solidFill>
                  <a:latin typeface="楷体" panose="02010609060101010101" charset="-122"/>
                  <a:ea typeface="楷体" panose="02010609060101010101" charset="-122"/>
                  <a:cs typeface="WPS灵秀黑" charset="-122"/>
                  <a:sym typeface="+mn-ea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2886" y="460"/>
                <a:ext cx="10274" cy="998"/>
                <a:chOff x="2396" y="485"/>
                <a:chExt cx="10670" cy="998"/>
              </a:xfrm>
            </p:grpSpPr>
            <p:sp>
              <p:nvSpPr>
                <p:cNvPr id="232" name="TextBox 10"/>
                <p:cNvSpPr txBox="1"/>
                <p:nvPr/>
              </p:nvSpPr>
              <p:spPr>
                <a:xfrm>
                  <a:off x="2396" y="685"/>
                  <a:ext cx="1943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lang="zh-CN" altLang="en-US" sz="2400" kern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</a:rPr>
                    <a:t>导入</a:t>
                  </a:r>
                  <a:endParaRPr lang="zh-CN" altLang="en-US" sz="2400" kern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</a:endParaRPr>
                </a:p>
              </p:txBody>
            </p:sp>
            <p:sp>
              <p:nvSpPr>
                <p:cNvPr id="236" name="TextBox 10"/>
                <p:cNvSpPr txBox="1"/>
                <p:nvPr/>
              </p:nvSpPr>
              <p:spPr>
                <a:xfrm>
                  <a:off x="4246" y="485"/>
                  <a:ext cx="2822" cy="8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R="0" lvl="0" indent="0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3600" kern="0">
                      <a:ln w="0">
                        <a:noFill/>
                      </a:ln>
                      <a:gradFill>
                        <a:gsLst>
                          <a:gs pos="100000">
                            <a:srgbClr val="1357BD"/>
                          </a:gs>
                          <a:gs pos="0">
                            <a:srgbClr val="1357AE"/>
                          </a:gs>
                        </a:gsLst>
                        <a:lin ang="2700000" scaled="0"/>
                      </a:gradFill>
                      <a:effectLst>
                        <a:outerShdw blurRad="114300" dist="38100" dir="2700000" algn="tl" rotWithShape="0">
                          <a:srgbClr val="1357BD">
                            <a:alpha val="20000"/>
                          </a:srgbClr>
                        </a:outerShdw>
                      </a:effectLst>
                      <a:latin typeface="优设标题黑" panose="00000500000000000000" pitchFamily="2" charset="-122"/>
                      <a:ea typeface="优设标题黑" panose="00000500000000000000" pitchFamily="2" charset="-122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/>
                  <a:r>
                    <a:rPr lang="zh-CN" altLang="en-US" b="1">
                      <a:solidFill>
                        <a:srgbClr val="0FB62A"/>
                      </a:solidFill>
                      <a:latin typeface="楷体" panose="02010609060101010101" charset="-122"/>
                      <a:ea typeface="楷体" panose="02010609060101010101" charset="-122"/>
                      <a:cs typeface="楷体" panose="02010609060101010101" charset="-122"/>
                      <a:sym typeface="+mn-ea"/>
                    </a:rPr>
                    <a:t>生词</a:t>
                  </a:r>
                  <a:endParaRPr lang="zh-CN" altLang="en-US" b="1">
                    <a:solidFill>
                      <a:srgbClr val="0FB62A"/>
                    </a:solidFill>
                    <a:latin typeface="楷体" panose="02010609060101010101" charset="-122"/>
                    <a:ea typeface="楷体" panose="02010609060101010101" charset="-122"/>
                    <a:cs typeface="楷体" panose="02010609060101010101" charset="-122"/>
                    <a:sym typeface="+mn-ea"/>
                  </a:endParaRPr>
                </a:p>
              </p:txBody>
            </p:sp>
            <p:sp>
              <p:nvSpPr>
                <p:cNvPr id="235" name="TextBox 10"/>
                <p:cNvSpPr txBox="1"/>
                <p:nvPr/>
              </p:nvSpPr>
              <p:spPr>
                <a:xfrm>
                  <a:off x="8994" y="686"/>
                  <a:ext cx="1989" cy="7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课文</a:t>
                  </a:r>
                  <a:r>
                    <a:rPr kumimoji="0" lang="en-US" alt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 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4" name="TextBox 10"/>
                <p:cNvSpPr txBox="1"/>
                <p:nvPr/>
              </p:nvSpPr>
              <p:spPr>
                <a:xfrm>
                  <a:off x="7092" y="685"/>
                  <a:ext cx="1910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练习</a:t>
                  </a:r>
                  <a:endParaRPr kumimoji="0" lang="zh-CN" altLang="en-US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sp>
              <p:nvSpPr>
                <p:cNvPr id="233" name="TextBox 10"/>
                <p:cNvSpPr txBox="1"/>
                <p:nvPr/>
              </p:nvSpPr>
              <p:spPr>
                <a:xfrm>
                  <a:off x="11030" y="685"/>
                  <a:ext cx="2036" cy="7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sz="2400" i="0" u="none" strike="noStrike" kern="0" cap="none" normalizeH="0" baseline="0">
                      <a:ln w="0">
                        <a:noFill/>
                      </a:ln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atin typeface="楷体" panose="02010609060101010101" charset="-122"/>
                      <a:ea typeface="楷体" panose="02010609060101010101" charset="-122"/>
                      <a:cs typeface="WPS灵秀黑" charset="-122"/>
                      <a:sym typeface="+mn-ea"/>
                    </a:rPr>
                    <a:t>作业</a:t>
                  </a:r>
                  <a:endParaRPr kumimoji="0" lang="zh-CN" sz="2400" i="0" u="none" strike="noStrike" kern="0" cap="none" normalizeH="0" baseline="0">
                    <a:ln w="0">
                      <a:noFill/>
                    </a:ln>
                    <a:solidFill>
                      <a:schemeClr val="accent1">
                        <a:lumMod val="60000"/>
                        <a:lumOff val="40000"/>
                      </a:schemeClr>
                    </a:solidFill>
                    <a:latin typeface="楷体" panose="02010609060101010101" charset="-122"/>
                    <a:ea typeface="楷体" panose="02010609060101010101" charset="-122"/>
                    <a:cs typeface="WPS灵秀黑" charset="-122"/>
                    <a:sym typeface="+mn-ea"/>
                  </a:endParaRPr>
                </a:p>
              </p:txBody>
            </p:sp>
            <p:cxnSp>
              <p:nvCxnSpPr>
                <p:cNvPr id="238" name="直接连接符 237"/>
                <p:cNvCxnSpPr/>
                <p:nvPr/>
              </p:nvCxnSpPr>
              <p:spPr>
                <a:xfrm>
                  <a:off x="4326" y="787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直接连接符 247"/>
                <p:cNvCxnSpPr/>
                <p:nvPr/>
              </p:nvCxnSpPr>
              <p:spPr>
                <a:xfrm>
                  <a:off x="7043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直接连接符 248"/>
                <p:cNvCxnSpPr/>
                <p:nvPr/>
              </p:nvCxnSpPr>
              <p:spPr>
                <a:xfrm>
                  <a:off x="8998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直接连接符 249"/>
                <p:cNvCxnSpPr/>
                <p:nvPr/>
              </p:nvCxnSpPr>
              <p:spPr>
                <a:xfrm>
                  <a:off x="10954" y="800"/>
                  <a:ext cx="0" cy="474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/>
                <p:nvPr/>
              </p:nvCxnSpPr>
              <p:spPr>
                <a:xfrm>
                  <a:off x="12909" y="801"/>
                  <a:ext cx="0" cy="473"/>
                </a:xfrm>
                <a:prstGeom prst="line">
                  <a:avLst/>
                </a:prstGeom>
                <a:ln w="9525">
                  <a:solidFill>
                    <a:schemeClr val="accent1">
                      <a:lumMod val="40000"/>
                      <a:lumOff val="6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6" name="直接连接符 75"/>
              <p:cNvCxnSpPr/>
              <p:nvPr/>
            </p:nvCxnSpPr>
            <p:spPr>
              <a:xfrm>
                <a:off x="2846" y="762"/>
                <a:ext cx="0" cy="474"/>
              </a:xfrm>
              <a:prstGeom prst="line">
                <a:avLst/>
              </a:prstGeom>
              <a:ln w="9525">
                <a:solidFill>
                  <a:schemeClr val="accent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直接连接符 39"/>
            <p:cNvCxnSpPr/>
            <p:nvPr/>
          </p:nvCxnSpPr>
          <p:spPr>
            <a:xfrm>
              <a:off x="1220" y="715"/>
              <a:ext cx="0" cy="474"/>
            </a:xfrm>
            <a:prstGeom prst="line">
              <a:avLst/>
            </a:prstGeom>
            <a:ln w="9525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图片 40" descr="课堂笔记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0" y="107315"/>
            <a:ext cx="633095" cy="63309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能力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nénglì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【名】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学习</a:t>
            </a:r>
            <a:r>
              <a:rPr 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能力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；工作能力；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表达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能力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；语言能力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多练习，可以提高你的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语言能力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这个班的学生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学习能力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很强。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8300" y="1440180"/>
            <a:ext cx="2571750" cy="25146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970661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水平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shuǐpíng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名词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水平很高；提高水平；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生活水平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；汉语水平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多练习，可以提高我的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汉语水平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随着社会发展，我们的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生活水平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提高了很多。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6780" y="1042035"/>
            <a:ext cx="3024505" cy="196278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1800" y="3004820"/>
            <a:ext cx="2667000" cy="16764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371600"/>
            <a:ext cx="8737600" cy="417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4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决定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juédìng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/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决定做某事；做出决定；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重要的决定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例：预科教育学院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决定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在1月1日举办比赛。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她做出了一个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重要的决定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12065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通过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tōngguò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【prep.介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/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通过比赛；通过考试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通过学习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通过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努力学习提高了汉语水平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他顺利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通过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HSK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考试。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296275" y="4318635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</a:rPr>
              <a:t>prep.</a:t>
            </a:r>
            <a:endParaRPr lang="en-US" altLang="zh-CN" sz="3600">
              <a:solidFill>
                <a:srgbClr val="FF000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296275" y="5090795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</a:rPr>
              <a:t>v.</a:t>
            </a:r>
            <a:endParaRPr lang="en-US" altLang="zh-CN" sz="3600">
              <a:solidFill>
                <a:srgbClr val="FF0000"/>
              </a:solidFill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6010" y="1177290"/>
            <a:ext cx="2667000" cy="279082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元旦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Yuándàn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庆祝元旦；元旦晚会；元旦假期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我们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通过演唱中文歌曲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来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庆祝元旦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元旦假期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，我打算去看朋友。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300" y="1188085"/>
            <a:ext cx="2743200" cy="200025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感受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gǎnshòu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/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感受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生活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；感受快乐；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真实的感受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在不同的国家，可以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感受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不一样的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生活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请说一说你在中国的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感受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8195" y="1484630"/>
            <a:ext cx="2686050" cy="271462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报名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bàomíng   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报名参加；报名比赛；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网上报名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；自愿报名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这次活动大家可以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自愿报名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我们可以在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网上报名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HSK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考试。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4065" y="1124585"/>
            <a:ext cx="3267710" cy="301688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5748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由</a:t>
            </a:r>
            <a:r>
              <a:rPr lang="en-US" altLang="zh-CN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>
                <a:latin typeface="WPS灵秀黑" charset="-122"/>
                <a:ea typeface="WPS灵秀黑" charset="-122"/>
                <a:cs typeface="楷体" panose="02010609060101010101" charset="-122"/>
                <a:sym typeface="+mn-ea"/>
              </a:rPr>
              <a:t>y</a:t>
            </a:r>
            <a:r>
              <a:rPr lang="en-US" altLang="en-US" sz="3200">
                <a:latin typeface="WPS灵秀黑" charset="-122"/>
                <a:ea typeface="WPS灵秀黑" charset="-122"/>
                <a:cs typeface="楷体" panose="02010609060101010101" charset="-122"/>
                <a:sym typeface="+mn-ea"/>
              </a:rPr>
              <a:t>ó</a:t>
            </a:r>
            <a:r>
              <a:rPr lang="en-US" altLang="zh-CN" sz="3200">
                <a:latin typeface="WPS灵秀黑" charset="-122"/>
                <a:ea typeface="WPS灵秀黑" charset="-122"/>
                <a:cs typeface="楷体" panose="02010609060101010101" charset="-122"/>
                <a:sym typeface="+mn-ea"/>
              </a:rPr>
              <a:t>u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【prep.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介词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由……组成；由……决定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altLang="zh-CN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由……负责；由……来做</a:t>
            </a:r>
            <a:endParaRPr lang="zh-CN" altLang="en-US" sz="3200" b="1" i="0" u="none" strike="noStrike">
              <a:solidFill>
                <a:srgbClr val="2E75B6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这个小组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由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五个学生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组成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altLang="zh-CN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这件事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由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同学们一起来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决定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5748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要求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yāoqiú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WPS灵秀黑" charset="-122"/>
              </a:rPr>
              <a:t> 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/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具体要求；提出要求；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要求做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……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这所学校对学生有很高的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要求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老板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要求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我们认真工作。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5748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个人</a:t>
            </a: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g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è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r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é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n</a:t>
            </a:r>
            <a:r>
              <a:rPr 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 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WPS灵秀黑" charset="-122"/>
              </a:rPr>
              <a:t>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个人能力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个人意见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个人爱好；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个人时间；个人比赛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每个人的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个人能力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不一样。</a:t>
            </a:r>
            <a:endParaRPr lang="zh-CN" altLang="en-US" sz="3200" b="1" i="0" u="none" strike="noStrike">
              <a:solidFill>
                <a:srgbClr val="2E75B6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除了集体活动以外，我也有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个人的时间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345" y="1299210"/>
            <a:ext cx="2581275" cy="306705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5748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小组</a:t>
            </a: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xi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ǎ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oz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ǔ</a:t>
            </a:r>
            <a:r>
              <a:rPr 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 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小组合作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小组成员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小组活动；小组讨论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老师把我们分成四个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小组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小组合作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可以促进大家交流。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2925" y="1228725"/>
            <a:ext cx="3277235" cy="2200275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5748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防</a:t>
            </a:r>
            <a:r>
              <a:rPr 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f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á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ng</a:t>
            </a:r>
            <a:r>
              <a:rPr 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【v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.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防火；防病；防晒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夏天出门要注意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防晒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altLang="zh-CN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我们随时要注意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防火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4190" y="1104265"/>
            <a:ext cx="3157855" cy="318389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5748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以上</a:t>
            </a: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y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ǐ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shàng</a:t>
            </a:r>
            <a:r>
              <a:rPr 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 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以上几点；十岁以上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以上内容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以上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就是今天的生词。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altLang="zh-CN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十八岁以上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可以参加这个活动。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5748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以外</a:t>
            </a: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y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ǐ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wài</a:t>
            </a:r>
            <a:r>
              <a:rPr 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 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除…… 以外；教室以外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除此以外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除了汉语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以外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，我还学英语。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altLang="zh-CN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教室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以外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不要大声说话。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5748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以下</a:t>
            </a: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y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ǐ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xià</a:t>
            </a:r>
            <a:r>
              <a:rPr 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 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以下内容；十岁以下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温度以下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请看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以下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的句子。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altLang="zh-CN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十岁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以下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的孩子可以免费。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5748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时</a:t>
            </a: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sh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í</a:t>
            </a:r>
            <a:r>
              <a:rPr 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那时；此时；放学时；吃饭时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吃饭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时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不要看手机。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altLang="zh-CN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我回国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时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，会给大家买礼物。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5748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增进</a:t>
            </a: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z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ē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ng j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ì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n</a:t>
            </a:r>
            <a:r>
              <a:rPr 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 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【v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.</a:t>
            </a:r>
            <a:r>
              <a:rPr lang="zh-CN" alt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动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增进了解；增进友谊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增进感情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聊天可以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增进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彼此的了解。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altLang="zh-CN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这次活动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增进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了我们的友谊。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5748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主持</a:t>
            </a: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zh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ǔ </a:t>
            </a:r>
            <a:r>
              <a:rPr lang="en-US" altLang="zh-CN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ch</a:t>
            </a:r>
            <a:r>
              <a:rPr lang="en-US" alt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í</a:t>
            </a:r>
            <a:r>
              <a:rPr lang="en-US" sz="3200" i="0" u="none" strike="noStrike">
                <a:solidFill>
                  <a:schemeClr val="tx1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 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altLang="zh-CN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/</a:t>
            </a:r>
            <a:r>
              <a:rPr lang="en-US" altLang="zh-CN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</a:t>
            </a:r>
            <a:r>
              <a:rPr lang="en-US" altLang="zh-CN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.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WPS灵秀黑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主持会议；主持节目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主持活动；担任主持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【例句】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老师请他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主持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小组讨论。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</a:pPr>
            <a:r>
              <a:rPr lang="en-US" altLang="zh-CN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他是这次活动的</a:t>
            </a:r>
            <a:r>
              <a:rPr lang="zh-CN" altLang="en-US" sz="320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主持</a:t>
            </a:r>
            <a:r>
              <a:rPr lang="zh-CN" altLang="en-US" sz="320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人。</a:t>
            </a:r>
            <a:endParaRPr lang="zh-CN" altLang="en-US" sz="32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7565" y="1668780"/>
            <a:ext cx="2524125" cy="31623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-8255" y="3087370"/>
            <a:ext cx="12192000" cy="3770630"/>
          </a:xfrm>
          <a:prstGeom prst="rect">
            <a:avLst/>
          </a:prstGeom>
          <a:solidFill>
            <a:srgbClr val="44B36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WPS灵秀黑" charset="-122"/>
              <a:ea typeface="汉仪大隶书简" panose="02010600000101010101" charset="-122"/>
              <a:cs typeface="WPS灵秀黑" charset="-122"/>
            </a:endParaRPr>
          </a:p>
        </p:txBody>
      </p:sp>
      <p:pic>
        <p:nvPicPr>
          <p:cNvPr id="15" name="图片 14" descr="中国元素10_画板 1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-122652" y="1626522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2" name="图片 1" descr="D:\倪志梁\2021\12\4华侨大学课件动画\图片调整\CM6C0647.jpgCM6C0647"/>
          <p:cNvPicPr>
            <a:picLocks noChangeAspect="1"/>
          </p:cNvPicPr>
          <p:nvPr/>
        </p:nvPicPr>
        <p:blipFill>
          <a:blip r:embed="rId3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-8255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41" name="图片 40"/>
          <p:cNvPicPr/>
          <p:nvPr/>
        </p:nvPicPr>
        <p:blipFill>
          <a:blip r:embed="rId4"/>
          <a:stretch>
            <a:fillRect/>
          </a:stretch>
        </p:blipFill>
        <p:spPr>
          <a:xfrm>
            <a:off x="9509181" y="-600483"/>
            <a:ext cx="2441302" cy="243871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2607" y="3106321"/>
            <a:ext cx="4025499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8000" b="1" dirty="0">
                <a:solidFill>
                  <a:srgbClr val="1D4B1C"/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方正楷体简体" panose="02000000000000000000" pitchFamily="65" charset="-122"/>
              </a:rPr>
              <a:t>课 文</a:t>
            </a:r>
            <a:endParaRPr lang="zh-CN" altLang="en-US" sz="8000" b="1" dirty="0">
              <a:solidFill>
                <a:srgbClr val="1D4B1C"/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方正楷体简体" panose="02000000000000000000" pitchFamily="65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800" b="1" i="0" u="none" strike="noStrike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800" b="1" i="0" u="none" strike="noStrike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文本框 25"/>
          <p:cNvSpPr txBox="1"/>
          <p:nvPr/>
        </p:nvSpPr>
        <p:spPr>
          <a:xfrm>
            <a:off x="828675" y="1051560"/>
            <a:ext cx="10683240" cy="421830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课文一：关于健康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讲座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通知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亲爱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的同学们：</a:t>
            </a:r>
            <a:endParaRPr lang="zh-CN" altLang="en-US" sz="28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26670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大家好！</a:t>
            </a: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2026 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 </a:t>
            </a: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12 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 </a:t>
            </a: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 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日星期二</a:t>
            </a: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15:00-16:00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，我们学院将举行一场关于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健康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的讲座。为帮助大家更好地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适应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冬季气候，养成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科学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健康的生活习惯，我们邀请了校医院的黄医生主讲，内容包括：</a:t>
            </a:r>
            <a:endParaRPr lang="zh-CN" altLang="en-US" sz="28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一、冬季</a:t>
            </a: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呼吸道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疾病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、感冒等预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防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；</a:t>
            </a:r>
            <a:endParaRPr lang="zh-CN" altLang="en-US" sz="28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二、留学生校园</a:t>
            </a:r>
            <a:r>
              <a:rPr lang="zh-CN" altLang="en-US" sz="2800">
                <a:solidFill>
                  <a:srgbClr val="00B0F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就医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流程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介绍；</a:t>
            </a:r>
            <a:endParaRPr lang="zh-CN" altLang="en-US" sz="28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三、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合理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饮食与运动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建议</a:t>
            </a: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26670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除了以上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这些内容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以外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，大家也可以学习一些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急救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知识。我们的讲座将在 </a:t>
            </a: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16 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号楼 </a:t>
            </a: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012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教室举行，希望同学们</a:t>
            </a:r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积极参加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，并互相通知。</a:t>
            </a:r>
            <a:endParaRPr lang="zh-CN" altLang="en-US" sz="28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r" defTabSz="2667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预科教育学院</a:t>
            </a:r>
            <a:endParaRPr lang="zh-CN" altLang="en-US" sz="28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r" defTabSz="2667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2026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年</a:t>
            </a: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11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</a:t>
            </a:r>
            <a:r>
              <a:rPr lang="en-US" altLang="zh-CN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15</a:t>
            </a:r>
            <a:r>
              <a:rPr lang="zh-CN" altLang="en-US" sz="28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日</a:t>
            </a:r>
            <a:endParaRPr lang="zh-CN" altLang="en-US" sz="28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800" b="1" i="0" u="none" strike="noStrike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800" b="1" i="0" u="none" strike="noStrike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5"/>
          <p:cNvSpPr/>
          <p:nvPr/>
        </p:nvSpPr>
        <p:spPr>
          <a:xfrm>
            <a:off x="381000" y="1191260"/>
            <a:ext cx="11623040" cy="53746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24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“汉语之声”留学生中文歌唱比赛通知</a:t>
            </a:r>
            <a:endParaRPr 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</a:pPr>
            <a:endParaRPr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亲爱的同学们：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为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丰富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校园文化生活，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促进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中文交流，提升留学生中文口语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表达能力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水平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，预科教育学院决定在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月 1 日举办“汉语之声”中文唱歌比赛。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通过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演唱中文歌曲，庆祝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元旦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。希望同学们在比赛中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感受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中文魅力，增进跨文化交流与友谊。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altLang="zh-CN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具体细节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要求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由各班班主任通知，可以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个人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或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小组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参赛，欢迎同学们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积极报名</a:t>
            </a:r>
            <a:r>
              <a:rPr lang="zh-CN" altLang="en-US" sz="24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！</a:t>
            </a: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zh-CN" altLang="en-US" sz="24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r">
              <a:lnSpc>
                <a:spcPct val="100000"/>
              </a:lnSpc>
            </a:pPr>
            <a:r>
              <a:rPr lang="en-US" sz="24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预科教育学院</a:t>
            </a:r>
            <a:endParaRPr lang="en-US" sz="24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r">
              <a:lnSpc>
                <a:spcPct val="100000"/>
              </a:lnSpc>
            </a:pPr>
            <a:r>
              <a:rPr lang="en-US" sz="24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2026年12月2日</a:t>
            </a:r>
            <a:endParaRPr lang="en-US" sz="24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800" b="1" i="0" u="none" strike="noStrike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800" b="1" i="0" u="none" strike="noStrike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zh-CN" altLang="en-US"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5"/>
          <p:cNvSpPr/>
          <p:nvPr/>
        </p:nvSpPr>
        <p:spPr>
          <a:xfrm>
            <a:off x="381000" y="1191260"/>
            <a:ext cx="11623040" cy="53746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r">
              <a:lnSpc>
                <a:spcPct val="100000"/>
              </a:lnSpc>
            </a:pPr>
            <a:r>
              <a:rPr 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2400"/>
          </a:p>
          <a:p>
            <a:pPr marL="0" indent="0" algn="r">
              <a:lnSpc>
                <a:spcPct val="100000"/>
              </a:lnSpc>
            </a:pPr>
            <a:endParaRPr lang="en-US" sz="24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81000" y="948690"/>
            <a:ext cx="11341735" cy="6105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一、根据课文，选择正确答案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1. 健康讲座什么时候举行？ (    )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12月1日星期三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B. 星期二15:00-16:00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12月1日16:00-17:00</a:t>
            </a:r>
            <a:endParaRPr 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2. 为什么要举办健康讲座？（    ）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帮助大家更好地适应夏季气候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B. 养成科学健康的生活习惯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帮助大家改掉自己的坏习惯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en-US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800" b="1" i="0" u="none" strike="noStrike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800" b="1" i="0" u="none" strike="noStrike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zh-CN" altLang="en-US"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5"/>
          <p:cNvSpPr/>
          <p:nvPr/>
        </p:nvSpPr>
        <p:spPr>
          <a:xfrm>
            <a:off x="381000" y="1191260"/>
            <a:ext cx="11623040" cy="53746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r">
              <a:lnSpc>
                <a:spcPct val="100000"/>
              </a:lnSpc>
            </a:pPr>
            <a:r>
              <a:rPr 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2400"/>
          </a:p>
          <a:p>
            <a:pPr marL="0" indent="0" algn="r">
              <a:lnSpc>
                <a:spcPct val="100000"/>
              </a:lnSpc>
            </a:pPr>
            <a:endParaRPr lang="en-US" sz="24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81000" y="948690"/>
            <a:ext cx="11341735" cy="55022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一、根据课文，选择正确答案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3. 讲座邀请了谁？（    ）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校医院的王医生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B. 中心医院的黄医生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校医院的黄医生</a:t>
            </a:r>
            <a:endParaRPr 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800" b="1"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4. 健康讲座不包括下列哪个内容？（    ）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8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冬季疾病的预防　B. 留学生校园就医流程　C. 合理的学习建议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en-US" alt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800" b="1" i="0" u="none" strike="noStrike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800" b="1" i="0" u="none" strike="noStrike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zh-CN" altLang="en-US" sz="1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zh-CN" altLang="en-US" sz="1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5"/>
          <p:cNvSpPr/>
          <p:nvPr/>
        </p:nvSpPr>
        <p:spPr>
          <a:xfrm>
            <a:off x="381000" y="1191260"/>
            <a:ext cx="11623040" cy="53746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r">
              <a:lnSpc>
                <a:spcPct val="100000"/>
              </a:lnSpc>
            </a:pPr>
            <a:r>
              <a:rPr 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2400"/>
          </a:p>
          <a:p>
            <a:pPr marL="0" indent="0" algn="r">
              <a:lnSpc>
                <a:spcPct val="100000"/>
              </a:lnSpc>
            </a:pPr>
            <a:endParaRPr lang="en-US" sz="24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81000" y="948690"/>
            <a:ext cx="11341735" cy="42767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一、根据课文，选择正确答案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5. 举办“汉语之声”歌唱比赛不包括下列哪项目的？（   ）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3200" b="1">
                <a:solidFill>
                  <a:srgbClr val="33333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增进中外学生的跨文化交流与彼此之间的友谊</a:t>
            </a:r>
            <a:endParaRPr lang="en-US" sz="3200" b="1" i="0" u="none" strike="noStrike">
              <a:solidFill>
                <a:srgbClr val="33333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3200" b="1">
                <a:solidFill>
                  <a:srgbClr val="33333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B. 为留学生提供展示自我的舞台，提升中文口语表达能力</a:t>
            </a:r>
            <a:endParaRPr lang="en-US" sz="3200" b="1" i="0" u="none" strike="noStrike">
              <a:solidFill>
                <a:srgbClr val="333333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3200" b="1">
                <a:solidFill>
                  <a:srgbClr val="333333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庆祝中国传统春节，举办包含庙会、灯会的游园活动</a:t>
            </a:r>
            <a:endParaRPr lang="en-US" sz="3200" b="0" i="0" u="none" strike="noStrike">
              <a:solidFill>
                <a:srgbClr val="333333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en-US" alt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800" b="1" i="0" u="none" strike="noStrike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800" b="1" i="0" u="none" strike="noStrike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pic>
        <p:nvPicPr>
          <p:cNvPr id="27" name="Picture 27"/>
          <p:cNvPicPr>
            <a:picLocks noChangeAspect="1"/>
          </p:cNvPicPr>
          <p:nvPr/>
        </p:nvPicPr>
        <p:blipFill>
          <a:blip r:embed="rId3"/>
          <a:srcRect t="482" b="482"/>
          <a:stretch>
            <a:fillRect/>
          </a:stretch>
        </p:blipFill>
        <p:spPr>
          <a:xfrm>
            <a:off x="3695700" y="762000"/>
            <a:ext cx="4492625" cy="433197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8" name="AutoShape 28"/>
          <p:cNvSpPr/>
          <p:nvPr/>
        </p:nvSpPr>
        <p:spPr>
          <a:xfrm>
            <a:off x="1651000" y="5118735"/>
            <a:ext cx="8890000" cy="850265"/>
          </a:xfrm>
          <a:prstGeom prst="roundRect">
            <a:avLst>
              <a:gd name="adj" fmla="val 0"/>
            </a:avLst>
          </a:prstGeom>
          <a:noFill/>
          <a:ln w="254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40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写作技巧：如何写通知？</a:t>
            </a:r>
            <a:endParaRPr lang="en-US" sz="110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-8255" y="3087370"/>
            <a:ext cx="12192000" cy="3770630"/>
          </a:xfrm>
          <a:prstGeom prst="rect">
            <a:avLst/>
          </a:prstGeom>
          <a:solidFill>
            <a:srgbClr val="44B36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WPS灵秀黑" charset="-122"/>
              <a:ea typeface="汉仪大隶书简" panose="02010600000101010101" charset="-122"/>
              <a:cs typeface="WPS灵秀黑" charset="-122"/>
            </a:endParaRPr>
          </a:p>
        </p:txBody>
      </p:sp>
      <p:pic>
        <p:nvPicPr>
          <p:cNvPr id="15" name="图片 14" descr="中国元素10_画板 1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-122652" y="1626522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2" name="图片 1" descr="D:\倪志梁\2021\12\4华侨大学课件动画\图片调整\CM6C0647.jpgCM6C0647"/>
          <p:cNvPicPr>
            <a:picLocks noChangeAspect="1"/>
          </p:cNvPicPr>
          <p:nvPr/>
        </p:nvPicPr>
        <p:blipFill>
          <a:blip r:embed="rId3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-8255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41" name="图片 40"/>
          <p:cNvPicPr/>
          <p:nvPr/>
        </p:nvPicPr>
        <p:blipFill>
          <a:blip r:embed="rId4"/>
          <a:stretch>
            <a:fillRect/>
          </a:stretch>
        </p:blipFill>
        <p:spPr>
          <a:xfrm>
            <a:off x="9509181" y="-600483"/>
            <a:ext cx="2441302" cy="243871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08075" y="3106420"/>
            <a:ext cx="96520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8000" b="1" dirty="0">
                <a:solidFill>
                  <a:srgbClr val="1D4B1C"/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方正楷体简体" panose="02000000000000000000" pitchFamily="65" charset="-122"/>
              </a:rPr>
              <a:t>实用表达：语言点</a:t>
            </a:r>
            <a:endParaRPr lang="zh-CN" altLang="en-US" sz="8000" b="1" dirty="0">
              <a:solidFill>
                <a:srgbClr val="1D4B1C"/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方正楷体简体" panose="02000000000000000000" pitchFamily="65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27970" y="243205"/>
            <a:ext cx="1764030" cy="17640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201295" y="952500"/>
            <a:ext cx="11585575" cy="57442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17000"/>
              </a:lnSpc>
            </a:pPr>
            <a:r>
              <a:rPr lang="zh-CN" altLang="en-US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结构</a:t>
            </a:r>
            <a:r>
              <a:rPr lang="en-US" altLang="zh-CN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：除了 + </a:t>
            </a:r>
            <a:r>
              <a:rPr lang="en-US" altLang="zh-CN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A，</a:t>
            </a:r>
            <a:r>
              <a:rPr lang="zh-CN" altLang="en-US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也/还 + </a:t>
            </a:r>
            <a:r>
              <a:rPr lang="en-US" altLang="zh-CN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B</a:t>
            </a:r>
            <a:endParaRPr lang="en-US" altLang="zh-CN" sz="3200">
              <a:solidFill>
                <a:srgbClr val="7030A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3200" b="1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💡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 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和 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 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都包括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例句：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 除了王明，李思达也参加了唱歌比赛。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② 除了画画，我还喜欢游泳</a:t>
            </a:r>
            <a:r>
              <a:rPr 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。</a:t>
            </a:r>
            <a:endParaRPr lang="en-US" sz="32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③ </a:t>
            </a:r>
            <a:r>
              <a:rPr 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除了喜欢画画，</a:t>
            </a:r>
            <a:r>
              <a:rPr lang="zh-CN" alt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妹妹</a:t>
            </a:r>
            <a:r>
              <a:rPr 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还喜欢听音乐和游泳。</a:t>
            </a:r>
            <a:endParaRPr lang="en-US" sz="32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537200" y="876300"/>
            <a:ext cx="4210685" cy="76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11" name="矩形 10"/>
          <p:cNvSpPr/>
          <p:nvPr/>
        </p:nvSpPr>
        <p:spPr>
          <a:xfrm>
            <a:off x="0" y="10160"/>
            <a:ext cx="12177395" cy="6756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05130" y="0"/>
            <a:ext cx="10915015" cy="685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语言点：</a:t>
            </a:r>
            <a:r>
              <a:rPr 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除了……</a:t>
            </a:r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（以外），</a:t>
            </a:r>
            <a:r>
              <a:rPr lang="en-US" altLang="zh-CN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……</a:t>
            </a:r>
            <a:r>
              <a:rPr 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还/也/都……</a:t>
            </a:r>
            <a:endParaRPr lang="en-US" sz="36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27970" y="243205"/>
            <a:ext cx="1764030" cy="17640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201295" y="952500"/>
            <a:ext cx="11585575" cy="57442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17000"/>
              </a:lnSpc>
            </a:pPr>
            <a:r>
              <a:rPr lang="zh-CN" altLang="en-US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结构</a:t>
            </a:r>
            <a:r>
              <a:rPr lang="en-US" altLang="zh-CN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：除了 + </a:t>
            </a:r>
            <a:r>
              <a:rPr lang="en-US" altLang="zh-CN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A，B </a:t>
            </a:r>
            <a:r>
              <a:rPr lang="zh-CN" altLang="en-US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都</a:t>
            </a:r>
            <a:endParaRPr lang="zh-CN" altLang="en-US" sz="3200">
              <a:solidFill>
                <a:srgbClr val="7030A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3200" b="1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💡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表示没有 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A，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强调 </a:t>
            </a:r>
            <a:r>
              <a:rPr lang="en-US" altLang="zh-CN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 </a:t>
            </a:r>
            <a:r>
              <a:rPr lang="zh-CN" alt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是例外</a:t>
            </a:r>
            <a:endParaRPr lang="zh-CN" altLang="en-US" sz="32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例句：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 除了我，大家都迟到了。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② 除了那间教室，其他教室都有空调。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③ </a:t>
            </a:r>
            <a:r>
              <a:rPr lang="zh-CN" alt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除了夏天，其他季节我都喜欢。</a:t>
            </a:r>
            <a:endParaRPr lang="zh-CN" altLang="en-US" sz="32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537200" y="876300"/>
            <a:ext cx="4210685" cy="76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11" name="矩形 10"/>
          <p:cNvSpPr/>
          <p:nvPr/>
        </p:nvSpPr>
        <p:spPr>
          <a:xfrm>
            <a:off x="0" y="10160"/>
            <a:ext cx="12177395" cy="6756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05130" y="0"/>
            <a:ext cx="10915015" cy="685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语言点：</a:t>
            </a:r>
            <a:r>
              <a:rPr 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除了……</a:t>
            </a:r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（以外），</a:t>
            </a:r>
            <a:r>
              <a:rPr lang="en-US" altLang="zh-CN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……</a:t>
            </a:r>
            <a:r>
              <a:rPr 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还/也/都……</a:t>
            </a:r>
            <a:endParaRPr lang="en-US" sz="36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27970" y="243205"/>
            <a:ext cx="1764030" cy="17640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201295" y="952500"/>
            <a:ext cx="11585575" cy="57442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17000"/>
              </a:lnSpc>
            </a:pPr>
            <a:r>
              <a:rPr lang="zh-CN" altLang="en-US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结构</a:t>
            </a:r>
            <a:r>
              <a:rPr lang="en-US" altLang="zh-CN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3200">
                <a:solidFill>
                  <a:srgbClr val="7030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：除了……（以外），……</a:t>
            </a:r>
            <a:endParaRPr lang="zh-CN" altLang="en-US" sz="3200">
              <a:solidFill>
                <a:srgbClr val="7030A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例句：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 除了这些内容以外，大家也可以学习一些急救知识。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②</a:t>
            </a:r>
            <a:r>
              <a:rPr lang="en-US" altLang="zh-CN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除了汉语以外，我还会说英语。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③ </a:t>
            </a:r>
            <a:r>
              <a:rPr lang="zh-CN" alt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除了看书以外，我们还可以通过看视频感受文化。</a:t>
            </a:r>
            <a:endParaRPr lang="zh-CN" altLang="en-US" sz="32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537200" y="876300"/>
            <a:ext cx="4210685" cy="76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11" name="矩形 10"/>
          <p:cNvSpPr/>
          <p:nvPr/>
        </p:nvSpPr>
        <p:spPr>
          <a:xfrm>
            <a:off x="0" y="10160"/>
            <a:ext cx="12177395" cy="6756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05130" y="0"/>
            <a:ext cx="10915015" cy="685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语言点：</a:t>
            </a:r>
            <a:r>
              <a:rPr 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除了……</a:t>
            </a:r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（以外），</a:t>
            </a:r>
            <a:r>
              <a:rPr lang="en-US" altLang="zh-CN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……</a:t>
            </a:r>
            <a:r>
              <a:rPr 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还/也/都……</a:t>
            </a:r>
            <a:endParaRPr lang="en-US" sz="36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27970" y="243205"/>
            <a:ext cx="1764030" cy="17640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201295" y="952500"/>
            <a:ext cx="11585575" cy="423608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</a:pPr>
            <a:r>
              <a:rPr lang="zh-CN" alt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小练习：完成句子。</a:t>
            </a:r>
            <a:endParaRPr lang="zh-CN" altLang="en-US" sz="32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altLang="zh-CN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1. </a:t>
            </a:r>
            <a:r>
              <a:rPr lang="zh-CN" alt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除了听音乐，我________________________________。</a:t>
            </a:r>
            <a:endParaRPr lang="zh-CN" altLang="en-US" sz="32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zh-CN" alt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2. 除了北京，我________________________________。</a:t>
            </a:r>
            <a:endParaRPr lang="zh-CN" altLang="en-US" sz="32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zh-CN" alt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3. 除了努力学习，我们____________________________。</a:t>
            </a:r>
            <a:endParaRPr lang="zh-CN" altLang="en-US" sz="32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zh-CN" alt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4. 除了坐地铁，我_____________________________。</a:t>
            </a:r>
            <a:endParaRPr lang="zh-CN" altLang="en-US" sz="32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537200" y="876300"/>
            <a:ext cx="4210685" cy="76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11" name="矩形 10"/>
          <p:cNvSpPr/>
          <p:nvPr/>
        </p:nvSpPr>
        <p:spPr>
          <a:xfrm>
            <a:off x="0" y="10160"/>
            <a:ext cx="12177395" cy="6756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05130" y="0"/>
            <a:ext cx="10915015" cy="685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语言点：</a:t>
            </a:r>
            <a:r>
              <a:rPr 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除了……</a:t>
            </a:r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（以外），</a:t>
            </a:r>
            <a:r>
              <a:rPr lang="en-US" altLang="zh-CN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……</a:t>
            </a:r>
            <a:r>
              <a:rPr 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还/也/都……</a:t>
            </a:r>
            <a:endParaRPr lang="en-US" sz="36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61105" y="1798955"/>
            <a:ext cx="709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还喜欢去图书馆安静地阅读</a:t>
            </a:r>
            <a:endParaRPr lang="en-US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463290" y="2551430"/>
            <a:ext cx="709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还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想去厦门旅游</a:t>
            </a:r>
            <a:endParaRPr lang="zh-CN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42790" y="3303905"/>
            <a:ext cx="709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也要好好放松</a:t>
            </a:r>
            <a:endParaRPr lang="zh-CN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88105" y="4007485"/>
            <a:ext cx="709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还可以打车</a:t>
            </a:r>
            <a:endParaRPr lang="zh-CN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27970" y="243205"/>
            <a:ext cx="1764030" cy="17640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201295" y="764540"/>
            <a:ext cx="9799320" cy="59321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17000"/>
              </a:lnSpc>
            </a:pP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小练习：选择题</a:t>
            </a:r>
            <a:endParaRPr lang="zh-CN" altLang="en-US" sz="28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1.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除了北京，我______想去上海看看。</a:t>
            </a:r>
            <a:endParaRPr lang="zh-CN" altLang="en-US" sz="28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A.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才 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B.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也 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C.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就 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D.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只</a:t>
            </a:r>
            <a:endParaRPr lang="zh-CN" altLang="en-US" sz="28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2. 除了小王，其他人______准时到了教室。</a:t>
            </a:r>
            <a:endParaRPr lang="zh-CN" altLang="en-US" sz="28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A.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没 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B.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不 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C.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都 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D.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只</a:t>
            </a:r>
            <a:endParaRPr lang="zh-CN" altLang="en-US" sz="28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3. 除了学汉语，她______想学一门中国的传统艺术。</a:t>
            </a:r>
            <a:endParaRPr lang="zh-CN" altLang="en-US" sz="28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A.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还 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B.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都 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C.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只 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D.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才</a:t>
            </a:r>
            <a:endParaRPr lang="zh-CN" altLang="en-US" sz="28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4. 除了周末，其他时间我们______有课。</a:t>
            </a:r>
            <a:endParaRPr lang="zh-CN" altLang="en-US" sz="28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A.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则 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B.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才 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C.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都 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D.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就</a:t>
            </a:r>
            <a:endParaRPr lang="zh-CN" altLang="en-US" sz="28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5. 下面哪句话的意思是“他不去，我们去”？</a:t>
            </a:r>
            <a:endParaRPr lang="zh-CN" altLang="en-US" sz="28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A.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除了他，我们也去。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B.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除了他，我们都去。</a:t>
            </a:r>
            <a:endParaRPr lang="zh-CN" altLang="en-US" sz="28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C.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除了他，我们才去。</a:t>
            </a:r>
            <a:r>
              <a:rPr lang="en-US" altLang="zh-CN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D. </a:t>
            </a:r>
            <a:r>
              <a:rPr lang="zh-CN" altLang="en-US" sz="28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除了他，我们就去。</a:t>
            </a:r>
            <a:endParaRPr lang="zh-CN" altLang="en-US" sz="28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537200" y="876300"/>
            <a:ext cx="4210685" cy="76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11" name="矩形 10"/>
          <p:cNvSpPr/>
          <p:nvPr/>
        </p:nvSpPr>
        <p:spPr>
          <a:xfrm>
            <a:off x="0" y="10160"/>
            <a:ext cx="12177395" cy="6756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05130" y="0"/>
            <a:ext cx="10915015" cy="685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语言点：</a:t>
            </a:r>
            <a:r>
              <a:rPr 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除了……</a:t>
            </a:r>
            <a:r>
              <a:rPr lang="zh-CN" alt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（以外），</a:t>
            </a:r>
            <a:r>
              <a:rPr lang="en-US" altLang="zh-CN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……</a:t>
            </a:r>
            <a:r>
              <a:rPr lang="en-US" sz="36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还/也/都……</a:t>
            </a:r>
            <a:endParaRPr lang="en-US" sz="360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endParaRPr lang="en-US" altLang="zh-CN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307080" y="122047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B</a:t>
            </a:r>
            <a:endParaRPr lang="en-US" altLang="zh-CN" sz="36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30955" y="2202815"/>
            <a:ext cx="4064000" cy="575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  <a:endParaRPr lang="en-US" altLang="zh-CN" sz="36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533140" y="323215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A</a:t>
            </a:r>
            <a:endParaRPr lang="en-US" altLang="zh-CN" sz="36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91100" y="420751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C</a:t>
            </a:r>
            <a:endParaRPr lang="en-US" altLang="zh-CN" sz="36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08620" y="526669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B</a:t>
            </a:r>
            <a:endParaRPr lang="en-US" altLang="zh-CN" sz="36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/>
        </p:nvSpPr>
        <p:spPr>
          <a:xfrm>
            <a:off x="1472565" y="3900170"/>
            <a:ext cx="9885045" cy="1449070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ln w="19050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zh-CN" altLang="en-US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楷体" panose="02010609060101010101" charset="-122"/>
              </a:rPr>
              <a:t>这节武术课</a:t>
            </a:r>
            <a:br>
              <a:rPr lang="zh-CN" altLang="en-US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楷体" panose="02010609060101010101" charset="-122"/>
              </a:rPr>
            </a:br>
            <a:r>
              <a:rPr lang="zh-CN" altLang="en-US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楷体" panose="02010609060101010101" charset="-122"/>
              </a:rPr>
              <a:t>真精彩</a:t>
            </a:r>
            <a:endParaRPr lang="zh-CN" altLang="en-US" dirty="0">
              <a:solidFill>
                <a:srgbClr val="1D4B1C"/>
              </a:solidFill>
              <a:effectLst/>
              <a:latin typeface="Times New Roman" panose="02020603050405020304" charset="0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56324" name="Text Box 4"/>
          <p:cNvSpPr txBox="1">
            <a:spLocks noChangeArrowheads="1"/>
          </p:cNvSpPr>
          <p:nvPr/>
        </p:nvSpPr>
        <p:spPr bwMode="auto">
          <a:xfrm>
            <a:off x="1472565" y="1893188"/>
            <a:ext cx="902081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742950" indent="-28575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1143000" indent="-22860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600200" indent="-22860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2057400" indent="-228600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  <a:lvl6pPr marL="25146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6pPr>
            <a:lvl7pPr marL="29718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7pPr>
            <a:lvl8pPr marL="34290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8pPr>
            <a:lvl9pPr marL="3886200" indent="-228600" fontAlgn="base">
              <a:lnSpc>
                <a:spcPct val="12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000" b="1" dirty="0">
                <a:gradFill>
                  <a:gsLst>
                    <a:gs pos="96000">
                      <a:srgbClr val="ED6911"/>
                    </a:gs>
                    <a:gs pos="45000">
                      <a:srgbClr val="FA4A05">
                        <a:alpha val="100000"/>
                      </a:srgbClr>
                    </a:gs>
                    <a:gs pos="0">
                      <a:srgbClr val="C0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2700000" algn="tl" rotWithShape="0">
                    <a:schemeClr val="accent1">
                      <a:alpha val="40000"/>
                    </a:schemeClr>
                  </a:outerShdw>
                </a:effectLst>
                <a:latin typeface="微软雅黑" panose="020B0503020204020204" charset="-122"/>
                <a:cs typeface="Calibri" panose="020F0502020204030204" charset="0"/>
              </a:rPr>
              <a:t>来华留学生预科</a:t>
            </a:r>
            <a:r>
              <a:rPr lang="en-US" altLang="zh-CN" sz="4000" b="1" dirty="0">
                <a:gradFill>
                  <a:gsLst>
                    <a:gs pos="96000">
                      <a:srgbClr val="ED6911"/>
                    </a:gs>
                    <a:gs pos="45000">
                      <a:srgbClr val="FA4A05">
                        <a:alpha val="100000"/>
                      </a:srgbClr>
                    </a:gs>
                    <a:gs pos="0">
                      <a:srgbClr val="C0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2700000" algn="tl" rotWithShape="0">
                    <a:schemeClr val="accent1">
                      <a:alpha val="40000"/>
                    </a:schemeClr>
                  </a:outerShdw>
                </a:effectLst>
                <a:latin typeface="微软雅黑" panose="020B0503020204020204" charset="-122"/>
                <a:cs typeface="Calibri" panose="020F0502020204030204" charset="0"/>
              </a:rPr>
              <a:t>CSCA</a:t>
            </a:r>
            <a:r>
              <a:rPr lang="zh-CN" altLang="en-US" sz="4000" b="1" dirty="0">
                <a:gradFill>
                  <a:gsLst>
                    <a:gs pos="96000">
                      <a:srgbClr val="ED6911"/>
                    </a:gs>
                    <a:gs pos="45000">
                      <a:srgbClr val="FA4A05">
                        <a:alpha val="100000"/>
                      </a:srgbClr>
                    </a:gs>
                    <a:gs pos="0">
                      <a:srgbClr val="C0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2700000" algn="tl" rotWithShape="0">
                    <a:schemeClr val="accent1">
                      <a:alpha val="40000"/>
                    </a:schemeClr>
                  </a:outerShdw>
                </a:effectLst>
                <a:latin typeface="微软雅黑" panose="020B0503020204020204" charset="-122"/>
                <a:cs typeface="Calibri" panose="020F0502020204030204" charset="0"/>
              </a:rPr>
              <a:t>中文</a:t>
            </a:r>
            <a:r>
              <a:rPr lang="en-US" altLang="zh-CN" sz="4000" b="1" dirty="0">
                <a:gradFill>
                  <a:gsLst>
                    <a:gs pos="96000">
                      <a:srgbClr val="ED6911"/>
                    </a:gs>
                    <a:gs pos="45000">
                      <a:srgbClr val="FA4A05">
                        <a:alpha val="100000"/>
                      </a:srgbClr>
                    </a:gs>
                    <a:gs pos="0">
                      <a:srgbClr val="C0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2700000" algn="tl" rotWithShape="0">
                    <a:schemeClr val="accent1">
                      <a:alpha val="40000"/>
                    </a:schemeClr>
                  </a:outerShdw>
                </a:effectLst>
                <a:latin typeface="微软雅黑" panose="020B0503020204020204" charset="-122"/>
                <a:cs typeface="Calibri" panose="020F0502020204030204" charset="0"/>
              </a:rPr>
              <a:t>—</a:t>
            </a:r>
            <a:r>
              <a:rPr lang="zh-CN" altLang="en-US" sz="4000" b="1" dirty="0">
                <a:gradFill>
                  <a:gsLst>
                    <a:gs pos="96000">
                      <a:srgbClr val="ED6911"/>
                    </a:gs>
                    <a:gs pos="45000">
                      <a:srgbClr val="FA4A05">
                        <a:alpha val="100000"/>
                      </a:srgbClr>
                    </a:gs>
                    <a:gs pos="0">
                      <a:srgbClr val="C0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2700000" algn="tl" rotWithShape="0">
                    <a:schemeClr val="accent1">
                      <a:alpha val="40000"/>
                    </a:schemeClr>
                  </a:outerShdw>
                </a:effectLst>
                <a:latin typeface="微软雅黑" panose="020B0503020204020204" charset="-122"/>
                <a:cs typeface="Calibri" panose="020F0502020204030204" charset="0"/>
              </a:rPr>
              <a:t>强化教程</a:t>
            </a:r>
            <a:r>
              <a:rPr lang="en-US" altLang="zh-CN" sz="4000" b="1" dirty="0">
                <a:gradFill>
                  <a:gsLst>
                    <a:gs pos="96000">
                      <a:srgbClr val="ED6911"/>
                    </a:gs>
                    <a:gs pos="45000">
                      <a:srgbClr val="FA4A05">
                        <a:alpha val="100000"/>
                      </a:srgbClr>
                    </a:gs>
                    <a:gs pos="0">
                      <a:srgbClr val="C00000"/>
                    </a:gs>
                  </a:gsLst>
                  <a:path path="circle">
                    <a:fillToRect t="100000" r="100000"/>
                  </a:path>
                  <a:tileRect l="-100000" b="-100000"/>
                </a:gradFill>
                <a:effectLst>
                  <a:outerShdw blurRad="50800" dist="38100" dir="2700000" algn="tl" rotWithShape="0">
                    <a:schemeClr val="accent1">
                      <a:alpha val="40000"/>
                    </a:schemeClr>
                  </a:outerShdw>
                </a:effectLst>
                <a:latin typeface="微软雅黑" panose="020B0503020204020204" charset="-122"/>
                <a:cs typeface="Calibri" panose="020F0502020204030204" charset="0"/>
              </a:rPr>
              <a:t>1</a:t>
            </a:r>
            <a:endParaRPr lang="en-US" altLang="zh-CN" sz="4000" b="1" dirty="0">
              <a:gradFill>
                <a:gsLst>
                  <a:gs pos="96000">
                    <a:srgbClr val="ED6911"/>
                  </a:gs>
                  <a:gs pos="45000">
                    <a:srgbClr val="FA4A05">
                      <a:alpha val="100000"/>
                    </a:srgbClr>
                  </a:gs>
                  <a:gs pos="0">
                    <a:srgbClr val="C00000"/>
                  </a:gs>
                </a:gsLst>
                <a:path path="circle">
                  <a:fillToRect t="100000" r="100000"/>
                </a:path>
                <a:tileRect l="-100000" b="-100000"/>
              </a:gradFill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  <a:latin typeface="微软雅黑" panose="020B0503020204020204" charset="-122"/>
              <a:cs typeface="Calibri" panose="020F0502020204030204" charset="0"/>
            </a:endParaRPr>
          </a:p>
        </p:txBody>
      </p:sp>
      <p:sp>
        <p:nvSpPr>
          <p:cNvPr id="6" name="折角形 5" descr="舞剑的女子"/>
          <p:cNvSpPr/>
          <p:nvPr>
            <p:custDataLst>
              <p:tags r:id="rId1"/>
            </p:custDataLst>
          </p:nvPr>
        </p:nvSpPr>
        <p:spPr>
          <a:xfrm>
            <a:off x="6708140" y="3187700"/>
            <a:ext cx="4835525" cy="3102610"/>
          </a:xfrm>
          <a:prstGeom prst="foldedCorner">
            <a:avLst/>
          </a:prstGeom>
          <a:blipFill rotWithShape="1">
            <a:blip r:embed="rId2"/>
            <a:stretch>
              <a:fillRect l="-5000" t="-2000" r="-7000" b="-6000"/>
            </a:stretch>
          </a:blip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l"/>
            <a:endParaRPr kumimoji="1" lang="zh-CN" altLang="en-US" dirty="0">
              <a:cs typeface="WPS灵秀黑" charset="-122"/>
            </a:endParaRPr>
          </a:p>
        </p:txBody>
      </p:sp>
      <p:sp>
        <p:nvSpPr>
          <p:cNvPr id="3" name="Title 4"/>
          <p:cNvSpPr>
            <a:spLocks noGrp="1"/>
          </p:cNvSpPr>
          <p:nvPr/>
        </p:nvSpPr>
        <p:spPr>
          <a:xfrm>
            <a:off x="1472565" y="3187700"/>
            <a:ext cx="9885045" cy="611505"/>
          </a:xfrm>
          <a:prstGeom prst="rect">
            <a:avLst/>
          </a:prstGeom>
        </p:spPr>
        <p:txBody>
          <a:bodyPr vert="horz" wrap="square" lIns="91440" tIns="45720" rIns="91440" bIns="45720" rtlCol="0" anchor="ctr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ln w="19050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lnSpc>
                <a:spcPct val="100000"/>
              </a:lnSpc>
              <a:spcAft>
                <a:spcPts val="0"/>
              </a:spcAft>
              <a:defRPr/>
            </a:pPr>
            <a:r>
              <a:rPr lang="zh-CN" altLang="en-GB" sz="4000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第</a:t>
            </a:r>
            <a:r>
              <a:rPr lang="en-US" altLang="zh-CN" sz="4000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12</a:t>
            </a:r>
            <a:r>
              <a:rPr lang="zh-CN" altLang="en-US" sz="4000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课</a:t>
            </a:r>
            <a:r>
              <a:rPr lang="en-US" altLang="zh-CN" sz="4000" dirty="0">
                <a:solidFill>
                  <a:srgbClr val="1D4B1C"/>
                </a:solidFill>
                <a:effectLst/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-2</a:t>
            </a:r>
            <a:endParaRPr lang="en-US" altLang="zh-CN" sz="4000" dirty="0">
              <a:solidFill>
                <a:srgbClr val="1D4B1C"/>
              </a:solidFill>
              <a:effectLst/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800" b="1" i="0" u="none" strike="noStrike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800" b="1" i="0" u="none" strike="noStrike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9" name="文本框 28"/>
          <p:cNvSpPr txBox="1"/>
          <p:nvPr/>
        </p:nvSpPr>
        <p:spPr>
          <a:xfrm>
            <a:off x="760730" y="1028065"/>
            <a:ext cx="10952480" cy="27736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游戏：</a:t>
            </a:r>
            <a:r>
              <a:rPr lang="zh-CN" altLang="en-US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炸弹单词💣</a:t>
            </a:r>
            <a:endParaRPr lang="zh-CN" altLang="en-US" sz="3200" b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PPT </a:t>
            </a:r>
            <a:r>
              <a:rPr lang="zh-CN" altLang="en-US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展示全部生词，随机把</a:t>
            </a:r>
            <a:r>
              <a:rPr lang="en-US" altLang="zh-CN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个词标记为</a:t>
            </a:r>
            <a:r>
              <a:rPr lang="en-US" altLang="zh-CN" sz="3200" b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“</a:t>
            </a:r>
            <a:r>
              <a:rPr lang="zh-CN" altLang="en-US" sz="3200" b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炸弹词</a:t>
            </a:r>
            <a:r>
              <a:rPr lang="en-US" altLang="zh-CN" sz="3200" b="0">
                <a:solidFill>
                  <a:srgbClr val="0070C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</a:t>
            </a:r>
            <a:r>
              <a:rPr lang="zh-CN" altLang="en-US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3200" b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3200" b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zh-CN" altLang="en-US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全班分成 </a:t>
            </a:r>
            <a:r>
              <a:rPr lang="en-US" altLang="zh-CN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4‑5 </a:t>
            </a:r>
            <a:r>
              <a:rPr lang="zh-CN" altLang="en-US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个小组，轮流派学生站起来抽生词，并且简单造一个句子。</a:t>
            </a:r>
            <a:endParaRPr lang="zh-CN" altLang="en-US" sz="3200" b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zh-CN" altLang="en-US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如果抽到非炸弹词，且正确给出句子，得</a:t>
            </a:r>
            <a:r>
              <a:rPr lang="en-US" altLang="zh-CN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</a:t>
            </a:r>
            <a:r>
              <a:rPr lang="zh-CN" altLang="en-US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分；抽到炸弹词扣 </a:t>
            </a:r>
            <a:r>
              <a:rPr lang="en-US" altLang="zh-CN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 </a:t>
            </a:r>
            <a:r>
              <a:rPr lang="zh-CN" altLang="en-US" sz="3200" b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分。</a:t>
            </a:r>
            <a:endParaRPr lang="zh-CN" altLang="en-US" sz="3200" b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zh-CN" altLang="en-US" sz="3200" b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200" b="0">
                <a:solidFill>
                  <a:srgbClr val="0070C0"/>
                </a:solidFill>
                <a:latin typeface="黑体" panose="02010609060101010101" charset="-122"/>
                <a:ea typeface="黑体" panose="02010609060101010101" charset="-122"/>
                <a:cs typeface="楷体" panose="02010609060101010101" charset="-122"/>
              </a:rPr>
              <a:t>最后分数最高小组获胜！</a:t>
            </a:r>
            <a:endParaRPr lang="zh-CN" altLang="en-US" sz="3200" b="0">
              <a:solidFill>
                <a:srgbClr val="0070C0"/>
              </a:solidFill>
              <a:latin typeface="黑体" panose="02010609060101010101" charset="-122"/>
              <a:ea typeface="黑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800" b="1" i="0" u="none" strike="noStrike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800" b="1" i="0" u="none" strike="noStrike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800" b="1" i="0" u="none" strike="noStrike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pic>
        <p:nvPicPr>
          <p:cNvPr id="26" name="图片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400" y="1863090"/>
            <a:ext cx="4457700" cy="23241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7200" y="1863090"/>
            <a:ext cx="4038600" cy="216535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3221355" y="4606925"/>
            <a:ext cx="484314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楷体" panose="02010609060101010101" charset="-122"/>
                <a:ea typeface="楷体" panose="02010609060101010101" charset="-122"/>
              </a:rPr>
              <a:t>他们在做什么？</a:t>
            </a:r>
            <a:endParaRPr lang="zh-CN" altLang="en-US" sz="4000" b="1">
              <a:latin typeface="楷体" panose="02010609060101010101" charset="-122"/>
              <a:ea typeface="楷体" panose="02010609060101010101" charset="-122"/>
            </a:endParaRPr>
          </a:p>
          <a:p>
            <a:r>
              <a:rPr lang="zh-CN" altLang="en-US" sz="4000" b="1">
                <a:latin typeface="楷体" panose="02010609060101010101" charset="-122"/>
                <a:ea typeface="楷体" panose="02010609060101010101" charset="-122"/>
              </a:rPr>
              <a:t>你参加过这些活动吗？</a:t>
            </a:r>
            <a:endParaRPr lang="zh-CN" altLang="en-US" sz="40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-8255" y="3087370"/>
            <a:ext cx="12192000" cy="3770630"/>
          </a:xfrm>
          <a:prstGeom prst="rect">
            <a:avLst/>
          </a:prstGeom>
          <a:solidFill>
            <a:srgbClr val="44B36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WPS灵秀黑" charset="-122"/>
              <a:ea typeface="汉仪大隶书简" panose="02010600000101010101" charset="-122"/>
              <a:cs typeface="WPS灵秀黑" charset="-122"/>
            </a:endParaRPr>
          </a:p>
        </p:txBody>
      </p:sp>
      <p:pic>
        <p:nvPicPr>
          <p:cNvPr id="15" name="图片 14" descr="中国元素10_画板 1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-122652" y="1626522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2" name="图片 1" descr="D:\倪志梁\2021\12\4华侨大学课件动画\图片调整\CM6C0647.jpgCM6C0647"/>
          <p:cNvPicPr>
            <a:picLocks noChangeAspect="1"/>
          </p:cNvPicPr>
          <p:nvPr/>
        </p:nvPicPr>
        <p:blipFill>
          <a:blip r:embed="rId3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-8255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41" name="图片 40"/>
          <p:cNvPicPr/>
          <p:nvPr/>
        </p:nvPicPr>
        <p:blipFill>
          <a:blip r:embed="rId4"/>
          <a:stretch>
            <a:fillRect/>
          </a:stretch>
        </p:blipFill>
        <p:spPr>
          <a:xfrm>
            <a:off x="9509181" y="-600483"/>
            <a:ext cx="2441302" cy="243871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2607" y="3106321"/>
            <a:ext cx="40254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8000" b="1" dirty="0">
                <a:solidFill>
                  <a:srgbClr val="1D4B1C"/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方正楷体简体" panose="02000000000000000000" pitchFamily="65" charset="-122"/>
              </a:rPr>
              <a:t>生 词</a:t>
            </a:r>
            <a:endParaRPr lang="zh-CN" altLang="en-US" sz="8000" b="1" dirty="0">
              <a:solidFill>
                <a:srgbClr val="1D4B1C"/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方正楷体简体" panose="02000000000000000000" pitchFamily="65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graphicFrame>
        <p:nvGraphicFramePr>
          <p:cNvPr id="31" name="表格 30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88010" y="1006475"/>
          <a:ext cx="11116945" cy="576008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88365"/>
                <a:gridCol w="1759585"/>
                <a:gridCol w="2508250"/>
                <a:gridCol w="1654175"/>
                <a:gridCol w="4306570"/>
              </a:tblGrid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武术</a:t>
                      </a:r>
                      <a:endParaRPr lang="zh-CN" altLang="en-US" sz="2800" b="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ǔ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sh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ù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altLang="en-US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 b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martial arts </a:t>
                      </a:r>
                      <a:endParaRPr lang="en-US" altLang="zh-CN" sz="3200" b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书法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sh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ū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ǎ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calligraphy 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3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极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í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副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extremely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4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虽然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su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ī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á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连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although, though 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5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已经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y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ǐ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ī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副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already 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6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动作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d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ò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ngzu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ò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movement, action 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7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chemeClr val="tx1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标准</a:t>
                      </a:r>
                      <a:endParaRPr lang="zh-CN" altLang="en-US" sz="2800" i="0">
                        <a:solidFill>
                          <a:schemeClr val="tx1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bi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ā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ozh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ǔ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形、名</a:t>
                      </a:r>
                      <a:endParaRPr lang="zh-CN" altLang="en-US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standard 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8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chemeClr val="tx1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逐渐</a:t>
                      </a:r>
                      <a:endParaRPr lang="zh-CN" altLang="en-US" sz="2800" i="0">
                        <a:solidFill>
                          <a:schemeClr val="tx1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zh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ú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jiàn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副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gradually</a:t>
                      </a: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 </a:t>
                      </a:r>
                      <a:endParaRPr lang="en-US" altLang="zh-CN" sz="14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9</a:t>
                      </a:r>
                      <a:endParaRPr lang="en-US" altLang="zh-CN" sz="24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熟悉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sh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ú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ī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be familiar with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graphicFrame>
        <p:nvGraphicFramePr>
          <p:cNvPr id="26" name="表格 25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88010" y="1006475"/>
          <a:ext cx="11116945" cy="5760085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88365"/>
                <a:gridCol w="1759585"/>
                <a:gridCol w="2508250"/>
                <a:gridCol w="2012315"/>
                <a:gridCol w="3948430"/>
              </a:tblGrid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10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放弃</a:t>
                      </a:r>
                      <a:endParaRPr lang="zh-CN" altLang="en-US" sz="2800" b="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fàngq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ì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 b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give up, abandon</a:t>
                      </a: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 </a:t>
                      </a:r>
                      <a:endParaRPr lang="en-US" altLang="zh-CN" sz="14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11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遍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biàn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量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time</a:t>
                      </a: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  </a:t>
                      </a:r>
                      <a:endParaRPr lang="en-US" altLang="zh-CN" sz="14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12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耐心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nàix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ī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形、名</a:t>
                      </a:r>
                      <a:endParaRPr lang="zh-CN" altLang="en-US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patient; patience 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13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认真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r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è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nzh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ē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形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careful, serious 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14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chemeClr val="tx1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失败</a:t>
                      </a:r>
                      <a:endParaRPr lang="zh-CN" altLang="en-US" sz="2800" i="0">
                        <a:solidFill>
                          <a:schemeClr val="tx1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sh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ī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bài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动、形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fail; defeated 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15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成功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ch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é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ngg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ō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  <a:sym typeface="+mn-ea"/>
                        </a:rPr>
                        <a:t>动、形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succeed; successful 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16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收获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sh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ō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uhu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ò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动、名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gain, harvest; gain</a:t>
                      </a: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 </a:t>
                      </a:r>
                      <a:endParaRPr lang="en-US" altLang="zh-CN" sz="14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17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chemeClr val="tx1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满意</a:t>
                      </a:r>
                      <a:endParaRPr lang="zh-CN" altLang="en-US" sz="2800" i="0">
                        <a:solidFill>
                          <a:schemeClr val="tx1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m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ǎ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ny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ì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动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be satisfied with</a:t>
                      </a: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 </a:t>
                      </a:r>
                      <a:endParaRPr lang="en-US" altLang="zh-CN" sz="14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18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起来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q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ǐ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lai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趋向动词 / 助词</a:t>
                      </a:r>
                      <a:endParaRPr lang="zh-CN" altLang="en-US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up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graphicFrame>
        <p:nvGraphicFramePr>
          <p:cNvPr id="28" name="表格 27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588010" y="1006475"/>
          <a:ext cx="11116945" cy="691200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888365"/>
                <a:gridCol w="1759585"/>
                <a:gridCol w="2508250"/>
                <a:gridCol w="1654175"/>
                <a:gridCol w="4306570"/>
              </a:tblGrid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19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b="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副</a:t>
                      </a:r>
                      <a:endParaRPr lang="zh-CN" altLang="en-US" sz="2800" b="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ù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量、形</a:t>
                      </a:r>
                      <a:endParaRPr lang="zh-CN" sz="28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 b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pair;deputy, vice‑ </a:t>
                      </a:r>
                      <a:endParaRPr lang="en-US" altLang="zh-CN" sz="3200" b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20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技巧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j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ì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qi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ǎ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o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skill, technique 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21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通过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ō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nggu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ò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介、动</a:t>
                      </a:r>
                      <a:endParaRPr lang="zh-CN" altLang="en-US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through; pass</a:t>
                      </a: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 </a:t>
                      </a:r>
                      <a:endParaRPr lang="en-US" altLang="zh-CN" sz="14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22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兴趣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ì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ngq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ù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altLang="en-US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interest 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23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已</a:t>
                      </a:r>
                      <a:endParaRPr lang="zh-CN" altLang="en-US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y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ǐ</a:t>
                      </a: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副</a:t>
                      </a:r>
                      <a:endParaRPr lang="zh-CN" altLang="en-US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already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24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院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yuàn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</a:rPr>
                        <a:t>institute; hospital 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r>
                        <a:rPr lang="en-US" altLang="zh-CN" sz="2400" b="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25</a:t>
                      </a: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 i="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院长</a:t>
                      </a: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yuàn zh</a:t>
                      </a:r>
                      <a:r>
                        <a:rPr lang="en-US" altLang="en-US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ǎ</a:t>
                      </a:r>
                      <a:r>
                        <a:rPr lang="en-US" altLang="zh-CN" sz="2200" b="0" i="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Arial" panose="020B0604020202020204" pitchFamily="34" charset="0"/>
                        </a:rPr>
                        <a:t>ng</a:t>
                      </a: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sz="2800">
                          <a:solidFill>
                            <a:srgbClr val="000000"/>
                          </a:solidFill>
                          <a:latin typeface="楷体" panose="02010609060101010101" charset="-122"/>
                          <a:ea typeface="楷体" panose="02010609060101010101" charset="-122"/>
                        </a:rPr>
                        <a:t>名</a:t>
                      </a:r>
                      <a:endParaRPr lang="zh-CN" sz="280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3200">
                          <a:solidFill>
                            <a:srgbClr val="000000"/>
                          </a:solidFill>
                          <a:latin typeface="WPS灵秀黑" charset="-122"/>
                          <a:ea typeface="WPS灵秀黑" charset="-122"/>
                          <a:cs typeface="WPS灵秀黑" charset="-122"/>
                        </a:rPr>
                        <a:t> dean；president</a:t>
                      </a:r>
                      <a:endParaRPr lang="en-US" altLang="zh-CN" sz="320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WPS灵秀黑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zh-CN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2800" i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altLang="zh-CN" sz="1400">
                          <a:solidFill>
                            <a:srgbClr val="000000"/>
                          </a:solidFill>
                          <a:latin typeface="Times New Roman" panose="02020603050405020304"/>
                          <a:ea typeface="楷体" panose="02010609060101010101" charset="-122"/>
                        </a:rPr>
                        <a:t> </a:t>
                      </a:r>
                      <a:endParaRPr lang="en-US" altLang="zh-CN" sz="14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</a:tr>
              <a:tr h="576000">
                <a:tc>
                  <a:txBody>
                    <a:bodyPr/>
                    <a:lstStyle/>
                    <a:p>
                      <a:pPr marL="0" indent="0" algn="ctr" defTabSz="914400">
                        <a:spcBef>
                          <a:spcPct val="0"/>
                        </a:spcBef>
                        <a:spcAft>
                          <a:spcPct val="0"/>
                        </a:spcAft>
                        <a:tabLst>
                          <a:tab pos="352425" algn="l"/>
                        </a:tabLst>
                      </a:pPr>
                      <a:endParaRPr lang="en-US" altLang="zh-CN" sz="2400" b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2800" i="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altLang="en-US" sz="2200" b="0" i="0">
                        <a:solidFill>
                          <a:srgbClr val="000000"/>
                        </a:solidFill>
                        <a:latin typeface="WPS灵秀黑" charset="-122"/>
                        <a:ea typeface="WPS灵秀黑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zh-CN" sz="2800" i="0">
                        <a:solidFill>
                          <a:srgbClr val="000000"/>
                        </a:solidFill>
                        <a:latin typeface="楷体" panose="02010609060101010101" charset="-122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indent="0" algn="ctr" font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400">
                        <a:solidFill>
                          <a:srgbClr val="000000"/>
                        </a:solidFill>
                        <a:latin typeface="Times New Roman" panose="02020603050405020304"/>
                        <a:ea typeface="楷体" panose="02010609060101010101" charset="-122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371600"/>
            <a:ext cx="8737600" cy="292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4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武术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wǔshù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名词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武术课；练武术；中国武术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例：今天的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武术课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，有意思极了！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元旦晚会上，我们表演了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中国武术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1995" y="1491615"/>
            <a:ext cx="2809875" cy="321945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1206500" y="1676400"/>
            <a:ext cx="7620000" cy="431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12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书法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Arial" panose="020B0604020202020204"/>
              </a:rPr>
              <a:t>shūfǎ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.名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12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书法课；写书法；中国书法</a:t>
            </a:r>
            <a:endParaRPr 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1200"/>
              </a:spcAft>
            </a:pPr>
            <a:r>
              <a:rPr 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</a:t>
            </a:r>
            <a:r>
              <a:rPr lang="en-US" sz="28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书法</a:t>
            </a:r>
            <a:r>
              <a:rPr 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看起来容易，写起来真难。</a:t>
            </a:r>
            <a:endParaRPr 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1200"/>
              </a:spcAft>
            </a:pPr>
            <a:r>
              <a:rPr 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我们这学期新加了一节</a:t>
            </a:r>
            <a:r>
              <a:rPr lang="zh-CN" altLang="en-US" sz="28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书法课</a:t>
            </a:r>
            <a:r>
              <a:rPr lang="zh-CN" alt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en-US" sz="2400" b="0" i="0" u="none" strike="noStrike">
              <a:solidFill>
                <a:srgbClr val="59595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6500" y="1039495"/>
            <a:ext cx="2676525" cy="342900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6500" y="4468495"/>
            <a:ext cx="2733675" cy="1952625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极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jí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【adv.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副词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有意思极了；高兴极了；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极好；极漂亮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例：今天的武术课和书法课，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有意思极了</a:t>
            </a:r>
            <a:r>
              <a:rPr lang="en-US" sz="3200" b="0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！</a:t>
            </a:r>
            <a:endParaRPr lang="en-US" sz="3200" b="0" i="0" u="none" strike="noStrike">
              <a:solidFill>
                <a:srgbClr val="000000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你的这个想法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极好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1027557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虽然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suīrán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连词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虽然……但是……；虽然……可是……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虽然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是第一次学习，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但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是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我已经喜欢上这两门课了。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虽然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这条裙子有点贵，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可是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真的很漂亮。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已经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yǐjīng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adv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副词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已经完成；已经知道；已经喜欢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例：我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已经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喜欢上这两门课了。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现在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已经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十点了，上课早就迟到了。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动作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dòngzuò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标准动作；武术动作；动作优美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例：我做的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动作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一点儿也不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标准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这些舞蹈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动作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非常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优美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2320" y="1051560"/>
            <a:ext cx="2543175" cy="35814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4050" y="3228340"/>
            <a:ext cx="2647950" cy="3267075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227455"/>
            <a:ext cx="8737600" cy="422084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33000"/>
              </a:lnSpc>
              <a:spcBef>
                <a:spcPts val="800"/>
              </a:spcBef>
              <a:spcAft>
                <a:spcPts val="6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标准 </a:t>
            </a:r>
            <a:r>
              <a:rPr lang="en-US" sz="26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biāozhǔn </a:t>
            </a:r>
            <a:r>
              <a:rPr lang="en-US" sz="26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WPS灵秀黑" charset="-122"/>
              </a:rPr>
              <a:t>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adj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.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形容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词/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n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.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名词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>
              <a:solidFill>
                <a:srgbClr val="27AE6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微软雅黑" panose="020B0503020204020204" charset="-122"/>
            </a:endParaRPr>
          </a:p>
          <a:p>
            <a:pPr marL="0" indent="0" algn="l">
              <a:lnSpc>
                <a:spcPct val="133000"/>
              </a:lnSpc>
              <a:spcBef>
                <a:spcPts val="800"/>
              </a:spcBef>
              <a:spcAft>
                <a:spcPts val="6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标准动作；标准的发音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  <a:spcBef>
                <a:spcPts val="800"/>
              </a:spcBef>
              <a:spcAft>
                <a:spcPts val="600"/>
              </a:spcAft>
              <a:defRPr/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达到标准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例句：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我做的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动作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一点儿也不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标准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马克的汉语已经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达到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HSK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四级的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标准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  <a:spcBef>
                <a:spcPts val="1200"/>
              </a:spcBef>
              <a:spcAft>
                <a:spcPts val="6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  <a:spcBef>
                <a:spcPts val="1200"/>
              </a:spcBef>
            </a:pPr>
            <a:endParaRPr lang="en-US" sz="2400" b="0" i="0" u="none" strike="noStrike">
              <a:solidFill>
                <a:srgbClr val="50505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10201275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逐渐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zhújiàn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adv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副词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逐渐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了解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；逐渐提高；逐渐适应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例句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来中国三个月了，我已经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逐渐适应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这里的生活。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我和班上的同学们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逐渐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互相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了解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熟悉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shúxī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动词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熟悉动作；熟悉环境；熟悉朋友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例句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他对中国文化很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熟悉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我们是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好朋友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，互相都很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熟悉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375" y="1676400"/>
            <a:ext cx="2514600" cy="264795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放弃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fàngqì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动词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放弃练习；放弃机会；不放弃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例：练习了好几次都失败了，不过我没有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放弃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我不会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放弃</a:t>
            </a:r>
            <a:r>
              <a:rPr lang="zh-CN" altLang="en-US" sz="3200" b="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这次重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要的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学习机会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371600"/>
            <a:ext cx="8737600" cy="417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4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遍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biàn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量词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一遍；两遍；练习了好几遍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例句：这部电影我已经看了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三遍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武术老师特别有耐心，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一遍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又一遍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教我。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12065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耐心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nàixīn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adj.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形/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有耐心；耐心地教；耐心等待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例句：我们的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老师特别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有耐心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过马路时要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耐心等待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绿灯。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015" y="2676525"/>
            <a:ext cx="2686685" cy="2560955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认真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rènzhēn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adj.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形容词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认真听；认真练习；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认真写字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；认真学习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我们班的同学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学习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都很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认真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看病时要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认真听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医生的话。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4710" y="1739900"/>
            <a:ext cx="2869565" cy="2526665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33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失败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shībài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/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adj.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形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容词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3000"/>
              </a:lnSpc>
              <a:spcAft>
                <a:spcPts val="8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比赛失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败；从不失败；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  <a:spcAft>
                <a:spcPts val="8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失败是成功之母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句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篮球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比赛失败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后，大家都很难过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他从不害怕失败，因为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失败是成功之母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5685" y="1115695"/>
            <a:ext cx="2891790" cy="2503805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成功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chénggōng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/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adj.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形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容词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取得成功；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成功通过；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成功的人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句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他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成功通过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HSK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考试。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这次小组活动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取得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了很大的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成功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5075" y="1011555"/>
            <a:ext cx="3019425" cy="323850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收获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shōuhuò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/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收获知识；收获友谊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带来收获；取得收获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参加小组活动，我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收获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了很多新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知识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这次旅行给我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带来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很大的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收获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970" y="1082675"/>
            <a:ext cx="2609850" cy="3133725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660400" y="1574800"/>
            <a:ext cx="1070737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满意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mǎnyì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WPS灵秀黑" charset="-122"/>
              </a:rPr>
              <a:t> 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动</a:t>
            </a:r>
            <a:r>
              <a:rPr lang="zh-CN" alt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很满意；对……满意；满意的笑容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例句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：老师对我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写的作业</a:t>
            </a:r>
            <a:r>
              <a:rPr lang="en-US" sz="3200" b="0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很满意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他脸上露出了</a:t>
            </a:r>
            <a:r>
              <a:rPr lang="en-US" sz="3200" b="0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满意的笑容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，点点头说：“很好！”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起来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qǐlái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【助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看起来；写起来；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听起来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；站起来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例句：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书法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看起来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容易，写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起来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很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难。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她被吓得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站起来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副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fù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【量/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adj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.形】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一副对联；一副眼镜；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副主席;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副班长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例：老师教我写了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一副对联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副班长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很有耐心，愿意帮助同学。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345" y="1181735"/>
            <a:ext cx="2667635" cy="262890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676400"/>
            <a:ext cx="8737600" cy="387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注意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zhùyì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动词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注意安全；请注意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；注意力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例句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：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练习汉语口语的时候，要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注意发音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上课一定集中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注意力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300" y="1248410"/>
            <a:ext cx="2743200" cy="3590925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901700" y="1371600"/>
            <a:ext cx="8737600" cy="417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  <a:spcBef>
                <a:spcPts val="800"/>
              </a:spcBef>
              <a:spcAft>
                <a:spcPts val="400"/>
              </a:spcAft>
              <a:defRPr/>
            </a:pPr>
            <a:r>
              <a:rPr lang="en-US" sz="44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技巧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WPS灵秀黑" charset="-122"/>
              </a:rPr>
              <a:t>jìqiǎo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名词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书法技巧；学习技巧；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技巧很高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例：我觉得写书法最重要的是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注意技巧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  <a:spcAft>
                <a:spcPts val="4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老师教给我们很多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做题技巧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2495" y="1435100"/>
            <a:ext cx="2552700" cy="329565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1206500" y="1676400"/>
            <a:ext cx="7620000" cy="406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兴趣 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Arial" panose="020B0604020202020204"/>
              </a:rPr>
              <a:t>xìngqù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名词】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有兴趣；没兴趣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对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……</a:t>
            </a:r>
            <a:r>
              <a:rPr 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感兴趣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例句：要是你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有兴趣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，就来报名这次比赛。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对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中国文化越来越</a:t>
            </a:r>
            <a:r>
              <a:rPr 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感兴趣</a:t>
            </a:r>
            <a:r>
              <a:rPr 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了。</a:t>
            </a:r>
            <a:endParaRPr 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en-US" sz="3200" b="0" i="0" u="none" strike="noStrike">
              <a:solidFill>
                <a:srgbClr val="59595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8795" y="1142365"/>
            <a:ext cx="3100070" cy="2286635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1206500" y="1676400"/>
            <a:ext cx="7620000" cy="406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已</a:t>
            </a: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Arial" panose="020B0604020202020204"/>
              </a:rPr>
              <a:t>y</a:t>
            </a:r>
            <a:r>
              <a:rPr lang="en-US" alt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Arial" panose="020B0604020202020204"/>
              </a:rPr>
              <a:t>ǐ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Arial" panose="020B0604020202020204"/>
              </a:rPr>
              <a:t>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【ad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v.</a:t>
            </a:r>
            <a:r>
              <a:rPr lang="zh-CN" alt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副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词】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已经；已完成；已知道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例句：我的作业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已完成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了。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他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已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来到教室。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en-US" sz="3200" b="0" i="0" u="none" strike="noStrike">
              <a:solidFill>
                <a:srgbClr val="59595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1206500" y="1676400"/>
            <a:ext cx="7620000" cy="406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院</a:t>
            </a:r>
            <a:r>
              <a:rPr lang="en-US" altLang="zh-CN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Arial" panose="020B0604020202020204"/>
              </a:rPr>
              <a:t>yuàn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Arial" panose="020B0604020202020204"/>
              </a:rPr>
              <a:t>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名词】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医院；学院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院子；研究院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例句：她是这所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研究院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院长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这家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医院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很大，人很多。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000000"/>
                </a:solidFill>
                <a:highlight>
                  <a:srgbClr val="FFFF00">
                    <a:alpha val="100000"/>
                  </a:srgbClr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AutoShape 26"/>
          <p:cNvSpPr/>
          <p:nvPr/>
        </p:nvSpPr>
        <p:spPr>
          <a:xfrm>
            <a:off x="1206500" y="1676400"/>
            <a:ext cx="7620000" cy="406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25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zh-CN" alt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院长</a:t>
            </a:r>
            <a:r>
              <a:rPr lang="en-US" sz="4000" b="1" i="0" u="none" strike="noStrike">
                <a:solidFill>
                  <a:srgbClr val="C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Arial" panose="020B0604020202020204"/>
              </a:rPr>
              <a:t>yuàn zh</a:t>
            </a:r>
            <a:r>
              <a:rPr lang="en-US" alt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Arial" panose="020B0604020202020204"/>
              </a:rPr>
              <a:t>ǎ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Arial" panose="020B0604020202020204"/>
              </a:rPr>
              <a:t>ng</a:t>
            </a:r>
            <a:r>
              <a:rPr lang="en-US" sz="3200" b="0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Arial" panose="020B0604020202020204"/>
              </a:rPr>
              <a:t>  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【</a:t>
            </a:r>
            <a:r>
              <a:rPr lang="en-US" sz="3200" b="0" i="0" u="none" strike="noStrike">
                <a:solidFill>
                  <a:srgbClr val="27AE6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微软雅黑" panose="020B0503020204020204" charset="-122"/>
              </a:rPr>
              <a:t>n.</a:t>
            </a:r>
            <a:r>
              <a:rPr lang="en-US" sz="3200" b="0" i="0" u="none" strike="noStrike">
                <a:solidFill>
                  <a:srgbClr val="27AE6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微软雅黑" panose="020B0503020204020204" charset="-122"/>
              </a:rPr>
              <a:t>名词】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en-US" sz="3200" b="1" i="0" u="none" strike="noStrike">
                <a:solidFill>
                  <a:srgbClr val="2E75B6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【搭配】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一位院长；学院院长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 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院长办公室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例句：他是我们学院的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院长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  <a:spcAft>
                <a:spcPts val="800"/>
              </a:spcAft>
            </a:pPr>
            <a:r>
              <a:rPr lang="en-US" altLang="zh-CN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 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院长</a:t>
            </a:r>
            <a:r>
              <a:rPr lang="zh-CN" altLang="en-US" sz="32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今天要来我们班听课。</a:t>
            </a:r>
            <a:endParaRPr lang="zh-CN" altLang="en-US" sz="32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en-US" sz="3200" b="0" i="0" u="none" strike="noStrike">
              <a:solidFill>
                <a:srgbClr val="59595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7506335" y="1832610"/>
            <a:ext cx="4371975" cy="2580640"/>
          </a:xfrm>
          <a:prstGeom prst="roundRect">
            <a:avLst/>
          </a:prstGeom>
          <a:blipFill rotWithShape="1">
            <a:blip r:embed="rId3"/>
            <a:stretch>
              <a:fillRect/>
            </a:stretch>
          </a:blip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-8255" y="3087370"/>
            <a:ext cx="12192000" cy="3770630"/>
          </a:xfrm>
          <a:prstGeom prst="rect">
            <a:avLst/>
          </a:prstGeom>
          <a:solidFill>
            <a:srgbClr val="44B36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WPS灵秀黑" charset="-122"/>
              <a:ea typeface="汉仪大隶书简" panose="02010600000101010101" charset="-122"/>
              <a:cs typeface="WPS灵秀黑" charset="-122"/>
            </a:endParaRPr>
          </a:p>
        </p:txBody>
      </p:sp>
      <p:pic>
        <p:nvPicPr>
          <p:cNvPr id="15" name="图片 14" descr="中国元素10_画板 1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-122652" y="1626522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2" name="图片 1" descr="D:\倪志梁\2021\12\4华侨大学课件动画\图片调整\CM6C0647.jpgCM6C0647"/>
          <p:cNvPicPr>
            <a:picLocks noChangeAspect="1"/>
          </p:cNvPicPr>
          <p:nvPr/>
        </p:nvPicPr>
        <p:blipFill>
          <a:blip r:embed="rId3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-8255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41" name="图片 40"/>
          <p:cNvPicPr/>
          <p:nvPr/>
        </p:nvPicPr>
        <p:blipFill>
          <a:blip r:embed="rId4"/>
          <a:stretch>
            <a:fillRect/>
          </a:stretch>
        </p:blipFill>
        <p:spPr>
          <a:xfrm>
            <a:off x="9509181" y="-600483"/>
            <a:ext cx="2441302" cy="243871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32607" y="3106321"/>
            <a:ext cx="4025499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8000" b="1" dirty="0">
                <a:solidFill>
                  <a:srgbClr val="1D4B1C"/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方正楷体简体" panose="02000000000000000000" pitchFamily="65" charset="-122"/>
              </a:rPr>
              <a:t>课 文</a:t>
            </a:r>
            <a:endParaRPr lang="zh-CN" altLang="en-US" sz="8000" b="1" dirty="0">
              <a:solidFill>
                <a:srgbClr val="1D4B1C"/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方正楷体简体" panose="02000000000000000000" pitchFamily="65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800" b="1" i="0" u="none" strike="noStrike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800" b="1" i="0" u="none" strike="noStrike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文本框 25"/>
          <p:cNvSpPr txBox="1"/>
          <p:nvPr/>
        </p:nvSpPr>
        <p:spPr>
          <a:xfrm>
            <a:off x="271145" y="1039495"/>
            <a:ext cx="11240770" cy="370459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课文二：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巴图尔：今天的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武术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课和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书法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课，有意思</a:t>
            </a:r>
            <a:r>
              <a:rPr lang="zh-CN" altLang="en-US" sz="3200">
                <a:solidFill>
                  <a:srgbClr val="FF0000"/>
                </a:solidFill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极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了！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虽然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是第一</a:t>
            </a:r>
            <a:r>
              <a:rPr lang="en-US" altLang="zh-CN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en-US" altLang="zh-CN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 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次学习，但我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已经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喜欢上这两门课了。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林中：我也是！武术课一开始，我做的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动作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一点儿都不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标准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慢慢练习，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逐渐熟悉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这些动作了。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王文：我和你一样，练习了好几次都失败了，不过我没有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放弃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巴图尔：武术老师是学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院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院长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，他特别有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耐心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，一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遍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遍教我，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告诉我“只要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认真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听、多练习，就能从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失败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走向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成功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”。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11430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12065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复习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 rot="-5400000">
            <a:off x="10922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23876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24511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导入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rot="-5400000">
            <a:off x="23368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6449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36957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生词</a:t>
            </a:r>
            <a:endParaRPr lang="en-US" sz="1800" b="1" i="0" u="none" strike="noStrike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1" name="AutoShape 11"/>
          <p:cNvSpPr/>
          <p:nvPr/>
        </p:nvSpPr>
        <p:spPr>
          <a:xfrm rot="-5400000">
            <a:off x="35941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48895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9530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练习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 rot="-5400000">
            <a:off x="48387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1341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61976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课文</a:t>
            </a:r>
            <a:endParaRPr lang="en-US" sz="1800" b="1" i="0" u="none" strike="noStrike">
              <a:solidFill>
                <a:schemeClr val="tx1"/>
              </a:solidFill>
              <a:highlight>
                <a:srgbClr val="FFFF00"/>
              </a:highligh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7" name="AutoShape 17"/>
          <p:cNvSpPr/>
          <p:nvPr/>
        </p:nvSpPr>
        <p:spPr>
          <a:xfrm rot="-5400000">
            <a:off x="60833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7391400" y="63500"/>
            <a:ext cx="673100" cy="673100"/>
          </a:xfrm>
          <a:prstGeom prst="ellipse">
            <a:avLst/>
          </a:prstGeom>
          <a:noFill/>
          <a:ln w="12700" cap="flat" cmpd="sng">
            <a:gradFill rotWithShape="1">
              <a:gsLst>
                <a:gs pos="0">
                  <a:srgbClr val="41625D">
                    <a:alpha val="100000"/>
                  </a:srgbClr>
                </a:gs>
                <a:gs pos="88000">
                  <a:srgbClr val="41625D">
                    <a:alpha val="0"/>
                  </a:srgbClr>
                </a:gs>
              </a:gsLst>
              <a:lin ang="2700000"/>
            </a:gra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442200" y="127000"/>
            <a:ext cx="546100" cy="546100"/>
          </a:xfrm>
          <a:prstGeom prst="ellipse">
            <a:avLst/>
          </a:prstGeom>
          <a:solidFill>
            <a:srgbClr val="41625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non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rPr>
              <a:t>作业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 rot="-5400000">
            <a:off x="7340600" y="38100"/>
            <a:ext cx="723900" cy="723900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1" name="Connector 21"/>
          <p:cNvCxnSpPr/>
          <p:nvPr/>
        </p:nvCxnSpPr>
        <p:spPr>
          <a:xfrm rot="20">
            <a:off x="18288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2" name="Connector 22"/>
          <p:cNvCxnSpPr/>
          <p:nvPr/>
        </p:nvCxnSpPr>
        <p:spPr>
          <a:xfrm rot="18">
            <a:off x="30734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3" name="Connector 23"/>
          <p:cNvCxnSpPr/>
          <p:nvPr/>
        </p:nvCxnSpPr>
        <p:spPr>
          <a:xfrm rot="18">
            <a:off x="43180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4" name="Connector 24"/>
          <p:cNvCxnSpPr/>
          <p:nvPr/>
        </p:nvCxnSpPr>
        <p:spPr>
          <a:xfrm rot="20">
            <a:off x="5575300" y="393702"/>
            <a:ext cx="558944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cxnSp>
        <p:nvCxnSpPr>
          <p:cNvPr id="25" name="Connector 25"/>
          <p:cNvCxnSpPr/>
          <p:nvPr/>
        </p:nvCxnSpPr>
        <p:spPr>
          <a:xfrm rot="18">
            <a:off x="6819900" y="393702"/>
            <a:ext cx="571641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41625D">
                <a:alpha val="100000"/>
              </a:srgbClr>
            </a:solidFill>
            <a:prstDash val="solid"/>
            <a:miter lim="10000000"/>
            <a:headEnd type="none" w="med" len="med"/>
            <a:tailEnd type="oval" w="med" len="med"/>
          </a:ln>
        </p:spPr>
      </p:cxnSp>
      <p:sp>
        <p:nvSpPr>
          <p:cNvPr id="26" name="文本框 25"/>
          <p:cNvSpPr txBox="1"/>
          <p:nvPr/>
        </p:nvSpPr>
        <p:spPr>
          <a:xfrm>
            <a:off x="364490" y="1090295"/>
            <a:ext cx="11240770" cy="4030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林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中：上完书法课，我的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收获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也很大。书法看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起来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容易，写起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来真难。看我写的“福”字，老师对我很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满意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巴图尔：老师教我写了一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副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对联，过春节的时候，把对联贴在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 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宿舍的门上。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王文：这么厉害啊，我觉得写书法最重要的是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注意技巧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，横平</a:t>
            </a:r>
            <a:r>
              <a:rPr lang="en-US" altLang="zh-CN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endParaRPr lang="en-US" altLang="zh-CN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 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竖直，跟我们写汉字一样，一定要慢慢写。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林中：对！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通过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上武术课和书法课，我对中国文化越学越感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兴</a:t>
            </a:r>
            <a:endParaRPr lang="zh-CN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just" defTabSz="26670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en-US" altLang="zh-CN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 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趣</a:t>
            </a:r>
            <a:r>
              <a:rPr lang="zh-CN" altLang="en-US" sz="32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了。我已经爱上了中国文化。</a:t>
            </a:r>
            <a:endParaRPr lang="zh-CN" altLang="en-US" sz="32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-8255" y="3087370"/>
            <a:ext cx="12192000" cy="3770630"/>
          </a:xfrm>
          <a:prstGeom prst="rect">
            <a:avLst/>
          </a:prstGeom>
          <a:solidFill>
            <a:srgbClr val="44B36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WPS灵秀黑" charset="-122"/>
              <a:ea typeface="汉仪大隶书简" panose="02010600000101010101" charset="-122"/>
              <a:cs typeface="WPS灵秀黑" charset="-122"/>
            </a:endParaRPr>
          </a:p>
        </p:txBody>
      </p:sp>
      <p:pic>
        <p:nvPicPr>
          <p:cNvPr id="15" name="图片 14" descr="中国元素10_画板 1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-122652" y="1626522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2" name="图片 1" descr="D:\倪志梁\2021\12\4华侨大学课件动画\图片调整\CM6C0647.jpgCM6C0647"/>
          <p:cNvPicPr>
            <a:picLocks noChangeAspect="1"/>
          </p:cNvPicPr>
          <p:nvPr/>
        </p:nvPicPr>
        <p:blipFill>
          <a:blip r:embed="rId3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-8255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41" name="图片 40"/>
          <p:cNvPicPr/>
          <p:nvPr/>
        </p:nvPicPr>
        <p:blipFill>
          <a:blip r:embed="rId4"/>
          <a:stretch>
            <a:fillRect/>
          </a:stretch>
        </p:blipFill>
        <p:spPr>
          <a:xfrm>
            <a:off x="9509181" y="-600483"/>
            <a:ext cx="2441302" cy="243871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108075" y="3106420"/>
            <a:ext cx="965200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8000" b="1" dirty="0">
                <a:solidFill>
                  <a:srgbClr val="1D4B1C"/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方正楷体简体" panose="02000000000000000000" pitchFamily="65" charset="-122"/>
              </a:rPr>
              <a:t>实用表达：语言点</a:t>
            </a:r>
            <a:endParaRPr lang="zh-CN" altLang="en-US" sz="8000" b="1" dirty="0">
              <a:solidFill>
                <a:srgbClr val="1D4B1C"/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方正楷体简体" panose="02000000000000000000" pitchFamily="65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27970" y="243205"/>
            <a:ext cx="1764030" cy="17640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201295" y="952500"/>
            <a:ext cx="11585575" cy="57442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17000"/>
              </a:lnSpc>
            </a:pPr>
            <a:r>
              <a:rPr lang="en-US" sz="3200" b="1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💡</a:t>
            </a:r>
            <a:r>
              <a:rPr lang="zh-CN" altLang="en-US" sz="32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表示对人、事物、活动等有好奇、有了解或参与的愿望。</a:t>
            </a:r>
            <a:endParaRPr lang="zh-CN" altLang="en-US" sz="3200" b="1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例句：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 我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对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中国文化越来越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感兴趣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了。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② 我从小就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对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画画很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感兴趣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</a:t>
            </a:r>
            <a:endParaRPr lang="en-US" sz="32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③ </a:t>
            </a:r>
            <a:r>
              <a:rPr 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除了喜欢画画，</a:t>
            </a:r>
            <a:r>
              <a:rPr lang="zh-CN" alt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妹妹</a:t>
            </a:r>
            <a:r>
              <a:rPr 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还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对</a:t>
            </a:r>
            <a:r>
              <a:rPr 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游泳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感兴趣</a:t>
            </a:r>
            <a:r>
              <a:rPr 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。</a:t>
            </a:r>
            <a:endParaRPr lang="en-US" sz="32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537200" y="876300"/>
            <a:ext cx="4210685" cy="76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11" name="矩形 10"/>
          <p:cNvSpPr/>
          <p:nvPr/>
        </p:nvSpPr>
        <p:spPr>
          <a:xfrm>
            <a:off x="0" y="10160"/>
            <a:ext cx="12177395" cy="6756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05130" y="0"/>
            <a:ext cx="10915015" cy="685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语言点：对</a:t>
            </a:r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……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感兴趣</a:t>
            </a:r>
            <a:endParaRPr lang="zh-CN" altLang="en-US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27970" y="243205"/>
            <a:ext cx="1764030" cy="17640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802005" y="1720850"/>
            <a:ext cx="10984865" cy="49758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50000"/>
              </a:lnSpc>
            </a:pP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小练习：判断对错</a:t>
            </a:r>
            <a:endParaRPr lang="zh-CN" altLang="en-US" sz="32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1. 我对学习汉语很感兴趣。（</a:t>
            </a:r>
            <a:r>
              <a:rPr lang="en-US" altLang="zh-CN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 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）</a:t>
            </a:r>
            <a:endParaRPr lang="zh-CN" altLang="en-US" sz="32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altLang="zh-CN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2. 我感兴趣对看电影。</a:t>
            </a:r>
            <a:r>
              <a:rPr lang="en-US" altLang="zh-CN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  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（</a:t>
            </a:r>
            <a:r>
              <a:rPr lang="en-US" altLang="zh-CN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</a:t>
            </a:r>
            <a:r>
              <a:rPr lang="en-US" altLang="zh-CN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）</a:t>
            </a:r>
            <a:endParaRPr lang="zh-CN" altLang="en-US" sz="32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altLang="zh-CN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3. 她对跳舞不感兴趣。</a:t>
            </a:r>
            <a:r>
              <a:rPr lang="en-US" altLang="zh-CN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  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（</a:t>
            </a:r>
            <a:r>
              <a:rPr lang="en-US" altLang="zh-CN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 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）</a:t>
            </a:r>
            <a:endParaRPr lang="zh-CN" altLang="en-US" sz="32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altLang="zh-CN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4. 妈妈感兴趣做蛋糕。</a:t>
            </a:r>
            <a:r>
              <a:rPr lang="en-US" altLang="zh-CN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  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（</a:t>
            </a:r>
            <a:r>
              <a:rPr lang="en-US" altLang="zh-CN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 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 ）</a:t>
            </a:r>
            <a:endParaRPr lang="zh-CN" altLang="en-US" sz="32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537200" y="876300"/>
            <a:ext cx="4210685" cy="76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11" name="矩形 10"/>
          <p:cNvSpPr/>
          <p:nvPr/>
        </p:nvSpPr>
        <p:spPr>
          <a:xfrm>
            <a:off x="0" y="10160"/>
            <a:ext cx="12177395" cy="6756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05130" y="0"/>
            <a:ext cx="10915015" cy="685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语言点：对</a:t>
            </a:r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……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感兴趣</a:t>
            </a:r>
            <a:endParaRPr lang="zh-CN" altLang="en-US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6407150" y="2557780"/>
            <a:ext cx="127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3600" b="1" i="0" u="none" strike="noStrike">
                <a:solidFill>
                  <a:srgbClr val="16A34A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√</a:t>
            </a:r>
            <a:endParaRPr lang="en-US" sz="1100"/>
          </a:p>
        </p:txBody>
      </p:sp>
      <p:sp>
        <p:nvSpPr>
          <p:cNvPr id="9" name="AutoShape 7"/>
          <p:cNvSpPr/>
          <p:nvPr/>
        </p:nvSpPr>
        <p:spPr>
          <a:xfrm>
            <a:off x="6282690" y="3352800"/>
            <a:ext cx="127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3600" b="1" i="0" u="none" strike="noStrike">
                <a:solidFill>
                  <a:srgbClr val="DC2626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×</a:t>
            </a:r>
            <a:endParaRPr lang="en-US" sz="1100"/>
          </a:p>
        </p:txBody>
      </p:sp>
      <p:sp>
        <p:nvSpPr>
          <p:cNvPr id="10" name="AutoShape 8"/>
          <p:cNvSpPr/>
          <p:nvPr/>
        </p:nvSpPr>
        <p:spPr>
          <a:xfrm>
            <a:off x="6407150" y="4147820"/>
            <a:ext cx="127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3600" b="1" i="0" u="none" strike="noStrike">
                <a:solidFill>
                  <a:srgbClr val="16A34A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√</a:t>
            </a:r>
            <a:endParaRPr lang="en-US" sz="1100"/>
          </a:p>
        </p:txBody>
      </p:sp>
      <p:sp>
        <p:nvSpPr>
          <p:cNvPr id="12" name="AutoShape 9"/>
          <p:cNvSpPr/>
          <p:nvPr/>
        </p:nvSpPr>
        <p:spPr>
          <a:xfrm>
            <a:off x="6282055" y="4654550"/>
            <a:ext cx="1270635" cy="77851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3600" b="1" i="0" u="none" strike="noStrike">
                <a:solidFill>
                  <a:srgbClr val="DC2626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×</a:t>
            </a:r>
            <a:endParaRPr lang="en-US" sz="110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27970" y="243205"/>
            <a:ext cx="1764030" cy="17640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201295" y="1144270"/>
            <a:ext cx="11585575" cy="55524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17000"/>
              </a:lnSpc>
            </a:pPr>
            <a:r>
              <a:rPr lang="en-US" sz="3200" b="1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💡</a:t>
            </a:r>
            <a:r>
              <a:rPr lang="zh-CN" altLang="en-US" sz="32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表示感觉、评价、印象（看起来、听起来、吃起来、学起来等）。</a:t>
            </a:r>
            <a:endParaRPr lang="zh-CN" altLang="en-US" sz="3200" b="1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例句：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 书法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看起来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容易，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写起来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真难。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② 这个小组活动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做起来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很有趣。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③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这个方法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用起来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极有帮助。</a:t>
            </a:r>
            <a:endParaRPr lang="zh-CN" altLang="en-US" sz="32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537200" y="876300"/>
            <a:ext cx="4210685" cy="76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11" name="矩形 10"/>
          <p:cNvSpPr/>
          <p:nvPr/>
        </p:nvSpPr>
        <p:spPr>
          <a:xfrm>
            <a:off x="0" y="10160"/>
            <a:ext cx="12177395" cy="6756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05130" y="0"/>
            <a:ext cx="10915015" cy="685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2.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趋向补语：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趋向补语：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动词+起来</a:t>
            </a:r>
            <a:endParaRPr lang="zh-CN" altLang="en-US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27970" y="243205"/>
            <a:ext cx="1764030" cy="17640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5537200" y="876300"/>
            <a:ext cx="4210685" cy="76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11" name="矩形 10"/>
          <p:cNvSpPr/>
          <p:nvPr/>
        </p:nvSpPr>
        <p:spPr>
          <a:xfrm>
            <a:off x="0" y="10160"/>
            <a:ext cx="12177395" cy="6756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05130" y="0"/>
            <a:ext cx="10915015" cy="685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2.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语言点：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趋向补语：动词+起来</a:t>
            </a:r>
            <a:endParaRPr lang="zh-CN" altLang="en-US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endParaRPr lang="zh-CN" altLang="en-US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1695" y="1323975"/>
            <a:ext cx="10458450" cy="345884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小练习：完成句子。</a:t>
            </a:r>
            <a:endParaRPr lang="zh-CN" altLang="en-US" sz="3200" b="1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 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这件衣服</a:t>
            </a: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。（适合） </a:t>
            </a:r>
            <a:endParaRPr lang="zh-CN" altLang="en-US" sz="3200" b="1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 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这个菜</a:t>
            </a: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______________________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。（辣） </a:t>
            </a:r>
            <a:endParaRPr lang="zh-CN" altLang="en-US" sz="3200" b="1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 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这首歌</a:t>
            </a: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_______________________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。（好听） </a:t>
            </a:r>
            <a:endParaRPr lang="zh-CN" altLang="en-US" sz="3200" b="1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 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汉语</a:t>
            </a: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_________________________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。（不难</a:t>
            </a: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/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难） </a:t>
            </a:r>
            <a:endParaRPr lang="zh-CN" altLang="en-US" sz="3200" b="1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 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他说</a:t>
            </a: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，做</a:t>
            </a: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。（简单、难）</a:t>
            </a:r>
            <a:endParaRPr lang="zh-CN" altLang="en-US" sz="3200" b="1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202940" y="2176145"/>
            <a:ext cx="709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看起来很适合你</a:t>
            </a:r>
            <a:endParaRPr lang="zh-CN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47975" y="2926715"/>
            <a:ext cx="709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吃起来很辣</a:t>
            </a:r>
            <a:endParaRPr lang="zh-CN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847975" y="3677285"/>
            <a:ext cx="709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听起来真好听</a:t>
            </a:r>
            <a:endParaRPr lang="zh-CN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389505" y="4427855"/>
            <a:ext cx="709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学起来一点也不难</a:t>
            </a:r>
            <a:endParaRPr lang="zh-CN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12670" y="5154295"/>
            <a:ext cx="70999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这道题看起来简单</a:t>
            </a:r>
            <a:endParaRPr lang="zh-CN" altLang="en-US" sz="2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248910" y="5178425"/>
            <a:ext cx="70999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起来难</a:t>
            </a:r>
            <a:endParaRPr lang="zh-CN" altLang="en-US" sz="24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27970" y="243205"/>
            <a:ext cx="1764030" cy="17640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201295" y="1144270"/>
            <a:ext cx="11585575" cy="555244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17000"/>
              </a:lnSpc>
            </a:pPr>
            <a:r>
              <a:rPr lang="en-US" sz="3200" b="1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💡</a:t>
            </a:r>
            <a:r>
              <a:rPr lang="zh-CN" altLang="en-US" sz="32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结构：越+</a:t>
            </a:r>
            <a:r>
              <a:rPr lang="en-US" altLang="zh-CN" sz="32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V. </a:t>
            </a:r>
            <a:r>
              <a:rPr lang="zh-CN" altLang="en-US" sz="32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越+</a:t>
            </a:r>
            <a:r>
              <a:rPr lang="en-US" altLang="zh-CN" sz="32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Adj. /V </a:t>
            </a:r>
            <a:r>
              <a:rPr lang="zh-CN" altLang="en-US" sz="3200" b="1">
                <a:solidFill>
                  <a:schemeClr val="accent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心</a:t>
            </a:r>
            <a:endParaRPr lang="zh-CN" altLang="en-US" sz="3200" b="1">
              <a:solidFill>
                <a:schemeClr val="accent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例句：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① 雨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越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下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越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大。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② 他的汉字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越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写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越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好。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③ 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这件衣服我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越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看</a:t>
            </a:r>
            <a:r>
              <a:rPr lang="zh-CN" altLang="en-US" sz="3200" b="0" i="0" u="none" strike="noStrike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越</a:t>
            </a:r>
            <a:r>
              <a:rPr lang="zh-CN" altLang="en-US" sz="3200" b="0" i="0" u="none" strike="noStrike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喜欢。</a:t>
            </a:r>
            <a:endParaRPr lang="zh-CN" altLang="en-US" sz="32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537200" y="876300"/>
            <a:ext cx="4210685" cy="76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11" name="矩形 10"/>
          <p:cNvSpPr/>
          <p:nvPr/>
        </p:nvSpPr>
        <p:spPr>
          <a:xfrm>
            <a:off x="0" y="10160"/>
            <a:ext cx="12177395" cy="6756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05130" y="0"/>
            <a:ext cx="10915015" cy="685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3.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越……越……</a:t>
            </a:r>
            <a:endParaRPr lang="zh-CN" altLang="en-US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0427970" y="243205"/>
            <a:ext cx="1764030" cy="176403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5537200" y="876300"/>
            <a:ext cx="4210685" cy="76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endParaRPr lang="en-US" sz="1100"/>
          </a:p>
        </p:txBody>
      </p:sp>
      <p:sp>
        <p:nvSpPr>
          <p:cNvPr id="11" name="矩形 10"/>
          <p:cNvSpPr/>
          <p:nvPr/>
        </p:nvSpPr>
        <p:spPr>
          <a:xfrm>
            <a:off x="0" y="10160"/>
            <a:ext cx="12177395" cy="67564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05130" y="0"/>
            <a:ext cx="10915015" cy="6851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</a:rPr>
              <a:t>3.</a:t>
            </a:r>
            <a:r>
              <a:rPr lang="zh-CN" altLang="en-US" sz="3600" dirty="0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越……越……</a:t>
            </a:r>
            <a:endParaRPr lang="zh-CN" altLang="en-US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endParaRPr lang="zh-CN" altLang="en-US" sz="3600" dirty="0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1695" y="1323975"/>
            <a:ext cx="10458450" cy="345884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小练习：完成句子 </a:t>
            </a:r>
            <a:endParaRPr lang="zh-CN" altLang="en-US" sz="3200" b="1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 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天气</a:t>
            </a: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_____________________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，你要多穿衣服。</a:t>
            </a:r>
            <a:endParaRPr lang="zh-CN" altLang="en-US" sz="3200" b="1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 我的汉语水平</a:t>
            </a: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。</a:t>
            </a:r>
            <a:endParaRPr lang="zh-CN" altLang="en-US" sz="3200" b="1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 他</a:t>
            </a: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中国文化了。</a:t>
            </a:r>
            <a:endParaRPr lang="zh-CN" altLang="en-US" sz="3200" b="1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 城市里的人</a:t>
            </a: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。（多）</a:t>
            </a:r>
            <a:endParaRPr lang="zh-CN" altLang="en-US" sz="3200" b="1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 我</a:t>
            </a:r>
            <a:r>
              <a:rPr lang="en-US" altLang="zh-CN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_______________________</a:t>
            </a:r>
            <a:r>
              <a:rPr lang="zh-CN" altLang="en-US" sz="3200" b="1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他了。（了解）</a:t>
            </a:r>
            <a:endParaRPr lang="zh-CN" altLang="en-US" sz="3200" b="1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014980" y="2176145"/>
            <a:ext cx="709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越来越冷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12670" y="5118100"/>
            <a:ext cx="709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越来越了解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194810" y="2938780"/>
            <a:ext cx="709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越来越好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072005" y="3665220"/>
            <a:ext cx="6946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越来越喜欢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75075" y="4391660"/>
            <a:ext cx="70999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越来越多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-8255" y="3087370"/>
            <a:ext cx="12192000" cy="3770630"/>
          </a:xfrm>
          <a:prstGeom prst="rect">
            <a:avLst/>
          </a:prstGeom>
          <a:solidFill>
            <a:srgbClr val="44B36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WPS灵秀黑" charset="-122"/>
              <a:ea typeface="汉仪大隶书简" panose="02010600000101010101" charset="-122"/>
              <a:cs typeface="WPS灵秀黑" charset="-122"/>
            </a:endParaRPr>
          </a:p>
        </p:txBody>
      </p:sp>
      <p:pic>
        <p:nvPicPr>
          <p:cNvPr id="15" name="图片 14" descr="中国元素10_画板 1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-122652" y="1626522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2" name="图片 1" descr="D:\倪志梁\2021\12\4华侨大学课件动画\图片调整\CM6C0647.jpgCM6C0647"/>
          <p:cNvPicPr>
            <a:picLocks noChangeAspect="1"/>
          </p:cNvPicPr>
          <p:nvPr/>
        </p:nvPicPr>
        <p:blipFill>
          <a:blip r:embed="rId3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-8255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41" name="图片 40"/>
          <p:cNvPicPr/>
          <p:nvPr/>
        </p:nvPicPr>
        <p:blipFill>
          <a:blip r:embed="rId4"/>
          <a:stretch>
            <a:fillRect/>
          </a:stretch>
        </p:blipFill>
        <p:spPr>
          <a:xfrm>
            <a:off x="9509181" y="-600483"/>
            <a:ext cx="2441302" cy="243871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165475" y="3106420"/>
            <a:ext cx="559244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8000" b="1" dirty="0">
                <a:solidFill>
                  <a:srgbClr val="1D4B1C"/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方正楷体简体" panose="02000000000000000000" pitchFamily="65" charset="-122"/>
              </a:rPr>
              <a:t>综合练习</a:t>
            </a:r>
            <a:endParaRPr lang="zh-CN" altLang="en-US" sz="8000" b="1" dirty="0">
              <a:solidFill>
                <a:srgbClr val="1D4B1C"/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方正楷体简体" panose="02000000000000000000" pitchFamily="65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546100" y="876300"/>
            <a:ext cx="8597900" cy="39751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二、选词填空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800" b="0" i="0" u="none" strike="noStrike">
                <a:solidFill>
                  <a:srgbClr val="595959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备选词：合理 积极 表达 促进 逐渐 收获 熟悉 耐心 认真 通知</a:t>
            </a:r>
            <a:endParaRPr lang="en-US" sz="1800" b="0" i="0" u="none" strike="noStrike">
              <a:solidFill>
                <a:srgbClr val="595959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8000"/>
              </a:lnSpc>
            </a:pPr>
            <a:r>
              <a:rPr lang="en-US" sz="22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1. 学院发了健康讲座的( )，希望同学们( )参加。</a:t>
            </a:r>
            <a:endParaRPr lang="en-US" sz="2200" b="1" i="0" u="none" strike="noStrike">
              <a:solidFill>
                <a:srgbClr val="000000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8000"/>
              </a:lnSpc>
            </a:pPr>
            <a:r>
              <a:rPr lang="en-US" sz="22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2. 想要保持健康，就要养成( )饮食、规律运动的好习惯。</a:t>
            </a:r>
            <a:endParaRPr lang="en-US" sz="2200" b="1" i="0" u="none" strike="noStrike">
              <a:solidFill>
                <a:srgbClr val="000000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8000"/>
              </a:lnSpc>
            </a:pPr>
            <a:r>
              <a:rPr lang="en-US" sz="22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3. 中文歌唱比赛能有效( )各国留学生之间的文化交流。</a:t>
            </a:r>
            <a:endParaRPr lang="en-US" sz="2200" b="1" i="0" u="none" strike="noStrike">
              <a:solidFill>
                <a:srgbClr val="000000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8000"/>
              </a:lnSpc>
            </a:pPr>
            <a:r>
              <a:rPr lang="en-US" sz="22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4. 练习武术时，我从生疏到熟练，慢慢( )了所有基础动作。</a:t>
            </a:r>
            <a:endParaRPr lang="en-US" sz="2200" b="1" i="0" u="none" strike="noStrike">
              <a:solidFill>
                <a:srgbClr val="000000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8000"/>
              </a:lnSpc>
            </a:pPr>
            <a:r>
              <a:rPr lang="en-US" sz="22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5. 书法老师特别有( )，总是叮嘱我们要( )写字，横平竖直。</a:t>
            </a:r>
            <a:endParaRPr lang="en-US" sz="2200" b="1" i="0" u="none" strike="noStrike">
              <a:solidFill>
                <a:srgbClr val="000000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651500" y="876300"/>
            <a:ext cx="6096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（ ） （ 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651500" y="1803400"/>
            <a:ext cx="6096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（ 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715000" y="2844800"/>
            <a:ext cx="6096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（ 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715000" y="3771900"/>
            <a:ext cx="6096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（ 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715000" y="4826000"/>
            <a:ext cx="6096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（ ） （ ）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311900" y="825500"/>
            <a:ext cx="4064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600" b="1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通知 积极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311900" y="1803400"/>
            <a:ext cx="4064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600" b="1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合理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426200" y="2806700"/>
            <a:ext cx="4064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600" b="1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促进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426200" y="3733800"/>
            <a:ext cx="4064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600" b="1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熟悉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426200" y="4775200"/>
            <a:ext cx="4064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600" b="1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耐心 认真</a:t>
            </a:r>
            <a:endParaRPr lang="en-US" sz="110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16" name="文本框 15"/>
          <p:cNvSpPr txBox="1"/>
          <p:nvPr/>
        </p:nvSpPr>
        <p:spPr>
          <a:xfrm>
            <a:off x="323215" y="595313"/>
            <a:ext cx="5080000" cy="5835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3200" b="1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</a:rPr>
              <a:t>一、看拼音写汉字</a:t>
            </a:r>
            <a:endParaRPr lang="zh-CN" altLang="en-US" sz="3200" b="1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70" y="1797685"/>
            <a:ext cx="10767060" cy="311023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142365" y="2468880"/>
            <a:ext cx="1755140" cy="6680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讲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座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10915" y="2468245"/>
            <a:ext cx="1755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合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理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615940" y="2468245"/>
            <a:ext cx="1755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标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准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07935" y="2468245"/>
            <a:ext cx="1755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收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获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599930" y="2468880"/>
            <a:ext cx="1755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技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巧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42365" y="3987800"/>
            <a:ext cx="1755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通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知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510915" y="3987800"/>
            <a:ext cx="18154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感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受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615940" y="3987800"/>
            <a:ext cx="1755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耐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心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660640" y="3929380"/>
            <a:ext cx="1755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能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力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599930" y="3929380"/>
            <a:ext cx="1755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放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弃</a:t>
            </a:r>
            <a:r>
              <a:rPr lang="en-US" altLang="zh-CN" sz="3200" b="1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  </a:t>
            </a:r>
            <a:endParaRPr lang="zh-CN" altLang="en-US" sz="3200" b="1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469900" y="394970"/>
            <a:ext cx="11403965" cy="620903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二、选词填空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合理 积极 表达 促进 逐渐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收获 熟悉 耐心 认真 通知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 学院发了健康讲座的（ 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），希望同学们（ 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）参加。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2. 想要保持健康，就要养成（ 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）饮食、规律运动的好习惯。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3. 中文歌唱比赛能（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）留学生的中文交流。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4. 练习武术时，我从不会到会，慢慢（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）了所有基础动作，都了解了。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5. 书法老师特别有（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），教我们要（ 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）写字，横平竖直。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6. 上完中国文化课，我们每个人都有很大的（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），爱上了中国文化。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7. 老师希望同学们上课时能积极（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），说出自己的想法。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8. 来中国以后，我（ </a:t>
            </a:r>
            <a:r>
              <a:rPr lang="en-US" altLang="zh-CN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）适应了在厦门的生活。</a:t>
            </a:r>
            <a:endParaRPr lang="zh-CN" altLang="en-US" sz="28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60265" y="1525905"/>
            <a:ext cx="908050" cy="570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通知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58455" y="1525905"/>
            <a:ext cx="908050" cy="570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积极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64760" y="2096135"/>
            <a:ext cx="908050" cy="5238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合理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59200" y="2620010"/>
            <a:ext cx="908050" cy="4756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促进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724015" y="3143885"/>
            <a:ext cx="908050" cy="570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熟悉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59200" y="4212590"/>
            <a:ext cx="908050" cy="541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耐心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50405" y="4212590"/>
            <a:ext cx="908050" cy="570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认真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743190" y="4754245"/>
            <a:ext cx="908050" cy="570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收获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72810" y="5325110"/>
            <a:ext cx="908050" cy="4838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表达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03980" y="5808980"/>
            <a:ext cx="908050" cy="5708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8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</a:rPr>
              <a:t>逐渐</a:t>
            </a:r>
            <a:endParaRPr lang="zh-CN" altLang="en-US" sz="28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546100" y="405130"/>
            <a:ext cx="8597900" cy="52971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zh-CN" altLang="en-US" sz="3200" b="1" i="0" u="none" strike="noStrike">
                <a:solidFill>
                  <a:schemeClr val="accent6">
                    <a:lumMod val="75000"/>
                  </a:scheme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三、选择题</a:t>
            </a:r>
            <a:endParaRPr lang="zh-CN" altLang="en-US" sz="3200" b="1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en-US" sz="2800" b="1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1. 与“逐渐”意思相近的词是？</a:t>
            </a:r>
            <a:endParaRPr lang="en-US" sz="280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A.马上 B.迅速 C.快速 D.渐渐</a:t>
            </a:r>
            <a:endParaRPr lang="en-US" sz="2800" b="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chemeClr val="tx1"/>
                </a:solidFill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2. 与“合理”意思相反的词是？</a:t>
            </a:r>
            <a:endParaRPr lang="en-US" sz="2800" b="1" i="0" u="none" strike="noStrike">
              <a:solidFill>
                <a:schemeClr val="tx1"/>
              </a:solidFill>
              <a:highlight>
                <a:srgbClr val="FFFF00"/>
              </a:highlight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0" i="0" u="none" strike="noStrike">
                <a:solidFill>
                  <a:schemeClr val="tx1"/>
                </a:solidFill>
                <a:highlight>
                  <a:srgbClr val="FFFF00"/>
                </a:highlight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A.适合 B.价钱 C.合适 D.合法</a:t>
            </a:r>
            <a:endParaRPr lang="en-US" sz="2800" b="0" i="0" u="none" strike="noStrike">
              <a:solidFill>
                <a:schemeClr val="tx1"/>
              </a:solidFill>
              <a:highlight>
                <a:srgbClr val="FFFF00"/>
              </a:highlight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3. 与“认真”意思相反的词是？</a:t>
            </a:r>
            <a:endParaRPr lang="en-US" sz="2800" b="1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A.开心 B.粗心 C.耐心 D.善良</a:t>
            </a:r>
            <a:endParaRPr lang="en-US" sz="2800" b="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4. 我练习了十（）书法，“福”字写标准了？</a:t>
            </a:r>
            <a:endParaRPr lang="en-US" sz="2800" b="1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A.月 B.趟 C.遍 D.个</a:t>
            </a:r>
            <a:endParaRPr lang="en-US" sz="2800" b="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5. 老师给我写了一（）对联贴门上？</a:t>
            </a:r>
            <a:endParaRPr lang="en-US" sz="2800" b="1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A.条 B.张 C.副 D.个</a:t>
            </a:r>
            <a:endParaRPr lang="en-US" sz="2800" b="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6. ( ) 第一次学武术，但是我已经喜欢上这项运动了。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8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所以 B. 虽然 C. 因为 D. 即使</a:t>
            </a:r>
            <a:endParaRPr lang="en-US" sz="280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endParaRPr lang="en-US" sz="280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941185" y="880745"/>
            <a:ext cx="6096000" cy="6889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（     ）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6941820" y="1676400"/>
            <a:ext cx="6428105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（     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6941820" y="2614930"/>
            <a:ext cx="6428105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（     ）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082280" y="3369945"/>
            <a:ext cx="6096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（     ）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941820" y="4311015"/>
            <a:ext cx="6261735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（     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447280" y="880745"/>
            <a:ext cx="4064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1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D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447280" y="2623820"/>
            <a:ext cx="4140835" cy="7461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1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447280" y="4311015"/>
            <a:ext cx="1360170" cy="73533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1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C</a:t>
            </a:r>
            <a:endParaRPr lang="en-US" sz="1100"/>
          </a:p>
        </p:txBody>
      </p:sp>
      <p:sp>
        <p:nvSpPr>
          <p:cNvPr id="15" name="AutoShape 8"/>
          <p:cNvSpPr/>
          <p:nvPr/>
        </p:nvSpPr>
        <p:spPr>
          <a:xfrm>
            <a:off x="9436100" y="5213985"/>
            <a:ext cx="60960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00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（     ）</a:t>
            </a:r>
            <a:endParaRPr lang="en-US" sz="1100"/>
          </a:p>
        </p:txBody>
      </p:sp>
      <p:sp>
        <p:nvSpPr>
          <p:cNvPr id="16" name="AutoShape 13"/>
          <p:cNvSpPr/>
          <p:nvPr/>
        </p:nvSpPr>
        <p:spPr>
          <a:xfrm>
            <a:off x="8623300" y="3331845"/>
            <a:ext cx="4064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1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C</a:t>
            </a:r>
            <a:endParaRPr lang="en-US" sz="1100"/>
          </a:p>
        </p:txBody>
      </p:sp>
      <p:sp>
        <p:nvSpPr>
          <p:cNvPr id="17" name="AutoShape 12"/>
          <p:cNvSpPr/>
          <p:nvPr/>
        </p:nvSpPr>
        <p:spPr>
          <a:xfrm>
            <a:off x="9959975" y="5213985"/>
            <a:ext cx="3987165" cy="74612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1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81000" y="322580"/>
            <a:ext cx="11823700" cy="40690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四、连词成句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3200" b="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1.健康 学院 一场 举行 讲座 将</a:t>
            </a:r>
            <a:endParaRPr lang="en-US" sz="2600" b="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6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————————————————</a:t>
            </a:r>
            <a:endParaRPr lang="zh-CN" altLang="en-US" sz="26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2.</a:t>
            </a:r>
            <a:r>
              <a:rPr lang="en-US" sz="320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老师 积极 希望 同学们 参加 讲座。</a:t>
            </a:r>
            <a:endParaRPr lang="en-US" sz="32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0" i="0" u="none" strike="noStrike">
              <a:solidFill>
                <a:srgbClr val="1F2329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600" b="0" i="0" u="none" strike="noStrike">
                <a:solidFill>
                  <a:srgbClr val="1F2329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————————————————</a:t>
            </a:r>
            <a:endParaRPr lang="zh-CN" altLang="en-US" sz="2600" b="0" i="0" u="none" strike="noStrike">
              <a:solidFill>
                <a:srgbClr val="1F2329"/>
              </a:solidFill>
              <a:latin typeface="Kaiti SC" panose="02010600040101010101" charset="-122"/>
              <a:ea typeface="宋体" panose="02010600030101010101" pitchFamily="2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3.比赛 个人 可以 参赛 小组 也可以。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altLang="en-US" sz="2600" b="1" i="0" u="none" strike="noStrike">
              <a:solidFill>
                <a:srgbClr val="1F2329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—————————————————</a:t>
            </a:r>
            <a:endParaRPr lang="zh-CN" altLang="en-US" sz="26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0" i="0" u="none" strike="noStrike">
              <a:solidFill>
                <a:srgbClr val="1F2329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200" b="0" i="0" u="none" strike="noStrike">
              <a:solidFill>
                <a:srgbClr val="59595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115" y="2317750"/>
            <a:ext cx="6296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学院将举行一场健康讲座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。</a:t>
            </a:r>
            <a:endParaRPr lang="zh-CN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4500" y="3987165"/>
            <a:ext cx="6296025" cy="490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老师希望同学们积极参加讲座</a:t>
            </a:r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。</a:t>
            </a:r>
            <a:endParaRPr lang="zh-CN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9115" y="5563870"/>
            <a:ext cx="6296025" cy="490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个人可以参赛，小组也可以。</a:t>
            </a:r>
            <a:endParaRPr lang="en-US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81000" y="322580"/>
            <a:ext cx="11823700" cy="40690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四、连词成句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3200" b="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1.</a:t>
            </a:r>
            <a:r>
              <a:rPr lang="zh-CN" altLang="en-US" sz="3200" b="0" i="0" u="none" strike="noStrike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我 武术的 越来越 熟悉了 动作。</a:t>
            </a:r>
            <a:endParaRPr lang="zh-CN" altLang="en-US" sz="3200" b="0" i="0" u="none" strike="noStrike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6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————————————————</a:t>
            </a:r>
            <a:endParaRPr lang="zh-CN" altLang="en-US" sz="26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2.</a:t>
            </a:r>
            <a:r>
              <a:rPr lang="zh-CN" altLang="en-US" sz="3200">
                <a:solidFill>
                  <a:srgbClr val="1F2329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书法 练习 我 认真 每天 都。</a:t>
            </a:r>
            <a:endParaRPr lang="zh-CN" altLang="en-US" sz="3200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0" i="0" u="none" strike="noStrike">
              <a:solidFill>
                <a:srgbClr val="1F2329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600" b="0" i="0" u="none" strike="noStrike">
                <a:solidFill>
                  <a:srgbClr val="1F2329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————————————————</a:t>
            </a:r>
            <a:endParaRPr lang="zh-CN" altLang="en-US" sz="2600" b="0" i="0" u="none" strike="noStrike">
              <a:solidFill>
                <a:srgbClr val="1F2329"/>
              </a:solidFill>
              <a:latin typeface="Kaiti SC" panose="02010600040101010101" charset="-122"/>
              <a:ea typeface="宋体" panose="02010600030101010101" pitchFamily="2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3.</a:t>
            </a:r>
            <a:r>
              <a:rPr lang="zh-CN" altLang="en-US" sz="3200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越来越 中国文化 我 对 感兴趣 了。</a:t>
            </a:r>
            <a:endParaRPr lang="zh-CN" alt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26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—————————————————</a:t>
            </a:r>
            <a:endParaRPr lang="zh-CN" altLang="en-US" sz="2600" b="0" i="0" u="none" strike="noStrike">
              <a:solidFill>
                <a:srgbClr val="1F232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0" i="0" u="none" strike="noStrike">
              <a:solidFill>
                <a:srgbClr val="1F2329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6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endParaRPr lang="en-US" sz="2200" b="0" i="0" u="none" strike="noStrike">
              <a:solidFill>
                <a:srgbClr val="595959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9115" y="2317750"/>
            <a:ext cx="62960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我武术的动作越来越熟悉了。</a:t>
            </a:r>
            <a:endParaRPr lang="zh-CN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4500" y="3987165"/>
            <a:ext cx="6296025" cy="490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我每天都认真练习书法。</a:t>
            </a:r>
            <a:endParaRPr lang="zh-CN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9115" y="5563870"/>
            <a:ext cx="6296025" cy="4908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我对中国文化越来越感兴趣了</a:t>
            </a:r>
            <a:r>
              <a:rPr lang="en-US" sz="3200">
                <a:solidFill>
                  <a:srgbClr val="FF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。</a:t>
            </a:r>
            <a:endParaRPr lang="en-US" altLang="en-US" sz="3200">
              <a:solidFill>
                <a:srgbClr val="FF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81000" y="294005"/>
            <a:ext cx="11823700" cy="642937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五、阅读理解。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阅读一：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很多外国留学生喜欢上书法课。课堂上，老师会教大家拿毛笔、写字。同学们认真练习，慢慢觉得汉字很美。学习书法，也能让他们更好地了解中国文化。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这段话主要讲什么？ （     ）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留学生怎么学习书法 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B. 留学生喜欢上书法课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书法课很难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074285" y="3923030"/>
            <a:ext cx="4064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81000" y="812800"/>
            <a:ext cx="11823700" cy="4279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五、阅读理解。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书法是中国重要的传统文化。写书法需要安静、耐心，不能着急。很多外国朋友学习书法以后，越来越喜欢中国文化，也变得更细心了。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</a:t>
            </a: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学习书法可以让人？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（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）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变得没有耐心 B. 更细心、更了解中国文化 C. 写字更快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873115" y="3365500"/>
            <a:ext cx="395859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81000" y="812800"/>
            <a:ext cx="11823700" cy="501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五、阅读理解。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阅读一：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周末，学校组织了武术体验活动。留学生们跟着老师练习简单的动作，大家都很感兴趣。虽然不是很熟练，但是他们都觉得很有意思。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 留学生对武术体验活动感觉怎么样？（    ）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很没意思 B. 很感兴趣 C. 太难了不想学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200390" y="4451985"/>
            <a:ext cx="4064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81000" y="591820"/>
            <a:ext cx="11823700" cy="45008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五、阅读理解。</a:t>
            </a:r>
            <a:endParaRPr lang="en-US" sz="32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</a:t>
            </a:r>
            <a:r>
              <a:rPr lang="zh-CN" alt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阅读二：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24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宿舍是我们在学校的小家，用电安全关系到每个人的健康和安全，</a:t>
            </a:r>
            <a:endParaRPr lang="zh-CN" alt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学校特意提醒所有同学，一定要注意宿舍用电安全。首先，宿舍里不</a:t>
            </a:r>
            <a:endParaRPr lang="zh-CN" alt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能使用大功率电器，比如大功率电吹风、电暖器等，这些电器容易引</a:t>
            </a:r>
            <a:endParaRPr lang="zh-CN" alt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发火灾，非常危险；其次，离开宿舍的时候，一定要把所有电器的插</a:t>
            </a:r>
            <a:endParaRPr lang="zh-CN" alt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头拔掉，比如台灯、充电器，不要让电器长时间处于通电状态；另外，</a:t>
            </a:r>
            <a:endParaRPr lang="zh-CN" alt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不要在宿舍里私拉电线，乱接插座，电线杂乱也会带来用电危险。</a:t>
            </a:r>
            <a:endParaRPr lang="zh-CN" alt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如果在宿舍里发现用电问题，比如插座发烫、电线破皮，不要自</a:t>
            </a:r>
            <a:endParaRPr lang="zh-CN" alt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己动手修理，要第一时间通知宿管老师，让专业的老师来处理。希望</a:t>
            </a:r>
            <a:endParaRPr lang="zh-CN" alt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每一位同学都能牢记用电安全知识，认真遵守宿舍用电规定，一起守</a:t>
            </a:r>
            <a:endParaRPr lang="zh-CN" alt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2800" b="0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护安全、舒适的宿舍生活。</a:t>
            </a:r>
            <a:endParaRPr lang="zh-CN" altLang="en-US" sz="2800" b="0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81000" y="812800"/>
            <a:ext cx="11823700" cy="501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五、阅读理解。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阅读二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1.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宿舍里为什么不能使用大功率电器？（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）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耗电太多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B.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容易引发火灾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体积太大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2. 离开宿舍时，我们要做什么用电安全操作？（    ）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打开台灯  B. 拔掉所有电器插头  C. 私拉电线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3. 发现宿舍插座发烫，应该怎么做？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（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）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自己修理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B.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通知宿管老师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假装没看见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891780" y="4443095"/>
            <a:ext cx="3982720" cy="6838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  <p:sp>
        <p:nvSpPr>
          <p:cNvPr id="7" name="AutoShape 6"/>
          <p:cNvSpPr/>
          <p:nvPr/>
        </p:nvSpPr>
        <p:spPr>
          <a:xfrm>
            <a:off x="9055735" y="3189605"/>
            <a:ext cx="3982720" cy="6838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  <p:sp>
        <p:nvSpPr>
          <p:cNvPr id="8" name="AutoShape 6"/>
          <p:cNvSpPr/>
          <p:nvPr/>
        </p:nvSpPr>
        <p:spPr>
          <a:xfrm>
            <a:off x="7820660" y="1965960"/>
            <a:ext cx="4053840" cy="6540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81000" y="303530"/>
            <a:ext cx="11583670" cy="552577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五、阅读理解。</a:t>
            </a:r>
            <a:endParaRPr lang="en-US" sz="32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阅读二：</a:t>
            </a:r>
            <a:endParaRPr lang="en-US" sz="24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altLang="zh-CN" sz="24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    </a:t>
            </a:r>
            <a:r>
              <a:rPr lang="zh-CN" alt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秋冬换季的时候，天气变化大，早晚温差也大，很容易感冒，还有很多呼吸道疾病会在这个时候出现，大家一定要做好预防工作。想要预防感冒，首先要及时增减衣服，早上和晚上天气凉，要多穿一点，中午天气热可以适当减少，不要穿得太多或太少；其次要养成良好的生活习惯，多喝水，多吃蔬菜水果，做一些对身体好的运动，比如跑步、散步，这样能提高身体的抵抗力；另外，教室和宿舍要经常开窗通风，保持空气新鲜。</a:t>
            </a:r>
            <a:endParaRPr lang="zh-CN" alt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altLang="zh-CN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    </a:t>
            </a:r>
            <a:r>
              <a:rPr lang="zh-CN" alt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Kaiti SC" panose="02010600040101010101" charset="-122"/>
                <a:sym typeface="Kaiti SC" panose="02010600040101010101" charset="-122"/>
              </a:rPr>
              <a:t>如果不小心感冒了，要多休息，按时吃药，也可以去校医院按照就医流程看医生。只要做好这些预防和护理，就能减少感冒的可能，保持身体健康，更好地学习和生活。</a:t>
            </a:r>
            <a:endParaRPr lang="zh-CN" alt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en-US" altLang="zh-CN" sz="2800" b="1" i="0" u="none" strike="noStrike">
              <a:solidFill>
                <a:srgbClr val="000000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en-US" sz="2800" b="0" i="0" u="none" strike="noStrike">
              <a:solidFill>
                <a:srgbClr val="000000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81000" y="487045"/>
            <a:ext cx="11823700" cy="46056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五、阅读理解。</a:t>
            </a:r>
            <a:endParaRPr lang="en-US" sz="32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  <a:defRPr/>
            </a:pPr>
            <a:r>
              <a:rPr lang="zh-CN" alt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阅读二：</a:t>
            </a:r>
            <a:endParaRPr 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1. 秋冬换季为什么容易感冒？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（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    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）</a:t>
            </a:r>
            <a:endParaRPr lang="zh-CN" altLang="en-US" sz="32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A. 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天气变化大，早晚温差大 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B. 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穿衣服太多 </a:t>
            </a:r>
            <a:r>
              <a:rPr lang="en-US" altLang="zh-CN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C. </a:t>
            </a:r>
            <a:r>
              <a:rPr lang="zh-CN" alt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运动太少</a:t>
            </a: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Noto Sans SC" panose="020B0200000000000000" charset="-122"/>
              </a:rPr>
              <a:t></a:t>
            </a:r>
            <a:endParaRPr lang="en-US" sz="32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Noto Sans SC" panose="020B0200000000000000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2. 下列哪项不是预防感冒的做法？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（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）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及时增减衣服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B. 多喝水、多运动 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教室不开窗，关紧门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3. 不小心感冒了，应该怎么做？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（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）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硬撑着上课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B.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多休息，按时吃药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不吃东西，不喝水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299835" y="1540510"/>
            <a:ext cx="4064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A</a:t>
            </a:r>
            <a:endParaRPr lang="en-US" sz="40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" name="AutoShape 6"/>
          <p:cNvSpPr/>
          <p:nvPr/>
        </p:nvSpPr>
        <p:spPr>
          <a:xfrm>
            <a:off x="6882130" y="5162550"/>
            <a:ext cx="3263900" cy="5816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B</a:t>
            </a:r>
            <a:endParaRPr lang="en-US" sz="40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AutoShape 6"/>
          <p:cNvSpPr/>
          <p:nvPr/>
        </p:nvSpPr>
        <p:spPr>
          <a:xfrm>
            <a:off x="7239635" y="2766695"/>
            <a:ext cx="4064000" cy="66230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C</a:t>
            </a:r>
            <a:endParaRPr lang="en-US" sz="110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81000" y="272415"/>
            <a:ext cx="11823700" cy="482028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五、阅读理解。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24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阅读二：</a:t>
            </a:r>
            <a:endParaRPr lang="en-US" sz="24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en-US" altLang="zh-CN" sz="24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</a:t>
            </a:r>
            <a:r>
              <a:rPr lang="zh-CN" altLang="en-US" sz="24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为了让留学生更好地了解中国文化，学校举办了留学生书法比赛，来自各个国家的留学生都积极报名参加了，巴图尔也是其中一员。巴图尔一直很喜欢中国书法，但是比赛前练习的时候，他遇到了很多困难，写的汉字总是横不平竖不直，连最简单的“福”字都写不好，练了很多遍还是不满意，他甚至想过放弃。</a:t>
            </a:r>
            <a:endParaRPr lang="zh-CN" altLang="en-US" sz="24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24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24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</a:t>
            </a:r>
            <a:r>
              <a:rPr lang="zh-CN" altLang="en-US" sz="24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书法老师看到后，很有耐心地指导他，告诉巴图尔写书法的技巧，让他先慢慢练基本功，认真观察汉字的结构，一笔一划地写。巴图尔听了老师的话，每天课后都坚持练习，慢慢的，他的书法越来越标准，对汉字的笔画和结构也越来越熟悉。比赛当天，巴图尔写了一副春节对联，虽然不是比赛中写得最好的，但相比自己一开始的样子，进步特别大。</a:t>
            </a:r>
            <a:endParaRPr lang="zh-CN" altLang="en-US" sz="24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r>
              <a:rPr lang="zh-CN" altLang="en-US" sz="24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</a:t>
            </a:r>
            <a:r>
              <a:rPr lang="en-US" altLang="zh-CN" sz="24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</a:t>
            </a:r>
            <a:r>
              <a:rPr lang="zh-CN" altLang="en-US" sz="24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比赛结束后，巴图尔收获很多，他不仅提高了书法水平，更感受到了中国书法的魅力。他说，这次书法比赛让他知道，做任何事都不能怕失败，只要认真练习、坚持不放弃，就一定会有进步，他以后还要继续学习中国书法，更深入地了解中国文化。</a:t>
            </a:r>
            <a:endParaRPr lang="zh-CN" altLang="en-US" sz="24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25000"/>
              </a:lnSpc>
            </a:pPr>
            <a:endParaRPr lang="en-US" sz="24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81000" y="334010"/>
            <a:ext cx="11823700" cy="549529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五、阅读理解。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33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阅读二：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1.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巴图尔在书法比赛前练习时，遇到了什么困难？（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）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没有书法笔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B.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汉字写得横不平竖不直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没时间练习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书法老师是怎么指导巴图尔的？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（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）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让他放弃比赛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B.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教他书法技巧，练基本功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直接帮他写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对联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3.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这次书法比赛，巴图尔的最大收获是什么？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（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）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拿到了比赛第一名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B.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感受到中国书法的魅力，学会坚持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不用再学习书法了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240270" y="2628900"/>
            <a:ext cx="38735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  <p:sp>
        <p:nvSpPr>
          <p:cNvPr id="7" name="AutoShape 6"/>
          <p:cNvSpPr/>
          <p:nvPr/>
        </p:nvSpPr>
        <p:spPr>
          <a:xfrm>
            <a:off x="9965690" y="1511935"/>
            <a:ext cx="3937000" cy="622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  <p:sp>
        <p:nvSpPr>
          <p:cNvPr id="8" name="AutoShape 6"/>
          <p:cNvSpPr/>
          <p:nvPr/>
        </p:nvSpPr>
        <p:spPr>
          <a:xfrm>
            <a:off x="9229725" y="4373245"/>
            <a:ext cx="735965" cy="14560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6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-8255" y="3087370"/>
            <a:ext cx="12192000" cy="3770630"/>
          </a:xfrm>
          <a:prstGeom prst="rect">
            <a:avLst/>
          </a:prstGeom>
          <a:solidFill>
            <a:srgbClr val="44B36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WPS灵秀黑" charset="-122"/>
              <a:ea typeface="汉仪大隶书简" panose="02010600000101010101" charset="-122"/>
              <a:cs typeface="WPS灵秀黑" charset="-122"/>
            </a:endParaRPr>
          </a:p>
        </p:txBody>
      </p:sp>
      <p:pic>
        <p:nvPicPr>
          <p:cNvPr id="15" name="图片 14" descr="中国元素10_画板 1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-122652" y="1626522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2" name="图片 1" descr="D:\倪志梁\2021\12\4华侨大学课件动画\图片调整\CM6C0647.jpgCM6C0647"/>
          <p:cNvPicPr>
            <a:picLocks noChangeAspect="1"/>
          </p:cNvPicPr>
          <p:nvPr/>
        </p:nvPicPr>
        <p:blipFill>
          <a:blip r:embed="rId3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-8255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41" name="图片 40"/>
          <p:cNvPicPr/>
          <p:nvPr/>
        </p:nvPicPr>
        <p:blipFill>
          <a:blip r:embed="rId4"/>
          <a:stretch>
            <a:fillRect/>
          </a:stretch>
        </p:blipFill>
        <p:spPr>
          <a:xfrm>
            <a:off x="9509181" y="-600483"/>
            <a:ext cx="2441302" cy="243871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81860" y="3106420"/>
            <a:ext cx="74218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8000" b="1" dirty="0">
                <a:solidFill>
                  <a:srgbClr val="222C13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方正楷体简体" panose="02000000000000000000" pitchFamily="65" charset="-122"/>
              </a:rPr>
              <a:t>CSCA</a:t>
            </a:r>
            <a:r>
              <a:rPr lang="zh-CN" altLang="en-US" sz="8000" b="1" dirty="0">
                <a:solidFill>
                  <a:srgbClr val="222C13"/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方正楷体简体" panose="02000000000000000000" pitchFamily="65" charset="-122"/>
              </a:rPr>
              <a:t>专项训练</a:t>
            </a:r>
            <a:endParaRPr lang="zh-CN" altLang="en-US" sz="8000" b="1" dirty="0">
              <a:solidFill>
                <a:srgbClr val="1D4B1C"/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方正楷体简体" panose="02000000000000000000" pitchFamily="65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469900" y="558800"/>
            <a:ext cx="11036300" cy="6045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一、识解汉字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1.天空很蓝。句中的“空”怎么读？(    )【基础中文一级】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A. kōng B. kòng C. kǒng D. kóng</a:t>
            </a:r>
            <a:endParaRPr lang="en-US" sz="3200" b="1" i="0" u="none" strike="noStrike">
              <a:solidFill>
                <a:srgbClr val="000000"/>
              </a:solidFill>
              <a:latin typeface="WPS灵秀黑" charset="-122"/>
              <a:ea typeface="WPS灵秀黑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endParaRPr sz="3200">
              <a:latin typeface="WPS灵秀黑" charset="-122"/>
              <a:ea typeface="WPS灵秀黑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2.“相”读音不同的一项是(    )【基础中文一级】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A.互相帮助 B.相同目标 C.情况相似 D.相貌帅气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endParaRPr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3.下列句子汉字全部正确的一项是(    )【基础中文一级】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A.我的爸爸是老师 B.我的围家很漂亮 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C.蓝球队         D.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你睡贝了吗？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endParaRPr lang="en-US" sz="2800" b="1" i="0" u="none" strike="noStrike">
              <a:solidFill>
                <a:srgbClr val="000000"/>
              </a:solidFill>
              <a:latin typeface="Kaiti SC" panose="02010600040101010101" charset="-122"/>
              <a:ea typeface="Kaiti SC" panose="02010600040101010101" charset="-122"/>
              <a:cs typeface="Kaiti SC" panose="02010600040101010101" charset="-122"/>
              <a:sym typeface="Kaiti SC" panose="02010600040101010101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7482840" y="1030605"/>
            <a:ext cx="3688080" cy="53149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925185" y="2484120"/>
            <a:ext cx="5245735" cy="65278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D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95820" y="3987800"/>
            <a:ext cx="3975100" cy="584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A</a:t>
            </a:r>
            <a:endParaRPr lang="en-US" sz="110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469900" y="558800"/>
            <a:ext cx="11036300" cy="6045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一、识解汉字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</a:pPr>
            <a:endParaRPr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A.耐 B.败 C.收 D.跑 E.注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4.下面哪个汉字的读音是“nài”？(    )</a:t>
            </a:r>
            <a:endParaRPr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5.下面哪个汉字与“成功”的意思相反？(    )</a:t>
            </a:r>
            <a:endParaRPr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6.下面哪个汉字能与“意”组成正确词语？(    )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7.下面哪个汉字的意思和“得到、接到”有关系？（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）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8.下列哪个汉字与“足部动作”有关？（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）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【基础中文一级】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50000"/>
              </a:lnSpc>
            </a:pP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7494270" y="2480310"/>
            <a:ext cx="4064000" cy="5918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A 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8354695" y="3225800"/>
            <a:ext cx="4135120" cy="596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651240" y="3922395"/>
            <a:ext cx="3987800" cy="596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E</a:t>
            </a:r>
            <a:endParaRPr lang="en-US" sz="1100"/>
          </a:p>
        </p:txBody>
      </p:sp>
      <p:sp>
        <p:nvSpPr>
          <p:cNvPr id="12" name="AutoShape 11"/>
          <p:cNvSpPr/>
          <p:nvPr/>
        </p:nvSpPr>
        <p:spPr>
          <a:xfrm>
            <a:off x="10117455" y="4594860"/>
            <a:ext cx="1970405" cy="596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40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C</a:t>
            </a:r>
            <a:endParaRPr lang="en-US" sz="40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AutoShape 11"/>
          <p:cNvSpPr/>
          <p:nvPr/>
        </p:nvSpPr>
        <p:spPr>
          <a:xfrm>
            <a:off x="8252460" y="5394325"/>
            <a:ext cx="4069080" cy="66865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D</a:t>
            </a:r>
            <a:endParaRPr lang="en-US" sz="110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55600" y="1083310"/>
            <a:ext cx="11252200" cy="486029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9.秋天到了，硕果累累。句中的“累”怎么读？（    ）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【基础中文一级】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WPS灵秀黑" charset="-122"/>
                <a:ea typeface="WPS灵秀黑" charset="-122"/>
                <a:cs typeface="楷体" panose="02010609060101010101" charset="-122"/>
                <a:sym typeface="Kaiti SC" panose="02010600040101010101" charset="-122"/>
              </a:rPr>
              <a:t>A.léi   B.lěi   C.lèi   D.lēi</a:t>
            </a:r>
            <a:endParaRPr lang="en-US" sz="3200" b="1" i="0" u="none" strike="noStrike">
              <a:solidFill>
                <a:srgbClr val="000000"/>
              </a:solidFill>
              <a:latin typeface="WPS灵秀黑" charset="-122"/>
              <a:ea typeface="WPS灵秀黑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10.下列汉字中，与“马”结构相同的一项是（    ）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【基础中文一级】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A.和 B.天 C.蓝 D.回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9497695" y="1066800"/>
            <a:ext cx="3972560" cy="6731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A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8950960" y="3022600"/>
            <a:ext cx="3967480" cy="596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81000" y="266700"/>
            <a:ext cx="11099800" cy="5943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二、辨析词语</a:t>
            </a:r>
            <a:endParaRPr lang="en-US" sz="11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1. 两国之间的友谊非常深厚。与“非常”意思相近的词是（   ）</a:t>
            </a:r>
            <a:r>
              <a:rPr lang="en-US" sz="28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【基础中文一级】</a:t>
            </a:r>
            <a:endParaRPr lang="en-US" sz="28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A.特别 B.特点 C.极其 D.不常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2. 现在这条街道非常安静。与“安静”意思相反的词是（   ）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【基础汉语一级】</a:t>
            </a:r>
            <a:endParaRPr lang="en-US" sz="28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A.宁静 B.安全 C.沉默 D.热闹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3. 我从图书馆借了两本书。与“借”意思相反的词是（    ）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【基础汉语一级】</a:t>
            </a:r>
            <a:endParaRPr lang="en-US" sz="2800" b="1" i="0" u="none" strike="noStrike">
              <a:solidFill>
                <a:srgbClr val="3A5E21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A.拿 B.买 C.还 D.丢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4. 喝水对我们的身体有利。与“有利”意思相反的词是（   ）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【基础汉语一级】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A.好处 B.有害 C.优势 D.伤害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5. 我准备回国。与“准备”意思相近的词是（   ）【基础汉语一级】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28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A.计划 B.实在 C.马上 D.已经</a:t>
            </a:r>
            <a:endParaRPr lang="en-US" sz="28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658350" y="717550"/>
            <a:ext cx="3656965" cy="62865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A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9213850" y="1993900"/>
            <a:ext cx="2266950" cy="596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D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003030" y="3289300"/>
            <a:ext cx="4135120" cy="596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C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251315" y="4584700"/>
            <a:ext cx="4064000" cy="5461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467600" y="5829300"/>
            <a:ext cx="4013200" cy="609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A</a:t>
            </a:r>
            <a:endParaRPr lang="en-US" sz="110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8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noFill/>
          <a:ln w="38100" cap="flat" cmpd="sng">
            <a:solidFill>
              <a:srgbClr val="41625D">
                <a:alpha val="100000"/>
              </a:srgbClr>
            </a:solidFill>
            <a:prstDash val="solid"/>
            <a:miter lim="10000000"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9436100" y="-698500"/>
            <a:ext cx="2438400" cy="24384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" name="AutoShape 4"/>
          <p:cNvSpPr/>
          <p:nvPr/>
        </p:nvSpPr>
        <p:spPr>
          <a:xfrm>
            <a:off x="1257300" y="3619500"/>
            <a:ext cx="190500" cy="3683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none" lIns="88900" tIns="50800" rIns="88900" bIns="50800" rtlCol="0" anchor="t" anchorCtr="0"/>
          <a:lstStyle/>
          <a:p>
            <a:pPr algn="l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317500" y="193040"/>
            <a:ext cx="11353165" cy="644906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1" i="0" u="none" strike="noStrike">
                <a:solidFill>
                  <a:srgbClr val="3A5E2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三、补全语句</a:t>
            </a:r>
            <a:endParaRPr lang="en-US" sz="3200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1. 这件事很重要，你必须现在就去问一问他(    )。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【基础中文一级】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同意 B. 不同意 C. 同不同意 D. 很同意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2. 这（ 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）数学题非常难，我思考了很久还是不会做。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【基础中文一级】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个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B.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条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C.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道</a:t>
            </a:r>
            <a:r>
              <a:rPr lang="en-US" altLang="zh-CN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  D.</a:t>
            </a:r>
            <a:r>
              <a:rPr lang="zh-CN" alt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支</a:t>
            </a:r>
            <a:endParaRPr lang="zh-CN" alt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2. 我(    )，所以特别想去一次。【基础中文二级】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从没去过植物园 B. 已经去过植物园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C. 常常去植物园   D. 马上要去植物园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00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3. (    )天气不好，我们还是按时出发了。【基础中文一级】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3200" b="1" i="0" u="none" strike="noStrike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Kaiti SC" panose="02010600040101010101" charset="-122"/>
              </a:rPr>
              <a:t>A. 因为 B. 虽然 C. 既然 D. 如果</a:t>
            </a: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  <a:p>
            <a:pPr marL="0" indent="0" algn="l">
              <a:lnSpc>
                <a:spcPct val="117000"/>
              </a:lnSpc>
            </a:pPr>
            <a:endParaRPr lang="en-US" sz="3200" b="1" i="0" u="none" strike="noStrike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  <a:sym typeface="Kaiti SC" panose="02010600040101010101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8229600" y="685800"/>
            <a:ext cx="3962400" cy="647065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C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528445" y="2267585"/>
            <a:ext cx="3983355" cy="84582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C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16305" y="5569585"/>
            <a:ext cx="4064000" cy="596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  <p:sp>
        <p:nvSpPr>
          <p:cNvPr id="9" name="AutoShape 8"/>
          <p:cNvSpPr/>
          <p:nvPr/>
        </p:nvSpPr>
        <p:spPr>
          <a:xfrm>
            <a:off x="1257300" y="4043045"/>
            <a:ext cx="4064000" cy="5969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88900" tIns="50800" rIns="88900" bIns="50800" rtlCol="0" anchor="t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3200" b="0" i="0" u="none" strike="noStrike">
                <a:solidFill>
                  <a:srgbClr val="FF0000"/>
                </a:solidFill>
                <a:latin typeface="Kaiti SC" panose="02010600040101010101" charset="-122"/>
                <a:ea typeface="Kaiti SC" panose="02010600040101010101" charset="-122"/>
                <a:cs typeface="Kaiti SC" panose="02010600040101010101" charset="-122"/>
                <a:sym typeface="Kaiti SC" panose="02010600040101010101" charset="-122"/>
              </a:rPr>
              <a:t>B</a:t>
            </a:r>
            <a:endParaRPr lang="en-US" sz="110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>
            <p:custDataLst>
              <p:tags r:id="rId1"/>
            </p:custDataLst>
          </p:nvPr>
        </p:nvSpPr>
        <p:spPr>
          <a:xfrm>
            <a:off x="-8255" y="3087370"/>
            <a:ext cx="12192000" cy="3770630"/>
          </a:xfrm>
          <a:prstGeom prst="rect">
            <a:avLst/>
          </a:prstGeom>
          <a:solidFill>
            <a:srgbClr val="44B36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WPS灵秀黑" charset="-122"/>
              <a:ea typeface="汉仪大隶书简" panose="02010600000101010101" charset="-122"/>
              <a:cs typeface="WPS灵秀黑" charset="-122"/>
            </a:endParaRPr>
          </a:p>
        </p:txBody>
      </p:sp>
      <p:pic>
        <p:nvPicPr>
          <p:cNvPr id="15" name="图片 14" descr="中国元素10_画板 1"/>
          <p:cNvPicPr>
            <a:picLocks noChangeAspect="1"/>
          </p:cNvPicPr>
          <p:nvPr/>
        </p:nvPicPr>
        <p:blipFill>
          <a:blip r:embed="rId2">
            <a:alphaModFix amt="12000"/>
          </a:blip>
          <a:stretch>
            <a:fillRect/>
          </a:stretch>
        </p:blipFill>
        <p:spPr>
          <a:xfrm>
            <a:off x="-122652" y="1626522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2540" y="0"/>
            <a:ext cx="12194540" cy="399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2" name="图片 1" descr="D:\倪志梁\2021\12\4华侨大学课件动画\图片调整\CM6C0647.jpgCM6C0647"/>
          <p:cNvPicPr>
            <a:picLocks noChangeAspect="1"/>
          </p:cNvPicPr>
          <p:nvPr/>
        </p:nvPicPr>
        <p:blipFill>
          <a:blip r:embed="rId3"/>
          <a:srcRect l="-336" t="38594" r="336" b="1539"/>
          <a:stretch>
            <a:fillRect/>
          </a:stretch>
        </p:blipFill>
        <p:spPr>
          <a:xfrm>
            <a:off x="429895" y="1275715"/>
            <a:ext cx="11331575" cy="44710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-8255" y="2675890"/>
            <a:ext cx="12200255" cy="2204720"/>
          </a:xfrm>
          <a:prstGeom prst="rect">
            <a:avLst/>
          </a:prstGeom>
          <a:solidFill>
            <a:schemeClr val="bg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WPS灵秀黑" charset="-122"/>
            </a:endParaRPr>
          </a:p>
        </p:txBody>
      </p:sp>
      <p:pic>
        <p:nvPicPr>
          <p:cNvPr id="41" name="图片 40"/>
          <p:cNvPicPr/>
          <p:nvPr/>
        </p:nvPicPr>
        <p:blipFill>
          <a:blip r:embed="rId4"/>
          <a:stretch>
            <a:fillRect/>
          </a:stretch>
        </p:blipFill>
        <p:spPr>
          <a:xfrm>
            <a:off x="9509181" y="-600483"/>
            <a:ext cx="2441302" cy="243871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81860" y="3106420"/>
            <a:ext cx="74218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8000" b="1" dirty="0">
                <a:solidFill>
                  <a:srgbClr val="222C13"/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方正楷体简体" panose="02000000000000000000" pitchFamily="65" charset="-122"/>
              </a:rPr>
              <a:t>下课了</a:t>
            </a:r>
            <a:r>
              <a:rPr lang="en-US" altLang="zh-CN" sz="8000" b="1" dirty="0">
                <a:solidFill>
                  <a:srgbClr val="222C13"/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方正楷体简体" panose="02000000000000000000" pitchFamily="65" charset="-122"/>
              </a:rPr>
              <a:t>，</a:t>
            </a:r>
            <a:r>
              <a:rPr lang="zh-CN" altLang="en-US" sz="8000" b="1" dirty="0">
                <a:solidFill>
                  <a:srgbClr val="222C13"/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方正楷体简体" panose="02000000000000000000" pitchFamily="65" charset="-122"/>
              </a:rPr>
              <a:t>加油</a:t>
            </a:r>
            <a:r>
              <a:rPr lang="en-US" altLang="zh-CN" sz="8000" b="1" dirty="0">
                <a:solidFill>
                  <a:srgbClr val="222C13"/>
                </a:solidFill>
                <a:latin typeface="楷体" panose="02010609060101010101" charset="-122"/>
                <a:ea typeface="楷体" panose="02010609060101010101" charset="-122"/>
                <a:cs typeface="WPS灵秀黑" charset="-122"/>
                <a:sym typeface="方正楷体简体" panose="02000000000000000000" pitchFamily="65" charset="-122"/>
              </a:rPr>
              <a:t>！</a:t>
            </a:r>
            <a:endParaRPr lang="en-US" altLang="zh-CN" sz="8000" b="1" dirty="0">
              <a:solidFill>
                <a:srgbClr val="222C13"/>
              </a:solidFill>
              <a:latin typeface="楷体" panose="02010609060101010101" charset="-122"/>
              <a:ea typeface="楷体" panose="02010609060101010101" charset="-122"/>
              <a:cs typeface="WPS灵秀黑" charset="-122"/>
              <a:sym typeface="方正楷体简体" panose="02000000000000000000" pitchFamily="65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DOCER_RESOURCE_TRACE_INFO" val="{&quot;id&quot;:&quot;171239251&quot;,&quot;origin&quot;:0,&quot;type&quot;:&quot;pictures&quot;,&quot;user&quot;:&quot;666029304&quot;}"/>
</p:tagLst>
</file>

<file path=ppt/tags/tag22.xml><?xml version="1.0" encoding="utf-8"?>
<p:tagLst xmlns:p="http://schemas.openxmlformats.org/presentationml/2006/main">
  <p:tag name="KSO_DOCER_RESOURCE_TRACE_INFO" val="{&quot;id&quot;:&quot;21543863&quot;,&quot;origin&quot;:0,&quot;type&quot;:&quot;icons&quot;,&quot;user&quot;:&quot;666029304&quot;}"/>
</p:tagLst>
</file>

<file path=ppt/tags/tag23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</p:tagLst>
</file>

<file path=ppt/tags/tag24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25.xml><?xml version="1.0" encoding="utf-8"?>
<p:tagLst xmlns:p="http://schemas.openxmlformats.org/presentationml/2006/main">
  <p:tag name="TABLE_ENDDRAG_ORIGIN_RECT" val="875*418"/>
  <p:tag name="TABLE_ENDDRAG_RECT" val="46*83*875*418"/>
</p:tagLst>
</file>

<file path=ppt/tags/tag26.xml><?xml version="1.0" encoding="utf-8"?>
<p:tagLst xmlns:p="http://schemas.openxmlformats.org/presentationml/2006/main">
  <p:tag name="TABLE_ENDDRAG_ORIGIN_RECT" val="875*418"/>
  <p:tag name="TABLE_ENDDRAG_RECT" val="46*83*875*418"/>
</p:tagLst>
</file>

<file path=ppt/tags/tag27.xml><?xml version="1.0" encoding="utf-8"?>
<p:tagLst xmlns:p="http://schemas.openxmlformats.org/presentationml/2006/main">
  <p:tag name="TABLE_ENDDRAG_ORIGIN_RECT" val="875*418"/>
  <p:tag name="TABLE_ENDDRAG_RECT" val="46*83*875*418"/>
</p:tagLst>
</file>

<file path=ppt/tags/tag28.xml><?xml version="1.0" encoding="utf-8"?>
<p:tagLst xmlns:p="http://schemas.openxmlformats.org/presentationml/2006/main">
  <p:tag name="TABLE_ENDDRAG_ORIGIN_RECT" val="875*418"/>
  <p:tag name="TABLE_ENDDRAG_RECT" val="46*83*875*418"/>
</p:tagLst>
</file>

<file path=ppt/tags/tag29.xml><?xml version="1.0" encoding="utf-8"?>
<p:tagLst xmlns:p="http://schemas.openxmlformats.org/presentationml/2006/main">
  <p:tag name="KSO_DOCER_RESOURCE_TRACE_INFO" val="{&quot;id&quot;:&quot;102317658&quot;,&quot;origin&quot;:0,&quot;type&quot;:&quot;pictures&quot;,&quot;user&quot;:&quot;666029304&quot;}"/>
</p:tagLst>
</file>

<file path=ppt/tags/tag30.xml><?xml version="1.0" encoding="utf-8"?>
<p:tagLst xmlns:p="http://schemas.openxmlformats.org/presentationml/2006/main">
  <p:tag name="KSO_DOCER_RESOURCE_TRACE_INFO" val="{&quot;id&quot;:&quot;133828687&quot;,&quot;origin&quot;:0,&quot;type&quot;:&quot;pictures&quot;,&quot;user&quot;:&quot;666029304&quot;}"/>
</p:tagLst>
</file>

<file path=ppt/tags/tag31.xml><?xml version="1.0" encoding="utf-8"?>
<p:tagLst xmlns:p="http://schemas.openxmlformats.org/presentationml/2006/main">
  <p:tag name="KSO_DOCER_RESOURCE_TRACE_INFO" val="{&quot;id&quot;:&quot;221558527&quot;,&quot;origin&quot;:0,&quot;type&quot;:&quot;pictures&quot;,&quot;user&quot;:&quot;666029304&quot;}"/>
</p:tagLst>
</file>

<file path=ppt/tags/tag32.xml><?xml version="1.0" encoding="utf-8"?>
<p:tagLst xmlns:p="http://schemas.openxmlformats.org/presentationml/2006/main">
  <p:tag name="KSO_DOCER_RESOURCE_TRACE_INFO" val="{&quot;id&quot;:&quot;49387138&quot;,&quot;origin&quot;:0,&quot;type&quot;:&quot;pictures&quot;,&quot;user&quot;:&quot;666029304&quot;}"/>
</p:tagLst>
</file>

<file path=ppt/tags/tag33.xml><?xml version="1.0" encoding="utf-8"?>
<p:tagLst xmlns:p="http://schemas.openxmlformats.org/presentationml/2006/main">
  <p:tag name="KSO_DOCER_RESOURCE_TRACE_INFO" val="{&quot;id&quot;:&quot;17986001&quot;,&quot;origin&quot;:0,&quot;type&quot;:&quot;pictures&quot;,&quot;user&quot;:&quot;666029304&quot;}"/>
</p:tagLst>
</file>

<file path=ppt/tags/tag34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35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36.xml><?xml version="1.0" encoding="utf-8"?>
<p:tagLst xmlns:p="http://schemas.openxmlformats.org/presentationml/2006/main">
  <p:tag name="KSO_DOCER_RESOURCE_TRACE_INFO" val="{&quot;id&quot;:&quot;92490941&quot;,&quot;origin&quot;:0,&quot;type&quot;:&quot;pictures&quot;,&quot;user&quot;:&quot;666029304&quot;}"/>
</p:tagLst>
</file>

<file path=ppt/tags/tag37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38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39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40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41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42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43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44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45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46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47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48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49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50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  <p:tag name="KSO_WM_UNIT_TEXT_FILL_FORE_SCHEMECOLOR_INDEX_BRIGHTNESS" val="0"/>
  <p:tag name="KSO_WM_UNIT_TEXT_FILL_FORE_SCHEMECOLOR_INDEX" val="2"/>
  <p:tag name="KSO_WM_UNIT_TEXT_FILL_TYPE" val="1"/>
</p:tagLst>
</file>

<file path=ppt/tags/tag51.xml><?xml version="1.0" encoding="utf-8"?>
<p:tagLst xmlns:p="http://schemas.openxmlformats.org/presentationml/2006/main">
  <p:tag name="KSO_WM_UNIT_PLACING_PICTURE_USER_VIEWPORT" val="{&quot;height&quot;:3840.5007874015746,&quot;width&quot;:3844.5700787401574}"/>
</p:tagLst>
</file>

<file path=ppt/tags/tag52.xml><?xml version="1.0" encoding="utf-8"?>
<p:tagLst xmlns:p="http://schemas.openxmlformats.org/presentationml/2006/main">
  <p:tag name="KSO_WM_UNIT_PLACING_PICTURE_USER_VIEWPORT" val="{&quot;height&quot;:1904,&quot;width&quot;:6421}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54.xml><?xml version="1.0" encoding="utf-8"?>
<p:tagLst xmlns:p="http://schemas.openxmlformats.org/presentationml/2006/main">
  <p:tag name="KSO_WM_UNIT_PLACING_PICTURE_USER_VIEWPORT" val="{&quot;height&quot;:3840.5007874015746,&quot;width&quot;:3844.5700787401574}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56.xml><?xml version="1.0" encoding="utf-8"?>
<p:tagLst xmlns:p="http://schemas.openxmlformats.org/presentationml/2006/main">
  <p:tag name="KSO_WM_UNIT_PLACING_PICTURE_USER_VIEWPORT" val="{&quot;height&quot;:3840.5007874015746,&quot;width&quot;:3844.5700787401574}"/>
</p:tagLst>
</file>

<file path=ppt/tags/tag57.xml><?xml version="1.0" encoding="utf-8"?>
<p:tagLst xmlns:p="http://schemas.openxmlformats.org/presentationml/2006/main">
  <p:tag name="KSO_DOCER_RESOURCE_TRACE_INFO" val="{&quot;id&quot;:&quot;72847263&quot;,&quot;origin&quot;:0,&quot;type&quot;:&quot;pictures&quot;,&quot;user&quot;:&quot;666029304&quot;}"/>
</p:tagLst>
</file>

<file path=ppt/tags/tag58.xml><?xml version="1.0" encoding="utf-8"?>
<p:tagLst xmlns:p="http://schemas.openxmlformats.org/presentationml/2006/main">
  <p:tag name="KSO_DOCER_RESOURCE_TRACE_INFO" val="{&quot;id&quot;:&quot;55756203&quot;,&quot;origin&quot;:0,&quot;type&quot;:&quot;pictures&quot;,&quot;user&quot;:&quot;666029304&quot;}"/>
</p:tagLst>
</file>

<file path=ppt/tags/tag59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60.xml><?xml version="1.0" encoding="utf-8"?>
<p:tagLst xmlns:p="http://schemas.openxmlformats.org/presentationml/2006/main">
  <p:tag name="KSO_WM_UNIT_PLACING_PICTURE_USER_VIEWPORT" val="{&quot;height&quot;:3840.5007874015746,&quot;width&quot;:3844.5700787401574}"/>
</p:tagLst>
</file>

<file path=ppt/tags/tag61.xml><?xml version="1.0" encoding="utf-8"?>
<p:tagLst xmlns:p="http://schemas.openxmlformats.org/presentationml/2006/main">
  <p:tag name="KSO_WM_UNIT_PLACING_PICTURE_USER_VIEWPORT" val="{&quot;height&quot;:1904,&quot;width&quot;:6421}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63.xml><?xml version="1.0" encoding="utf-8"?>
<p:tagLst xmlns:p="http://schemas.openxmlformats.org/presentationml/2006/main">
  <p:tag name="KSO_WM_UNIT_PLACING_PICTURE_USER_VIEWPORT" val="{&quot;height&quot;:3840.5007874015746,&quot;width&quot;:3844.5700787401574}"/>
</p:tagLst>
</file>

<file path=ppt/tags/tag64.xml><?xml version="1.0" encoding="utf-8"?>
<p:tagLst xmlns:p="http://schemas.openxmlformats.org/presentationml/2006/main">
  <p:tag name="KSO_WM_UNIT_PLACING_PICTURE_USER_VIEWPORT" val="{&quot;height&quot;:1904,&quot;width&quot;:6421}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66.xml><?xml version="1.0" encoding="utf-8"?>
<p:tagLst xmlns:p="http://schemas.openxmlformats.org/presentationml/2006/main">
  <p:tag name="KSO_WM_UNIT_PLACING_PICTURE_USER_VIEWPORT" val="{&quot;height&quot;:3840.5007874015746,&quot;width&quot;:3844.5700787401574}"/>
</p:tagLst>
</file>

<file path=ppt/tags/tag67.xml><?xml version="1.0" encoding="utf-8"?>
<p:tagLst xmlns:p="http://schemas.openxmlformats.org/presentationml/2006/main">
  <p:tag name="KSO_WM_UNIT_PLACING_PICTURE_USER_VIEWPORT" val="{&quot;height&quot;:1904,&quot;width&quot;:6421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69.xml><?xml version="1.0" encoding="utf-8"?>
<p:tagLst xmlns:p="http://schemas.openxmlformats.org/presentationml/2006/main">
  <p:tag name="KSO_DOCER_RESOURCE_TRACE_INFO" val="{&quot;id&quot;:&quot;75453395&quot;,&quot;origin&quot;:0,&quot;type&quot;:&quot;pictures&quot;,&quot;user&quot;:&quot;666029304&quot;}"/>
</p:tagLst>
</file>

<file path=ppt/tags/tag70.xml><?xml version="1.0" encoding="utf-8"?>
<p:tagLst xmlns:p="http://schemas.openxmlformats.org/presentationml/2006/main">
  <p:tag name="KSO_DOCER_RESOURCE_TRACE_INFO" val="{&quot;id&quot;:&quot;193564591&quot;,&quot;origin&quot;:0,&quot;type&quot;:&quot;pictures&quot;,&quot;user&quot;:&quot;666029304&quot;}"/>
</p:tagLst>
</file>

<file path=ppt/tags/tag71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73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75.xml><?xml version="1.0" encoding="utf-8"?>
<p:tagLst xmlns:p="http://schemas.openxmlformats.org/presentationml/2006/main">
  <p:tag name="KSO_DOCER_RESOURCE_TRACE_INFO" val="{&quot;id&quot;:&quot;171239251&quot;,&quot;origin&quot;:0,&quot;type&quot;:&quot;pictures&quot;,&quot;user&quot;:&quot;666029304&quot;}"/>
</p:tagLst>
</file>

<file path=ppt/tags/tag76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78.xml><?xml version="1.0" encoding="utf-8"?>
<p:tagLst xmlns:p="http://schemas.openxmlformats.org/presentationml/2006/main">
  <p:tag name="TABLE_ENDDRAG_ORIGIN_RECT" val="875*418"/>
  <p:tag name="TABLE_ENDDRAG_RECT" val="46*83*875*418"/>
</p:tagLst>
</file>

<file path=ppt/tags/tag79.xml><?xml version="1.0" encoding="utf-8"?>
<p:tagLst xmlns:p="http://schemas.openxmlformats.org/presentationml/2006/main">
  <p:tag name="TABLE_ENDDRAG_ORIGIN_RECT" val="875*418"/>
  <p:tag name="TABLE_ENDDRAG_RECT" val="46*83*875*418"/>
</p:tagLst>
</file>

<file path=ppt/tags/tag80.xml><?xml version="1.0" encoding="utf-8"?>
<p:tagLst xmlns:p="http://schemas.openxmlformats.org/presentationml/2006/main">
  <p:tag name="TABLE_ENDDRAG_ORIGIN_RECT" val="875*418"/>
  <p:tag name="TABLE_ENDDRAG_RECT" val="46*83*875*418"/>
</p:tagLst>
</file>

<file path=ppt/tags/tag81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83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85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87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ags/tag89.xml><?xml version="1.0" encoding="utf-8"?>
<p:tagLst xmlns:p="http://schemas.openxmlformats.org/presentationml/2006/main">
  <p:tag name="KSO_WM_SLIDE_BACKGROUND_TYPE" val="navigation"/>
  <p:tag name="KSO_WM_UNIT_SUBTYPE" val="h"/>
  <p:tag name="KSO_WM_TEMPLATE_CATEGORY" val="custom"/>
  <p:tag name="KSO_WM_TEMPLATE_INDEX" val="20204701"/>
  <p:tag name="KSO_WM_UNIT_ID" val="custom20204701_8*i*1"/>
  <p:tag name="KSO_WM_UNIT_TYPE" val="i"/>
  <p:tag name="KSO_WM_UNIT_INDEX" val="1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AG_VERSION" val="1.0"/>
  <p:tag name="KSO_WM_BEAUTIFY_FLAG" val="#wm#"/>
  <p:tag name="KSO_WM_UNIT_BK_DARK_LIGHT" val="2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4703"/>
  <p:tag name="KSO_WM_SPECIAL_SOURCE" val="bdnull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5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6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17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8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9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20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2.xml><?xml version="1.0" encoding="utf-8"?>
<a:theme xmlns:a="http://schemas.openxmlformats.org/drawingml/2006/main" name="2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3.xml><?xml version="1.0" encoding="utf-8"?>
<a:theme xmlns:a="http://schemas.openxmlformats.org/drawingml/2006/main" name="2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4.xml><?xml version="1.0" encoding="utf-8"?>
<a:theme xmlns:a="http://schemas.openxmlformats.org/drawingml/2006/main" name="2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5.xml><?xml version="1.0" encoding="utf-8"?>
<a:theme xmlns:a="http://schemas.openxmlformats.org/drawingml/2006/main" name="24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25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7.xml><?xml version="1.0" encoding="utf-8"?>
<a:theme xmlns:a="http://schemas.openxmlformats.org/drawingml/2006/main" name="26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8.xml><?xml version="1.0" encoding="utf-8"?>
<a:theme xmlns:a="http://schemas.openxmlformats.org/drawingml/2006/main" name="27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9.xml><?xml version="1.0" encoding="utf-8"?>
<a:theme xmlns:a="http://schemas.openxmlformats.org/drawingml/2006/main" name="28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0.xml><?xml version="1.0" encoding="utf-8"?>
<a:theme xmlns:a="http://schemas.openxmlformats.org/drawingml/2006/main" name="29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1.xml><?xml version="1.0" encoding="utf-8"?>
<a:theme xmlns:a="http://schemas.openxmlformats.org/drawingml/2006/main" name="30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2.xml><?xml version="1.0" encoding="utf-8"?>
<a:theme xmlns:a="http://schemas.openxmlformats.org/drawingml/2006/main" name="3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3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4.xml><?xml version="1.0" encoding="utf-8"?>
<a:theme xmlns:a="http://schemas.openxmlformats.org/drawingml/2006/main" name="3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5.xml><?xml version="1.0" encoding="utf-8"?>
<a:theme xmlns:a="http://schemas.openxmlformats.org/drawingml/2006/main" name="34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6.xml><?xml version="1.0" encoding="utf-8"?>
<a:theme xmlns:a="http://schemas.openxmlformats.org/drawingml/2006/main" name="35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7.xml><?xml version="1.0" encoding="utf-8"?>
<a:theme xmlns:a="http://schemas.openxmlformats.org/drawingml/2006/main" name="36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8.xml><?xml version="1.0" encoding="utf-8"?>
<a:theme xmlns:a="http://schemas.openxmlformats.org/drawingml/2006/main" name="37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9.xml><?xml version="1.0" encoding="utf-8"?>
<a:theme xmlns:a="http://schemas.openxmlformats.org/drawingml/2006/main" name="38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0.xml><?xml version="1.0" encoding="utf-8"?>
<a:theme xmlns:a="http://schemas.openxmlformats.org/drawingml/2006/main" name="39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1.xml><?xml version="1.0" encoding="utf-8"?>
<a:theme xmlns:a="http://schemas.openxmlformats.org/drawingml/2006/main" name="40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2.xml><?xml version="1.0" encoding="utf-8"?>
<a:theme xmlns:a="http://schemas.openxmlformats.org/drawingml/2006/main" name="41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3.xml><?xml version="1.0" encoding="utf-8"?>
<a:theme xmlns:a="http://schemas.openxmlformats.org/drawingml/2006/main" name="42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4.xml><?xml version="1.0" encoding="utf-8"?>
<a:theme xmlns:a="http://schemas.openxmlformats.org/drawingml/2006/main" name="9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5.xml><?xml version="1.0" encoding="utf-8"?>
<a:theme xmlns:a="http://schemas.openxmlformats.org/drawingml/2006/main" name="43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6.xml><?xml version="1.0" encoding="utf-8"?>
<a:theme xmlns:a="http://schemas.openxmlformats.org/drawingml/2006/main" name="44_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7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15417</Words>
  <Application>WPS 演示</Application>
  <PresentationFormat>宽屏</PresentationFormat>
  <Paragraphs>2721</Paragraphs>
  <Slides>135</Slides>
  <Notes>119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46</vt:i4>
      </vt:variant>
      <vt:variant>
        <vt:lpstr>幻灯片标题</vt:lpstr>
      </vt:variant>
      <vt:variant>
        <vt:i4>135</vt:i4>
      </vt:variant>
    </vt:vector>
  </HeadingPairs>
  <TitlesOfParts>
    <vt:vector size="207" baseType="lpstr">
      <vt:lpstr>Arial</vt:lpstr>
      <vt:lpstr>宋体</vt:lpstr>
      <vt:lpstr>Wingdings</vt:lpstr>
      <vt:lpstr>Arial</vt:lpstr>
      <vt:lpstr>WPS灵秀黑</vt:lpstr>
      <vt:lpstr>Times New Roman</vt:lpstr>
      <vt:lpstr>楷体</vt:lpstr>
      <vt:lpstr>微软雅黑</vt:lpstr>
      <vt:lpstr>Calibri</vt:lpstr>
      <vt:lpstr>Toots Regular</vt:lpstr>
      <vt:lpstr>方正悠黑体</vt:lpstr>
      <vt:lpstr>优设标题黑</vt:lpstr>
      <vt:lpstr>黑体</vt:lpstr>
      <vt:lpstr>Kaiti SC</vt:lpstr>
      <vt:lpstr>汉仪大隶书简</vt:lpstr>
      <vt:lpstr>方正楷体简体</vt:lpstr>
      <vt:lpstr>Times New Roman</vt:lpstr>
      <vt:lpstr>Noto Sans SC</vt:lpstr>
      <vt:lpstr>Arial Unicode MS</vt:lpstr>
      <vt:lpstr>华文细黑</vt:lpstr>
      <vt:lpstr>隶书</vt:lpstr>
      <vt:lpstr>华文楷体</vt:lpstr>
      <vt:lpstr>Kaiti SC</vt:lpstr>
      <vt:lpstr>隶书</vt:lpstr>
      <vt:lpstr>细等线拼音字体</vt:lpstr>
      <vt:lpstr>华文隶书</vt:lpstr>
      <vt:lpstr>Office 主题​​</vt:lpstr>
      <vt:lpstr>默认主题</vt:lpstr>
      <vt:lpstr>1_默认主题</vt:lpstr>
      <vt:lpstr>2_默认主题</vt:lpstr>
      <vt:lpstr>3_默认主题</vt:lpstr>
      <vt:lpstr>4_默认主题</vt:lpstr>
      <vt:lpstr>5_默认主题</vt:lpstr>
      <vt:lpstr>6_默认主题</vt:lpstr>
      <vt:lpstr>7_默认主题</vt:lpstr>
      <vt:lpstr>8_默认主题</vt:lpstr>
      <vt:lpstr>10_默认主题</vt:lpstr>
      <vt:lpstr>11_默认主题</vt:lpstr>
      <vt:lpstr>12_默认主题</vt:lpstr>
      <vt:lpstr>13_默认主题</vt:lpstr>
      <vt:lpstr>14_默认主题</vt:lpstr>
      <vt:lpstr>15_默认主题</vt:lpstr>
      <vt:lpstr>16_默认主题</vt:lpstr>
      <vt:lpstr>17_默认主题</vt:lpstr>
      <vt:lpstr>18_默认主题</vt:lpstr>
      <vt:lpstr>19_默认主题</vt:lpstr>
      <vt:lpstr>20_默认主题</vt:lpstr>
      <vt:lpstr>21_默认主题</vt:lpstr>
      <vt:lpstr>22_默认主题</vt:lpstr>
      <vt:lpstr>23_默认主题</vt:lpstr>
      <vt:lpstr>24_默认主题</vt:lpstr>
      <vt:lpstr>25_默认主题</vt:lpstr>
      <vt:lpstr>26_默认主题</vt:lpstr>
      <vt:lpstr>27_默认主题</vt:lpstr>
      <vt:lpstr>28_默认主题</vt:lpstr>
      <vt:lpstr>29_默认主题</vt:lpstr>
      <vt:lpstr>30_默认主题</vt:lpstr>
      <vt:lpstr>31_默认主题</vt:lpstr>
      <vt:lpstr>32_默认主题</vt:lpstr>
      <vt:lpstr>33_默认主题</vt:lpstr>
      <vt:lpstr>34_默认主题</vt:lpstr>
      <vt:lpstr>35_默认主题</vt:lpstr>
      <vt:lpstr>36_默认主题</vt:lpstr>
      <vt:lpstr>37_默认主题</vt:lpstr>
      <vt:lpstr>38_默认主题</vt:lpstr>
      <vt:lpstr>39_默认主题</vt:lpstr>
      <vt:lpstr>40_默认主题</vt:lpstr>
      <vt:lpstr>41_默认主题</vt:lpstr>
      <vt:lpstr>42_默认主题</vt:lpstr>
      <vt:lpstr>9_默认主题</vt:lpstr>
      <vt:lpstr>43_默认主题</vt:lpstr>
      <vt:lpstr>44_默认主题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除了 A （以外），……都……</vt:lpstr>
      <vt:lpstr>PowerPoint 演示文稿</vt:lpstr>
      <vt:lpstr>PowerPoint 演示文稿</vt:lpstr>
      <vt:lpstr>PowerPoint 演示文稿</vt:lpstr>
      <vt:lpstr>除了 A （以外），还 B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桃之夭夭</cp:lastModifiedBy>
  <cp:revision>27</cp:revision>
  <dcterms:created xsi:type="dcterms:W3CDTF">2026-09-23T18:05:00Z</dcterms:created>
  <dcterms:modified xsi:type="dcterms:W3CDTF">2026-09-24T01:44:50Z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{"Label":"1","ContentProducer":"001191110102MACQD9K64010000","ProduceID":"7672593596121566181","ReservedCode1":"","ContentPropagator":"","PropagateID":"","ReservedCode2":""}</vt:lpwstr>
  </property>
  <property fmtid="{D5CDD505-2E9C-101B-9397-08002B2CF9AE}" pid="3" name="KSOProductBuildVer">
    <vt:lpwstr>2052-12.1.0.28505</vt:lpwstr>
  </property>
  <property fmtid="{D5CDD505-2E9C-101B-9397-08002B2CF9AE}" pid="4" name="ICV">
    <vt:lpwstr>FFAEB87D4C2274BF5C49906A1A3020D1_43</vt:lpwstr>
  </property>
</Properties>
</file>