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8"/>
  </p:handoutMasterIdLst>
  <p:sldIdLst>
    <p:sldId id="410" r:id="rId3"/>
    <p:sldId id="421" r:id="rId5"/>
    <p:sldId id="443" r:id="rId6"/>
    <p:sldId id="456" r:id="rId7"/>
    <p:sldId id="649" r:id="rId8"/>
    <p:sldId id="748" r:id="rId9"/>
    <p:sldId id="942" r:id="rId10"/>
    <p:sldId id="951" r:id="rId11"/>
    <p:sldId id="944" r:id="rId12"/>
    <p:sldId id="945" r:id="rId13"/>
    <p:sldId id="985" r:id="rId14"/>
    <p:sldId id="948" r:id="rId15"/>
    <p:sldId id="949" r:id="rId16"/>
    <p:sldId id="986" r:id="rId17"/>
    <p:sldId id="747" r:id="rId18"/>
    <p:sldId id="956" r:id="rId19"/>
    <p:sldId id="959" r:id="rId20"/>
    <p:sldId id="961" r:id="rId21"/>
    <p:sldId id="962" r:id="rId22"/>
    <p:sldId id="754" r:id="rId23"/>
    <p:sldId id="963" r:id="rId24"/>
    <p:sldId id="964" r:id="rId25"/>
    <p:sldId id="965" r:id="rId26"/>
    <p:sldId id="755" r:id="rId27"/>
    <p:sldId id="966" r:id="rId28"/>
    <p:sldId id="970" r:id="rId29"/>
    <p:sldId id="968" r:id="rId30"/>
    <p:sldId id="973" r:id="rId31"/>
    <p:sldId id="971" r:id="rId32"/>
    <p:sldId id="640" r:id="rId33"/>
    <p:sldId id="641" r:id="rId34"/>
    <p:sldId id="977" r:id="rId35"/>
    <p:sldId id="765" r:id="rId36"/>
    <p:sldId id="978" r:id="rId37"/>
    <p:sldId id="979" r:id="rId38"/>
    <p:sldId id="981" r:id="rId39"/>
    <p:sldId id="768" r:id="rId40"/>
    <p:sldId id="982" r:id="rId41"/>
    <p:sldId id="983" r:id="rId42"/>
    <p:sldId id="854" r:id="rId43"/>
    <p:sldId id="774" r:id="rId44"/>
    <p:sldId id="776" r:id="rId45"/>
    <p:sldId id="934" r:id="rId46"/>
    <p:sldId id="932" r:id="rId47"/>
  </p:sldIdLst>
  <p:sldSz cx="12192000" cy="6858000"/>
  <p:notesSz cx="6858000" cy="9144000"/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8" userDrawn="1">
          <p15:clr>
            <a:srgbClr val="A4A3A4"/>
          </p15:clr>
        </p15:guide>
        <p15:guide id="2" pos="38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00000"/>
    <a:srgbClr val="0E870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366" y="96"/>
      </p:cViewPr>
      <p:guideLst>
        <p:guide orient="horz" pos="2308"/>
        <p:guide pos="382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2" Type="http://schemas.openxmlformats.org/officeDocument/2006/relationships/tags" Target="tags/tag73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2.xml"/><Relationship Id="rId49" Type="http://schemas.openxmlformats.org/officeDocument/2006/relationships/presProps" Target="presProps.xml"/><Relationship Id="rId48" Type="http://schemas.openxmlformats.org/officeDocument/2006/relationships/handoutMaster" Target="handoutMasters/handoutMaster1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80800" y="6444344"/>
            <a:ext cx="711200" cy="116113"/>
          </a:xfrm>
          <a:prstGeom prst="rect">
            <a:avLst/>
          </a:prstGeom>
          <a:solidFill>
            <a:srgbClr val="C3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tags" Target="../tags/tag70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1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4.xml"/><Relationship Id="rId2" Type="http://schemas.openxmlformats.org/officeDocument/2006/relationships/image" Target="file:///C:\Users\DELL\AppData\Local\Temp\wps\INetCache\e6ee07758255091b7d9767652604cd77" TargetMode="External"/><Relationship Id="rId1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4.xml"/><Relationship Id="rId2" Type="http://schemas.openxmlformats.org/officeDocument/2006/relationships/image" Target="file:///C:\Users\DELL\AppData\Local\Temp\wps\INetCache\8c73eab6c924da9a2b10632e6d2f126d" TargetMode="External"/><Relationship Id="rId1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8.GIF"/><Relationship Id="rId1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81474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941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801636" y="1960983"/>
            <a:ext cx="23641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5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基础课</a:t>
            </a:r>
            <a:endParaRPr lang="zh-CN" altLang="zh-CN" sz="5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PA-文本框 61"/>
          <p:cNvSpPr txBox="1"/>
          <p:nvPr>
            <p:custDataLst>
              <p:tags r:id="rId6"/>
            </p:custDataLst>
          </p:nvPr>
        </p:nvSpPr>
        <p:spPr>
          <a:xfrm>
            <a:off x="2348333" y="3428852"/>
            <a:ext cx="70612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zh-CN" sz="4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第十二课 三人行，必有我师</a:t>
            </a:r>
            <a:endParaRPr lang="zh-CN" altLang="en-US" sz="40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307282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5152580" y="4844639"/>
            <a:ext cx="1886840" cy="460375"/>
            <a:chOff x="5152580" y="4844639"/>
            <a:chExt cx="1886840" cy="460375"/>
          </a:xfrm>
        </p:grpSpPr>
        <p:sp>
          <p:nvSpPr>
            <p:cNvPr id="24" name="任意多边形 23"/>
            <p:cNvSpPr/>
            <p:nvPr/>
          </p:nvSpPr>
          <p:spPr>
            <a:xfrm>
              <a:off x="5152580" y="4855435"/>
              <a:ext cx="1886840" cy="438587"/>
            </a:xfrm>
            <a:custGeom>
              <a:avLst/>
              <a:gdLst>
                <a:gd name="connsiteX0" fmla="*/ 181420 w 1886840"/>
                <a:gd name="connsiteY0" fmla="*/ 0 h 438587"/>
                <a:gd name="connsiteX1" fmla="*/ 213805 w 1886840"/>
                <a:gd name="connsiteY1" fmla="*/ 0 h 438587"/>
                <a:gd name="connsiteX2" fmla="*/ 1673035 w 1886840"/>
                <a:gd name="connsiteY2" fmla="*/ 0 h 438587"/>
                <a:gd name="connsiteX3" fmla="*/ 1705419 w 1886840"/>
                <a:gd name="connsiteY3" fmla="*/ 0 h 438587"/>
                <a:gd name="connsiteX4" fmla="*/ 1705419 w 1886840"/>
                <a:gd name="connsiteY4" fmla="*/ 3317 h 438587"/>
                <a:gd name="connsiteX5" fmla="*/ 1716124 w 1886840"/>
                <a:gd name="connsiteY5" fmla="*/ 4413 h 438587"/>
                <a:gd name="connsiteX6" fmla="*/ 1886840 w 1886840"/>
                <a:gd name="connsiteY6" fmla="*/ 217198 h 438587"/>
                <a:gd name="connsiteX7" fmla="*/ 1716124 w 1886840"/>
                <a:gd name="connsiteY7" fmla="*/ 429984 h 438587"/>
                <a:gd name="connsiteX8" fmla="*/ 1705419 w 1886840"/>
                <a:gd name="connsiteY8" fmla="*/ 431080 h 438587"/>
                <a:gd name="connsiteX9" fmla="*/ 1705419 w 1886840"/>
                <a:gd name="connsiteY9" fmla="*/ 438587 h 438587"/>
                <a:gd name="connsiteX10" fmla="*/ 181420 w 1886840"/>
                <a:gd name="connsiteY10" fmla="*/ 438587 h 438587"/>
                <a:gd name="connsiteX11" fmla="*/ 181420 w 1886840"/>
                <a:gd name="connsiteY11" fmla="*/ 431080 h 438587"/>
                <a:gd name="connsiteX12" fmla="*/ 170716 w 1886840"/>
                <a:gd name="connsiteY12" fmla="*/ 429984 h 438587"/>
                <a:gd name="connsiteX13" fmla="*/ 0 w 1886840"/>
                <a:gd name="connsiteY13" fmla="*/ 217198 h 438587"/>
                <a:gd name="connsiteX14" fmla="*/ 170716 w 1886840"/>
                <a:gd name="connsiteY14" fmla="*/ 4413 h 438587"/>
                <a:gd name="connsiteX15" fmla="*/ 181420 w 1886840"/>
                <a:gd name="connsiteY15" fmla="*/ 3317 h 4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840" h="438587">
                  <a:moveTo>
                    <a:pt x="181420" y="0"/>
                  </a:moveTo>
                  <a:lnTo>
                    <a:pt x="213805" y="0"/>
                  </a:lnTo>
                  <a:lnTo>
                    <a:pt x="1673035" y="0"/>
                  </a:lnTo>
                  <a:lnTo>
                    <a:pt x="1705419" y="0"/>
                  </a:lnTo>
                  <a:lnTo>
                    <a:pt x="1705419" y="3317"/>
                  </a:lnTo>
                  <a:lnTo>
                    <a:pt x="1716124" y="4413"/>
                  </a:lnTo>
                  <a:cubicBezTo>
                    <a:pt x="1813552" y="24666"/>
                    <a:pt x="1886840" y="112238"/>
                    <a:pt x="1886840" y="217198"/>
                  </a:cubicBezTo>
                  <a:cubicBezTo>
                    <a:pt x="1886840" y="322159"/>
                    <a:pt x="1813552" y="409731"/>
                    <a:pt x="1716124" y="429984"/>
                  </a:cubicBezTo>
                  <a:lnTo>
                    <a:pt x="1705419" y="431080"/>
                  </a:lnTo>
                  <a:lnTo>
                    <a:pt x="1705419" y="438587"/>
                  </a:lnTo>
                  <a:lnTo>
                    <a:pt x="181420" y="438587"/>
                  </a:lnTo>
                  <a:lnTo>
                    <a:pt x="181420" y="431080"/>
                  </a:lnTo>
                  <a:lnTo>
                    <a:pt x="170716" y="429984"/>
                  </a:lnTo>
                  <a:cubicBezTo>
                    <a:pt x="73288" y="409731"/>
                    <a:pt x="0" y="322159"/>
                    <a:pt x="0" y="217198"/>
                  </a:cubicBezTo>
                  <a:cubicBezTo>
                    <a:pt x="0" y="112238"/>
                    <a:pt x="73288" y="24666"/>
                    <a:pt x="170716" y="4413"/>
                  </a:cubicBezTo>
                  <a:lnTo>
                    <a:pt x="181420" y="331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2540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5" name="PA-文本框 61"/>
            <p:cNvSpPr txBox="1"/>
            <p:nvPr>
              <p:custDataLst>
                <p:tags r:id="rId7"/>
              </p:custDataLst>
            </p:nvPr>
          </p:nvSpPr>
          <p:spPr>
            <a:xfrm>
              <a:off x="5563627" y="4844639"/>
              <a:ext cx="125476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pc="3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字魂105号-简雅黑" panose="00000500000000000000" pitchFamily="2" charset="-122"/>
                </a:rPr>
                <a:t>李</a:t>
              </a:r>
              <a:r>
                <a:rPr lang="en-US" altLang="zh-CN" sz="2400" b="1" spc="3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字魂105号-简雅黑" panose="00000500000000000000" pitchFamily="2" charset="-122"/>
                </a:rPr>
                <a:t>  </a:t>
              </a:r>
              <a:r>
                <a:rPr lang="zh-CN" sz="2400" b="1" spc="3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字魂105号-简雅黑" panose="00000500000000000000" pitchFamily="2" charset="-122"/>
                </a:rPr>
                <a:t>睿</a:t>
              </a:r>
              <a:endParaRPr lang="zh-CN" sz="24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788988" y="120015"/>
            <a:ext cx="10614025" cy="8302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确定</a:t>
            </a: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关键</a:t>
            </a: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严重</a:t>
            </a: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决定</a:t>
            </a: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准确</a:t>
            </a: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危险</a:t>
            </a: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en-US" altLang="zh-CN" sz="4400" b="1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性</a:t>
            </a:r>
            <a:endParaRPr lang="zh-CN" altLang="en-US" sz="4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964883" y="1323658"/>
            <a:ext cx="9880600" cy="1014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听说赛车是一个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危险性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很高的运动。</a:t>
            </a:r>
            <a:endParaRPr lang="zh-CN" altLang="zh-CN" sz="4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964883" y="2513648"/>
            <a:ext cx="10458450" cy="1014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你要保证材料中的数字的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准确性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4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964883" y="3703638"/>
            <a:ext cx="11628437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警察们终于找到了他</a:t>
            </a:r>
            <a:r>
              <a:rPr lang="zh-CN" altLang="zh-CN" sz="54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犯罪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关键性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证据。</a:t>
            </a:r>
            <a:endParaRPr lang="zh-CN" altLang="zh-CN" sz="4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1265" name="Rectangle 2"/>
          <p:cNvSpPr>
            <a:spLocks noGrp="1"/>
          </p:cNvSpPr>
          <p:nvPr/>
        </p:nvSpPr>
        <p:spPr>
          <a:xfrm>
            <a:off x="-244475" y="384493"/>
            <a:ext cx="12192000" cy="103505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/>
          <a:lstStyle/>
          <a:p>
            <a:pPr marL="812800" indent="-812800" algn="ctr" eaLnBrk="0" hangingPunct="0">
              <a:spcBef>
                <a:spcPct val="20000"/>
              </a:spcBef>
            </a:pPr>
            <a:r>
              <a:rPr lang="zh-CN" altLang="en-US" sz="48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虚心    犯    重要性    思考  </a:t>
            </a:r>
            <a:endParaRPr lang="zh-CN" altLang="en-US" sz="4800" b="1" dirty="0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sp>
        <p:nvSpPr>
          <p:cNvPr id="5123" name="Text Box 4"/>
          <p:cNvSpPr txBox="1"/>
          <p:nvPr/>
        </p:nvSpPr>
        <p:spPr>
          <a:xfrm>
            <a:off x="137160" y="1535113"/>
            <a:ext cx="12758738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在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为什么学习汉语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这个位置你可以写学习汉语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/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5" name="Text Box 4"/>
          <p:cNvSpPr txBox="1"/>
          <p:nvPr/>
        </p:nvSpPr>
        <p:spPr>
          <a:xfrm>
            <a:off x="137160" y="2664143"/>
            <a:ext cx="12049125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他是一个爱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_____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，爱问问题的学生。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</p:txBody>
      </p:sp>
      <p:sp>
        <p:nvSpPr>
          <p:cNvPr id="5128" name="Text Box 4"/>
          <p:cNvSpPr txBox="1"/>
          <p:nvPr/>
        </p:nvSpPr>
        <p:spPr>
          <a:xfrm>
            <a:off x="137160" y="3616960"/>
            <a:ext cx="12392025" cy="1691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尽管阿尔达学习很好，但他遇到问题的时候还是会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_____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问别人。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</p:txBody>
      </p:sp>
      <p:sp>
        <p:nvSpPr>
          <p:cNvPr id="11" name="Text Box 4"/>
          <p:cNvSpPr txBox="1"/>
          <p:nvPr/>
        </p:nvSpPr>
        <p:spPr>
          <a:xfrm>
            <a:off x="137160" y="5221605"/>
            <a:ext cx="11917363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4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.孩子在学校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____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错误不仅有老师的责任，还有家长的责任。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概括</a:t>
            </a:r>
            <a:r>
              <a:rPr lang="en-US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V. 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842963" y="1313815"/>
            <a:ext cx="11349037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4000" b="1">
                <a:latin typeface="楷体" panose="02010609060101010101" charset="-122"/>
                <a:ea typeface="楷体" panose="02010609060101010101" charset="-122"/>
              </a:rPr>
              <a:t>老师让我</a:t>
            </a:r>
            <a:r>
              <a:rPr lang="zh-CN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概括</a:t>
            </a:r>
            <a:r>
              <a:rPr lang="zh-CN" altLang="zh-CN" sz="4000" b="1">
                <a:latin typeface="楷体" panose="02010609060101010101" charset="-122"/>
                <a:ea typeface="楷体" panose="02010609060101010101" charset="-122"/>
              </a:rPr>
              <a:t>一下这篇课文的主要内容。</a:t>
            </a:r>
            <a:endParaRPr lang="zh-CN" altLang="zh-CN" sz="4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842963" y="2565400"/>
            <a:ext cx="11349037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4000" b="1">
                <a:latin typeface="楷体" panose="02010609060101010101" charset="-122"/>
                <a:ea typeface="楷体" panose="02010609060101010101" charset="-122"/>
              </a:rPr>
              <a:t>他把这件事情发生的经过</a:t>
            </a:r>
            <a:r>
              <a:rPr lang="zh-CN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概括</a:t>
            </a:r>
            <a:r>
              <a:rPr lang="zh-CN" altLang="zh-CN" sz="4000" b="1">
                <a:latin typeface="楷体" panose="02010609060101010101" charset="-122"/>
                <a:ea typeface="楷体" panose="02010609060101010101" charset="-122"/>
              </a:rPr>
              <a:t>地说了一遍。</a:t>
            </a:r>
            <a:endParaRPr lang="zh-CN" altLang="zh-CN" sz="4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2963" y="3816985"/>
            <a:ext cx="12476162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4000" b="1">
                <a:latin typeface="楷体" panose="02010609060101010101" charset="-122"/>
                <a:ea typeface="楷体" panose="02010609060101010101" charset="-122"/>
              </a:rPr>
              <a:t>你说了这么多，</a:t>
            </a:r>
            <a:r>
              <a:rPr lang="zh-CN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概括</a:t>
            </a:r>
            <a:r>
              <a:rPr lang="zh-CN" altLang="zh-CN" sz="4000" b="1">
                <a:latin typeface="楷体" panose="02010609060101010101" charset="-122"/>
                <a:ea typeface="楷体" panose="02010609060101010101" charset="-122"/>
              </a:rPr>
              <a:t>成一句话就是要好好学习。</a:t>
            </a:r>
            <a:endParaRPr lang="zh-CN" altLang="zh-CN" sz="4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2" grpId="0"/>
      <p:bldP spid="2" grpId="1"/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真正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adj.    </a:t>
            </a:r>
            <a:r>
              <a:rPr lang="zh-CN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向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prep. 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3065" y="950595"/>
            <a:ext cx="1141158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393065" y="1395730"/>
            <a:ext cx="1132713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真正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的朋友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,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就是即使遇到再大的困难都会帮助你的人。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393065" y="2309495"/>
            <a:ext cx="1054417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你们抓错了，那个穿黑毛衣的才是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真正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偷东西的人。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4180" y="3924300"/>
            <a:ext cx="994537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你应该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向</a:t>
            </a:r>
            <a:r>
              <a:rPr lang="zh-CN" altLang="zh-CN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老师</a:t>
            </a:r>
            <a:r>
              <a:rPr lang="zh-CN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学习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认真工作、负责的态度。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424180" y="4692650"/>
            <a:ext cx="943229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我希望你能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向</a:t>
            </a:r>
            <a:r>
              <a:rPr lang="zh-CN" altLang="zh-CN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解释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一下你迟到的原因。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7510" y="5474970"/>
            <a:ext cx="94310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这件事就是你做错了，你应该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向</a:t>
            </a:r>
            <a:r>
              <a:rPr lang="zh-CN" altLang="zh-CN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他</a:t>
            </a:r>
            <a:r>
              <a:rPr lang="zh-CN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道歉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70535" y="950595"/>
            <a:ext cx="1133411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89" name="Rectangle 2"/>
          <p:cNvSpPr>
            <a:spLocks noGrp="1"/>
          </p:cNvSpPr>
          <p:nvPr/>
        </p:nvSpPr>
        <p:spPr>
          <a:xfrm>
            <a:off x="-1623695" y="80963"/>
            <a:ext cx="12192000" cy="103505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/>
          <a:lstStyle/>
          <a:p>
            <a:pPr marL="812800" indent="-812800" algn="ctr" eaLnBrk="0" hangingPunct="0">
              <a:spcBef>
                <a:spcPct val="20000"/>
              </a:spcBef>
            </a:pPr>
            <a:r>
              <a:rPr lang="zh-CN" altLang="en-US" sz="5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真正    向    概括    </a:t>
            </a:r>
            <a:r>
              <a:rPr lang="zh-CN" altLang="en-US" sz="5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5400" b="1" dirty="0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3" name="Text Box 4"/>
          <p:cNvSpPr txBox="1"/>
          <p:nvPr/>
        </p:nvSpPr>
        <p:spPr>
          <a:xfrm>
            <a:off x="470535" y="1314133"/>
            <a:ext cx="12049125" cy="175323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别人学习不是要学习他做的事，而是要学习他的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态度和处理方法。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5" name="Text Box 4"/>
          <p:cNvSpPr txBox="1"/>
          <p:nvPr/>
        </p:nvSpPr>
        <p:spPr>
          <a:xfrm>
            <a:off x="470535" y="3067368"/>
            <a:ext cx="12049125" cy="922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请你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一下这个故事的内容。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8" name="Text Box 4"/>
          <p:cNvSpPr txBox="1"/>
          <p:nvPr/>
        </p:nvSpPr>
        <p:spPr>
          <a:xfrm>
            <a:off x="470535" y="4397693"/>
            <a:ext cx="11917363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只有在你困难的时候还会帮助你的人，才是你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朋友。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8414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2530" name="Rectangle 2"/>
          <p:cNvSpPr>
            <a:spLocks noGrp="1"/>
          </p:cNvSpPr>
          <p:nvPr/>
        </p:nvSpPr>
        <p:spPr>
          <a:xfrm>
            <a:off x="2404110" y="2640965"/>
            <a:ext cx="7286625" cy="354012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/>
          <a:lstStyle/>
          <a:p>
            <a:pPr marL="812800" indent="-812800" algn="ctr" eaLnBrk="0" hangingPunct="0">
              <a:spcBef>
                <a:spcPct val="20000"/>
              </a:spcBef>
            </a:pPr>
            <a:r>
              <a:rPr lang="zh-CN" altLang="en-US" sz="4400" b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</a:rPr>
              <a:t>急忙  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共同 </a:t>
            </a:r>
            <a:r>
              <a:rPr lang="zh-CN" altLang="en-US" sz="4400" b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缺少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共同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adj.  </a:t>
            </a:r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缺少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V.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862965" y="1497330"/>
            <a:ext cx="777748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地球是我们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共同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的家，保护它是我们每个人的责任。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pic>
        <p:nvPicPr>
          <p:cNvPr id="2" name="图片 1" descr="学在中国·基础教程2 VCG21gic1257260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340" t="-2162" r="-1340" b="2162"/>
          <a:stretch>
            <a:fillRect/>
          </a:stretch>
        </p:blipFill>
        <p:spPr>
          <a:xfrm>
            <a:off x="8851900" y="127635"/>
            <a:ext cx="3190875" cy="237236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62965" y="3689985"/>
            <a:ext cx="1022477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刚大学毕业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缺少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工作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经验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，犯错是难免的。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pic>
        <p:nvPicPr>
          <p:cNvPr id="5" name="图片 4" descr="学在中国·基础教程2 VCG214001958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080" y="4490085"/>
            <a:ext cx="3550920" cy="236791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4" grpId="0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急忙</a:t>
            </a:r>
            <a:r>
              <a:rPr lang="en-US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adv.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46050" y="950595"/>
            <a:ext cx="11658600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171" name="文本框 3"/>
          <p:cNvSpPr txBox="1"/>
          <p:nvPr/>
        </p:nvSpPr>
        <p:spPr>
          <a:xfrm>
            <a:off x="145415" y="1138555"/>
            <a:ext cx="1074420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妈妈担心孩子会烧得更厉害，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  <a:p>
            <a:pPr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         便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急忙地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把孩子带到了医院。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pic>
        <p:nvPicPr>
          <p:cNvPr id="4" name="图片 3" descr="学在中国·基础教程2 VCG41N6765704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7565" y="27940"/>
            <a:ext cx="3734435" cy="249047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3072" t="95"/>
          <a:stretch>
            <a:fillRect/>
          </a:stretch>
        </p:blipFill>
        <p:spPr>
          <a:xfrm>
            <a:off x="8726170" y="2518410"/>
            <a:ext cx="3465830" cy="259397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796680" name="内容占位符 796679"/>
          <p:cNvSpPr>
            <a:spLocks noGrp="1"/>
          </p:cNvSpPr>
          <p:nvPr/>
        </p:nvSpPr>
        <p:spPr>
          <a:xfrm>
            <a:off x="100330" y="2680018"/>
            <a:ext cx="10306050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ct val="20000"/>
              </a:spcBef>
              <a:buSzTx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他听到老师在点名，就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急忙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跑进了教室。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425" y="3863658"/>
            <a:ext cx="117062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公共汽车上来一位老奶奶，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................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80050" y="3678873"/>
            <a:ext cx="5078095" cy="8299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男孩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急忙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给她让了座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。</a:t>
            </a:r>
            <a:endParaRPr lang="zh-CN" altLang="en-US" sz="3600" dirty="0"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b="16931"/>
          <a:stretch>
            <a:fillRect/>
          </a:stretch>
        </p:blipFill>
        <p:spPr>
          <a:xfrm>
            <a:off x="755015" y="4509135"/>
            <a:ext cx="3342640" cy="231775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9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ldLvl="0"/>
      <p:bldP spid="796680" grpId="0"/>
      <p:bldP spid="5" grpId="0"/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8673" name="文本框 3"/>
          <p:cNvSpPr txBox="1"/>
          <p:nvPr/>
        </p:nvSpPr>
        <p:spPr>
          <a:xfrm>
            <a:off x="1144270" y="-127000"/>
            <a:ext cx="439801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急忙</a:t>
            </a:r>
            <a:r>
              <a:rPr lang="en-US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 VS </a:t>
            </a:r>
            <a:r>
              <a:rPr lang="zh-CN" alt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赶紧</a:t>
            </a:r>
            <a:r>
              <a:rPr lang="zh-CN" altLang="en-US" sz="72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 </a:t>
            </a:r>
            <a:endParaRPr lang="zh-CN" altLang="en-US" sz="72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sp>
        <p:nvSpPr>
          <p:cNvPr id="796680" name="内容占位符 796679"/>
          <p:cNvSpPr>
            <a:spLocks noGrp="1"/>
          </p:cNvSpPr>
          <p:nvPr/>
        </p:nvSpPr>
        <p:spPr>
          <a:xfrm>
            <a:off x="924560" y="1071563"/>
            <a:ext cx="12446000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ts val="0"/>
              </a:spcBef>
              <a:buSzTx/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急忙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可以重叠使用，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赶紧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不可以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20000"/>
              </a:spcBef>
              <a:buSzTx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听到朋友住院的消息，他就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急急忙忙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地出门了。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内容占位符 796679"/>
          <p:cNvSpPr>
            <a:spLocks noGrp="1"/>
          </p:cNvSpPr>
          <p:nvPr/>
        </p:nvSpPr>
        <p:spPr>
          <a:xfrm>
            <a:off x="924560" y="2442210"/>
            <a:ext cx="10306050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 algn="l">
              <a:spcBef>
                <a:spcPts val="0"/>
              </a:spcBef>
              <a:buClrTx/>
              <a:buSzTx/>
              <a:buFontTx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②“急忙”不用于未发生的动作，“赶紧”可以，可用于祈使句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20000"/>
              </a:spcBef>
              <a:buSzTx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赶紧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上床睡觉吧，明早还要赶飞机呢。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内容占位符 796679"/>
          <p:cNvSpPr>
            <a:spLocks noGrp="1"/>
          </p:cNvSpPr>
          <p:nvPr/>
        </p:nvSpPr>
        <p:spPr>
          <a:xfrm>
            <a:off x="924243" y="3987165"/>
            <a:ext cx="12101512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 algn="l">
              <a:spcBef>
                <a:spcPts val="0"/>
              </a:spcBef>
              <a:buClrTx/>
              <a:buSzTx/>
              <a:buFontTx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③“急忙”强调心里着急，“赶紧”强调时间不够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20000"/>
              </a:spcBef>
              <a:buSzTx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就还剩一天时间了，你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赶紧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把申请材料交给我。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6680" grpId="0"/>
      <p:bldP spid="796680" grpId="1"/>
      <p:bldP spid="2" grpId="0"/>
      <p:bldP spid="2" grpId="1"/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P255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969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6075" y="871538"/>
            <a:ext cx="7696200" cy="593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075" y="0"/>
            <a:ext cx="8382000" cy="8715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第三部分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4643755" y="2745740"/>
            <a:ext cx="12858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 eaLnBrk="0" hangingPunct="0">
              <a:spcBef>
                <a:spcPct val="20000"/>
              </a:spcBef>
            </a:pPr>
            <a:r>
              <a:rPr lang="zh-CN" altLang="en-US" sz="4400" b="1">
                <a:solidFill>
                  <a:srgbClr val="A0480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弄</a:t>
            </a:r>
            <a:endParaRPr lang="zh-CN" altLang="zh-CN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弄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V.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4083" t="1495" r="18150"/>
          <a:stretch>
            <a:fillRect/>
          </a:stretch>
        </p:blipFill>
        <p:spPr>
          <a:xfrm>
            <a:off x="9218930" y="127635"/>
            <a:ext cx="3046095" cy="3096260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796680" name="内容占位符 796679"/>
          <p:cNvSpPr>
            <a:spLocks noGrp="1"/>
          </p:cNvSpPr>
          <p:nvPr/>
        </p:nvSpPr>
        <p:spPr>
          <a:xfrm>
            <a:off x="982028" y="3172778"/>
            <a:ext cx="7280275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ct val="20000"/>
              </a:spcBef>
              <a:buSzTx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孩子今天又把衣服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弄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脏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内容占位符 796679"/>
          <p:cNvSpPr>
            <a:spLocks noGrp="1"/>
          </p:cNvSpPr>
          <p:nvPr/>
        </p:nvSpPr>
        <p:spPr>
          <a:xfrm>
            <a:off x="982345" y="4154170"/>
            <a:ext cx="8705850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ct val="20000"/>
              </a:spcBef>
              <a:buSzTx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你千万别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弄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丢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那部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新买的手机。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0" y="81280"/>
            <a:ext cx="4183379" cy="2867660"/>
          </a:xfrm>
          <a:prstGeom prst="bevel">
            <a:avLst/>
          </a:prstGeom>
          <a:effectLst>
            <a:softEdge rad="63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50" y="3740150"/>
            <a:ext cx="3590925" cy="2768600"/>
          </a:xfrm>
          <a:prstGeom prst="hexagon">
            <a:avLst/>
          </a:prstGeom>
          <a:effectLst>
            <a:softEdge rad="63500"/>
          </a:effectLst>
        </p:spPr>
      </p:pic>
      <p:sp>
        <p:nvSpPr>
          <p:cNvPr id="7" name="内容占位符 796679"/>
          <p:cNvSpPr>
            <a:spLocks noGrp="1"/>
          </p:cNvSpPr>
          <p:nvPr/>
        </p:nvSpPr>
        <p:spPr>
          <a:xfrm>
            <a:off x="982345" y="5272405"/>
            <a:ext cx="8507413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ct val="20000"/>
              </a:spcBef>
              <a:buSzTx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你怎么把刚开出来的车给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弄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坏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6680" grpId="0"/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弄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V.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5690" y="1145540"/>
            <a:ext cx="4096385" cy="273558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96680" name="内容占位符 796679"/>
          <p:cNvSpPr>
            <a:spLocks noGrp="1"/>
          </p:cNvSpPr>
          <p:nvPr/>
        </p:nvSpPr>
        <p:spPr>
          <a:xfrm>
            <a:off x="1228725" y="4057015"/>
            <a:ext cx="9734550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ct val="20000"/>
              </a:spcBef>
              <a:buSzTx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他很专业，才几分钟就把电脑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弄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好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475" y="1145540"/>
            <a:ext cx="3836670" cy="255841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内容占位符 796679"/>
          <p:cNvSpPr>
            <a:spLocks noGrp="1"/>
          </p:cNvSpPr>
          <p:nvPr/>
        </p:nvSpPr>
        <p:spPr>
          <a:xfrm>
            <a:off x="1412240" y="5116830"/>
            <a:ext cx="9734550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ct val="20000"/>
              </a:spcBef>
              <a:buSzTx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孩子还没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弄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明白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那道数学题。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6680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弄</a:t>
            </a:r>
            <a:r>
              <a:rPr lang="en-US" altLang="zh-CN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干</a:t>
            </a:r>
            <a:r>
              <a:rPr lang="en-US" altLang="zh-CN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96680" name="内容占位符 796679"/>
          <p:cNvSpPr>
            <a:spLocks noGrp="1"/>
          </p:cNvSpPr>
          <p:nvPr/>
        </p:nvSpPr>
        <p:spPr>
          <a:xfrm>
            <a:off x="902970" y="1273175"/>
            <a:ext cx="11288713" cy="9398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ct val="20000"/>
              </a:spcBef>
              <a:buSzTx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干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”+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事业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工作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活动，干销售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工作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家务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活儿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20000"/>
              </a:spcBef>
              <a:buSzTx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我是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干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销售工作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的，平时就是卖卖东西。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内容占位符 796679"/>
          <p:cNvSpPr>
            <a:spLocks noGrp="1"/>
          </p:cNvSpPr>
          <p:nvPr/>
        </p:nvSpPr>
        <p:spPr>
          <a:xfrm>
            <a:off x="902970" y="3191193"/>
            <a:ext cx="11811000" cy="172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ct val="20000"/>
              </a:spcBef>
              <a:buSzTx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弄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”+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表示结果的词语，弄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+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脏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乱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坏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丢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20000"/>
              </a:spcBef>
              <a:buSzTx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干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”+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好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完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20000"/>
              </a:spcBef>
              <a:buSzTx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你只有把老板交给你的工作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干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好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，  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                         才有机会升职。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6680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244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P256</a:t>
            </a:r>
            <a:endParaRPr lang="en-US" altLang="zh-CN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481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3635" y="69215"/>
            <a:ext cx="9290050" cy="3656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635" y="3725545"/>
            <a:ext cx="9448800" cy="25669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244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P253</a:t>
            </a:r>
            <a:endParaRPr 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584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" y="1213485"/>
            <a:ext cx="12168188" cy="4672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其它生词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7890" name="Rectangle 2"/>
          <p:cNvSpPr>
            <a:spLocks noGrp="1"/>
          </p:cNvSpPr>
          <p:nvPr/>
        </p:nvSpPr>
        <p:spPr>
          <a:xfrm>
            <a:off x="1186180" y="2742565"/>
            <a:ext cx="10337800" cy="137287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/>
          <a:lstStyle/>
          <a:p>
            <a:pPr marL="812800" indent="-812800" eaLnBrk="0" hangingPunct="0">
              <a:spcBef>
                <a:spcPct val="20000"/>
              </a:spcBef>
            </a:pPr>
            <a:r>
              <a:rPr lang="zh-CN" altLang="en-US" sz="5400" b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800" b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</a:rPr>
              <a:t>古代  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教育</a:t>
            </a:r>
            <a:r>
              <a:rPr lang="zh-CN" altLang="en-US" sz="4800" b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</a:rPr>
              <a:t>  孔子  背后  课堂</a:t>
            </a:r>
            <a:endParaRPr lang="zh-CN" altLang="en-US" sz="4800" b="1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244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古代 </a:t>
            </a:r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N.</a:t>
            </a:r>
            <a:endParaRPr lang="en-US" altLang="zh-CN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12115" y="950595"/>
            <a:ext cx="113925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4505" y="147955"/>
            <a:ext cx="3893820" cy="298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481330" y="1117918"/>
            <a:ext cx="9950450" cy="15678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在中国的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古代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，别人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表扬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你的时候，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人们经常会谦虚地说：哪里，哪里。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505" y="3572510"/>
            <a:ext cx="3692525" cy="24809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938" name="文本框 3"/>
          <p:cNvSpPr txBox="1"/>
          <p:nvPr/>
        </p:nvSpPr>
        <p:spPr>
          <a:xfrm>
            <a:off x="755015" y="3388360"/>
            <a:ext cx="386397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现代 </a:t>
            </a:r>
            <a:r>
              <a:rPr lang="en-US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n.</a:t>
            </a:r>
            <a:endParaRPr lang="en-US" altLang="zh-CN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862648" y="4667250"/>
            <a:ext cx="8612187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这是一座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现代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的房子。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2292" grpId="0"/>
      <p:bldP spid="1229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53441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教育 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n./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</a:t>
            </a:r>
            <a:endParaRPr lang="zh-CN" alt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940753" y="1354773"/>
            <a:ext cx="82581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孔子是古代著名的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教育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家。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862965" y="2392680"/>
            <a:ext cx="9923463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父亲经常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教育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孩子要诚实、善良。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41070" y="3655695"/>
            <a:ext cx="1189355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他刚到中国，可能还没适应中国的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/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教育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方式。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 r:link="rId2"/>
          <a:srcRect r="50300"/>
          <a:stretch>
            <a:fillRect/>
          </a:stretch>
        </p:blipFill>
        <p:spPr>
          <a:xfrm>
            <a:off x="8716645" y="-67310"/>
            <a:ext cx="3475355" cy="62718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2" grpId="0"/>
      <p:bldP spid="2" grpId="1"/>
      <p:bldP spid="4" grpId="0"/>
      <p:bldP spid="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244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背后</a:t>
            </a:r>
            <a:endParaRPr lang="zh-CN" alt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1985" name="文本框 3"/>
          <p:cNvSpPr txBox="1"/>
          <p:nvPr/>
        </p:nvSpPr>
        <p:spPr>
          <a:xfrm>
            <a:off x="6256655" y="1660525"/>
            <a:ext cx="2312988" cy="1200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7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背后</a:t>
            </a:r>
            <a:endParaRPr lang="en-US" altLang="zh-CN" sz="7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862965" y="3772535"/>
            <a:ext cx="86391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女孩站在警察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背后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为他打着伞。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61793" y="1660525"/>
            <a:ext cx="2312987" cy="11080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66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身后</a:t>
            </a:r>
            <a:endParaRPr lang="zh-CN" altLang="en-US" sz="66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5015" y="4820603"/>
            <a:ext cx="12628563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你们有什么建议可以提出来，不要在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背后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讨论。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 r:link="rId2"/>
          <a:stretch>
            <a:fillRect/>
          </a:stretch>
        </p:blipFill>
        <p:spPr>
          <a:xfrm>
            <a:off x="947420" y="895985"/>
            <a:ext cx="3463925" cy="27228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4" grpId="0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12801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生词</a:t>
            </a:r>
            <a:endParaRPr lang="zh-CN" altLang="en-US" sz="40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756285"/>
            <a:ext cx="11049635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Rectangle 3"/>
          <p:cNvSpPr>
            <a:spLocks noGrp="1"/>
          </p:cNvSpPr>
          <p:nvPr>
            <p:ph idx="1"/>
          </p:nvPr>
        </p:nvSpPr>
        <p:spPr>
          <a:xfrm>
            <a:off x="926465" y="972185"/>
            <a:ext cx="12192000" cy="54000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100000"/>
                  </a:schemeClr>
                </a:solidFill>
              </a14:hiddenFill>
            </a:ext>
          </a:extLst>
        </p:spPr>
        <p:txBody>
          <a:bodyPr vert="horz" wrap="square" lIns="91440" tIns="45720" rIns="91440" bIns="45720" anchor="t">
            <a:normAutofit lnSpcReduction="10000"/>
          </a:bodyPr>
          <a:lstStyle/>
          <a:p>
            <a:pPr marL="812800" marR="0" lvl="0" indent="-812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思考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于是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      古代  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教育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    </a:t>
            </a:r>
            <a:endParaRPr kumimoji="1" lang="zh-CN" altLang="en-US" sz="4400" b="1" i="0" u="none" strike="noStrike" kern="1200" cap="none" spc="0" normalizeH="0" baseline="0" noProof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等线" panose="02010600030101010101" pitchFamily="2" charset="-122"/>
              <a:sym typeface="+mn-ea"/>
            </a:endParaRPr>
          </a:p>
          <a:p>
            <a:pPr marL="812800" marR="0" lvl="0" indent="-812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虚心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重要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性    背后 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知识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    </a:t>
            </a:r>
            <a:endParaRPr kumimoji="1" lang="zh-CN" altLang="en-US" sz="4400" b="1" i="0" u="none" strike="noStrike" kern="1200" cap="none" spc="0" normalizeH="0" baseline="0" noProof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等线" panose="02010600030101010101" pitchFamily="2" charset="-122"/>
              <a:sym typeface="+mn-ea"/>
            </a:endParaRPr>
          </a:p>
          <a:p>
            <a:pPr marL="812800" marR="0" lvl="0" indent="-812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缺少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    表面      犯    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错误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     </a:t>
            </a:r>
            <a:endParaRPr kumimoji="1" lang="zh-CN" altLang="en-US" sz="4400" b="1" i="0" u="none" strike="noStrike" kern="1200" cap="none" spc="0" normalizeH="0" baseline="0" noProof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等线" panose="02010600030101010101" pitchFamily="2" charset="-122"/>
              <a:sym typeface="+mn-ea"/>
            </a:endParaRPr>
          </a:p>
          <a:p>
            <a:pPr marL="812800" marR="0" lvl="0" indent="-812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急忙    概括  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数字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      除此以外   </a:t>
            </a:r>
            <a:endParaRPr kumimoji="1" lang="zh-CN" altLang="en-US" sz="4400" b="1" i="0" u="none" strike="noStrike" kern="1200" cap="none" spc="0" normalizeH="0" baseline="0" noProof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等线" panose="02010600030101010101" pitchFamily="2" charset="-122"/>
              <a:sym typeface="+mn-ea"/>
            </a:endParaRPr>
          </a:p>
          <a:p>
            <a:pPr marL="812800" marR="0" lvl="0" indent="-812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并      课堂      长处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      向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      </a:t>
            </a:r>
            <a:endParaRPr kumimoji="1" lang="zh-CN" altLang="en-US" sz="4400" b="1" i="0" u="none" strike="noStrike" kern="1200" cap="none" spc="0" normalizeH="0" baseline="0" noProof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等线" panose="02010600030101010101" pitchFamily="2" charset="-122"/>
              <a:sym typeface="+mn-ea"/>
            </a:endParaRPr>
          </a:p>
          <a:p>
            <a:pPr marL="812800" marR="0" lvl="0" indent="-812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真正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    不足  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共同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  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弄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孔子     </a:t>
            </a:r>
            <a:endParaRPr kumimoji="1" lang="zh-CN" altLang="en-US" sz="4400" b="1" i="0" u="none" strike="noStrike" kern="1200" cap="none" spc="0" normalizeH="0" baseline="0" noProof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等线" panose="02010600030101010101" pitchFamily="2" charset="-122"/>
              <a:sym typeface="+mn-ea"/>
            </a:endParaRPr>
          </a:p>
          <a:p>
            <a:pPr marL="812800" marR="0" lvl="0" indent="-812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</a:rPr>
              <a:t>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等线" panose="02010600030101010101" pitchFamily="2" charset="-122"/>
              </a:rPr>
              <a:t>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  <a:sym typeface="+mn-ea"/>
              </a:rPr>
              <a:t>        </a:t>
            </a:r>
            <a:endParaRPr kumimoji="1" lang="zh-CN" altLang="en-US" sz="4400" b="1" i="0" u="none" strike="noStrike" kern="1200" cap="none" spc="0" normalizeH="0" baseline="0" noProof="1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  <a:cs typeface="等线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888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416994" y="2608173"/>
            <a:ext cx="335851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语言点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720661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用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来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670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365125" y="831850"/>
            <a:ext cx="10910888" cy="1851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我想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用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送花的方式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来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表示感谢，</a:t>
            </a:r>
            <a:endParaRPr lang="zh-CN" altLang="zh-CN" sz="4400" b="1"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>
              <a:lnSpc>
                <a:spcPct val="110000"/>
              </a:lnSpc>
            </a:pP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                  你觉得她会喜欢吗？</a:t>
            </a:r>
            <a:endParaRPr lang="zh-CN" altLang="zh-CN" sz="4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8625" y="2921000"/>
            <a:ext cx="10444163" cy="2122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在生活中，我们会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用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温度计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来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测温度，</a:t>
            </a:r>
            <a:endParaRPr lang="zh-CN" altLang="zh-CN" sz="4400" b="1"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>
              <a:lnSpc>
                <a:spcPct val="110000"/>
              </a:lnSpc>
            </a:pP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用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天平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来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称重量。</a:t>
            </a:r>
            <a:endParaRPr lang="zh-CN" altLang="zh-CN" sz="4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365125" y="5262563"/>
            <a:ext cx="11474450" cy="1014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你不应该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用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中国人的方式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来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教育外国学生。</a:t>
            </a:r>
            <a:endParaRPr lang="zh-CN" altLang="zh-CN" sz="4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4" grpId="0"/>
      <p:bldP spid="4" grpId="1"/>
      <p:bldP spid="5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P261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017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3890" y="753745"/>
            <a:ext cx="9982835" cy="61042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779653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M(N)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M(N)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（地）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915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7085" y="1172210"/>
            <a:ext cx="4286885" cy="280543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7" name="Rectangle 3"/>
          <p:cNvSpPr txBox="1">
            <a:spLocks noRot="1"/>
          </p:cNvSpPr>
          <p:nvPr/>
        </p:nvSpPr>
        <p:spPr>
          <a:xfrm>
            <a:off x="411163" y="4306888"/>
            <a:ext cx="11072812" cy="881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登机的时候请排好队，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个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个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地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上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Rectangle 3"/>
          <p:cNvSpPr txBox="1">
            <a:spLocks noRot="1"/>
          </p:cNvSpPr>
          <p:nvPr/>
        </p:nvSpPr>
        <p:spPr>
          <a:xfrm>
            <a:off x="411480" y="5380038"/>
            <a:ext cx="12741275" cy="10001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他很难过，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瓶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瓶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地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喝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着酒，最后喝醉了。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2288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585" y="1097915"/>
            <a:ext cx="4537075" cy="287909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779653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M(N)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M(N)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（地）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425450" y="4457700"/>
            <a:ext cx="10712450" cy="8524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她买衣服很麻烦，要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件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件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地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试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1202" name="Picture 4"/>
          <p:cNvPicPr>
            <a:picLocks noChangeAspect="1"/>
          </p:cNvPicPr>
          <p:nvPr/>
        </p:nvPicPr>
        <p:blipFill>
          <a:blip r:embed="rId1"/>
          <a:srcRect t="12404"/>
          <a:stretch>
            <a:fillRect/>
          </a:stretch>
        </p:blipFill>
        <p:spPr>
          <a:xfrm>
            <a:off x="969010" y="1022350"/>
            <a:ext cx="3220720" cy="343535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36873" name="Picture 9" descr="C:\Users\fj\Desktop\1331869895420417_ori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565" y="1348105"/>
            <a:ext cx="4191000" cy="278384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5" name="Rectangle 3"/>
          <p:cNvSpPr txBox="1">
            <a:spLocks noRot="1"/>
          </p:cNvSpPr>
          <p:nvPr/>
        </p:nvSpPr>
        <p:spPr>
          <a:xfrm>
            <a:off x="458470" y="5423535"/>
            <a:ext cx="11614150" cy="8524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我已经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页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页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地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找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过了，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没有这个字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779653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M(N)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M(N)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（地）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427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605" y="1042035"/>
            <a:ext cx="4568190" cy="339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4" name="Rectangle 3"/>
          <p:cNvSpPr txBox="1">
            <a:spLocks noRot="1"/>
          </p:cNvSpPr>
          <p:nvPr/>
        </p:nvSpPr>
        <p:spPr>
          <a:xfrm>
            <a:off x="649605" y="4577398"/>
            <a:ext cx="10668000" cy="15716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/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我打算玩遍中国，可是中国太大了，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 eaLnBrk="0" hangingPunct="0"/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只能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en-US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M(N)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en-US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M(N)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（地）</a:t>
            </a:r>
            <a:r>
              <a:rPr lang="en-US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V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695960" y="147320"/>
            <a:ext cx="3256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endParaRPr lang="zh-CN" altLang="en-US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  <a:p>
            <a:pPr algn="l"/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260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734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2925" y="147320"/>
            <a:ext cx="10379075" cy="64700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694753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………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，于是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486410" y="1034098"/>
            <a:ext cx="11399838" cy="9191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我们刚才都没听懂，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于是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老师又讲了一遍。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3"/>
          <p:cNvSpPr txBox="1">
            <a:spLocks noRot="1"/>
          </p:cNvSpPr>
          <p:nvPr/>
        </p:nvSpPr>
        <p:spPr>
          <a:xfrm>
            <a:off x="458470" y="3315653"/>
            <a:ext cx="11884025" cy="10001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我们有共同的爱好，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于是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我们成为了好朋友。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3"/>
          <p:cNvSpPr txBox="1">
            <a:spLocks noRot="1"/>
          </p:cNvSpPr>
          <p:nvPr/>
        </p:nvSpPr>
        <p:spPr>
          <a:xfrm>
            <a:off x="458470" y="2221865"/>
            <a:ext cx="12011025" cy="9350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我昨晚牙疼，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于是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今天下午去医院看了牙医。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258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0417" name="图片 3"/>
          <p:cNvPicPr>
            <a:picLocks noChangeAspect="1"/>
          </p:cNvPicPr>
          <p:nvPr/>
        </p:nvPicPr>
        <p:blipFill>
          <a:blip r:embed="rId1"/>
          <a:srcRect b="27773"/>
          <a:stretch>
            <a:fillRect/>
          </a:stretch>
        </p:blipFill>
        <p:spPr>
          <a:xfrm>
            <a:off x="2584450" y="1566228"/>
            <a:ext cx="9607550" cy="3725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18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413" y="0"/>
            <a:ext cx="7875587" cy="161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23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023" y="5292090"/>
            <a:ext cx="9844087" cy="1174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259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144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0575" y="654050"/>
            <a:ext cx="10077450" cy="6203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1822450" y="2741930"/>
            <a:ext cx="836866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 algn="ctr" eaLnBrk="0" hangingPunct="0">
              <a:lnSpc>
                <a:spcPct val="150000"/>
              </a:lnSpc>
            </a:pPr>
            <a:r>
              <a:rPr lang="zh-CN" altLang="en-US" sz="40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思考  虚心</a:t>
            </a:r>
            <a:r>
              <a:rPr lang="en-US" altLang="zh-CN" sz="40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 </a:t>
            </a:r>
            <a:r>
              <a:rPr lang="zh-CN" altLang="en-US" sz="40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 重要性 </a:t>
            </a:r>
            <a:r>
              <a:rPr lang="en-US" altLang="zh-CN" sz="40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知识</a:t>
            </a:r>
            <a:r>
              <a:rPr lang="zh-CN" altLang="en-US" sz="40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 表面 </a:t>
            </a:r>
            <a:endParaRPr lang="zh-CN" altLang="en-US" sz="4000" b="1" dirty="0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  <a:p>
            <a:pPr marL="812800" indent="-812800" algn="ctr" eaLnBrk="0" hangingPunct="0">
              <a:lnSpc>
                <a:spcPct val="150000"/>
              </a:lnSpc>
            </a:pPr>
            <a:r>
              <a:rPr lang="zh-CN" altLang="en-US" sz="40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犯 概括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数字</a:t>
            </a:r>
            <a:r>
              <a:rPr lang="zh-CN" altLang="en-US" sz="40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  长处  不足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真正</a:t>
            </a:r>
            <a:r>
              <a:rPr lang="zh-CN" altLang="en-US" sz="40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向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  </a:t>
            </a:r>
            <a:r>
              <a:rPr lang="zh-CN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错误</a:t>
            </a:r>
            <a:endParaRPr lang="zh-CN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957897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承接关系复句的常用关联词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5537" name="文本框 3"/>
          <p:cNvSpPr txBox="1"/>
          <p:nvPr/>
        </p:nvSpPr>
        <p:spPr>
          <a:xfrm>
            <a:off x="387350" y="929640"/>
            <a:ext cx="997902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首先</a:t>
            </a:r>
            <a:r>
              <a:rPr lang="en-US" altLang="zh-CN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先</a:t>
            </a:r>
            <a:r>
              <a:rPr lang="en-US" altLang="zh-CN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，然后</a:t>
            </a:r>
            <a:r>
              <a:rPr lang="en-US" altLang="zh-CN" sz="6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66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5538" name="文本框 3"/>
          <p:cNvSpPr txBox="1"/>
          <p:nvPr/>
        </p:nvSpPr>
        <p:spPr>
          <a:xfrm>
            <a:off x="533400" y="1983423"/>
            <a:ext cx="997902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先</a:t>
            </a:r>
            <a:r>
              <a:rPr lang="en-US" altLang="zh-CN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，接着</a:t>
            </a:r>
            <a:r>
              <a:rPr lang="en-US" altLang="zh-CN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54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5539" name="文本框 3"/>
          <p:cNvSpPr txBox="1"/>
          <p:nvPr/>
        </p:nvSpPr>
        <p:spPr>
          <a:xfrm>
            <a:off x="533400" y="2921635"/>
            <a:ext cx="997902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，于是</a:t>
            </a:r>
            <a:r>
              <a:rPr lang="en-US" altLang="zh-CN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en-US" altLang="zh-CN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54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7350" y="3843655"/>
            <a:ext cx="123888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外边突然下起了雨，</a:t>
            </a:r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于是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路上的人都打起了伞。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8470" y="5126990"/>
            <a:ext cx="123888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000" b="1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我会想你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他说完这句话，</a:t>
            </a:r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转身离开了。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7" grpId="1"/>
      <p:bldP spid="65538" grpId="1"/>
      <p:bldP spid="65539" grpId="1"/>
      <p:bldP spid="4" grpId="0"/>
      <p:bldP spid="4" grpId="1"/>
      <p:bldP spid="6" grpId="0"/>
      <p:bldP spid="6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2080" y="0"/>
            <a:ext cx="943610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5: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，除此以外，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en-US" altLang="zh-CN" sz="4400" b="1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7055" y="883603"/>
            <a:ext cx="12388850" cy="15125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现在的手机可以打电话、拍照、听音乐，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>
              <a:lnSpc>
                <a:spcPct val="110000"/>
              </a:lnSpc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        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除此之外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，还能用来购物付款。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8470" y="2405698"/>
            <a:ext cx="12388850" cy="15125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喝一杯红酒、泡泡脚有助眠的效果，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>
              <a:lnSpc>
                <a:spcPct val="110000"/>
              </a:lnSpc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除此之外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，喝一杯热牛奶也是不错的方法。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7055" y="4206875"/>
            <a:ext cx="12839700" cy="15125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你可以给他打电话、发邮件，甚至去他家找他，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>
              <a:lnSpc>
                <a:spcPct val="110000"/>
              </a:lnSpc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      但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除此之外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，真没有其他办法了。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8609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5875" y="605473"/>
            <a:ext cx="10906125" cy="6173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8610" name="Text Box 4"/>
          <p:cNvSpPr txBox="1"/>
          <p:nvPr/>
        </p:nvSpPr>
        <p:spPr>
          <a:xfrm>
            <a:off x="655955" y="0"/>
            <a:ext cx="2374900" cy="9223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P262</a:t>
            </a:r>
            <a:endParaRPr lang="en-US" altLang="zh-CN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2080" y="0"/>
            <a:ext cx="926528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6: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，换句话说，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endParaRPr lang="en-US" altLang="zh-CN" sz="4400" b="1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554355" y="2727643"/>
            <a:ext cx="12430125" cy="1641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车站、机场是一座城市的象征，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>
              <a:lnSpc>
                <a:spcPct val="120000"/>
              </a:lnSpc>
            </a:pP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换句话说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一般这两个地方都会比较漂亮。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458470" y="902970"/>
            <a:ext cx="12430125" cy="1641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我相信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物以类聚，人以群分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换句话说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>
              <a:lnSpc>
                <a:spcPct val="120000"/>
              </a:lnSpc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他们能成为朋友，一点儿也不让我惊讶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8153" y="4369435"/>
            <a:ext cx="12839700" cy="1641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你不能为了一棵大树放弃整个森林，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换句话说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>
              <a:lnSpc>
                <a:spcPct val="120000"/>
              </a:lnSpc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那么多好女孩，你一定能找到更好的，别伤心了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5" grpId="0"/>
      <p:bldP spid="5" grpId="1"/>
      <p:bldP spid="6" grpId="0"/>
      <p:bldP spid="6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7168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310" y="1040130"/>
            <a:ext cx="11804015" cy="2461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2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3688715"/>
            <a:ext cx="11887835" cy="2546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3" name="Text Box 4"/>
          <p:cNvSpPr txBox="1"/>
          <p:nvPr/>
        </p:nvSpPr>
        <p:spPr>
          <a:xfrm>
            <a:off x="755015" y="0"/>
            <a:ext cx="2374900" cy="9223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P262</a:t>
            </a:r>
            <a:endParaRPr lang="en-US" altLang="zh-CN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Text Box 1"/>
          <p:cNvSpPr txBox="1"/>
          <p:nvPr/>
        </p:nvSpPr>
        <p:spPr>
          <a:xfrm>
            <a:off x="925195" y="-171450"/>
            <a:ext cx="12033885" cy="720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古代          不够好的地方，缺点。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表面          上课的地方，常常指教室。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虚心          离现在比较远的时间，在中国一般指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19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世纪中期以前。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重要性        愿意听别人的意见。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课堂          重要的程度、性质。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长处          好的地方，优点。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不足          外边的部分、样子或外边表现出来的现象。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概括          大家都有的。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共同          因为心里很着急而很快行动。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急忙          把事物的共同特点总结在一起。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缺少          人或事物的数量不够。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8" name="Rectangle 2"/>
          <p:cNvSpPr>
            <a:spLocks noGrp="1"/>
          </p:cNvSpPr>
          <p:nvPr/>
        </p:nvSpPr>
        <p:spPr>
          <a:xfrm>
            <a:off x="-244475" y="268923"/>
            <a:ext cx="12192000" cy="103505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/>
          <a:lstStyle/>
          <a:p>
            <a:pPr marL="812800" indent="-812800" algn="ctr" eaLnBrk="0" hangingPunct="0">
              <a:spcBef>
                <a:spcPct val="20000"/>
              </a:spcBef>
            </a:pPr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长处   数字   不足   知识   表面 </a:t>
            </a:r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4800" b="1" dirty="0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Text Box 4"/>
          <p:cNvSpPr txBox="1"/>
          <p:nvPr/>
        </p:nvSpPr>
        <p:spPr>
          <a:xfrm>
            <a:off x="111125" y="1221423"/>
            <a:ext cx="12049125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通过游览名胜古迹，可以了解很多历史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Text Box 4"/>
          <p:cNvSpPr txBox="1"/>
          <p:nvPr/>
        </p:nvSpPr>
        <p:spPr>
          <a:xfrm>
            <a:off x="111125" y="1805623"/>
            <a:ext cx="12049125" cy="8302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昨天的事他虽然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上没说什么，但是心里还是觉得很生气。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Text Box 4"/>
          <p:cNvSpPr txBox="1"/>
          <p:nvPr/>
        </p:nvSpPr>
        <p:spPr>
          <a:xfrm>
            <a:off x="111125" y="2758123"/>
            <a:ext cx="11917363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中国的很多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背后都有自己的意思，比如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“8”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是有钱，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“6”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是顺利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pitchFamily="2" charset="-122"/>
              </a:rPr>
              <a:t>……。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sp>
        <p:nvSpPr>
          <p:cNvPr id="15" name="Text Box 4"/>
          <p:cNvSpPr txBox="1"/>
          <p:nvPr/>
        </p:nvSpPr>
        <p:spPr>
          <a:xfrm>
            <a:off x="78105" y="4143693"/>
            <a:ext cx="11917363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4.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面试的时候一定要发挥自己的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，让经理看到你的优点。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Text Box 4"/>
          <p:cNvSpPr txBox="1"/>
          <p:nvPr/>
        </p:nvSpPr>
        <p:spPr>
          <a:xfrm>
            <a:off x="111125" y="5023485"/>
            <a:ext cx="11917363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5.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和别人比较的时候要找到自己的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，而不是总觉得自己比别人好。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思考</a:t>
            </a:r>
            <a:r>
              <a:rPr 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V.   </a:t>
            </a:r>
            <a:r>
              <a:rPr 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虚心</a:t>
            </a:r>
            <a:r>
              <a:rPr lang="en-US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adj.</a:t>
            </a:r>
            <a:r>
              <a:rPr 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862965" y="1211580"/>
            <a:ext cx="9879013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这个人好像在安静地</a:t>
            </a:r>
            <a:r>
              <a:rPr lang="zh-CN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思考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着什么事。</a:t>
            </a:r>
            <a:endParaRPr lang="zh-CN" altLang="zh-CN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315" name="图片 1"/>
          <p:cNvPicPr>
            <a:picLocks noChangeAspect="1"/>
          </p:cNvPicPr>
          <p:nvPr/>
        </p:nvPicPr>
        <p:blipFill>
          <a:blip r:embed="rId1"/>
          <a:srcRect l="7848" t="6911" r="6342" b="3955"/>
          <a:stretch>
            <a:fillRect/>
          </a:stretch>
        </p:blipFill>
        <p:spPr>
          <a:xfrm>
            <a:off x="9883775" y="0"/>
            <a:ext cx="2308225" cy="259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3"/>
          <p:cNvSpPr txBox="1"/>
          <p:nvPr/>
        </p:nvSpPr>
        <p:spPr>
          <a:xfrm>
            <a:off x="862965" y="2276475"/>
            <a:ext cx="9879013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在回答问题时，要认真</a:t>
            </a:r>
            <a:r>
              <a:rPr lang="zh-CN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思考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后再写问题的答案。</a:t>
            </a:r>
            <a:endParaRPr lang="zh-CN" altLang="zh-CN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2965" y="3908425"/>
            <a:ext cx="1000887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别人给他提的一些工作意见，他都会</a:t>
            </a:r>
            <a:r>
              <a:rPr lang="zh-CN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虚心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地接受。</a:t>
            </a:r>
            <a:endParaRPr lang="zh-CN" altLang="zh-CN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862965" y="4924425"/>
            <a:ext cx="95313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你是个新老师，应该多</a:t>
            </a:r>
            <a:r>
              <a:rPr lang="zh-CN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虚心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向老教师学习。</a:t>
            </a:r>
            <a:endParaRPr lang="zh-CN" altLang="zh-CN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2" grpId="0"/>
      <p:bldP spid="2" grpId="1"/>
      <p:bldP spid="4" grpId="0"/>
      <p:bldP spid="4" grpId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犯</a:t>
            </a:r>
            <a:r>
              <a:rPr 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V. </a:t>
            </a:r>
            <a:r>
              <a:rPr 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22948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Rectangle 3"/>
          <p:cNvSpPr txBox="1">
            <a:spLocks noRot="1"/>
          </p:cNvSpPr>
          <p:nvPr/>
        </p:nvSpPr>
        <p:spPr>
          <a:xfrm>
            <a:off x="862648" y="1181100"/>
            <a:ext cx="10909935" cy="9080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我考试的时候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犯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了一个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错误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：把选项给写反了。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3"/>
          <p:cNvSpPr txBox="1">
            <a:spLocks noRot="1"/>
          </p:cNvSpPr>
          <p:nvPr/>
        </p:nvSpPr>
        <p:spPr>
          <a:xfrm>
            <a:off x="862648" y="2229485"/>
            <a:ext cx="9850120" cy="800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他今早忘了吃胃药，结果中午胃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病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862648" y="3169920"/>
            <a:ext cx="8943975" cy="8667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你这爱发脾气的老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毛病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是不是又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犯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了？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862648" y="4177030"/>
            <a:ext cx="112236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在中国无论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犯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的是大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罪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还是小罪，都要受到法律的惩罚。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862648" y="5085715"/>
            <a:ext cx="83280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他只要一开始工作，就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犯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困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 build="p"/>
      <p:bldP spid="4" grpId="0" build="p"/>
      <p:bldP spid="4" grpId="1" bldLvl="0" build="allAtOnce"/>
      <p:bldP spid="12292" grpId="0"/>
      <p:bldP spid="12292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重要性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N.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638175" y="1164737"/>
            <a:ext cx="11980863" cy="15068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这次考试不及格，</a:t>
            </a:r>
            <a:endParaRPr lang="zh-CN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/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      他才知道了按时复习的</a:t>
            </a:r>
            <a:r>
              <a:rPr lang="zh-CN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重要性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1020128" y="2671445"/>
            <a:ext cx="11050587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你还是小孩子，感觉不到学习的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重要性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41730" y="4993640"/>
            <a:ext cx="11614150" cy="15081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只有发生</a:t>
            </a:r>
            <a:r>
              <a:rPr lang="zh-CN" altLang="zh-CN" sz="4400" b="1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自然灾害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/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       人类才会发现保护自然的</a:t>
            </a:r>
            <a:r>
              <a:rPr lang="zh-CN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重要性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0020" y="146685"/>
            <a:ext cx="2754630" cy="2567305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6" name="文本框 5"/>
          <p:cNvSpPr txBox="1"/>
          <p:nvPr/>
        </p:nvSpPr>
        <p:spPr>
          <a:xfrm>
            <a:off x="755015" y="3565525"/>
            <a:ext cx="12555220" cy="1722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0" hangingPunct="0"/>
            <a:r>
              <a:rPr lang="zh-CN" altLang="zh-CN" sz="4400" b="1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闪电、打雷、洪hong灾</a:t>
            </a:r>
            <a:endParaRPr lang="zh-CN" altLang="zh-CN" sz="4400" b="1" dirty="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/>
            <a:r>
              <a:rPr lang="zh-CN" altLang="zh-CN" sz="4400" b="1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火灾、地震、台风风暴、海啸xiao</a:t>
            </a:r>
            <a:endParaRPr lang="zh-CN" altLang="zh-CN" sz="4400" b="1" dirty="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2" grpId="0"/>
      <p:bldP spid="2" grpId="1"/>
      <p:bldP spid="4" grpId="0"/>
      <p:bldP spid="4" grpId="1"/>
      <p:bldP spid="6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5.2.8"/>
</p:tagLst>
</file>

<file path=ppt/tags/tag64.xml><?xml version="1.0" encoding="utf-8"?>
<p:tagLst xmlns:p="http://schemas.openxmlformats.org/presentationml/2006/main">
  <p:tag name="PA" val="v5.2.8"/>
</p:tagLst>
</file>

<file path=ppt/tags/tag65.xml><?xml version="1.0" encoding="utf-8"?>
<p:tagLst xmlns:p="http://schemas.openxmlformats.org/presentationml/2006/main">
  <p:tag name="PA" val="v5.2.8"/>
</p:tagLst>
</file>

<file path=ppt/tags/tag66.xml><?xml version="1.0" encoding="utf-8"?>
<p:tagLst xmlns:p="http://schemas.openxmlformats.org/presentationml/2006/main">
  <p:tag name="PA" val="v5.2.8"/>
</p:tagLst>
</file>

<file path=ppt/tags/tag67.xml><?xml version="1.0" encoding="utf-8"?>
<p:tagLst xmlns:p="http://schemas.openxmlformats.org/presentationml/2006/main">
  <p:tag name="PA" val="v5.2.8"/>
</p:tagLst>
</file>

<file path=ppt/tags/tag68.xml><?xml version="1.0" encoding="utf-8"?>
<p:tagLst xmlns:p="http://schemas.openxmlformats.org/presentationml/2006/main">
  <p:tag name="PA" val="v5.2.8"/>
</p:tagLst>
</file>

<file path=ppt/tags/tag69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6937.499212598425,&quot;width&quot;:9330}"/>
</p:tagLst>
</file>

<file path=ppt/tags/tag71.xml><?xml version="1.0" encoding="utf-8"?>
<p:tagLst xmlns:p="http://schemas.openxmlformats.org/presentationml/2006/main">
  <p:tag name="PA" val="v5.2.8"/>
</p:tagLst>
</file>

<file path=ppt/tags/tag72.xml><?xml version="1.0" encoding="utf-8"?>
<p:tagLst xmlns:p="http://schemas.openxmlformats.org/presentationml/2006/main">
  <p:tag name="PA" val="v5.2.8"/>
</p:tagLst>
</file>

<file path=ppt/tags/tag73.xml><?xml version="1.0" encoding="utf-8"?>
<p:tagLst xmlns:p="http://schemas.openxmlformats.org/presentationml/2006/main">
  <p:tag name="COMMONDATA" val="eyJoZGlkIjoiZGVlYjA1NDlkOTNlYTVmM2FmNmFmNWYwYjg0ZWM2OTM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3000</Words>
  <Application>WPS 演示</Application>
  <PresentationFormat>宽屏</PresentationFormat>
  <Paragraphs>331</Paragraphs>
  <Slides>44</Slides>
  <Notes>44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Wingdings</vt:lpstr>
      <vt:lpstr>字魂105号-简雅黑</vt:lpstr>
      <vt:lpstr>黑体</vt:lpstr>
      <vt:lpstr>楷体</vt:lpstr>
      <vt:lpstr>等线</vt:lpstr>
      <vt:lpstr>Arial Unicode MS</vt:lpstr>
      <vt:lpstr>Calibri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DELL</cp:lastModifiedBy>
  <cp:revision>263</cp:revision>
  <dcterms:created xsi:type="dcterms:W3CDTF">2024-04-24T15:23:00Z</dcterms:created>
  <dcterms:modified xsi:type="dcterms:W3CDTF">2025-04-17T03:06:19Z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98FDC3513963410A8F0C84A5B3FC7BD8</vt:lpwstr>
  </property>
</Properties>
</file>