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.xml" ContentType="application/vnd.openxmlformats-officedocument.presentationml.notesSlide+xml"/>
  <Override PartName="/ppt/tags/tag68.xml" ContentType="application/vnd.openxmlformats-officedocument.presentationml.tags+xml"/>
  <Override PartName="/ppt/notesSlides/notesSlide2.xml" ContentType="application/vnd.openxmlformats-officedocument.presentationml.notesSlide+xml"/>
  <Override PartName="/ppt/tags/tag6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7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7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72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ags/tag73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tags/tag74.xml" ContentType="application/vnd.openxmlformats-officedocument.presentationml.tag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8"/>
  </p:notesMasterIdLst>
  <p:sldIdLst>
    <p:sldId id="410" r:id="rId2"/>
    <p:sldId id="421" r:id="rId3"/>
    <p:sldId id="456" r:id="rId4"/>
    <p:sldId id="450" r:id="rId5"/>
    <p:sldId id="524" r:id="rId6"/>
    <p:sldId id="452" r:id="rId7"/>
    <p:sldId id="564" r:id="rId8"/>
    <p:sldId id="445" r:id="rId9"/>
    <p:sldId id="446" r:id="rId10"/>
    <p:sldId id="447" r:id="rId11"/>
    <p:sldId id="449" r:id="rId12"/>
    <p:sldId id="454" r:id="rId13"/>
    <p:sldId id="457" r:id="rId14"/>
    <p:sldId id="458" r:id="rId15"/>
    <p:sldId id="459" r:id="rId16"/>
    <p:sldId id="574" r:id="rId17"/>
    <p:sldId id="461" r:id="rId18"/>
    <p:sldId id="460" r:id="rId19"/>
    <p:sldId id="493" r:id="rId20"/>
    <p:sldId id="575" r:id="rId21"/>
    <p:sldId id="494" r:id="rId22"/>
    <p:sldId id="576" r:id="rId23"/>
    <p:sldId id="497" r:id="rId24"/>
    <p:sldId id="565" r:id="rId25"/>
    <p:sldId id="577" r:id="rId26"/>
    <p:sldId id="566" r:id="rId27"/>
    <p:sldId id="578" r:id="rId28"/>
    <p:sldId id="495" r:id="rId29"/>
    <p:sldId id="587" r:id="rId30"/>
    <p:sldId id="492" r:id="rId31"/>
    <p:sldId id="567" r:id="rId32"/>
    <p:sldId id="579" r:id="rId33"/>
    <p:sldId id="568" r:id="rId34"/>
    <p:sldId id="580" r:id="rId35"/>
    <p:sldId id="569" r:id="rId36"/>
    <p:sldId id="581" r:id="rId37"/>
    <p:sldId id="500" r:id="rId38"/>
    <p:sldId id="517" r:id="rId39"/>
    <p:sldId id="501" r:id="rId40"/>
    <p:sldId id="504" r:id="rId41"/>
    <p:sldId id="582" r:id="rId42"/>
    <p:sldId id="442" r:id="rId43"/>
    <p:sldId id="507" r:id="rId44"/>
    <p:sldId id="511" r:id="rId45"/>
    <p:sldId id="583" r:id="rId46"/>
    <p:sldId id="570" r:id="rId47"/>
    <p:sldId id="513" r:id="rId48"/>
    <p:sldId id="519" r:id="rId49"/>
    <p:sldId id="584" r:id="rId50"/>
    <p:sldId id="571" r:id="rId51"/>
    <p:sldId id="585" r:id="rId52"/>
    <p:sldId id="523" r:id="rId53"/>
    <p:sldId id="572" r:id="rId54"/>
    <p:sldId id="586" r:id="rId55"/>
    <p:sldId id="588" r:id="rId56"/>
    <p:sldId id="589" r:id="rId5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FFFFF"/>
    <a:srgbClr val="0E870E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82088" autoAdjust="0"/>
  </p:normalViewPr>
  <p:slideViewPr>
    <p:cSldViewPr snapToGrid="0">
      <p:cViewPr varScale="1">
        <p:scale>
          <a:sx n="77" d="100"/>
          <a:sy n="77" d="100"/>
        </p:scale>
        <p:origin x="540" y="45"/>
      </p:cViewPr>
      <p:guideLst>
        <p:guide orient="horz" pos="2256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看图说句子：日出的时候，海上的景色十分美丽。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0504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latin typeface="楷体" panose="02010609060101010101" charset="-122"/>
                <a:ea typeface="楷体" panose="02010609060101010101" charset="-122"/>
              </a:rPr>
              <a:t>这套教材是给谁用的？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7638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6806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1258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8779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说一说七班九月下旬要做什么？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653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1909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6547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54941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36575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如果你这个星期非常累，周末你的朋友找你出去玩，你会怎么说？</a:t>
            </a:r>
            <a:endParaRPr lang="en-US" altLang="zh-CN" sz="1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我这周工作特别多，真的太累了，什么地方</a:t>
            </a:r>
            <a:r>
              <a:rPr lang="en-US" altLang="zh-CN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哪儿都不想去。</a:t>
            </a:r>
            <a:endParaRPr lang="en-US" altLang="zh-CN" sz="1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如果你这个月的钱不多了，陪朋友逛街的时候，你会怎么做？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我没有多少钱了，今天就什么都不买了。</a:t>
            </a:r>
            <a:endParaRPr lang="en-US" altLang="zh-CN" sz="1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如果现在有一个免费旅游的机会，你觉得同学们谁想去？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1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这个机会这么难得，肯定谁都想去啊！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45048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周末你喜欢做什么？</a:t>
            </a:r>
            <a:endParaRPr lang="en-US" altLang="zh-CN" dirty="0"/>
          </a:p>
          <a:p>
            <a:r>
              <a:rPr lang="zh-CN" altLang="en-US" dirty="0"/>
              <a:t>你觉得喜欢吃中国菜的人多不多？</a:t>
            </a:r>
            <a:endParaRPr lang="en-US" altLang="zh-CN" dirty="0"/>
          </a:p>
          <a:p>
            <a:r>
              <a:rPr lang="zh-CN" altLang="en-US" dirty="0"/>
              <a:t>森井，你只会做中国菜吗？</a:t>
            </a:r>
            <a:endParaRPr lang="en-US" altLang="zh-CN" dirty="0"/>
          </a:p>
          <a:p>
            <a:r>
              <a:rPr lang="zh-CN" altLang="en-US" dirty="0"/>
              <a:t>你只会说汉语吗？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老师不喜欢恐怖电影，其他类型的电影都喜欢，可以怎么说呢？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329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你可以把鸡蛋立起来吗？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1342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913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如果你的朋友来中国留学，你会建议她用什么社交软件？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来中国前，必须到当地的大使馆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办</a:t>
            </a:r>
            <a:r>
              <a:rPr lang="en-US" altLang="zh-CN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外国人在中国想用支付宝应该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办</a:t>
            </a:r>
            <a:r>
              <a:rPr lang="zh-CN" altLang="en-US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了一张</a:t>
            </a:r>
            <a:r>
              <a:rPr lang="en-US" altLang="zh-CN" sz="1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1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1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你觉得你是不是一个有耐心的人？什么方面很有耐心？什么方面没有耐心？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2021/10/14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6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7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3030323" y="3428852"/>
            <a:ext cx="56972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第二课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这里什么都方便</a:t>
            </a:r>
            <a:endParaRPr lang="zh-CN" altLang="en-US" sz="40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2682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林  意</a:t>
              </a:r>
              <a:endParaRPr lang="zh-CN" alt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9363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网址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3" name="Text Box 4"/>
          <p:cNvSpPr txBox="1"/>
          <p:nvPr/>
        </p:nvSpPr>
        <p:spPr>
          <a:xfrm>
            <a:off x="1040130" y="1499870"/>
            <a:ext cx="101117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你在网站中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输入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网址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是错误的。</a:t>
            </a:r>
            <a:endParaRPr lang="zh-CN" altLang="en-US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2" name="Rectangle 3"/>
          <p:cNvSpPr txBox="1">
            <a:spLocks noRot="1"/>
          </p:cNvSpPr>
          <p:nvPr/>
        </p:nvSpPr>
        <p:spPr>
          <a:xfrm>
            <a:off x="1040130" y="2613660"/>
            <a:ext cx="10417810" cy="210058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请将贵公司的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网址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、地址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及联系电话发送到我的邮箱。</a:t>
            </a:r>
          </a:p>
        </p:txBody>
      </p:sp>
      <p:sp>
        <p:nvSpPr>
          <p:cNvPr id="12291" name="Rectangle 3"/>
          <p:cNvSpPr txBox="1">
            <a:spLocks noRot="1"/>
          </p:cNvSpPr>
          <p:nvPr/>
        </p:nvSpPr>
        <p:spPr>
          <a:xfrm>
            <a:off x="1040130" y="4530090"/>
            <a:ext cx="9801860" cy="1181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你不应该把你的家庭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住址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随便告诉别人。</a:t>
            </a:r>
          </a:p>
        </p:txBody>
      </p:sp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0948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录取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3317" name="Rectangle 3"/>
          <p:cNvSpPr txBox="1">
            <a:spLocks noRot="1"/>
          </p:cNvSpPr>
          <p:nvPr/>
        </p:nvSpPr>
        <p:spPr>
          <a:xfrm>
            <a:off x="862965" y="1188085"/>
            <a:ext cx="9380855" cy="1181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祝贺你被华为公司广告部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录取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C1BC3FB-F7AA-4AF8-9A59-5557F5487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0" y="2682240"/>
            <a:ext cx="4762500" cy="317182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C3DA034-AD1A-40B7-BDDF-EEE14256A30E}"/>
              </a:ext>
            </a:extLst>
          </p:cNvPr>
          <p:cNvSpPr txBox="1"/>
          <p:nvPr/>
        </p:nvSpPr>
        <p:spPr>
          <a:xfrm>
            <a:off x="6560820" y="4059343"/>
            <a:ext cx="3272050" cy="1794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KaiTi" panose="02010609060101010101" pitchFamily="49" charset="-122"/>
                <a:ea typeface="KaiTi" panose="02010609060101010101" pitchFamily="49" charset="-122"/>
              </a:rPr>
              <a:t>她收到了</a:t>
            </a:r>
            <a:r>
              <a:rPr lang="en-US" altLang="zh-CN" sz="4000" b="1" dirty="0">
                <a:latin typeface="KaiTi" panose="02010609060101010101" pitchFamily="49" charset="-122"/>
                <a:ea typeface="KaiTi" panose="020106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KaiTi" panose="02010609060101010101" pitchFamily="49" charset="-122"/>
                <a:ea typeface="KaiTi" panose="02010609060101010101" pitchFamily="49" charset="-122"/>
              </a:rPr>
              <a:t>她被</a:t>
            </a:r>
            <a:r>
              <a:rPr lang="en-US" altLang="zh-CN" sz="4000" b="1" dirty="0">
                <a:latin typeface="KaiTi" panose="02010609060101010101" pitchFamily="49" charset="-122"/>
                <a:ea typeface="KaiTi" panose="02010609060101010101" pitchFamily="49" charset="-122"/>
              </a:rPr>
              <a:t>……</a:t>
            </a:r>
            <a:endParaRPr lang="zh-CN" altLang="en-US" sz="4000" b="1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录取 耐心 办 网址  </a:t>
            </a:r>
          </a:p>
        </p:txBody>
      </p:sp>
      <p:sp>
        <p:nvSpPr>
          <p:cNvPr id="14339" name="Text Box 4"/>
          <p:cNvSpPr txBox="1"/>
          <p:nvPr/>
        </p:nvSpPr>
        <p:spPr>
          <a:xfrm>
            <a:off x="939165" y="1362710"/>
            <a:ext cx="100018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老师经常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地给我讲题，帮助我学习汉语。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14341" name="Text Box 4"/>
          <p:cNvSpPr txBox="1"/>
          <p:nvPr/>
        </p:nvSpPr>
        <p:spPr>
          <a:xfrm>
            <a:off x="939165" y="2247265"/>
            <a:ext cx="103009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如果你要去大使馆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签证，就不要忘记带护照。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DengXian" charset="-122"/>
            </a:endParaRPr>
          </a:p>
        </p:txBody>
      </p:sp>
      <p:sp>
        <p:nvSpPr>
          <p:cNvPr id="14343" name="Text Box 4"/>
          <p:cNvSpPr txBox="1"/>
          <p:nvPr/>
        </p:nvSpPr>
        <p:spPr>
          <a:xfrm>
            <a:off x="939165" y="3107055"/>
            <a:ext cx="104317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请告诉我HSK的报名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____,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我想下个月考HSK5级。</a:t>
            </a:r>
          </a:p>
        </p:txBody>
      </p:sp>
      <p:sp>
        <p:nvSpPr>
          <p:cNvPr id="14345" name="Text Box 4"/>
          <p:cNvSpPr txBox="1"/>
          <p:nvPr/>
        </p:nvSpPr>
        <p:spPr>
          <a:xfrm>
            <a:off x="862330" y="4120515"/>
            <a:ext cx="1037780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玛利亚以全市第一名的好成绩，被清华大学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DengXian" charset="-122"/>
              </a:rPr>
              <a:t>了。</a:t>
            </a:r>
          </a:p>
        </p:txBody>
      </p:sp>
    </p:spTree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3840414" y="2881223"/>
            <a:ext cx="451104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景色</a:t>
            </a:r>
            <a:r>
              <a:rPr lang="zh-CN" altLang="en-US" sz="4800" b="1" spc="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 兴奋  </a:t>
            </a:r>
          </a:p>
        </p:txBody>
      </p:sp>
    </p:spTree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9873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4400" b="1" dirty="0" err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景色</a:t>
            </a:r>
            <a:r>
              <a:rPr 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近义词：</a:t>
            </a:r>
            <a:endParaRPr sz="44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16388" name="图片 1" descr="学在中国·基础教程2 3026432951_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962" y="3134895"/>
            <a:ext cx="4428876" cy="2951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802B77C-CFED-4EC9-80B1-E6E084E579BF}"/>
              </a:ext>
            </a:extLst>
          </p:cNvPr>
          <p:cNvSpPr txBox="1"/>
          <p:nvPr/>
        </p:nvSpPr>
        <p:spPr>
          <a:xfrm>
            <a:off x="5633499" y="2969812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165A0BC-C83B-4D5E-8CA4-490EF9A82A74}"/>
              </a:ext>
            </a:extLst>
          </p:cNvPr>
          <p:cNvSpPr txBox="1"/>
          <p:nvPr/>
        </p:nvSpPr>
        <p:spPr>
          <a:xfrm>
            <a:off x="985962" y="1414734"/>
            <a:ext cx="45929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adj.</a:t>
            </a:r>
            <a:r>
              <a:rPr lang="zh-CN" altLang="en-US" sz="2800" b="1" dirty="0"/>
              <a:t>（美丽</a:t>
            </a:r>
            <a:r>
              <a:rPr lang="en-US" altLang="zh-CN" sz="2800" b="1" dirty="0"/>
              <a:t>/</a:t>
            </a:r>
            <a:r>
              <a:rPr lang="zh-CN" altLang="en-US" sz="2800" b="1" dirty="0"/>
              <a:t>迷人</a:t>
            </a:r>
            <a:r>
              <a:rPr lang="en-US" altLang="zh-CN" sz="2800" b="1" dirty="0"/>
              <a:t>/…</a:t>
            </a:r>
            <a:r>
              <a:rPr lang="zh-CN" altLang="en-US" sz="2800" b="1" dirty="0"/>
              <a:t>）的景色</a:t>
            </a:r>
            <a:endParaRPr lang="en-US" altLang="zh-CN" sz="2800" b="1" dirty="0"/>
          </a:p>
          <a:p>
            <a:r>
              <a:rPr lang="en-US" altLang="zh-CN" sz="2800" b="1" dirty="0"/>
              <a:t>n.</a:t>
            </a:r>
            <a:r>
              <a:rPr lang="zh-CN" altLang="en-US" sz="2800" b="1" dirty="0"/>
              <a:t>（海边</a:t>
            </a:r>
            <a:r>
              <a:rPr lang="en-US" altLang="zh-CN" sz="2800" b="1" dirty="0"/>
              <a:t>/</a:t>
            </a:r>
            <a:r>
              <a:rPr lang="zh-CN" altLang="en-US" sz="2800" b="1" dirty="0"/>
              <a:t>乡村</a:t>
            </a:r>
            <a:r>
              <a:rPr lang="en-US" altLang="zh-CN" sz="2800" b="1" dirty="0"/>
              <a:t>/…</a:t>
            </a:r>
            <a:r>
              <a:rPr lang="zh-CN" altLang="en-US" sz="2800" b="1" dirty="0"/>
              <a:t>）的景色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2E92C11-503D-4FC9-B9D3-5C7CA20CB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8706" y="146515"/>
            <a:ext cx="3987332" cy="26077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14F700F-52C0-428C-BDBC-3782DB1536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7899" y="2961782"/>
            <a:ext cx="4762500" cy="317182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兴奋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en-US" altLang="zh-CN" sz="48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华文楷体" panose="0201060004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862965" y="3146425"/>
            <a:ext cx="1033526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听到了发奖金的消息时，她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兴奋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地打开了手机。</a:t>
            </a:r>
            <a:endParaRPr lang="zh-CN" altLang="en-US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8435" name="图片 1" descr="学在中国·基础教程2 VCG411048213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6075" y="344805"/>
            <a:ext cx="3997325" cy="2663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4"/>
          <p:cNvSpPr txBox="1"/>
          <p:nvPr/>
        </p:nvSpPr>
        <p:spPr>
          <a:xfrm>
            <a:off x="862965" y="4665345"/>
            <a:ext cx="103352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你什么时候会觉得很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兴奋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E21FD9F-60B7-4F69-8350-544C2E944967}"/>
              </a:ext>
            </a:extLst>
          </p:cNvPr>
          <p:cNvSpPr txBox="1"/>
          <p:nvPr/>
        </p:nvSpPr>
        <p:spPr>
          <a:xfrm>
            <a:off x="1447137" y="1470991"/>
            <a:ext cx="24384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感到</a:t>
            </a:r>
            <a:r>
              <a:rPr lang="en-US" altLang="zh-CN" sz="2800" b="1" dirty="0"/>
              <a:t>/</a:t>
            </a:r>
            <a:r>
              <a:rPr lang="zh-CN" altLang="en-US" sz="2800" b="1" dirty="0"/>
              <a:t>觉得兴奋</a:t>
            </a:r>
            <a:endParaRPr lang="en-US" altLang="zh-CN" sz="2800" b="1" dirty="0"/>
          </a:p>
          <a:p>
            <a:r>
              <a:rPr lang="zh-CN" altLang="en-US" sz="2800" b="1" dirty="0"/>
              <a:t>让人兴奋</a:t>
            </a:r>
          </a:p>
        </p:txBody>
      </p:sp>
    </p:spTree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4" y="127635"/>
            <a:ext cx="3955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心情的词语：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19458" name="Rectangle 2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260" y="1539875"/>
            <a:ext cx="8144510" cy="439547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612283919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3553394" y="2900273"/>
            <a:ext cx="50850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专门  赶快  进行</a:t>
            </a:r>
          </a:p>
        </p:txBody>
      </p:sp>
    </p:spTree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787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专门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adv 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专门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VO   </a:t>
            </a:r>
            <a:endParaRPr 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531" name="Rectangle 3"/>
          <p:cNvSpPr txBox="1">
            <a:spLocks noRot="1"/>
          </p:cNvSpPr>
          <p:nvPr/>
        </p:nvSpPr>
        <p:spPr>
          <a:xfrm>
            <a:off x="862965" y="1368425"/>
            <a:ext cx="10615930" cy="141097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spcBef>
                <a:spcPct val="20000"/>
              </a:spcBef>
              <a:buClr>
                <a:schemeClr val="hlink"/>
              </a:buClr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他这次来北京是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来看我的，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顺便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旅旅游。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C4B4C17-5CC4-4511-AF51-CCB9D3E78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491" y="2661276"/>
            <a:ext cx="3613784" cy="3613784"/>
          </a:xfrm>
          <a:prstGeom prst="rect">
            <a:avLst/>
          </a:prstGeom>
        </p:spPr>
      </p:pic>
      <p:sp>
        <p:nvSpPr>
          <p:cNvPr id="15" name="Rectangle 3">
            <a:extLst>
              <a:ext uri="{FF2B5EF4-FFF2-40B4-BE49-F238E27FC236}">
                <a16:creationId xmlns:a16="http://schemas.microsoft.com/office/drawing/2014/main" id="{C91F79DB-FE81-4770-8A1F-9F8E03ECBFC9}"/>
              </a:ext>
            </a:extLst>
          </p:cNvPr>
          <p:cNvSpPr txBox="1">
            <a:spLocks noRot="1"/>
          </p:cNvSpPr>
          <p:nvPr/>
        </p:nvSpPr>
        <p:spPr>
          <a:xfrm>
            <a:off x="862965" y="2692708"/>
            <a:ext cx="10615930" cy="141097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spcBef>
                <a:spcPct val="20000"/>
              </a:spcBef>
              <a:buClr>
                <a:schemeClr val="hlink"/>
              </a:buClr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这份礼物是我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为你准备的。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P28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355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88" y="1216025"/>
            <a:ext cx="11936412" cy="4425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P28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355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88" y="1216025"/>
            <a:ext cx="11936412" cy="4425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Rectangle 5"/>
          <p:cNvSpPr/>
          <p:nvPr/>
        </p:nvSpPr>
        <p:spPr>
          <a:xfrm>
            <a:off x="1162050" y="2470150"/>
            <a:ext cx="1052036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飞机上的快餐是专门为乘客提供的。</a:t>
            </a:r>
          </a:p>
        </p:txBody>
      </p:sp>
      <p:sp>
        <p:nvSpPr>
          <p:cNvPr id="23556" name="Rectangle 5"/>
          <p:cNvSpPr/>
          <p:nvPr/>
        </p:nvSpPr>
        <p:spPr>
          <a:xfrm>
            <a:off x="1162050" y="4024313"/>
            <a:ext cx="1052036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大家在会议上专门讨论了水污染问题。</a:t>
            </a:r>
          </a:p>
        </p:txBody>
      </p:sp>
    </p:spTree>
    <p:extLst>
      <p:ext uri="{BB962C8B-B14F-4D97-AF65-F5344CB8AC3E}">
        <p14:creationId xmlns:p14="http://schemas.microsoft.com/office/powerpoint/2010/main" val="2777951752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P28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4578" name="图片 1"/>
          <p:cNvPicPr>
            <a:picLocks noChangeAspect="1"/>
          </p:cNvPicPr>
          <p:nvPr/>
        </p:nvPicPr>
        <p:blipFill>
          <a:blip r:embed="rId3"/>
          <a:srcRect l="2304" t="30785" r="2417" b="2141"/>
          <a:stretch>
            <a:fillRect/>
          </a:stretch>
        </p:blipFill>
        <p:spPr>
          <a:xfrm>
            <a:off x="313055" y="1281430"/>
            <a:ext cx="11671300" cy="48463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P28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4578" name="图片 1"/>
          <p:cNvPicPr>
            <a:picLocks noChangeAspect="1"/>
          </p:cNvPicPr>
          <p:nvPr/>
        </p:nvPicPr>
        <p:blipFill>
          <a:blip r:embed="rId3"/>
          <a:srcRect l="2304" t="30785" r="2417" b="2141"/>
          <a:stretch>
            <a:fillRect/>
          </a:stretch>
        </p:blipFill>
        <p:spPr>
          <a:xfrm>
            <a:off x="313055" y="1281430"/>
            <a:ext cx="11671300" cy="4846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Rectangle 5"/>
          <p:cNvSpPr/>
          <p:nvPr/>
        </p:nvSpPr>
        <p:spPr>
          <a:xfrm>
            <a:off x="4529455" y="2679065"/>
            <a:ext cx="4406265" cy="9023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专门介绍动物的节目</a:t>
            </a:r>
          </a:p>
        </p:txBody>
      </p:sp>
      <p:sp>
        <p:nvSpPr>
          <p:cNvPr id="24580" name="Rectangle 5"/>
          <p:cNvSpPr/>
          <p:nvPr/>
        </p:nvSpPr>
        <p:spPr>
          <a:xfrm>
            <a:off x="7519670" y="4623435"/>
            <a:ext cx="4354195" cy="946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专门给儿童坐的安全座椅</a:t>
            </a:r>
          </a:p>
        </p:txBody>
      </p:sp>
      <p:sp>
        <p:nvSpPr>
          <p:cNvPr id="24581" name="Rectangle 5"/>
          <p:cNvSpPr/>
          <p:nvPr/>
        </p:nvSpPr>
        <p:spPr>
          <a:xfrm>
            <a:off x="2957830" y="1880870"/>
            <a:ext cx="8348980" cy="79819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为了介绍中国文化，专门来到了这里</a:t>
            </a:r>
          </a:p>
        </p:txBody>
      </p:sp>
    </p:spTree>
    <p:extLst>
      <p:ext uri="{BB962C8B-B14F-4D97-AF65-F5344CB8AC3E}">
        <p14:creationId xmlns:p14="http://schemas.microsoft.com/office/powerpoint/2010/main" val="1064270427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9103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赶快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adv  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赶快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VO</a:t>
            </a:r>
            <a:endParaRPr 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5603" name="Text Box 4"/>
          <p:cNvSpPr txBox="1"/>
          <p:nvPr/>
        </p:nvSpPr>
        <p:spPr>
          <a:xfrm>
            <a:off x="1129665" y="1544955"/>
            <a:ext cx="980122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他都已经高烧到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40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度了，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赶快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5604" name="Text Box 4"/>
          <p:cNvSpPr txBox="1"/>
          <p:nvPr/>
        </p:nvSpPr>
        <p:spPr>
          <a:xfrm>
            <a:off x="1129665" y="3109595"/>
            <a:ext cx="9387840" cy="646331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火车还有两分钟就开了，请大家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5605" name="Text Box 4"/>
          <p:cNvSpPr txBox="1"/>
          <p:nvPr/>
        </p:nvSpPr>
        <p:spPr>
          <a:xfrm>
            <a:off x="1129665" y="4674235"/>
            <a:ext cx="8643620" cy="646331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明天就考试了，你怎么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662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" y="957580"/>
            <a:ext cx="11979275" cy="55016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662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" y="957580"/>
            <a:ext cx="11979275" cy="55016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Rectangle 5"/>
          <p:cNvSpPr/>
          <p:nvPr/>
        </p:nvSpPr>
        <p:spPr>
          <a:xfrm>
            <a:off x="1996440" y="2833370"/>
            <a:ext cx="2580005" cy="68516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要赶快减肥</a:t>
            </a:r>
          </a:p>
        </p:txBody>
      </p:sp>
      <p:sp>
        <p:nvSpPr>
          <p:cNvPr id="26628" name="Rectangle 5"/>
          <p:cNvSpPr/>
          <p:nvPr/>
        </p:nvSpPr>
        <p:spPr>
          <a:xfrm>
            <a:off x="1245235" y="4485005"/>
            <a:ext cx="3776980" cy="7810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我要赶快睡觉</a:t>
            </a:r>
          </a:p>
        </p:txBody>
      </p:sp>
      <p:sp>
        <p:nvSpPr>
          <p:cNvPr id="26629" name="Rectangle 5"/>
          <p:cNvSpPr/>
          <p:nvPr/>
        </p:nvSpPr>
        <p:spPr>
          <a:xfrm>
            <a:off x="7719060" y="5499735"/>
            <a:ext cx="3559175" cy="8775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他赶快给老爷爷让了个座。</a:t>
            </a:r>
          </a:p>
        </p:txBody>
      </p:sp>
    </p:spTree>
    <p:extLst>
      <p:ext uri="{BB962C8B-B14F-4D97-AF65-F5344CB8AC3E}">
        <p14:creationId xmlns:p14="http://schemas.microsoft.com/office/powerpoint/2010/main" val="1858274713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7650" name="图片 1"/>
          <p:cNvPicPr>
            <a:picLocks noChangeAspect="1"/>
          </p:cNvPicPr>
          <p:nvPr/>
        </p:nvPicPr>
        <p:blipFill>
          <a:blip r:embed="rId3"/>
          <a:srcRect t="11553"/>
          <a:stretch>
            <a:fillRect/>
          </a:stretch>
        </p:blipFill>
        <p:spPr>
          <a:xfrm>
            <a:off x="3901440" y="0"/>
            <a:ext cx="8290560" cy="68859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7650" name="图片 1"/>
          <p:cNvPicPr>
            <a:picLocks noChangeAspect="1"/>
          </p:cNvPicPr>
          <p:nvPr/>
        </p:nvPicPr>
        <p:blipFill>
          <a:blip r:embed="rId3"/>
          <a:srcRect t="11553"/>
          <a:stretch>
            <a:fillRect/>
          </a:stretch>
        </p:blipFill>
        <p:spPr>
          <a:xfrm>
            <a:off x="3901440" y="0"/>
            <a:ext cx="8290560" cy="68859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Rectangle 5"/>
          <p:cNvSpPr/>
          <p:nvPr/>
        </p:nvSpPr>
        <p:spPr>
          <a:xfrm>
            <a:off x="10431780" y="2767330"/>
            <a:ext cx="1372870" cy="67183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赶快</a:t>
            </a:r>
          </a:p>
        </p:txBody>
      </p:sp>
      <p:sp>
        <p:nvSpPr>
          <p:cNvPr id="27653" name="Rectangle 5"/>
          <p:cNvSpPr/>
          <p:nvPr/>
        </p:nvSpPr>
        <p:spPr>
          <a:xfrm>
            <a:off x="4425950" y="3293745"/>
            <a:ext cx="1929130" cy="60388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走了过去</a:t>
            </a:r>
          </a:p>
        </p:txBody>
      </p:sp>
      <p:sp>
        <p:nvSpPr>
          <p:cNvPr id="27652" name="Rectangle 5"/>
          <p:cNvSpPr/>
          <p:nvPr/>
        </p:nvSpPr>
        <p:spPr>
          <a:xfrm>
            <a:off x="6938645" y="4184015"/>
            <a:ext cx="2942590" cy="7747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你赶快尝尝吧</a:t>
            </a:r>
          </a:p>
        </p:txBody>
      </p:sp>
      <p:sp>
        <p:nvSpPr>
          <p:cNvPr id="27654" name="Rectangle 5"/>
          <p:cNvSpPr/>
          <p:nvPr/>
        </p:nvSpPr>
        <p:spPr>
          <a:xfrm>
            <a:off x="10215880" y="5255895"/>
            <a:ext cx="1423035" cy="64579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赶快尝</a:t>
            </a:r>
          </a:p>
        </p:txBody>
      </p:sp>
      <p:sp>
        <p:nvSpPr>
          <p:cNvPr id="27655" name="Rectangle 5"/>
          <p:cNvSpPr/>
          <p:nvPr/>
        </p:nvSpPr>
        <p:spPr>
          <a:xfrm>
            <a:off x="4425950" y="5611495"/>
            <a:ext cx="1680845" cy="765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了一下</a:t>
            </a:r>
          </a:p>
        </p:txBody>
      </p:sp>
    </p:spTree>
    <p:extLst>
      <p:ext uri="{BB962C8B-B14F-4D97-AF65-F5344CB8AC3E}">
        <p14:creationId xmlns:p14="http://schemas.microsoft.com/office/powerpoint/2010/main" val="4081571129"/>
      </p:ext>
    </p:extLst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4" y="127635"/>
            <a:ext cx="6482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进行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V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进行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endParaRPr 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5" name="Text Box 4"/>
          <p:cNvSpPr txBox="1"/>
          <p:nvPr/>
        </p:nvSpPr>
        <p:spPr>
          <a:xfrm>
            <a:off x="1089660" y="1252220"/>
            <a:ext cx="10380663" cy="9220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快看！运动场正在</a:t>
            </a: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进行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一场足球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比赛。</a:t>
            </a:r>
          </a:p>
        </p:txBody>
      </p:sp>
      <p:sp>
        <p:nvSpPr>
          <p:cNvPr id="28676" name="Text Box 4"/>
          <p:cNvSpPr txBox="1"/>
          <p:nvPr/>
        </p:nvSpPr>
        <p:spPr>
          <a:xfrm>
            <a:off x="1089660" y="2240438"/>
            <a:ext cx="9658350" cy="9220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下个月我们要</a:t>
            </a: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进行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一次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考试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8677" name="Text Box 4"/>
          <p:cNvSpPr txBox="1"/>
          <p:nvPr/>
        </p:nvSpPr>
        <p:spPr>
          <a:xfrm>
            <a:off x="1089660" y="3240404"/>
            <a:ext cx="9658350" cy="9220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这次面试</a:t>
            </a:r>
            <a:r>
              <a:rPr lang="zh-CN" altLang="en-US" sz="5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进行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得非常顺利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4" y="127635"/>
            <a:ext cx="6482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进行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V  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进行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endParaRPr 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37F9D2D-BB55-4A32-BA5C-46B3EC51E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825" y="950595"/>
            <a:ext cx="5848350" cy="5860047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:a16="http://schemas.microsoft.com/office/drawing/2014/main" id="{3115B6B9-470F-4E58-9090-96A6EAA4D296}"/>
              </a:ext>
            </a:extLst>
          </p:cNvPr>
          <p:cNvSpPr/>
          <p:nvPr/>
        </p:nvSpPr>
        <p:spPr>
          <a:xfrm>
            <a:off x="7292339" y="5146993"/>
            <a:ext cx="647700" cy="69342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16D39F7E-3AC6-476E-ACD8-604C0D8E5763}"/>
              </a:ext>
            </a:extLst>
          </p:cNvPr>
          <p:cNvSpPr/>
          <p:nvPr/>
        </p:nvSpPr>
        <p:spPr>
          <a:xfrm>
            <a:off x="5112383" y="5756593"/>
            <a:ext cx="647700" cy="69342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52E36993-C5AA-4504-B101-FBF6F49C91CB}"/>
              </a:ext>
            </a:extLst>
          </p:cNvPr>
          <p:cNvCxnSpPr>
            <a:cxnSpLocks/>
          </p:cNvCxnSpPr>
          <p:nvPr/>
        </p:nvCxnSpPr>
        <p:spPr>
          <a:xfrm flipH="1" flipV="1">
            <a:off x="2720340" y="5303520"/>
            <a:ext cx="2409505" cy="79978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BC36DE8C-71B1-43BE-B0AA-7B0F1024644B}"/>
              </a:ext>
            </a:extLst>
          </p:cNvPr>
          <p:cNvCxnSpPr>
            <a:cxnSpLocks/>
          </p:cNvCxnSpPr>
          <p:nvPr/>
        </p:nvCxnSpPr>
        <p:spPr>
          <a:xfrm flipH="1">
            <a:off x="7914320" y="4541520"/>
            <a:ext cx="1966277" cy="81502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2D3D504A-C791-4EBD-A63E-D5EDAF136502}"/>
              </a:ext>
            </a:extLst>
          </p:cNvPr>
          <p:cNvSpPr txBox="1"/>
          <p:nvPr/>
        </p:nvSpPr>
        <p:spPr>
          <a:xfrm>
            <a:off x="1255534" y="494903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足球比赛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E45BC22-856F-4A8F-9237-171F66B733E0}"/>
              </a:ext>
            </a:extLst>
          </p:cNvPr>
          <p:cNvSpPr txBox="1"/>
          <p:nvPr/>
        </p:nvSpPr>
        <p:spPr>
          <a:xfrm>
            <a:off x="10021213" y="407985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第一次周考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D789BB2-64CE-49DF-9F22-36667E883DE7}"/>
              </a:ext>
            </a:extLst>
          </p:cNvPr>
          <p:cNvSpPr txBox="1"/>
          <p:nvPr/>
        </p:nvSpPr>
        <p:spPr>
          <a:xfrm>
            <a:off x="862964" y="1153249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/>
              <a:t>汉语七班的日历</a:t>
            </a:r>
          </a:p>
        </p:txBody>
      </p:sp>
    </p:spTree>
    <p:extLst>
      <p:ext uri="{BB962C8B-B14F-4D97-AF65-F5344CB8AC3E}">
        <p14:creationId xmlns:p14="http://schemas.microsoft.com/office/powerpoint/2010/main" val="3454581923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2637790" y="2759075"/>
            <a:ext cx="69170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报到  办  立  耐心  </a:t>
            </a:r>
            <a:r>
              <a:rPr lang="zh-CN" altLang="en-US" sz="4800" b="1" spc="3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网址</a:t>
            </a:r>
            <a:r>
              <a:rPr lang="zh-CN" altLang="en-US" sz="4800" b="1" spc="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 </a:t>
            </a:r>
            <a:r>
              <a:rPr lang="en-US" altLang="zh-CN" sz="4800" b="1" spc="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4800" b="1" spc="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注册 </a:t>
            </a:r>
            <a:r>
              <a:rPr lang="en-US" altLang="zh-CN" sz="4800" b="1" spc="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4800" b="1" spc="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录取 </a:t>
            </a:r>
          </a:p>
        </p:txBody>
      </p: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3561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进行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VS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举行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146810" y="1180465"/>
          <a:ext cx="9869170" cy="272923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926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2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进行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举行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+人多、规模大的活动</a:t>
                      </a:r>
                    </a:p>
                    <a:p>
                      <a:pPr>
                        <a:buNone/>
                      </a:pPr>
                      <a:r>
                        <a:rPr lang="zh-CN" altLang="en-US" sz="20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+人少、规模小的活动</a:t>
                      </a:r>
                      <a:endParaRPr lang="zh-CN" altLang="en-US" sz="2400" b="1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进行+谈话/讨论/准备/研究/调查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+人多、规模大的活动</a:t>
                      </a:r>
                    </a:p>
                    <a:p>
                      <a:pPr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举行+集会</a:t>
                      </a:r>
                      <a:r>
                        <a:rPr lang="en-US" altLang="zh-CN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/</a:t>
                      </a:r>
                      <a:r>
                        <a:rPr lang="zh-CN" altLang="en-US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比赛</a:t>
                      </a:r>
                      <a:r>
                        <a:rPr lang="en-US" altLang="zh-CN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/</a:t>
                      </a:r>
                      <a:r>
                        <a:rPr lang="zh-CN" altLang="en-US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婚礼</a:t>
                      </a:r>
                      <a:r>
                        <a:rPr lang="en-US" altLang="zh-CN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……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+V</a:t>
                      </a:r>
                      <a:endParaRPr lang="zh-CN" altLang="en-US" sz="2400" b="1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+N</a:t>
                      </a:r>
                    </a:p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举行+会议</a:t>
                      </a:r>
                      <a:r>
                        <a:rPr lang="en-US" altLang="zh-CN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/</a:t>
                      </a:r>
                      <a:r>
                        <a:rPr lang="zh-CN" altLang="en-US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晚会</a:t>
                      </a:r>
                      <a:r>
                        <a:rPr lang="en-US" altLang="zh-CN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/</a:t>
                      </a:r>
                      <a:r>
                        <a:rPr lang="zh-CN" altLang="en-US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展览</a:t>
                      </a:r>
                      <a:r>
                        <a:rPr lang="en-US" altLang="zh-CN" sz="2400" b="1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……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0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进行+下去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700" name="Text Box 4"/>
          <p:cNvSpPr txBox="1"/>
          <p:nvPr/>
        </p:nvSpPr>
        <p:spPr>
          <a:xfrm>
            <a:off x="862965" y="4363720"/>
            <a:ext cx="7689215" cy="7683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他们夫妻俩计划在欧洲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举行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婚礼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9701" name="Text Box 4"/>
          <p:cNvSpPr txBox="1"/>
          <p:nvPr/>
        </p:nvSpPr>
        <p:spPr>
          <a:xfrm>
            <a:off x="862965" y="5370195"/>
            <a:ext cx="10572115" cy="7683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他这个人太无聊了，我们的对话实在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进行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不下去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</p:spTree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P29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072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" y="873125"/>
            <a:ext cx="11056938" cy="5524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P29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072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" y="873125"/>
            <a:ext cx="11056938" cy="552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Rectangle 5"/>
          <p:cNvSpPr/>
          <p:nvPr/>
        </p:nvSpPr>
        <p:spPr>
          <a:xfrm>
            <a:off x="1162050" y="1790700"/>
            <a:ext cx="1052036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他们对公司的工作计划进行了详细的研究。</a:t>
            </a:r>
          </a:p>
        </p:txBody>
      </p:sp>
      <p:sp>
        <p:nvSpPr>
          <p:cNvPr id="30724" name="Rectangle 5"/>
          <p:cNvSpPr/>
          <p:nvPr/>
        </p:nvSpPr>
        <p:spPr>
          <a:xfrm>
            <a:off x="1289050" y="3235325"/>
            <a:ext cx="1052036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这场表演赛进行得十分激烈。</a:t>
            </a:r>
          </a:p>
        </p:txBody>
      </p:sp>
      <p:sp>
        <p:nvSpPr>
          <p:cNvPr id="30725" name="Rectangle 5"/>
          <p:cNvSpPr/>
          <p:nvPr/>
        </p:nvSpPr>
        <p:spPr>
          <a:xfrm>
            <a:off x="1362075" y="4873625"/>
            <a:ext cx="10520363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两场比赛将在同一时间进行。</a:t>
            </a:r>
          </a:p>
        </p:txBody>
      </p:sp>
    </p:spTree>
    <p:extLst>
      <p:ext uri="{BB962C8B-B14F-4D97-AF65-F5344CB8AC3E}">
        <p14:creationId xmlns:p14="http://schemas.microsoft.com/office/powerpoint/2010/main" val="2804166991"/>
      </p:ext>
    </p:extLst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P29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1746" name="图片 2"/>
          <p:cNvPicPr>
            <a:picLocks noChangeAspect="1"/>
          </p:cNvPicPr>
          <p:nvPr/>
        </p:nvPicPr>
        <p:blipFill>
          <a:blip r:embed="rId3"/>
          <a:srcRect t="2307"/>
          <a:stretch>
            <a:fillRect/>
          </a:stretch>
        </p:blipFill>
        <p:spPr>
          <a:xfrm>
            <a:off x="509270" y="1165543"/>
            <a:ext cx="11295063" cy="4538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130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P29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1746" name="图片 2"/>
          <p:cNvPicPr>
            <a:picLocks noChangeAspect="1"/>
          </p:cNvPicPr>
          <p:nvPr/>
        </p:nvPicPr>
        <p:blipFill>
          <a:blip r:embed="rId3"/>
          <a:srcRect t="2307"/>
          <a:stretch>
            <a:fillRect/>
          </a:stretch>
        </p:blipFill>
        <p:spPr>
          <a:xfrm>
            <a:off x="509270" y="1165543"/>
            <a:ext cx="11295063" cy="4538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Rectangle 5"/>
          <p:cNvSpPr/>
          <p:nvPr/>
        </p:nvSpPr>
        <p:spPr>
          <a:xfrm>
            <a:off x="5819140" y="3835400"/>
            <a:ext cx="2325370" cy="765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进行讨论</a:t>
            </a:r>
          </a:p>
        </p:txBody>
      </p:sp>
      <p:sp>
        <p:nvSpPr>
          <p:cNvPr id="31748" name="Rectangle 5"/>
          <p:cNvSpPr/>
          <p:nvPr/>
        </p:nvSpPr>
        <p:spPr>
          <a:xfrm>
            <a:off x="4456430" y="4671060"/>
            <a:ext cx="3646170" cy="7499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进行太极拳比赛</a:t>
            </a:r>
          </a:p>
        </p:txBody>
      </p:sp>
    </p:spTree>
    <p:extLst>
      <p:ext uri="{BB962C8B-B14F-4D97-AF65-F5344CB8AC3E}">
        <p14:creationId xmlns:p14="http://schemas.microsoft.com/office/powerpoint/2010/main" val="886526821"/>
      </p:ext>
    </p:extLst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1950085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</a:p>
          <a:p>
            <a:pPr algn="l"/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P32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2770" name="图片 1"/>
          <p:cNvPicPr>
            <a:picLocks noChangeAspect="1"/>
          </p:cNvPicPr>
          <p:nvPr/>
        </p:nvPicPr>
        <p:blipFill>
          <a:blip r:embed="rId3"/>
          <a:srcRect t="13832"/>
          <a:stretch>
            <a:fillRect/>
          </a:stretch>
        </p:blipFill>
        <p:spPr>
          <a:xfrm>
            <a:off x="3257550" y="114300"/>
            <a:ext cx="8934450" cy="6629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1950085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练习：</a:t>
            </a:r>
          </a:p>
          <a:p>
            <a:pPr algn="l"/>
            <a:r>
              <a:rPr lang="en-US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P32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2770" name="图片 1"/>
          <p:cNvPicPr>
            <a:picLocks noChangeAspect="1"/>
          </p:cNvPicPr>
          <p:nvPr/>
        </p:nvPicPr>
        <p:blipFill>
          <a:blip r:embed="rId3"/>
          <a:srcRect t="13832"/>
          <a:stretch>
            <a:fillRect/>
          </a:stretch>
        </p:blipFill>
        <p:spPr>
          <a:xfrm>
            <a:off x="3257550" y="114300"/>
            <a:ext cx="8934450" cy="6629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2" name="Text Box 4"/>
          <p:cNvSpPr txBox="1"/>
          <p:nvPr/>
        </p:nvSpPr>
        <p:spPr>
          <a:xfrm>
            <a:off x="7243445" y="2530475"/>
            <a:ext cx="134683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举行</a:t>
            </a:r>
          </a:p>
        </p:txBody>
      </p:sp>
      <p:sp>
        <p:nvSpPr>
          <p:cNvPr id="32773" name="Text Box 4"/>
          <p:cNvSpPr txBox="1"/>
          <p:nvPr/>
        </p:nvSpPr>
        <p:spPr>
          <a:xfrm>
            <a:off x="10306050" y="3021965"/>
            <a:ext cx="138620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举行</a:t>
            </a:r>
          </a:p>
        </p:txBody>
      </p:sp>
      <p:sp>
        <p:nvSpPr>
          <p:cNvPr id="32774" name="Text Box 4"/>
          <p:cNvSpPr txBox="1"/>
          <p:nvPr/>
        </p:nvSpPr>
        <p:spPr>
          <a:xfrm>
            <a:off x="7802880" y="3592195"/>
            <a:ext cx="146304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进行</a:t>
            </a:r>
          </a:p>
        </p:txBody>
      </p:sp>
      <p:sp>
        <p:nvSpPr>
          <p:cNvPr id="32775" name="Text Box 4"/>
          <p:cNvSpPr txBox="1"/>
          <p:nvPr/>
        </p:nvSpPr>
        <p:spPr>
          <a:xfrm>
            <a:off x="9723755" y="4122420"/>
            <a:ext cx="139954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举行</a:t>
            </a:r>
          </a:p>
        </p:txBody>
      </p:sp>
      <p:sp>
        <p:nvSpPr>
          <p:cNvPr id="32776" name="Text Box 4"/>
          <p:cNvSpPr txBox="1"/>
          <p:nvPr/>
        </p:nvSpPr>
        <p:spPr>
          <a:xfrm>
            <a:off x="3257550" y="5312410"/>
            <a:ext cx="144716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进行</a:t>
            </a:r>
          </a:p>
        </p:txBody>
      </p:sp>
    </p:spTree>
    <p:extLst>
      <p:ext uri="{BB962C8B-B14F-4D97-AF65-F5344CB8AC3E}">
        <p14:creationId xmlns:p14="http://schemas.microsoft.com/office/powerpoint/2010/main" val="3469146527"/>
      </p:ext>
    </p:extLst>
  </p:cSld>
  <p:clrMapOvr>
    <a:masterClrMapping/>
  </p:clrMapOvr>
  <p:transition spd="med"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3091114" y="2833598"/>
            <a:ext cx="60096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转  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湖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船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入学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ctr"/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必修课 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本科生</a:t>
            </a:r>
          </a:p>
        </p:txBody>
      </p:sp>
    </p:spTree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4396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必修课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Text Box 4"/>
          <p:cNvSpPr txBox="1"/>
          <p:nvPr/>
        </p:nvSpPr>
        <p:spPr>
          <a:xfrm>
            <a:off x="975995" y="2349817"/>
            <a:ext cx="10240010" cy="21583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上大学以后，每个专业都有自己的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必修课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，你们也可以选一些自己感兴趣的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选修课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8830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转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v</a:t>
            </a:r>
          </a:p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去</a:t>
            </a:r>
            <a:r>
              <a:rPr lang="en-US" altLang="zh-CN" sz="4800" b="1" dirty="0" err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spl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转（一）转</a:t>
            </a:r>
            <a:endParaRPr lang="en-US" alt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在</a:t>
            </a:r>
            <a:r>
              <a:rPr lang="en-US" altLang="zh-CN" sz="4800" b="1" dirty="0" err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spl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转来转去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zh-CN" sz="48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80679" y="393640"/>
            <a:ext cx="21075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没有目的地走</a:t>
            </a:r>
          </a:p>
        </p:txBody>
      </p:sp>
      <p:sp>
        <p:nvSpPr>
          <p:cNvPr id="35843" name="Text Box 4"/>
          <p:cNvSpPr txBox="1"/>
          <p:nvPr/>
        </p:nvSpPr>
        <p:spPr>
          <a:xfrm>
            <a:off x="862965" y="2423735"/>
            <a:ext cx="947737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爷爷每天晚饭后都会去附近的公园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转转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5844" name="Text Box 4"/>
          <p:cNvSpPr txBox="1"/>
          <p:nvPr/>
        </p:nvSpPr>
        <p:spPr>
          <a:xfrm>
            <a:off x="862965" y="3350260"/>
            <a:ext cx="1042479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他面试前太紧张了，一直在房间里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去。</a:t>
            </a:r>
          </a:p>
        </p:txBody>
      </p:sp>
      <p:sp>
        <p:nvSpPr>
          <p:cNvPr id="35845" name="Text Box 4"/>
          <p:cNvSpPr txBox="1"/>
          <p:nvPr/>
        </p:nvSpPr>
        <p:spPr>
          <a:xfrm>
            <a:off x="862965" y="4311847"/>
            <a:ext cx="9628505" cy="82994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他一到新公司后，就在公司里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了一圈。</a:t>
            </a:r>
          </a:p>
        </p:txBody>
      </p:sp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48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报到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283135" y="1620489"/>
            <a:ext cx="1037844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你下个星期准时来公司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报到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吧。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283135" y="3429000"/>
            <a:ext cx="1104963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这个学期我们什么需要去华侨大学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报到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620" y="878685"/>
            <a:ext cx="3257509" cy="2313554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96393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转  湖  船 入学  必修课 本科生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4819" name="文本框 1"/>
          <p:cNvSpPr txBox="1"/>
          <p:nvPr/>
        </p:nvSpPr>
        <p:spPr>
          <a:xfrm>
            <a:off x="755015" y="950595"/>
            <a:ext cx="11178540" cy="55175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如果我通过了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YKK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考试，那么九月一日就是我_____的日子。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_______就是必须要上的课。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因为我买不到回家的机票，我只好坐___回家了。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我是清华大学汉语言文学专业的_______。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听说北京很漂亮，我想有时间的时候去那里______。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____边的风景很漂亮，还停着几条小船。</a:t>
            </a:r>
          </a:p>
        </p:txBody>
      </p:sp>
    </p:spTree>
  </p:cSld>
  <p:clrMapOvr>
    <a:masterClrMapping/>
  </p:clrMapOvr>
  <p:transition spd="med"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96393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转  湖  船 入学  必修课 本科生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4819" name="文本框 1"/>
          <p:cNvSpPr txBox="1"/>
          <p:nvPr/>
        </p:nvSpPr>
        <p:spPr>
          <a:xfrm>
            <a:off x="755015" y="950595"/>
            <a:ext cx="11178540" cy="55175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如果我通过了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YKK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考试，那么九月一日就是我_____的日子。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_______就是必须要上的课。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因为我买不到回家的机票，我只好坐___回家了。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我是清华大学汉语言文学专业的_______。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听说北京很漂亮，我想有时间的时候去那里______。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____边的风景很漂亮，还停着几条小船。</a:t>
            </a:r>
          </a:p>
        </p:txBody>
      </p:sp>
      <p:sp>
        <p:nvSpPr>
          <p:cNvPr id="34820" name="Rectangle 5"/>
          <p:cNvSpPr/>
          <p:nvPr/>
        </p:nvSpPr>
        <p:spPr>
          <a:xfrm>
            <a:off x="10217785" y="1015365"/>
            <a:ext cx="1122045" cy="7778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入学</a:t>
            </a:r>
          </a:p>
        </p:txBody>
      </p:sp>
      <p:sp>
        <p:nvSpPr>
          <p:cNvPr id="34821" name="Rectangle 5"/>
          <p:cNvSpPr/>
          <p:nvPr/>
        </p:nvSpPr>
        <p:spPr>
          <a:xfrm>
            <a:off x="1235075" y="2470150"/>
            <a:ext cx="1894840" cy="76581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必修课</a:t>
            </a:r>
          </a:p>
        </p:txBody>
      </p:sp>
      <p:sp>
        <p:nvSpPr>
          <p:cNvPr id="34822" name="Rectangle 5"/>
          <p:cNvSpPr/>
          <p:nvPr/>
        </p:nvSpPr>
        <p:spPr>
          <a:xfrm>
            <a:off x="8495030" y="3298190"/>
            <a:ext cx="97028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船</a:t>
            </a:r>
          </a:p>
        </p:txBody>
      </p:sp>
      <p:sp>
        <p:nvSpPr>
          <p:cNvPr id="34823" name="Rectangle 5"/>
          <p:cNvSpPr/>
          <p:nvPr/>
        </p:nvSpPr>
        <p:spPr>
          <a:xfrm>
            <a:off x="7672070" y="4060825"/>
            <a:ext cx="2082165" cy="8007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本科生</a:t>
            </a:r>
          </a:p>
        </p:txBody>
      </p:sp>
      <p:sp>
        <p:nvSpPr>
          <p:cNvPr id="34824" name="Rectangle 5"/>
          <p:cNvSpPr/>
          <p:nvPr/>
        </p:nvSpPr>
        <p:spPr>
          <a:xfrm>
            <a:off x="9918065" y="4852035"/>
            <a:ext cx="1533525" cy="80899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转转</a:t>
            </a:r>
          </a:p>
        </p:txBody>
      </p:sp>
      <p:sp>
        <p:nvSpPr>
          <p:cNvPr id="34825" name="Rectangle 5"/>
          <p:cNvSpPr/>
          <p:nvPr/>
        </p:nvSpPr>
        <p:spPr>
          <a:xfrm>
            <a:off x="1235075" y="5661025"/>
            <a:ext cx="1176020" cy="7162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湖</a:t>
            </a:r>
          </a:p>
        </p:txBody>
      </p:sp>
    </p:spTree>
    <p:extLst>
      <p:ext uri="{BB962C8B-B14F-4D97-AF65-F5344CB8AC3E}">
        <p14:creationId xmlns:p14="http://schemas.microsoft.com/office/powerpoint/2010/main" val="2442676937"/>
      </p:ext>
    </p:extLst>
  </p:cSld>
  <p:clrMapOvr>
    <a:masterClrMapping/>
  </p:clrMapOvr>
  <p:transition spd="med"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3358515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51052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疑问代词+…+都+（不/没）…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7890" name="Text Box 4"/>
          <p:cNvSpPr txBox="1"/>
          <p:nvPr/>
        </p:nvSpPr>
        <p:spPr>
          <a:xfrm>
            <a:off x="584835" y="1265734"/>
            <a:ext cx="9916795" cy="7683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他今天刚到中国，还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认识呢。</a:t>
            </a:r>
          </a:p>
        </p:txBody>
      </p:sp>
      <p:sp>
        <p:nvSpPr>
          <p:cNvPr id="37891" name="Text Box 4"/>
          <p:cNvSpPr txBox="1"/>
          <p:nvPr/>
        </p:nvSpPr>
        <p:spPr>
          <a:xfrm>
            <a:off x="584835" y="2330540"/>
            <a:ext cx="10864215" cy="769441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我下课后就回宿舍睡觉了，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什么作业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写。</a:t>
            </a:r>
          </a:p>
        </p:txBody>
      </p:sp>
      <p:sp>
        <p:nvSpPr>
          <p:cNvPr id="37892" name="Text Box 4"/>
          <p:cNvSpPr txBox="1"/>
          <p:nvPr/>
        </p:nvSpPr>
        <p:spPr>
          <a:xfrm>
            <a:off x="584835" y="3192503"/>
            <a:ext cx="10812145" cy="769441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我最近特别忙，没时间和你约会，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哪天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行。</a:t>
            </a:r>
          </a:p>
        </p:txBody>
      </p:sp>
    </p:spTree>
  </p:cSld>
  <p:clrMapOvr>
    <a:masterClrMapping/>
  </p:clrMapOvr>
  <p:transition spd="med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674495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</a:p>
          <a:p>
            <a:pPr algn="l"/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8914" name="图片 1"/>
          <p:cNvPicPr>
            <a:picLocks noChangeAspect="1"/>
          </p:cNvPicPr>
          <p:nvPr/>
        </p:nvPicPr>
        <p:blipFill>
          <a:blip r:embed="rId3"/>
          <a:srcRect t="1637"/>
          <a:stretch>
            <a:fillRect/>
          </a:stretch>
        </p:blipFill>
        <p:spPr>
          <a:xfrm>
            <a:off x="2365693" y="80645"/>
            <a:ext cx="9351962" cy="6619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674495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</a:p>
          <a:p>
            <a:pPr algn="l"/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8914" name="图片 1"/>
          <p:cNvPicPr>
            <a:picLocks noChangeAspect="1"/>
          </p:cNvPicPr>
          <p:nvPr/>
        </p:nvPicPr>
        <p:blipFill>
          <a:blip r:embed="rId3"/>
          <a:srcRect t="1637"/>
          <a:stretch>
            <a:fillRect/>
          </a:stretch>
        </p:blipFill>
        <p:spPr>
          <a:xfrm>
            <a:off x="2365693" y="80645"/>
            <a:ext cx="9351962" cy="6619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Rectangle 5"/>
          <p:cNvSpPr/>
          <p:nvPr/>
        </p:nvSpPr>
        <p:spPr>
          <a:xfrm>
            <a:off x="8526780" y="4906645"/>
            <a:ext cx="319087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什么都没有准备</a:t>
            </a:r>
          </a:p>
        </p:txBody>
      </p:sp>
      <p:sp>
        <p:nvSpPr>
          <p:cNvPr id="38919" name="Rectangle 5"/>
          <p:cNvSpPr/>
          <p:nvPr/>
        </p:nvSpPr>
        <p:spPr>
          <a:xfrm>
            <a:off x="5178743" y="4304983"/>
            <a:ext cx="3192462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怎么都找不到</a:t>
            </a:r>
          </a:p>
        </p:txBody>
      </p:sp>
      <p:sp>
        <p:nvSpPr>
          <p:cNvPr id="38920" name="Rectangle 5"/>
          <p:cNvSpPr/>
          <p:nvPr/>
        </p:nvSpPr>
        <p:spPr>
          <a:xfrm>
            <a:off x="8653780" y="5592445"/>
            <a:ext cx="319087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哪儿都没去过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D836D884-673C-4A4B-9803-4C5872823EE8}"/>
              </a:ext>
            </a:extLst>
          </p:cNvPr>
          <p:cNvCxnSpPr/>
          <p:nvPr/>
        </p:nvCxnSpPr>
        <p:spPr>
          <a:xfrm flipV="1">
            <a:off x="4739640" y="2827020"/>
            <a:ext cx="2217420" cy="510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140DFA1E-4326-4006-AF1E-06F49BFEA939}"/>
              </a:ext>
            </a:extLst>
          </p:cNvPr>
          <p:cNvCxnSpPr/>
          <p:nvPr/>
        </p:nvCxnSpPr>
        <p:spPr>
          <a:xfrm>
            <a:off x="4587240" y="2758440"/>
            <a:ext cx="2346960" cy="998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19A5726-8532-4494-9AFF-170239F93C00}"/>
              </a:ext>
            </a:extLst>
          </p:cNvPr>
          <p:cNvCxnSpPr/>
          <p:nvPr/>
        </p:nvCxnSpPr>
        <p:spPr>
          <a:xfrm flipV="1">
            <a:off x="4792980" y="3337560"/>
            <a:ext cx="2110740" cy="47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017353"/>
      </p:ext>
    </p:extLst>
  </p:cSld>
  <p:clrMapOvr>
    <a:masterClrMapping/>
  </p:clrMapOvr>
  <p:transition spd="med"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3378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除了…以外，（都/也/还）…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1986" name="Text Box 4"/>
          <p:cNvSpPr txBox="1"/>
          <p:nvPr/>
        </p:nvSpPr>
        <p:spPr>
          <a:xfrm>
            <a:off x="579120" y="1701483"/>
            <a:ext cx="1103312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星期日（</a:t>
            </a:r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以外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），其他时间我们</a:t>
            </a:r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要上课。</a:t>
            </a:r>
          </a:p>
        </p:txBody>
      </p:sp>
      <p:sp>
        <p:nvSpPr>
          <p:cNvPr id="41987" name="Text Box 4"/>
          <p:cNvSpPr txBox="1"/>
          <p:nvPr/>
        </p:nvSpPr>
        <p:spPr>
          <a:xfrm>
            <a:off x="579120" y="5289233"/>
            <a:ext cx="113442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汉语（</a:t>
            </a:r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以外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），我</a:t>
            </a:r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会说英语、法语。</a:t>
            </a:r>
          </a:p>
        </p:txBody>
      </p:sp>
      <p:sp>
        <p:nvSpPr>
          <p:cNvPr id="41988" name="Text Box 4"/>
          <p:cNvSpPr txBox="1"/>
          <p:nvPr/>
        </p:nvSpPr>
        <p:spPr>
          <a:xfrm>
            <a:off x="579120" y="3495358"/>
            <a:ext cx="113442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中国人（</a:t>
            </a:r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以外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），外国人</a:t>
            </a:r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喜欢打太极拳。</a:t>
            </a:r>
          </a:p>
        </p:txBody>
      </p:sp>
      <p:sp>
        <p:nvSpPr>
          <p:cNvPr id="7" name="文本框 3"/>
          <p:cNvSpPr txBox="1"/>
          <p:nvPr/>
        </p:nvSpPr>
        <p:spPr>
          <a:xfrm>
            <a:off x="1238885" y="1118235"/>
            <a:ext cx="5605145" cy="5835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（没有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38885" y="2722245"/>
            <a:ext cx="6051550" cy="5835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8885" y="4515485"/>
            <a:ext cx="6051550" cy="5835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S+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+B……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S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做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</a:p>
        </p:txBody>
      </p:sp>
    </p:spTree>
  </p:cSld>
  <p:clrMapOvr>
    <a:masterClrMapping/>
  </p:clrMapOvr>
  <p:transition spd="med"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3378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除了…以外，（都/也/还）…</a:t>
            </a: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3010" name="Text Box 4"/>
          <p:cNvSpPr txBox="1"/>
          <p:nvPr/>
        </p:nvSpPr>
        <p:spPr>
          <a:xfrm>
            <a:off x="693420" y="2364422"/>
            <a:ext cx="8989060" cy="7683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我希望你能多看看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课本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以外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的汉语书。</a:t>
            </a:r>
          </a:p>
        </p:txBody>
      </p:sp>
      <p:sp>
        <p:nvSpPr>
          <p:cNvPr id="43011" name="Text Box 4"/>
          <p:cNvSpPr txBox="1"/>
          <p:nvPr/>
        </p:nvSpPr>
        <p:spPr>
          <a:xfrm>
            <a:off x="693420" y="3487261"/>
            <a:ext cx="9456420" cy="7683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他是穆斯林，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猪肉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以外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的食物都可以吃。</a:t>
            </a:r>
          </a:p>
        </p:txBody>
      </p:sp>
      <p:sp>
        <p:nvSpPr>
          <p:cNvPr id="43012" name="Text Box 4"/>
          <p:cNvSpPr txBox="1"/>
          <p:nvPr/>
        </p:nvSpPr>
        <p:spPr>
          <a:xfrm>
            <a:off x="693420" y="4558665"/>
            <a:ext cx="9096375" cy="7683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他很努力，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睡觉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以外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的时间都在学习。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93420" y="1291272"/>
            <a:ext cx="4728210" cy="5835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除了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以外的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+N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（没有</a:t>
            </a:r>
            <a:r>
              <a:rPr lang="en-US" altLang="zh-CN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</a:p>
        </p:txBody>
      </p:sp>
    </p:spTree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P34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4034" name="图片 2"/>
          <p:cNvPicPr>
            <a:picLocks noChangeAspect="1"/>
          </p:cNvPicPr>
          <p:nvPr/>
        </p:nvPicPr>
        <p:blipFill>
          <a:blip r:embed="rId3"/>
          <a:srcRect l="4213" r="4628"/>
          <a:stretch>
            <a:fillRect/>
          </a:stretch>
        </p:blipFill>
        <p:spPr>
          <a:xfrm>
            <a:off x="145415" y="988695"/>
            <a:ext cx="12158663" cy="5318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P34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4034" name="图片 2"/>
          <p:cNvPicPr>
            <a:picLocks noChangeAspect="1"/>
          </p:cNvPicPr>
          <p:nvPr/>
        </p:nvPicPr>
        <p:blipFill>
          <a:blip r:embed="rId3"/>
          <a:srcRect l="4213" r="4628"/>
          <a:stretch>
            <a:fillRect/>
          </a:stretch>
        </p:blipFill>
        <p:spPr>
          <a:xfrm>
            <a:off x="145415" y="988695"/>
            <a:ext cx="12158663" cy="5318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Rectangle 5"/>
          <p:cNvSpPr/>
          <p:nvPr/>
        </p:nvSpPr>
        <p:spPr>
          <a:xfrm>
            <a:off x="1097915" y="3046095"/>
            <a:ext cx="106267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除了刘老师以外，其他老师他都不认识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4036" name="Rectangle 5"/>
          <p:cNvSpPr/>
          <p:nvPr/>
        </p:nvSpPr>
        <p:spPr>
          <a:xfrm>
            <a:off x="1097915" y="4862195"/>
            <a:ext cx="103854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除了粥以外，别的食物他都不想吃。</a:t>
            </a:r>
          </a:p>
        </p:txBody>
      </p:sp>
    </p:spTree>
    <p:extLst>
      <p:ext uri="{BB962C8B-B14F-4D97-AF65-F5344CB8AC3E}">
        <p14:creationId xmlns:p14="http://schemas.microsoft.com/office/powerpoint/2010/main" val="724749610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7832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立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V.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Text Box 4"/>
          <p:cNvSpPr txBox="1"/>
          <p:nvPr/>
        </p:nvSpPr>
        <p:spPr>
          <a:xfrm>
            <a:off x="305995" y="2794108"/>
            <a:ext cx="6303010" cy="6688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餐厅门口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几张广告牌。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727" y="274320"/>
            <a:ext cx="2184400" cy="12204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579" y="3767770"/>
            <a:ext cx="3158296" cy="271114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8672" y="370392"/>
            <a:ext cx="2410199" cy="241019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Text Box 4"/>
          <p:cNvSpPr txBox="1"/>
          <p:nvPr/>
        </p:nvSpPr>
        <p:spPr>
          <a:xfrm>
            <a:off x="283135" y="1727437"/>
            <a:ext cx="8134350" cy="6688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你把梯子立起来，不要放在地上。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E6E9D18-CA8A-4080-8FF3-5B37CEADF7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0742" y="3762304"/>
            <a:ext cx="4916771" cy="2767413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5058" name="图片 3"/>
          <p:cNvPicPr>
            <a:picLocks noChangeAspect="1"/>
          </p:cNvPicPr>
          <p:nvPr/>
        </p:nvPicPr>
        <p:blipFill>
          <a:blip r:embed="rId3"/>
          <a:srcRect l="20406" t="45825" r="24596" b="26122"/>
          <a:stretch>
            <a:fillRect/>
          </a:stretch>
        </p:blipFill>
        <p:spPr>
          <a:xfrm>
            <a:off x="0" y="1538288"/>
            <a:ext cx="12368213" cy="3373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5058" name="图片 3"/>
          <p:cNvPicPr>
            <a:picLocks noChangeAspect="1"/>
          </p:cNvPicPr>
          <p:nvPr/>
        </p:nvPicPr>
        <p:blipFill>
          <a:blip r:embed="rId3"/>
          <a:srcRect l="20406" t="45825" r="24596" b="26122"/>
          <a:stretch>
            <a:fillRect/>
          </a:stretch>
        </p:blipFill>
        <p:spPr>
          <a:xfrm>
            <a:off x="0" y="1538288"/>
            <a:ext cx="12368213" cy="3373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Rectangle 5"/>
          <p:cNvSpPr/>
          <p:nvPr/>
        </p:nvSpPr>
        <p:spPr>
          <a:xfrm>
            <a:off x="1365250" y="1908175"/>
            <a:ext cx="10383838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除了踢足球以外，他还喜欢打篮球。</a:t>
            </a:r>
          </a:p>
        </p:txBody>
      </p:sp>
      <p:sp>
        <p:nvSpPr>
          <p:cNvPr id="45060" name="Rectangle 5"/>
          <p:cNvSpPr/>
          <p:nvPr/>
        </p:nvSpPr>
        <p:spPr>
          <a:xfrm>
            <a:off x="1123950" y="3660775"/>
            <a:ext cx="103854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除了中国人喜欢以外，外国人也喜欢。</a:t>
            </a:r>
          </a:p>
        </p:txBody>
      </p:sp>
    </p:spTree>
    <p:extLst>
      <p:ext uri="{BB962C8B-B14F-4D97-AF65-F5344CB8AC3E}">
        <p14:creationId xmlns:p14="http://schemas.microsoft.com/office/powerpoint/2010/main" val="3690326569"/>
      </p:ext>
    </p:extLst>
  </p:cSld>
  <p:clrMapOvr>
    <a:masterClrMapping/>
  </p:clrMapOvr>
  <p:transition spd="med"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17613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不是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，而是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7106" name="文本框 99"/>
          <p:cNvSpPr txBox="1"/>
          <p:nvPr/>
        </p:nvSpPr>
        <p:spPr>
          <a:xfrm>
            <a:off x="561340" y="1952625"/>
            <a:ext cx="1011301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这个人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我的老师，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我最好的朋友。</a:t>
            </a:r>
          </a:p>
        </p:txBody>
      </p:sp>
      <p:sp>
        <p:nvSpPr>
          <p:cNvPr id="47107" name="文本框 1"/>
          <p:cNvSpPr txBox="1"/>
          <p:nvPr/>
        </p:nvSpPr>
        <p:spPr>
          <a:xfrm>
            <a:off x="561340" y="4615180"/>
            <a:ext cx="1066101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你成绩不好，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因为考试题难，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你没努力学习。</a:t>
            </a:r>
          </a:p>
        </p:txBody>
      </p:sp>
      <p:sp>
        <p:nvSpPr>
          <p:cNvPr id="47108" name="文本框 2"/>
          <p:cNvSpPr txBox="1"/>
          <p:nvPr/>
        </p:nvSpPr>
        <p:spPr>
          <a:xfrm>
            <a:off x="561340" y="3081655"/>
            <a:ext cx="1072197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不想参加你的生日聚会，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那天真的没有时间。</a:t>
            </a:r>
          </a:p>
        </p:txBody>
      </p:sp>
    </p:spTree>
  </p:cSld>
  <p:clrMapOvr>
    <a:masterClrMapping/>
  </p:clrMapOvr>
  <p:transition spd="med"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2861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P32-33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8130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5" y="755333"/>
            <a:ext cx="11277600" cy="2727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1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65" y="3641408"/>
            <a:ext cx="11334750" cy="30114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2861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P32-33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8130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5" y="755333"/>
            <a:ext cx="11277600" cy="2727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1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65" y="3641408"/>
            <a:ext cx="11334750" cy="301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2" name="Rectangle 5"/>
          <p:cNvSpPr/>
          <p:nvPr/>
        </p:nvSpPr>
        <p:spPr>
          <a:xfrm>
            <a:off x="1488440" y="2520633"/>
            <a:ext cx="103854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不是身体不舒服，而是去参加学校的比赛了。</a:t>
            </a:r>
          </a:p>
        </p:txBody>
      </p:sp>
      <p:sp>
        <p:nvSpPr>
          <p:cNvPr id="48133" name="Rectangle 5"/>
          <p:cNvSpPr/>
          <p:nvPr/>
        </p:nvSpPr>
        <p:spPr>
          <a:xfrm>
            <a:off x="1488440" y="4049395"/>
            <a:ext cx="103854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不是不想回家，而是还有工作没做完。</a:t>
            </a:r>
          </a:p>
        </p:txBody>
      </p:sp>
      <p:sp>
        <p:nvSpPr>
          <p:cNvPr id="48134" name="Rectangle 5"/>
          <p:cNvSpPr/>
          <p:nvPr/>
        </p:nvSpPr>
        <p:spPr>
          <a:xfrm>
            <a:off x="1488440" y="5700395"/>
            <a:ext cx="103854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不是不够努力，而是你的学习方法不太好。</a:t>
            </a:r>
          </a:p>
        </p:txBody>
      </p:sp>
    </p:spTree>
    <p:extLst>
      <p:ext uri="{BB962C8B-B14F-4D97-AF65-F5344CB8AC3E}">
        <p14:creationId xmlns:p14="http://schemas.microsoft.com/office/powerpoint/2010/main" val="630577086"/>
      </p:ext>
    </p:extLst>
  </p:cSld>
  <p:clrMapOvr>
    <a:masterClrMapping/>
  </p:clrMapOvr>
  <p:transition spd="med">
    <p:pul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950A4FF-8926-4239-98B6-A26607BDCFB5}"/>
              </a:ext>
            </a:extLst>
          </p:cNvPr>
          <p:cNvSpPr txBox="1"/>
          <p:nvPr/>
        </p:nvSpPr>
        <p:spPr>
          <a:xfrm>
            <a:off x="547145" y="77601"/>
            <a:ext cx="8032968" cy="67027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课文梳理</a:t>
            </a:r>
            <a:endParaRPr lang="en-US" altLang="zh-CN" sz="4000" b="1" dirty="0">
              <a:solidFill>
                <a:schemeClr val="accent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阿尔达今天起得很早的原因是什么？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他为什么报了到要好好转转</a:t>
            </a: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新学校怎么样？校园里有什么？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他为什么用手机拍照？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他是怎么找到报到处的？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老师给他课程表了吗？为什么？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他都需要上哪些课？怎么选课？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2846148"/>
      </p:ext>
    </p:extLst>
  </p:cSld>
  <p:clrMapOvr>
    <a:masterClrMapping/>
  </p:clrMapOvr>
  <p:transition spd="med" advTm="3000">
    <p:pull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950A4FF-8926-4239-98B6-A26607BDCFB5}"/>
              </a:ext>
            </a:extLst>
          </p:cNvPr>
          <p:cNvSpPr txBox="1"/>
          <p:nvPr/>
        </p:nvSpPr>
        <p:spPr>
          <a:xfrm>
            <a:off x="1017526" y="77601"/>
            <a:ext cx="10156948" cy="67027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课文复述</a:t>
            </a:r>
            <a:endParaRPr lang="en-US" altLang="zh-CN" sz="4000" b="1" dirty="0">
              <a:solidFill>
                <a:schemeClr val="accent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第一段</a:t>
            </a:r>
            <a:endParaRPr lang="en-US" altLang="zh-CN" sz="3600" b="1" dirty="0">
              <a:solidFill>
                <a:schemeClr val="accent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平时    不到</a:t>
            </a: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    报到    注册    兴奋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哪儿都不    什么</a:t>
            </a: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都不    转转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第二段</a:t>
            </a:r>
            <a:endParaRPr lang="en-US" altLang="zh-CN" sz="3600" b="1" dirty="0">
              <a:solidFill>
                <a:schemeClr val="accent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什么都有，干什么都方便。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第三段</a:t>
            </a:r>
            <a:endParaRPr lang="en-US" altLang="zh-CN" sz="3600" b="1" dirty="0">
              <a:solidFill>
                <a:schemeClr val="accent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报到处   选课   网址    课程表    必</a:t>
            </a:r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选修课</a:t>
            </a:r>
            <a:endParaRPr lang="en-US" altLang="zh-CN" sz="36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6802624"/>
      </p:ext>
    </p:extLst>
  </p:cSld>
  <p:clrMapOvr>
    <a:masterClrMapping/>
  </p:clrMapOvr>
  <p:transition spd="med" advTm="3000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7832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注册</a:t>
            </a:r>
            <a:r>
              <a:rPr lang="en-US" altLang="zh-CN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V.</a:t>
            </a:r>
            <a:r>
              <a:rPr lang="en-US" altLang="zh-CN" sz="4800" b="1" spc="30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华文楷体" panose="0201060004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  <a:cs typeface="华文楷体" panose="0201060004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862965" y="2131695"/>
            <a:ext cx="807339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你们什么时候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注册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classin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862965" y="3663950"/>
            <a:ext cx="8072755" cy="73289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 hangingPunct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来中国以后，你们最好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3835" y="0"/>
            <a:ext cx="2985770" cy="446595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330" y="147955"/>
            <a:ext cx="8892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报到 立 注册 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9219" name="Text Box 4"/>
          <p:cNvSpPr txBox="1"/>
          <p:nvPr/>
        </p:nvSpPr>
        <p:spPr>
          <a:xfrm>
            <a:off x="1065530" y="1533525"/>
            <a:ext cx="96113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他一收到录取通知书，就想去大学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9221" name="Text Box 4"/>
          <p:cNvSpPr txBox="1"/>
          <p:nvPr/>
        </p:nvSpPr>
        <p:spPr>
          <a:xfrm>
            <a:off x="1065530" y="2676525"/>
            <a:ext cx="97040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我刚来中国的时候，老师们帮我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微信。</a:t>
            </a:r>
          </a:p>
        </p:txBody>
      </p:sp>
      <p:sp>
        <p:nvSpPr>
          <p:cNvPr id="9223" name="Text Box 4"/>
          <p:cNvSpPr txBox="1"/>
          <p:nvPr/>
        </p:nvSpPr>
        <p:spPr>
          <a:xfrm>
            <a:off x="1065530" y="3818890"/>
            <a:ext cx="1048575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饭店门口____着一个牌子，上边写着今天第五十位顾客到店吃饭免费。</a:t>
            </a:r>
          </a:p>
          <a:p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26606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办</a:t>
            </a:r>
            <a:r>
              <a:rPr lang="en-US" altLang="zh-CN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V.</a:t>
            </a:r>
            <a:endParaRPr lang="zh-CN" altLang="en-US" sz="48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54392E7-922E-495F-B6C0-4F30F555D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792" y="2160885"/>
            <a:ext cx="4829175" cy="2857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19F7E1B-DA92-4A0B-9B90-A3076F1E9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407" y="2235200"/>
            <a:ext cx="5305425" cy="28575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30C78D2-6ED8-4FE6-8A6A-C6D4CB2F56E5}"/>
              </a:ext>
            </a:extLst>
          </p:cNvPr>
          <p:cNvSpPr txBox="1"/>
          <p:nvPr/>
        </p:nvSpPr>
        <p:spPr>
          <a:xfrm>
            <a:off x="1006792" y="1307495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办签证</a:t>
            </a:r>
            <a:r>
              <a:rPr lang="en-US" altLang="zh-CN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/</a:t>
            </a:r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银行卡</a:t>
            </a:r>
            <a:r>
              <a:rPr lang="en-US" altLang="zh-CN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/</a:t>
            </a:r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入学</a:t>
            </a:r>
            <a:r>
              <a:rPr lang="en-US" altLang="zh-CN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/</a:t>
            </a:r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退学</a:t>
            </a:r>
            <a:r>
              <a:rPr lang="en-US" altLang="zh-CN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/……</a:t>
            </a:r>
            <a:endParaRPr lang="zh-CN" altLang="en-US" sz="3200" b="1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17799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耐心</a:t>
            </a:r>
            <a:r>
              <a:rPr lang="en-US" altLang="zh-CN" sz="48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endParaRPr lang="zh-CN" altLang="en-US" sz="4800" b="1" spc="3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Text Box 4"/>
          <p:cNvSpPr txBox="1"/>
          <p:nvPr/>
        </p:nvSpPr>
        <p:spPr>
          <a:xfrm>
            <a:off x="862965" y="4638675"/>
            <a:ext cx="1118108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因为天气原因，飞机现在还不能起飞，请乘客们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耐心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等待。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 Box 4"/>
          <p:cNvSpPr txBox="1"/>
          <p:nvPr/>
        </p:nvSpPr>
        <p:spPr>
          <a:xfrm>
            <a:off x="967740" y="1940560"/>
            <a:ext cx="1083691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刚开始，他对女朋友总是很</a:t>
            </a:r>
            <a:r>
              <a:rPr lang="zh-CN" altLang="en-US" sz="4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耐心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，可是后来慢慢地，他就</a:t>
            </a:r>
            <a:r>
              <a:rPr lang="zh-CN" altLang="en-US" sz="40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失去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耐心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1256030" y="1018540"/>
            <a:ext cx="780542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N.</a:t>
            </a:r>
            <a:r>
              <a:rPr lang="en-US" altLang="zh-CN" sz="54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没有</a:t>
            </a:r>
            <a:r>
              <a:rPr lang="en-US" altLang="zh-CN" sz="40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有耐心</a:t>
            </a:r>
            <a:r>
              <a:rPr lang="en-US" altLang="zh-CN" sz="40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失去耐心</a:t>
            </a:r>
          </a:p>
        </p:txBody>
      </p:sp>
      <p:sp>
        <p:nvSpPr>
          <p:cNvPr id="2" name="文本框 3"/>
          <p:cNvSpPr txBox="1"/>
          <p:nvPr/>
        </p:nvSpPr>
        <p:spPr>
          <a:xfrm>
            <a:off x="1256030" y="3613150"/>
            <a:ext cx="499808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Adv.</a:t>
            </a:r>
            <a:r>
              <a:rPr lang="en-US" altLang="zh-CN" sz="5400" b="1" dirty="0">
                <a:solidFill>
                  <a:srgbClr val="0E870E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000" b="1" dirty="0">
              <a:solidFill>
                <a:srgbClr val="0E870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23c2a86-cb39-4cd6-8557-e3d253e2c77b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1845</Words>
  <Application>Microsoft Office PowerPoint</Application>
  <PresentationFormat>宽屏</PresentationFormat>
  <Paragraphs>287</Paragraphs>
  <Slides>56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4" baseType="lpstr">
      <vt:lpstr>KaiTi</vt:lpstr>
      <vt:lpstr>黑体</vt:lpstr>
      <vt:lpstr>楷体</vt:lpstr>
      <vt:lpstr>字魂105号-简雅黑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Surface</dc:creator>
  <cp:lastModifiedBy>lin yi</cp:lastModifiedBy>
  <cp:revision>189</cp:revision>
  <dcterms:created xsi:type="dcterms:W3CDTF">2019-06-19T02:08:00Z</dcterms:created>
  <dcterms:modified xsi:type="dcterms:W3CDTF">2021-10-14T10:03:09Z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49A25E7E19894A3FAFBE21B5C6174173</vt:lpwstr>
  </property>
</Properties>
</file>