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70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tags/tag71.xml" ContentType="application/vnd.openxmlformats-officedocument.presentationml.tags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1"/>
  </p:notesMasterIdLst>
  <p:sldIdLst>
    <p:sldId id="410" r:id="rId2"/>
    <p:sldId id="421" r:id="rId3"/>
    <p:sldId id="443" r:id="rId4"/>
    <p:sldId id="456" r:id="rId5"/>
    <p:sldId id="648" r:id="rId6"/>
    <p:sldId id="649" r:id="rId7"/>
    <p:sldId id="450" r:id="rId8"/>
    <p:sldId id="524" r:id="rId9"/>
    <p:sldId id="452" r:id="rId10"/>
    <p:sldId id="639" r:id="rId11"/>
    <p:sldId id="637" r:id="rId12"/>
    <p:sldId id="736" r:id="rId13"/>
    <p:sldId id="641" r:id="rId14"/>
    <p:sldId id="642" r:id="rId15"/>
    <p:sldId id="652" r:id="rId16"/>
    <p:sldId id="457" r:id="rId17"/>
    <p:sldId id="655" r:id="rId18"/>
    <p:sldId id="658" r:id="rId19"/>
    <p:sldId id="659" r:id="rId20"/>
    <p:sldId id="657" r:id="rId21"/>
    <p:sldId id="656" r:id="rId22"/>
    <p:sldId id="660" r:id="rId23"/>
    <p:sldId id="661" r:id="rId24"/>
    <p:sldId id="667" r:id="rId25"/>
    <p:sldId id="603" r:id="rId26"/>
    <p:sldId id="604" r:id="rId27"/>
    <p:sldId id="672" r:id="rId28"/>
    <p:sldId id="673" r:id="rId29"/>
    <p:sldId id="674" r:id="rId30"/>
    <p:sldId id="675" r:id="rId31"/>
    <p:sldId id="605" r:id="rId32"/>
    <p:sldId id="681" r:id="rId33"/>
    <p:sldId id="683" r:id="rId34"/>
    <p:sldId id="677" r:id="rId35"/>
    <p:sldId id="678" r:id="rId36"/>
    <p:sldId id="679" r:id="rId37"/>
    <p:sldId id="684" r:id="rId38"/>
    <p:sldId id="687" r:id="rId39"/>
    <p:sldId id="688" r:id="rId40"/>
    <p:sldId id="692" r:id="rId41"/>
    <p:sldId id="690" r:id="rId42"/>
    <p:sldId id="693" r:id="rId43"/>
    <p:sldId id="694" r:id="rId44"/>
    <p:sldId id="695" r:id="rId45"/>
    <p:sldId id="696" r:id="rId46"/>
    <p:sldId id="697" r:id="rId47"/>
    <p:sldId id="691" r:id="rId48"/>
    <p:sldId id="442" r:id="rId49"/>
    <p:sldId id="643" r:id="rId50"/>
    <p:sldId id="646" r:id="rId51"/>
    <p:sldId id="733" r:id="rId52"/>
    <p:sldId id="644" r:id="rId53"/>
    <p:sldId id="647" r:id="rId54"/>
    <p:sldId id="570" r:id="rId55"/>
    <p:sldId id="513" r:id="rId56"/>
    <p:sldId id="519" r:id="rId57"/>
    <p:sldId id="523" r:id="rId58"/>
    <p:sldId id="734" r:id="rId59"/>
    <p:sldId id="735" r:id="rId6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0">
          <p15:clr>
            <a:srgbClr val="A4A3A4"/>
          </p15:clr>
        </p15:guide>
        <p15:guide id="2" pos="3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0E870E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78898" autoAdjust="0"/>
  </p:normalViewPr>
  <p:slideViewPr>
    <p:cSldViewPr snapToGrid="0">
      <p:cViewPr varScale="1">
        <p:scale>
          <a:sx n="74" d="100"/>
          <a:sy n="74" d="100"/>
        </p:scale>
        <p:origin x="642" y="39"/>
      </p:cViewPr>
      <p:guideLst>
        <p:guide orient="horz" pos="2240"/>
        <p:guide pos="389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图一，你看这位爸爸很累，孩子叫他，他一动不动，在睡觉，可以说</a:t>
            </a:r>
            <a:endParaRPr lang="en-US" altLang="zh-CN" dirty="0"/>
          </a:p>
          <a:p>
            <a:r>
              <a:rPr lang="zh-CN" altLang="en-US" dirty="0"/>
              <a:t>遇到这种情况，你会有什么反应？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朋友很喜欢自己在试的衣服，可是你觉得衣服并不适合她，你会告诉她吗？</a:t>
            </a:r>
            <a:endParaRPr lang="en-US" altLang="zh-CN" dirty="0"/>
          </a:p>
          <a:p>
            <a:r>
              <a:rPr lang="zh-CN" altLang="en-US" dirty="0"/>
              <a:t>如果被不喜欢的人表白，你会怎么拒绝他呢？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806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什么事情会让你发脾气？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带读固定搭配</a:t>
            </a:r>
            <a:endParaRPr lang="en-US" altLang="zh-CN" dirty="0"/>
          </a:p>
          <a:p>
            <a:r>
              <a:rPr lang="zh-CN" altLang="en-US" dirty="0"/>
              <a:t>点读例句一，你脾气好吗？</a:t>
            </a:r>
            <a:endParaRPr lang="en-US" altLang="zh-CN" dirty="0"/>
          </a:p>
          <a:p>
            <a:r>
              <a:rPr lang="zh-CN" altLang="en-US" dirty="0"/>
              <a:t>出图片，点人用结构二描述图片，再点读例句二，提问你觉得能说她是脾气差的人吗？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出图，点读例句一，提问哪一件是既古典又时尚的旗袍？</a:t>
            </a:r>
            <a:endParaRPr lang="en-US" altLang="zh-CN" dirty="0"/>
          </a:p>
          <a:p>
            <a:r>
              <a:rPr lang="zh-CN" altLang="en-US" dirty="0"/>
              <a:t>出图二，点学生用时尚描述图片，再出例句二。</a:t>
            </a:r>
            <a:endParaRPr lang="en-US" altLang="zh-CN" dirty="0"/>
          </a:p>
          <a:p>
            <a:r>
              <a:rPr lang="zh-CN" altLang="en-US" dirty="0"/>
              <a:t>出说一说讨论题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允许的反义词是</a:t>
            </a:r>
            <a:r>
              <a:rPr lang="en-US" altLang="zh-CN" dirty="0"/>
              <a:t>…</a:t>
            </a:r>
          </a:p>
          <a:p>
            <a:r>
              <a:rPr lang="zh-CN" altLang="en-US" dirty="0"/>
              <a:t>千万：如果我去你的国家旅游，你会给我什么提醒？</a:t>
            </a:r>
            <a:endParaRPr lang="en-US" altLang="zh-CN" dirty="0"/>
          </a:p>
          <a:p>
            <a:r>
              <a:rPr lang="zh-CN" altLang="en-US" dirty="0"/>
              <a:t>几乎：我们班</a:t>
            </a:r>
            <a:r>
              <a:rPr lang="en-US" altLang="zh-CN" dirty="0"/>
              <a:t>19</a:t>
            </a:r>
            <a:r>
              <a:rPr lang="zh-CN" altLang="en-US" dirty="0"/>
              <a:t>个同学，</a:t>
            </a:r>
            <a:r>
              <a:rPr lang="en-US" altLang="zh-CN" dirty="0"/>
              <a:t>1</a:t>
            </a:r>
            <a:r>
              <a:rPr lang="zh-CN" altLang="en-US" dirty="0"/>
              <a:t>其中</a:t>
            </a:r>
            <a:r>
              <a:rPr lang="en-US" altLang="zh-CN" dirty="0"/>
              <a:t>18</a:t>
            </a:r>
            <a:r>
              <a:rPr lang="zh-CN" altLang="en-US" dirty="0"/>
              <a:t>个同学来过中国，用“几乎”怎么说？</a:t>
            </a:r>
            <a:endParaRPr lang="en-US" altLang="zh-CN" dirty="0"/>
          </a:p>
          <a:p>
            <a:r>
              <a:rPr lang="zh-CN" altLang="en-US" dirty="0"/>
              <a:t>冲</a:t>
            </a:r>
            <a:r>
              <a:rPr lang="en-US" altLang="zh-CN" dirty="0"/>
              <a:t>……</a:t>
            </a:r>
            <a:r>
              <a:rPr lang="zh-CN" altLang="en-US" dirty="0"/>
              <a:t>发脾气：让同学给例句。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你喜欢流行音乐还是古典乐？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去参加重要的会议，这样的穿着怎么样？</a:t>
            </a:r>
            <a:endParaRPr lang="en-US" altLang="zh-CN" dirty="0"/>
          </a:p>
          <a:p>
            <a:r>
              <a:rPr lang="zh-CN" altLang="en-US" dirty="0"/>
              <a:t>她的穿着怎么样？</a:t>
            </a:r>
            <a:endParaRPr lang="en-US" altLang="zh-CN" dirty="0"/>
          </a:p>
          <a:p>
            <a:r>
              <a:rPr lang="zh-CN" altLang="en-US" dirty="0"/>
              <a:t>你觉得你平时的穿着怎么样？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77079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263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如果你和朋友之间有了矛盾，你会怎么解决？</a:t>
            </a:r>
            <a:endParaRPr lang="en-US" altLang="zh-CN" dirty="0"/>
          </a:p>
          <a:p>
            <a:r>
              <a:rPr lang="zh-CN" altLang="en-US" dirty="0"/>
              <a:t>她说一定要减肥，可以她今天有吃了很多蛋糕，她的说法和做法</a:t>
            </a:r>
            <a:r>
              <a:rPr lang="en-US" altLang="zh-CN" dirty="0"/>
              <a:t>……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如果上课的时候忽然离开了，之后需要向谁解释原因呢？</a:t>
            </a:r>
            <a:endParaRPr lang="en-US" altLang="zh-CN" dirty="0"/>
          </a:p>
          <a:p>
            <a:r>
              <a:rPr lang="zh-CN" altLang="en-US" dirty="0"/>
              <a:t>如果是刚刚学习汉语的学生，你可以用汉语解释清楚忽然离开的原因吗？</a:t>
            </a:r>
            <a:endParaRPr lang="en-US" altLang="zh-CN" dirty="0"/>
          </a:p>
          <a:p>
            <a:r>
              <a:rPr lang="zh-CN" altLang="en-US" dirty="0"/>
              <a:t>如果老师不相信你的解释怎么办呢？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老师在一个咖啡馆门口看到这个，意思是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如果你想请假，需要得到什么？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3445613" y="3428852"/>
            <a:ext cx="48666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第四课 不打不相识</a:t>
            </a:r>
            <a:endParaRPr lang="zh-CN" altLang="en-US" sz="4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682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林</a:t>
              </a:r>
              <a:r>
                <a:rPr lang="en-US" altLang="zh-CN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  </a:t>
              </a:r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意</a:t>
              </a:r>
              <a:endParaRPr lang="zh-CN" alt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反应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4339" name="Rectangle 3"/>
          <p:cNvSpPr txBox="1">
            <a:spLocks noRot="1"/>
          </p:cNvSpPr>
          <p:nvPr/>
        </p:nvSpPr>
        <p:spPr>
          <a:xfrm>
            <a:off x="962025" y="1579880"/>
            <a:ext cx="9229725" cy="19018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他太累了，孩子去叫他时，</a:t>
            </a:r>
          </a:p>
          <a:p>
            <a:pPr marL="342900" indent="-342900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他一点儿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反应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也没有。</a:t>
            </a:r>
          </a:p>
        </p:txBody>
      </p:sp>
      <p:sp>
        <p:nvSpPr>
          <p:cNvPr id="14340" name="Rectangle 3"/>
          <p:cNvSpPr txBox="1">
            <a:spLocks noRot="1"/>
          </p:cNvSpPr>
          <p:nvPr/>
        </p:nvSpPr>
        <p:spPr>
          <a:xfrm>
            <a:off x="1047750" y="3481705"/>
            <a:ext cx="9144000" cy="8651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人的年龄越大，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反应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就越慢。</a:t>
            </a:r>
          </a:p>
        </p:txBody>
      </p:sp>
      <p:sp>
        <p:nvSpPr>
          <p:cNvPr id="14341" name="Rectangle 3"/>
          <p:cNvSpPr txBox="1">
            <a:spLocks noRot="1"/>
          </p:cNvSpPr>
          <p:nvPr/>
        </p:nvSpPr>
        <p:spPr>
          <a:xfrm>
            <a:off x="1047750" y="4837430"/>
            <a:ext cx="9144000" cy="9366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每个人遇到危险时的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反应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都不同。</a:t>
            </a:r>
          </a:p>
        </p:txBody>
      </p:sp>
      <p:pic>
        <p:nvPicPr>
          <p:cNvPr id="14342" name="图片 1"/>
          <p:cNvPicPr>
            <a:picLocks noChangeAspect="1"/>
          </p:cNvPicPr>
          <p:nvPr/>
        </p:nvPicPr>
        <p:blipFill>
          <a:blip r:embed="rId3"/>
          <a:srcRect b="9068"/>
          <a:stretch>
            <a:fillRect/>
          </a:stretch>
        </p:blipFill>
        <p:spPr>
          <a:xfrm>
            <a:off x="7576423" y="224155"/>
            <a:ext cx="4377214" cy="29949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0C0174D-BE64-40E8-B6AA-8827BB3F1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700" y="1882622"/>
            <a:ext cx="4800600" cy="28575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  <p:bldP spid="14340" grpId="0" bldLvl="0"/>
      <p:bldP spid="14341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254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实话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363" name="Rectangle 3"/>
          <p:cNvSpPr txBox="1">
            <a:spLocks noRot="1"/>
          </p:cNvSpPr>
          <p:nvPr/>
        </p:nvSpPr>
        <p:spPr>
          <a:xfrm>
            <a:off x="701662" y="1140997"/>
            <a:ext cx="12107862" cy="14097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你是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诚实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的人，但不是所有人都喜欢听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5364" name="Rectangle 3"/>
          <p:cNvSpPr txBox="1">
            <a:spLocks noRot="1"/>
          </p:cNvSpPr>
          <p:nvPr/>
        </p:nvSpPr>
        <p:spPr>
          <a:xfrm>
            <a:off x="754914" y="2651268"/>
            <a:ext cx="12109450" cy="14097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就算你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的是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，也应该考虑听的人的心情。</a:t>
            </a:r>
          </a:p>
        </p:txBody>
      </p:sp>
      <p:sp>
        <p:nvSpPr>
          <p:cNvPr id="15365" name="Rectangle 3"/>
          <p:cNvSpPr txBox="1">
            <a:spLocks noRot="1"/>
          </p:cNvSpPr>
          <p:nvPr/>
        </p:nvSpPr>
        <p:spPr>
          <a:xfrm>
            <a:off x="756501" y="4341766"/>
            <a:ext cx="12107863" cy="14097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你必须跟律师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，否则谁也帮不了你。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42000" y="147955"/>
            <a:ext cx="50088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谎话/假话 </a:t>
            </a:r>
            <a:endParaRPr lang="zh-CN" altLang="en-US" sz="4800" b="1" spc="300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左右箭头 4"/>
          <p:cNvSpPr/>
          <p:nvPr/>
        </p:nvSpPr>
        <p:spPr>
          <a:xfrm>
            <a:off x="4108450" y="436880"/>
            <a:ext cx="1510665" cy="34353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1" build="allAtOnce" bldLvl="0"/>
      <p:bldP spid="15364" grpId="1" build="allAtOnce" bldLvl="0"/>
      <p:bldP spid="15365" grpId="1" build="allAtOnce" bldLvl="0"/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360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：说实话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 </a:t>
            </a:r>
            <a:r>
              <a:rPr lang="en-US" altLang="zh-CN" sz="4800" b="1" spc="3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Rectangle 3"/>
          <p:cNvSpPr txBox="1">
            <a:spLocks noRot="1"/>
          </p:cNvSpPr>
          <p:nvPr/>
        </p:nvSpPr>
        <p:spPr>
          <a:xfrm>
            <a:off x="754914" y="1385339"/>
            <a:ext cx="6373542" cy="185369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，我觉得这件衣服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不太适合你。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A52BBD55-23A1-40C9-9397-AAA4DC983CA6}"/>
              </a:ext>
            </a:extLst>
          </p:cNvPr>
          <p:cNvSpPr txBox="1">
            <a:spLocks noRot="1"/>
          </p:cNvSpPr>
          <p:nvPr/>
        </p:nvSpPr>
        <p:spPr>
          <a:xfrm>
            <a:off x="862965" y="3823367"/>
            <a:ext cx="6373542" cy="20840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，我真的对你没感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觉，不能和你在一起。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184073F-216F-4D83-B3FA-37E9AD186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001" y="1073240"/>
            <a:ext cx="4208229" cy="255860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D0A8D65-3444-488F-8CD9-1FC3976D7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001" y="3857786"/>
            <a:ext cx="3629707" cy="272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793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691007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说实话，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410" name="Text Box 4"/>
          <p:cNvSpPr txBox="1"/>
          <p:nvPr/>
        </p:nvSpPr>
        <p:spPr>
          <a:xfrm>
            <a:off x="661670" y="1101090"/>
            <a:ext cx="10347325" cy="16906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：这次面试你紧不紧张？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，我非常紧张，出了很多汗。</a:t>
            </a:r>
          </a:p>
        </p:txBody>
      </p:sp>
      <p:sp>
        <p:nvSpPr>
          <p:cNvPr id="17411" name="Text Box 4"/>
          <p:cNvSpPr txBox="1"/>
          <p:nvPr/>
        </p:nvSpPr>
        <p:spPr>
          <a:xfrm>
            <a:off x="737870" y="2938145"/>
            <a:ext cx="11195050" cy="16906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很多同学都说他们已经适应了长春的天气，可是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，我还没完全习惯。</a:t>
            </a:r>
          </a:p>
        </p:txBody>
      </p:sp>
      <p:sp>
        <p:nvSpPr>
          <p:cNvPr id="17413" name="文本框 99"/>
          <p:cNvSpPr txBox="1"/>
          <p:nvPr/>
        </p:nvSpPr>
        <p:spPr>
          <a:xfrm>
            <a:off x="737870" y="4513241"/>
            <a:ext cx="1087247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你们都说这位演员很有名，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，我真不认识他。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P81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8434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3" y="808038"/>
            <a:ext cx="12004675" cy="5908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 Box 4"/>
          <p:cNvSpPr txBox="1"/>
          <p:nvPr/>
        </p:nvSpPr>
        <p:spPr>
          <a:xfrm>
            <a:off x="1670050" y="2255838"/>
            <a:ext cx="100155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说实话，我觉得这部电影不算太好，一般吧。</a:t>
            </a:r>
          </a:p>
        </p:txBody>
      </p:sp>
      <p:sp>
        <p:nvSpPr>
          <p:cNvPr id="18437" name="Text Box 4"/>
          <p:cNvSpPr txBox="1"/>
          <p:nvPr/>
        </p:nvSpPr>
        <p:spPr>
          <a:xfrm>
            <a:off x="1670050" y="3741738"/>
            <a:ext cx="10015538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说实话，我挺紧张的。</a:t>
            </a:r>
          </a:p>
        </p:txBody>
      </p:sp>
      <p:sp>
        <p:nvSpPr>
          <p:cNvPr id="18438" name="Text Box 4"/>
          <p:cNvSpPr txBox="1"/>
          <p:nvPr/>
        </p:nvSpPr>
        <p:spPr>
          <a:xfrm>
            <a:off x="1438275" y="4664075"/>
            <a:ext cx="100171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你说实话，昨天是不是生我的气了？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解释  允许  矛盾  反应  实话  </a:t>
            </a:r>
            <a:endParaRPr lang="zh-CN" altLang="en-US" sz="3600" b="1" spc="300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DengXian" charset="-122"/>
            </a:endParaRPr>
          </a:p>
        </p:txBody>
      </p:sp>
      <p:sp>
        <p:nvSpPr>
          <p:cNvPr id="10243" name="Text Box 4"/>
          <p:cNvSpPr txBox="1"/>
          <p:nvPr/>
        </p:nvSpPr>
        <p:spPr>
          <a:xfrm>
            <a:off x="976630" y="1085850"/>
            <a:ext cx="12049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我叫了他好几遍，可是他一点儿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也没有。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0244" name="Rectangle 5"/>
          <p:cNvSpPr/>
          <p:nvPr/>
        </p:nvSpPr>
        <p:spPr>
          <a:xfrm>
            <a:off x="7994968" y="685800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反应</a:t>
            </a:r>
          </a:p>
        </p:txBody>
      </p:sp>
      <p:sp>
        <p:nvSpPr>
          <p:cNvPr id="10245" name="Text Box 4"/>
          <p:cNvSpPr txBox="1"/>
          <p:nvPr/>
        </p:nvSpPr>
        <p:spPr>
          <a:xfrm>
            <a:off x="1000443" y="1931988"/>
            <a:ext cx="12049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她的性格很不好，经常和同学发生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0246" name="Rectangle 5"/>
          <p:cNvSpPr/>
          <p:nvPr/>
        </p:nvSpPr>
        <p:spPr>
          <a:xfrm>
            <a:off x="8490268" y="1606550"/>
            <a:ext cx="2232025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矛盾</a:t>
            </a:r>
          </a:p>
        </p:txBody>
      </p:sp>
      <p:sp>
        <p:nvSpPr>
          <p:cNvPr id="10247" name="Text Box 4"/>
          <p:cNvSpPr txBox="1"/>
          <p:nvPr/>
        </p:nvSpPr>
        <p:spPr>
          <a:xfrm>
            <a:off x="944880" y="2778125"/>
            <a:ext cx="11917363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3.马克刚想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不能陪她看电影的原因，艾米就生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气地挂了电话。</a:t>
            </a:r>
          </a:p>
        </p:txBody>
      </p:sp>
      <p:sp>
        <p:nvSpPr>
          <p:cNvPr id="10248" name="Rectangle 5"/>
          <p:cNvSpPr/>
          <p:nvPr/>
        </p:nvSpPr>
        <p:spPr>
          <a:xfrm>
            <a:off x="3430905" y="2368550"/>
            <a:ext cx="2232025" cy="1609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解释</a:t>
            </a:r>
          </a:p>
        </p:txBody>
      </p:sp>
      <p:sp>
        <p:nvSpPr>
          <p:cNvPr id="10249" name="Text Box 4"/>
          <p:cNvSpPr txBox="1"/>
          <p:nvPr/>
        </p:nvSpPr>
        <p:spPr>
          <a:xfrm>
            <a:off x="944563" y="4222750"/>
            <a:ext cx="11917362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，她穿这件裙子真的很难看，我不太喜欢。</a:t>
            </a:r>
          </a:p>
        </p:txBody>
      </p:sp>
      <p:sp>
        <p:nvSpPr>
          <p:cNvPr id="10250" name="Rectangle 5"/>
          <p:cNvSpPr/>
          <p:nvPr/>
        </p:nvSpPr>
        <p:spPr>
          <a:xfrm>
            <a:off x="1926273" y="3345180"/>
            <a:ext cx="1868487" cy="2251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实话</a:t>
            </a:r>
          </a:p>
        </p:txBody>
      </p:sp>
      <p:sp>
        <p:nvSpPr>
          <p:cNvPr id="10251" name="Text Box 4"/>
          <p:cNvSpPr txBox="1"/>
          <p:nvPr/>
        </p:nvSpPr>
        <p:spPr>
          <a:xfrm>
            <a:off x="944880" y="5370513"/>
            <a:ext cx="1191736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.不经过别人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随便拿别人东西是不礼貌的。</a:t>
            </a:r>
          </a:p>
        </p:txBody>
      </p:sp>
      <p:sp>
        <p:nvSpPr>
          <p:cNvPr id="10252" name="Rectangle 5"/>
          <p:cNvSpPr/>
          <p:nvPr/>
        </p:nvSpPr>
        <p:spPr>
          <a:xfrm>
            <a:off x="3794443" y="4567238"/>
            <a:ext cx="1868487" cy="22510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buSz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允许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6" grpId="0"/>
      <p:bldP spid="10248" grpId="0"/>
      <p:bldP spid="10250" grpId="0"/>
      <p:bldP spid="102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1616644" y="2879318"/>
            <a:ext cx="976630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好奇  伸   脾气</a:t>
            </a:r>
            <a:r>
              <a:rPr lang="en-US" altLang="zh-CN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删</a:t>
            </a:r>
            <a:r>
              <a:rPr lang="en-US" altLang="zh-CN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时尚  </a:t>
            </a:r>
            <a:r>
              <a:rPr lang="zh-CN" altLang="en-US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</a:p>
        </p:txBody>
      </p:sp>
    </p:spTree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伸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1506" name="文本框 3"/>
          <p:cNvSpPr txBox="1"/>
          <p:nvPr/>
        </p:nvSpPr>
        <p:spPr>
          <a:xfrm>
            <a:off x="1083628" y="1137603"/>
            <a:ext cx="6918960" cy="1691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为了表示对新同事的欢迎，</a:t>
            </a: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他先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出了手。</a:t>
            </a:r>
          </a:p>
        </p:txBody>
      </p:sp>
      <p:pic>
        <p:nvPicPr>
          <p:cNvPr id="21508" name="图片 5" descr="微信图片_202001171554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780" y="238125"/>
            <a:ext cx="4079240" cy="2719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1780" y="3619500"/>
            <a:ext cx="3975735" cy="26428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72503" y="3697288"/>
            <a:ext cx="6918960" cy="14452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我家的狗坐车的时候，总是</a:t>
            </a: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喜欢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______________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393950" y="4291330"/>
            <a:ext cx="37172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把头伸出去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/>
      <p:bldP spid="4" grpId="0" bldLvl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删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0" name="文本框 3"/>
          <p:cNvSpPr txBox="1"/>
          <p:nvPr/>
        </p:nvSpPr>
        <p:spPr>
          <a:xfrm>
            <a:off x="1059180" y="3480435"/>
            <a:ext cx="119443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你的电脑太慢了，应该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不重要的东西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删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掉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  <p:pic>
        <p:nvPicPr>
          <p:cNvPr id="22532" name="图片 2" descr="微信图片_202001171554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200" y="147955"/>
            <a:ext cx="4438015" cy="29629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文本框 3"/>
          <p:cNvSpPr txBox="1"/>
          <p:nvPr/>
        </p:nvSpPr>
        <p:spPr>
          <a:xfrm>
            <a:off x="1059180" y="4640263"/>
            <a:ext cx="119443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我今天检查作文时，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删除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了很多不必要的符号。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15945" y="219710"/>
            <a:ext cx="46094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删除；删掉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ldLvl="0"/>
      <p:bldP spid="22533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好奇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V. </a:t>
            </a:r>
            <a:r>
              <a:rPr lang="en-US" altLang="zh-CN" sz="4800" b="1" spc="3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3"/>
          <p:cNvSpPr txBox="1"/>
          <p:nvPr/>
        </p:nvSpPr>
        <p:spPr>
          <a:xfrm>
            <a:off x="862965" y="4229100"/>
            <a:ext cx="11879263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他是个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好奇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心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很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强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的人，什么事都要问</a:t>
            </a:r>
          </a:p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明白。</a:t>
            </a:r>
          </a:p>
        </p:txBody>
      </p:sp>
      <p:pic>
        <p:nvPicPr>
          <p:cNvPr id="23555" name="图片 4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715" y="348615"/>
            <a:ext cx="3302635" cy="22015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3"/>
          <p:cNvSpPr txBox="1"/>
          <p:nvPr/>
        </p:nvSpPr>
        <p:spPr>
          <a:xfrm>
            <a:off x="862965" y="2747328"/>
            <a:ext cx="9213850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孩子总是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对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什么东西都感到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好奇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44905" y="1127760"/>
            <a:ext cx="46094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en-US" altLang="zh-CN" sz="36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（感到）好奇；好奇心</a:t>
            </a:r>
            <a:r>
              <a:rPr lang="en-US" altLang="zh-CN" sz="36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强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/>
      <p:bldP spid="23557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脾气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发脾气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800" b="1" spc="3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4579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65" y="1062678"/>
            <a:ext cx="5715000" cy="380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文本框 3"/>
          <p:cNvSpPr txBox="1"/>
          <p:nvPr/>
        </p:nvSpPr>
        <p:spPr>
          <a:xfrm>
            <a:off x="637858" y="5169853"/>
            <a:ext cx="11458575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知道孩子没说实话，爸爸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发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了好大的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脾气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脾气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5602" name="文本框 3"/>
          <p:cNvSpPr txBox="1"/>
          <p:nvPr/>
        </p:nvSpPr>
        <p:spPr>
          <a:xfrm>
            <a:off x="903909" y="2265365"/>
            <a:ext cx="9215437" cy="10144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每个人都喜欢和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脾气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好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的人相处。</a:t>
            </a:r>
          </a:p>
        </p:txBody>
      </p:sp>
      <p:pic>
        <p:nvPicPr>
          <p:cNvPr id="25604" name="图片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457" y="4197840"/>
            <a:ext cx="3641086" cy="24355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文本框 3"/>
          <p:cNvSpPr txBox="1"/>
          <p:nvPr/>
        </p:nvSpPr>
        <p:spPr>
          <a:xfrm>
            <a:off x="963312" y="3183427"/>
            <a:ext cx="10633039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她总是因为一点儿小事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冲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丈夫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发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脾气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03909" y="1010850"/>
            <a:ext cx="4802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脾气</a:t>
            </a:r>
            <a:r>
              <a:rPr lang="en-US" altLang="zh-CN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</a:t>
            </a:r>
            <a:r>
              <a:rPr lang="en-US" altLang="zh-CN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</a:t>
            </a:r>
          </a:p>
          <a:p>
            <a:r>
              <a:rPr lang="zh-CN" altLang="en-US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</a:t>
            </a:r>
            <a:r>
              <a:rPr lang="en-US" altLang="zh-CN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冲</a:t>
            </a:r>
            <a:r>
              <a:rPr lang="en-US" altLang="zh-CN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40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发脾气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/>
      <p:bldP spid="25605" grpId="0" bldLvl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性格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01955" y="950595"/>
            <a:ext cx="1140269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6628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750" b="-23"/>
          <a:stretch>
            <a:fillRect/>
          </a:stretch>
        </p:blipFill>
        <p:spPr>
          <a:xfrm>
            <a:off x="9795510" y="81280"/>
            <a:ext cx="2396490" cy="4846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文本框 3"/>
          <p:cNvSpPr txBox="1"/>
          <p:nvPr/>
        </p:nvSpPr>
        <p:spPr>
          <a:xfrm>
            <a:off x="401638" y="1209993"/>
            <a:ext cx="9572625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这个女孩的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性格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特别活泼，很外向。</a:t>
            </a:r>
          </a:p>
        </p:txBody>
      </p:sp>
      <p:sp>
        <p:nvSpPr>
          <p:cNvPr id="2" name="文本框 3"/>
          <p:cNvSpPr txBox="1"/>
          <p:nvPr/>
        </p:nvSpPr>
        <p:spPr>
          <a:xfrm>
            <a:off x="519430" y="2985770"/>
            <a:ext cx="7870825" cy="2368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性格：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害羞，内向</a:t>
            </a:r>
            <a:endParaRPr lang="zh-CN" altLang="en-US" sz="6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    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活泼，开朗，外向</a:t>
            </a:r>
          </a:p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      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ldLvl="0"/>
      <p:bldP spid="2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时尚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adj.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650" name="文本框 3"/>
          <p:cNvSpPr txBox="1"/>
          <p:nvPr/>
        </p:nvSpPr>
        <p:spPr>
          <a:xfrm>
            <a:off x="754914" y="4160446"/>
            <a:ext cx="10376559" cy="9233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我想选一件看起来既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古典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时尚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的旗袍。</a:t>
            </a:r>
          </a:p>
        </p:txBody>
      </p:sp>
      <p:pic>
        <p:nvPicPr>
          <p:cNvPr id="27652" name="图片 2" descr="微信图片_202001171600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64" y="1076239"/>
            <a:ext cx="4795481" cy="314803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文本框 1"/>
          <p:cNvSpPr txBox="1"/>
          <p:nvPr/>
        </p:nvSpPr>
        <p:spPr>
          <a:xfrm>
            <a:off x="754914" y="5202435"/>
            <a:ext cx="11536363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现在的中国姑娘都很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，一个比一个漂亮。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39055" y="222715"/>
            <a:ext cx="666559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/>
            <a:r>
              <a:rPr lang="zh-CN" altLang="en-US" sz="4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说一说：我们班谁很时尚？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0101AF-42A8-4864-902C-DEC8DA9ED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358" y="1174262"/>
            <a:ext cx="1791516" cy="276251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CFC105F-1059-4C8F-8BBD-1A483775A3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537" y="1690851"/>
            <a:ext cx="1527250" cy="244054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9F876F6-D360-4403-AEA6-04FABD1F5C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4043" y="1439311"/>
            <a:ext cx="1152525" cy="20955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1C14617-6E5A-4D88-B31A-32A318ED5A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9281" y="1537915"/>
            <a:ext cx="1832940" cy="244514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/>
      <p:bldP spid="27653" grpId="0" bldLvl="0"/>
      <p:bldP spid="2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2868930" y="2746375"/>
            <a:ext cx="11441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千万  几乎  难免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4529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千万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几乎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0723" name="图片 1"/>
          <p:cNvPicPr>
            <a:picLocks noChangeAspect="1"/>
          </p:cNvPicPr>
          <p:nvPr/>
        </p:nvPicPr>
        <p:blipFill>
          <a:blip r:embed="rId3"/>
          <a:srcRect b="14552"/>
          <a:stretch>
            <a:fillRect/>
          </a:stretch>
        </p:blipFill>
        <p:spPr>
          <a:xfrm>
            <a:off x="392430" y="1225233"/>
            <a:ext cx="11982450" cy="2211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图片 2"/>
          <p:cNvPicPr>
            <a:picLocks noChangeAspect="1"/>
          </p:cNvPicPr>
          <p:nvPr/>
        </p:nvPicPr>
        <p:blipFill>
          <a:blip r:embed="rId4"/>
          <a:srcRect t="15680"/>
          <a:stretch>
            <a:fillRect/>
          </a:stretch>
        </p:blipFill>
        <p:spPr>
          <a:xfrm>
            <a:off x="986155" y="3436620"/>
            <a:ext cx="11387138" cy="307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5" name="Text Box 4"/>
          <p:cNvSpPr txBox="1"/>
          <p:nvPr/>
        </p:nvSpPr>
        <p:spPr>
          <a:xfrm>
            <a:off x="3956368" y="2514283"/>
            <a:ext cx="2906712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</a:t>
            </a:r>
          </a:p>
        </p:txBody>
      </p:sp>
      <p:sp>
        <p:nvSpPr>
          <p:cNvPr id="30727" name="Text Box 4"/>
          <p:cNvSpPr txBox="1"/>
          <p:nvPr/>
        </p:nvSpPr>
        <p:spPr>
          <a:xfrm>
            <a:off x="5575618" y="3679508"/>
            <a:ext cx="2906712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</a:t>
            </a:r>
          </a:p>
        </p:txBody>
      </p:sp>
      <p:sp>
        <p:nvSpPr>
          <p:cNvPr id="30728" name="Text Box 4"/>
          <p:cNvSpPr txBox="1"/>
          <p:nvPr/>
        </p:nvSpPr>
        <p:spPr>
          <a:xfrm>
            <a:off x="5934393" y="4108133"/>
            <a:ext cx="2906712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</a:t>
            </a:r>
          </a:p>
        </p:txBody>
      </p:sp>
      <p:sp>
        <p:nvSpPr>
          <p:cNvPr id="30729" name="Text Box 4"/>
          <p:cNvSpPr txBox="1"/>
          <p:nvPr/>
        </p:nvSpPr>
        <p:spPr>
          <a:xfrm>
            <a:off x="6221730" y="5030470"/>
            <a:ext cx="2906713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</a:p>
        </p:txBody>
      </p:sp>
      <p:sp>
        <p:nvSpPr>
          <p:cNvPr id="30730" name="Text Box 4"/>
          <p:cNvSpPr txBox="1"/>
          <p:nvPr/>
        </p:nvSpPr>
        <p:spPr>
          <a:xfrm>
            <a:off x="5575618" y="5460683"/>
            <a:ext cx="2906712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</a:t>
            </a:r>
          </a:p>
        </p:txBody>
      </p:sp>
      <p:sp>
        <p:nvSpPr>
          <p:cNvPr id="30726" name="Text Box 4"/>
          <p:cNvSpPr txBox="1"/>
          <p:nvPr/>
        </p:nvSpPr>
        <p:spPr>
          <a:xfrm>
            <a:off x="7084060" y="3202940"/>
            <a:ext cx="2906713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7" grpId="0"/>
      <p:bldP spid="30728" grpId="0"/>
      <p:bldP spid="30729" grpId="0"/>
      <p:bldP spid="30730" grpId="0"/>
      <p:bldP spid="307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7325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千万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adv.</a:t>
            </a:r>
            <a:r>
              <a:rPr lang="zh-CN" altLang="en-US" sz="36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表示建议，请求，提醒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1747" name="Rectangle 3"/>
          <p:cNvSpPr txBox="1">
            <a:spLocks noRot="1"/>
          </p:cNvSpPr>
          <p:nvPr/>
        </p:nvSpPr>
        <p:spPr>
          <a:xfrm>
            <a:off x="638175" y="1207770"/>
            <a:ext cx="12036425" cy="11398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明天早上十点的会议很重要，你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迟到。</a:t>
            </a:r>
          </a:p>
        </p:txBody>
      </p:sp>
      <p:sp>
        <p:nvSpPr>
          <p:cNvPr id="31748" name="Rectangle 3"/>
          <p:cNvSpPr txBox="1">
            <a:spLocks noRot="1"/>
          </p:cNvSpPr>
          <p:nvPr/>
        </p:nvSpPr>
        <p:spPr>
          <a:xfrm>
            <a:off x="638175" y="3684270"/>
            <a:ext cx="9144000" cy="863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这件事儿你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要告诉别人。</a:t>
            </a:r>
          </a:p>
        </p:txBody>
      </p:sp>
      <p:sp>
        <p:nvSpPr>
          <p:cNvPr id="31749" name="Rectangle 3"/>
          <p:cNvSpPr txBox="1">
            <a:spLocks noRot="1"/>
          </p:cNvSpPr>
          <p:nvPr/>
        </p:nvSpPr>
        <p:spPr>
          <a:xfrm>
            <a:off x="638175" y="2347595"/>
            <a:ext cx="11583988" cy="10747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这儿不允许停车，你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能在这儿停车。</a:t>
            </a:r>
          </a:p>
        </p:txBody>
      </p:sp>
      <p:pic>
        <p:nvPicPr>
          <p:cNvPr id="31750" name="Picture 9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638" y="3422333"/>
            <a:ext cx="2976562" cy="2789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1" name="Rectangle 3"/>
          <p:cNvSpPr txBox="1">
            <a:spLocks noRot="1"/>
          </p:cNvSpPr>
          <p:nvPr/>
        </p:nvSpPr>
        <p:spPr>
          <a:xfrm>
            <a:off x="638175" y="4897120"/>
            <a:ext cx="9144000" cy="863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这些生词很重要，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记住。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31748" grpId="0" build="p"/>
      <p:bldP spid="31749" grpId="0" build="p"/>
      <p:bldP spid="317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94538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千万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   VS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一定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adv./adj.</a:t>
            </a:r>
            <a:endParaRPr lang="zh-CN" altLang="en-US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4820" name="Rectangle 3"/>
          <p:cNvSpPr txBox="1">
            <a:spLocks noRot="1"/>
          </p:cNvSpPr>
          <p:nvPr/>
        </p:nvSpPr>
        <p:spPr>
          <a:xfrm>
            <a:off x="862965" y="1732548"/>
            <a:ext cx="9954742" cy="233509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：他今天说要加班，晚上的聚会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能来。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：我觉得他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不会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C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：我希望他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来，他前女友也在。</a:t>
            </a:r>
          </a:p>
        </p:txBody>
      </p:sp>
      <p:sp>
        <p:nvSpPr>
          <p:cNvPr id="34821" name="Rectangle 3"/>
          <p:cNvSpPr txBox="1">
            <a:spLocks noRot="1"/>
          </p:cNvSpPr>
          <p:nvPr/>
        </p:nvSpPr>
        <p:spPr>
          <a:xfrm>
            <a:off x="535147" y="4514744"/>
            <a:ext cx="11049635" cy="943266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我汉语学了三年多了，水平有了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程度的提高。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/>
      <p:bldP spid="34821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2770" name="图片 3"/>
          <p:cNvPicPr>
            <a:picLocks noChangeAspect="1"/>
          </p:cNvPicPr>
          <p:nvPr/>
        </p:nvPicPr>
        <p:blipFill>
          <a:blip r:embed="rId3"/>
          <a:srcRect l="1259" t="2025"/>
          <a:stretch>
            <a:fillRect/>
          </a:stretch>
        </p:blipFill>
        <p:spPr>
          <a:xfrm>
            <a:off x="674370" y="1365250"/>
            <a:ext cx="11452225" cy="43757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2" name="Text Box 4"/>
          <p:cNvSpPr txBox="1"/>
          <p:nvPr/>
        </p:nvSpPr>
        <p:spPr>
          <a:xfrm>
            <a:off x="4637088" y="2440623"/>
            <a:ext cx="7770812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你千万不要过去啊</a:t>
            </a:r>
          </a:p>
        </p:txBody>
      </p:sp>
      <p:sp>
        <p:nvSpPr>
          <p:cNvPr id="32773" name="Text Box 4"/>
          <p:cNvSpPr txBox="1"/>
          <p:nvPr/>
        </p:nvSpPr>
        <p:spPr>
          <a:xfrm>
            <a:off x="4735513" y="3208973"/>
            <a:ext cx="8388350" cy="11064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你出门的时候千万要带伞啊</a:t>
            </a:r>
          </a:p>
        </p:txBody>
      </p:sp>
      <p:sp>
        <p:nvSpPr>
          <p:cNvPr id="32774" name="Text Box 4"/>
          <p:cNvSpPr txBox="1"/>
          <p:nvPr/>
        </p:nvSpPr>
        <p:spPr>
          <a:xfrm>
            <a:off x="5367338" y="4424998"/>
            <a:ext cx="7527925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你千万不要告诉别人啊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P67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  <p:bldP spid="3277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2230" y="14826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P67</a:t>
            </a:r>
          </a:p>
        </p:txBody>
      </p:sp>
      <p:pic>
        <p:nvPicPr>
          <p:cNvPr id="3379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" y="950278"/>
            <a:ext cx="1207293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58" y="5105718"/>
            <a:ext cx="10377487" cy="64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8" name="Text Box 4"/>
          <p:cNvSpPr txBox="1"/>
          <p:nvPr/>
        </p:nvSpPr>
        <p:spPr>
          <a:xfrm>
            <a:off x="1169670" y="2750820"/>
            <a:ext cx="10920413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我下个星期有一个非常重要的约会，你千万不要忘了提醒我啊。</a:t>
            </a:r>
          </a:p>
        </p:txBody>
      </p:sp>
      <p:sp>
        <p:nvSpPr>
          <p:cNvPr id="33799" name="Text Box 4"/>
          <p:cNvSpPr txBox="1"/>
          <p:nvPr/>
        </p:nvSpPr>
        <p:spPr>
          <a:xfrm>
            <a:off x="1169353" y="4459923"/>
            <a:ext cx="11276012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你千万要坚持啊，吸烟对身体没有好处。</a:t>
            </a:r>
          </a:p>
        </p:txBody>
      </p:sp>
      <p:sp>
        <p:nvSpPr>
          <p:cNvPr id="33800" name="Text Box 4"/>
          <p:cNvSpPr txBox="1"/>
          <p:nvPr/>
        </p:nvSpPr>
        <p:spPr>
          <a:xfrm>
            <a:off x="1238250" y="5816600"/>
            <a:ext cx="11276013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你千万记得要带护照、手机、钱包和充电器。</a:t>
            </a:r>
          </a:p>
        </p:txBody>
      </p:sp>
      <p:pic>
        <p:nvPicPr>
          <p:cNvPr id="3379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0" y="3808730"/>
            <a:ext cx="11276330" cy="7086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799" grpId="0"/>
      <p:bldP spid="338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2801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756285"/>
            <a:ext cx="11049635" cy="58318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170" name="Rectangle 3"/>
          <p:cNvSpPr>
            <a:spLocks noGrp="1"/>
          </p:cNvSpPr>
          <p:nvPr>
            <p:ph idx="4294967295"/>
          </p:nvPr>
        </p:nvSpPr>
        <p:spPr>
          <a:xfrm>
            <a:off x="1065287" y="1101463"/>
            <a:ext cx="10430865" cy="5121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anchor="t">
            <a:noAutofit/>
          </a:bodyPr>
          <a:lstStyle/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相识  成语  矛盾  实话  电池  充电器 </a:t>
            </a:r>
            <a:endParaRPr lang="en-US" altLang="zh-CN" sz="40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穿着  旗袍  古典</a:t>
            </a:r>
            <a:r>
              <a:rPr lang="en-US" altLang="zh-CN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  </a:t>
            </a: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时尚  传统  经过 </a:t>
            </a:r>
            <a:endParaRPr lang="en-US" altLang="zh-CN" sz="40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 latinLnBrk="0">
              <a:lnSpc>
                <a:spcPct val="150000"/>
              </a:lnSpc>
              <a:buNone/>
            </a:pP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允许  解释  欣赏  缘故  千万  删</a:t>
            </a:r>
            <a:endParaRPr lang="en-US" altLang="zh-CN" sz="40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事物  好奇  难免  反应  冲  大方</a:t>
            </a:r>
            <a:endParaRPr lang="en-US" altLang="zh-CN" sz="40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发    脾气  发脾气  伸  几乎</a:t>
            </a:r>
          </a:p>
          <a:p>
            <a:pPr latinLnBrk="0">
              <a:lnSpc>
                <a:spcPct val="100000"/>
              </a:lnSpc>
              <a:buNone/>
            </a:pPr>
            <a:endParaRPr lang="en-US" altLang="zh-CN" sz="4000" b="1" i="0" baseline="0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81280"/>
            <a:ext cx="5520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千万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VS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一定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5843" name="图片 4"/>
          <p:cNvPicPr>
            <a:picLocks noChangeAspect="1"/>
          </p:cNvPicPr>
          <p:nvPr/>
        </p:nvPicPr>
        <p:blipFill>
          <a:blip r:embed="rId3"/>
          <a:srcRect t="13208"/>
          <a:stretch>
            <a:fillRect/>
          </a:stretch>
        </p:blipFill>
        <p:spPr>
          <a:xfrm>
            <a:off x="638175" y="756285"/>
            <a:ext cx="11253788" cy="1390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85" y="2146935"/>
            <a:ext cx="11224895" cy="42913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Text Box 4"/>
          <p:cNvSpPr txBox="1"/>
          <p:nvPr/>
        </p:nvSpPr>
        <p:spPr>
          <a:xfrm>
            <a:off x="6323013" y="756285"/>
            <a:ext cx="15621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</a:p>
        </p:txBody>
      </p:sp>
      <p:sp>
        <p:nvSpPr>
          <p:cNvPr id="35846" name="Text Box 4"/>
          <p:cNvSpPr txBox="1"/>
          <p:nvPr/>
        </p:nvSpPr>
        <p:spPr>
          <a:xfrm>
            <a:off x="6633210" y="2969895"/>
            <a:ext cx="15621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</a:p>
        </p:txBody>
      </p:sp>
      <p:sp>
        <p:nvSpPr>
          <p:cNvPr id="35847" name="Text Box 4"/>
          <p:cNvSpPr txBox="1"/>
          <p:nvPr/>
        </p:nvSpPr>
        <p:spPr>
          <a:xfrm>
            <a:off x="10098088" y="3614420"/>
            <a:ext cx="1366837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</a:p>
        </p:txBody>
      </p:sp>
      <p:sp>
        <p:nvSpPr>
          <p:cNvPr id="35848" name="Text Box 4"/>
          <p:cNvSpPr txBox="1"/>
          <p:nvPr/>
        </p:nvSpPr>
        <p:spPr>
          <a:xfrm>
            <a:off x="1110615" y="5148898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</a:p>
        </p:txBody>
      </p:sp>
      <p:sp>
        <p:nvSpPr>
          <p:cNvPr id="35849" name="Text Box 4"/>
          <p:cNvSpPr txBox="1"/>
          <p:nvPr/>
        </p:nvSpPr>
        <p:spPr>
          <a:xfrm>
            <a:off x="4654868" y="5793740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  <p:bldP spid="35846" grpId="0"/>
      <p:bldP spid="35847" grpId="0"/>
      <p:bldP spid="35848" grpId="0"/>
      <p:bldP spid="3584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7066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几乎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adv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6867" name="文本框 99"/>
          <p:cNvSpPr txBox="1"/>
          <p:nvPr/>
        </p:nvSpPr>
        <p:spPr>
          <a:xfrm>
            <a:off x="862965" y="2109694"/>
            <a:ext cx="116713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这门课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每周都有考试，这让学生很头疼。</a:t>
            </a:r>
          </a:p>
        </p:txBody>
      </p:sp>
      <p:sp>
        <p:nvSpPr>
          <p:cNvPr id="36868" name="文本框 1"/>
          <p:cNvSpPr txBox="1"/>
          <p:nvPr/>
        </p:nvSpPr>
        <p:spPr>
          <a:xfrm>
            <a:off x="868362" y="3533131"/>
            <a:ext cx="10822940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她既聪明又漂亮，还很努力，是一个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没有缺点的人。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ldLvl="0"/>
      <p:bldP spid="36868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7066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几乎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adv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94640" y="950595"/>
            <a:ext cx="11510010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7890" name="文本框 3"/>
          <p:cNvSpPr txBox="1"/>
          <p:nvPr/>
        </p:nvSpPr>
        <p:spPr>
          <a:xfrm>
            <a:off x="236327" y="1472566"/>
            <a:ext cx="12084050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公司里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一半以上的员工都是二十多岁</a:t>
            </a:r>
          </a:p>
          <a:p>
            <a:pPr indent="357505"/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的年轻人。</a:t>
            </a:r>
          </a:p>
        </p:txBody>
      </p:sp>
      <p:sp>
        <p:nvSpPr>
          <p:cNvPr id="37892" name="文本框 4"/>
          <p:cNvSpPr txBox="1"/>
          <p:nvPr/>
        </p:nvSpPr>
        <p:spPr>
          <a:xfrm>
            <a:off x="638177" y="3663950"/>
            <a:ext cx="10830775" cy="169277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他的钥匙丢了，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整个屋子都找遍了，也没找到。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ldLvl="0"/>
      <p:bldP spid="37892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P73</a:t>
            </a:r>
          </a:p>
        </p:txBody>
      </p:sp>
      <p:pic>
        <p:nvPicPr>
          <p:cNvPr id="39938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" y="950595"/>
            <a:ext cx="9575800" cy="575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9" name="Text Box 4"/>
          <p:cNvSpPr txBox="1"/>
          <p:nvPr/>
        </p:nvSpPr>
        <p:spPr>
          <a:xfrm>
            <a:off x="1993265" y="2041208"/>
            <a:ext cx="87296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昨天发生的事儿，几乎所有人都知道了。</a:t>
            </a:r>
          </a:p>
        </p:txBody>
      </p:sp>
      <p:sp>
        <p:nvSpPr>
          <p:cNvPr id="39940" name="Text Box 4"/>
          <p:cNvSpPr txBox="1"/>
          <p:nvPr/>
        </p:nvSpPr>
        <p:spPr>
          <a:xfrm>
            <a:off x="1993265" y="3344545"/>
            <a:ext cx="87296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奶奶年纪大了，头发几乎全白了。</a:t>
            </a:r>
          </a:p>
        </p:txBody>
      </p:sp>
      <p:sp>
        <p:nvSpPr>
          <p:cNvPr id="39941" name="Text Box 4"/>
          <p:cNvSpPr txBox="1"/>
          <p:nvPr/>
        </p:nvSpPr>
        <p:spPr>
          <a:xfrm>
            <a:off x="1993265" y="4655820"/>
            <a:ext cx="87296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这辆车的价格几乎是那辆车的两倍，太贵了。</a:t>
            </a:r>
          </a:p>
        </p:txBody>
      </p:sp>
      <p:sp>
        <p:nvSpPr>
          <p:cNvPr id="39942" name="Text Box 4"/>
          <p:cNvSpPr txBox="1"/>
          <p:nvPr/>
        </p:nvSpPr>
        <p:spPr>
          <a:xfrm>
            <a:off x="1993265" y="5911533"/>
            <a:ext cx="8729663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她的变化太大了，我几乎都认不出来她了。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0" grpId="0"/>
      <p:bldP spid="39941" grpId="0"/>
      <p:bldP spid="3994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0963" name="图片 4"/>
          <p:cNvPicPr>
            <a:picLocks noChangeAspect="1"/>
          </p:cNvPicPr>
          <p:nvPr/>
        </p:nvPicPr>
        <p:blipFill>
          <a:blip r:embed="rId3"/>
          <a:srcRect l="7320" r="3587" b="880"/>
          <a:stretch>
            <a:fillRect/>
          </a:stretch>
        </p:blipFill>
        <p:spPr>
          <a:xfrm>
            <a:off x="932180" y="850900"/>
            <a:ext cx="9602788" cy="6007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4" name="Text Box 4"/>
          <p:cNvSpPr txBox="1"/>
          <p:nvPr/>
        </p:nvSpPr>
        <p:spPr>
          <a:xfrm>
            <a:off x="4444048" y="2183765"/>
            <a:ext cx="945673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几乎每天都工作到很晚。</a:t>
            </a:r>
          </a:p>
        </p:txBody>
      </p:sp>
      <p:sp>
        <p:nvSpPr>
          <p:cNvPr id="40965" name="Text Box 4"/>
          <p:cNvSpPr txBox="1"/>
          <p:nvPr/>
        </p:nvSpPr>
        <p:spPr>
          <a:xfrm>
            <a:off x="3837623" y="3593148"/>
            <a:ext cx="9456737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他几乎不敢相信这是真的。</a:t>
            </a:r>
          </a:p>
        </p:txBody>
      </p:sp>
      <p:sp>
        <p:nvSpPr>
          <p:cNvPr id="40966" name="Text Box 4"/>
          <p:cNvSpPr txBox="1"/>
          <p:nvPr/>
        </p:nvSpPr>
        <p:spPr>
          <a:xfrm>
            <a:off x="3138805" y="5474018"/>
            <a:ext cx="9456738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他却几乎用了一倍的时间完成。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2180" y="81280"/>
            <a:ext cx="45491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练习：P73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  </a:t>
            </a:r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几乎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9923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难免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adv./adj.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很难避免</a:t>
            </a:r>
            <a:endParaRPr lang="en-US" alt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3011" name="文本框 3"/>
          <p:cNvSpPr txBox="1"/>
          <p:nvPr/>
        </p:nvSpPr>
        <p:spPr>
          <a:xfrm>
            <a:off x="993882" y="1182563"/>
            <a:ext cx="10571900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一个人在国外生活，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会遇到一些困难。</a:t>
            </a:r>
          </a:p>
        </p:txBody>
      </p:sp>
      <p:sp>
        <p:nvSpPr>
          <p:cNvPr id="43012" name="文本框 1"/>
          <p:cNvSpPr txBox="1"/>
          <p:nvPr/>
        </p:nvSpPr>
        <p:spPr>
          <a:xfrm>
            <a:off x="494983" y="2506980"/>
            <a:ext cx="113379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夫妻俩性格不同，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3" name="文本框 2"/>
          <p:cNvSpPr txBox="1"/>
          <p:nvPr/>
        </p:nvSpPr>
        <p:spPr>
          <a:xfrm>
            <a:off x="494983" y="3790950"/>
            <a:ext cx="121920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这么冷的天气，感冒发烧都是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的，别担心。</a:t>
            </a:r>
          </a:p>
        </p:txBody>
      </p:sp>
      <p:sp>
        <p:nvSpPr>
          <p:cNvPr id="12" name="文本框 2">
            <a:extLst>
              <a:ext uri="{FF2B5EF4-FFF2-40B4-BE49-F238E27FC236}">
                <a16:creationId xmlns:a16="http://schemas.microsoft.com/office/drawing/2014/main" id="{0ED9FA5D-50AC-4A96-85FE-B5E32C30C63B}"/>
              </a:ext>
            </a:extLst>
          </p:cNvPr>
          <p:cNvSpPr txBox="1"/>
          <p:nvPr/>
        </p:nvSpPr>
        <p:spPr>
          <a:xfrm>
            <a:off x="494983" y="5011879"/>
            <a:ext cx="9788797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学习一门外语，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ldLvl="0"/>
      <p:bldP spid="43012" grpId="0" bldLvl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7066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练习：P7</a:t>
            </a:r>
            <a:r>
              <a:rPr lang="en-US" altLang="zh-CN" sz="48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  <a:endParaRPr lang="en-US" altLang="zh-CN" sz="4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403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65" y="1167130"/>
            <a:ext cx="11436350" cy="5303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Text Box 4"/>
          <p:cNvSpPr txBox="1"/>
          <p:nvPr/>
        </p:nvSpPr>
        <p:spPr>
          <a:xfrm>
            <a:off x="1672590" y="2389505"/>
            <a:ext cx="112760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缺少交流难免就会遇到一些问题。</a:t>
            </a:r>
          </a:p>
        </p:txBody>
      </p:sp>
      <p:sp>
        <p:nvSpPr>
          <p:cNvPr id="44036" name="Text Box 4"/>
          <p:cNvSpPr txBox="1"/>
          <p:nvPr/>
        </p:nvSpPr>
        <p:spPr>
          <a:xfrm>
            <a:off x="1672590" y="3983355"/>
            <a:ext cx="11276013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每个人一生中都难免碰到一些困难。</a:t>
            </a:r>
          </a:p>
        </p:txBody>
      </p:sp>
      <p:sp>
        <p:nvSpPr>
          <p:cNvPr id="44037" name="Text Box 4"/>
          <p:cNvSpPr txBox="1"/>
          <p:nvPr/>
        </p:nvSpPr>
        <p:spPr>
          <a:xfrm>
            <a:off x="1672590" y="5554980"/>
            <a:ext cx="112760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飞机在飞行过程中遇到气流是难免的。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  <p:bldP spid="44036" grpId="0"/>
      <p:bldP spid="4403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7571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练习：P7</a:t>
            </a:r>
            <a:r>
              <a:rPr lang="en-US" altLang="zh-CN" sz="48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   </a:t>
            </a:r>
            <a:r>
              <a:rPr lang="zh-CN" altLang="zh-CN" sz="48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难免</a:t>
            </a:r>
            <a:endParaRPr lang="zh-CN" altLang="zh-CN" sz="4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5058" name="图片 1"/>
          <p:cNvPicPr>
            <a:picLocks noChangeAspect="1"/>
          </p:cNvPicPr>
          <p:nvPr/>
        </p:nvPicPr>
        <p:blipFill>
          <a:blip r:embed="rId3"/>
          <a:srcRect t="24435"/>
          <a:stretch>
            <a:fillRect/>
          </a:stretch>
        </p:blipFill>
        <p:spPr>
          <a:xfrm>
            <a:off x="270510" y="1136650"/>
            <a:ext cx="11534140" cy="483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Text Box 4"/>
          <p:cNvSpPr txBox="1"/>
          <p:nvPr/>
        </p:nvSpPr>
        <p:spPr>
          <a:xfrm>
            <a:off x="6981825" y="1849755"/>
            <a:ext cx="26600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难免会出错</a:t>
            </a:r>
          </a:p>
        </p:txBody>
      </p:sp>
      <p:sp>
        <p:nvSpPr>
          <p:cNvPr id="45060" name="Text Box 4"/>
          <p:cNvSpPr txBox="1"/>
          <p:nvPr/>
        </p:nvSpPr>
        <p:spPr>
          <a:xfrm>
            <a:off x="4949825" y="3545205"/>
            <a:ext cx="26600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意见不同</a:t>
            </a:r>
          </a:p>
        </p:txBody>
      </p:sp>
      <p:sp>
        <p:nvSpPr>
          <p:cNvPr id="45061" name="Text Box 4"/>
          <p:cNvSpPr txBox="1"/>
          <p:nvPr/>
        </p:nvSpPr>
        <p:spPr>
          <a:xfrm>
            <a:off x="2965450" y="5219065"/>
            <a:ext cx="48850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难免会遇到一些意外情况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  <p:bldP spid="45060" grpId="0"/>
      <p:bldP spid="4506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2868930" y="2746375"/>
            <a:ext cx="114414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电池 欣赏 旗袍 大方 </a:t>
            </a:r>
          </a:p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古典 事物 相识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 </a:t>
            </a:r>
          </a:p>
        </p:txBody>
      </p:sp>
    </p:spTree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9598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电池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旗袍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9845" y="2139315"/>
            <a:ext cx="3627120" cy="25323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0375" y="1430655"/>
            <a:ext cx="6264275" cy="365315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3181051" y="2761373"/>
            <a:ext cx="69170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矛盾   实话   穿着  允许   解释   反应  </a:t>
            </a:r>
          </a:p>
          <a:p>
            <a:pPr algn="l"/>
            <a:r>
              <a:rPr lang="zh-CN" altLang="en-US" sz="48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成语</a:t>
            </a:r>
            <a:r>
              <a:rPr lang="zh-CN" altLang="en-US" sz="4800" b="1" spc="3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</a:p>
        </p:txBody>
      </p:sp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7734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相识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v. 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互相认识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8131" name="文本框 3"/>
          <p:cNvSpPr txBox="1"/>
          <p:nvPr/>
        </p:nvSpPr>
        <p:spPr>
          <a:xfrm>
            <a:off x="487894" y="3338732"/>
            <a:ext cx="10641013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他们两个人是刚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相识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不久的朋友。</a:t>
            </a:r>
          </a:p>
        </p:txBody>
      </p:sp>
      <p:sp>
        <p:nvSpPr>
          <p:cNvPr id="48132" name="文本框 1"/>
          <p:cNvSpPr txBox="1"/>
          <p:nvPr/>
        </p:nvSpPr>
        <p:spPr>
          <a:xfrm>
            <a:off x="487894" y="1780540"/>
            <a:ext cx="11352372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他们是在同学聚会上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相识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的，后来成为了夫妻。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C71C0A4-91D1-405E-8C81-57C19618FFC3}"/>
              </a:ext>
            </a:extLst>
          </p:cNvPr>
          <p:cNvSpPr txBox="1"/>
          <p:nvPr/>
        </p:nvSpPr>
        <p:spPr>
          <a:xfrm>
            <a:off x="862965" y="4895614"/>
            <a:ext cx="10024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相识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十多年了，感情很深。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ldLvl="0"/>
      <p:bldP spid="48132" grpId="0" bldLvl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7734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相识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v. 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互相认识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1750" y="1290320"/>
            <a:ext cx="61893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 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跟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B  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相识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01750" y="2289962"/>
            <a:ext cx="100241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我永远不会忘记与你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相识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的那一天。</a:t>
            </a:r>
            <a:r>
              <a:rPr lang="en-US" altLang="zh-CN" sz="36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9856C0F-8C0D-4249-B82F-E633486A5C70}"/>
              </a:ext>
            </a:extLst>
          </p:cNvPr>
          <p:cNvSpPr txBox="1"/>
          <p:nvPr/>
        </p:nvSpPr>
        <p:spPr>
          <a:xfrm>
            <a:off x="1301750" y="3798605"/>
            <a:ext cx="10231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永远不会忘记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二零二一年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九月。</a:t>
            </a:r>
            <a:r>
              <a:rPr lang="en-US" altLang="zh-CN" sz="36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74C2B8F-7D7C-4D67-A307-216957B4EF28}"/>
              </a:ext>
            </a:extLst>
          </p:cNvPr>
          <p:cNvSpPr txBox="1"/>
          <p:nvPr/>
        </p:nvSpPr>
        <p:spPr>
          <a:xfrm>
            <a:off x="4648208" y="3633782"/>
            <a:ext cx="39763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与五班同学们相识</a:t>
            </a:r>
            <a:endParaRPr lang="zh-CN" altLang="en-US" sz="36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欣赏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49155" name="图片 2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497" y="1161469"/>
            <a:ext cx="2604506" cy="176588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6" name="文本框 3"/>
          <p:cNvSpPr txBox="1"/>
          <p:nvPr/>
        </p:nvSpPr>
        <p:spPr>
          <a:xfrm>
            <a:off x="469265" y="2005330"/>
            <a:ext cx="106426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她坐在车上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欣赏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路边美丽的风景。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62965" y="1205865"/>
            <a:ext cx="94557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V. </a:t>
            </a: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美好地享受</a:t>
            </a:r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</a:t>
            </a:r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</a:t>
            </a:r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4545" y="3053715"/>
            <a:ext cx="1058354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让我们一起来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欣赏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一下这首音乐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这个视频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这里的美景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/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欣赏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4545" y="1205230"/>
            <a:ext cx="9455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V. </a:t>
            </a:r>
            <a:r>
              <a:rPr lang="zh-CN" altLang="en-US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欣赏</a:t>
            </a:r>
            <a:r>
              <a:rPr lang="en-US" altLang="zh-CN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+ sb</a:t>
            </a:r>
            <a:r>
              <a:rPr lang="zh-CN" altLang="en-US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（的</a:t>
            </a:r>
            <a:r>
              <a:rPr lang="en-US" altLang="zh-CN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N</a:t>
            </a:r>
            <a:r>
              <a:rPr lang="zh-CN" altLang="en-US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  </a:t>
            </a:r>
            <a:r>
              <a:rPr lang="zh-CN" altLang="en-US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认为</a:t>
            </a:r>
            <a:r>
              <a:rPr lang="en-US" altLang="zh-CN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好；喜欢</a:t>
            </a:r>
            <a:r>
              <a:rPr lang="en-US" altLang="zh-CN" sz="3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32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4545" y="2327910"/>
            <a:ext cx="105835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他的工作能力很强，老板很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欣赏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他。</a:t>
            </a:r>
          </a:p>
        </p:txBody>
      </p:sp>
      <p:sp>
        <p:nvSpPr>
          <p:cNvPr id="2" name="文本框 4"/>
          <p:cNvSpPr txBox="1"/>
          <p:nvPr/>
        </p:nvSpPr>
        <p:spPr>
          <a:xfrm>
            <a:off x="519748" y="3425825"/>
            <a:ext cx="1064101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老板很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欣赏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这位员工的工作能力。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2" grpId="0" bldLvl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事物  N.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0179" name="文本框 1"/>
          <p:cNvSpPr txBox="1"/>
          <p:nvPr/>
        </p:nvSpPr>
        <p:spPr>
          <a:xfrm>
            <a:off x="862965" y="1176338"/>
            <a:ext cx="103251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地球对地球上的任何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都有引力。</a:t>
            </a:r>
          </a:p>
        </p:txBody>
      </p:sp>
      <p:sp>
        <p:nvSpPr>
          <p:cNvPr id="50180" name="文本框 3"/>
          <p:cNvSpPr txBox="1"/>
          <p:nvPr/>
        </p:nvSpPr>
        <p:spPr>
          <a:xfrm>
            <a:off x="862965" y="2689225"/>
            <a:ext cx="103251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年轻人更容易接受新鲜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0181" name="文本框 4"/>
          <p:cNvSpPr txBox="1"/>
          <p:nvPr/>
        </p:nvSpPr>
        <p:spPr>
          <a:xfrm>
            <a:off x="862648" y="4052253"/>
            <a:ext cx="119062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他一直待在家里，对外面的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完全不感兴趣。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ldLvl="0"/>
      <p:bldP spid="50180" grpId="0" bldLvl="0"/>
      <p:bldP spid="50181" grpId="0" bldLvl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大方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adj.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1203" name="文本框 1"/>
          <p:cNvSpPr txBox="1"/>
          <p:nvPr/>
        </p:nvSpPr>
        <p:spPr>
          <a:xfrm>
            <a:off x="862965" y="3663950"/>
            <a:ext cx="6723040" cy="153888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今晚的主人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热情大方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，让做客的客人十分温暖。</a:t>
            </a:r>
          </a:p>
        </p:txBody>
      </p:sp>
      <p:sp>
        <p:nvSpPr>
          <p:cNvPr id="51204" name="文本框 2"/>
          <p:cNvSpPr txBox="1"/>
          <p:nvPr/>
        </p:nvSpPr>
        <p:spPr>
          <a:xfrm>
            <a:off x="862965" y="1399167"/>
            <a:ext cx="6723040" cy="153888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姐姐经常穿一件白色的衬衣，简单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10680C5-7D87-48AB-A388-87C392AAC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714" y="146515"/>
            <a:ext cx="2072489" cy="285589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99738A9-687B-4BBC-8C05-F5C6A0572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1350" y="284345"/>
            <a:ext cx="2381250" cy="23812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0C65C91-7AF8-4AEF-BBEE-1DD78711AEA2}"/>
              </a:ext>
            </a:extLst>
          </p:cNvPr>
          <p:cNvSpPr txBox="1"/>
          <p:nvPr/>
        </p:nvSpPr>
        <p:spPr>
          <a:xfrm>
            <a:off x="7159434" y="5266849"/>
            <a:ext cx="4493538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800" dirty="0"/>
              <a:t>很热情，充满真挚的情感。</a:t>
            </a:r>
          </a:p>
        </p:txBody>
      </p:sp>
      <p:sp>
        <p:nvSpPr>
          <p:cNvPr id="8" name="箭头: 右 7">
            <a:extLst>
              <a:ext uri="{FF2B5EF4-FFF2-40B4-BE49-F238E27FC236}">
                <a16:creationId xmlns:a16="http://schemas.microsoft.com/office/drawing/2014/main" id="{64995BF0-8E6D-4468-A27D-9D744E9043FD}"/>
              </a:ext>
            </a:extLst>
          </p:cNvPr>
          <p:cNvSpPr/>
          <p:nvPr/>
        </p:nvSpPr>
        <p:spPr>
          <a:xfrm rot="1734214">
            <a:off x="6057688" y="4879987"/>
            <a:ext cx="998113" cy="2393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bldLvl="0"/>
      <p:bldP spid="7" grpId="0" animBg="1"/>
      <p:bldP spid="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古典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adj.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2227" name="文本框 1"/>
          <p:cNvSpPr txBox="1"/>
          <p:nvPr/>
        </p:nvSpPr>
        <p:spPr>
          <a:xfrm>
            <a:off x="862648" y="950595"/>
            <a:ext cx="11109325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与现在的流行音乐相比，我更喜欢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古典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乐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2228" name="文本框 2"/>
          <p:cNvSpPr txBox="1"/>
          <p:nvPr/>
        </p:nvSpPr>
        <p:spPr>
          <a:xfrm>
            <a:off x="862648" y="1843881"/>
            <a:ext cx="10988675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《红楼梦》是中国最著名的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古典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小说之一。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A027B33-56BF-4BCD-B9DC-E3CDA69AA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955" y="2931874"/>
            <a:ext cx="4752975" cy="337185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ldLvl="0"/>
      <p:bldP spid="52228" grpId="0" bldLvl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1441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电池 欣赏 旗袍 大方 古典 事物 相识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 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0483" name="Text Box 4"/>
          <p:cNvSpPr txBox="1"/>
          <p:nvPr/>
        </p:nvSpPr>
        <p:spPr>
          <a:xfrm>
            <a:off x="255270" y="1292225"/>
            <a:ext cx="120491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面试的时候，他表现得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又自信，最后得到了这份工作。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20484" name="Rectangle 5"/>
          <p:cNvSpPr/>
          <p:nvPr/>
        </p:nvSpPr>
        <p:spPr>
          <a:xfrm>
            <a:off x="4760595" y="862013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大方</a:t>
            </a:r>
          </a:p>
        </p:txBody>
      </p:sp>
      <p:sp>
        <p:nvSpPr>
          <p:cNvPr id="20485" name="Text Box 4"/>
          <p:cNvSpPr txBox="1"/>
          <p:nvPr/>
        </p:nvSpPr>
        <p:spPr>
          <a:xfrm>
            <a:off x="255270" y="2014538"/>
            <a:ext cx="120491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和他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的那一天，外面下着雨，我没带伞，他把我送回了家。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20486" name="Rectangle 5"/>
          <p:cNvSpPr/>
          <p:nvPr/>
        </p:nvSpPr>
        <p:spPr>
          <a:xfrm>
            <a:off x="1490345" y="1624013"/>
            <a:ext cx="2232025" cy="13636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相识</a:t>
            </a:r>
          </a:p>
        </p:txBody>
      </p:sp>
      <p:sp>
        <p:nvSpPr>
          <p:cNvPr id="20487" name="Text Box 4"/>
          <p:cNvSpPr txBox="1"/>
          <p:nvPr/>
        </p:nvSpPr>
        <p:spPr>
          <a:xfrm>
            <a:off x="255270" y="2819400"/>
            <a:ext cx="1204912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她喜欢流行音乐，而我喜欢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音乐。</a:t>
            </a:r>
          </a:p>
        </p:txBody>
      </p:sp>
      <p:sp>
        <p:nvSpPr>
          <p:cNvPr id="20488" name="Rectangle 5"/>
          <p:cNvSpPr/>
          <p:nvPr/>
        </p:nvSpPr>
        <p:spPr>
          <a:xfrm>
            <a:off x="5522595" y="2306638"/>
            <a:ext cx="2232025" cy="1609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古典</a:t>
            </a:r>
          </a:p>
        </p:txBody>
      </p:sp>
      <p:sp>
        <p:nvSpPr>
          <p:cNvPr id="20489" name="Text Box 4"/>
          <p:cNvSpPr txBox="1"/>
          <p:nvPr/>
        </p:nvSpPr>
        <p:spPr>
          <a:xfrm>
            <a:off x="248920" y="3571875"/>
            <a:ext cx="11917363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中国的传统服装都特别漂亮，尤其是女孩子穿的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0490" name="Rectangle 5"/>
          <p:cNvSpPr/>
          <p:nvPr/>
        </p:nvSpPr>
        <p:spPr>
          <a:xfrm flipH="1">
            <a:off x="9243695" y="3141663"/>
            <a:ext cx="170021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旗袍</a:t>
            </a:r>
          </a:p>
        </p:txBody>
      </p:sp>
      <p:sp>
        <p:nvSpPr>
          <p:cNvPr id="20491" name="Text Box 4"/>
          <p:cNvSpPr txBox="1"/>
          <p:nvPr/>
        </p:nvSpPr>
        <p:spPr>
          <a:xfrm>
            <a:off x="255270" y="4405313"/>
            <a:ext cx="119173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刚来中国的时候，我对一切新鲜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都很好奇。</a:t>
            </a:r>
          </a:p>
        </p:txBody>
      </p:sp>
      <p:sp>
        <p:nvSpPr>
          <p:cNvPr id="20492" name="Rectangle 5"/>
          <p:cNvSpPr/>
          <p:nvPr/>
        </p:nvSpPr>
        <p:spPr>
          <a:xfrm>
            <a:off x="6402070" y="3449638"/>
            <a:ext cx="1868488" cy="2251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事物</a:t>
            </a:r>
          </a:p>
        </p:txBody>
      </p:sp>
      <p:sp>
        <p:nvSpPr>
          <p:cNvPr id="20493" name="Text Box 4"/>
          <p:cNvSpPr txBox="1"/>
          <p:nvPr/>
        </p:nvSpPr>
        <p:spPr>
          <a:xfrm>
            <a:off x="248920" y="5129213"/>
            <a:ext cx="119173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6.这位努力工作的小伙子得到了老板的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_______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。</a:t>
            </a:r>
          </a:p>
        </p:txBody>
      </p:sp>
      <p:sp>
        <p:nvSpPr>
          <p:cNvPr id="20494" name="Rectangle 5"/>
          <p:cNvSpPr/>
          <p:nvPr/>
        </p:nvSpPr>
        <p:spPr>
          <a:xfrm>
            <a:off x="7375208" y="4295775"/>
            <a:ext cx="1868487" cy="22510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buSz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欣赏</a:t>
            </a:r>
          </a:p>
        </p:txBody>
      </p:sp>
      <p:sp>
        <p:nvSpPr>
          <p:cNvPr id="20495" name="Text Box 4"/>
          <p:cNvSpPr txBox="1"/>
          <p:nvPr/>
        </p:nvSpPr>
        <p:spPr>
          <a:xfrm>
            <a:off x="223520" y="5962650"/>
            <a:ext cx="11917363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7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.我的照相机没电了，你去超市顺便帮我带一块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_____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/>
              </a:rPr>
              <a:t>吧。</a:t>
            </a:r>
          </a:p>
        </p:txBody>
      </p:sp>
      <p:sp>
        <p:nvSpPr>
          <p:cNvPr id="20496" name="Rectangle 5"/>
          <p:cNvSpPr/>
          <p:nvPr/>
        </p:nvSpPr>
        <p:spPr>
          <a:xfrm>
            <a:off x="8711883" y="5449888"/>
            <a:ext cx="2232025" cy="1609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电池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6" grpId="0"/>
      <p:bldP spid="20488" grpId="0"/>
      <p:bldP spid="20490" grpId="0"/>
      <p:bldP spid="20492" grpId="0"/>
      <p:bldP spid="20494" grpId="0"/>
      <p:bldP spid="2049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335851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912622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由于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的缘故，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endParaRPr lang="zh-CN" altLang="en-US" sz="44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4275" name="文本框 1"/>
          <p:cNvSpPr txBox="1"/>
          <p:nvPr/>
        </p:nvSpPr>
        <p:spPr>
          <a:xfrm>
            <a:off x="458470" y="2260412"/>
            <a:ext cx="1067077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由于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下大雨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的缘故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，航空公司推迟了起飞时间。</a:t>
            </a:r>
          </a:p>
        </p:txBody>
      </p:sp>
      <p:sp>
        <p:nvSpPr>
          <p:cNvPr id="54276" name="文本框 2"/>
          <p:cNvSpPr txBox="1"/>
          <p:nvPr/>
        </p:nvSpPr>
        <p:spPr>
          <a:xfrm>
            <a:off x="847403" y="3699389"/>
            <a:ext cx="108378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由于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地址写错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的缘故，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寄出去的信被退了回来。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ldLvl="0"/>
      <p:bldP spid="54276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0841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穿着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n.  </a:t>
            </a:r>
            <a:r>
              <a:rPr lang="zh-CN" altLang="en-US" sz="36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穿和戴（名词）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1955" y="0"/>
            <a:ext cx="2512695" cy="38474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69327" y="2163964"/>
            <a:ext cx="81502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去参加重要的会议时，这样的穿着非常不合适。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915" y="3010535"/>
            <a:ext cx="3975735" cy="39630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69327" y="3847465"/>
            <a:ext cx="8150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她的穿着一直都很时尚。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C722BFE-619F-4332-A288-07C26676108D}"/>
              </a:ext>
            </a:extLst>
          </p:cNvPr>
          <p:cNvSpPr txBox="1"/>
          <p:nvPr/>
        </p:nvSpPr>
        <p:spPr>
          <a:xfrm>
            <a:off x="862965" y="1156202"/>
            <a:ext cx="4355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穿着合适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简单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P79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5298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59" y="840868"/>
            <a:ext cx="12093575" cy="377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0" name="文本框 4"/>
          <p:cNvSpPr txBox="1"/>
          <p:nvPr/>
        </p:nvSpPr>
        <p:spPr>
          <a:xfrm>
            <a:off x="120650" y="4721225"/>
            <a:ext cx="1207135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由于对汉语感兴趣的缘故，我来到了中国学习汉语。</a:t>
            </a:r>
            <a:r>
              <a:rPr lang="en-US" altLang="zh-CN" dirty="0">
                <a:latin typeface="等线" panose="02010600030101010101" charset="-122"/>
                <a:ea typeface="等线" panose="02010600030101010101" charset="-122"/>
              </a:rPr>
              <a:t>.</a:t>
            </a:r>
          </a:p>
        </p:txBody>
      </p:sp>
      <p:sp>
        <p:nvSpPr>
          <p:cNvPr id="55301" name="文本框 5"/>
          <p:cNvSpPr txBox="1"/>
          <p:nvPr/>
        </p:nvSpPr>
        <p:spPr>
          <a:xfrm>
            <a:off x="120650" y="5454650"/>
            <a:ext cx="1207135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charset="-122"/>
              </a:rPr>
              <a:t>由于熬夜玩手机的缘故，我迟到过一次。</a:t>
            </a:r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5302" name="文本框 6"/>
          <p:cNvSpPr txBox="1"/>
          <p:nvPr/>
        </p:nvSpPr>
        <p:spPr>
          <a:xfrm>
            <a:off x="120650" y="6099175"/>
            <a:ext cx="1207135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charset="-122"/>
              </a:rPr>
              <a:t>由于他有好的学习习惯的缘故，所以他的学习成绩很好。</a:t>
            </a:r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P79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6322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350" y="80645"/>
            <a:ext cx="8756650" cy="6684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0"/>
            <a:ext cx="105784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因果关系复句的常用关联词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9728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8370" name="文本框 99"/>
          <p:cNvSpPr txBox="1"/>
          <p:nvPr/>
        </p:nvSpPr>
        <p:spPr>
          <a:xfrm>
            <a:off x="127000" y="2522855"/>
            <a:ext cx="11114088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之所以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+ </a:t>
            </a:r>
            <a:r>
              <a:rPr lang="zh-CN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结果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，是因为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+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原因</a:t>
            </a:r>
          </a:p>
        </p:txBody>
      </p:sp>
      <p:sp>
        <p:nvSpPr>
          <p:cNvPr id="58371" name="文本框 3"/>
          <p:cNvSpPr txBox="1"/>
          <p:nvPr/>
        </p:nvSpPr>
        <p:spPr>
          <a:xfrm>
            <a:off x="-126365" y="1692910"/>
            <a:ext cx="11114088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（由于）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，因此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58372" name="文本框 4"/>
          <p:cNvSpPr txBox="1"/>
          <p:nvPr/>
        </p:nvSpPr>
        <p:spPr>
          <a:xfrm>
            <a:off x="127000" y="862648"/>
            <a:ext cx="11114088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因为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由于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，所以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58373" name="文本框 5"/>
          <p:cNvSpPr txBox="1"/>
          <p:nvPr/>
        </p:nvSpPr>
        <p:spPr>
          <a:xfrm>
            <a:off x="464820" y="3314376"/>
            <a:ext cx="11671300" cy="1690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他总是不尊重大家的意见，</a:t>
            </a:r>
            <a:r>
              <a:rPr lang="zh-CN" altLang="en-US" sz="6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因此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大家对他的态度十分冷淡。</a:t>
            </a:r>
          </a:p>
        </p:txBody>
      </p:sp>
      <p:sp>
        <p:nvSpPr>
          <p:cNvPr id="58374" name="文本框 6"/>
          <p:cNvSpPr txBox="1"/>
          <p:nvPr/>
        </p:nvSpPr>
        <p:spPr>
          <a:xfrm>
            <a:off x="500380" y="4946077"/>
            <a:ext cx="11262360" cy="169277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人们</a:t>
            </a:r>
            <a:r>
              <a:rPr lang="zh-CN" altLang="en-US" sz="6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之所以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喜欢大熊猫，</a:t>
            </a:r>
            <a:r>
              <a:rPr lang="zh-CN" altLang="en-US" sz="6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是因为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它实在太可爱了。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bldLvl="0"/>
      <p:bldP spid="58371" grpId="0"/>
      <p:bldP spid="58372" grpId="0"/>
      <p:bldP spid="58373" grpId="0"/>
      <p:bldP spid="58374" grpId="0" bldLvl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256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P78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939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430" y="147320"/>
            <a:ext cx="10680700" cy="6829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6" name="Text Box 4"/>
          <p:cNvSpPr txBox="1"/>
          <p:nvPr/>
        </p:nvSpPr>
        <p:spPr>
          <a:xfrm>
            <a:off x="9661843" y="2388870"/>
            <a:ext cx="2906712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DCBA</a:t>
            </a:r>
          </a:p>
        </p:txBody>
      </p:sp>
      <p:sp>
        <p:nvSpPr>
          <p:cNvPr id="59397" name="Text Box 4"/>
          <p:cNvSpPr txBox="1"/>
          <p:nvPr/>
        </p:nvSpPr>
        <p:spPr>
          <a:xfrm>
            <a:off x="9749155" y="4128770"/>
            <a:ext cx="2906713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BCAD</a:t>
            </a:r>
          </a:p>
        </p:txBody>
      </p:sp>
      <p:sp>
        <p:nvSpPr>
          <p:cNvPr id="59398" name="Text Box 4"/>
          <p:cNvSpPr txBox="1"/>
          <p:nvPr/>
        </p:nvSpPr>
        <p:spPr>
          <a:xfrm>
            <a:off x="10057130" y="5922645"/>
            <a:ext cx="1568450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DBAC</a:t>
            </a:r>
          </a:p>
        </p:txBody>
      </p:sp>
      <p:sp>
        <p:nvSpPr>
          <p:cNvPr id="59399" name="矩形 1"/>
          <p:cNvSpPr/>
          <p:nvPr/>
        </p:nvSpPr>
        <p:spPr>
          <a:xfrm>
            <a:off x="2676843" y="1320483"/>
            <a:ext cx="649287" cy="3016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DengXian" charset="-122"/>
              <a:ea typeface="DengXian" charset="-122"/>
            </a:endParaRPr>
          </a:p>
        </p:txBody>
      </p:sp>
      <p:sp>
        <p:nvSpPr>
          <p:cNvPr id="59400" name="矩形 2"/>
          <p:cNvSpPr/>
          <p:nvPr/>
        </p:nvSpPr>
        <p:spPr>
          <a:xfrm>
            <a:off x="2676843" y="2231708"/>
            <a:ext cx="649287" cy="3016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DengXian" charset="-122"/>
              <a:ea typeface="DengXian" charset="-122"/>
            </a:endParaRPr>
          </a:p>
        </p:txBody>
      </p:sp>
      <p:sp>
        <p:nvSpPr>
          <p:cNvPr id="59401" name="矩形 3"/>
          <p:cNvSpPr/>
          <p:nvPr/>
        </p:nvSpPr>
        <p:spPr>
          <a:xfrm>
            <a:off x="2676843" y="4403408"/>
            <a:ext cx="649287" cy="3016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DengXian" charset="-122"/>
              <a:ea typeface="DengXian" charset="-122"/>
            </a:endParaRPr>
          </a:p>
        </p:txBody>
      </p:sp>
      <p:sp>
        <p:nvSpPr>
          <p:cNvPr id="59402" name="矩形 7"/>
          <p:cNvSpPr/>
          <p:nvPr/>
        </p:nvSpPr>
        <p:spPr>
          <a:xfrm>
            <a:off x="2676843" y="4836795"/>
            <a:ext cx="987425" cy="3016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DengXian" charset="-122"/>
              <a:ea typeface="DengXian" charset="-122"/>
            </a:endParaRPr>
          </a:p>
        </p:txBody>
      </p:sp>
      <p:sp>
        <p:nvSpPr>
          <p:cNvPr id="59403" name="矩形 8"/>
          <p:cNvSpPr/>
          <p:nvPr/>
        </p:nvSpPr>
        <p:spPr>
          <a:xfrm>
            <a:off x="2676843" y="5730558"/>
            <a:ext cx="987425" cy="3016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000000"/>
              </a:solidFill>
              <a:latin typeface="DengXian" charset="-122"/>
              <a:ea typeface="DengXian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bldLvl="0" animBg="1"/>
      <p:bldP spid="59400" grpId="0" bldLvl="0" animBg="1"/>
      <p:bldP spid="59401" grpId="0" bldLvl="0" animBg="1"/>
      <p:bldP spid="59402" grpId="0" bldLvl="0" animBg="1"/>
      <p:bldP spid="59403" grpId="0" bldLvl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3378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442" name="文本框 99"/>
          <p:cNvSpPr txBox="1"/>
          <p:nvPr/>
        </p:nvSpPr>
        <p:spPr>
          <a:xfrm>
            <a:off x="239427" y="1439802"/>
            <a:ext cx="1100931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这件商品容易摔碎，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要随便碰。</a:t>
            </a:r>
          </a:p>
        </p:txBody>
      </p:sp>
      <p:sp>
        <p:nvSpPr>
          <p:cNvPr id="61444" name="文本框 5"/>
          <p:cNvSpPr txBox="1"/>
          <p:nvPr/>
        </p:nvSpPr>
        <p:spPr>
          <a:xfrm>
            <a:off x="548055" y="2454215"/>
            <a:ext cx="11346180" cy="1690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有些衣服看着好看，但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试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知道适不适合自己。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FB83090-FC36-4CBC-88C3-57F33B53908F}"/>
              </a:ext>
            </a:extLst>
          </p:cNvPr>
          <p:cNvSpPr txBox="1"/>
          <p:nvPr/>
        </p:nvSpPr>
        <p:spPr>
          <a:xfrm>
            <a:off x="632437" y="4144902"/>
            <a:ext cx="1134618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学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知道中文的美。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bldLvl="0"/>
      <p:bldP spid="61444" grpId="0" bldLvl="0"/>
      <p:bldP spid="6" grpId="0" bldLvl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62466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863600"/>
            <a:ext cx="11544300" cy="5907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8" name="Rectangle 6"/>
          <p:cNvSpPr/>
          <p:nvPr/>
        </p:nvSpPr>
        <p:spPr>
          <a:xfrm>
            <a:off x="487363" y="2492375"/>
            <a:ext cx="11704637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不来不知道，原来这里的风景这么美啊！</a:t>
            </a:r>
          </a:p>
        </p:txBody>
      </p:sp>
      <p:sp>
        <p:nvSpPr>
          <p:cNvPr id="62469" name="Rectangle 6"/>
          <p:cNvSpPr/>
          <p:nvPr/>
        </p:nvSpPr>
        <p:spPr>
          <a:xfrm>
            <a:off x="323850" y="4124325"/>
            <a:ext cx="11704638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买衣服之前一定要试一下，不试不知道合不合适。</a:t>
            </a:r>
          </a:p>
        </p:txBody>
      </p:sp>
      <p:sp>
        <p:nvSpPr>
          <p:cNvPr id="62470" name="Rectangle 6"/>
          <p:cNvSpPr/>
          <p:nvPr/>
        </p:nvSpPr>
        <p:spPr>
          <a:xfrm>
            <a:off x="396875" y="5427663"/>
            <a:ext cx="11704638" cy="1193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这个女孩子每天出门都会先打扮，不打扮不见人。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P80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P80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349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75" y="1270000"/>
            <a:ext cx="12096750" cy="5453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2" name="Rectangle 6"/>
          <p:cNvSpPr/>
          <p:nvPr/>
        </p:nvSpPr>
        <p:spPr>
          <a:xfrm>
            <a:off x="3671888" y="3836988"/>
            <a:ext cx="3236912" cy="5270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不尝不知道</a:t>
            </a:r>
          </a:p>
        </p:txBody>
      </p:sp>
      <p:sp>
        <p:nvSpPr>
          <p:cNvPr id="63493" name="Rectangle 6"/>
          <p:cNvSpPr/>
          <p:nvPr/>
        </p:nvSpPr>
        <p:spPr>
          <a:xfrm>
            <a:off x="8093075" y="4630738"/>
            <a:ext cx="3238500" cy="5254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不打针不行</a:t>
            </a:r>
          </a:p>
        </p:txBody>
      </p:sp>
      <p:sp>
        <p:nvSpPr>
          <p:cNvPr id="63494" name="Rectangle 6"/>
          <p:cNvSpPr/>
          <p:nvPr/>
        </p:nvSpPr>
        <p:spPr>
          <a:xfrm>
            <a:off x="6437313" y="5467350"/>
            <a:ext cx="4894262" cy="5270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不成功不放弃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3567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不打不相识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5538" name="文本框 99"/>
          <p:cNvSpPr txBox="1"/>
          <p:nvPr/>
        </p:nvSpPr>
        <p:spPr>
          <a:xfrm>
            <a:off x="589280" y="1236821"/>
            <a:ext cx="11144250" cy="1690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要不是那次吵架，我们俩也不会互相理解，成为朋友，真是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不打不相识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啊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!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5539" name="文本框 3"/>
          <p:cNvSpPr txBox="1"/>
          <p:nvPr/>
        </p:nvSpPr>
        <p:spPr>
          <a:xfrm>
            <a:off x="222250" y="3074035"/>
            <a:ext cx="11582400" cy="101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57505"/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他和马克成为了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不打不相识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的好朋友。</a:t>
            </a:r>
          </a:p>
        </p:txBody>
      </p:sp>
      <p:pic>
        <p:nvPicPr>
          <p:cNvPr id="65540" name="图片 4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820" y="4284345"/>
            <a:ext cx="4481830" cy="27381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bldLvl="0"/>
      <p:bldP spid="65539" grpId="0" bldLvl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3567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课文梳理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026DFB1-5DB1-43FB-99A5-EEC8ACFA0DB3}"/>
              </a:ext>
            </a:extLst>
          </p:cNvPr>
          <p:cNvSpPr txBox="1"/>
          <p:nvPr/>
        </p:nvSpPr>
        <p:spPr>
          <a:xfrm>
            <a:off x="812538" y="1375562"/>
            <a:ext cx="10992112" cy="45647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“不打不相识”是什么意思？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孟宏在商场遇见的女孩子穿着什么样的衣服？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女孩子同不同意被拍照？她有什么反应？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孟宏是怎么解释的？女孩子原谅他了吗？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孟宏和女孩子后来的关系有没有改变？</a:t>
            </a:r>
          </a:p>
        </p:txBody>
      </p:sp>
    </p:spTree>
    <p:extLst>
      <p:ext uri="{BB962C8B-B14F-4D97-AF65-F5344CB8AC3E}">
        <p14:creationId xmlns:p14="http://schemas.microsoft.com/office/powerpoint/2010/main" val="2402957940"/>
      </p:ext>
    </p:extLst>
  </p:cSld>
  <p:clrMapOvr>
    <a:masterClrMapping/>
  </p:clrMapOvr>
  <p:transition spd="med"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3567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课文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复述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026DFB1-5DB1-43FB-99A5-EEC8ACFA0DB3}"/>
              </a:ext>
            </a:extLst>
          </p:cNvPr>
          <p:cNvSpPr txBox="1"/>
          <p:nvPr/>
        </p:nvSpPr>
        <p:spPr>
          <a:xfrm>
            <a:off x="812537" y="1375562"/>
            <a:ext cx="10585189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第一段</a:t>
            </a:r>
            <a:endParaRPr lang="en-US" altLang="zh-CN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不打不相识   发生   矛盾   互相理解   说实话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第二段</a:t>
            </a:r>
            <a:endParaRPr lang="en-US" altLang="zh-CN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遇见   旗袍   感兴趣   忍不住   结果   生气   解释   千万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发音   新鲜事物   好奇   反应</a:t>
            </a:r>
          </a:p>
        </p:txBody>
      </p:sp>
    </p:spTree>
    <p:extLst>
      <p:ext uri="{BB962C8B-B14F-4D97-AF65-F5344CB8AC3E}">
        <p14:creationId xmlns:p14="http://schemas.microsoft.com/office/powerpoint/2010/main" val="2219531776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穿着</a:t>
            </a:r>
            <a:r>
              <a:rPr lang="en-US"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成语</a:t>
            </a:r>
            <a:r>
              <a:rPr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</a:p>
        </p:txBody>
      </p:sp>
      <p:sp>
        <p:nvSpPr>
          <p:cNvPr id="9219" name="Text Box 4"/>
          <p:cNvSpPr txBox="1"/>
          <p:nvPr/>
        </p:nvSpPr>
        <p:spPr>
          <a:xfrm>
            <a:off x="976630" y="1411923"/>
            <a:ext cx="120491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汉语里有一种特殊的词语叫作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，这些词语</a:t>
            </a:r>
          </a:p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常常用很少的字来告诉我们一个道理。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9220" name="Rectangle 5"/>
          <p:cNvSpPr/>
          <p:nvPr/>
        </p:nvSpPr>
        <p:spPr>
          <a:xfrm>
            <a:off x="8071803" y="793115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成语</a:t>
            </a:r>
          </a:p>
        </p:txBody>
      </p:sp>
      <p:sp>
        <p:nvSpPr>
          <p:cNvPr id="9221" name="Text Box 4"/>
          <p:cNvSpPr txBox="1"/>
          <p:nvPr/>
        </p:nvSpPr>
        <p:spPr>
          <a:xfrm>
            <a:off x="976630" y="3464878"/>
            <a:ext cx="1204912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面试的时候，你这样的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很不合适，快去</a:t>
            </a:r>
          </a:p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换一件正式点儿的衣服吧。</a:t>
            </a:r>
          </a:p>
        </p:txBody>
      </p:sp>
      <p:sp>
        <p:nvSpPr>
          <p:cNvPr id="9222" name="Rectangle 5"/>
          <p:cNvSpPr/>
          <p:nvPr/>
        </p:nvSpPr>
        <p:spPr>
          <a:xfrm>
            <a:off x="6703060" y="2706370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穿着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6318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矛盾</a:t>
            </a:r>
            <a:r>
              <a:rPr lang="en-US" altLang="zh-CN" sz="4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n./v.</a:t>
            </a:r>
            <a:endParaRPr lang="zh-CN" altLang="en-US" sz="48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862965" y="1780223"/>
            <a:ext cx="10766658" cy="15379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朋友之间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产生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矛盾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要及时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解决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，不然容易影响感情。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862965" y="1073468"/>
            <a:ext cx="11588750" cy="7067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矛盾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N.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有矛盾；产生矛盾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862965" y="3521393"/>
            <a:ext cx="11588750" cy="7067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矛盾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v.   </a:t>
            </a:r>
            <a:r>
              <a:rPr lang="zh-CN" altLang="zh-CN" sz="4000" b="1" dirty="0">
                <a:latin typeface="楷体" panose="02010609060101010101" charset="-122"/>
                <a:ea typeface="楷体" panose="02010609060101010101" charset="-122"/>
              </a:rPr>
              <a:t>前后矛盾；自相矛盾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826CA5D-226C-42FA-876B-38FBD5FF7338}"/>
              </a:ext>
            </a:extLst>
          </p:cNvPr>
          <p:cNvSpPr txBox="1"/>
          <p:nvPr/>
        </p:nvSpPr>
        <p:spPr>
          <a:xfrm>
            <a:off x="862965" y="4493747"/>
            <a:ext cx="1076665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KaiTi" panose="02010609060101010101" pitchFamily="49" charset="-122"/>
                <a:ea typeface="KaiTi" panose="02010609060101010101" pitchFamily="49" charset="-122"/>
              </a:rPr>
              <a:t>她说一定要减肥，可以她今天有吃了很多蛋糕，她的说法和做法</a:t>
            </a:r>
            <a:r>
              <a:rPr lang="en-US" altLang="zh-CN" sz="4000" b="1" dirty="0">
                <a:latin typeface="KaiTi" panose="02010609060101010101" pitchFamily="49" charset="-122"/>
                <a:ea typeface="KaiTi" panose="02010609060101010101" pitchFamily="49" charset="-122"/>
              </a:rPr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4" grpId="0"/>
      <p:bldP spid="6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656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解释 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v./n.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291" name="Text Box 4"/>
          <p:cNvSpPr txBox="1"/>
          <p:nvPr/>
        </p:nvSpPr>
        <p:spPr>
          <a:xfrm>
            <a:off x="1029970" y="1951673"/>
            <a:ext cx="8951157" cy="922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学生正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向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解释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今天迟到的原因。</a:t>
            </a:r>
          </a:p>
        </p:txBody>
      </p:sp>
      <p:sp>
        <p:nvSpPr>
          <p:cNvPr id="12292" name="Text Box 4"/>
          <p:cNvSpPr txBox="1"/>
          <p:nvPr/>
        </p:nvSpPr>
        <p:spPr>
          <a:xfrm>
            <a:off x="1029970" y="2802731"/>
            <a:ext cx="9975027" cy="922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这个问题很复杂，他怎么也没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解释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清楚。</a:t>
            </a:r>
          </a:p>
        </p:txBody>
      </p:sp>
      <p:sp>
        <p:nvSpPr>
          <p:cNvPr id="12293" name="Text Box 4"/>
          <p:cNvSpPr txBox="1"/>
          <p:nvPr/>
        </p:nvSpPr>
        <p:spPr>
          <a:xfrm>
            <a:off x="862965" y="4684395"/>
            <a:ext cx="11588750" cy="1014413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工作失败的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解释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总是让人无法相信。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755015" y="1074738"/>
            <a:ext cx="10082557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解释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 V.  </a:t>
            </a:r>
            <a:r>
              <a:rPr lang="zh-CN" altLang="en-US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向</a:t>
            </a:r>
            <a:r>
              <a:rPr lang="en-US" altLang="zh-CN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en-US" altLang="zh-CN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…</a:t>
            </a:r>
            <a:r>
              <a:rPr lang="zh-CN" altLang="en-US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解释原因</a:t>
            </a:r>
            <a:r>
              <a:rPr lang="en-US" altLang="zh-CN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情况</a:t>
            </a:r>
            <a:r>
              <a:rPr lang="en-US" altLang="zh-CN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事情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862965" y="3916044"/>
            <a:ext cx="9440134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解释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 N.  </a:t>
            </a:r>
            <a:r>
              <a:rPr lang="zh-CN" altLang="en-US" sz="3600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对……的解释；谁的解释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nimBg="1"/>
      <p:bldP spid="12292" grpId="0" bldLvl="0" animBg="1"/>
      <p:bldP spid="12293" grpId="0" bldLvl="0" animBg="1"/>
      <p:bldP spid="4" grpId="0" bldLvl="0" animBg="1"/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8624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允许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N./V. 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862965" y="957580"/>
            <a:ext cx="1117155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 eaLnBrk="0" hangingPunct="0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 V.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允许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禁止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+v.</a:t>
            </a:r>
          </a:p>
          <a:p>
            <a:pPr indent="0" eaLnBrk="0" hangingPunct="0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允许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+v. </a:t>
            </a:r>
          </a:p>
          <a:p>
            <a:pPr indent="0" eaLnBrk="0" hangingPunct="0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飞机上只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允许</a:t>
            </a:r>
            <a:r>
              <a:rPr lang="zh-CN" altLang="en-US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携带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100ml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以下的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液体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0" eaLnBrk="0" hangingPunct="0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开会时，应该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允许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所有人都说出自己的意见。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0" eaLnBrk="0" hangingPunct="0">
              <a:buFont typeface="Arial" panose="020B0604020202020204" pitchFamily="34" charset="0"/>
              <a:buNone/>
            </a:pP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862965" y="3743960"/>
            <a:ext cx="10573385" cy="2210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 N.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得到（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的）允许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没得到别人的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允许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，不要随便动别人的东西。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0" eaLnBrk="0" hangingPunct="0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D781319-BA04-4C14-A6BB-9374DD12F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6833" y="0"/>
            <a:ext cx="2069931" cy="2757148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2572</Words>
  <Application>Microsoft Office PowerPoint</Application>
  <PresentationFormat>宽屏</PresentationFormat>
  <Paragraphs>355</Paragraphs>
  <Slides>59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69" baseType="lpstr">
      <vt:lpstr>KaiTi</vt:lpstr>
      <vt:lpstr>等线</vt:lpstr>
      <vt:lpstr>等线</vt:lpstr>
      <vt:lpstr>黑体</vt:lpstr>
      <vt:lpstr>楷体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lin yi</cp:lastModifiedBy>
  <cp:revision>239</cp:revision>
  <dcterms:created xsi:type="dcterms:W3CDTF">2019-06-19T02:08:00Z</dcterms:created>
  <dcterms:modified xsi:type="dcterms:W3CDTF">2021-10-14T10:04:41Z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49A25E7E19894A3FAFBE21B5C6174173</vt:lpwstr>
  </property>
</Properties>
</file>