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103120"/>
            <a:ext cx="1124712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800" b="1">
                <a:solidFill>
                  <a:srgbClr val="000000"/>
                </a:solidFill>
                <a:latin typeface="Microsoft YaHei"/>
              </a:defRPr>
            </a:pPr>
            <a:r>
              <a:t>咏鹅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3200400"/>
            <a:ext cx="112471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chanting goose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白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bái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white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အဖြူ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白色  bái sè  white color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白天  bái tiān  daytime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白云  bái yún  Baiyun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雪白  xuě bái  စနိုးဝှိုက်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毛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máo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hair; feather; fur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ဆံပင်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羽毛  yǔ máo  အမွေး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毛笔  máo bǐ  စုတ်တံ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毛巾  máo jīn  မျက်နှာသုတ်ပုဝါ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毛衣  máo yī  sweater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浮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fu</a:t>
            </a:r>
            <a:br/>
            <a:r>
              <a:t>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to float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မျှော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我喜欢浮  wǒ xǐ huān fú  မျှောရတာကြိုက်တယ်။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你浮吗？  nǐ fú ma ？  မျောနေတာလား။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绿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lǜ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green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အစိမ်း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绿色  lǜ sè  green color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绿叶  lǜ yè  green leaf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绿草  lǜ cǎo  green grass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绿豆  lǜ dòu  mung bean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水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shuǐ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wat</a:t>
            </a:r>
            <a:br/>
            <a:r>
              <a:t>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ရေ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水</a:t>
            </a:r>
            <a:br/>
            <a:r>
              <a:t>果  shuǐ guǒ  fruit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水平  shuǐ píng  level; standard</a:t>
            </a:r>
          </a:p>
          <a:p>
            <a:br/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清水  qīng shuǐ  clear water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河水  hé shuǐ  river water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红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hóng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red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အနီ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红色  hóng sè  red color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红花  hóng huā  red flower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火红  huǒ hóng  fiery red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红包  hóng bāo  red envelope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zhǎng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palm; sole (of the f</a:t>
            </a:r>
            <a:br/>
            <a:r>
              <a:t>oot)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ထန်းလျက်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/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手掌  shǒu zhǎng  palm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掌声  zhǎng shēng  applause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脚</a:t>
            </a:r>
            <a:br/>
            <a:r>
              <a:t>掌  jiǎo zhǎng  sole of the foot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  zhǎng wò  to grasp; to master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bō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to push aside; to stir; to move with a finger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ဒိုင်ခွက်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拨开  bō kāi  poke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拨号  bō hào  ဒိုင်ခွက်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拨动  bō dòng  ပြောင်းရန်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拨款  bō kuǎn  to allocate funds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/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qīng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clear; pure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ရှင်းပါတယ်။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清水  qīng</a:t>
            </a:r>
            <a:br/>
            <a:r>
              <a:t>shuǐ  clear water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清楚  qing</a:t>
            </a:r>
            <a:br/>
            <a:r>
              <a:t>1 chu  clear; distinct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清新  qīng xīn  fresh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清洁  qing</a:t>
            </a:r>
            <a:br/>
            <a:r>
              <a:t>1 jié  clean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波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bō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wave; ripple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လှိုင်း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波浪  bō làng  လှိုင်း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水波  shuǐ bō  ရေလှိုင်းများ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声波  shēng bō  sound wave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波涛  bō tāo  surging waves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103120"/>
            <a:ext cx="1124712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800" b="1">
                <a:solidFill>
                  <a:srgbClr val="000000"/>
                </a:solidFill>
                <a:latin typeface="Microsoft YaHei"/>
              </a:defRPr>
            </a:pPr>
            <a:r>
              <a:t>生词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103120"/>
            <a:ext cx="1124712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800" b="1">
                <a:solidFill>
                  <a:srgbClr val="000000"/>
                </a:solidFill>
                <a:latin typeface="Microsoft YaHei"/>
              </a:defRPr>
            </a:pPr>
            <a:r>
              <a:t>课文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731520"/>
            <a:ext cx="112471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000" b="1">
                <a:solidFill>
                  <a:srgbClr val="000000"/>
                </a:solidFill>
                <a:latin typeface="Microsoft YaHei"/>
              </a:defRPr>
            </a:pPr>
            <a:r>
              <a:t>咏</a:t>
            </a:r>
            <a:br/>
            <a:r>
              <a:t>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554480"/>
            <a:ext cx="11247120" cy="2560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>
                <a:solidFill>
                  <a:srgbClr val="1F2937"/>
                </a:solidFill>
                <a:latin typeface="Microsoft YaHei"/>
              </a:defRPr>
            </a:pPr>
            <a:r>
              <a:t>鹅，鹅，鹅，曲项向天歌。白毛浮绿水，红掌拨清波。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429768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400">
                <a:solidFill>
                  <a:srgbClr val="3B82F6"/>
                </a:solidFill>
                <a:latin typeface="Microsoft YaHei"/>
              </a:defRPr>
            </a:pPr>
            <a:r>
              <a:t>é é é qū xiàng xiàng tiān gē bái máo fú lǜ shuǐ hóng z</a:t>
            </a:r>
            <a:br/>
            <a:r>
              <a:t>hǎng bō qīng bō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9377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Goose, goose, goose, your curved ne</a:t>
            </a:r>
            <a:br/>
            <a:r>
              <a:t>ck sings to the sky. White feathers float on green water; red webbed feet stir c</a:t>
            </a:r>
            <a:br/>
            <a:r>
              <a:t>lear ripples.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103120"/>
            <a:ext cx="1124712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800" b="1">
                <a:solidFill>
                  <a:srgbClr val="000000"/>
                </a:solidFill>
                <a:latin typeface="Microsoft YaHei"/>
              </a:defRPr>
            </a:pPr>
            <a:r>
              <a:t>语法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731520"/>
            <a:ext cx="112471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 b="1">
                <a:solidFill>
                  <a:srgbClr val="000000"/>
                </a:solidFill>
                <a:latin typeface="Microsoft YaHei"/>
              </a:defRPr>
            </a:pPr>
            <a:r>
              <a:t>形容词作定</a:t>
            </a:r>
            <a:br/>
            <a:r>
              <a:t>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554480"/>
            <a:ext cx="1124712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>
                <a:solidFill>
                  <a:srgbClr val="1F2937"/>
                </a:solidFill>
                <a:latin typeface="Microsoft YaHei"/>
              </a:defRPr>
            </a:pPr>
            <a:r>
              <a:t>汉语中，形容词常放在名词前面，说明人或事物的颜色、性</a:t>
            </a:r>
            <a:br/>
            <a:r>
              <a:t>质、状态等。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657600"/>
            <a:ext cx="1124712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200">
                <a:solidFill>
                  <a:srgbClr val="4B5563"/>
                </a:solidFill>
                <a:latin typeface="Microsoft YaHei"/>
              </a:defRPr>
            </a:pPr>
            <a:r>
              <a:t>白毛  bái máo  white feathers</a:t>
            </a:r>
          </a:p>
          <a:p>
            <a:pPr>
              <a:spcAft>
                <a:spcPts val="800"/>
              </a:spcAft>
              <a:defRPr sz="2200">
                <a:solidFill>
                  <a:srgbClr val="4B5563"/>
                </a:solidFill>
                <a:latin typeface="Microsoft YaHei"/>
              </a:defRPr>
            </a:pPr>
            <a:r>
              <a:t>绿水  lǜ shuǐ  green water</a:t>
            </a:r>
          </a:p>
          <a:p>
            <a:pPr>
              <a:spcAft>
                <a:spcPts val="800"/>
              </a:spcAft>
              <a:defRPr sz="2200">
                <a:solidFill>
                  <a:srgbClr val="4B5563"/>
                </a:solidFill>
                <a:latin typeface="Microsoft YaHei"/>
              </a:defRPr>
            </a:pPr>
            <a:r>
              <a:t>红掌  hóng zhǎng  red webbed feet</a:t>
            </a:r>
          </a:p>
          <a:p>
            <a:pPr>
              <a:spcAft>
                <a:spcPts val="800"/>
              </a:spcAft>
              <a:defRPr sz="2200">
                <a:solidFill>
                  <a:srgbClr val="4B5563"/>
                </a:solidFill>
                <a:latin typeface="Microsoft YaHei"/>
              </a:defRPr>
            </a:pPr>
            <a:r>
              <a:t>清波  qīng bō  clear ripples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731520"/>
            <a:ext cx="112471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 b="1">
                <a:solidFill>
                  <a:srgbClr val="000000"/>
                </a:solidFill>
                <a:latin typeface="Microsoft YaHei"/>
              </a:defRPr>
            </a:pPr>
            <a:r>
              <a:t>主语 + 动词 + 宾语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554480"/>
            <a:ext cx="1124712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>
                <a:solidFill>
                  <a:srgbClr val="1F2937"/>
                </a:solidFill>
                <a:latin typeface="Microsoft YaHei"/>
              </a:defRPr>
            </a:pPr>
            <a:r>
              <a:t>汉</a:t>
            </a:r>
            <a:br/>
            <a:r>
              <a:t>语基本句型是“主语 + 动词 + 宾语”，表示谁做了什么或动作涉及什么事物。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657600"/>
            <a:ext cx="1124712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200">
                <a:solidFill>
                  <a:srgbClr val="4B5563"/>
                </a:solidFill>
                <a:latin typeface="Microsoft YaHei"/>
              </a:defRPr>
            </a:pPr>
            <a:r>
              <a:t>白鹅拨清波。  bái é bō qīng bō  The white goose stirs the clear rippl</a:t>
            </a:r>
            <a:br/>
            <a:r>
              <a:t>es.</a:t>
            </a:r>
          </a:p>
          <a:p>
            <a:pPr>
              <a:spcAft>
                <a:spcPts val="800"/>
              </a:spcAft>
              <a:defRPr sz="2200">
                <a:solidFill>
                  <a:srgbClr val="4B5563"/>
                </a:solidFill>
                <a:latin typeface="Microsoft YaHei"/>
              </a:defRPr>
            </a:pPr>
            <a:r>
              <a:t>我喝水。  wǒ hē shuǐ  </a:t>
            </a:r>
            <a:br/>
            <a:r>
              <a:t>I drink water.</a:t>
            </a:r>
          </a:p>
          <a:p>
            <a:pPr>
              <a:spcAft>
                <a:spcPts val="800"/>
              </a:spcAft>
              <a:defRPr sz="2200">
                <a:solidFill>
                  <a:srgbClr val="4B5563"/>
                </a:solidFill>
                <a:latin typeface="Microsoft YaHei"/>
              </a:defRPr>
            </a:pPr>
            <a:r>
              <a:t>妈妈吃苹果。  mā ma chī ping</a:t>
            </a:r>
            <a:br/>
            <a:r>
              <a:t>2 guǒ  Mom eats an apple.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yǒng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to chant; to sing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ရွတ်ဆိုခြင်း။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歌咏  gē yong</a:t>
            </a:r>
            <a:br/>
            <a:r>
              <a:t>3  singing; chanting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咏唱  yo</a:t>
            </a:r>
            <a:br/>
            <a:r>
              <a:t>ng3 chàng  to chant; to sing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咏怀  yǒng huái  chanting one's feelings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咏叹  yǒng tàn  to sigh in verse; to chant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ဘဲငန်း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白鹅  bái é  white goose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  tiān é  swan</a:t>
            </a:r>
          </a:p>
          <a:p>
            <a:br/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鹅蛋  é dàn  goose egg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鹅毛  é máo  goose feather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qū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curved; bent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သီချင်း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弯曲  wān qū  curved; crooked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曲折  qū zhé  twists and turns</a:t>
            </a:r>
          </a:p>
          <a:p>
            <a:br/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曲线  qū xiàn  curve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曲解  qū jiě  misinterpretation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xiàng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neck; item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ပစ္စည်း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项目  xiàng mù  project; item</a:t>
            </a:r>
          </a:p>
          <a:p>
            <a:br/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选项  xuǎn xiàng  option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一</a:t>
            </a:r>
            <a:br/>
            <a:r>
              <a:t>项  yí xiàng  one item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事项  shì xiàng  matter; item of business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向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xiàng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toward; to face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ဆီသို့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向上  xiàng shàng  upward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向前  xiàng qián  forward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方向  fāng xiàng  direction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面向  miàn xiàng  to face toward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天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tiān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ကောင်းကင်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天空  tiān kōng  sky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今天  jīn tiān  today</a:t>
            </a:r>
          </a:p>
          <a:p>
            <a:br/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明天  míng tiān  tomorrow</a:t>
            </a:r>
          </a:p>
          <a:p>
            <a:br/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天气  tiān qì  weather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gē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to sing; song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သီချင်း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唱歌  chàng gē  to sing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歌曲  gē qǔ  song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歌手  g</a:t>
            </a:r>
            <a:br/>
            <a:r>
              <a:t>ē shǒu  singer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歌声  gē sh</a:t>
            </a:r>
            <a:br/>
            <a:r>
              <a:t>ēng  sound of singing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